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500" r:id="rId3"/>
    <p:sldId id="544" r:id="rId4"/>
    <p:sldId id="545" r:id="rId5"/>
    <p:sldId id="473" r:id="rId6"/>
    <p:sldId id="478" r:id="rId7"/>
    <p:sldId id="481" r:id="rId8"/>
    <p:sldId id="495" r:id="rId9"/>
    <p:sldId id="530" r:id="rId10"/>
    <p:sldId id="517" r:id="rId11"/>
    <p:sldId id="485" r:id="rId12"/>
    <p:sldId id="486" r:id="rId13"/>
    <p:sldId id="425" r:id="rId14"/>
    <p:sldId id="491" r:id="rId15"/>
    <p:sldId id="492" r:id="rId16"/>
    <p:sldId id="556" r:id="rId17"/>
    <p:sldId id="557" r:id="rId18"/>
    <p:sldId id="558" r:id="rId19"/>
    <p:sldId id="531" r:id="rId20"/>
    <p:sldId id="560" r:id="rId21"/>
    <p:sldId id="533" r:id="rId22"/>
    <p:sldId id="572" r:id="rId23"/>
    <p:sldId id="535" r:id="rId24"/>
    <p:sldId id="550" r:id="rId25"/>
    <p:sldId id="536" r:id="rId26"/>
    <p:sldId id="537" r:id="rId27"/>
    <p:sldId id="426" r:id="rId28"/>
    <p:sldId id="427" r:id="rId29"/>
    <p:sldId id="547" r:id="rId30"/>
    <p:sldId id="548" r:id="rId31"/>
    <p:sldId id="570" r:id="rId32"/>
    <p:sldId id="577" r:id="rId33"/>
    <p:sldId id="571" r:id="rId34"/>
    <p:sldId id="574" r:id="rId35"/>
    <p:sldId id="576" r:id="rId36"/>
    <p:sldId id="435" r:id="rId37"/>
    <p:sldId id="551" r:id="rId38"/>
    <p:sldId id="514" r:id="rId39"/>
    <p:sldId id="575" r:id="rId40"/>
    <p:sldId id="498" r:id="rId41"/>
    <p:sldId id="563" r:id="rId42"/>
    <p:sldId id="471" r:id="rId43"/>
    <p:sldId id="578" r:id="rId44"/>
    <p:sldId id="562" r:id="rId45"/>
    <p:sldId id="543" r:id="rId46"/>
    <p:sldId id="414" r:id="rId4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CC00"/>
    <a:srgbClr val="FF9900"/>
    <a:srgbClr val="99CCFF"/>
    <a:srgbClr val="00FF00"/>
    <a:srgbClr val="969696"/>
    <a:srgbClr val="FF9933"/>
    <a:srgbClr val="000066"/>
    <a:srgbClr val="CC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6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2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06" cy="48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94" y="0"/>
            <a:ext cx="3170206" cy="48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754"/>
            <a:ext cx="3170206" cy="48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1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94" y="9120754"/>
            <a:ext cx="3170206" cy="480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1578117-AB5F-4AFE-9468-95639268A5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50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06" cy="4804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274" y="0"/>
            <a:ext cx="3170206" cy="4804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17D5B-72C7-4C52-9A90-385B4EE7E57B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379" y="4560377"/>
            <a:ext cx="5852160" cy="4320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209"/>
            <a:ext cx="3170206" cy="480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274" y="9119209"/>
            <a:ext cx="3170206" cy="4804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20EC3F-182D-4837-B622-E147006C28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8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20EC3F-182D-4837-B622-E147006C28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194" y="4560087"/>
            <a:ext cx="5852814" cy="432031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A24AE8-6D98-40CD-A8DD-FC46956D14B3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92111-2ED2-4D9D-9DEA-8C2918B5592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FCE018-A4CA-49E3-B0C8-A936E0B9F0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9BE27E-F3C6-4A8F-9334-9CAB12C36AD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CDA279-5F54-4943-8FF4-171AE8009C5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IN" altLang="en-US" smtClean="0"/>
              <a:t>Packed soft iron plate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EEDA66E-1EFE-4407-BDA5-055E5D5A89D8}" type="slidenum">
              <a:rPr lang="en-IN" smtClean="0"/>
              <a:pPr>
                <a:defRPr/>
              </a:pPr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2215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86712A-ECEF-4B7F-AFC0-37B7D22FE87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B501A-CD91-4AEE-938A-6BBEDAEC424D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8892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883" indent="-285725" defTabSz="98892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898" indent="-228580" defTabSz="98892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057" indent="-228580" defTabSz="98892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217" indent="-228580" defTabSz="988924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376" indent="-228580" defTabSz="988924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536" indent="-228580" defTabSz="988924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694" indent="-228580" defTabSz="988924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5854" indent="-228580" defTabSz="988924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0162142-2AEB-4607-A752-6175DABE4495}" type="slidenum">
              <a:rPr lang="en-US" smtClean="0"/>
              <a:pPr eaLnBrk="1" hangingPunct="1"/>
              <a:t>38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55A5A-1A99-41E0-AD75-17C9509347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D4723-A54F-4C51-9108-87A5870907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73370-022C-403F-AF0F-DDC1642D9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4360E-C50A-4A57-9C04-1071C178CE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5A8C2-343C-43EA-A762-E32EC4DD8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A2858-5FAB-4552-B3FC-7A095859B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CA9A5-4CBD-400B-8730-1CF32BB0B1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946C5-A0F8-4990-AD68-C7C0923D5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A6177-39FF-43E0-B4F7-3B975D321E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B2434-6F85-46A6-B3E9-026A5C1FF0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C6858-B126-4D36-9EFE-1ECAF7174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D21164-C8C1-4E32-9214-925BE751A1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file:///F:\INO\presentation\DAE-DST-Detector.pptx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95536" y="620688"/>
            <a:ext cx="8305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en-US" sz="3200" b="1" dirty="0" smtClean="0"/>
              <a:t>The INO project</a:t>
            </a:r>
            <a:r>
              <a:rPr lang="en-US" sz="2800" dirty="0" smtClean="0">
                <a:latin typeface="Comic Sans MS" pitchFamily="66" charset="0"/>
              </a:rPr>
              <a:t> </a:t>
            </a:r>
            <a:endParaRPr lang="en-US" sz="2800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2800" dirty="0"/>
          </a:p>
          <a:p>
            <a:pPr algn="ctr">
              <a:spcBef>
                <a:spcPct val="50000"/>
              </a:spcBef>
            </a:pPr>
            <a:r>
              <a:rPr lang="en-US" sz="2400" dirty="0"/>
              <a:t>V.M. </a:t>
            </a:r>
            <a:r>
              <a:rPr lang="en-US" sz="2400" dirty="0" err="1" smtClean="0"/>
              <a:t>Datar</a:t>
            </a:r>
            <a:r>
              <a:rPr lang="en-US" sz="2400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/>
              <a:t>INO Cell, Tata Institute of Fundamental Research</a:t>
            </a:r>
          </a:p>
          <a:p>
            <a:pPr algn="ctr">
              <a:spcBef>
                <a:spcPct val="50000"/>
              </a:spcBef>
            </a:pPr>
            <a:r>
              <a:rPr lang="en-US" sz="2400" dirty="0" smtClean="0"/>
              <a:t>Mumbai-400005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64088" y="6413266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EILH-2016</a:t>
            </a:r>
            <a:r>
              <a:rPr lang="en-US" dirty="0"/>
              <a:t>, </a:t>
            </a:r>
            <a:r>
              <a:rPr lang="en-US" dirty="0" smtClean="0"/>
              <a:t>AMU, Nov 2-6,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55776" y="260648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b="1" dirty="0" smtClean="0"/>
              <a:t>Choice of detector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82047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/>
              <a:t> Possible detectors: </a:t>
            </a:r>
          </a:p>
          <a:p>
            <a:pPr marL="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  liq. Argon (“modern” cloud chamber based on  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      ionization chamber) - </a:t>
            </a:r>
            <a:r>
              <a:rPr lang="en-US" sz="2800" b="1" dirty="0" smtClean="0">
                <a:solidFill>
                  <a:srgbClr val="FF0000"/>
                </a:solidFill>
              </a:rPr>
              <a:t>magnetic field difficult</a:t>
            </a:r>
          </a:p>
          <a:p>
            <a:pPr marL="45720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/>
              <a:t> sampling calorimeter with Iron - </a:t>
            </a:r>
            <a:r>
              <a:rPr lang="en-US" sz="2800" b="1" dirty="0" smtClean="0">
                <a:solidFill>
                  <a:srgbClr val="FF0000"/>
                </a:solidFill>
              </a:rPr>
              <a:t>magnetic field easy</a:t>
            </a:r>
            <a:endParaRPr lang="en-US" sz="2800" dirty="0" smtClean="0"/>
          </a:p>
          <a:p>
            <a:pPr marL="457200">
              <a:lnSpc>
                <a:spcPct val="150000"/>
              </a:lnSpc>
            </a:pPr>
            <a:r>
              <a:rPr lang="en-US" sz="2800" dirty="0" smtClean="0"/>
              <a:t>       Iron + plastic </a:t>
            </a:r>
            <a:r>
              <a:rPr lang="en-US" sz="2800" dirty="0" err="1" smtClean="0"/>
              <a:t>scintillator</a:t>
            </a:r>
            <a:r>
              <a:rPr lang="en-US" sz="2800" dirty="0" smtClean="0"/>
              <a:t> (MINOS)</a:t>
            </a:r>
          </a:p>
          <a:p>
            <a:pPr marL="457200">
              <a:lnSpc>
                <a:spcPct val="150000"/>
              </a:lnSpc>
            </a:pPr>
            <a:r>
              <a:rPr lang="en-US" sz="2800" dirty="0" smtClean="0"/>
              <a:t>       Iron + Resistive Plate Chamber  (ICAL@INO)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3108" y="214290"/>
            <a:ext cx="4376750" cy="838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Choice of configuration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357298"/>
            <a:ext cx="86868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Magnet for target material and B-field</a:t>
            </a:r>
          </a:p>
          <a:p>
            <a:pPr>
              <a:lnSpc>
                <a:spcPct val="150000"/>
              </a:lnSpc>
              <a:buFont typeface="Symbol"/>
              <a:buChar char="Þ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Iron based electromagnet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is natural choice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Permanent magnet too expensive, reversing field too time consuming! High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SC based magnet complicated.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Two possibilities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Toroidal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field with axial conductor (MINOS, Soudan)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Layered magnet with rectangular coil (as in 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 MONOLITH @ Gran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Sasso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141068" cy="27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9512" y="191542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MINOS Far detector </a:t>
            </a:r>
          </a:p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(5.4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kton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36916"/>
            <a:ext cx="4104456" cy="277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32040" y="59140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Schematic of ICAL modules (3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17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kton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Arrow Connector 13"/>
          <p:cNvCxnSpPr/>
          <p:nvPr/>
        </p:nvCxnSpPr>
        <p:spPr>
          <a:xfrm flipV="1">
            <a:off x="3276600" y="5414978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857232"/>
            <a:ext cx="5657850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Box 3"/>
          <p:cNvSpPr txBox="1">
            <a:spLocks noChangeArrowheads="1"/>
          </p:cNvSpPr>
          <p:nvPr/>
        </p:nvSpPr>
        <p:spPr bwMode="auto">
          <a:xfrm>
            <a:off x="990600" y="142852"/>
            <a:ext cx="7162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Schematic of Iron Calorimetric detector</a:t>
            </a:r>
            <a:r>
              <a:rPr lang="en-US" dirty="0">
                <a:latin typeface="Calibri" pitchFamily="34" charset="0"/>
              </a:rPr>
              <a:t> </a:t>
            </a:r>
          </a:p>
        </p:txBody>
      </p:sp>
      <p:pic>
        <p:nvPicPr>
          <p:cNvPr id="1029" name="Picture 3"/>
          <p:cNvPicPr>
            <a:picLocks noChangeAspect="1" noChangeArrowheads="1"/>
          </p:cNvPicPr>
          <p:nvPr/>
        </p:nvPicPr>
        <p:blipFill>
          <a:blip r:embed="rId5" cstate="print">
            <a:lum bright="16000"/>
          </a:blip>
          <a:srcRect/>
          <a:stretch>
            <a:fillRect/>
          </a:stretch>
        </p:blipFill>
        <p:spPr bwMode="auto">
          <a:xfrm>
            <a:off x="6248400" y="1066800"/>
            <a:ext cx="2441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05425" y="3657600"/>
          <a:ext cx="3457575" cy="255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" name="Bitmap Image" r:id="rId6" imgW="5845047" imgH="4374259" progId="PBrush">
                  <p:embed/>
                </p:oleObj>
              </mc:Choice>
              <mc:Fallback>
                <p:oleObj name="Bitmap Image" r:id="rId6" imgW="5845047" imgH="4374259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425" y="3657600"/>
                        <a:ext cx="3457575" cy="2551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Box 5"/>
          <p:cNvSpPr txBox="1">
            <a:spLocks noChangeArrowheads="1"/>
          </p:cNvSpPr>
          <p:nvPr/>
        </p:nvSpPr>
        <p:spPr bwMode="auto">
          <a:xfrm>
            <a:off x="4860032" y="6237312"/>
            <a:ext cx="4283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B-field for 60 kA-turns,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typical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low C steel</a:t>
            </a:r>
          </a:p>
        </p:txBody>
      </p:sp>
      <p:pic>
        <p:nvPicPr>
          <p:cNvPr id="1031" name="Picture 4" descr="rpc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4740294"/>
            <a:ext cx="2895600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Box 7"/>
          <p:cNvSpPr txBox="1">
            <a:spLocks noChangeArrowheads="1"/>
          </p:cNvSpPr>
          <p:nvPr/>
        </p:nvSpPr>
        <p:spPr bwMode="auto">
          <a:xfrm>
            <a:off x="179512" y="6237312"/>
            <a:ext cx="4176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Glass RPC for detecting charged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particles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TextBox 8"/>
          <p:cNvSpPr txBox="1">
            <a:spLocks noChangeArrowheads="1"/>
          </p:cNvSpPr>
          <p:nvPr/>
        </p:nvSpPr>
        <p:spPr bwMode="auto">
          <a:xfrm>
            <a:off x="3924304" y="521495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Signal pickup </a:t>
            </a:r>
          </a:p>
        </p:txBody>
      </p:sp>
      <p:cxnSp>
        <p:nvCxnSpPr>
          <p:cNvPr id="11" name="Straight Arrow Connector 10"/>
          <p:cNvCxnSpPr>
            <a:endCxn id="1033" idx="1"/>
          </p:cNvCxnSpPr>
          <p:nvPr/>
        </p:nvCxnSpPr>
        <p:spPr>
          <a:xfrm>
            <a:off x="3286116" y="5214950"/>
            <a:ext cx="638188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TextBox 11"/>
          <p:cNvSpPr txBox="1">
            <a:spLocks noChangeArrowheads="1"/>
          </p:cNvSpPr>
          <p:nvPr/>
        </p:nvSpPr>
        <p:spPr bwMode="auto">
          <a:xfrm>
            <a:off x="3429000" y="5124464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1036" name="TextBox 12"/>
          <p:cNvSpPr txBox="1">
            <a:spLocks noChangeArrowheads="1"/>
          </p:cNvSpPr>
          <p:nvPr/>
        </p:nvSpPr>
        <p:spPr bwMode="auto">
          <a:xfrm>
            <a:off x="3429000" y="5410200"/>
            <a:ext cx="38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Times New Roman" pitchFamily="18" charset="0"/>
                <a:cs typeface="Times New Roman" pitchFamily="18" charset="0"/>
              </a:rPr>
              <a:t>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4282" y="3770659"/>
            <a:ext cx="3357586" cy="1015663"/>
          </a:xfrm>
          <a:prstGeom prst="rect">
            <a:avLst/>
          </a:prstGeom>
          <a:solidFill>
            <a:srgbClr val="FFCC00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 modules × 17 </a:t>
            </a:r>
            <a:r>
              <a:rPr lang="en-US" dirty="0" err="1" smtClean="0"/>
              <a:t>kton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Each with 150 layers </a:t>
            </a:r>
            <a:r>
              <a:rPr lang="en-US" dirty="0" err="1" smtClean="0"/>
              <a:t>Fe+RPC</a:t>
            </a:r>
            <a:endParaRPr lang="en-US" dirty="0" smtClean="0"/>
          </a:p>
          <a:p>
            <a:r>
              <a:rPr lang="en-US" dirty="0" smtClean="0"/>
              <a:t>B-field &gt; 1 Tesla (90%)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838200"/>
            <a:ext cx="8839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Different from normal gap magnets with field between pole pieces – here field is essentially within the Fe plates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Each module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 17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kton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(will be largest Fe based electromagnet in world!)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150 layers of soft iron (low carbon steel) of dimensions 16m  16m tiled with 4m  2m  56mm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Gap between successive layers of soft iron : 40mm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 for glass Resistive Plate Chambers  35mm thick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Magnetic field &gt; 1 Tesla, 1.5 Tesla desirable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95400" y="177225"/>
            <a:ext cx="6096000" cy="584775"/>
          </a:xfrm>
          <a:prstGeom prst="rect">
            <a:avLst/>
          </a:prstGeom>
          <a:solidFill>
            <a:schemeClr val="accent2">
              <a:lumMod val="60000"/>
              <a:lumOff val="40000"/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Features of 17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kton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ICAL magnet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188640"/>
            <a:ext cx="4081474" cy="584775"/>
          </a:xfrm>
          <a:prstGeom prst="rect">
            <a:avLst/>
          </a:prstGeom>
          <a:solidFill>
            <a:srgbClr val="FF0000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Challenges and Issues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052736"/>
            <a:ext cx="8686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Large size (3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of 16m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16m14m)</a:t>
            </a:r>
          </a:p>
          <a:p>
            <a:pPr marL="2222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Large copper coils (8m15m, 80 kA turns, 150 tons) </a:t>
            </a:r>
          </a:p>
          <a:p>
            <a:pPr marL="2222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Large mass 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largest electromagnet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3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 17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kton</a:t>
            </a:r>
            <a:endParaRPr lang="en-US" sz="28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222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cs typeface="Times New Roman" pitchFamily="18" charset="0"/>
                <a:sym typeface="Symbol"/>
              </a:rPr>
              <a:t> Assembly minimizing gaps, preserving planarity </a:t>
            </a:r>
            <a:endParaRPr lang="en-US" sz="28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Piece-wise uniformity of B-field (&gt; 1 T over 90% area)</a:t>
            </a:r>
          </a:p>
          <a:p>
            <a:pPr marL="2222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Measurement of interior B-field (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open problem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</a:p>
          <a:p>
            <a:pPr marL="22225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Stability – mechanical, B-field (1%)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Large no. of RPCs  30,000 (World total  10K)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cs typeface="Times New Roman" pitchFamily="18" charset="0"/>
                <a:sym typeface="Symbol"/>
              </a:rPr>
              <a:t> Electronics 4 M channels, fast (</a:t>
            </a:r>
            <a:r>
              <a:rPr lang="en-US" sz="2800" dirty="0" err="1" smtClean="0">
                <a:cs typeface="Times New Roman" pitchFamily="18" charset="0"/>
                <a:sym typeface="Symbol"/>
              </a:rPr>
              <a:t>nsec</a:t>
            </a:r>
            <a:r>
              <a:rPr lang="en-US" sz="2800" dirty="0" smtClean="0">
                <a:cs typeface="Times New Roman" pitchFamily="18" charset="0"/>
                <a:sym typeface="Symbol"/>
              </a:rPr>
              <a:t>), P</a:t>
            </a:r>
            <a:r>
              <a:rPr lang="en-US" sz="2800" b="1" dirty="0" smtClean="0">
                <a:cs typeface="Times New Roman" pitchFamily="18" charset="0"/>
                <a:sym typeface="Symbol"/>
              </a:rPr>
              <a:t>/</a:t>
            </a:r>
            <a:r>
              <a:rPr lang="en-US" sz="2800" dirty="0" err="1" smtClean="0">
                <a:cs typeface="Times New Roman" pitchFamily="18" charset="0"/>
                <a:sym typeface="Symbol"/>
              </a:rPr>
              <a:t>ch</a:t>
            </a:r>
            <a:r>
              <a:rPr lang="en-US" sz="2800" dirty="0" smtClean="0">
                <a:cs typeface="Times New Roman" pitchFamily="18" charset="0"/>
                <a:sym typeface="Symbol"/>
              </a:rPr>
              <a:t> &lt; 50mW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2507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Electromagnetic simulation study of ICAL magnet</a:t>
            </a:r>
            <a:endParaRPr lang="en-I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836712"/>
            <a:ext cx="882047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B-field simulation using 3D finite element commercial software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B-field uniformity studied for various plate thicknesses, tiling configurations, air gaps, slots (for Cu coils), coil configurations.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 low carbon steels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 momentum response (from reconstructed trajectory) studied for a few coil currents, plate thicknesses 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640" y="4144441"/>
            <a:ext cx="3182870" cy="2740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5" y="4293095"/>
            <a:ext cx="2637803" cy="2544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743" y="4418791"/>
            <a:ext cx="3026489" cy="239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460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_20kA.png"/>
          <p:cNvPicPr preferRelativeResize="0">
            <a:picLocks/>
          </p:cNvPicPr>
          <p:nvPr/>
        </p:nvPicPr>
        <p:blipFill>
          <a:blip r:embed="rId2"/>
          <a:srcRect l="5354" t="8889" r="12222" b="4444"/>
          <a:stretch>
            <a:fillRect/>
          </a:stretch>
        </p:blipFill>
        <p:spPr>
          <a:xfrm>
            <a:off x="71752" y="171314"/>
            <a:ext cx="2798064" cy="3044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303243"/>
            <a:ext cx="27032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B-field uniformity for </a:t>
            </a: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NI=20 </a:t>
            </a:r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kA.turns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529" y="184109"/>
            <a:ext cx="3132614" cy="264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2200" y="2872036"/>
            <a:ext cx="26979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C2 for different gaps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908" y="3493104"/>
            <a:ext cx="2932235" cy="24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83202" y="6021288"/>
            <a:ext cx="25532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Fractional area with B &gt; 1 T</a:t>
            </a:r>
            <a:endParaRPr lang="en-I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8869" y="5805264"/>
            <a:ext cx="28193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S.P.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Behera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al., IEEE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7000409 (2015) 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216" y="260898"/>
            <a:ext cx="2181137" cy="280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207" y="3651650"/>
            <a:ext cx="2929322" cy="254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4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08" y="1509054"/>
            <a:ext cx="4227617" cy="3010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807" y="1504951"/>
            <a:ext cx="4262456" cy="359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337625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Muon response of ICAL for various B-field strengths</a:t>
            </a:r>
            <a:endParaRPr lang="en-I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76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44625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Physics with Iron </a:t>
            </a:r>
            <a:r>
              <a:rPr lang="en-I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Calorimeter detector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859" y="908720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ICAL will measure atmospheric muon neutrinos and muon-antineutrinos</a:t>
            </a:r>
          </a:p>
          <a:p>
            <a:pPr>
              <a:lnSpc>
                <a:spcPct val="150000"/>
              </a:lnSpc>
            </a:pPr>
            <a:r>
              <a:rPr lang="en-IN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range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 GeV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 E</a:t>
            </a:r>
            <a:r>
              <a:rPr lang="en-IN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 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20 GeV</a:t>
            </a:r>
          </a:p>
          <a:p>
            <a:pPr>
              <a:lnSpc>
                <a:spcPct val="150000"/>
              </a:lnSpc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Zenith angles: 0  </a:t>
            </a:r>
            <a:r>
              <a:rPr lang="en-IN" sz="28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 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70, 110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  </a:t>
            </a:r>
            <a:r>
              <a:rPr lang="en-IN" sz="2800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 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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180</a:t>
            </a:r>
            <a:endParaRPr lang="en-IN" sz="28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5" y="3171160"/>
            <a:ext cx="8496944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mass hierarchy – normal or inverted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mixing parameters (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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m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23</a:t>
            </a:r>
            <a:r>
              <a:rPr lang="en-US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</a:t>
            </a:r>
            <a:r>
              <a:rPr lang="en-US" sz="28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23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Non-standard interactions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Ultra high energy cosmic muons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White paper on “Physics Potential of  the ICAL detector at INO” </a:t>
            </a:r>
          </a:p>
          <a:p>
            <a:pPr>
              <a:lnSpc>
                <a:spcPct val="150000"/>
              </a:lnSpc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review in </a:t>
            </a:r>
            <a:r>
              <a:rPr lang="en-US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Pramana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(2016); arXiv:1505.07380</a:t>
            </a:r>
            <a:endParaRPr lang="en-IN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6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3" descr="ug-la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4474" y="2708920"/>
            <a:ext cx="407952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853176" cy="38884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6" name="Picture 2" descr="http://www.ino.tifr.res.in/ino/gallery/Schematic%20view%20of%20the%20INO%20detector.JPG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281487"/>
            <a:ext cx="2214563" cy="2576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44090" y="285728"/>
            <a:ext cx="3611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99"/>
                </a:solidFill>
              </a:rPr>
              <a:t>INO at </a:t>
            </a:r>
            <a:r>
              <a:rPr lang="en-US" sz="2400" b="1" i="1" dirty="0" err="1" smtClean="0">
                <a:solidFill>
                  <a:srgbClr val="000099"/>
                </a:solidFill>
              </a:rPr>
              <a:t>Pottipuram</a:t>
            </a:r>
            <a:r>
              <a:rPr lang="en-US" sz="2400" b="1" i="1" dirty="0" smtClean="0">
                <a:solidFill>
                  <a:srgbClr val="000099"/>
                </a:solidFill>
              </a:rPr>
              <a:t> (</a:t>
            </a:r>
            <a:r>
              <a:rPr lang="en-US" sz="2400" b="1" i="1" dirty="0" err="1" smtClean="0">
                <a:solidFill>
                  <a:srgbClr val="000099"/>
                </a:solidFill>
              </a:rPr>
              <a:t>Theni</a:t>
            </a:r>
            <a:r>
              <a:rPr lang="en-US" sz="2400" b="1" i="1" dirty="0" smtClean="0">
                <a:solidFill>
                  <a:srgbClr val="000099"/>
                </a:solidFill>
              </a:rPr>
              <a:t>)</a:t>
            </a:r>
            <a:endParaRPr lang="en-US" sz="2400" b="1" i="1" dirty="0">
              <a:solidFill>
                <a:srgbClr val="000099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55776" y="2564904"/>
            <a:ext cx="3744416" cy="1296144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182462">
            <a:off x="3908681" y="2856363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Underground complex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195736" y="4653136"/>
            <a:ext cx="3816424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918023">
            <a:off x="2341666" y="4637747"/>
            <a:ext cx="3746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51 </a:t>
            </a:r>
            <a:r>
              <a:rPr lang="en-US" b="1" dirty="0" err="1" smtClean="0"/>
              <a:t>kton</a:t>
            </a:r>
            <a:r>
              <a:rPr lang="en-US" b="1" dirty="0" smtClean="0"/>
              <a:t> ICAL Neutrino Detector</a:t>
            </a:r>
            <a:endParaRPr lang="en-US" b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b="10938"/>
          <a:stretch>
            <a:fillRect/>
          </a:stretch>
        </p:blipFill>
        <p:spPr bwMode="auto">
          <a:xfrm>
            <a:off x="5786414" y="5289286"/>
            <a:ext cx="3357586" cy="123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562393" y="6453336"/>
            <a:ext cx="3618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99"/>
                </a:solidFill>
              </a:rPr>
              <a:t>IICHEP, Madurai (</a:t>
            </a:r>
            <a:r>
              <a:rPr lang="en-IN" sz="1800" b="1" dirty="0" smtClean="0">
                <a:solidFill>
                  <a:srgbClr val="002060"/>
                </a:solidFill>
              </a:rPr>
              <a:t>Area</a:t>
            </a:r>
            <a:r>
              <a:rPr lang="en-IN" sz="1800" b="1" dirty="0">
                <a:solidFill>
                  <a:srgbClr val="002060"/>
                </a:solidFill>
              </a:rPr>
              <a:t>: 12.6 </a:t>
            </a:r>
            <a:r>
              <a:rPr lang="en-IN" sz="1800" b="1" dirty="0" smtClean="0">
                <a:solidFill>
                  <a:srgbClr val="002060"/>
                </a:solidFill>
              </a:rPr>
              <a:t>ha)</a:t>
            </a:r>
            <a:endParaRPr lang="en-IN" sz="1800" b="1" dirty="0">
              <a:solidFill>
                <a:srgbClr val="002060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209576"/>
            <a:ext cx="1872208" cy="257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85720" y="3643314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>
                <a:solidFill>
                  <a:srgbClr val="002060"/>
                </a:solidFill>
              </a:rPr>
              <a:t>Area: 27 ha</a:t>
            </a:r>
            <a:endParaRPr lang="en-IN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79712" y="1484784"/>
            <a:ext cx="891616" cy="400110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dirty="0" smtClean="0"/>
              <a:t>1270m</a:t>
            </a:r>
            <a:endParaRPr lang="en-IN" dirty="0"/>
          </a:p>
        </p:txBody>
      </p:sp>
      <p:sp>
        <p:nvSpPr>
          <p:cNvPr id="2" name="TextBox 1"/>
          <p:cNvSpPr txBox="1"/>
          <p:nvPr/>
        </p:nvSpPr>
        <p:spPr>
          <a:xfrm>
            <a:off x="2573495" y="5733256"/>
            <a:ext cx="3078625" cy="1015663"/>
          </a:xfrm>
          <a:prstGeom prst="rect">
            <a:avLst/>
          </a:prstGeom>
          <a:noFill/>
          <a:ln w="25400">
            <a:solidFill>
              <a:srgbClr val="000099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r>
              <a:rPr lang="en-US" b="1" dirty="0" smtClean="0">
                <a:sym typeface="Symbol"/>
              </a:rPr>
              <a:t>17 </a:t>
            </a:r>
            <a:r>
              <a:rPr lang="en-US" b="1" dirty="0" err="1" smtClean="0">
                <a:sym typeface="Symbol"/>
              </a:rPr>
              <a:t>kton</a:t>
            </a:r>
            <a:r>
              <a:rPr lang="en-US" b="1" dirty="0" smtClean="0">
                <a:sym typeface="Symbol"/>
              </a:rPr>
              <a:t> ICAL modules</a:t>
            </a:r>
          </a:p>
          <a:p>
            <a:r>
              <a:rPr lang="en-US" b="1" dirty="0" smtClean="0">
                <a:sym typeface="Symbol"/>
              </a:rPr>
              <a:t>22m</a:t>
            </a:r>
            <a:r>
              <a:rPr lang="en-US" b="1" baseline="30000" dirty="0" smtClean="0">
                <a:sym typeface="Symbol"/>
              </a:rPr>
              <a:t>2</a:t>
            </a:r>
            <a:r>
              <a:rPr lang="en-US" b="1" dirty="0" smtClean="0">
                <a:sym typeface="Symbol"/>
              </a:rPr>
              <a:t>28800</a:t>
            </a:r>
            <a:r>
              <a:rPr lang="en-US" b="1" baseline="30000" dirty="0" smtClean="0">
                <a:sym typeface="Symbol"/>
              </a:rPr>
              <a:t> </a:t>
            </a:r>
            <a:r>
              <a:rPr lang="en-US" b="1" dirty="0" smtClean="0">
                <a:sym typeface="Symbol"/>
              </a:rPr>
              <a:t>glass RPCs</a:t>
            </a:r>
            <a:endParaRPr lang="en-IN" b="1" dirty="0"/>
          </a:p>
          <a:p>
            <a:r>
              <a:rPr lang="en-US" b="1" dirty="0" smtClean="0">
                <a:sym typeface="Symbol"/>
              </a:rPr>
              <a:t>3.7M electronic channels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846162"/>
            <a:ext cx="7134225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6351711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R. Gandhi et al., PRL </a:t>
            </a:r>
            <a:r>
              <a:rPr lang="en-IN" sz="2400" b="1" dirty="0" smtClean="0"/>
              <a:t>94</a:t>
            </a:r>
            <a:r>
              <a:rPr lang="en-IN" sz="2400" dirty="0"/>
              <a:t>, 051801 (2005</a:t>
            </a:r>
            <a:r>
              <a:rPr lang="en-IN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2794" y="188639"/>
            <a:ext cx="6283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Matter effect on oscillation probabilities vs. E</a:t>
            </a:r>
            <a:r>
              <a:rPr lang="en-US" sz="2400" b="1" baseline="-25000" dirty="0" smtClean="0">
                <a:sym typeface="Symbol"/>
              </a:rPr>
              <a:t></a:t>
            </a:r>
            <a:endParaRPr lang="en-IN" sz="24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341684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6632"/>
            <a:ext cx="7880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Mass hierarchy of neutrinos – sensitivity of ICAL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836712"/>
            <a:ext cx="85055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(NH) or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(IH) ?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ICAL can identify MH using matter effect on atmospheric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 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</a:t>
            </a:r>
            <a:r>
              <a:rPr lang="en-US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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(at 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 level with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ICAL alone: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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years, +acc.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6 years)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accelerator based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can probe CP violation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-sector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375904" y="1772816"/>
            <a:ext cx="14832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323528" y="3013553"/>
            <a:ext cx="5976664" cy="3655807"/>
            <a:chOff x="251520" y="2276872"/>
            <a:chExt cx="6264696" cy="4423356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276872"/>
              <a:ext cx="6192688" cy="2163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4496245"/>
              <a:ext cx="6264696" cy="2203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6732239" y="3615407"/>
            <a:ext cx="151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ICAL only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80099" y="5198128"/>
            <a:ext cx="22843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ICAL + T2K +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NovA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5634" y="908720"/>
            <a:ext cx="78008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Long range forces with L</a:t>
            </a:r>
            <a:r>
              <a:rPr lang="en-IN" sz="2800" baseline="-25000" dirty="0"/>
              <a:t>e</a:t>
            </a:r>
            <a:r>
              <a:rPr lang="en-IN" sz="2800" dirty="0"/>
              <a:t> </a:t>
            </a:r>
            <a:r>
              <a:rPr lang="en-IN" sz="2800" dirty="0" smtClean="0">
                <a:sym typeface="Symbol"/>
              </a:rPr>
              <a:t></a:t>
            </a:r>
            <a:r>
              <a:rPr lang="en-IN" sz="2800" dirty="0" smtClean="0"/>
              <a:t> L</a:t>
            </a:r>
            <a:r>
              <a:rPr lang="en-IN" sz="2800" baseline="-25000" dirty="0" smtClean="0">
                <a:sym typeface="Symbol"/>
              </a:rPr>
              <a:t></a:t>
            </a:r>
            <a:r>
              <a:rPr lang="en-IN" sz="2800" dirty="0" smtClean="0"/>
              <a:t> </a:t>
            </a:r>
            <a:r>
              <a:rPr lang="en-IN" sz="2800" dirty="0"/>
              <a:t>gauge: limits of  . </a:t>
            </a:r>
            <a:r>
              <a:rPr lang="en-IN" sz="2800" dirty="0" smtClean="0">
                <a:sym typeface="Symbol"/>
              </a:rPr>
              <a:t></a:t>
            </a:r>
            <a:r>
              <a:rPr lang="en-IN" sz="2800" dirty="0" smtClean="0"/>
              <a:t>10</a:t>
            </a:r>
            <a:r>
              <a:rPr lang="en-IN" sz="2800" dirty="0" smtClean="0">
                <a:sym typeface="Symbol"/>
              </a:rPr>
              <a:t> </a:t>
            </a:r>
            <a:r>
              <a:rPr lang="en-IN" sz="2800" baseline="30000" dirty="0" smtClean="0">
                <a:sym typeface="Symbol"/>
              </a:rPr>
              <a:t></a:t>
            </a:r>
            <a:r>
              <a:rPr lang="en-IN" sz="2800" baseline="30000" dirty="0" smtClean="0"/>
              <a:t>52</a:t>
            </a:r>
            <a:r>
              <a:rPr lang="en-IN" sz="2800" dirty="0" smtClean="0"/>
              <a:t> may be obtained (IOP group)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800" dirty="0"/>
              <a:t>Sterile neutrinos: ICAL can probe very low </a:t>
            </a:r>
            <a:r>
              <a:rPr lang="en-IN" sz="2800" dirty="0" smtClean="0">
                <a:sym typeface="Symbol"/>
              </a:rPr>
              <a:t></a:t>
            </a:r>
            <a:r>
              <a:rPr lang="en-IN" sz="2800" dirty="0" smtClean="0"/>
              <a:t>m</a:t>
            </a:r>
            <a:r>
              <a:rPr lang="en-IN" sz="2800" baseline="-25000" dirty="0" smtClean="0"/>
              <a:t>14</a:t>
            </a:r>
            <a:r>
              <a:rPr lang="en-IN" sz="2800" baseline="30000" dirty="0" smtClean="0"/>
              <a:t>2</a:t>
            </a:r>
            <a:endParaRPr lang="en-IN" sz="2800" baseline="30000" dirty="0"/>
          </a:p>
          <a:p>
            <a:pPr>
              <a:lnSpc>
                <a:spcPct val="150000"/>
              </a:lnSpc>
            </a:pPr>
            <a:r>
              <a:rPr lang="en-US" sz="2800" dirty="0" smtClean="0"/>
              <a:t>      (IOP, TIFR)</a:t>
            </a:r>
            <a:endParaRPr lang="en-IN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8864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Other physics possibilities</a:t>
            </a:r>
            <a:endParaRPr lang="en-IN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68960"/>
            <a:ext cx="4968552" cy="374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0419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004" y="1468139"/>
            <a:ext cx="6807994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0907" y="246706"/>
            <a:ext cx="8351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magnetic monopoles at ICAL@INO</a:t>
            </a:r>
            <a:endParaRPr lang="en-I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084168" y="594928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699792" y="1124744"/>
            <a:ext cx="2448272" cy="352839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47964" y="1628800"/>
            <a:ext cx="756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MM</a:t>
            </a:r>
            <a:endParaRPr lang="en-IN" b="1" dirty="0">
              <a:solidFill>
                <a:schemeClr val="accent2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045172" y="3340570"/>
            <a:ext cx="3024336" cy="10081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86136" y="3955563"/>
            <a:ext cx="76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MM</a:t>
            </a:r>
            <a:endParaRPr lang="en-IN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0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55934"/>
            <a:ext cx="5832648" cy="5757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60648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Energy loss of MM in 2mm RPC gas</a:t>
            </a:r>
            <a:endParaRPr lang="en-IN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940152" y="1700808"/>
            <a:ext cx="3203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KE (</a:t>
            </a:r>
            <a:r>
              <a:rPr lang="en-US" sz="2400" dirty="0" smtClean="0">
                <a:sym typeface="Symbol"/>
              </a:rPr>
              <a:t>=10</a:t>
            </a:r>
            <a:r>
              <a:rPr lang="en-US" sz="2400" baseline="30000" dirty="0" smtClean="0">
                <a:sym typeface="Symbol"/>
              </a:rPr>
              <a:t>3</a:t>
            </a:r>
            <a:r>
              <a:rPr lang="en-US" sz="2400" dirty="0" smtClean="0">
                <a:sym typeface="Symbol"/>
              </a:rPr>
              <a:t>) for </a:t>
            </a:r>
            <a:r>
              <a:rPr lang="en-US" sz="2400" i="1" dirty="0" err="1" smtClean="0">
                <a:sym typeface="Symbol"/>
              </a:rPr>
              <a:t>m</a:t>
            </a:r>
            <a:r>
              <a:rPr lang="en-US" sz="2400" baseline="-25000" dirty="0" err="1" smtClean="0">
                <a:sym typeface="Symbol"/>
              </a:rPr>
              <a:t>MM</a:t>
            </a:r>
            <a:r>
              <a:rPr lang="en-US" sz="2400" dirty="0" smtClean="0">
                <a:sym typeface="Symbol"/>
              </a:rPr>
              <a:t>=10</a:t>
            </a:r>
            <a:r>
              <a:rPr lang="en-US" sz="2400" baseline="30000" dirty="0" smtClean="0">
                <a:sym typeface="Symbol"/>
              </a:rPr>
              <a:t>15</a:t>
            </a:r>
            <a:r>
              <a:rPr lang="en-US" sz="2400" dirty="0" smtClean="0">
                <a:sym typeface="Symbol"/>
              </a:rPr>
              <a:t> GeV/c</a:t>
            </a:r>
            <a:r>
              <a:rPr lang="en-US" sz="2400" baseline="30000" dirty="0" smtClean="0">
                <a:sym typeface="Symbol"/>
              </a:rPr>
              <a:t>2</a:t>
            </a:r>
            <a:endParaRPr lang="en-US" sz="2400" dirty="0" smtClean="0">
              <a:sym typeface="Symbol"/>
            </a:endParaRPr>
          </a:p>
          <a:p>
            <a:pPr marL="115888" indent="-115888">
              <a:lnSpc>
                <a:spcPct val="150000"/>
              </a:lnSpc>
              <a:buFont typeface="Symbol"/>
              <a:buChar char="~"/>
            </a:pP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10</a:t>
            </a:r>
            <a:r>
              <a:rPr lang="en-US" sz="2400" b="1" baseline="30000" dirty="0" smtClean="0">
                <a:solidFill>
                  <a:srgbClr val="FF0000"/>
                </a:solidFill>
                <a:sym typeface="Symbol"/>
              </a:rPr>
              <a:t>9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 GeV !</a:t>
            </a:r>
          </a:p>
          <a:p>
            <a:pPr>
              <a:lnSpc>
                <a:spcPct val="150000"/>
              </a:lnSpc>
            </a:pPr>
            <a:r>
              <a:rPr lang="en-IN" sz="2400" b="1" dirty="0" smtClean="0">
                <a:sym typeface="Symbol"/>
              </a:rPr>
              <a:t>E (10m Fe)  10</a:t>
            </a:r>
            <a:r>
              <a:rPr lang="en-IN" sz="2400" b="1" baseline="30000" dirty="0" smtClean="0">
                <a:sym typeface="Symbol"/>
              </a:rPr>
              <a:t>2</a:t>
            </a:r>
            <a:r>
              <a:rPr lang="en-IN" sz="2400" b="1" dirty="0" smtClean="0">
                <a:sym typeface="Symbol"/>
              </a:rPr>
              <a:t> GeV</a:t>
            </a:r>
          </a:p>
          <a:p>
            <a:pPr>
              <a:lnSpc>
                <a:spcPct val="150000"/>
              </a:lnSpc>
            </a:pPr>
            <a:r>
              <a:rPr lang="en-IN" sz="2400" b="1" dirty="0">
                <a:sym typeface="Symbol"/>
              </a:rPr>
              <a:t>E </a:t>
            </a:r>
            <a:r>
              <a:rPr lang="en-IN" sz="2400" b="1" dirty="0" smtClean="0">
                <a:sym typeface="Symbol"/>
              </a:rPr>
              <a:t>(2R</a:t>
            </a:r>
            <a:r>
              <a:rPr lang="en-IN" sz="2400" b="1" baseline="-25000" dirty="0" smtClean="0">
                <a:sym typeface="Symbol"/>
              </a:rPr>
              <a:t>E</a:t>
            </a:r>
            <a:r>
              <a:rPr lang="en-IN" sz="2400" b="1" dirty="0" smtClean="0">
                <a:sym typeface="Symbol"/>
              </a:rPr>
              <a:t>)  10</a:t>
            </a:r>
            <a:r>
              <a:rPr lang="en-IN" sz="2400" b="1" baseline="30000" dirty="0">
                <a:sym typeface="Symbol"/>
              </a:rPr>
              <a:t>8</a:t>
            </a:r>
            <a:r>
              <a:rPr lang="en-IN" sz="2400" b="1" dirty="0" smtClean="0">
                <a:sym typeface="Symbol"/>
              </a:rPr>
              <a:t> GeV</a:t>
            </a:r>
            <a:endParaRPr lang="en-IN" sz="2400" b="1" dirty="0"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483164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6248" y="44624"/>
            <a:ext cx="384859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Upper bound on MM flux for 10 </a:t>
            </a:r>
            <a:r>
              <a:rPr lang="en-IN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yrs</a:t>
            </a: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ICAL </a:t>
            </a:r>
          </a:p>
          <a:p>
            <a:pPr>
              <a:spcAft>
                <a:spcPts val="600"/>
              </a:spcAft>
            </a:pP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</a:t>
            </a:r>
            <a:r>
              <a:rPr lang="en-IN" sz="28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15 </a:t>
            </a: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cm</a:t>
            </a:r>
            <a:r>
              <a:rPr lang="en-IN" sz="28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2</a:t>
            </a:r>
            <a:r>
              <a:rPr lang="en-IN" sz="2800" b="1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IN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sr</a:t>
            </a:r>
            <a:r>
              <a:rPr lang="en-IN" sz="2800" b="1" baseline="300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IN" sz="2800" b="1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1 </a:t>
            </a: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IN" sz="28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1 </a:t>
            </a: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IN" sz="28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3520" y="44624"/>
            <a:ext cx="36347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Upper bound on MM flux for 0 observed events</a:t>
            </a:r>
            <a:endParaRPr lang="en-I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5980" y="6247428"/>
            <a:ext cx="6399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N. Dash et al.,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Astroparticle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Physics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33 (2015)</a:t>
            </a:r>
            <a:endParaRPr lang="en-I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234" y="1705929"/>
            <a:ext cx="3616166" cy="429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68" y="1731348"/>
            <a:ext cx="4319061" cy="4379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8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for anomalous KGF events at ICAL</a:t>
            </a:r>
            <a:endParaRPr lang="en-I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620" y="908720"/>
            <a:ext cx="86182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7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anomalous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events found during 25 years of running the proton decay experiment –  multiple tracks leading back to an </a:t>
            </a:r>
            <a:r>
              <a:rPr lang="en-I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 not in detector or rock but in air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IN" sz="2800" dirty="0" smtClean="0">
                <a:cs typeface="Times New Roman" panose="02020603050405020304" pitchFamily="18" charset="0"/>
                <a:sym typeface="Symbol" panose="05050102010706020507" pitchFamily="18" charset="2"/>
              </a:rPr>
              <a:t>f </a:t>
            </a:r>
            <a:r>
              <a:rPr lang="en-IN" sz="2800" dirty="0">
                <a:cs typeface="Times New Roman" panose="02020603050405020304" pitchFamily="18" charset="0"/>
                <a:sym typeface="Symbol" panose="05050102010706020507" pitchFamily="18" charset="2"/>
              </a:rPr>
              <a:t>KGF events are genuine, we should see many more with ICAL as cavern &amp; detector </a:t>
            </a:r>
            <a:r>
              <a:rPr lang="en-IN" sz="2800" dirty="0">
                <a:cs typeface="Times New Roman" panose="02020603050405020304" pitchFamily="18" charset="0"/>
                <a:sym typeface="Symbol"/>
              </a:rPr>
              <a:t> 10 times</a:t>
            </a:r>
            <a:r>
              <a:rPr lang="en-IN" sz="2800" dirty="0">
                <a:cs typeface="Times New Roman" panose="02020603050405020304" pitchFamily="18" charset="0"/>
                <a:sym typeface="Symbol" panose="05050102010706020507" pitchFamily="18" charset="2"/>
              </a:rPr>
              <a:t> larger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IN" sz="2800" dirty="0">
                <a:cs typeface="Times New Roman" panose="02020603050405020304" pitchFamily="18" charset="0"/>
                <a:sym typeface="Symbol" panose="05050102010706020507" pitchFamily="18" charset="2"/>
              </a:rPr>
              <a:t>With additional detectors on 4 sides, should be able to provide data  for/against KGF events in 2-3 years of running time</a:t>
            </a:r>
            <a:endParaRPr lang="en-IN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7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1187624" y="116632"/>
            <a:ext cx="6345391" cy="74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cs typeface="Times New Roman" pitchFamily="18" charset="0"/>
              </a:rPr>
              <a:t>2. </a:t>
            </a:r>
            <a:r>
              <a:rPr lang="en-US" sz="3200" b="1" dirty="0" smtClean="0"/>
              <a:t>Current status of ICAL and INO</a:t>
            </a:r>
            <a:endParaRPr lang="en-US" sz="3200" b="1" dirty="0" smtClean="0">
              <a:cs typeface="Times New Roman" pitchFamily="18" charset="0"/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51520" y="836712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Magnet: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35 ton 1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prototype ICAL detector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@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VECC, Kolkata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1.5 Tesla.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</a:rPr>
              <a:t>8m</a:t>
            </a:r>
            <a:r>
              <a:rPr lang="en-US" sz="2400" dirty="0" smtClean="0">
                <a:cs typeface="Times New Roman" pitchFamily="18" charset="0"/>
                <a:sym typeface="Symbol"/>
              </a:rPr>
              <a:t>8m20 layers prototype ICAL design ready for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  <a:sym typeface="Symbol"/>
              </a:rPr>
              <a:t>IICHEP, on hold. </a:t>
            </a:r>
            <a:r>
              <a:rPr lang="en-US" sz="2400" dirty="0" smtClean="0">
                <a:cs typeface="Times New Roman" pitchFamily="18" charset="0"/>
                <a:sym typeface="Symbol"/>
              </a:rPr>
              <a:t>600T s</a:t>
            </a:r>
            <a:r>
              <a:rPr lang="en-US" sz="2400" dirty="0" smtClean="0">
                <a:cs typeface="Times New Roman" pitchFamily="18" charset="0"/>
                <a:sym typeface="Symbol"/>
              </a:rPr>
              <a:t>teel, OFHC Cu procured.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</a:rPr>
              <a:t>Building </a:t>
            </a:r>
            <a:r>
              <a:rPr lang="en-US" sz="2400" dirty="0" smtClean="0">
                <a:cs typeface="Times New Roman" pitchFamily="18" charset="0"/>
              </a:rPr>
              <a:t>70 ton mini-ICAL </a:t>
            </a:r>
            <a:r>
              <a:rPr lang="en-US" sz="2400" dirty="0" smtClean="0">
                <a:cs typeface="Times New Roman" pitchFamily="18" charset="0"/>
              </a:rPr>
              <a:t>(</a:t>
            </a:r>
            <a:r>
              <a:rPr lang="en-US" sz="2400" dirty="0" smtClean="0">
                <a:cs typeface="Times New Roman" pitchFamily="18" charset="0"/>
              </a:rPr>
              <a:t>4m</a:t>
            </a:r>
            <a:r>
              <a:rPr lang="en-US" sz="2400" dirty="0" smtClean="0">
                <a:cs typeface="Times New Roman" pitchFamily="18" charset="0"/>
                <a:sym typeface="Symbol"/>
              </a:rPr>
              <a:t>4m11 layers)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RPCs: </a:t>
            </a:r>
            <a:r>
              <a:rPr lang="en-US" sz="2400" dirty="0"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2m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(12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nos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industry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made glass RPCs 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  <a:sym typeface="Symbol" pitchFamily="18" charset="2"/>
              </a:rPr>
              <a:t>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orking @ Madurai lab. ~60/400 nos. delivered </a:t>
            </a:r>
            <a:endParaRPr lang="en-US" sz="24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Electronics: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boards with ASIC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DAQ boards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DC-DC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HV units,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Trigger system,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DAQ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software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 testing or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under fabrication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SC0071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908720"/>
            <a:ext cx="20162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SC_2970 co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1792" y="2492896"/>
            <a:ext cx="2072208" cy="1494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94658" y="4026976"/>
            <a:ext cx="2170584" cy="143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323528" y="188640"/>
            <a:ext cx="853244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IICHEP site @ Madurai: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12.6 ha plot fenced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</a:rPr>
              <a:t>Awaiting reclassification.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 smtClean="0">
                <a:cs typeface="Times New Roman" pitchFamily="18" charset="0"/>
              </a:rPr>
              <a:t>INO underground lab site @ </a:t>
            </a:r>
            <a:r>
              <a:rPr lang="en-US" sz="2400" b="1" dirty="0" err="1" smtClean="0">
                <a:cs typeface="Times New Roman" pitchFamily="18" charset="0"/>
              </a:rPr>
              <a:t>Pottipuram</a:t>
            </a:r>
            <a:r>
              <a:rPr lang="en-US" sz="2400" b="1" dirty="0" smtClean="0"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plot fenced. Water storage tank completed.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Pre-project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infrastructure work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road, water, electric power)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partly done. Work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halted due to PIL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Madurai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bench of Madras HC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Financial approval for INO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Dec 2014  given by Union Cabinet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 Rs.</a:t>
            </a:r>
            <a:r>
              <a:rPr lang="en-US" sz="2400" dirty="0" smtClean="0">
                <a:latin typeface="Rupee Foradian"/>
                <a:cs typeface="Times New Roman" pitchFamily="18" charset="0"/>
                <a:sym typeface="Symbol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1583 crores)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PhD students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(BARC@HBNI)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have been part of  INO-GTP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7780" y="5226672"/>
            <a:ext cx="2436515" cy="163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380312" y="5529426"/>
            <a:ext cx="16962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r>
              <a:rPr lang="en-US" sz="2400" b="1" baseline="30000" dirty="0" smtClean="0"/>
              <a:t>st</a:t>
            </a:r>
            <a:r>
              <a:rPr lang="en-US" sz="2400" b="1" dirty="0" smtClean="0"/>
              <a:t> batch 2008-2009 </a:t>
            </a:r>
            <a:endParaRPr lang="en-US" sz="2400" b="1" dirty="0"/>
          </a:p>
        </p:txBody>
      </p:sp>
      <p:pic>
        <p:nvPicPr>
          <p:cNvPr id="8" name="Picture 2" descr="C:\Users\admin\Desktop\INO PHOTO\291_2005\IMG_46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2547" y="-27384"/>
            <a:ext cx="2164418" cy="1216403"/>
          </a:xfrm>
          <a:prstGeom prst="rect">
            <a:avLst/>
          </a:prstGeom>
          <a:noFill/>
        </p:spPr>
      </p:pic>
      <p:pic>
        <p:nvPicPr>
          <p:cNvPr id="9" name="Picture 2" descr="E:\photos 2014\DCIM\290_1605\IMG_46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296" y="1196752"/>
            <a:ext cx="2146554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dmin\Desktop\INO PHOTO\294_1806\IMG_474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8300" y="2621291"/>
            <a:ext cx="2238286" cy="12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475656" y="44624"/>
            <a:ext cx="6143625" cy="488950"/>
          </a:xfrm>
        </p:spPr>
        <p:txBody>
          <a:bodyPr>
            <a:noAutofit/>
          </a:bodyPr>
          <a:lstStyle/>
          <a:p>
            <a:pPr eaLnBrk="1" hangingPunct="1"/>
            <a:r>
              <a:rPr lang="en-IN" altLang="en-US" sz="2800" b="1" dirty="0" smtClean="0">
                <a:solidFill>
                  <a:srgbClr val="FF0000"/>
                </a:solidFill>
              </a:rPr>
              <a:t>Soft Iron Plates for IICHEP, Madurai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28625" y="620688"/>
            <a:ext cx="7959800" cy="576064"/>
          </a:xfrm>
        </p:spPr>
        <p:txBody>
          <a:bodyPr/>
          <a:lstStyle/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IN" alt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altLang="en-US" sz="2400" dirty="0" smtClean="0">
                <a:latin typeface="Times New Roman" pitchFamily="18" charset="0"/>
                <a:cs typeface="Times New Roman" pitchFamily="18" charset="0"/>
              </a:rPr>
              <a:t>168 </a:t>
            </a:r>
            <a:r>
              <a:rPr lang="en-IN" altLang="en-US" sz="2400" dirty="0" smtClean="0">
                <a:latin typeface="Times New Roman" pitchFamily="18" charset="0"/>
                <a:cs typeface="Times New Roman" pitchFamily="18" charset="0"/>
              </a:rPr>
              <a:t>(for 21 layers) soft iron </a:t>
            </a:r>
            <a:r>
              <a:rPr lang="en-IN" altLang="en-US" sz="2400" dirty="0" smtClean="0">
                <a:latin typeface="Times New Roman" pitchFamily="18" charset="0"/>
                <a:cs typeface="Times New Roman" pitchFamily="18" charset="0"/>
              </a:rPr>
              <a:t>plates, OFHC Cu coil </a:t>
            </a:r>
            <a:r>
              <a:rPr lang="en-IN" altLang="en-US" sz="2400" dirty="0" smtClean="0">
                <a:latin typeface="Times New Roman" pitchFamily="18" charset="0"/>
                <a:cs typeface="Times New Roman" pitchFamily="18" charset="0"/>
              </a:rPr>
              <a:t>procured</a:t>
            </a:r>
          </a:p>
        </p:txBody>
      </p:sp>
      <p:pic>
        <p:nvPicPr>
          <p:cNvPr id="8196" name="Picture 2" descr="E:\INO\TSP Soft Iron Plate\essar pics and video\WP_20150716_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88420"/>
            <a:ext cx="4121151" cy="231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E:\INO\TSP Soft Iron Plate\essar pics and video\WP_20150717_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947" y="1143570"/>
            <a:ext cx="4200525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1187624" y="3501008"/>
            <a:ext cx="21363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IN" altLang="en-US" sz="2400" b="1" dirty="0">
                <a:latin typeface="+mn-lt"/>
              </a:rPr>
              <a:t>Soft iron plate </a:t>
            </a: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4629201" y="3501008"/>
            <a:ext cx="43352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IN" altLang="en-US" sz="2400" b="1" dirty="0" smtClean="0">
                <a:latin typeface="+mn-lt"/>
              </a:rPr>
              <a:t>Soft </a:t>
            </a:r>
            <a:r>
              <a:rPr lang="en-IN" altLang="en-US" sz="2400" b="1" dirty="0">
                <a:latin typeface="+mn-lt"/>
              </a:rPr>
              <a:t>iron </a:t>
            </a:r>
            <a:r>
              <a:rPr lang="en-IN" altLang="en-US" sz="2400" b="1" dirty="0" smtClean="0">
                <a:latin typeface="+mn-lt"/>
              </a:rPr>
              <a:t>plates </a:t>
            </a:r>
            <a:r>
              <a:rPr lang="en-IN" altLang="en-US" sz="2400" b="1" dirty="0">
                <a:latin typeface="+mn-lt"/>
              </a:rPr>
              <a:t>at M/S </a:t>
            </a:r>
            <a:r>
              <a:rPr lang="en-IN" altLang="en-US" sz="2400" b="1" dirty="0" smtClean="0">
                <a:latin typeface="+mn-lt"/>
              </a:rPr>
              <a:t>Essar </a:t>
            </a:r>
            <a:endParaRPr lang="en-IN" altLang="en-US" sz="2400" b="1" dirty="0">
              <a:latin typeface="+mn-lt"/>
            </a:endParaRPr>
          </a:p>
        </p:txBody>
      </p:sp>
      <p:pic>
        <p:nvPicPr>
          <p:cNvPr id="10" name="Picture 2" descr="E:\INO\TSP Soft Iron Plate\essar pics and video\WP_20150718_0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4077072"/>
            <a:ext cx="419893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23528" y="6396335"/>
            <a:ext cx="41038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IN" altLang="en-US" b="1" dirty="0">
                <a:solidFill>
                  <a:srgbClr val="C00000"/>
                </a:solidFill>
              </a:rPr>
              <a:t> </a:t>
            </a:r>
            <a:r>
              <a:rPr lang="en-IN" altLang="en-US" sz="2400" b="1" dirty="0" smtClean="0">
                <a:latin typeface="+mn-lt"/>
              </a:rPr>
              <a:t>8 plates in 32 </a:t>
            </a:r>
            <a:r>
              <a:rPr lang="en-IN" altLang="en-US" sz="2400" b="1" dirty="0">
                <a:latin typeface="+mn-lt"/>
              </a:rPr>
              <a:t>ton </a:t>
            </a:r>
            <a:r>
              <a:rPr lang="en-IN" altLang="en-US" sz="2400" b="1" dirty="0" smtClean="0">
                <a:latin typeface="+mn-lt"/>
              </a:rPr>
              <a:t>trailer/trip</a:t>
            </a:r>
            <a:endParaRPr lang="en-IN" altLang="en-US" sz="2400" b="1" dirty="0">
              <a:latin typeface="+mn-lt"/>
            </a:endParaRPr>
          </a:p>
        </p:txBody>
      </p:sp>
      <p:pic>
        <p:nvPicPr>
          <p:cNvPr id="12" name="Picture 11" descr="C:\Users\SK Thakur\Desktop\INO_works_2013\Develeopment_Year_2015\Drawings_21Layers\Photo_Spacers\DSC04387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00"/>
          <a:stretch/>
        </p:blipFill>
        <p:spPr bwMode="auto">
          <a:xfrm>
            <a:off x="4932611" y="4138811"/>
            <a:ext cx="3671837" cy="2314525"/>
          </a:xfrm>
          <a:prstGeom prst="rect">
            <a:avLst/>
          </a:prstGeom>
          <a:noFill/>
          <a:extLst/>
        </p:spPr>
      </p:pic>
      <p:sp>
        <p:nvSpPr>
          <p:cNvPr id="2" name="TextBox 1"/>
          <p:cNvSpPr txBox="1"/>
          <p:nvPr/>
        </p:nvSpPr>
        <p:spPr>
          <a:xfrm>
            <a:off x="5796136" y="645333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OFHC Cu coil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5126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44624"/>
            <a:ext cx="8486775" cy="622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6309320"/>
            <a:ext cx="8275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ym typeface="Symbol"/>
              </a:rPr>
              <a:t></a:t>
            </a:r>
            <a:r>
              <a:rPr lang="en-US" sz="2400" dirty="0" smtClean="0"/>
              <a:t>25 institutions (national labs, Universities, IITs) participating</a:t>
            </a:r>
            <a:endParaRPr lang="en-IN" sz="2400" dirty="0"/>
          </a:p>
        </p:txBody>
      </p:sp>
    </p:spTree>
    <p:extLst>
      <p:ext uri="{BB962C8B-B14F-4D97-AF65-F5344CB8AC3E}">
        <p14:creationId xmlns:p14="http://schemas.microsoft.com/office/powerpoint/2010/main" val="160188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727141"/>
              </p:ext>
            </p:extLst>
          </p:nvPr>
        </p:nvGraphicFramePr>
        <p:xfrm>
          <a:off x="3962401" y="676710"/>
          <a:ext cx="4931794" cy="5128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321"/>
                <a:gridCol w="2425473"/>
              </a:tblGrid>
              <a:tr h="590842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Parameters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Prototype 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Weight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j-lt"/>
                          <a:cs typeface="Arial" pitchFamily="34" charset="0"/>
                        </a:rPr>
                        <a:t>19 ton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Size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6.5 m x 3m x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j-lt"/>
                          <a:cs typeface="Arial" pitchFamily="34" charset="0"/>
                        </a:rPr>
                        <a:t>12.5 m 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Rail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+mj-lt"/>
                          <a:cs typeface="Arial" pitchFamily="34" charset="0"/>
                        </a:rPr>
                        <a:t>A75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Horizontal travel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13.5 m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Vertical travel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+mj-lt"/>
                          <a:cs typeface="Arial" pitchFamily="34" charset="0"/>
                        </a:rPr>
                        <a:t>8 m</a:t>
                      </a:r>
                      <a:endParaRPr lang="en-US" sz="2000" b="1" dirty="0">
                        <a:solidFill>
                          <a:srgbClr val="C000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741"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latin typeface="+mj-lt"/>
                          <a:cs typeface="Arial" pitchFamily="34" charset="0"/>
                        </a:rPr>
                        <a:t>Vertical s</a:t>
                      </a:r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peed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4 m/min max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19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Horizontal speed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4 m/min</a:t>
                      </a:r>
                      <a:r>
                        <a:rPr lang="en-US" sz="2000" b="1" baseline="0" dirty="0" smtClean="0">
                          <a:latin typeface="+mj-lt"/>
                          <a:cs typeface="Arial" pitchFamily="34" charset="0"/>
                        </a:rPr>
                        <a:t> max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146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RPC shelf</a:t>
                      </a:r>
                    </a:p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(Elec.</a:t>
                      </a:r>
                      <a:r>
                        <a:rPr lang="en-US" sz="2000" b="1" baseline="0" dirty="0" smtClean="0">
                          <a:latin typeface="+mj-lt"/>
                          <a:cs typeface="Arial" pitchFamily="34" charset="0"/>
                        </a:rPr>
                        <a:t> operated)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Stroke</a:t>
                      </a:r>
                      <a:r>
                        <a:rPr lang="en-US" sz="2000" b="1" baseline="0" dirty="0" smtClean="0">
                          <a:latin typeface="+mj-lt"/>
                          <a:cs typeface="Arial" pitchFamily="34" charset="0"/>
                        </a:rPr>
                        <a:t> length       750 mm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214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Shelf speed</a:t>
                      </a:r>
                      <a:endParaRPr lang="en-US" sz="2000" b="1" dirty="0">
                        <a:latin typeface="+mj-lt"/>
                        <a:cs typeface="Arial" pitchFamily="34" charset="0"/>
                      </a:endParaRP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+mj-lt"/>
                          <a:cs typeface="Arial" pitchFamily="34" charset="0"/>
                        </a:rPr>
                        <a:t>92 mm/min max</a:t>
                      </a: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666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Modular type lift support structure</a:t>
                      </a:r>
                    </a:p>
                  </a:txBody>
                  <a:tcPr marL="91439" marR="91439"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 marT="45727" marB="457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71" name="Title 1"/>
          <p:cNvSpPr>
            <a:spLocks noGrp="1"/>
          </p:cNvSpPr>
          <p:nvPr>
            <p:ph type="title"/>
          </p:nvPr>
        </p:nvSpPr>
        <p:spPr>
          <a:xfrm>
            <a:off x="1115616" y="44624"/>
            <a:ext cx="6457950" cy="571500"/>
          </a:xfrm>
        </p:spPr>
        <p:txBody>
          <a:bodyPr/>
          <a:lstStyle/>
          <a:p>
            <a:r>
              <a:rPr lang="en-IN" alt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RPC handling trolley for </a:t>
            </a:r>
            <a:r>
              <a:rPr lang="en-IN" altLang="en-US" sz="2800" b="1" dirty="0" err="1" smtClean="0">
                <a:solidFill>
                  <a:srgbClr val="FF0000"/>
                </a:solidFill>
                <a:cs typeface="Times New Roman" pitchFamily="18" charset="0"/>
              </a:rPr>
              <a:t>engg</a:t>
            </a:r>
            <a:r>
              <a:rPr lang="en-IN" altLang="en-US" sz="2800" b="1" dirty="0" smtClean="0">
                <a:solidFill>
                  <a:srgbClr val="FF0000"/>
                </a:solidFill>
                <a:cs typeface="Times New Roman" pitchFamily="18" charset="0"/>
              </a:rPr>
              <a:t>. module</a:t>
            </a:r>
          </a:p>
        </p:txBody>
      </p:sp>
      <p:pic>
        <p:nvPicPr>
          <p:cNvPr id="18474" name="Picture 2" descr="E:\INO\TSP_Trolley\video\RPC\2015-04-09\DSC013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6" r="23552" b="9174"/>
          <a:stretch>
            <a:fillRect/>
          </a:stretch>
        </p:blipFill>
        <p:spPr bwMode="auto">
          <a:xfrm>
            <a:off x="441325" y="642938"/>
            <a:ext cx="3273425" cy="611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41194" y="5961474"/>
            <a:ext cx="495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RPC 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handling </a:t>
            </a: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trolley delivered 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IICHEP Madurai in 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April 2016</a:t>
            </a:r>
          </a:p>
        </p:txBody>
      </p:sp>
    </p:spTree>
    <p:extLst>
      <p:ext uri="{BB962C8B-B14F-4D97-AF65-F5344CB8AC3E}">
        <p14:creationId xmlns:p14="http://schemas.microsoft.com/office/powerpoint/2010/main" val="291447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16632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mini-ICAL at IICHEP (rented premises)</a:t>
            </a:r>
            <a:r>
              <a:rPr lang="en-US" sz="3200" dirty="0" smtClean="0"/>
              <a:t> </a:t>
            </a:r>
            <a:endParaRPr lang="en-IN" sz="3200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/>
          <a:srcRect l="11302" r="6080" b="16664"/>
          <a:stretch/>
        </p:blipFill>
        <p:spPr bwMode="auto">
          <a:xfrm>
            <a:off x="216024" y="3501008"/>
            <a:ext cx="457200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/>
          <p:nvPr/>
        </p:nvPicPr>
        <p:blipFill>
          <a:blip r:embed="rId3"/>
          <a:srcRect l="10638" t="7417" r="8511" b="7293"/>
          <a:stretch>
            <a:fillRect/>
          </a:stretch>
        </p:blipFill>
        <p:spPr>
          <a:xfrm>
            <a:off x="251520" y="908720"/>
            <a:ext cx="4030216" cy="238735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247" y="744449"/>
            <a:ext cx="4177505" cy="3235772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>
            <a:off x="1417173" y="2190139"/>
            <a:ext cx="357620" cy="34439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1017920" y="1884471"/>
            <a:ext cx="642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N" sz="1800" dirty="0" smtClean="0">
                <a:solidFill>
                  <a:srgbClr val="FF0000"/>
                </a:solidFill>
                <a:latin typeface="Calibri"/>
              </a:rPr>
              <a:t>Plate B</a:t>
            </a:r>
            <a:endParaRPr lang="en-IN" sz="1800" dirty="0">
              <a:solidFill>
                <a:srgbClr val="FF0000"/>
              </a:solidFill>
              <a:latin typeface="Calibri"/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5008499" y="2986868"/>
            <a:ext cx="1220679" cy="618408"/>
            <a:chOff x="1996874" y="4756444"/>
            <a:chExt cx="1220679" cy="618408"/>
          </a:xfrm>
        </p:grpSpPr>
        <p:cxnSp>
          <p:nvCxnSpPr>
            <p:cNvPr id="56" name="Straight Arrow Connector 55"/>
            <p:cNvCxnSpPr/>
            <p:nvPr/>
          </p:nvCxnSpPr>
          <p:spPr>
            <a:xfrm flipV="1">
              <a:off x="2721670" y="4756444"/>
              <a:ext cx="281701" cy="249076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tailEnd type="triangle"/>
            </a:ln>
            <a:effectLst/>
          </p:spPr>
        </p:cxnSp>
        <p:sp>
          <p:nvSpPr>
            <p:cNvPr id="64" name="TextBox 63"/>
            <p:cNvSpPr txBox="1"/>
            <p:nvPr/>
          </p:nvSpPr>
          <p:spPr>
            <a:xfrm>
              <a:off x="1996874" y="5005520"/>
              <a:ext cx="12206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IN" sz="1800" dirty="0" smtClean="0">
                  <a:solidFill>
                    <a:srgbClr val="FF0000"/>
                  </a:solidFill>
                  <a:latin typeface="Calibri"/>
                </a:rPr>
                <a:t>Pedestals</a:t>
              </a:r>
              <a:endParaRPr lang="en-IN" sz="1800" dirty="0">
                <a:solidFill>
                  <a:srgbClr val="FF0000"/>
                </a:solidFill>
                <a:latin typeface="Calibri"/>
              </a:endParaRPr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>
            <a:off x="1748307" y="1755682"/>
            <a:ext cx="394871" cy="386898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triangle"/>
          </a:ln>
          <a:effectLst/>
        </p:spPr>
      </p:cxnSp>
      <p:sp>
        <p:nvSpPr>
          <p:cNvPr id="80" name="TextBox 79"/>
          <p:cNvSpPr txBox="1"/>
          <p:nvPr/>
        </p:nvSpPr>
        <p:spPr>
          <a:xfrm>
            <a:off x="6857999" y="1144559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425789" y="2007581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PB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014996" y="1407859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PC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535752" y="1824245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PD</a:t>
            </a:r>
            <a:endParaRPr lang="en-IN" dirty="0">
              <a:solidFill>
                <a:srgbClr val="FF0000"/>
              </a:solidFill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5"/>
          <a:srcRect l="4271" t="15105" r="730" b="11848"/>
          <a:stretch/>
        </p:blipFill>
        <p:spPr>
          <a:xfrm>
            <a:off x="5542886" y="3789040"/>
            <a:ext cx="3380765" cy="277282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1187624" y="6309320"/>
            <a:ext cx="3624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 date: 31 March 2017</a:t>
            </a:r>
            <a:endParaRPr lang="en-I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120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6136" y="989438"/>
            <a:ext cx="3321086" cy="294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60265" y="44624"/>
            <a:ext cx="3708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Making the Cu coil</a:t>
            </a:r>
            <a:endParaRPr lang="en-IN" sz="3200" b="1" dirty="0"/>
          </a:p>
        </p:txBody>
      </p:sp>
      <p:pic>
        <p:nvPicPr>
          <p:cNvPr id="4" name="Picture 4" descr="C:\Users\SK Thakur\Desktop\INO_works_2013\Develeopment_Year_2015\Drawings_21Layers\Updated_images_21layers\DATE 11032015\13032015_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20" y="4291092"/>
            <a:ext cx="4271052" cy="244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SK Thakur\Desktop\INO_works_2013\Develeopment_Year_2015\Drawings_21Layers\Updated_images_21layers\DATE 11032015\13032015_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3825142" cy="255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K Thakur\Desktop\INO_works_2013\Develeopment_Year_2015\Drawings_21Layers\INO_21 Layes_Images_old\FABRICATION 2.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9" r="10476" b="3820"/>
          <a:stretch/>
        </p:blipFill>
        <p:spPr bwMode="auto">
          <a:xfrm>
            <a:off x="15660" y="1268759"/>
            <a:ext cx="3107922" cy="239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SK Thakur\Desktop\INO_works_2013\Develeopment_Year_2015\Drawings_21Layers\INO_21 Layes_Images_old\FABRICATION 4.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327" y="1282960"/>
            <a:ext cx="3554552" cy="237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3568" y="807095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Straighten</a:t>
            </a:r>
            <a:endParaRPr lang="en-IN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8070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Bend</a:t>
            </a:r>
            <a:endParaRPr lang="en-IN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3831431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In-situ silver brazing </a:t>
            </a:r>
            <a:endParaRPr lang="en-IN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3831431"/>
            <a:ext cx="3681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Induction brazing tool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33120760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RPCs, Electronics &amp; Trigger, DAQ</a:t>
            </a:r>
            <a:endParaRPr lang="en-IN" sz="32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57409"/>
            <a:ext cx="7524329" cy="56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7523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748472" cy="656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53324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" r="1905"/>
          <a:stretch>
            <a:fillRect/>
          </a:stretch>
        </p:blipFill>
        <p:spPr>
          <a:xfrm>
            <a:off x="395536" y="836712"/>
            <a:ext cx="3997737" cy="23378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245839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RPC-DAQ corner board + NINO FE</a:t>
            </a:r>
            <a:endParaRPr lang="en-IN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7773" y="260648"/>
            <a:ext cx="4426227" cy="2269154"/>
          </a:xfrm>
          <a:prstGeom prst="rect">
            <a:avLst/>
          </a:prstGeom>
          <a:noFill/>
        </p:spPr>
      </p:pic>
      <p:pic>
        <p:nvPicPr>
          <p:cNvPr id="5" name="Content Placeholder 3" descr="IMG_20160414_1254537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74445"/>
            <a:ext cx="3973111" cy="2234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5" y="3429000"/>
            <a:ext cx="3960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 board DC-DC HV module</a:t>
            </a:r>
            <a:endParaRPr lang="en-IN" sz="2400" dirty="0"/>
          </a:p>
        </p:txBody>
      </p:sp>
      <p:pic>
        <p:nvPicPr>
          <p:cNvPr id="8" name="Content Placeholder 3" descr="AL11@10KV_BARCHV_40ct-19Oct1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8035" y="3400001"/>
            <a:ext cx="4700469" cy="341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9700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914400" y="533400"/>
            <a:ext cx="7494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cs typeface="Times New Roman" pitchFamily="18" charset="0"/>
              </a:rPr>
              <a:t>3</a:t>
            </a:r>
            <a:r>
              <a:rPr lang="en-US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Other </a:t>
            </a:r>
            <a:r>
              <a:rPr lang="en-US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experimental possibilities at INO</a:t>
            </a:r>
            <a:endParaRPr lang="en-US" sz="32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762000" y="1371600"/>
            <a:ext cx="8001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Neutrinoless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Double Beta Decay in </a:t>
            </a:r>
            <a:r>
              <a:rPr lang="en-US" sz="2400" b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124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using a cryogenic bolometric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detector (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R&amp;D ongoing for TINTIN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Dark Matter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search using a cryogenic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CsI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detector for low mass WIMPs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5-30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GeV/c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R&amp;D ongoing </a:t>
            </a:r>
            <a:r>
              <a:rPr lang="en-US" sz="2400" dirty="0" smtClean="0">
                <a:solidFill>
                  <a:schemeClr val="accent2"/>
                </a:solidFill>
                <a:cs typeface="Times New Roman" pitchFamily="18" charset="0"/>
              </a:rPr>
              <a:t>for DINO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energy accelerator for nuclear reaction cross sections ~ Gamow energy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astrophysical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interest (Univ. groups working on proposal)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85800" y="1143000"/>
            <a:ext cx="7848600" cy="1015663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2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+ 2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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Normal lepton#-conserving DBD</a:t>
            </a:r>
          </a:p>
          <a:p>
            <a:pPr>
              <a:spcBef>
                <a:spcPct val="50000"/>
              </a:spcBef>
            </a:pP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2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+ 2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         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Lepton#-violating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DBD</a:t>
            </a:r>
            <a:endParaRPr lang="en-US" sz="24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3276600" y="1219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7696200" cy="584775"/>
          </a:xfrm>
          <a:prstGeom prst="rect">
            <a:avLst/>
          </a:prstGeom>
          <a:solidFill>
            <a:srgbClr val="CCCCFF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Neutrinoless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double beta decay – 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 =  ?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543800" y="457200"/>
            <a:ext cx="152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29000" y="23622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Maria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Goeppart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Mayer,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Phys. Rev.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48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512 (1935)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362200"/>
            <a:ext cx="333103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4419600" y="3189744"/>
            <a:ext cx="4572000" cy="26776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Why measure NDBD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Majorana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or Dirac 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Absolute mass scale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   NDBD 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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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=  U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ei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 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e</a:t>
            </a:r>
            <a:r>
              <a:rPr lang="en-US" sz="2400" i="1" baseline="30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(</a:t>
            </a:r>
            <a:r>
              <a:rPr lang="en-US" sz="2400" i="1" baseline="30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i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</a:t>
            </a:r>
            <a:endParaRPr lang="en-US" sz="2400" i="1" baseline="300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lnSpc>
                <a:spcPct val="150000"/>
              </a:lnSpc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-decay 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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 = { U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ei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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m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i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2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}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1/2</a:t>
            </a:r>
            <a:endParaRPr lang="en-US" sz="2400" baseline="30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76200" y="3810000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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20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Math1" pitchFamily="2" charset="2"/>
              </a:rPr>
              <a:t> [Q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Math1" pitchFamily="2" charset="2"/>
              </a:rPr>
              <a:t>0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Math1" pitchFamily="2" charset="2"/>
              </a:rPr>
              <a:t>]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Math1" pitchFamily="2" charset="2"/>
              </a:rPr>
              <a:t>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Math1" pitchFamily="2" charset="2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 [NME]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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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</a:t>
            </a:r>
            <a:r>
              <a:rPr lang="en-US" sz="2400" b="1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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2</a:t>
            </a:r>
          </a:p>
          <a:p>
            <a:pPr>
              <a:lnSpc>
                <a:spcPct val="150000"/>
              </a:lnSpc>
              <a:buFont typeface="Symbol"/>
              <a:buChar char="Þ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Large Q-value preferred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Ca,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150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Nd,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Mo,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116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Cd,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124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19924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739" y="3501008"/>
            <a:ext cx="4186757" cy="3297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23928" y="2935929"/>
            <a:ext cx="5220072" cy="421063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txBody>
          <a:bodyPr wrap="square" lIns="0" tIns="35996" rIns="0" bIns="45715">
            <a:spAutoFit/>
          </a:bodyPr>
          <a:lstStyle/>
          <a:p>
            <a:pPr algn="ctr">
              <a:buFontTx/>
              <a:buNone/>
              <a:defRPr/>
            </a:pPr>
            <a:r>
              <a:rPr lang="en-US" sz="2200" dirty="0">
                <a:solidFill>
                  <a:srgbClr val="FF0000"/>
                </a:solidFill>
                <a:latin typeface="+mj-lt"/>
              </a:rPr>
              <a:t>Cryogen free dilution refrigerator 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@ </a:t>
            </a:r>
            <a:r>
              <a:rPr lang="en-US" sz="2200" dirty="0">
                <a:solidFill>
                  <a:srgbClr val="FF0000"/>
                </a:solidFill>
                <a:latin typeface="+mj-lt"/>
              </a:rPr>
              <a:t>TIFR</a:t>
            </a:r>
            <a:endParaRPr lang="en-GB" sz="2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4542219"/>
            <a:ext cx="4752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cs typeface="Times New Roman" pitchFamily="18" charset="0"/>
              </a:rPr>
              <a:t>Base Temp. ~7 </a:t>
            </a:r>
            <a:r>
              <a:rPr lang="en-US" sz="2400" b="1" dirty="0" err="1" smtClean="0">
                <a:cs typeface="Times New Roman" pitchFamily="18" charset="0"/>
              </a:rPr>
              <a:t>mK</a:t>
            </a:r>
            <a:endParaRPr lang="en-US" sz="2400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z="2400" dirty="0" smtClean="0"/>
              <a:t> </a:t>
            </a:r>
            <a:r>
              <a:rPr lang="en-US" sz="2400" b="1" dirty="0" err="1" smtClean="0"/>
              <a:t>Refrig</a:t>
            </a:r>
            <a:r>
              <a:rPr lang="en-US" sz="2400" b="1" dirty="0" smtClean="0">
                <a:cs typeface="Times New Roman" pitchFamily="18" charset="0"/>
              </a:rPr>
              <a:t> power 1.4 </a:t>
            </a:r>
            <a:r>
              <a:rPr lang="en-US" sz="2400" b="1" dirty="0" err="1" smtClean="0">
                <a:cs typeface="Times New Roman" pitchFamily="18" charset="0"/>
              </a:rPr>
              <a:t>mW</a:t>
            </a:r>
            <a:r>
              <a:rPr lang="en-US" sz="2400" b="1" dirty="0" smtClean="0">
                <a:cs typeface="Times New Roman" pitchFamily="18" charset="0"/>
              </a:rPr>
              <a:t> @ 120mK</a:t>
            </a:r>
            <a:endParaRPr lang="en-IN" sz="2400" b="1" dirty="0" smtClean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1200" y="142852"/>
            <a:ext cx="4876800" cy="523220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Cryogenic bolometer for NDBD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5548"/>
            <a:ext cx="3852068" cy="19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2852936"/>
            <a:ext cx="2228800" cy="154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851920" y="980728"/>
            <a:ext cx="5220072" cy="175432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Insulators at low T, specific heat 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 T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3</a:t>
            </a:r>
          </a:p>
          <a:p>
            <a:pPr>
              <a:lnSpc>
                <a:spcPct val="150000"/>
              </a:lnSpc>
              <a:buFont typeface="Symbol"/>
              <a:buChar char="Þ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T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rise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= E/(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mC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)  1/T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3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cs typeface="Times New Roman" pitchFamily="18" charset="0"/>
                <a:sym typeface="Symbol"/>
              </a:rPr>
              <a:t>In SC at T&lt;</a:t>
            </a:r>
            <a:r>
              <a:rPr lang="en-US" sz="2400" dirty="0" err="1" smtClean="0">
                <a:cs typeface="Times New Roman" pitchFamily="18" charset="0"/>
                <a:sym typeface="Symbol"/>
              </a:rPr>
              <a:t>T</a:t>
            </a:r>
            <a:r>
              <a:rPr lang="en-US" sz="2400" baseline="-25000" dirty="0" err="1" smtClean="0">
                <a:cs typeface="Times New Roman" pitchFamily="18" charset="0"/>
                <a:sym typeface="Symbol"/>
              </a:rPr>
              <a:t>c</a:t>
            </a:r>
            <a:r>
              <a:rPr lang="en-US" sz="2400" dirty="0" smtClean="0">
                <a:cs typeface="Times New Roman" pitchFamily="18" charset="0"/>
                <a:sym typeface="Symbol"/>
              </a:rPr>
              <a:t>, </a:t>
            </a:r>
            <a:r>
              <a:rPr lang="en-US" sz="2400" dirty="0" err="1" smtClean="0">
                <a:cs typeface="Times New Roman" pitchFamily="18" charset="0"/>
                <a:sym typeface="Symbol"/>
              </a:rPr>
              <a:t>C</a:t>
            </a:r>
            <a:r>
              <a:rPr lang="en-US" sz="2400" baseline="-25000" dirty="0" err="1" smtClean="0">
                <a:cs typeface="Times New Roman" pitchFamily="18" charset="0"/>
                <a:sym typeface="Symbol"/>
              </a:rPr>
              <a:t>e</a:t>
            </a:r>
            <a:r>
              <a:rPr lang="en-US" sz="2400" baseline="-25000" dirty="0" smtClean="0">
                <a:cs typeface="Times New Roman" pitchFamily="18" charset="0"/>
                <a:sym typeface="Symbol"/>
              </a:rPr>
              <a:t> </a:t>
            </a:r>
            <a:r>
              <a:rPr lang="en-US" sz="2400" dirty="0" smtClean="0">
                <a:cs typeface="Times New Roman" pitchFamily="18" charset="0"/>
                <a:sym typeface="Symbol"/>
              </a:rPr>
              <a:t>drops, so lattice C  T</a:t>
            </a:r>
            <a:r>
              <a:rPr lang="en-US" sz="2400" baseline="30000" dirty="0" smtClean="0">
                <a:cs typeface="Times New Roman" pitchFamily="18" charset="0"/>
                <a:sym typeface="Symbol"/>
              </a:rPr>
              <a:t>3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445224"/>
            <a:ext cx="4320480" cy="1307537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Goal:</a:t>
            </a:r>
            <a:r>
              <a:rPr lang="en-US" sz="2800" dirty="0" smtClean="0"/>
              <a:t> 1 kg </a:t>
            </a:r>
            <a:r>
              <a:rPr lang="en-US" sz="2800" baseline="30000" dirty="0" err="1" smtClean="0"/>
              <a:t>nat</a:t>
            </a:r>
            <a:r>
              <a:rPr lang="en-US" sz="2800" dirty="0" err="1" smtClean="0"/>
              <a:t>Sn</a:t>
            </a:r>
            <a:r>
              <a:rPr lang="en-US" sz="2800" dirty="0" smtClean="0"/>
              <a:t> bolometer with NTD </a:t>
            </a:r>
            <a:r>
              <a:rPr lang="en-US" sz="2800" dirty="0" err="1" smtClean="0"/>
              <a:t>Ge</a:t>
            </a:r>
            <a:r>
              <a:rPr lang="en-US" sz="2800" dirty="0" smtClean="0"/>
              <a:t> sensor</a:t>
            </a:r>
          </a:p>
        </p:txBody>
      </p:sp>
    </p:spTree>
    <p:extLst>
      <p:ext uri="{BB962C8B-B14F-4D97-AF65-F5344CB8AC3E}">
        <p14:creationId xmlns:p14="http://schemas.microsoft.com/office/powerpoint/2010/main" val="40481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2" y="0"/>
            <a:ext cx="5881433" cy="450068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952728" y="1124744"/>
            <a:ext cx="3083768" cy="2160239"/>
            <a:chOff x="4847190" y="228598"/>
            <a:chExt cx="5540107" cy="42394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7190" y="228598"/>
              <a:ext cx="5540107" cy="423949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427969" y="1485900"/>
              <a:ext cx="2536311" cy="776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Rise time ~ 50 </a:t>
              </a:r>
              <a:r>
                <a:rPr lang="en-IN" b="1" dirty="0" err="1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ms</a:t>
              </a:r>
              <a:endParaRPr lang="en-IN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IN" b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Fall time   ~ 2 s</a:t>
              </a:r>
              <a:endParaRPr lang="en-IN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81000" y="4653136"/>
            <a:ext cx="4724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49263">
              <a:spcBef>
                <a:spcPct val="20000"/>
              </a:spcBef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49263">
              <a:spcBef>
                <a:spcPct val="20000"/>
              </a:spcBef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49263">
              <a:spcBef>
                <a:spcPct val="20000"/>
              </a:spcBef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>
              <a:spcBef>
                <a:spcPct val="10000"/>
              </a:spcBef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altLang="en-US" sz="2400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 with improved electronics (Oct. 2015)</a:t>
            </a:r>
            <a:endParaRPr lang="en-US" altLang="en-US" sz="2400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841609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V. </a:t>
            </a:r>
            <a:r>
              <a:rPr lang="en-US" sz="2400" dirty="0" err="1" smtClean="0"/>
              <a:t>Nanal</a:t>
            </a:r>
            <a:r>
              <a:rPr lang="en-US" sz="2400" dirty="0" smtClean="0"/>
              <a:t>, INO Collab meeting 25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Oct 2016 </a:t>
            </a:r>
            <a:endParaRPr lang="en-IN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173" y="4286712"/>
            <a:ext cx="3659832" cy="253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12474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An underground lab to study neutrinos, dark matter…</a:t>
            </a:r>
            <a:endParaRPr lang="en-US" sz="2400" dirty="0"/>
          </a:p>
          <a:p>
            <a:pPr>
              <a:defRPr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Measure neutrino </a:t>
            </a:r>
            <a:r>
              <a:rPr lang="en-US" sz="2400" dirty="0"/>
              <a:t>mass </a:t>
            </a:r>
            <a:r>
              <a:rPr lang="en-US" sz="2400" dirty="0" smtClean="0"/>
              <a:t>ordering, will help us understand how universe evolved (matter-antimatter asymmetry)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 Help us go beyond Standard Model of Particle Physics</a:t>
            </a:r>
            <a:endParaRPr lang="en-US" sz="2400" dirty="0"/>
          </a:p>
          <a:p>
            <a:pPr>
              <a:defRPr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 Development of </a:t>
            </a:r>
            <a:r>
              <a:rPr lang="en-US" sz="2400" dirty="0"/>
              <a:t>biggest electromagnet, state </a:t>
            </a:r>
            <a:r>
              <a:rPr lang="en-US" sz="2400" dirty="0" smtClean="0"/>
              <a:t>of art </a:t>
            </a:r>
            <a:r>
              <a:rPr lang="en-US" sz="2400" dirty="0"/>
              <a:t>technologies for </a:t>
            </a:r>
            <a:r>
              <a:rPr lang="en-US" sz="2400" dirty="0" smtClean="0"/>
              <a:t>particle detectors, electronics …</a:t>
            </a:r>
            <a:endParaRPr lang="en-US" sz="2400" dirty="0"/>
          </a:p>
          <a:p>
            <a:pPr>
              <a:defRPr/>
            </a:pP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/>
              <a:t> </a:t>
            </a:r>
            <a:r>
              <a:rPr lang="en-US" sz="2400" dirty="0" smtClean="0"/>
              <a:t>Will involve students to </a:t>
            </a:r>
            <a:r>
              <a:rPr lang="en-US" sz="2400" dirty="0"/>
              <a:t>participate in </a:t>
            </a:r>
            <a:r>
              <a:rPr lang="en-US" sz="2400" dirty="0" smtClean="0"/>
              <a:t>building, testing  detector components. Will spread experimental culture in area of HEP in particular, science in general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en-US" sz="2400" dirty="0"/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Pottipuram</a:t>
            </a:r>
            <a:r>
              <a:rPr lang="en-US" sz="2400" b="1" dirty="0" smtClean="0">
                <a:solidFill>
                  <a:srgbClr val="FF0000"/>
                </a:solidFill>
              </a:rPr>
              <a:t> best place to do it – for TN and India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18864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Why INO</a:t>
            </a:r>
            <a:r>
              <a:rPr lang="en-US" sz="3200" b="1" dirty="0" smtClean="0">
                <a:solidFill>
                  <a:srgbClr val="002060"/>
                </a:solidFill>
              </a:rPr>
              <a:t>?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16832"/>
            <a:ext cx="27813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4532433" cy="341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7544" y="251937"/>
            <a:ext cx="7920880" cy="584775"/>
          </a:xfrm>
          <a:prstGeom prst="rect">
            <a:avLst/>
          </a:prstGeom>
          <a:solidFill>
            <a:srgbClr val="FFC0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Dark Matter search at INO – </a:t>
            </a:r>
            <a:r>
              <a:rPr lang="en-US" sz="3200" b="1" dirty="0" smtClean="0">
                <a:solidFill>
                  <a:srgbClr val="FF0000"/>
                </a:solidFill>
              </a:rPr>
              <a:t>DINO  </a:t>
            </a:r>
            <a:r>
              <a:rPr lang="en-US" sz="3200" b="1" dirty="0" smtClean="0">
                <a:solidFill>
                  <a:srgbClr val="000099"/>
                </a:solidFill>
              </a:rPr>
              <a:t>(SINP)</a:t>
            </a:r>
            <a:endParaRPr lang="en-US" sz="3200" b="1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229200"/>
            <a:ext cx="8352928" cy="1307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Dark Matter believed to consist of Weakly Interacting Massive Particles (WIMPs) of mass 5-100 </a:t>
            </a:r>
            <a:r>
              <a:rPr lang="en-US" sz="2800" dirty="0" err="1" smtClean="0"/>
              <a:t>GeV</a:t>
            </a:r>
            <a:r>
              <a:rPr lang="en-US" sz="2800" dirty="0" smtClean="0"/>
              <a:t>/c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269" cy="554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6341258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 err="1" smtClean="0"/>
              <a:t>Pijushpani</a:t>
            </a:r>
            <a:r>
              <a:rPr lang="en-US" dirty="0" smtClean="0"/>
              <a:t> </a:t>
            </a:r>
            <a:r>
              <a:rPr lang="en-US" dirty="0" err="1" smtClean="0"/>
              <a:t>Bhattacharjee</a:t>
            </a:r>
            <a:r>
              <a:rPr lang="en-US" dirty="0" smtClean="0"/>
              <a:t> (INO Collab meeting 25 Oct 2016)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286381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88640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Future Possibilities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5234" y="908720"/>
            <a:ext cx="84212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Low energy ion accelerator for Nuclear Astrophysics for measuring reactions going on in core of stars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55502"/>
            <a:ext cx="5252910" cy="41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 cryogenic Indium detector </a:t>
            </a:r>
            <a:r>
              <a:rPr lang="en-US" sz="3200" b="1" smtClean="0"/>
              <a:t>for solar </a:t>
            </a:r>
            <a:r>
              <a:rPr lang="en-US" sz="3200" b="1" smtClean="0">
                <a:sym typeface="Symbol"/>
              </a:rPr>
              <a:t></a:t>
            </a:r>
            <a:r>
              <a:rPr lang="en-US" sz="3200" b="1" baseline="-25000" smtClean="0">
                <a:sym typeface="Symbol"/>
              </a:rPr>
              <a:t>e </a:t>
            </a:r>
            <a:r>
              <a:rPr lang="en-US" sz="3200" b="1" dirty="0" smtClean="0">
                <a:sym typeface="Symbol"/>
              </a:rPr>
              <a:t>?</a:t>
            </a:r>
            <a:r>
              <a:rPr lang="en-US" sz="3200" b="1" dirty="0" smtClean="0"/>
              <a:t> </a:t>
            </a:r>
            <a:endParaRPr lang="en-IN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908720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 100 Ton 8% In-loaded liquid scintillator for solar </a:t>
            </a:r>
            <a:r>
              <a:rPr lang="en-US" sz="2400" dirty="0" smtClean="0">
                <a:sym typeface="Symbol"/>
              </a:rPr>
              <a:t></a:t>
            </a:r>
            <a:r>
              <a:rPr lang="en-US" sz="2400" baseline="-25000" dirty="0" smtClean="0">
                <a:sym typeface="Symbol"/>
              </a:rPr>
              <a:t>e </a:t>
            </a:r>
            <a:r>
              <a:rPr lang="en-US" sz="2400" dirty="0" smtClean="0">
                <a:sym typeface="Symbol"/>
              </a:rPr>
              <a:t>proposed by </a:t>
            </a:r>
            <a:r>
              <a:rPr lang="en-US" sz="2400" dirty="0" err="1" smtClean="0">
                <a:sym typeface="Symbol"/>
              </a:rPr>
              <a:t>Raghavan</a:t>
            </a:r>
            <a:r>
              <a:rPr lang="en-US" sz="2400" dirty="0" smtClean="0">
                <a:sym typeface="Symbol"/>
              </a:rPr>
              <a:t> (1976, 2007)</a:t>
            </a:r>
            <a:r>
              <a:rPr lang="en-US" sz="2400" dirty="0" smtClean="0"/>
              <a:t> to measure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core</a:t>
            </a:r>
            <a:r>
              <a:rPr lang="en-US" sz="2400" dirty="0" smtClean="0"/>
              <a:t> </a:t>
            </a:r>
            <a:r>
              <a:rPr lang="en-US" sz="2400" b="1" i="1" dirty="0" smtClean="0"/>
              <a:t>directly</a:t>
            </a:r>
            <a:r>
              <a:rPr lang="en-US" sz="2400" dirty="0" smtClean="0"/>
              <a:t> via shift + broadening of </a:t>
            </a:r>
            <a:r>
              <a:rPr lang="en-US" sz="2400" i="1" dirty="0" smtClean="0"/>
              <a:t>pp</a:t>
            </a:r>
            <a:r>
              <a:rPr lang="en-US" sz="2400" dirty="0" smtClean="0"/>
              <a:t>, </a:t>
            </a:r>
            <a:r>
              <a:rPr lang="en-US" sz="2400" i="1" baseline="30000" dirty="0" smtClean="0"/>
              <a:t>7</a:t>
            </a:r>
            <a:r>
              <a:rPr lang="en-US" sz="2400" i="1" dirty="0" smtClean="0"/>
              <a:t>Be</a:t>
            </a:r>
            <a:r>
              <a:rPr lang="en-US" sz="2400" dirty="0" smtClean="0"/>
              <a:t> energy spectrum (</a:t>
            </a:r>
            <a:r>
              <a:rPr lang="en-US" sz="2400" dirty="0" err="1" smtClean="0"/>
              <a:t>Bahcall</a:t>
            </a:r>
            <a:r>
              <a:rPr lang="en-US" sz="2400" dirty="0" smtClean="0"/>
              <a:t> 1993)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Cryogenic detector (</a:t>
            </a:r>
            <a:r>
              <a:rPr lang="en-US" sz="2400" i="1" dirty="0" err="1" smtClean="0"/>
              <a:t>qp</a:t>
            </a:r>
            <a:r>
              <a:rPr lang="en-US" sz="2400" dirty="0" smtClean="0"/>
              <a:t> current): Compact (1m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), High resolution (few </a:t>
            </a:r>
            <a:r>
              <a:rPr lang="en-US" sz="2400" dirty="0" err="1" smtClean="0"/>
              <a:t>keV</a:t>
            </a:r>
            <a:r>
              <a:rPr lang="en-US" sz="2400" dirty="0" smtClean="0"/>
              <a:t>), segmented.   </a:t>
            </a:r>
            <a:endParaRPr lang="en-IN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864" y="3501008"/>
            <a:ext cx="4184648" cy="297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648527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Single </a:t>
            </a:r>
            <a:r>
              <a:rPr lang="en-US" sz="1800" b="1" dirty="0" err="1" smtClean="0"/>
              <a:t>E</a:t>
            </a:r>
            <a:r>
              <a:rPr lang="en-US" sz="1800" b="1" baseline="-25000" dirty="0" err="1" smtClean="0"/>
              <a:t>e</a:t>
            </a:r>
            <a:r>
              <a:rPr lang="en-US" sz="1800" b="1" baseline="-25000" dirty="0" smtClean="0"/>
              <a:t> </a:t>
            </a:r>
            <a:r>
              <a:rPr lang="en-US" sz="1800" b="1" dirty="0" smtClean="0"/>
              <a:t>(MeV)</a:t>
            </a:r>
            <a:endParaRPr lang="en-IN" sz="1800" b="1" baseline="-25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3343218" y="4792506"/>
            <a:ext cx="2952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Events/(20 keV.5yr.10T In)</a:t>
            </a:r>
            <a:endParaRPr lang="en-IN" sz="1800" b="1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4028216" cy="2768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67753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3055"/>
            <a:ext cx="9144000" cy="5990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116632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India based Neutrino Observatory (INO) in Nature (13 Aug 2015)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7078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513559"/>
            <a:ext cx="3729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IN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615" y="1679171"/>
            <a:ext cx="87823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 Collaboration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TINTIN, DINO collaborations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 smtClean="0"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cs typeface="Times New Roman" panose="02020603050405020304" pitchFamily="18" charset="0"/>
              </a:rPr>
              <a:t>ICAL Magnet: </a:t>
            </a:r>
            <a:r>
              <a:rPr lang="en-US" sz="28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Shiba</a:t>
            </a:r>
            <a:r>
              <a:rPr lang="en-US" sz="28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Behera</a:t>
            </a:r>
            <a:r>
              <a:rPr lang="en-US" sz="2800" dirty="0" smtClean="0">
                <a:cs typeface="Times New Roman" panose="02020603050405020304" pitchFamily="18" charset="0"/>
              </a:rPr>
              <a:t>, M.S. Bhatia, D. </a:t>
            </a:r>
            <a:r>
              <a:rPr lang="en-US" sz="2800" dirty="0" err="1" smtClean="0">
                <a:cs typeface="Times New Roman" panose="02020603050405020304" pitchFamily="18" charset="0"/>
              </a:rPr>
              <a:t>Badodkar</a:t>
            </a:r>
            <a:r>
              <a:rPr lang="en-US" sz="2800" dirty="0" smtClean="0">
                <a:cs typeface="Times New Roman" panose="02020603050405020304" pitchFamily="18" charset="0"/>
              </a:rPr>
              <a:t>, S.P. </a:t>
            </a:r>
            <a:r>
              <a:rPr lang="en-US" sz="2800" dirty="0" err="1" smtClean="0">
                <a:cs typeface="Times New Roman" panose="02020603050405020304" pitchFamily="18" charset="0"/>
              </a:rPr>
              <a:t>Prabhakar</a:t>
            </a:r>
            <a:r>
              <a:rPr lang="en-US" sz="2800" dirty="0" smtClean="0">
                <a:cs typeface="Times New Roman" panose="02020603050405020304" pitchFamily="18" charset="0"/>
              </a:rPr>
              <a:t>, N. </a:t>
            </a:r>
            <a:r>
              <a:rPr lang="en-US" sz="2800" dirty="0" err="1" smtClean="0">
                <a:cs typeface="Times New Roman" panose="02020603050405020304" pitchFamily="18" charset="0"/>
              </a:rPr>
              <a:t>Dalal</a:t>
            </a:r>
            <a:r>
              <a:rPr lang="en-US" sz="2800" dirty="0" smtClean="0">
                <a:cs typeface="Times New Roman" panose="02020603050405020304" pitchFamily="18" charset="0"/>
              </a:rPr>
              <a:t> and DRHR colleagues </a:t>
            </a:r>
          </a:p>
          <a:p>
            <a:endParaRPr lang="en-US" sz="2800" dirty="0"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MM, DMP decay sensitivity of ICAL: </a:t>
            </a:r>
            <a:r>
              <a:rPr lang="en-US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Nitali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Dash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Gobinda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Majumder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41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1656928" y="44624"/>
            <a:ext cx="58674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9600" dirty="0">
                <a:solidFill>
                  <a:schemeClr val="accent2"/>
                </a:solidFill>
              </a:rPr>
              <a:t>Thank you!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772816"/>
            <a:ext cx="6696744" cy="5022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7200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Outline</a:t>
            </a:r>
          </a:p>
          <a:p>
            <a:endParaRPr lang="en-US" sz="3200" b="1" dirty="0" smtClean="0"/>
          </a:p>
          <a:p>
            <a:pPr marL="514350" indent="-514350">
              <a:lnSpc>
                <a:spcPct val="150000"/>
              </a:lnSpc>
            </a:pPr>
            <a:r>
              <a:rPr lang="en-US" sz="2800" dirty="0" smtClean="0"/>
              <a:t>1. Iron Calorimeter (ICAL) detector</a:t>
            </a:r>
          </a:p>
          <a:p>
            <a:pPr marL="514350" indent="-514350">
              <a:lnSpc>
                <a:spcPct val="150000"/>
              </a:lnSpc>
            </a:pPr>
            <a:r>
              <a:rPr lang="en-US" sz="2800" dirty="0" smtClean="0"/>
              <a:t>2. Current status of ICAL and INO</a:t>
            </a:r>
          </a:p>
          <a:p>
            <a:pPr marL="514350" indent="-514350">
              <a:lnSpc>
                <a:spcPct val="150000"/>
              </a:lnSpc>
            </a:pPr>
            <a:r>
              <a:rPr lang="en-US" sz="2800" dirty="0" smtClean="0"/>
              <a:t>3. Other experiments at INO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1. Iron Calorimeter (ICAL) detector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190357"/>
            <a:ext cx="8532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Atmospheric neutrinos – provide a range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of energies (E</a:t>
            </a:r>
            <a:r>
              <a:rPr lang="en-US" sz="2800" baseline="-25000" dirty="0" smtClean="0">
                <a:sym typeface="Symbol"/>
              </a:rPr>
              <a:t></a:t>
            </a:r>
            <a:r>
              <a:rPr lang="en-US" sz="2800" dirty="0" smtClean="0">
                <a:sym typeface="Symbol"/>
              </a:rPr>
              <a:t></a:t>
            </a:r>
            <a:r>
              <a:rPr lang="en-US" sz="2800" dirty="0" smtClean="0"/>
              <a:t>1-10 </a:t>
            </a:r>
            <a:r>
              <a:rPr lang="en-US" sz="2800" dirty="0" err="1" smtClean="0"/>
              <a:t>GeV</a:t>
            </a:r>
            <a:r>
              <a:rPr lang="en-US" sz="2800" dirty="0" smtClean="0"/>
              <a:t>) and matter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propagation lengths </a:t>
            </a:r>
            <a:r>
              <a:rPr lang="en-US" sz="2800" dirty="0" smtClean="0">
                <a:sym typeface="Symbol"/>
              </a:rPr>
              <a:t> 1 – 13000 </a:t>
            </a:r>
            <a:r>
              <a:rPr lang="en-US" sz="2800" dirty="0" err="1" smtClean="0">
                <a:sym typeface="Symbol"/>
              </a:rPr>
              <a:t>kms</a:t>
            </a:r>
            <a:r>
              <a:rPr lang="en-US" sz="2800" dirty="0" smtClean="0">
                <a:sym typeface="Symbo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free!</a:t>
            </a:r>
            <a:r>
              <a:rPr lang="en-US" sz="2800" dirty="0" smtClean="0"/>
              <a:t>)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i="1" dirty="0" smtClean="0"/>
              <a:t> </a:t>
            </a:r>
            <a:r>
              <a:rPr lang="en-US" sz="2800" dirty="0" smtClean="0"/>
              <a:t>Measurements hitherto did not distinguish between </a:t>
            </a:r>
            <a:r>
              <a:rPr lang="en-US" sz="2800" b="1" dirty="0" smtClean="0">
                <a:solidFill>
                  <a:srgbClr val="FF0000"/>
                </a:solidFill>
              </a:rPr>
              <a:t>neutrinos</a:t>
            </a:r>
            <a:r>
              <a:rPr lang="en-US" sz="2800" dirty="0" smtClean="0"/>
              <a:t> ( </a:t>
            </a:r>
            <a:r>
              <a:rPr lang="en-US" sz="2800" dirty="0" smtClean="0">
                <a:sym typeface="Symbol"/>
              </a:rPr>
              <a:t> ) </a:t>
            </a:r>
            <a:r>
              <a:rPr lang="en-US" sz="2800" dirty="0" smtClean="0"/>
              <a:t>and </a:t>
            </a:r>
            <a:r>
              <a:rPr lang="en-US" sz="2800" b="1" dirty="0" smtClean="0">
                <a:solidFill>
                  <a:srgbClr val="000099"/>
                </a:solidFill>
              </a:rPr>
              <a:t>anti-neutrinos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en-US" sz="2800" dirty="0" smtClean="0"/>
              <a:t>( </a:t>
            </a:r>
            <a:r>
              <a:rPr lang="en-US" sz="2800" dirty="0" smtClean="0">
                <a:solidFill>
                  <a:srgbClr val="000099"/>
                </a:solidFill>
                <a:sym typeface="Symbol"/>
              </a:rPr>
              <a:t> </a:t>
            </a:r>
            <a:r>
              <a:rPr lang="en-US" sz="2800" dirty="0" smtClean="0">
                <a:sym typeface="Symbol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</a:t>
            </a:r>
            <a:r>
              <a:rPr lang="en-US" sz="2800" b="1" baseline="-25000" dirty="0" smtClean="0">
                <a:solidFill>
                  <a:srgbClr val="FF0000"/>
                </a:solidFill>
                <a:sym typeface="Symbol"/>
              </a:rPr>
              <a:t> </a:t>
            </a:r>
            <a:r>
              <a:rPr lang="en-US" sz="2800" b="1" dirty="0" smtClean="0">
                <a:sym typeface="Symbol"/>
              </a:rPr>
              <a:t>,</a:t>
            </a: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</a:t>
            </a:r>
            <a:r>
              <a:rPr lang="en-US" sz="2800" b="1" baseline="-25000" dirty="0" smtClean="0">
                <a:solidFill>
                  <a:srgbClr val="000099"/>
                </a:solidFill>
                <a:sym typeface="Symbol"/>
              </a:rPr>
              <a:t>  </a:t>
            </a:r>
            <a:r>
              <a:rPr lang="en-US" sz="2800" i="1" dirty="0" smtClean="0">
                <a:sym typeface="Symbol"/>
              </a:rPr>
              <a:t>identified via charged current interaction</a:t>
            </a:r>
            <a:r>
              <a:rPr lang="en-US" sz="2800" b="1" i="1" dirty="0" smtClean="0">
                <a:sym typeface="Symbol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</a:t>
            </a:r>
            <a:r>
              <a:rPr lang="en-US" sz="2800" b="1" baseline="-25000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i="1" dirty="0" smtClean="0">
                <a:sym typeface="Symbol"/>
              </a:rPr>
              <a:t>n </a:t>
            </a:r>
            <a:r>
              <a:rPr lang="en-US" sz="2800" dirty="0" smtClean="0">
                <a:sym typeface="Symbol"/>
              </a:rPr>
              <a:t> </a:t>
            </a:r>
            <a:r>
              <a:rPr lang="en-US" sz="2800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US" sz="2800" b="1" baseline="30000" dirty="0" smtClean="0">
                <a:solidFill>
                  <a:srgbClr val="FF0000"/>
                </a:solidFill>
                <a:sym typeface="Symbol"/>
              </a:rPr>
              <a:t>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i="1" dirty="0" smtClean="0">
                <a:sym typeface="Symbol"/>
              </a:rPr>
              <a:t>p ,  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</a:t>
            </a:r>
            <a:r>
              <a:rPr lang="en-US" sz="2800" b="1" baseline="-25000" dirty="0" smtClean="0">
                <a:solidFill>
                  <a:srgbClr val="000099"/>
                </a:solidFill>
                <a:sym typeface="Symbol"/>
              </a:rPr>
              <a:t>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i="1" dirty="0" smtClean="0">
                <a:sym typeface="Symbol"/>
              </a:rPr>
              <a:t>p </a:t>
            </a:r>
            <a:r>
              <a:rPr lang="en-US" sz="2800" dirty="0" smtClean="0">
                <a:sym typeface="Symbol"/>
              </a:rPr>
              <a:t> </a:t>
            </a:r>
            <a:r>
              <a:rPr lang="en-US" sz="2800" b="1" dirty="0" smtClean="0">
                <a:solidFill>
                  <a:srgbClr val="000099"/>
                </a:solidFill>
                <a:sym typeface="Symbol"/>
              </a:rPr>
              <a:t></a:t>
            </a:r>
            <a:r>
              <a:rPr lang="en-US" sz="2800" b="1" baseline="30000" dirty="0" smtClean="0">
                <a:solidFill>
                  <a:srgbClr val="000099"/>
                </a:solidFill>
                <a:sym typeface="Symbol"/>
              </a:rPr>
              <a:t>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i="1" dirty="0" smtClean="0">
                <a:sym typeface="Symbol"/>
              </a:rPr>
              <a:t>n </a:t>
            </a:r>
            <a:endParaRPr lang="en-US" sz="2800" b="1" i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89320" y="4653136"/>
            <a:ext cx="2160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347864" y="5877272"/>
            <a:ext cx="2160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59632" y="5229200"/>
            <a:ext cx="216024" cy="0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9440" y="908720"/>
            <a:ext cx="2204642" cy="302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1590" y="357166"/>
            <a:ext cx="637224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Why does one need a huge magnet?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412776"/>
            <a:ext cx="8610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Neutrinos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cannot be detected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directly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but only via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charged particles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produced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-matter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weak interaction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Muon neutrinos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interact (CC) with Fe of magnet producing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 with opposite curvature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-field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Range of 1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GeV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muon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in Fe/H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2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O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0.6 m/5m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Radius (bending) of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B=1 Tesla:  1 m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Up/Down direction using timing 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914400"/>
            <a:ext cx="4805362" cy="5429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763688" y="260648"/>
            <a:ext cx="6048672" cy="584775"/>
          </a:xfrm>
          <a:prstGeom prst="rect">
            <a:avLst/>
          </a:prstGeom>
          <a:noFill/>
          <a:ln w="25400" algn="ctr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>
                <a:solidFill>
                  <a:schemeClr val="tx1"/>
                </a:solidFill>
              </a:rPr>
              <a:t>Muon</a:t>
            </a:r>
            <a:r>
              <a:rPr lang="en-US" sz="3200" b="1" dirty="0">
                <a:solidFill>
                  <a:schemeClr val="tx1"/>
                </a:solidFill>
              </a:rPr>
              <a:t> flux as a function of depth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 rot="16200000">
            <a:off x="-1369752" y="3372012"/>
            <a:ext cx="3948088" cy="46166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2400" dirty="0" err="1">
                <a:solidFill>
                  <a:schemeClr val="tx1"/>
                </a:solidFill>
              </a:rPr>
              <a:t>Muon</a:t>
            </a:r>
            <a:r>
              <a:rPr lang="en-US" sz="2400" dirty="0">
                <a:solidFill>
                  <a:schemeClr val="tx1"/>
                </a:solidFill>
              </a:rPr>
              <a:t> intensity (m</a:t>
            </a:r>
            <a:r>
              <a:rPr lang="en-US" sz="2400" baseline="30000" dirty="0">
                <a:solidFill>
                  <a:schemeClr val="tx1"/>
                </a:solidFill>
              </a:rPr>
              <a:t>-2</a:t>
            </a:r>
            <a:r>
              <a:rPr lang="en-US" sz="2400" dirty="0">
                <a:solidFill>
                  <a:schemeClr val="tx1"/>
                </a:solidFill>
              </a:rPr>
              <a:t> sr</a:t>
            </a:r>
            <a:r>
              <a:rPr lang="en-US" sz="2400" baseline="30000" dirty="0">
                <a:solidFill>
                  <a:schemeClr val="tx1"/>
                </a:solidFill>
              </a:rPr>
              <a:t>-1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yr</a:t>
            </a:r>
            <a:r>
              <a:rPr lang="en-US" sz="2400" baseline="30000" dirty="0" smtClean="0">
                <a:solidFill>
                  <a:schemeClr val="tx1"/>
                </a:solidFill>
              </a:rPr>
              <a:t>-1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2400" baseline="30000" dirty="0">
              <a:solidFill>
                <a:schemeClr val="tx1"/>
              </a:solidFill>
            </a:endParaRP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1219200" y="6172200"/>
            <a:ext cx="41148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 dirty="0">
                <a:solidFill>
                  <a:schemeClr val="tx1"/>
                </a:solidFill>
              </a:rPr>
              <a:t>Depth (</a:t>
            </a:r>
            <a:r>
              <a:rPr lang="en-US" sz="2400" dirty="0" err="1">
                <a:solidFill>
                  <a:schemeClr val="tx1"/>
                </a:solidFill>
              </a:rPr>
              <a:t>metres</a:t>
            </a:r>
            <a:r>
              <a:rPr lang="en-US" sz="2400" dirty="0">
                <a:solidFill>
                  <a:schemeClr val="tx1"/>
                </a:solidFill>
              </a:rPr>
              <a:t> water equivalent)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5486400" y="1124744"/>
            <a:ext cx="3505200" cy="569386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/>
              <a:t>How deep underground </a:t>
            </a:r>
            <a:r>
              <a:rPr lang="en-US" sz="2800" b="1" dirty="0" smtClean="0"/>
              <a:t>?</a:t>
            </a:r>
          </a:p>
          <a:p>
            <a:endParaRPr lang="en-US" sz="2800" b="1" dirty="0"/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</a:rPr>
              <a:t>Low </a:t>
            </a:r>
            <a:r>
              <a:rPr lang="en-US" sz="2400" dirty="0">
                <a:solidFill>
                  <a:schemeClr val="tx1"/>
                </a:solidFill>
                <a:sym typeface="Symbol" pitchFamily="18" charset="2"/>
              </a:rPr>
              <a:t></a:t>
            </a:r>
            <a:r>
              <a:rPr lang="en-US" sz="2400" dirty="0">
                <a:solidFill>
                  <a:schemeClr val="tx1"/>
                </a:solidFill>
              </a:rPr>
              <a:t> event </a:t>
            </a:r>
            <a:r>
              <a:rPr lang="en-US" sz="2400" dirty="0" smtClean="0">
                <a:solidFill>
                  <a:schemeClr val="tx1"/>
                </a:solidFill>
              </a:rPr>
              <a:t>rates </a:t>
            </a:r>
            <a:r>
              <a:rPr lang="en-US" sz="2400" dirty="0" smtClean="0">
                <a:sym typeface="Symbol"/>
              </a:rPr>
              <a:t> 3/day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Cosmic </a:t>
            </a:r>
            <a:r>
              <a:rPr lang="en-US" sz="2400" i="1" dirty="0" err="1" smtClean="0">
                <a:solidFill>
                  <a:srgbClr val="FF0000"/>
                </a:solidFill>
              </a:rPr>
              <a:t>muons</a:t>
            </a:r>
            <a:r>
              <a:rPr lang="en-US" sz="2400" dirty="0" smtClean="0">
                <a:solidFill>
                  <a:schemeClr val="tx1"/>
                </a:solidFill>
              </a:rPr>
              <a:t> most </a:t>
            </a:r>
            <a:r>
              <a:rPr lang="en-US" sz="2400" dirty="0">
                <a:solidFill>
                  <a:schemeClr val="tx1"/>
                </a:solidFill>
              </a:rPr>
              <a:t>important </a:t>
            </a:r>
            <a:r>
              <a:rPr lang="en-US" sz="2400" dirty="0" smtClean="0">
                <a:solidFill>
                  <a:schemeClr val="tx1"/>
                </a:solidFill>
              </a:rPr>
              <a:t>background,  </a:t>
            </a:r>
            <a:r>
              <a:rPr lang="en-US" sz="2400" dirty="0">
                <a:solidFill>
                  <a:schemeClr val="tx1"/>
                </a:solidFill>
              </a:rPr>
              <a:t>reduced </a:t>
            </a:r>
            <a:r>
              <a:rPr lang="en-US" sz="2400" dirty="0" smtClean="0">
                <a:solidFill>
                  <a:schemeClr val="tx1"/>
                </a:solidFill>
              </a:rPr>
              <a:t>by 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10</a:t>
            </a:r>
            <a:r>
              <a:rPr lang="en-US" sz="2400" baseline="30000" dirty="0" smtClean="0">
                <a:solidFill>
                  <a:schemeClr val="tx1"/>
                </a:solidFill>
                <a:sym typeface="Symbol"/>
              </a:rPr>
              <a:t>6 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if</a:t>
            </a:r>
            <a:r>
              <a:rPr lang="en-US" sz="2400" dirty="0" smtClean="0">
                <a:solidFill>
                  <a:schemeClr val="tx1"/>
                </a:solidFill>
              </a:rPr>
              <a:t>  detector depth =</a:t>
            </a:r>
            <a:r>
              <a:rPr lang="en-US" sz="24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Symbol" pitchFamily="18" charset="2"/>
              </a:rPr>
              <a:t>1 </a:t>
            </a:r>
            <a:r>
              <a:rPr lang="en-US" sz="2400" dirty="0" smtClean="0">
                <a:solidFill>
                  <a:schemeClr val="tx1"/>
                </a:solidFill>
                <a:sym typeface="Symbol" pitchFamily="18" charset="2"/>
              </a:rPr>
              <a:t>km,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 deeper, the better</a:t>
            </a:r>
            <a:r>
              <a:rPr lang="en-US" sz="2400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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sym typeface="Symbol" pitchFamily="18" charset="2"/>
              </a:rPr>
              <a:t>mines </a:t>
            </a:r>
            <a:r>
              <a:rPr lang="en-US" sz="2400" dirty="0">
                <a:solidFill>
                  <a:schemeClr val="tx1"/>
                </a:solidFill>
                <a:sym typeface="Symbol" pitchFamily="18" charset="2"/>
              </a:rPr>
              <a:t>or </a:t>
            </a:r>
            <a:r>
              <a:rPr lang="en-US" sz="2400" b="1" dirty="0">
                <a:solidFill>
                  <a:srgbClr val="FF0000"/>
                </a:solidFill>
                <a:sym typeface="Symbol" pitchFamily="18" charset="2"/>
              </a:rPr>
              <a:t>tunnels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3657600"/>
            <a:ext cx="121920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FF0000"/>
                </a:solidFill>
              </a:rPr>
              <a:t>Pottipuram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828800" y="3810000"/>
            <a:ext cx="457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0" y="4127956"/>
            <a:ext cx="6096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16632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Access tunnel and caverns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3356992"/>
            <a:ext cx="5400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2 km long tunnel , D-shape 7.5 m wide, down-slope at 1 in 13.5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1270 m vertical rock cover, 1 km on all sides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/>
              <a:t> ~3 yrs for making tunnel, caverns</a:t>
            </a:r>
            <a:endParaRPr lang="en-US" sz="2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648" y="1008112"/>
            <a:ext cx="2138848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908720"/>
            <a:ext cx="6336704" cy="235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6048" y="3933056"/>
            <a:ext cx="3377952" cy="246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948264" y="645333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ICAL cavern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6300192" y="2276872"/>
            <a:ext cx="432048" cy="720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6769</TotalTime>
  <Words>2206</Words>
  <Application>Microsoft Office PowerPoint</Application>
  <PresentationFormat>On-screen Show (4:3)</PresentationFormat>
  <Paragraphs>279</Paragraphs>
  <Slides>46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Default Design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 Iron Plates for IICHEP, Madurai</vt:lpstr>
      <vt:lpstr>RPC handling trolley for engg. 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vivek</cp:lastModifiedBy>
  <cp:revision>418</cp:revision>
  <dcterms:created xsi:type="dcterms:W3CDTF">2004-10-07T00:52:41Z</dcterms:created>
  <dcterms:modified xsi:type="dcterms:W3CDTF">2016-11-03T01:25:44Z</dcterms:modified>
</cp:coreProperties>
</file>