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91" r:id="rId4"/>
    <p:sldId id="307" r:id="rId5"/>
    <p:sldId id="272" r:id="rId6"/>
    <p:sldId id="308" r:id="rId7"/>
    <p:sldId id="258" r:id="rId8"/>
    <p:sldId id="276" r:id="rId9"/>
    <p:sldId id="306" r:id="rId10"/>
    <p:sldId id="312" r:id="rId11"/>
    <p:sldId id="261" r:id="rId12"/>
    <p:sldId id="313" r:id="rId13"/>
    <p:sldId id="293" r:id="rId14"/>
    <p:sldId id="264" r:id="rId15"/>
    <p:sldId id="265" r:id="rId16"/>
    <p:sldId id="283" r:id="rId17"/>
    <p:sldId id="267" r:id="rId18"/>
    <p:sldId id="275" r:id="rId19"/>
    <p:sldId id="268" r:id="rId20"/>
    <p:sldId id="271" r:id="rId21"/>
    <p:sldId id="294" r:id="rId22"/>
    <p:sldId id="295" r:id="rId23"/>
    <p:sldId id="296" r:id="rId24"/>
    <p:sldId id="297" r:id="rId25"/>
    <p:sldId id="299" r:id="rId26"/>
    <p:sldId id="277" r:id="rId27"/>
    <p:sldId id="278" r:id="rId28"/>
    <p:sldId id="279" r:id="rId29"/>
    <p:sldId id="280" r:id="rId30"/>
    <p:sldId id="314" r:id="rId31"/>
    <p:sldId id="292" r:id="rId32"/>
    <p:sldId id="311" r:id="rId33"/>
    <p:sldId id="315" r:id="rId3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95" autoAdjust="0"/>
    <p:restoredTop sz="94660"/>
  </p:normalViewPr>
  <p:slideViewPr>
    <p:cSldViewPr snapToGrid="0">
      <p:cViewPr varScale="1">
        <p:scale>
          <a:sx n="53" d="100"/>
          <a:sy n="53" d="100"/>
        </p:scale>
        <p:origin x="68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855FC7-C429-4319-ADC1-3722BACF7BAE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73936-6624-418A-BBD7-F34294D86C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999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30min public lecture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73936-6624-418A-BBD7-F34294D86C9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34089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12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224899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13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385201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14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050745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15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06305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17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329200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697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/>
          </a:p>
        </p:txBody>
      </p:sp>
      <p:sp>
        <p:nvSpPr>
          <p:cNvPr id="12698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21C313-D062-43CB-B63F-5859D3E3FA1F}" type="slidenum">
              <a:rPr lang="en-US" altLang="ja-JP" smtClean="0">
                <a:ea typeface="ＭＳ Ｐゴシック" charset="-128"/>
              </a:rPr>
              <a:pPr/>
              <a:t>18</a:t>
            </a:fld>
            <a:endParaRPr lang="en-US" altLang="ja-JP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70743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19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326792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20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104676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697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/>
          </a:p>
        </p:txBody>
      </p:sp>
      <p:sp>
        <p:nvSpPr>
          <p:cNvPr id="12698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21C313-D062-43CB-B63F-5859D3E3FA1F}" type="slidenum">
              <a:rPr lang="en-US" altLang="ja-JP" smtClean="0">
                <a:ea typeface="ＭＳ Ｐゴシック" charset="-128"/>
              </a:rPr>
              <a:pPr/>
              <a:t>21</a:t>
            </a:fld>
            <a:endParaRPr lang="en-US" altLang="ja-JP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93140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22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27406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24835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23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682032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24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237087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25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032011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26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142599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27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08466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28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87758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15A56-484D-41D2-B1FB-E2DB3BA1E067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04160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15A56-484D-41D2-B1FB-E2DB3BA1E067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738110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697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/>
          </a:p>
        </p:txBody>
      </p:sp>
      <p:sp>
        <p:nvSpPr>
          <p:cNvPr id="12698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21C313-D062-43CB-B63F-5859D3E3FA1F}" type="slidenum">
              <a:rPr lang="en-US" altLang="ja-JP" smtClean="0">
                <a:ea typeface="ＭＳ Ｐゴシック" charset="-128"/>
              </a:rPr>
              <a:pPr/>
              <a:t>32</a:t>
            </a:fld>
            <a:endParaRPr lang="en-US" altLang="ja-JP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05592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33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15345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15A56-484D-41D2-B1FB-E2DB3BA1E067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8465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48501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5344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562695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15A56-484D-41D2-B1FB-E2DB3BA1E067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3742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F6FE43-768A-45D3-BF25-5EB0ADE0D429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87273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F6FE43-768A-45D3-BF25-5EB0ADE0D429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38705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4CE3-AE9C-4C24-A4BC-33C0659AA0EF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931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4CE3-AE9C-4C24-A4BC-33C0659AA0EF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5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4CE3-AE9C-4C24-A4BC-33C0659AA0EF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168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4CE3-AE9C-4C24-A4BC-33C0659AA0EF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33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4CE3-AE9C-4C24-A4BC-33C0659AA0EF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855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4CE3-AE9C-4C24-A4BC-33C0659AA0EF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993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4CE3-AE9C-4C24-A4BC-33C0659AA0EF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122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4CE3-AE9C-4C24-A4BC-33C0659AA0EF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441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4CE3-AE9C-4C24-A4BC-33C0659AA0EF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1772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4CE3-AE9C-4C24-A4BC-33C0659AA0EF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5066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4CE3-AE9C-4C24-A4BC-33C0659AA0EF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7422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84CE3-AE9C-4C24-A4BC-33C0659AA0EF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3955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image" Target="../media/image18.jpeg"/><Relationship Id="rId7" Type="http://schemas.openxmlformats.org/officeDocument/2006/relationships/image" Target="../media/image22.gif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gif"/><Relationship Id="rId11" Type="http://schemas.openxmlformats.org/officeDocument/2006/relationships/image" Target="../media/image26.jpeg"/><Relationship Id="rId5" Type="http://schemas.openxmlformats.org/officeDocument/2006/relationships/image" Target="../media/image20.gif"/><Relationship Id="rId10" Type="http://schemas.openxmlformats.org/officeDocument/2006/relationships/image" Target="../media/image25.png"/><Relationship Id="rId4" Type="http://schemas.openxmlformats.org/officeDocument/2006/relationships/image" Target="../media/image19.gif"/><Relationship Id="rId9" Type="http://schemas.openxmlformats.org/officeDocument/2006/relationships/image" Target="../media/image2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emf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emf"/><Relationship Id="rId3" Type="http://schemas.openxmlformats.org/officeDocument/2006/relationships/image" Target="../media/image44.png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emf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55.GI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4.jpg"/><Relationship Id="rId5" Type="http://schemas.openxmlformats.org/officeDocument/2006/relationships/image" Target="../media/image53.png"/><Relationship Id="rId4" Type="http://schemas.openxmlformats.org/officeDocument/2006/relationships/oleObject" Target="../embeddings/oleObject1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56.png"/><Relationship Id="rId7" Type="http://schemas.openxmlformats.org/officeDocument/2006/relationships/image" Target="../media/image5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jpg"/><Relationship Id="rId5" Type="http://schemas.openxmlformats.org/officeDocument/2006/relationships/image" Target="../media/image57.jpeg"/><Relationship Id="rId4" Type="http://schemas.openxmlformats.org/officeDocument/2006/relationships/image" Target="../media/image49.emf"/><Relationship Id="rId9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emf"/><Relationship Id="rId3" Type="http://schemas.openxmlformats.org/officeDocument/2006/relationships/image" Target="../media/image60.jpe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emf"/><Relationship Id="rId5" Type="http://schemas.openxmlformats.org/officeDocument/2006/relationships/image" Target="../media/image62.emf"/><Relationship Id="rId10" Type="http://schemas.openxmlformats.org/officeDocument/2006/relationships/image" Target="../media/image67.png"/><Relationship Id="rId4" Type="http://schemas.openxmlformats.org/officeDocument/2006/relationships/image" Target="../media/image61.png"/><Relationship Id="rId9" Type="http://schemas.openxmlformats.org/officeDocument/2006/relationships/image" Target="../media/image66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2.jpeg"/><Relationship Id="rId4" Type="http://schemas.openxmlformats.org/officeDocument/2006/relationships/image" Target="../media/image7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12192000" cy="691485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172603"/>
            <a:ext cx="12192000" cy="2387600"/>
          </a:xfrm>
        </p:spPr>
        <p:txBody>
          <a:bodyPr>
            <a:normAutofit/>
          </a:bodyPr>
          <a:lstStyle/>
          <a:p>
            <a:r>
              <a:rPr kumimoji="1" lang="en-US" altLang="ja-JP" sz="7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Neutrino</a:t>
            </a:r>
            <a:r>
              <a:rPr lang="ja-JP" altLang="en-US" sz="7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7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Oscillation</a:t>
            </a:r>
            <a:r>
              <a:rPr kumimoji="1" lang="en-US" altLang="ja-JP" sz="7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s:</a:t>
            </a:r>
            <a:br>
              <a:rPr kumimoji="1" lang="en-US" altLang="ja-JP" sz="7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ja-JP" sz="7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discovery, status and prospect</a:t>
            </a:r>
            <a:endParaRPr kumimoji="1" lang="ja-JP" altLang="en-US" sz="7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856334"/>
            <a:ext cx="9144000" cy="1272642"/>
          </a:xfrm>
        </p:spPr>
        <p:txBody>
          <a:bodyPr>
            <a:noAutofit/>
          </a:bodyPr>
          <a:lstStyle/>
          <a:p>
            <a:endParaRPr kumimoji="1" lang="en-US" altLang="ja-JP" sz="2800" dirty="0">
              <a:solidFill>
                <a:schemeClr val="bg1"/>
              </a:solidFill>
            </a:endParaRPr>
          </a:p>
          <a:p>
            <a:r>
              <a:rPr lang="en-US" altLang="ja-JP" sz="2800" dirty="0">
                <a:solidFill>
                  <a:schemeClr val="bg1"/>
                </a:solidFill>
              </a:rPr>
              <a:t>Takaaki Kajita</a:t>
            </a:r>
          </a:p>
          <a:p>
            <a:r>
              <a:rPr lang="en-US" altLang="ja-JP" sz="2800" dirty="0">
                <a:solidFill>
                  <a:schemeClr val="bg1"/>
                </a:solidFill>
              </a:rPr>
              <a:t>Institute for Cosmic Ray Research, Univ. of Tokyo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144000" y="265471"/>
            <a:ext cx="29103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chemeClr val="bg1"/>
                </a:solidFill>
              </a:rPr>
              <a:t>Nov</a:t>
            </a:r>
            <a:r>
              <a:rPr kumimoji="1" lang="en-US" altLang="ja-JP" sz="2400" dirty="0">
                <a:solidFill>
                  <a:schemeClr val="bg1"/>
                </a:solidFill>
              </a:rPr>
              <a:t> 02, 2016</a:t>
            </a:r>
          </a:p>
          <a:p>
            <a:r>
              <a:rPr lang="en-US" altLang="ja-JP" sz="2400" dirty="0">
                <a:solidFill>
                  <a:schemeClr val="bg1"/>
                </a:solidFill>
              </a:rPr>
              <a:t>Aligarh Muslim Univ.</a:t>
            </a:r>
            <a:r>
              <a:rPr kumimoji="1" lang="en-US" altLang="ja-JP" sz="2400" dirty="0">
                <a:solidFill>
                  <a:schemeClr val="bg1"/>
                </a:solidFill>
              </a:rPr>
              <a:t> 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412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chemeClr val="tx2"/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ｺﾞｼｯｸE" pitchFamily="50" charset="-128"/>
              </a:rPr>
              <a:t>Atmospheric </a:t>
            </a:r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anose="05050102010706020507" pitchFamily="18" charset="2"/>
                <a:ea typeface="HGPｺﾞｼｯｸE" pitchFamily="50" charset="-128"/>
              </a:rPr>
              <a:t>n</a:t>
            </a:r>
            <a:r>
              <a:rPr lang="en-US" altLang="ja-JP" sz="3600" b="1" i="1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anose="05050102010706020507" pitchFamily="18" charset="2"/>
                <a:ea typeface="HGPｺﾞｼｯｸE" pitchFamily="50" charset="-128"/>
              </a:rPr>
              <a:t>m</a:t>
            </a:r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anose="05050102010706020507" pitchFamily="18" charset="2"/>
                <a:ea typeface="HGPｺﾞｼｯｸE" pitchFamily="50" charset="-128"/>
              </a:rPr>
              <a:t> </a:t>
            </a:r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ｺﾞｼｯｸE" pitchFamily="50" charset="-128"/>
              </a:rPr>
              <a:t>deficit (1980’s to 90’s) </a:t>
            </a:r>
            <a:endParaRPr lang="en-US" altLang="ja-JP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ea typeface="HGPｺﾞｼｯｸE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0" y="6559679"/>
            <a:ext cx="12192000" cy="32570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10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grpSp>
        <p:nvGrpSpPr>
          <p:cNvPr id="10" name="グループ化 9"/>
          <p:cNvGrpSpPr>
            <a:grpSpLocks noChangeAspect="1"/>
          </p:cNvGrpSpPr>
          <p:nvPr/>
        </p:nvGrpSpPr>
        <p:grpSpPr>
          <a:xfrm>
            <a:off x="3676022" y="3239603"/>
            <a:ext cx="8398411" cy="2407123"/>
            <a:chOff x="424788" y="640996"/>
            <a:chExt cx="8483237" cy="2431438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1409389" y="640996"/>
              <a:ext cx="7498636" cy="2431438"/>
              <a:chOff x="1104589" y="643174"/>
              <a:chExt cx="7498636" cy="2431438"/>
            </a:xfrm>
          </p:grpSpPr>
          <p:pic>
            <p:nvPicPr>
              <p:cNvPr id="16" name="図 15"/>
              <p:cNvPicPr>
                <a:picLocks noChangeAspect="1"/>
              </p:cNvPicPr>
              <p:nvPr/>
            </p:nvPicPr>
            <p:blipFill rotWithShape="1">
              <a:blip r:embed="rId3"/>
              <a:srcRect l="-4417" t="-2153" r="-1841" b="88487"/>
              <a:stretch/>
            </p:blipFill>
            <p:spPr>
              <a:xfrm>
                <a:off x="1104590" y="643174"/>
                <a:ext cx="7498635" cy="800174"/>
              </a:xfrm>
              <a:prstGeom prst="rect">
                <a:avLst/>
              </a:prstGeom>
            </p:spPr>
          </p:pic>
          <p:pic>
            <p:nvPicPr>
              <p:cNvPr id="17" name="図 16"/>
              <p:cNvPicPr>
                <a:picLocks noChangeAspect="1"/>
              </p:cNvPicPr>
              <p:nvPr/>
            </p:nvPicPr>
            <p:blipFill rotWithShape="1">
              <a:blip r:embed="rId3"/>
              <a:srcRect l="-4417" t="19543" r="-1841" b="70549"/>
              <a:stretch/>
            </p:blipFill>
            <p:spPr>
              <a:xfrm>
                <a:off x="1104590" y="1443348"/>
                <a:ext cx="7498635" cy="580104"/>
              </a:xfrm>
              <a:prstGeom prst="rect">
                <a:avLst/>
              </a:prstGeom>
            </p:spPr>
          </p:pic>
          <p:pic>
            <p:nvPicPr>
              <p:cNvPr id="19" name="図 18"/>
              <p:cNvPicPr>
                <a:picLocks noChangeAspect="1"/>
              </p:cNvPicPr>
              <p:nvPr/>
            </p:nvPicPr>
            <p:blipFill rotWithShape="1">
              <a:blip r:embed="rId3"/>
              <a:srcRect l="-4417" t="82714" r="-1841" b="-1340"/>
              <a:stretch/>
            </p:blipFill>
            <p:spPr>
              <a:xfrm>
                <a:off x="1104589" y="1984028"/>
                <a:ext cx="7498635" cy="1090584"/>
              </a:xfrm>
              <a:prstGeom prst="rect">
                <a:avLst/>
              </a:prstGeom>
            </p:spPr>
          </p:pic>
          <p:sp>
            <p:nvSpPr>
              <p:cNvPr id="2" name="正方形/長方形 1"/>
              <p:cNvSpPr/>
              <p:nvPr/>
            </p:nvSpPr>
            <p:spPr>
              <a:xfrm>
                <a:off x="1592826" y="2517058"/>
                <a:ext cx="2104103" cy="2261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テキスト ボックス 6"/>
            <p:cNvSpPr txBox="1"/>
            <p:nvPr/>
          </p:nvSpPr>
          <p:spPr>
            <a:xfrm>
              <a:off x="424788" y="803382"/>
              <a:ext cx="3576941" cy="46166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err="1"/>
                <a:t>Kamiokande</a:t>
              </a:r>
              <a:r>
                <a:rPr kumimoji="1" lang="en-US" altLang="ja-JP" sz="2400" b="1" dirty="0"/>
                <a:t> (1988, 92, 94)</a:t>
              </a:r>
              <a:endParaRPr kumimoji="1" lang="ja-JP" altLang="en-US" sz="2400" b="1" dirty="0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1604919" y="1447578"/>
              <a:ext cx="2396809" cy="46166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/>
                <a:t>     IMB</a:t>
              </a:r>
              <a:r>
                <a:rPr kumimoji="1" lang="en-US" altLang="ja-JP" sz="2400" b="1" dirty="0"/>
                <a:t> (1991, 92)</a:t>
              </a:r>
              <a:endParaRPr kumimoji="1" lang="ja-JP" altLang="en-US" sz="2400" b="1" dirty="0"/>
            </a:p>
          </p:txBody>
        </p:sp>
      </p:grpSp>
      <p:pic>
        <p:nvPicPr>
          <p:cNvPr id="23" name="Picture 4" descr="IMBdiverbi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0393" y="4081507"/>
            <a:ext cx="2811285" cy="18838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" name="Picture 25" descr="kamiokande-no3"/>
          <p:cNvPicPr>
            <a:picLocks noChangeAspect="1" noChangeArrowheads="1"/>
          </p:cNvPicPr>
          <p:nvPr/>
        </p:nvPicPr>
        <p:blipFill>
          <a:blip r:embed="rId5" cstate="print"/>
          <a:srcRect l="3986"/>
          <a:stretch>
            <a:fillRect/>
          </a:stretch>
        </p:blipFill>
        <p:spPr bwMode="auto">
          <a:xfrm>
            <a:off x="792284" y="1901748"/>
            <a:ext cx="2821269" cy="20097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テキスト ボックス 11"/>
          <p:cNvSpPr txBox="1"/>
          <p:nvPr/>
        </p:nvSpPr>
        <p:spPr>
          <a:xfrm>
            <a:off x="195188" y="677706"/>
            <a:ext cx="11801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Because atmospheric neutrinos are the most serious background to the proton decay searches, it was necessary to understand and reduce the atmospheric neutrino background. During these studies, a significant deficit of atmospheric muon-neutrino events was found….</a:t>
            </a:r>
            <a:endParaRPr kumimoji="1" lang="ja-JP" altLang="en-US" sz="2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55601" y="6086785"/>
            <a:ext cx="915519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600" dirty="0"/>
              <a:t>It was</a:t>
            </a:r>
            <a:r>
              <a:rPr kumimoji="1" lang="en-US" altLang="ja-JP" sz="2600" dirty="0"/>
              <a:t> </a:t>
            </a:r>
            <a:r>
              <a:rPr lang="en-US" altLang="ja-JP" sz="2600" dirty="0"/>
              <a:t>suspect</a:t>
            </a:r>
            <a:r>
              <a:rPr kumimoji="1" lang="en-US" altLang="ja-JP" sz="2600" dirty="0"/>
              <a:t>ed that neutrino oscillations might explain the data…</a:t>
            </a:r>
            <a:endParaRPr kumimoji="1" lang="ja-JP" altLang="en-US" sz="2600" dirty="0"/>
          </a:p>
        </p:txBody>
      </p:sp>
    </p:spTree>
    <p:extLst>
      <p:ext uri="{BB962C8B-B14F-4D97-AF65-F5344CB8AC3E}">
        <p14:creationId xmlns:p14="http://schemas.microsoft.com/office/powerpoint/2010/main" val="591013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686618"/>
          </a:xfrm>
          <a:solidFill>
            <a:schemeClr val="tx2"/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ｺﾞｼｯｸE" pitchFamily="50" charset="-128"/>
              </a:rPr>
              <a:t>Neutrino oscillations</a:t>
            </a:r>
            <a:endParaRPr lang="en-US" altLang="ja-JP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ea typeface="HGPｺﾞｼｯｸE" pitchFamily="50" charset="-128"/>
            </a:endParaRPr>
          </a:p>
        </p:txBody>
      </p:sp>
      <p:sp>
        <p:nvSpPr>
          <p:cNvPr id="10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401841" y="6525345"/>
            <a:ext cx="2895600" cy="365125"/>
          </a:xfrm>
          <a:ln>
            <a:noFill/>
          </a:ln>
        </p:spPr>
        <p:txBody>
          <a:bodyPr/>
          <a:lstStyle/>
          <a:p>
            <a:r>
              <a:rPr kumimoji="1" lang="en-US" altLang="ja-JP">
                <a:solidFill>
                  <a:schemeClr val="bg1"/>
                </a:solidFill>
              </a:rPr>
              <a:t>Atmospheric Neutrino Oscillations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0" y="6525345"/>
            <a:ext cx="12192000" cy="3326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スライド番号プレースホルダ 4"/>
          <p:cNvSpPr txBox="1">
            <a:spLocks/>
          </p:cNvSpPr>
          <p:nvPr/>
        </p:nvSpPr>
        <p:spPr>
          <a:xfrm>
            <a:off x="8040216" y="6525345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11</a:t>
            </a:fld>
            <a:endParaRPr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28839" y="672410"/>
            <a:ext cx="11329735" cy="11079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2200" dirty="0"/>
              <a:t>If neutrinos have masses, neutrinos change their flavor (type) from one flavor (type) to the other. For example, oscillations could occur between </a:t>
            </a:r>
            <a:r>
              <a:rPr lang="en-US" altLang="ja-JP" sz="2200" dirty="0">
                <a:latin typeface="Symbol" panose="05050102010706020507" pitchFamily="18" charset="2"/>
              </a:rPr>
              <a:t>n</a:t>
            </a:r>
            <a:r>
              <a:rPr lang="en-US" altLang="ja-JP" sz="2200" baseline="-25000" dirty="0">
                <a:latin typeface="Symbol" panose="05050102010706020507" pitchFamily="18" charset="2"/>
              </a:rPr>
              <a:t>m</a:t>
            </a:r>
            <a:r>
              <a:rPr lang="en-US" altLang="ja-JP" sz="2200" dirty="0"/>
              <a:t> and </a:t>
            </a:r>
            <a:r>
              <a:rPr lang="en-US" altLang="ja-JP" sz="2200" dirty="0">
                <a:latin typeface="Symbol" panose="05050102010706020507" pitchFamily="18" charset="2"/>
              </a:rPr>
              <a:t>n</a:t>
            </a:r>
            <a:r>
              <a:rPr lang="en-US" altLang="ja-JP" sz="2200" baseline="-25000" dirty="0">
                <a:latin typeface="Symbol" panose="05050102010706020507" pitchFamily="18" charset="2"/>
              </a:rPr>
              <a:t>t</a:t>
            </a:r>
            <a:r>
              <a:rPr lang="en-US" altLang="ja-JP" sz="2200" dirty="0"/>
              <a:t>.</a:t>
            </a:r>
          </a:p>
          <a:p>
            <a:r>
              <a:rPr lang="en-US" altLang="ja-JP" sz="2200" i="1" dirty="0">
                <a:sym typeface="Wingdings" panose="05000000000000000000" pitchFamily="2" charset="2"/>
              </a:rPr>
              <a:t>        </a:t>
            </a:r>
            <a:endParaRPr lang="ja-JP" altLang="en-US" sz="2200" i="1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432"/>
          <a:stretch/>
        </p:blipFill>
        <p:spPr>
          <a:xfrm>
            <a:off x="111885" y="1500024"/>
            <a:ext cx="6888990" cy="418000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正方形/長方形 5"/>
          <p:cNvSpPr/>
          <p:nvPr/>
        </p:nvSpPr>
        <p:spPr>
          <a:xfrm>
            <a:off x="2931419" y="2217624"/>
            <a:ext cx="2091663" cy="830997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none">
            <a:spAutoFit/>
          </a:bodyPr>
          <a:lstStyle/>
          <a:p>
            <a:r>
              <a:rPr lang="en-US" altLang="ja-JP" sz="2400" i="1" dirty="0">
                <a:solidFill>
                  <a:srgbClr val="0000FF"/>
                </a:solidFill>
              </a:rPr>
              <a:t>Probability:</a:t>
            </a:r>
          </a:p>
          <a:p>
            <a:r>
              <a:rPr lang="en-US" altLang="ja-JP" sz="2400" i="1" dirty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altLang="ja-JP" sz="2400" i="1" baseline="-25000" dirty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US" altLang="ja-JP" sz="2400" i="1" dirty="0">
                <a:solidFill>
                  <a:srgbClr val="0000FF"/>
                </a:solidFill>
                <a:sym typeface="Wingdings" panose="05000000000000000000" pitchFamily="2" charset="2"/>
              </a:rPr>
              <a:t> to remain </a:t>
            </a:r>
            <a:r>
              <a:rPr lang="en-US" altLang="ja-JP" sz="2400" i="1" dirty="0">
                <a:solidFill>
                  <a:srgbClr val="0000FF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lang="en-US" altLang="ja-JP" sz="2400" i="1" baseline="-25000" dirty="0">
                <a:solidFill>
                  <a:srgbClr val="0000FF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endParaRPr lang="ja-JP" altLang="en-US" sz="1600" baseline="-25000" dirty="0">
              <a:solidFill>
                <a:srgbClr val="0000FF"/>
              </a:solidFill>
              <a:latin typeface="Symbol" panose="05050102010706020507" pitchFamily="18" charset="2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592965" y="4119316"/>
            <a:ext cx="1617751" cy="830997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none">
            <a:spAutoFit/>
          </a:bodyPr>
          <a:lstStyle/>
          <a:p>
            <a:r>
              <a:rPr lang="en-US" altLang="ja-JP" sz="2400" i="1" dirty="0">
                <a:solidFill>
                  <a:srgbClr val="FF0000"/>
                </a:solidFill>
                <a:sym typeface="Wingdings" panose="05000000000000000000" pitchFamily="2" charset="2"/>
              </a:rPr>
              <a:t>Probability:</a:t>
            </a:r>
          </a:p>
          <a:p>
            <a:r>
              <a:rPr lang="en-US" altLang="ja-JP" sz="2400" i="1" dirty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lang="en-US" altLang="ja-JP" sz="2400" i="1" baseline="-25000" dirty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altLang="ja-JP" sz="2400" i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altLang="ja-JP" sz="2400" i="1" dirty="0" err="1">
                <a:solidFill>
                  <a:srgbClr val="FF0000"/>
                </a:solidFill>
                <a:sym typeface="Wingdings" panose="05000000000000000000" pitchFamily="2" charset="2"/>
              </a:rPr>
              <a:t>to</a:t>
            </a:r>
            <a:r>
              <a:rPr lang="en-US" altLang="ja-JP" sz="2400" i="1" dirty="0" err="1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lang="en-US" altLang="ja-JP" sz="2400" i="1" baseline="-25000" dirty="0" err="1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t</a:t>
            </a:r>
            <a:endParaRPr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083636" y="5357067"/>
            <a:ext cx="9172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Wikipedia</a:t>
            </a:r>
            <a:endParaRPr lang="ja-JP" altLang="en-US" sz="1400" dirty="0"/>
          </a:p>
        </p:txBody>
      </p:sp>
      <p:cxnSp>
        <p:nvCxnSpPr>
          <p:cNvPr id="13" name="直線コネクタ 12"/>
          <p:cNvCxnSpPr/>
          <p:nvPr/>
        </p:nvCxnSpPr>
        <p:spPr>
          <a:xfrm>
            <a:off x="1192005" y="1932072"/>
            <a:ext cx="0" cy="4248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2157805" y="2042160"/>
            <a:ext cx="6480" cy="3921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1192005" y="5867400"/>
            <a:ext cx="972280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1524000" y="5902909"/>
            <a:ext cx="84741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FF0000"/>
                </a:solidFill>
              </a:rPr>
              <a:t>If neutrino mass is smaller, the oscillation length (L/E) gets longer.  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7297440" y="5039697"/>
            <a:ext cx="47045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b="1" i="1" dirty="0">
                <a:solidFill>
                  <a:srgbClr val="FF0000"/>
                </a:solidFill>
              </a:rPr>
              <a:t>L</a:t>
            </a:r>
            <a:r>
              <a:rPr lang="en-US" altLang="ja-JP" sz="2400" dirty="0"/>
              <a:t> is the neutrino flight length (km),</a:t>
            </a:r>
          </a:p>
          <a:p>
            <a:r>
              <a:rPr lang="en-US" altLang="ja-JP" sz="2800" b="1" i="1" dirty="0">
                <a:solidFill>
                  <a:srgbClr val="FF0000"/>
                </a:solidFill>
              </a:rPr>
              <a:t>E</a:t>
            </a:r>
            <a:r>
              <a:rPr lang="en-US" altLang="ja-JP" sz="2400" dirty="0"/>
              <a:t> is the neutrino energy (GeV). </a:t>
            </a:r>
          </a:p>
        </p:txBody>
      </p:sp>
      <p:grpSp>
        <p:nvGrpSpPr>
          <p:cNvPr id="16" name="グループ化 15"/>
          <p:cNvGrpSpPr/>
          <p:nvPr/>
        </p:nvGrpSpPr>
        <p:grpSpPr>
          <a:xfrm>
            <a:off x="7074272" y="2125747"/>
            <a:ext cx="3854199" cy="2735646"/>
            <a:chOff x="8097745" y="1455174"/>
            <a:chExt cx="3117681" cy="2212875"/>
          </a:xfrm>
        </p:grpSpPr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84133" y="1467395"/>
              <a:ext cx="2707052" cy="1998765"/>
            </a:xfrm>
            <a:prstGeom prst="rect">
              <a:avLst/>
            </a:prstGeom>
          </p:spPr>
        </p:pic>
        <p:sp>
          <p:nvSpPr>
            <p:cNvPr id="5" name="テキスト ボックス 4"/>
            <p:cNvSpPr txBox="1"/>
            <p:nvPr/>
          </p:nvSpPr>
          <p:spPr>
            <a:xfrm>
              <a:off x="8097745" y="3334624"/>
              <a:ext cx="2932800" cy="3334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/>
                <a:t>S. Sakata,  Z. Maki,  M. Nakagawa</a:t>
              </a:r>
              <a:endParaRPr kumimoji="1" lang="ja-JP" altLang="en-US" sz="2000" dirty="0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8983661" y="1455174"/>
              <a:ext cx="2231765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solidFill>
                    <a:schemeClr val="bg1"/>
                  </a:solidFill>
                </a:rPr>
                <a:t>Sakata Memorial Archival Library</a:t>
              </a:r>
              <a:endParaRPr lang="ja-JP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4" name="テキスト ボックス 23"/>
          <p:cNvSpPr txBox="1"/>
          <p:nvPr/>
        </p:nvSpPr>
        <p:spPr>
          <a:xfrm>
            <a:off x="10561952" y="3962236"/>
            <a:ext cx="1634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B. </a:t>
            </a:r>
            <a:r>
              <a:rPr kumimoji="1" lang="en-US" altLang="ja-JP" sz="2000" dirty="0" err="1"/>
              <a:t>Pontecorvo</a:t>
            </a:r>
            <a:endParaRPr kumimoji="1" lang="ja-JP" altLang="en-US" sz="20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179748" y="1607841"/>
            <a:ext cx="3513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u="sng" dirty="0"/>
              <a:t>Theoretically predicted by;</a:t>
            </a:r>
            <a:endParaRPr kumimoji="1" lang="ja-JP" altLang="en-US" sz="2400" u="sng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9492" y="2495849"/>
            <a:ext cx="1242457" cy="1551526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10974566" y="2175817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arXiv:0910.1657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856834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0" y="0"/>
            <a:ext cx="12192000" cy="65973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91" b="10196"/>
          <a:stretch/>
        </p:blipFill>
        <p:spPr>
          <a:xfrm>
            <a:off x="208866" y="748367"/>
            <a:ext cx="7032584" cy="5848984"/>
          </a:xfrm>
          <a:prstGeom prst="rect">
            <a:avLst/>
          </a:prstGeom>
        </p:spPr>
      </p:pic>
      <p:sp>
        <p:nvSpPr>
          <p:cNvPr id="369670" name="Text Box 6"/>
          <p:cNvSpPr txBox="1">
            <a:spLocks noChangeArrowheads="1"/>
          </p:cNvSpPr>
          <p:nvPr/>
        </p:nvSpPr>
        <p:spPr bwMode="auto">
          <a:xfrm>
            <a:off x="4648200" y="856875"/>
            <a:ext cx="1657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ja-JP" sz="2000" b="1" dirty="0">
                <a:solidFill>
                  <a:schemeClr val="bg1"/>
                </a:solidFill>
                <a:ea typeface="HGPｺﾞｼｯｸE" pitchFamily="50" charset="-128"/>
              </a:rPr>
              <a:t>Cosmic ray</a:t>
            </a:r>
          </a:p>
        </p:txBody>
      </p:sp>
      <p:sp>
        <p:nvSpPr>
          <p:cNvPr id="369674" name="Text Box 10"/>
          <p:cNvSpPr txBox="1">
            <a:spLocks noChangeArrowheads="1"/>
          </p:cNvSpPr>
          <p:nvPr/>
        </p:nvSpPr>
        <p:spPr bwMode="auto">
          <a:xfrm>
            <a:off x="1150461" y="2572245"/>
            <a:ext cx="187483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2200" b="1" dirty="0">
                <a:solidFill>
                  <a:srgbClr val="FFFF00"/>
                </a:solidFill>
                <a:ea typeface="HGPｺﾞｼｯｸE" pitchFamily="50" charset="-128"/>
              </a:rPr>
              <a:t>Long enough to oscillate</a:t>
            </a:r>
          </a:p>
        </p:txBody>
      </p:sp>
      <p:sp>
        <p:nvSpPr>
          <p:cNvPr id="3696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700337"/>
          </a:xfrm>
          <a:solidFill>
            <a:schemeClr val="tx2"/>
          </a:solidFill>
          <a:ln/>
        </p:spPr>
        <p:txBody>
          <a:bodyPr>
            <a:noAutofit/>
          </a:bodyPr>
          <a:lstStyle/>
          <a:p>
            <a:r>
              <a:rPr lang="en-US" altLang="ja-JP" sz="3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will happen if the </a:t>
            </a:r>
            <a:r>
              <a:rPr lang="en-US" altLang="ja-JP" sz="3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anose="05050102010706020507" pitchFamily="18" charset="2"/>
              </a:rPr>
              <a:t>n</a:t>
            </a:r>
            <a:r>
              <a:rPr lang="en-US" altLang="ja-JP" sz="3400" b="1" i="1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anose="05050102010706020507" pitchFamily="18" charset="2"/>
              </a:rPr>
              <a:t>m</a:t>
            </a:r>
            <a:r>
              <a:rPr lang="en-US" altLang="ja-JP" sz="3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deficit is due to neutrino oscillations </a:t>
            </a:r>
          </a:p>
        </p:txBody>
      </p:sp>
      <p:sp>
        <p:nvSpPr>
          <p:cNvPr id="369676" name="Text Box 12"/>
          <p:cNvSpPr txBox="1">
            <a:spLocks noChangeArrowheads="1"/>
          </p:cNvSpPr>
          <p:nvPr/>
        </p:nvSpPr>
        <p:spPr bwMode="auto">
          <a:xfrm>
            <a:off x="2087880" y="1148370"/>
            <a:ext cx="219250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2200" b="1" dirty="0">
                <a:solidFill>
                  <a:srgbClr val="FFFF00"/>
                </a:solidFill>
                <a:ea typeface="HGPｺﾞｼｯｸE" pitchFamily="50" charset="-128"/>
              </a:rPr>
              <a:t>Not long enough to oscillate</a:t>
            </a:r>
            <a:endParaRPr lang="en-US" altLang="ja-JP" sz="2200" b="1" dirty="0">
              <a:solidFill>
                <a:srgbClr val="FFFF00"/>
              </a:solidFill>
              <a:latin typeface="Symbol" pitchFamily="18" charset="2"/>
              <a:ea typeface="HGPｺﾞｼｯｸE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0" y="6597351"/>
            <a:ext cx="12192000" cy="2773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5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12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280383" y="5535002"/>
            <a:ext cx="7741938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ja-JP" sz="2400" dirty="0"/>
              <a:t>We should observe a deficit of upward going </a:t>
            </a:r>
            <a:r>
              <a:rPr lang="en-US" altLang="ja-JP" sz="2400" dirty="0">
                <a:latin typeface="Symbol" pitchFamily="18" charset="2"/>
              </a:rPr>
              <a:t>n</a:t>
            </a:r>
            <a:r>
              <a:rPr lang="en-US" altLang="ja-JP" sz="2400" baseline="-25000" dirty="0">
                <a:latin typeface="Symbol" pitchFamily="18" charset="2"/>
              </a:rPr>
              <a:t>m</a:t>
            </a:r>
            <a:r>
              <a:rPr lang="en-US" altLang="ja-JP" sz="2400" dirty="0"/>
              <a:t>’s!                We needed much larger detector. </a:t>
            </a:r>
            <a:r>
              <a:rPr lang="en-US" altLang="ja-JP" sz="2400" dirty="0">
                <a:sym typeface="Wingdings" panose="05000000000000000000" pitchFamily="2" charset="2"/>
              </a:rPr>
              <a:t> Super-Kamiokande</a:t>
            </a:r>
            <a:endParaRPr lang="ja-JP" altLang="en-US" sz="2400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6052843" y="1369242"/>
            <a:ext cx="6042575" cy="3953355"/>
            <a:chOff x="6052843" y="1369242"/>
            <a:chExt cx="6042575" cy="3953355"/>
          </a:xfrm>
        </p:grpSpPr>
        <p:pic>
          <p:nvPicPr>
            <p:cNvPr id="369681" name="Picture 17" descr="osc-prob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r="7939"/>
            <a:stretch/>
          </p:blipFill>
          <p:spPr bwMode="auto">
            <a:xfrm>
              <a:off x="6052843" y="1369242"/>
              <a:ext cx="5967543" cy="3895453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</p:pic>
        <p:sp>
          <p:nvSpPr>
            <p:cNvPr id="369682" name="Line 18"/>
            <p:cNvSpPr>
              <a:spLocks noChangeShapeType="1"/>
            </p:cNvSpPr>
            <p:nvPr/>
          </p:nvSpPr>
          <p:spPr bwMode="auto">
            <a:xfrm>
              <a:off x="7308478" y="1525059"/>
              <a:ext cx="1638925" cy="21970"/>
            </a:xfrm>
            <a:prstGeom prst="line">
              <a:avLst/>
            </a:prstGeom>
            <a:noFill/>
            <a:ln w="1016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683" name="Line 19"/>
            <p:cNvSpPr>
              <a:spLocks noChangeShapeType="1"/>
            </p:cNvSpPr>
            <p:nvPr/>
          </p:nvSpPr>
          <p:spPr bwMode="auto">
            <a:xfrm flipV="1">
              <a:off x="10494428" y="3061036"/>
              <a:ext cx="1436017" cy="1049"/>
            </a:xfrm>
            <a:prstGeom prst="line">
              <a:avLst/>
            </a:prstGeom>
            <a:noFill/>
            <a:ln w="1016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684" name="Text Box 20"/>
            <p:cNvSpPr txBox="1">
              <a:spLocks noChangeArrowheads="1"/>
            </p:cNvSpPr>
            <p:nvPr/>
          </p:nvSpPr>
          <p:spPr bwMode="auto">
            <a:xfrm>
              <a:off x="7331273" y="1555539"/>
              <a:ext cx="1570038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ja-JP" sz="2200" dirty="0">
                  <a:solidFill>
                    <a:srgbClr val="008000"/>
                  </a:solidFill>
                  <a:ea typeface="HGPｺﾞｼｯｸE" pitchFamily="50" charset="-128"/>
                </a:rPr>
                <a:t>Down-going</a:t>
              </a:r>
            </a:p>
          </p:txBody>
        </p:sp>
        <p:sp>
          <p:nvSpPr>
            <p:cNvPr id="369685" name="Text Box 21"/>
            <p:cNvSpPr txBox="1">
              <a:spLocks noChangeArrowheads="1"/>
            </p:cNvSpPr>
            <p:nvPr/>
          </p:nvSpPr>
          <p:spPr bwMode="auto">
            <a:xfrm>
              <a:off x="10593300" y="3174342"/>
              <a:ext cx="1258888" cy="430887"/>
            </a:xfrm>
            <a:prstGeom prst="rect">
              <a:avLst/>
            </a:prstGeom>
            <a:solidFill>
              <a:srgbClr val="FFFFFF">
                <a:alpha val="74902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altLang="ja-JP" sz="2200" dirty="0">
                  <a:solidFill>
                    <a:srgbClr val="FF0000"/>
                  </a:solidFill>
                  <a:ea typeface="HGPｺﾞｼｯｸE" pitchFamily="50" charset="-128"/>
                </a:rPr>
                <a:t>Up-going</a:t>
              </a:r>
            </a:p>
          </p:txBody>
        </p:sp>
        <p:sp>
          <p:nvSpPr>
            <p:cNvPr id="2" name="テキスト ボックス 1"/>
            <p:cNvSpPr txBox="1"/>
            <p:nvPr/>
          </p:nvSpPr>
          <p:spPr>
            <a:xfrm rot="16200000">
              <a:off x="5522228" y="2039765"/>
              <a:ext cx="1948739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400" dirty="0"/>
                <a:t>Probability </a:t>
              </a:r>
            </a:p>
            <a:p>
              <a:pPr algn="ctr"/>
              <a:r>
                <a:rPr kumimoji="1" lang="en-US" altLang="ja-JP" sz="2400" dirty="0"/>
                <a:t>(</a:t>
              </a:r>
              <a:r>
                <a:rPr kumimoji="1" lang="en-US" altLang="ja-JP" sz="2400" dirty="0">
                  <a:latin typeface="Symbol" panose="05050102010706020507" pitchFamily="18" charset="2"/>
                </a:rPr>
                <a:t>n</a:t>
              </a:r>
              <a:r>
                <a:rPr kumimoji="1" lang="en-US" altLang="ja-JP" sz="2400" baseline="-25000" dirty="0">
                  <a:latin typeface="Symbol" panose="05050102010706020507" pitchFamily="18" charset="2"/>
                </a:rPr>
                <a:t>m</a:t>
              </a:r>
              <a:r>
                <a:rPr kumimoji="1" lang="en-US" altLang="ja-JP" sz="2400" dirty="0"/>
                <a:t> remain </a:t>
              </a:r>
              <a:r>
                <a:rPr kumimoji="1" lang="en-US" altLang="ja-JP" sz="2400" dirty="0">
                  <a:latin typeface="Symbol" panose="05050102010706020507" pitchFamily="18" charset="2"/>
                </a:rPr>
                <a:t>n</a:t>
              </a:r>
              <a:r>
                <a:rPr kumimoji="1" lang="en-US" altLang="ja-JP" sz="2400" baseline="-25000" dirty="0">
                  <a:latin typeface="Symbol" panose="05050102010706020507" pitchFamily="18" charset="2"/>
                </a:rPr>
                <a:t>m</a:t>
              </a:r>
              <a:r>
                <a:rPr kumimoji="1" lang="en-US" altLang="ja-JP" sz="2400" dirty="0"/>
                <a:t>)</a:t>
              </a:r>
              <a:endParaRPr kumimoji="1" lang="ja-JP" altLang="en-US" sz="2400" dirty="0"/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7241450" y="4698296"/>
              <a:ext cx="477893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1                 10                100               1000           10</a:t>
              </a:r>
              <a:r>
                <a:rPr kumimoji="1" lang="en-US" altLang="ja-JP" baseline="30000" dirty="0"/>
                <a:t>4</a:t>
              </a:r>
              <a:r>
                <a:rPr kumimoji="1" lang="en-US" altLang="ja-JP" dirty="0"/>
                <a:t> </a:t>
              </a:r>
              <a:endParaRPr kumimoji="1" lang="ja-JP" altLang="en-US" dirty="0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7929365" y="5033767"/>
              <a:ext cx="3057723" cy="2068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9284007" y="4893904"/>
              <a:ext cx="28114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i="1" dirty="0"/>
                <a:t>L</a:t>
              </a:r>
              <a:r>
                <a:rPr kumimoji="1" lang="en-US" altLang="ja-JP" sz="2000" dirty="0"/>
                <a:t>(km) for 1GeV neutrinos</a:t>
              </a:r>
              <a:endParaRPr kumimoji="1" lang="ja-JP" altLang="en-US" sz="2000" dirty="0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8151352" y="5071692"/>
              <a:ext cx="2835736" cy="2509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095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>
            <a:grpSpLocks noChangeAspect="1"/>
          </p:cNvGrpSpPr>
          <p:nvPr/>
        </p:nvGrpSpPr>
        <p:grpSpPr>
          <a:xfrm>
            <a:off x="2922948" y="468758"/>
            <a:ext cx="9328698" cy="6121740"/>
            <a:chOff x="2423592" y="476672"/>
            <a:chExt cx="8244408" cy="5410200"/>
          </a:xfrm>
        </p:grpSpPr>
        <p:pic>
          <p:nvPicPr>
            <p:cNvPr id="328707" name="Picture 3" descr="sk_build0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23592" y="476672"/>
              <a:ext cx="7620000" cy="5410200"/>
            </a:xfrm>
            <a:prstGeom prst="rect">
              <a:avLst/>
            </a:prstGeom>
            <a:noFill/>
          </p:spPr>
        </p:pic>
        <p:sp>
          <p:nvSpPr>
            <p:cNvPr id="328708" name="Text Box 4"/>
            <p:cNvSpPr txBox="1">
              <a:spLocks noChangeArrowheads="1"/>
            </p:cNvSpPr>
            <p:nvPr/>
          </p:nvSpPr>
          <p:spPr bwMode="auto">
            <a:xfrm>
              <a:off x="5663952" y="620689"/>
              <a:ext cx="5004048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ja-JP" sz="2400" b="1" dirty="0"/>
                <a:t>50,000 ton water Cherenkov detector	(22,500 ton fiducial volume)</a:t>
              </a:r>
            </a:p>
          </p:txBody>
        </p:sp>
        <p:sp>
          <p:nvSpPr>
            <p:cNvPr id="328709" name="AutoShape 5"/>
            <p:cNvSpPr>
              <a:spLocks noChangeArrowheads="1"/>
            </p:cNvSpPr>
            <p:nvPr/>
          </p:nvSpPr>
          <p:spPr bwMode="auto">
            <a:xfrm>
              <a:off x="8824392" y="4969024"/>
              <a:ext cx="76200" cy="152400"/>
            </a:xfrm>
            <a:prstGeom prst="can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2"/>
                </a:solidFill>
              </a:endParaRPr>
            </a:p>
          </p:txBody>
        </p:sp>
        <p:sp>
          <p:nvSpPr>
            <p:cNvPr id="328710" name="Line 6"/>
            <p:cNvSpPr>
              <a:spLocks noChangeShapeType="1"/>
            </p:cNvSpPr>
            <p:nvPr/>
          </p:nvSpPr>
          <p:spPr bwMode="auto">
            <a:xfrm flipV="1">
              <a:off x="8040217" y="5085928"/>
              <a:ext cx="721295" cy="360040"/>
            </a:xfrm>
            <a:prstGeom prst="line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tx2"/>
                </a:solidFill>
              </a:endParaRPr>
            </a:p>
          </p:txBody>
        </p:sp>
        <p:sp>
          <p:nvSpPr>
            <p:cNvPr id="328711" name="Text Box 7"/>
            <p:cNvSpPr txBox="1">
              <a:spLocks noChangeArrowheads="1"/>
            </p:cNvSpPr>
            <p:nvPr/>
          </p:nvSpPr>
          <p:spPr bwMode="auto">
            <a:xfrm>
              <a:off x="7392468" y="5445969"/>
              <a:ext cx="280352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ja-JP" altLang="en-US" sz="2000" dirty="0">
                  <a:ea typeface="HGPｺﾞｼｯｸE" pitchFamily="50" charset="-128"/>
                </a:rPr>
                <a:t>１０００ｍ </a:t>
              </a:r>
              <a:r>
                <a:rPr lang="en-US" altLang="ja-JP" sz="2000" dirty="0">
                  <a:ea typeface="HGPｺﾞｼｯｸE" pitchFamily="50" charset="-128"/>
                </a:rPr>
                <a:t>underground</a:t>
              </a:r>
            </a:p>
          </p:txBody>
        </p:sp>
        <p:sp>
          <p:nvSpPr>
            <p:cNvPr id="328715" name="Text Box 11"/>
            <p:cNvSpPr txBox="1">
              <a:spLocks noChangeArrowheads="1"/>
            </p:cNvSpPr>
            <p:nvPr/>
          </p:nvSpPr>
          <p:spPr bwMode="auto">
            <a:xfrm rot="-1003327">
              <a:off x="8784180" y="1611932"/>
              <a:ext cx="795033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ja-JP" sz="2200" dirty="0">
                  <a:ea typeface="HGPｺﾞｼｯｸE" pitchFamily="50" charset="-128"/>
                </a:rPr>
                <a:t>Exit</a:t>
              </a:r>
            </a:p>
          </p:txBody>
        </p:sp>
        <p:sp>
          <p:nvSpPr>
            <p:cNvPr id="328716" name="Line 12"/>
            <p:cNvSpPr>
              <a:spLocks noChangeShapeType="1"/>
            </p:cNvSpPr>
            <p:nvPr/>
          </p:nvSpPr>
          <p:spPr bwMode="auto">
            <a:xfrm flipV="1">
              <a:off x="9129192" y="1844824"/>
              <a:ext cx="685800" cy="152400"/>
            </a:xfrm>
            <a:prstGeom prst="line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717" name="Line 13"/>
            <p:cNvSpPr>
              <a:spLocks noChangeShapeType="1"/>
            </p:cNvSpPr>
            <p:nvPr/>
          </p:nvSpPr>
          <p:spPr bwMode="auto">
            <a:xfrm>
              <a:off x="3414192" y="4969024"/>
              <a:ext cx="17512" cy="764976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tx2"/>
                </a:solidFill>
              </a:endParaRPr>
            </a:p>
          </p:txBody>
        </p:sp>
        <p:sp>
          <p:nvSpPr>
            <p:cNvPr id="328718" name="Line 14"/>
            <p:cNvSpPr>
              <a:spLocks noChangeShapeType="1"/>
            </p:cNvSpPr>
            <p:nvPr/>
          </p:nvSpPr>
          <p:spPr bwMode="auto">
            <a:xfrm>
              <a:off x="6081192" y="4969024"/>
              <a:ext cx="14808" cy="764976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tx2"/>
                </a:solidFill>
              </a:endParaRPr>
            </a:p>
          </p:txBody>
        </p:sp>
        <p:sp>
          <p:nvSpPr>
            <p:cNvPr id="328719" name="Text Box 15"/>
            <p:cNvSpPr txBox="1">
              <a:spLocks noChangeArrowheads="1"/>
            </p:cNvSpPr>
            <p:nvPr/>
          </p:nvSpPr>
          <p:spPr bwMode="auto">
            <a:xfrm>
              <a:off x="4099992" y="5350025"/>
              <a:ext cx="12954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ja-JP" altLang="en-US" sz="2200" dirty="0">
                  <a:ea typeface="HGPｺﾞｼｯｸE" pitchFamily="50" charset="-128"/>
                </a:rPr>
                <a:t>３９ｍ</a:t>
              </a:r>
            </a:p>
          </p:txBody>
        </p:sp>
        <p:sp>
          <p:nvSpPr>
            <p:cNvPr id="328720" name="Line 16"/>
            <p:cNvSpPr>
              <a:spLocks noChangeShapeType="1"/>
            </p:cNvSpPr>
            <p:nvPr/>
          </p:nvSpPr>
          <p:spPr bwMode="auto">
            <a:xfrm>
              <a:off x="3414192" y="5578624"/>
              <a:ext cx="838200" cy="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tx2"/>
                </a:solidFill>
              </a:endParaRPr>
            </a:p>
          </p:txBody>
        </p:sp>
        <p:sp>
          <p:nvSpPr>
            <p:cNvPr id="328721" name="Line 17"/>
            <p:cNvSpPr>
              <a:spLocks noChangeShapeType="1"/>
            </p:cNvSpPr>
            <p:nvPr/>
          </p:nvSpPr>
          <p:spPr bwMode="auto">
            <a:xfrm>
              <a:off x="5242992" y="5578624"/>
              <a:ext cx="838200" cy="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722" name="Line 18"/>
            <p:cNvSpPr>
              <a:spLocks noChangeShapeType="1"/>
            </p:cNvSpPr>
            <p:nvPr/>
          </p:nvSpPr>
          <p:spPr bwMode="auto">
            <a:xfrm>
              <a:off x="3033192" y="1844824"/>
              <a:ext cx="381000" cy="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723" name="Line 19"/>
            <p:cNvSpPr>
              <a:spLocks noChangeShapeType="1"/>
            </p:cNvSpPr>
            <p:nvPr/>
          </p:nvSpPr>
          <p:spPr bwMode="auto">
            <a:xfrm>
              <a:off x="2995092" y="4816624"/>
              <a:ext cx="381000" cy="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tx2"/>
                </a:solidFill>
              </a:endParaRPr>
            </a:p>
          </p:txBody>
        </p:sp>
        <p:sp>
          <p:nvSpPr>
            <p:cNvPr id="328724" name="Text Box 20"/>
            <p:cNvSpPr txBox="1">
              <a:spLocks noChangeArrowheads="1"/>
            </p:cNvSpPr>
            <p:nvPr/>
          </p:nvSpPr>
          <p:spPr bwMode="auto">
            <a:xfrm rot="-5400000">
              <a:off x="2690292" y="3115281"/>
              <a:ext cx="12954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ja-JP" altLang="en-US" sz="2200" dirty="0">
                  <a:ea typeface="HGPｺﾞｼｯｸE" pitchFamily="50" charset="-128"/>
                </a:rPr>
                <a:t>４２ｍ</a:t>
              </a:r>
            </a:p>
          </p:txBody>
        </p:sp>
        <p:sp>
          <p:nvSpPr>
            <p:cNvPr id="328725" name="Line 21"/>
            <p:cNvSpPr>
              <a:spLocks noChangeShapeType="1"/>
            </p:cNvSpPr>
            <p:nvPr/>
          </p:nvSpPr>
          <p:spPr bwMode="auto">
            <a:xfrm>
              <a:off x="3337992" y="1844824"/>
              <a:ext cx="0" cy="106680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726" name="Line 22"/>
            <p:cNvSpPr>
              <a:spLocks noChangeShapeType="1"/>
            </p:cNvSpPr>
            <p:nvPr/>
          </p:nvSpPr>
          <p:spPr bwMode="auto">
            <a:xfrm>
              <a:off x="3337992" y="3749824"/>
              <a:ext cx="0" cy="106680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pic>
        <p:nvPicPr>
          <p:cNvPr id="132097" name="Picture 1" descr="C:\Documents and Settings\All Users\Documents\My Documents\My Pictures\fig\fig-general\flag\Chin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91520" y="3893148"/>
            <a:ext cx="1043607" cy="693578"/>
          </a:xfrm>
          <a:prstGeom prst="rect">
            <a:avLst/>
          </a:prstGeom>
          <a:noFill/>
        </p:spPr>
      </p:pic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633413"/>
          </a:xfrm>
          <a:solidFill>
            <a:schemeClr val="tx2"/>
          </a:solidFill>
          <a:ln/>
        </p:spPr>
        <p:txBody>
          <a:bodyPr>
            <a:noAutofit/>
          </a:bodyPr>
          <a:lstStyle/>
          <a:p>
            <a:r>
              <a:rPr lang="en-US" altLang="ja-JP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Super-Kamiokande detector</a:t>
            </a:r>
          </a:p>
        </p:txBody>
      </p:sp>
      <p:pic>
        <p:nvPicPr>
          <p:cNvPr id="132098" name="Picture 2" descr="C:\Documents and Settings\All Users\Documents\My Documents\My Pictures\fig\fig-general\flag\Japan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667" y="4569409"/>
            <a:ext cx="1042281" cy="692696"/>
          </a:xfrm>
          <a:prstGeom prst="rect">
            <a:avLst/>
          </a:prstGeom>
          <a:noFill/>
        </p:spPr>
      </p:pic>
      <p:pic>
        <p:nvPicPr>
          <p:cNvPr id="132099" name="Picture 3" descr="C:\Documents and Settings\All Users\Documents\My Documents\My Pictures\fig\fig-general\flag\Korea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12704" y="4576486"/>
            <a:ext cx="1042281" cy="692696"/>
          </a:xfrm>
          <a:prstGeom prst="rect">
            <a:avLst/>
          </a:prstGeom>
          <a:noFill/>
        </p:spPr>
      </p:pic>
      <p:pic>
        <p:nvPicPr>
          <p:cNvPr id="132100" name="Picture 4" descr="C:\Documents and Settings\All Users\Documents\My Documents\My Pictures\fig\fig-general\flag\Poland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5071" y="5244791"/>
            <a:ext cx="1042281" cy="692696"/>
          </a:xfrm>
          <a:prstGeom prst="rect">
            <a:avLst/>
          </a:prstGeom>
          <a:noFill/>
        </p:spPr>
      </p:pic>
      <p:pic>
        <p:nvPicPr>
          <p:cNvPr id="132101" name="Picture 5" descr="C:\Documents and Settings\All Users\Documents\My Documents\My Pictures\fig\fig-general\flag\Spain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56663" y="5261325"/>
            <a:ext cx="1008112" cy="669988"/>
          </a:xfrm>
          <a:prstGeom prst="rect">
            <a:avLst/>
          </a:prstGeom>
          <a:noFill/>
        </p:spPr>
      </p:pic>
      <p:pic>
        <p:nvPicPr>
          <p:cNvPr id="132102" name="Picture 6" descr="C:\Documents and Settings\All Users\Documents\My Documents\My Pictures\fig\fig-general\flag\USA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6572" y="5920510"/>
            <a:ext cx="1008112" cy="669988"/>
          </a:xfrm>
          <a:prstGeom prst="rect">
            <a:avLst/>
          </a:prstGeom>
          <a:noFill/>
        </p:spPr>
      </p:pic>
      <p:sp>
        <p:nvSpPr>
          <p:cNvPr id="32" name="正方形/長方形 31"/>
          <p:cNvSpPr/>
          <p:nvPr/>
        </p:nvSpPr>
        <p:spPr>
          <a:xfrm>
            <a:off x="0" y="6597351"/>
            <a:ext cx="12192000" cy="2880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13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73" y="4010180"/>
            <a:ext cx="1123621" cy="566305"/>
          </a:xfrm>
          <a:prstGeom prst="rect">
            <a:avLst/>
          </a:prstGeom>
        </p:spPr>
      </p:pic>
      <p:grpSp>
        <p:nvGrpSpPr>
          <p:cNvPr id="9" name="グループ化 8"/>
          <p:cNvGrpSpPr/>
          <p:nvPr/>
        </p:nvGrpSpPr>
        <p:grpSpPr>
          <a:xfrm>
            <a:off x="1032339" y="1398455"/>
            <a:ext cx="2218739" cy="1385203"/>
            <a:chOff x="1210460" y="1579551"/>
            <a:chExt cx="1995180" cy="1385203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7" name="二等辺三角形 6"/>
            <p:cNvSpPr/>
            <p:nvPr/>
          </p:nvSpPr>
          <p:spPr>
            <a:xfrm rot="5400000">
              <a:off x="2198163" y="1957277"/>
              <a:ext cx="1385203" cy="62975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二等辺三角形 7"/>
            <p:cNvSpPr/>
            <p:nvPr/>
          </p:nvSpPr>
          <p:spPr>
            <a:xfrm rot="17525012">
              <a:off x="1678065" y="1186897"/>
              <a:ext cx="701027" cy="163623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328727" name="Picture 23" descr="kam-detector"/>
          <p:cNvPicPr>
            <a:picLocks noChangeAspect="1" noChangeArrowheads="1"/>
          </p:cNvPicPr>
          <p:nvPr/>
        </p:nvPicPr>
        <p:blipFill>
          <a:blip r:embed="rId11" cstate="print"/>
          <a:srcRect r="30109" b="9305"/>
          <a:stretch>
            <a:fillRect/>
          </a:stretch>
        </p:blipFill>
        <p:spPr bwMode="auto">
          <a:xfrm>
            <a:off x="317512" y="738474"/>
            <a:ext cx="1392238" cy="1628775"/>
          </a:xfrm>
          <a:prstGeom prst="rect">
            <a:avLst/>
          </a:prstGeom>
          <a:noFill/>
        </p:spPr>
      </p:pic>
      <p:sp>
        <p:nvSpPr>
          <p:cNvPr id="10" name="テキスト ボックス 9"/>
          <p:cNvSpPr txBox="1"/>
          <p:nvPr/>
        </p:nvSpPr>
        <p:spPr>
          <a:xfrm>
            <a:off x="723527" y="2334494"/>
            <a:ext cx="21631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More than</a:t>
            </a:r>
            <a:r>
              <a:rPr kumimoji="1" lang="en-US" altLang="ja-JP" sz="2000" dirty="0"/>
              <a:t> 20 times larger mass</a:t>
            </a:r>
            <a:endParaRPr kumimoji="1" lang="ja-JP" altLang="en-US" sz="20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5700" y="3299771"/>
            <a:ext cx="24020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200" dirty="0"/>
              <a:t>~</a:t>
            </a:r>
            <a:r>
              <a:rPr kumimoji="1" lang="en-US" altLang="ja-JP" sz="2200" dirty="0"/>
              <a:t>140 collaborators from:</a:t>
            </a:r>
            <a:endParaRPr kumimoji="1" lang="ja-JP" altLang="en-US" sz="2200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334684" y="5941853"/>
            <a:ext cx="1030091" cy="55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064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9" t="20397" r="2044" b="8353"/>
          <a:stretch/>
        </p:blipFill>
        <p:spPr>
          <a:xfrm>
            <a:off x="0" y="63328"/>
            <a:ext cx="12191999" cy="6586846"/>
          </a:xfrm>
          <a:prstGeom prst="rect">
            <a:avLst/>
          </a:prstGeom>
        </p:spPr>
      </p:pic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721895"/>
          </a:xfrm>
          <a:solidFill>
            <a:schemeClr val="tx2"/>
          </a:solidFill>
          <a:ln/>
        </p:spPr>
        <p:txBody>
          <a:bodyPr>
            <a:noAutofit/>
          </a:bodyPr>
          <a:lstStyle/>
          <a:p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Constructing the Super-</a:t>
            </a:r>
            <a:r>
              <a:rPr lang="en-US" altLang="ja-JP" sz="36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Kamiokande</a:t>
            </a:r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detector (spring 1995)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0" y="6605688"/>
            <a:ext cx="12192000" cy="2523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14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640783" y="6028530"/>
            <a:ext cx="1443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</a:rPr>
              <a:t>Y. Totsuka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8012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06" name="Picture 2" descr="sk_01"/>
          <p:cNvPicPr>
            <a:picLocks noChangeAspect="1" noChangeArrowheads="1"/>
          </p:cNvPicPr>
          <p:nvPr/>
        </p:nvPicPr>
        <p:blipFill rotWithShape="1">
          <a:blip r:embed="rId3" cstate="print"/>
          <a:srcRect l="-323" b="21885"/>
          <a:stretch/>
        </p:blipFill>
        <p:spPr bwMode="auto">
          <a:xfrm>
            <a:off x="-152402" y="0"/>
            <a:ext cx="12344402" cy="6743701"/>
          </a:xfrm>
          <a:prstGeom prst="rect">
            <a:avLst/>
          </a:prstGeom>
          <a:noFill/>
        </p:spPr>
      </p:pic>
      <p:sp>
        <p:nvSpPr>
          <p:cNvPr id="17510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395"/>
            <a:ext cx="12192000" cy="620713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altLang="ja-JP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Filling water in Super-Kamiokande </a:t>
            </a:r>
          </a:p>
        </p:txBody>
      </p:sp>
      <p:sp>
        <p:nvSpPr>
          <p:cNvPr id="175108" name="Text Box 4"/>
          <p:cNvSpPr txBox="1">
            <a:spLocks noChangeArrowheads="1"/>
          </p:cNvSpPr>
          <p:nvPr/>
        </p:nvSpPr>
        <p:spPr bwMode="auto">
          <a:xfrm>
            <a:off x="10210800" y="67826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ja-JP" sz="2400" b="1" dirty="0">
                <a:solidFill>
                  <a:schemeClr val="bg1"/>
                </a:solidFill>
              </a:rPr>
              <a:t>Jan. 1996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-152400" y="6520260"/>
            <a:ext cx="12344400" cy="3377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15</a:t>
            </a:fld>
            <a:endParaRPr lang="ja-JP" alt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378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図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2275" y="3272664"/>
            <a:ext cx="3512170" cy="3359469"/>
          </a:xfrm>
          <a:prstGeom prst="rect">
            <a:avLst/>
          </a:prstGeom>
        </p:spPr>
      </p:pic>
      <p:pic>
        <p:nvPicPr>
          <p:cNvPr id="59" name="図 58"/>
          <p:cNvPicPr>
            <a:picLocks noChangeAspect="1"/>
          </p:cNvPicPr>
          <p:nvPr/>
        </p:nvPicPr>
        <p:blipFill rotWithShape="1">
          <a:blip r:embed="rId3"/>
          <a:srcRect l="26904" r="4086" b="28993"/>
          <a:stretch/>
        </p:blipFill>
        <p:spPr>
          <a:xfrm>
            <a:off x="8536651" y="524571"/>
            <a:ext cx="2829440" cy="2705782"/>
          </a:xfrm>
          <a:prstGeom prst="rect">
            <a:avLst/>
          </a:prstGeom>
        </p:spPr>
      </p:pic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706438"/>
          </a:xfrm>
          <a:solidFill>
            <a:schemeClr val="tx2"/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Event type and neutrino energy</a:t>
            </a:r>
          </a:p>
        </p:txBody>
      </p:sp>
      <p:pic>
        <p:nvPicPr>
          <p:cNvPr id="17425" name="Picture 49" descr="parent_spectr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555" y="902270"/>
            <a:ext cx="5097441" cy="5218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正方形/長方形 54"/>
          <p:cNvSpPr/>
          <p:nvPr/>
        </p:nvSpPr>
        <p:spPr>
          <a:xfrm>
            <a:off x="0" y="6597352"/>
            <a:ext cx="12192000" cy="2856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6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16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pic>
        <p:nvPicPr>
          <p:cNvPr id="60" name="Picture 5" descr="e-like-1r-2-1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9" t="19410" r="26989" b="15873"/>
          <a:stretch/>
        </p:blipFill>
        <p:spPr bwMode="auto">
          <a:xfrm>
            <a:off x="283086" y="3865695"/>
            <a:ext cx="2812540" cy="272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3" descr="mu-like-1r-4-1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75" t="18301" r="25976" b="16371"/>
          <a:stretch/>
        </p:blipFill>
        <p:spPr bwMode="auto">
          <a:xfrm>
            <a:off x="366817" y="731907"/>
            <a:ext cx="2672931" cy="2831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91235" y="4016185"/>
            <a:ext cx="1635063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400" dirty="0"/>
              <a:t>1 ring e-like</a:t>
            </a:r>
            <a:endParaRPr lang="ja-JP" altLang="en-US" sz="2400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91235" y="2696829"/>
            <a:ext cx="1659109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400" dirty="0"/>
              <a:t>1 ring </a:t>
            </a:r>
            <a:r>
              <a:rPr lang="en-US" altLang="ja-JP" sz="2400" dirty="0">
                <a:latin typeface="Symbol" panose="05050102010706020507" pitchFamily="18" charset="2"/>
              </a:rPr>
              <a:t>m</a:t>
            </a:r>
            <a:r>
              <a:rPr lang="en-US" altLang="ja-JP" sz="2400" dirty="0"/>
              <a:t>-like</a:t>
            </a:r>
            <a:endParaRPr lang="ja-JP" altLang="en-US" sz="2400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10707612" y="1640236"/>
            <a:ext cx="1440139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2400" dirty="0"/>
              <a:t>Partially contained </a:t>
            </a:r>
            <a:endParaRPr lang="ja-JP" altLang="en-US" sz="2400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0819036" y="5312311"/>
            <a:ext cx="1352868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2400" dirty="0"/>
              <a:t>Upward going </a:t>
            </a:r>
            <a:r>
              <a:rPr lang="en-US" altLang="ja-JP" sz="2400" dirty="0">
                <a:latin typeface="Symbol" panose="05050102010706020507" pitchFamily="18" charset="2"/>
              </a:rPr>
              <a:t>m</a:t>
            </a:r>
            <a:endParaRPr lang="ja-JP" altLang="en-US" sz="2400" dirty="0">
              <a:latin typeface="Symbol" panose="05050102010706020507" pitchFamily="18" charset="2"/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 flipV="1">
            <a:off x="2881125" y="2545019"/>
            <a:ext cx="1678442" cy="193283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矢印コネクタ 65"/>
          <p:cNvCxnSpPr/>
          <p:nvPr/>
        </p:nvCxnSpPr>
        <p:spPr>
          <a:xfrm>
            <a:off x="3050546" y="1640236"/>
            <a:ext cx="1755756" cy="63609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/>
          <p:cNvCxnSpPr/>
          <p:nvPr/>
        </p:nvCxnSpPr>
        <p:spPr>
          <a:xfrm flipH="1">
            <a:off x="6018963" y="2393284"/>
            <a:ext cx="2517689" cy="4326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/>
          <p:cNvCxnSpPr/>
          <p:nvPr/>
        </p:nvCxnSpPr>
        <p:spPr>
          <a:xfrm flipH="1">
            <a:off x="7593724" y="4528515"/>
            <a:ext cx="1163711" cy="187943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3605207" y="6139498"/>
            <a:ext cx="5256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u="sng" dirty="0"/>
              <a:t>All these events are used in the analysis.</a:t>
            </a:r>
            <a:endParaRPr kumimoji="1" lang="ja-JP" alt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34153641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" b="26017"/>
          <a:stretch/>
        </p:blipFill>
        <p:spPr>
          <a:xfrm>
            <a:off x="6311151" y="999806"/>
            <a:ext cx="5604624" cy="57076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774644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Evidence for neutrino oscillations </a:t>
            </a:r>
            <a:r>
              <a:rPr lang="en-US" altLang="ja-JP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(Super-Kamiokande @Neutrino ’98)</a:t>
            </a:r>
          </a:p>
        </p:txBody>
      </p:sp>
      <p:pic>
        <p:nvPicPr>
          <p:cNvPr id="338947" name="Picture 3" descr="kajita-13"/>
          <p:cNvPicPr>
            <a:picLocks noChangeAspect="1" noChangeArrowheads="1"/>
          </p:cNvPicPr>
          <p:nvPr/>
        </p:nvPicPr>
        <p:blipFill rotWithShape="1">
          <a:blip r:embed="rId4" cstate="print"/>
          <a:srcRect b="24450"/>
          <a:stretch/>
        </p:blipFill>
        <p:spPr bwMode="auto">
          <a:xfrm>
            <a:off x="368710" y="886674"/>
            <a:ext cx="5501148" cy="5720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8948" name="Text Box 4"/>
          <p:cNvSpPr txBox="1">
            <a:spLocks noChangeArrowheads="1"/>
          </p:cNvSpPr>
          <p:nvPr/>
        </p:nvSpPr>
        <p:spPr bwMode="auto">
          <a:xfrm>
            <a:off x="6096000" y="4503532"/>
            <a:ext cx="5976938" cy="1815882"/>
          </a:xfrm>
          <a:prstGeom prst="rect">
            <a:avLst/>
          </a:prstGeom>
          <a:solidFill>
            <a:srgbClr val="FFFFFF">
              <a:alpha val="74902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800" dirty="0"/>
              <a:t>Super-</a:t>
            </a:r>
            <a:r>
              <a:rPr lang="en-US" altLang="ja-JP" sz="2800" dirty="0" err="1"/>
              <a:t>Kamiokande</a:t>
            </a:r>
            <a:r>
              <a:rPr lang="en-US" altLang="ja-JP" sz="2800" dirty="0"/>
              <a:t> concluded that the observed zenith angle dependent deficit (and the other supporting data) gave evidence for neutrino oscillations.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0" y="6597351"/>
            <a:ext cx="12192000" cy="2880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17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365425" y="718497"/>
            <a:ext cx="2765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Y.</a:t>
            </a:r>
            <a:r>
              <a:rPr kumimoji="1" lang="ja-JP" altLang="en-US" sz="1400" dirty="0"/>
              <a:t> </a:t>
            </a:r>
            <a:r>
              <a:rPr kumimoji="1" lang="en-US" altLang="ja-JP" sz="1400" dirty="0"/>
              <a:t>Fukuda</a:t>
            </a:r>
            <a:r>
              <a:rPr kumimoji="1" lang="ja-JP" altLang="en-US" sz="1400" dirty="0"/>
              <a:t> </a:t>
            </a:r>
            <a:r>
              <a:rPr kumimoji="1" lang="en-US" altLang="ja-JP" sz="1400" dirty="0"/>
              <a:t>et</a:t>
            </a:r>
            <a:r>
              <a:rPr kumimoji="1" lang="ja-JP" altLang="en-US" sz="1400" dirty="0"/>
              <a:t> </a:t>
            </a:r>
            <a:r>
              <a:rPr kumimoji="1" lang="en-US" altLang="ja-JP" sz="1400" dirty="0"/>
              <a:t>al.,</a:t>
            </a:r>
            <a:r>
              <a:rPr kumimoji="1" lang="ja-JP" altLang="en-US" sz="1400" dirty="0"/>
              <a:t> </a:t>
            </a:r>
            <a:r>
              <a:rPr kumimoji="1" lang="en-US" altLang="ja-JP" sz="1400" dirty="0"/>
              <a:t>PRL</a:t>
            </a:r>
            <a:r>
              <a:rPr kumimoji="1" lang="ja-JP" altLang="en-US" sz="1400" dirty="0"/>
              <a:t> </a:t>
            </a:r>
            <a:r>
              <a:rPr kumimoji="1" lang="en-US" altLang="ja-JP" sz="1400" dirty="0"/>
              <a:t>81 (1998) 1562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505746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8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94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 descr="soudan-2-photo"/>
          <p:cNvPicPr>
            <a:picLocks noChangeAspect="1" noChangeArrowheads="1"/>
          </p:cNvPicPr>
          <p:nvPr/>
        </p:nvPicPr>
        <p:blipFill>
          <a:blip r:embed="rId3" cstate="print"/>
          <a:srcRect l="8313" t="50710" r="10172" b="4909"/>
          <a:stretch>
            <a:fillRect/>
          </a:stretch>
        </p:blipFill>
        <p:spPr bwMode="auto">
          <a:xfrm>
            <a:off x="6121399" y="1245329"/>
            <a:ext cx="2727633" cy="1922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 descr="macro-fig"/>
          <p:cNvPicPr>
            <a:picLocks noChangeAspect="1" noChangeArrowheads="1"/>
          </p:cNvPicPr>
          <p:nvPr/>
        </p:nvPicPr>
        <p:blipFill>
          <a:blip r:embed="rId4" cstate="print"/>
          <a:srcRect b="6218"/>
          <a:stretch>
            <a:fillRect/>
          </a:stretch>
        </p:blipFill>
        <p:spPr bwMode="auto">
          <a:xfrm>
            <a:off x="119425" y="1090404"/>
            <a:ext cx="2950242" cy="21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Text Box 6"/>
          <p:cNvSpPr txBox="1">
            <a:spLocks noChangeArrowheads="1"/>
          </p:cNvSpPr>
          <p:nvPr/>
        </p:nvSpPr>
        <p:spPr bwMode="auto">
          <a:xfrm>
            <a:off x="6269793" y="745123"/>
            <a:ext cx="15128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400" dirty="0"/>
              <a:t>Soudan-2</a:t>
            </a:r>
          </a:p>
        </p:txBody>
      </p:sp>
      <p:sp>
        <p:nvSpPr>
          <p:cNvPr id="43014" name="Text Box 7"/>
          <p:cNvSpPr txBox="1">
            <a:spLocks noChangeArrowheads="1"/>
          </p:cNvSpPr>
          <p:nvPr/>
        </p:nvSpPr>
        <p:spPr bwMode="auto">
          <a:xfrm>
            <a:off x="226121" y="783664"/>
            <a:ext cx="13684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400" dirty="0"/>
              <a:t>MACRO</a:t>
            </a:r>
          </a:p>
        </p:txBody>
      </p:sp>
      <p:sp>
        <p:nvSpPr>
          <p:cNvPr id="3430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704538"/>
          </a:xfrm>
          <a:solidFill>
            <a:schemeClr val="tx2"/>
          </a:soli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Results from the other atmospheric neutrino experiments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98580" y="5590427"/>
            <a:ext cx="11542426" cy="83099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2400" u="sng" dirty="0"/>
              <a:t>These experiments observed atmospheric neutrinos and confirmed neutrino oscillations. </a:t>
            </a:r>
          </a:p>
          <a:p>
            <a:r>
              <a:rPr lang="en-US" altLang="ja-JP" sz="2400" dirty="0"/>
              <a:t>(Accelerator based LBL experiments also have confirmed and studied oscillations.)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0" y="6560311"/>
            <a:ext cx="12192000" cy="3250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18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pic>
        <p:nvPicPr>
          <p:cNvPr id="13" name="Picture 18" descr="fig04-zenith-azimuth-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1" b="50000"/>
          <a:stretch/>
        </p:blipFill>
        <p:spPr bwMode="auto">
          <a:xfrm>
            <a:off x="8731046" y="2323236"/>
            <a:ext cx="3312146" cy="3377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 descr="macro-upth-zenith-bartol-honda-b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9648"/>
          <a:stretch>
            <a:fillRect/>
          </a:stretch>
        </p:blipFill>
        <p:spPr bwMode="auto">
          <a:xfrm>
            <a:off x="1939544" y="2284591"/>
            <a:ext cx="3960812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38"/>
          <p:cNvGrpSpPr>
            <a:grpSpLocks/>
          </p:cNvGrpSpPr>
          <p:nvPr/>
        </p:nvGrpSpPr>
        <p:grpSpPr bwMode="auto">
          <a:xfrm>
            <a:off x="4316031" y="4328172"/>
            <a:ext cx="1584325" cy="665162"/>
            <a:chOff x="2018" y="981"/>
            <a:chExt cx="998" cy="419"/>
          </a:xfrm>
        </p:grpSpPr>
        <p:sp>
          <p:nvSpPr>
            <p:cNvPr id="16" name="Text Box 34"/>
            <p:cNvSpPr txBox="1">
              <a:spLocks noChangeArrowheads="1"/>
            </p:cNvSpPr>
            <p:nvPr/>
          </p:nvSpPr>
          <p:spPr bwMode="auto">
            <a:xfrm>
              <a:off x="2018" y="981"/>
              <a:ext cx="9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rPr>
                <a:t>Oscillation</a:t>
              </a:r>
            </a:p>
          </p:txBody>
        </p:sp>
        <p:sp>
          <p:nvSpPr>
            <p:cNvPr id="17" name="Text Box 35"/>
            <p:cNvSpPr txBox="1">
              <a:spLocks noChangeArrowheads="1"/>
            </p:cNvSpPr>
            <p:nvPr/>
          </p:nvSpPr>
          <p:spPr bwMode="auto">
            <a:xfrm>
              <a:off x="2018" y="1208"/>
              <a:ext cx="998" cy="192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defTabSz="914400" eaLnBrk="1" fontAlgn="t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rPr>
                <a:t>Δm</a:t>
              </a:r>
              <a:r>
                <a:rPr kumimoji="1" lang="en-US" altLang="ja-JP" sz="1400" b="0" i="0" u="none" strike="noStrike" kern="0" cap="none" spc="0" normalizeH="0" baseline="3000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rPr>
                <a:t>2</a:t>
              </a:r>
              <a:r>
                <a:rPr kumimoji="1" lang="en-US" altLang="ja-JP" sz="1400" b="0" i="0" u="none" strike="noStrike" kern="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rPr>
                <a:t> =2.5×10</a:t>
              </a:r>
              <a:r>
                <a:rPr kumimoji="1" lang="en-US" altLang="ja-JP" sz="1400" b="0" i="0" u="none" strike="noStrike" kern="0" cap="none" spc="0" normalizeH="0" baseline="3000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rPr>
                <a:t>-3</a:t>
              </a:r>
            </a:p>
          </p:txBody>
        </p:sp>
      </p:grpSp>
      <p:sp>
        <p:nvSpPr>
          <p:cNvPr id="18" name="Text Box 39"/>
          <p:cNvSpPr txBox="1">
            <a:spLocks noChangeArrowheads="1"/>
          </p:cNvSpPr>
          <p:nvPr/>
        </p:nvSpPr>
        <p:spPr bwMode="auto">
          <a:xfrm>
            <a:off x="2875375" y="3597986"/>
            <a:ext cx="1044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rPr>
              <a:t>No </a:t>
            </a:r>
            <a:r>
              <a:rPr kumimoji="1" lang="en-US" altLang="ja-JP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rPr>
              <a:t>osc</a:t>
            </a:r>
            <a:r>
              <a:rPr kumimoji="1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269440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12192000" cy="65973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388100"/>
          </a:xfrm>
        </p:spPr>
        <p:txBody>
          <a:bodyPr>
            <a:normAutofit/>
          </a:bodyPr>
          <a:lstStyle/>
          <a:p>
            <a:r>
              <a:rPr lang="en-US" altLang="ja-JP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Status of neutrino oscillation studies</a:t>
            </a:r>
            <a:endParaRPr kumimoji="1" lang="ja-JP" altLang="en-US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6597351"/>
            <a:ext cx="12192000" cy="2880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19</a:t>
            </a:fld>
            <a:endParaRPr lang="ja-JP" alt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285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89709"/>
          </a:xfrm>
          <a:solidFill>
            <a:schemeClr val="tx2"/>
          </a:solidFill>
        </p:spPr>
        <p:txBody>
          <a:bodyPr/>
          <a:lstStyle/>
          <a:p>
            <a:r>
              <a:rPr kumimoji="1" lang="en-US" altLang="ja-JP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kumimoji="1" lang="ja-JP" altLang="en-US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479315"/>
            <a:ext cx="10515600" cy="4351338"/>
          </a:xfrm>
        </p:spPr>
        <p:txBody>
          <a:bodyPr>
            <a:normAutofit/>
          </a:bodyPr>
          <a:lstStyle/>
          <a:p>
            <a:r>
              <a:rPr kumimoji="1" lang="en-US" altLang="ja-JP" sz="3200" dirty="0"/>
              <a:t>Introduction: </a:t>
            </a:r>
          </a:p>
          <a:p>
            <a:pPr marL="457200" lvl="1" indent="0">
              <a:buNone/>
            </a:pPr>
            <a:r>
              <a:rPr lang="en-US" altLang="ja-JP" sz="2800" dirty="0"/>
              <a:t>- What are neutrinos?</a:t>
            </a:r>
          </a:p>
          <a:p>
            <a:pPr marL="457200" lvl="1" indent="0">
              <a:buNone/>
            </a:pPr>
            <a:r>
              <a:rPr lang="en-US" altLang="ja-JP" sz="2800" dirty="0"/>
              <a:t>- atmospheric</a:t>
            </a:r>
            <a:r>
              <a:rPr kumimoji="1" lang="en-US" altLang="ja-JP" sz="2800" dirty="0"/>
              <a:t> neutrinos</a:t>
            </a:r>
          </a:p>
          <a:p>
            <a:r>
              <a:rPr lang="en-US" altLang="ja-JP" sz="3200" dirty="0"/>
              <a:t>Discovery of neutrino oscillations</a:t>
            </a:r>
          </a:p>
          <a:p>
            <a:r>
              <a:rPr lang="en-US" altLang="ja-JP" sz="3200" dirty="0"/>
              <a:t>Status of neutrino oscillation studies</a:t>
            </a:r>
            <a:endParaRPr kumimoji="1" lang="en-US" altLang="ja-JP" sz="3200" dirty="0"/>
          </a:p>
          <a:p>
            <a:r>
              <a:rPr lang="en-US" altLang="ja-JP" sz="3200" dirty="0"/>
              <a:t>Future </a:t>
            </a:r>
          </a:p>
          <a:p>
            <a:r>
              <a:rPr kumimoji="1" lang="en-US" altLang="ja-JP" sz="3200" dirty="0"/>
              <a:t>Summary </a:t>
            </a:r>
            <a:endParaRPr kumimoji="1" lang="ja-JP" altLang="en-US" sz="3200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6597351"/>
            <a:ext cx="12192000" cy="2880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2</a:t>
            </a:fld>
            <a:endParaRPr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89830" y="6144182"/>
            <a:ext cx="8198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(apology: This talk is biased to atmospheric neutrino oscillations)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224175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614286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Data updates</a:t>
            </a:r>
          </a:p>
        </p:txBody>
      </p:sp>
      <p:pic>
        <p:nvPicPr>
          <p:cNvPr id="339973" name="Picture 5" descr="kajita-13"/>
          <p:cNvPicPr>
            <a:picLocks noChangeAspect="1" noChangeArrowheads="1"/>
          </p:cNvPicPr>
          <p:nvPr/>
        </p:nvPicPr>
        <p:blipFill>
          <a:blip r:embed="rId3" cstate="print"/>
          <a:srcRect l="15483" t="43704" r="38292" b="25856"/>
          <a:stretch>
            <a:fillRect/>
          </a:stretch>
        </p:blipFill>
        <p:spPr bwMode="auto">
          <a:xfrm>
            <a:off x="1985156" y="1297551"/>
            <a:ext cx="3852741" cy="3491879"/>
          </a:xfrm>
          <a:prstGeom prst="rect">
            <a:avLst/>
          </a:prstGeom>
          <a:noFill/>
        </p:spPr>
      </p:pic>
      <p:sp>
        <p:nvSpPr>
          <p:cNvPr id="339976" name="Text Box 8"/>
          <p:cNvSpPr txBox="1">
            <a:spLocks noChangeArrowheads="1"/>
          </p:cNvSpPr>
          <p:nvPr/>
        </p:nvSpPr>
        <p:spPr bwMode="auto">
          <a:xfrm>
            <a:off x="2802534" y="690322"/>
            <a:ext cx="2907614" cy="40011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ja-JP" sz="2000" dirty="0"/>
              <a:t>Super-K @Neutrino98 </a:t>
            </a:r>
          </a:p>
        </p:txBody>
      </p:sp>
      <p:sp>
        <p:nvSpPr>
          <p:cNvPr id="339977" name="Text Box 9"/>
          <p:cNvSpPr txBox="1">
            <a:spLocks noChangeArrowheads="1"/>
          </p:cNvSpPr>
          <p:nvPr/>
        </p:nvSpPr>
        <p:spPr bwMode="auto">
          <a:xfrm>
            <a:off x="6948550" y="690322"/>
            <a:ext cx="3029826" cy="40011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ja-JP" sz="2000" dirty="0"/>
              <a:t>Super-K (2016) 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0" y="6597352"/>
            <a:ext cx="12192000" cy="2606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20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526158" y="5175960"/>
            <a:ext cx="17742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u="sng" dirty="0"/>
              <a:t>531 events</a:t>
            </a:r>
            <a:endParaRPr lang="ja-JP" altLang="en-US" sz="2800" u="sng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544296" y="5157493"/>
            <a:ext cx="1957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u="sng" dirty="0"/>
              <a:t>5932 events</a:t>
            </a:r>
            <a:endParaRPr lang="ja-JP" altLang="en-US" sz="2800" u="sng" dirty="0"/>
          </a:p>
        </p:txBody>
      </p:sp>
      <p:sp>
        <p:nvSpPr>
          <p:cNvPr id="30" name="右矢印 29"/>
          <p:cNvSpPr/>
          <p:nvPr/>
        </p:nvSpPr>
        <p:spPr>
          <a:xfrm>
            <a:off x="5776329" y="602345"/>
            <a:ext cx="1106040" cy="576064"/>
          </a:xfrm>
          <a:prstGeom prst="rightArrow">
            <a:avLst/>
          </a:prstGeom>
          <a:gradFill>
            <a:gsLst>
              <a:gs pos="0">
                <a:schemeClr val="bg1"/>
              </a:gs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</a:gra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0" y="4897028"/>
            <a:ext cx="3491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Number of events plotted:</a:t>
            </a:r>
            <a:endParaRPr kumimoji="1" lang="ja-JP" altLang="en-US" sz="2400" dirty="0"/>
          </a:p>
        </p:txBody>
      </p:sp>
      <p:sp>
        <p:nvSpPr>
          <p:cNvPr id="31" name="右矢印 30"/>
          <p:cNvSpPr/>
          <p:nvPr/>
        </p:nvSpPr>
        <p:spPr>
          <a:xfrm>
            <a:off x="5344004" y="5321582"/>
            <a:ext cx="2126004" cy="269833"/>
          </a:xfrm>
          <a:prstGeom prst="rightArrow">
            <a:avLst/>
          </a:prstGeom>
          <a:gradFill>
            <a:gsLst>
              <a:gs pos="0">
                <a:schemeClr val="bg1"/>
              </a:gs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</a:gra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36" name="Picture 1"/>
          <p:cNvPicPr>
            <a:picLocks noChangeAspect="1" noChangeArrowheads="1"/>
          </p:cNvPicPr>
          <p:nvPr/>
        </p:nvPicPr>
        <p:blipFill>
          <a:blip r:embed="rId4" cstate="print"/>
          <a:srcRect l="1237" t="33319" r="93896" b="32131"/>
          <a:stretch>
            <a:fillRect/>
          </a:stretch>
        </p:blipFill>
        <p:spPr bwMode="auto">
          <a:xfrm>
            <a:off x="6067295" y="1409828"/>
            <a:ext cx="400129" cy="3327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2693" y="1237442"/>
            <a:ext cx="4207049" cy="3880715"/>
          </a:xfrm>
          <a:prstGeom prst="rect">
            <a:avLst/>
          </a:prstGeom>
        </p:spPr>
      </p:pic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8674720" y="2957571"/>
            <a:ext cx="17175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altLang="ja-JP" sz="2400" b="1" dirty="0" err="1">
                <a:solidFill>
                  <a:srgbClr val="FF0000"/>
                </a:solidFill>
                <a:latin typeface="Symbol" pitchFamily="18" charset="2"/>
              </a:rPr>
              <a:t>n</a:t>
            </a:r>
            <a:r>
              <a:rPr lang="en-US" altLang="ja-JP" sz="2400" b="1" baseline="-25000" dirty="0" err="1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ja-JP" sz="2400" b="1" dirty="0" err="1">
                <a:solidFill>
                  <a:srgbClr val="FF0000"/>
                </a:solidFill>
                <a:latin typeface="Symbol" pitchFamily="18" charset="2"/>
                <a:sym typeface="Wingdings" pitchFamily="2" charset="2"/>
              </a:rPr>
              <a:t>n</a:t>
            </a:r>
            <a:r>
              <a:rPr lang="en-US" altLang="ja-JP" sz="2400" b="1" baseline="-25000" dirty="0" err="1">
                <a:solidFill>
                  <a:srgbClr val="FF0000"/>
                </a:solidFill>
                <a:latin typeface="Symbol" pitchFamily="18" charset="2"/>
                <a:sym typeface="Wingdings" pitchFamily="2" charset="2"/>
              </a:rPr>
              <a:t>t</a:t>
            </a:r>
            <a:r>
              <a:rPr lang="en-US" altLang="ja-JP" sz="2400" b="1" baseline="-25000" dirty="0">
                <a:solidFill>
                  <a:srgbClr val="FF0000"/>
                </a:solidFill>
                <a:sym typeface="Wingdings" pitchFamily="2" charset="2"/>
              </a:rPr>
              <a:t> </a:t>
            </a:r>
          </a:p>
          <a:p>
            <a:pPr algn="l"/>
            <a:r>
              <a:rPr lang="en-US" altLang="ja-JP" sz="2400" b="1" dirty="0">
                <a:solidFill>
                  <a:srgbClr val="FF0000"/>
                </a:solidFill>
                <a:sym typeface="Wingdings" pitchFamily="2" charset="2"/>
              </a:rPr>
              <a:t>oscillation</a:t>
            </a:r>
            <a:endParaRPr lang="en-US" altLang="ja-JP" sz="2400" b="1" dirty="0">
              <a:solidFill>
                <a:srgbClr val="FF0000"/>
              </a:solidFill>
            </a:endParaRPr>
          </a:p>
        </p:txBody>
      </p:sp>
      <p:sp>
        <p:nvSpPr>
          <p:cNvPr id="39" name="Line 13"/>
          <p:cNvSpPr>
            <a:spLocks noChangeShapeType="1"/>
          </p:cNvSpPr>
          <p:nvPr/>
        </p:nvSpPr>
        <p:spPr bwMode="auto">
          <a:xfrm flipH="1" flipV="1">
            <a:off x="8244822" y="3046562"/>
            <a:ext cx="506285" cy="199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7016823" y="5705727"/>
            <a:ext cx="5120781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400" dirty="0"/>
              <a:t>Various studies of neutrino oscillations have been carried out with these data!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044090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606081"/>
          </a:xfrm>
          <a:solidFill>
            <a:schemeClr val="tx2"/>
          </a:soli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Neutrino oscillation studies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0" y="6560311"/>
            <a:ext cx="12192000" cy="3250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21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509" y="2232767"/>
            <a:ext cx="5804190" cy="1453802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9508" y="2083247"/>
            <a:ext cx="2203163" cy="2529815"/>
          </a:xfrm>
          <a:prstGeom prst="rect">
            <a:avLst/>
          </a:prstGeom>
        </p:spPr>
      </p:pic>
      <p:pic>
        <p:nvPicPr>
          <p:cNvPr id="16" name="Picture 8" descr="shield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6627875" y="2156941"/>
            <a:ext cx="2615637" cy="1743384"/>
          </a:xfrm>
          <a:prstGeom prst="rect">
            <a:avLst/>
          </a:prstGeom>
          <a:noFill/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7077" y="4247071"/>
            <a:ext cx="3020705" cy="2112867"/>
          </a:xfrm>
          <a:prstGeom prst="rect">
            <a:avLst/>
          </a:prstGeom>
        </p:spPr>
      </p:pic>
      <p:pic>
        <p:nvPicPr>
          <p:cNvPr id="18" name="Picture 24" descr="01_T2K_0808-japan-kore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724" y="4558186"/>
            <a:ext cx="4499016" cy="1801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テキスト ボックス 18"/>
          <p:cNvSpPr txBox="1"/>
          <p:nvPr/>
        </p:nvSpPr>
        <p:spPr>
          <a:xfrm>
            <a:off x="887940" y="2020670"/>
            <a:ext cx="745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/>
              <a:t>K2K </a:t>
            </a:r>
            <a:endParaRPr kumimoji="1" lang="ja-JP" altLang="en-US" sz="2400" b="1" i="1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628988" y="3863107"/>
            <a:ext cx="1874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i="1" dirty="0"/>
              <a:t>MINOS</a:t>
            </a:r>
            <a:r>
              <a:rPr kumimoji="1" lang="en-US" altLang="ja-JP" sz="2400" b="1" i="1" dirty="0"/>
              <a:t> (USA)</a:t>
            </a:r>
            <a:endParaRPr kumimoji="1" lang="ja-JP" altLang="en-US" sz="2400" b="1" i="1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28758" y="4112246"/>
            <a:ext cx="1132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/>
              <a:t>OPERA </a:t>
            </a:r>
            <a:endParaRPr kumimoji="1" lang="ja-JP" altLang="en-US" sz="2400" b="1" i="1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582730" y="4129550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i="1" dirty="0"/>
              <a:t>T</a:t>
            </a:r>
            <a:r>
              <a:rPr kumimoji="1" lang="en-US" altLang="ja-JP" sz="2400" b="1" i="1" dirty="0"/>
              <a:t>2K</a:t>
            </a:r>
            <a:endParaRPr kumimoji="1" lang="ja-JP" altLang="en-US" sz="2400" b="1" i="1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39488" y="826752"/>
            <a:ext cx="11809242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kumimoji="1" lang="en-US" altLang="ja-JP" sz="2800" dirty="0"/>
              <a:t>In addition to atmospheric neutrino experiments, various accelerator based long baseline neutrino oscillation have been studying neutrino oscillations in detail.</a:t>
            </a:r>
            <a:endParaRPr kumimoji="1" lang="ja-JP" altLang="en-US" sz="2800" dirty="0"/>
          </a:p>
        </p:txBody>
      </p:sp>
      <p:cxnSp>
        <p:nvCxnSpPr>
          <p:cNvPr id="4" name="直線コネクタ 3"/>
          <p:cNvCxnSpPr/>
          <p:nvPr/>
        </p:nvCxnSpPr>
        <p:spPr>
          <a:xfrm>
            <a:off x="0" y="1829663"/>
            <a:ext cx="12192000" cy="0"/>
          </a:xfrm>
          <a:prstGeom prst="line">
            <a:avLst/>
          </a:prstGeom>
          <a:ln w="762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図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96101" y="4643688"/>
            <a:ext cx="2767300" cy="1711778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0722069" y="4173331"/>
            <a:ext cx="922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err="1"/>
              <a:t>NOvA</a:t>
            </a:r>
            <a:endParaRPr kumimoji="1" lang="ja-JP" alt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35962871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614286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Solar neutrino problem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0" y="6597352"/>
            <a:ext cx="12192000" cy="2606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22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pic>
        <p:nvPicPr>
          <p:cNvPr id="24" name="Picture 19" descr="C:\Documents and Settings\All Users\Documents\My Documents\power point\My Pictures\fig\fig-sol+kamland\homestake\homestake-photo.jpg"/>
          <p:cNvPicPr>
            <a:picLocks noChangeAspect="1" noChangeArrowheads="1"/>
          </p:cNvPicPr>
          <p:nvPr/>
        </p:nvPicPr>
        <p:blipFill rotWithShape="1">
          <a:blip r:embed="rId3"/>
          <a:srcRect t="6098" b="13818"/>
          <a:stretch/>
        </p:blipFill>
        <p:spPr bwMode="auto">
          <a:xfrm>
            <a:off x="2892852" y="614286"/>
            <a:ext cx="5942264" cy="4691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17" descr="C:\Documents and Settings\All Users\Documents\My Documents\power point\My Pictures\fig\people\Bachal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577" y="741250"/>
            <a:ext cx="1903928" cy="29560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9" name="Picture 18" descr="C:\Documents and Settings\All Users\Documents\My Documents\power point\My Pictures\fig\people\Davis.jpg"/>
          <p:cNvPicPr>
            <a:picLocks noChangeAspect="1" noChangeArrowheads="1"/>
          </p:cNvPicPr>
          <p:nvPr/>
        </p:nvPicPr>
        <p:blipFill>
          <a:blip r:embed="rId5"/>
          <a:srcRect r="42586" b="6249"/>
          <a:stretch>
            <a:fillRect/>
          </a:stretch>
        </p:blipFill>
        <p:spPr bwMode="auto">
          <a:xfrm>
            <a:off x="8835116" y="826406"/>
            <a:ext cx="2351440" cy="25946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2" name="テキスト ボックス 31"/>
          <p:cNvSpPr txBox="1"/>
          <p:nvPr/>
        </p:nvSpPr>
        <p:spPr>
          <a:xfrm>
            <a:off x="716577" y="3711061"/>
            <a:ext cx="1662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J. N. </a:t>
            </a:r>
            <a:r>
              <a:rPr kumimoji="1" lang="en-US" altLang="ja-JP" sz="2400" dirty="0" err="1"/>
              <a:t>Bahcall</a:t>
            </a:r>
            <a:endParaRPr kumimoji="1" lang="ja-JP" altLang="en-US" sz="2400" dirty="0"/>
          </a:p>
        </p:txBody>
      </p:sp>
      <p:cxnSp>
        <p:nvCxnSpPr>
          <p:cNvPr id="34" name="直線矢印コネクタ 33"/>
          <p:cNvCxnSpPr/>
          <p:nvPr/>
        </p:nvCxnSpPr>
        <p:spPr>
          <a:xfrm rot="10800000" flipV="1">
            <a:off x="6973606" y="4170298"/>
            <a:ext cx="1928826" cy="714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8902432" y="4027422"/>
            <a:ext cx="10745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600ton</a:t>
            </a:r>
          </a:p>
          <a:p>
            <a:r>
              <a:rPr kumimoji="1" lang="en-US" altLang="ja-JP" sz="2400" dirty="0"/>
              <a:t>C</a:t>
            </a:r>
            <a:r>
              <a:rPr kumimoji="1" lang="en-US" altLang="ja-JP" sz="2400" baseline="-25000" dirty="0"/>
              <a:t>2</a:t>
            </a:r>
            <a:r>
              <a:rPr kumimoji="1" lang="en-US" altLang="ja-JP" sz="2400" dirty="0"/>
              <a:t>Cl</a:t>
            </a:r>
            <a:r>
              <a:rPr kumimoji="1" lang="en-US" altLang="ja-JP" sz="2400" baseline="-25000" dirty="0"/>
              <a:t>4</a:t>
            </a:r>
            <a:endParaRPr kumimoji="1" lang="ja-JP" altLang="en-US" sz="2400" baseline="-250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9470533" y="3431816"/>
            <a:ext cx="1480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R. Davis Jr.</a:t>
            </a:r>
            <a:endParaRPr kumimoji="1" lang="ja-JP" altLang="en-US" sz="2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73132" y="5305652"/>
            <a:ext cx="119188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Pioneering </a:t>
            </a:r>
            <a:r>
              <a:rPr kumimoji="1" lang="en-US" altLang="ja-JP" sz="2400" dirty="0" err="1"/>
              <a:t>Homestake</a:t>
            </a:r>
            <a:r>
              <a:rPr kumimoji="1" lang="en-US" altLang="ja-JP" sz="2400" dirty="0"/>
              <a:t> solar neutrino experiment observed only about 1/3 of the predicted solar neutrinos </a:t>
            </a:r>
            <a:r>
              <a:rPr lang="en-US" altLang="ja-JP" sz="2400" dirty="0"/>
              <a:t>(1960’s). </a:t>
            </a:r>
          </a:p>
          <a:p>
            <a:r>
              <a:rPr lang="en-US" altLang="ja-JP" sz="2400" dirty="0"/>
              <a:t>This problem was confirmed by the subsequent experiments in the 1980’s and 90’s. 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28553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614286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Solving the solar neutrino problem (2001-2002)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0" y="6597352"/>
            <a:ext cx="12192000" cy="2606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23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graphicFrame>
        <p:nvGraphicFramePr>
          <p:cNvPr id="13" name="グラフ 8"/>
          <p:cNvGraphicFramePr>
            <a:graphicFrameLocks/>
          </p:cNvGraphicFramePr>
          <p:nvPr>
            <p:extLst/>
          </p:nvPr>
        </p:nvGraphicFramePr>
        <p:xfrm>
          <a:off x="-367177" y="503919"/>
          <a:ext cx="9245600" cy="499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r:id="rId4" imgW="9242337" imgH="4999153" progId="Excel.Chart.8">
                  <p:embed/>
                </p:oleObj>
              </mc:Choice>
              <mc:Fallback>
                <p:oleObj r:id="rId4" imgW="9242337" imgH="4999153" progId="Excel.Chart.8">
                  <p:embed/>
                  <p:pic>
                    <p:nvPicPr>
                      <p:cNvPr id="13" name="グラフ 8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67177" y="503919"/>
                        <a:ext cx="9245600" cy="4997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テキスト ボックス 13"/>
          <p:cNvSpPr txBox="1"/>
          <p:nvPr/>
        </p:nvSpPr>
        <p:spPr>
          <a:xfrm>
            <a:off x="874351" y="1122544"/>
            <a:ext cx="976549" cy="830997"/>
          </a:xfrm>
          <a:prstGeom prst="rect">
            <a:avLst/>
          </a:prstGeom>
          <a:solidFill>
            <a:sysClr val="window" lastClr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</a:rPr>
              <a:t>n</a:t>
            </a:r>
            <a:r>
              <a:rPr kumimoji="0" lang="en-US" altLang="ja-JP" sz="24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</a:t>
            </a: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flux</a:t>
            </a:r>
            <a:endParaRPr kumimoji="0" lang="ja-JP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-558800" y="2267853"/>
            <a:ext cx="2548797" cy="1200329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Super-K ES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</a:rPr>
              <a:t>(n</a:t>
            </a:r>
            <a:r>
              <a:rPr kumimoji="0" lang="en-US" altLang="ja-JP" sz="24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</a:t>
            </a: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+</a:t>
            </a: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</a:rPr>
              <a:t>n</a:t>
            </a:r>
            <a:r>
              <a:rPr kumimoji="0" lang="en-US" altLang="ja-JP" sz="24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</a:rPr>
              <a:t>m</a:t>
            </a: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+</a:t>
            </a:r>
            <a:r>
              <a:rPr kumimoji="0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</a:rPr>
              <a:t>n</a:t>
            </a:r>
            <a:r>
              <a:rPr kumimoji="0" lang="en-US" altLang="ja-JP" sz="2400" b="0" i="0" u="none" strike="noStrike" kern="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</a:rPr>
              <a:t>t</a:t>
            </a:r>
            <a:endParaRPr kumimoji="0" lang="en-US" altLang="ja-JP" sz="2400" b="0" i="0" u="none" strike="noStrike" kern="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ymbol" panose="05050102010706020507" pitchFamily="18" charset="2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flux)</a:t>
            </a:r>
            <a:endParaRPr kumimoji="0" lang="ja-JP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273071" y="5224452"/>
            <a:ext cx="2017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Flux (10</a:t>
            </a:r>
            <a:r>
              <a:rPr kumimoji="0" lang="en-US" altLang="ja-JP" sz="24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6</a:t>
            </a: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/cm2/sec)</a:t>
            </a:r>
            <a:endParaRPr kumimoji="0" lang="ja-JP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281732" y="2037021"/>
            <a:ext cx="2029723" cy="523220"/>
          </a:xfrm>
          <a:prstGeom prst="rect">
            <a:avLst/>
          </a:prstGeom>
          <a:solidFill>
            <a:sysClr val="window" lastClr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800" b="0" i="1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</a:rPr>
              <a:t>n</a:t>
            </a:r>
            <a:r>
              <a:rPr kumimoji="0" lang="en-US" altLang="ja-JP" sz="2800" b="0" i="1" u="sng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</a:rPr>
              <a:t>m</a:t>
            </a:r>
            <a:r>
              <a:rPr kumimoji="0" lang="en-US" altLang="ja-JP" sz="2800" b="0" i="1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+</a:t>
            </a:r>
            <a:r>
              <a:rPr kumimoji="0" lang="en-US" altLang="ja-JP" sz="2800" b="0" i="1" u="sng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</a:rPr>
              <a:t>n</a:t>
            </a:r>
            <a:r>
              <a:rPr kumimoji="0" lang="en-US" altLang="ja-JP" sz="2800" b="0" i="1" u="sng" strike="noStrike" kern="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</a:rPr>
              <a:t>t</a:t>
            </a:r>
            <a:r>
              <a:rPr kumimoji="0" lang="en-US" altLang="ja-JP" sz="2800" b="0" i="1" u="sng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</a:rPr>
              <a:t>  </a:t>
            </a:r>
            <a:r>
              <a:rPr kumimoji="0" lang="en-US" altLang="ja-JP" sz="2800" b="0" i="1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flux !!</a:t>
            </a:r>
            <a:endParaRPr kumimoji="0" lang="ja-JP" altLang="en-US" sz="2800" b="0" i="1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250" y="4767306"/>
            <a:ext cx="1222742" cy="1729307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7592992" y="6159209"/>
            <a:ext cx="1494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Art McDonald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869521" y="5259401"/>
            <a:ext cx="33224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1000 </a:t>
            </a:r>
            <a:r>
              <a:rPr kumimoji="0" lang="en-US" altLang="ja-JP" sz="2400" kern="0" noProof="0" dirty="0">
                <a:solidFill>
                  <a:prstClr val="black"/>
                </a:solidFill>
              </a:rPr>
              <a:t>ton of heavy water (D</a:t>
            </a:r>
            <a:r>
              <a:rPr kumimoji="0" lang="en-US" altLang="ja-JP" sz="2400" kern="0" baseline="-25000" noProof="0" dirty="0">
                <a:solidFill>
                  <a:prstClr val="black"/>
                </a:solidFill>
              </a:rPr>
              <a:t>2</a:t>
            </a:r>
            <a:r>
              <a:rPr kumimoji="0" lang="en-US" altLang="ja-JP" sz="2400" kern="0" noProof="0" dirty="0">
                <a:solidFill>
                  <a:prstClr val="black"/>
                </a:solidFill>
              </a:rPr>
              <a:t>O)</a:t>
            </a:r>
            <a:endParaRPr kumimoji="0" lang="en-US" altLang="ja-JP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65221" y="3528640"/>
            <a:ext cx="1491114" cy="1200329"/>
          </a:xfrm>
          <a:prstGeom prst="rect">
            <a:avLst/>
          </a:prstGeom>
          <a:solidFill>
            <a:sysClr val="window" lastClr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</a:rPr>
              <a:t>n</a:t>
            </a:r>
            <a:r>
              <a:rPr kumimoji="0" lang="en-US" altLang="ja-JP" sz="24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</a:t>
            </a: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+</a:t>
            </a: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</a:rPr>
              <a:t>n</a:t>
            </a:r>
            <a:r>
              <a:rPr kumimoji="0" lang="en-US" altLang="ja-JP" sz="24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</a:rPr>
              <a:t>m</a:t>
            </a: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+</a:t>
            </a:r>
            <a:r>
              <a:rPr kumimoji="0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</a:rPr>
              <a:t>n</a:t>
            </a:r>
            <a:r>
              <a:rPr kumimoji="0" lang="en-US" altLang="ja-JP" sz="2400" b="0" i="0" u="none" strike="noStrike" kern="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</a:rPr>
              <a:t>t</a:t>
            </a: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flux</a:t>
            </a:r>
            <a:endParaRPr kumimoji="0" lang="ja-JP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30" name="直線矢印コネクタ 29"/>
          <p:cNvCxnSpPr/>
          <p:nvPr/>
        </p:nvCxnSpPr>
        <p:spPr>
          <a:xfrm flipH="1">
            <a:off x="3785937" y="2344952"/>
            <a:ext cx="469686" cy="269096"/>
          </a:xfrm>
          <a:prstGeom prst="straightConnector1">
            <a:avLst/>
          </a:prstGeom>
          <a:noFill/>
          <a:ln w="28575" cap="flat" cmpd="sng" algn="ctr">
            <a:solidFill>
              <a:srgbClr val="1F497D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1" name="直線矢印コネクタ 30"/>
          <p:cNvCxnSpPr/>
          <p:nvPr/>
        </p:nvCxnSpPr>
        <p:spPr>
          <a:xfrm flipH="1">
            <a:off x="3785937" y="2377830"/>
            <a:ext cx="469686" cy="1362304"/>
          </a:xfrm>
          <a:prstGeom prst="straightConnector1">
            <a:avLst/>
          </a:prstGeom>
          <a:noFill/>
          <a:ln w="28575" cap="flat" cmpd="sng" algn="ctr">
            <a:solidFill>
              <a:srgbClr val="1F497D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" name="正方形/長方形 1"/>
          <p:cNvSpPr/>
          <p:nvPr/>
        </p:nvSpPr>
        <p:spPr>
          <a:xfrm>
            <a:off x="6304547" y="2344952"/>
            <a:ext cx="2372922" cy="1395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/>
          <p:cNvGrpSpPr/>
          <p:nvPr/>
        </p:nvGrpSpPr>
        <p:grpSpPr>
          <a:xfrm>
            <a:off x="7911754" y="614287"/>
            <a:ext cx="3718772" cy="4440651"/>
            <a:chOff x="7911754" y="614287"/>
            <a:chExt cx="3718772" cy="4440651"/>
          </a:xfrm>
        </p:grpSpPr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1754" y="614287"/>
              <a:ext cx="3718772" cy="4440651"/>
            </a:xfrm>
            <a:prstGeom prst="rect">
              <a:avLst/>
            </a:prstGeom>
          </p:spPr>
        </p:pic>
        <p:sp>
          <p:nvSpPr>
            <p:cNvPr id="23" name="テキスト ボックス 22"/>
            <p:cNvSpPr txBox="1"/>
            <p:nvPr/>
          </p:nvSpPr>
          <p:spPr>
            <a:xfrm>
              <a:off x="8128613" y="835350"/>
              <a:ext cx="7409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SNO</a:t>
              </a:r>
              <a:endParaRPr kumimoji="0" lang="ja-JP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" name="テキスト ボックス 4"/>
          <p:cNvSpPr txBox="1"/>
          <p:nvPr/>
        </p:nvSpPr>
        <p:spPr>
          <a:xfrm>
            <a:off x="410737" y="5675249"/>
            <a:ext cx="518160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400" dirty="0"/>
              <a:t>Neutrino oscillation: electron neutrinos to the other neutrinos.</a:t>
            </a:r>
            <a:endParaRPr kumimoji="1" lang="ja-JP" altLang="en-US" sz="24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619476" y="1041777"/>
            <a:ext cx="26850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err="1">
                <a:latin typeface="Symbol" panose="05050102010706020507" pitchFamily="18" charset="2"/>
              </a:rPr>
              <a:t>n</a:t>
            </a:r>
            <a:r>
              <a:rPr kumimoji="1" lang="en-US" altLang="ja-JP" sz="3200" baseline="-25000" dirty="0" err="1"/>
              <a:t>e</a:t>
            </a:r>
            <a:r>
              <a:rPr kumimoji="1" lang="en-US" altLang="ja-JP" sz="3200" dirty="0" err="1"/>
              <a:t>D</a:t>
            </a:r>
            <a:r>
              <a:rPr kumimoji="1" lang="en-US" altLang="ja-JP" sz="3200" dirty="0" err="1">
                <a:sym typeface="Wingdings" panose="05000000000000000000" pitchFamily="2" charset="2"/>
              </a:rPr>
              <a:t>e</a:t>
            </a:r>
            <a:r>
              <a:rPr kumimoji="1" lang="en-US" altLang="ja-JP" sz="3200" baseline="30000" dirty="0" err="1">
                <a:sym typeface="Wingdings" panose="05000000000000000000" pitchFamily="2" charset="2"/>
              </a:rPr>
              <a:t>-</a:t>
            </a:r>
            <a:r>
              <a:rPr kumimoji="1" lang="en-US" altLang="ja-JP" sz="3200" dirty="0" err="1">
                <a:sym typeface="Wingdings" panose="05000000000000000000" pitchFamily="2" charset="2"/>
              </a:rPr>
              <a:t>pp</a:t>
            </a:r>
            <a:endParaRPr kumimoji="1" lang="ja-JP" altLang="en-US" sz="32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238123" y="2647307"/>
            <a:ext cx="1865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err="1">
                <a:latin typeface="Symbol" panose="05050102010706020507" pitchFamily="18" charset="2"/>
              </a:rPr>
              <a:t>n</a:t>
            </a:r>
            <a:r>
              <a:rPr lang="en-US" altLang="ja-JP" sz="3200" dirty="0" err="1"/>
              <a:t>e</a:t>
            </a:r>
            <a:r>
              <a:rPr kumimoji="1" lang="en-US" altLang="ja-JP" sz="3200" dirty="0" err="1">
                <a:sym typeface="Wingdings" panose="05000000000000000000" pitchFamily="2" charset="2"/>
              </a:rPr>
              <a:t></a:t>
            </a:r>
            <a:r>
              <a:rPr lang="en-US" altLang="ja-JP" sz="3200" dirty="0" err="1"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lang="en-US" altLang="ja-JP" sz="3200" dirty="0" err="1">
                <a:sym typeface="Wingdings" panose="05000000000000000000" pitchFamily="2" charset="2"/>
              </a:rPr>
              <a:t>e</a:t>
            </a:r>
            <a:endParaRPr kumimoji="1" lang="ja-JP" altLang="en-US" sz="32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625538" y="3756429"/>
            <a:ext cx="1865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err="1">
                <a:latin typeface="Symbol" panose="05050102010706020507" pitchFamily="18" charset="2"/>
              </a:rPr>
              <a:t>n</a:t>
            </a:r>
            <a:r>
              <a:rPr kumimoji="1" lang="en-US" altLang="ja-JP" sz="3200" dirty="0" err="1"/>
              <a:t>D</a:t>
            </a:r>
            <a:r>
              <a:rPr kumimoji="1" lang="en-US" altLang="ja-JP" sz="3200" dirty="0" err="1">
                <a:sym typeface="Wingdings" panose="05000000000000000000" pitchFamily="2" charset="2"/>
              </a:rPr>
              <a:t></a:t>
            </a:r>
            <a:r>
              <a:rPr lang="en-US" altLang="ja-JP" sz="3200" dirty="0" err="1"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kumimoji="1" lang="en-US" altLang="ja-JP" sz="3200" dirty="0" err="1">
                <a:sym typeface="Wingdings" panose="05000000000000000000" pitchFamily="2" charset="2"/>
              </a:rPr>
              <a:t>pn</a:t>
            </a:r>
            <a:endParaRPr kumimoji="1" lang="ja-JP" altLang="en-US" sz="3200" dirty="0"/>
          </a:p>
        </p:txBody>
      </p:sp>
      <p:cxnSp>
        <p:nvCxnSpPr>
          <p:cNvPr id="26" name="直線矢印コネクタ 25"/>
          <p:cNvCxnSpPr/>
          <p:nvPr/>
        </p:nvCxnSpPr>
        <p:spPr>
          <a:xfrm flipH="1" flipV="1">
            <a:off x="9516997" y="3673837"/>
            <a:ext cx="521991" cy="1612498"/>
          </a:xfrm>
          <a:prstGeom prst="straightConnector1">
            <a:avLst/>
          </a:prstGeom>
          <a:noFill/>
          <a:ln w="38100" cap="flat" cmpd="sng" algn="ctr">
            <a:solidFill>
              <a:srgbClr val="FFFF00"/>
            </a:solidFill>
            <a:prstDash val="solid"/>
            <a:miter lim="800000"/>
            <a:tailEnd type="triangle"/>
          </a:ln>
          <a:effectLst>
            <a:glow rad="101600">
              <a:srgbClr val="C0504D">
                <a:satMod val="175000"/>
                <a:alpha val="40000"/>
              </a:srgbClr>
            </a:glow>
          </a:effectLst>
        </p:spPr>
      </p:cxnSp>
    </p:spTree>
    <p:extLst>
      <p:ext uri="{BB962C8B-B14F-4D97-AF65-F5344CB8AC3E}">
        <p14:creationId xmlns:p14="http://schemas.microsoft.com/office/powerpoint/2010/main" val="25661379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614286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Discovery of the third neutrino oscillations (2011-2012)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0" y="6597352"/>
            <a:ext cx="12192000" cy="2606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24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9268" y="4424823"/>
            <a:ext cx="3135757" cy="2001374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4407" y="1463437"/>
            <a:ext cx="3300763" cy="20417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9" name="テキスト ボックス 28"/>
          <p:cNvSpPr txBox="1"/>
          <p:nvPr/>
        </p:nvSpPr>
        <p:spPr>
          <a:xfrm>
            <a:off x="2098813" y="1122408"/>
            <a:ext cx="1672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T2K (Japan)</a:t>
            </a:r>
            <a:endParaRPr kumimoji="0" lang="ja-JP" altLang="en-US" sz="2400" b="1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-11821" y="4352766"/>
            <a:ext cx="16402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1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Daya</a:t>
            </a:r>
            <a:r>
              <a:rPr kumimoji="0" lang="en-US" altLang="ja-JP" sz="2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Bay</a:t>
            </a:r>
            <a:r>
              <a:rPr kumimoji="0" lang="ja-JP" altLang="en-US" sz="20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（</a:t>
            </a:r>
            <a:r>
              <a:rPr kumimoji="0" lang="en-US" altLang="ja-JP" sz="20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China</a:t>
            </a:r>
            <a:r>
              <a:rPr kumimoji="0" lang="ja-JP" altLang="en-US" sz="20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）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8317213" y="4009570"/>
            <a:ext cx="24488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Double </a:t>
            </a:r>
            <a:r>
              <a:rPr kumimoji="0" lang="en-US" altLang="ja-JP" sz="2400" b="1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Chooz</a:t>
            </a:r>
            <a:r>
              <a:rPr kumimoji="0" lang="ja-JP" altLang="en-US" sz="20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（</a:t>
            </a:r>
            <a:r>
              <a:rPr kumimoji="0" lang="en-US" altLang="ja-JP" sz="20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France</a:t>
            </a:r>
            <a:r>
              <a:rPr kumimoji="0" lang="ja-JP" altLang="en-US" sz="20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）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249746" y="4363758"/>
            <a:ext cx="11011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RENO</a:t>
            </a:r>
            <a:r>
              <a:rPr kumimoji="0" lang="ja-JP" altLang="en-US" sz="20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（</a:t>
            </a:r>
            <a:r>
              <a:rPr kumimoji="0" lang="en-US" altLang="ja-JP" sz="20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Korea</a:t>
            </a:r>
            <a:r>
              <a:rPr kumimoji="0" lang="ja-JP" altLang="en-US" sz="20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）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9468437" y="968219"/>
            <a:ext cx="1854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1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NO</a:t>
            </a:r>
            <a:r>
              <a:rPr kumimoji="0" lang="en-US" altLang="ja-JP" sz="2400" b="1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</a:rPr>
              <a:t>n</a:t>
            </a:r>
            <a:r>
              <a:rPr kumimoji="0" lang="en-US" altLang="ja-JP" sz="2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</a:rPr>
              <a:t> </a:t>
            </a:r>
            <a:r>
              <a:rPr kumimoji="0" lang="en-US" altLang="ja-JP" sz="2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  <a:r>
              <a:rPr kumimoji="0" lang="ja-JP" altLang="en-US" sz="2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（</a:t>
            </a:r>
            <a:r>
              <a:rPr kumimoji="0" lang="en-US" altLang="ja-JP" sz="2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USA</a:t>
            </a:r>
            <a:r>
              <a:rPr kumimoji="0" lang="ja-JP" altLang="en-US" sz="2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）</a:t>
            </a:r>
          </a:p>
        </p:txBody>
      </p:sp>
      <p:pic>
        <p:nvPicPr>
          <p:cNvPr id="36" name="Picture 24" descr="01_T2K_0808-japan-kore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02" y="1463437"/>
            <a:ext cx="4770939" cy="1910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テキスト ボックス 36"/>
          <p:cNvSpPr txBox="1"/>
          <p:nvPr/>
        </p:nvSpPr>
        <p:spPr>
          <a:xfrm>
            <a:off x="18548" y="673994"/>
            <a:ext cx="8217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i="1" u="sng" kern="0" dirty="0">
                <a:solidFill>
                  <a:prstClr val="black"/>
                </a:solidFill>
              </a:rPr>
              <a:t>Accelerator based long baseline neutrino oscillation experiments</a:t>
            </a:r>
            <a:endParaRPr kumimoji="0" lang="ja-JP" altLang="en-US" sz="2400" b="0" i="1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98265" y="3774578"/>
            <a:ext cx="8177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i="1" u="sng" kern="0" dirty="0">
                <a:solidFill>
                  <a:prstClr val="black"/>
                </a:solidFill>
              </a:rPr>
              <a:t>Reactor based (short baseline) neutrino oscillation experiments  </a:t>
            </a:r>
            <a:endParaRPr kumimoji="0" lang="ja-JP" altLang="en-US" sz="2400" b="0" i="1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39" name="図 3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413" y="4467294"/>
            <a:ext cx="2702140" cy="20266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4740" y="4554840"/>
            <a:ext cx="2551593" cy="1913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12310" y="1536149"/>
            <a:ext cx="2038412" cy="2340637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880100" y="1122959"/>
            <a:ext cx="1881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/>
              <a:t>MINOS (USA)</a:t>
            </a:r>
            <a:endParaRPr kumimoji="1" lang="ja-JP" altLang="en-US" sz="2400" b="1" i="1" dirty="0"/>
          </a:p>
        </p:txBody>
      </p:sp>
      <p:pic>
        <p:nvPicPr>
          <p:cNvPr id="42" name="Picture 8" descr="shield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5150029" y="1609598"/>
            <a:ext cx="1643606" cy="10955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741247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1206499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have we learned? </a:t>
            </a:r>
            <a:b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Why are neutrinos important? 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0" y="6597352"/>
            <a:ext cx="12192000" cy="2606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25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514258" y="1283591"/>
            <a:ext cx="11757518" cy="3989924"/>
            <a:chOff x="-413856" y="957263"/>
            <a:chExt cx="11757518" cy="3989924"/>
          </a:xfrm>
        </p:grpSpPr>
        <p:sp>
          <p:nvSpPr>
            <p:cNvPr id="20" name="正方形/長方形 19"/>
            <p:cNvSpPr/>
            <p:nvPr/>
          </p:nvSpPr>
          <p:spPr>
            <a:xfrm>
              <a:off x="1600206" y="957263"/>
              <a:ext cx="7272331" cy="3014662"/>
            </a:xfrm>
            <a:prstGeom prst="rect">
              <a:avLst/>
            </a:prstGeom>
            <a:solidFill>
              <a:srgbClr val="DAE7F6"/>
            </a:solidFill>
            <a:ln w="50800" cap="flat" cmpd="sng" algn="ctr">
              <a:solidFill>
                <a:srgbClr val="4F81BD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" name="円/楕円 3"/>
            <p:cNvSpPr>
              <a:spLocks noChangeAspect="1"/>
            </p:cNvSpPr>
            <p:nvPr/>
          </p:nvSpPr>
          <p:spPr>
            <a:xfrm>
              <a:off x="5153030" y="3062018"/>
              <a:ext cx="257176" cy="274320"/>
            </a:xfrm>
            <a:prstGeom prst="ellipse">
              <a:avLst/>
            </a:prstGeom>
            <a:solidFill>
              <a:srgbClr val="FFD1D1"/>
            </a:soli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" name="円/楕円 65"/>
            <p:cNvSpPr>
              <a:spLocks noChangeAspect="1"/>
            </p:cNvSpPr>
            <p:nvPr/>
          </p:nvSpPr>
          <p:spPr>
            <a:xfrm>
              <a:off x="6498436" y="1513776"/>
              <a:ext cx="257176" cy="27432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" name="円/楕円 66"/>
            <p:cNvSpPr>
              <a:spLocks noChangeAspect="1"/>
            </p:cNvSpPr>
            <p:nvPr/>
          </p:nvSpPr>
          <p:spPr>
            <a:xfrm>
              <a:off x="5969798" y="2307426"/>
              <a:ext cx="257176" cy="274320"/>
            </a:xfrm>
            <a:prstGeom prst="ellipse">
              <a:avLst/>
            </a:prstGeom>
            <a:solidFill>
              <a:srgbClr val="FF8F8F"/>
            </a:soli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" name="円/楕円 67"/>
            <p:cNvSpPr>
              <a:spLocks noChangeAspect="1"/>
            </p:cNvSpPr>
            <p:nvPr/>
          </p:nvSpPr>
          <p:spPr>
            <a:xfrm>
              <a:off x="5424494" y="3010617"/>
              <a:ext cx="257176" cy="274320"/>
            </a:xfrm>
            <a:prstGeom prst="ellipse">
              <a:avLst/>
            </a:prstGeom>
            <a:solidFill>
              <a:srgbClr val="AFDDFF"/>
            </a:soli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" name="円/楕円 68"/>
            <p:cNvSpPr>
              <a:spLocks noChangeAspect="1"/>
            </p:cNvSpPr>
            <p:nvPr/>
          </p:nvSpPr>
          <p:spPr>
            <a:xfrm>
              <a:off x="7239006" y="1513776"/>
              <a:ext cx="257176" cy="274320"/>
            </a:xfrm>
            <a:prstGeom prst="ellips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" name="円/楕円 69"/>
            <p:cNvSpPr>
              <a:spLocks noChangeAspect="1"/>
            </p:cNvSpPr>
            <p:nvPr/>
          </p:nvSpPr>
          <p:spPr>
            <a:xfrm>
              <a:off x="6477005" y="2307426"/>
              <a:ext cx="257176" cy="274320"/>
            </a:xfrm>
            <a:prstGeom prst="ellipse">
              <a:avLst/>
            </a:prstGeom>
            <a:solidFill>
              <a:srgbClr val="43AEFF"/>
            </a:soli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" name="円/楕円 70"/>
            <p:cNvSpPr>
              <a:spLocks noChangeAspect="1"/>
            </p:cNvSpPr>
            <p:nvPr/>
          </p:nvSpPr>
          <p:spPr>
            <a:xfrm>
              <a:off x="5391156" y="3185486"/>
              <a:ext cx="257176" cy="274320"/>
            </a:xfrm>
            <a:prstGeom prst="ellipse">
              <a:avLst/>
            </a:prstGeom>
            <a:solidFill>
              <a:srgbClr val="B3FFD5"/>
            </a:soli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" name="円/楕円 71"/>
            <p:cNvSpPr>
              <a:spLocks noChangeAspect="1"/>
            </p:cNvSpPr>
            <p:nvPr/>
          </p:nvSpPr>
          <p:spPr>
            <a:xfrm>
              <a:off x="6653219" y="1514260"/>
              <a:ext cx="257176" cy="274320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" name="円/楕円 72"/>
            <p:cNvSpPr>
              <a:spLocks noChangeAspect="1"/>
            </p:cNvSpPr>
            <p:nvPr/>
          </p:nvSpPr>
          <p:spPr>
            <a:xfrm>
              <a:off x="6138867" y="2254567"/>
              <a:ext cx="257176" cy="274320"/>
            </a:xfrm>
            <a:prstGeom prst="ellipse">
              <a:avLst/>
            </a:prstGeom>
            <a:solidFill>
              <a:srgbClr val="05FF76"/>
            </a:soli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cxnSp>
          <p:nvCxnSpPr>
            <p:cNvPr id="44" name="直線コネクタ 43"/>
            <p:cNvCxnSpPr/>
            <p:nvPr/>
          </p:nvCxnSpPr>
          <p:spPr>
            <a:xfrm>
              <a:off x="3128963" y="3786188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45" name="直線コネクタ 44"/>
            <p:cNvCxnSpPr/>
            <p:nvPr/>
          </p:nvCxnSpPr>
          <p:spPr>
            <a:xfrm>
              <a:off x="2374357" y="3787936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46" name="直線コネクタ 45"/>
            <p:cNvCxnSpPr/>
            <p:nvPr/>
          </p:nvCxnSpPr>
          <p:spPr>
            <a:xfrm>
              <a:off x="3882948" y="3794204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47" name="直線コネクタ 46"/>
            <p:cNvCxnSpPr/>
            <p:nvPr/>
          </p:nvCxnSpPr>
          <p:spPr>
            <a:xfrm>
              <a:off x="4648958" y="3794204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48" name="直線コネクタ 47"/>
            <p:cNvCxnSpPr/>
            <p:nvPr/>
          </p:nvCxnSpPr>
          <p:spPr>
            <a:xfrm>
              <a:off x="5399930" y="3782172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49" name="直線コネクタ 48"/>
            <p:cNvCxnSpPr/>
            <p:nvPr/>
          </p:nvCxnSpPr>
          <p:spPr>
            <a:xfrm>
              <a:off x="6162931" y="3782172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50" name="直線コネクタ 49"/>
            <p:cNvCxnSpPr/>
            <p:nvPr/>
          </p:nvCxnSpPr>
          <p:spPr>
            <a:xfrm>
              <a:off x="6922427" y="3786188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51" name="直線コネクタ 50"/>
            <p:cNvCxnSpPr/>
            <p:nvPr/>
          </p:nvCxnSpPr>
          <p:spPr>
            <a:xfrm>
              <a:off x="7676906" y="3786188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52" name="直線コネクタ 51"/>
            <p:cNvCxnSpPr/>
            <p:nvPr/>
          </p:nvCxnSpPr>
          <p:spPr>
            <a:xfrm>
              <a:off x="8442920" y="3786188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53" name="直線コネクタ 52"/>
            <p:cNvCxnSpPr/>
            <p:nvPr/>
          </p:nvCxnSpPr>
          <p:spPr>
            <a:xfrm>
              <a:off x="3128963" y="966783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54" name="直線コネクタ 53"/>
            <p:cNvCxnSpPr/>
            <p:nvPr/>
          </p:nvCxnSpPr>
          <p:spPr>
            <a:xfrm>
              <a:off x="2374357" y="968531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55" name="直線コネクタ 54"/>
            <p:cNvCxnSpPr/>
            <p:nvPr/>
          </p:nvCxnSpPr>
          <p:spPr>
            <a:xfrm>
              <a:off x="3882948" y="974799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56" name="直線コネクタ 55"/>
            <p:cNvCxnSpPr/>
            <p:nvPr/>
          </p:nvCxnSpPr>
          <p:spPr>
            <a:xfrm>
              <a:off x="4648958" y="974799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57" name="直線コネクタ 56"/>
            <p:cNvCxnSpPr/>
            <p:nvPr/>
          </p:nvCxnSpPr>
          <p:spPr>
            <a:xfrm>
              <a:off x="5399930" y="962767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58" name="直線コネクタ 57"/>
            <p:cNvCxnSpPr/>
            <p:nvPr/>
          </p:nvCxnSpPr>
          <p:spPr>
            <a:xfrm>
              <a:off x="6162931" y="962767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59" name="直線コネクタ 58"/>
            <p:cNvCxnSpPr/>
            <p:nvPr/>
          </p:nvCxnSpPr>
          <p:spPr>
            <a:xfrm>
              <a:off x="6922427" y="966783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60" name="直線コネクタ 59"/>
            <p:cNvCxnSpPr/>
            <p:nvPr/>
          </p:nvCxnSpPr>
          <p:spPr>
            <a:xfrm>
              <a:off x="7676906" y="966783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61" name="直線コネクタ 60"/>
            <p:cNvCxnSpPr/>
            <p:nvPr/>
          </p:nvCxnSpPr>
          <p:spPr>
            <a:xfrm>
              <a:off x="8442920" y="966783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62" name="直線コネクタ 61"/>
            <p:cNvCxnSpPr/>
            <p:nvPr/>
          </p:nvCxnSpPr>
          <p:spPr>
            <a:xfrm rot="5400000">
              <a:off x="1693074" y="3092618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63" name="直線コネクタ 62"/>
            <p:cNvCxnSpPr/>
            <p:nvPr/>
          </p:nvCxnSpPr>
          <p:spPr>
            <a:xfrm rot="5400000">
              <a:off x="1680544" y="2324097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64" name="直線コネクタ 63"/>
            <p:cNvCxnSpPr/>
            <p:nvPr/>
          </p:nvCxnSpPr>
          <p:spPr>
            <a:xfrm rot="5400000">
              <a:off x="1680544" y="1562097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65" name="直線コネクタ 64"/>
            <p:cNvCxnSpPr/>
            <p:nvPr/>
          </p:nvCxnSpPr>
          <p:spPr>
            <a:xfrm rot="5400000">
              <a:off x="8780314" y="3092618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66" name="直線コネクタ 65"/>
            <p:cNvCxnSpPr/>
            <p:nvPr/>
          </p:nvCxnSpPr>
          <p:spPr>
            <a:xfrm rot="5400000">
              <a:off x="8767784" y="2324097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67" name="直線コネクタ 66"/>
            <p:cNvCxnSpPr/>
            <p:nvPr/>
          </p:nvCxnSpPr>
          <p:spPr>
            <a:xfrm rot="5400000">
              <a:off x="8767784" y="1562097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sp>
          <p:nvSpPr>
            <p:cNvPr id="68" name="テキスト ボックス 67"/>
            <p:cNvSpPr txBox="1"/>
            <p:nvPr/>
          </p:nvSpPr>
          <p:spPr>
            <a:xfrm>
              <a:off x="-338008" y="2968345"/>
              <a:ext cx="19239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400" kern="0" dirty="0">
                  <a:solidFill>
                    <a:prstClr val="black"/>
                  </a:solidFill>
                </a:rPr>
                <a:t>1</a:t>
              </a:r>
              <a:r>
                <a:rPr kumimoji="0" lang="en-US" altLang="ja-JP" sz="2400" kern="0" baseline="30000" dirty="0">
                  <a:solidFill>
                    <a:prstClr val="black"/>
                  </a:solidFill>
                </a:rPr>
                <a:t>st</a:t>
              </a:r>
              <a:r>
                <a:rPr kumimoji="0" lang="en-US" altLang="ja-JP" sz="2400" kern="0" dirty="0">
                  <a:solidFill>
                    <a:prstClr val="black"/>
                  </a:solidFill>
                </a:rPr>
                <a:t> generation</a:t>
              </a:r>
              <a:endParaRPr kumimoji="0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-413856" y="2160894"/>
              <a:ext cx="19896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2</a:t>
              </a:r>
              <a:r>
                <a:rPr kumimoji="0" lang="en-US" altLang="ja-JP" sz="24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nd</a:t>
              </a:r>
              <a:r>
                <a:rPr kumimoji="0" lang="en-US" altLang="ja-JP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ja-JP" sz="2400" kern="0" dirty="0">
                  <a:solidFill>
                    <a:prstClr val="black"/>
                  </a:solidFill>
                </a:rPr>
                <a:t>generation</a:t>
              </a:r>
              <a:endParaRPr kumimoji="0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テキスト ボックス 69"/>
            <p:cNvSpPr txBox="1"/>
            <p:nvPr/>
          </p:nvSpPr>
          <p:spPr>
            <a:xfrm>
              <a:off x="-361936" y="1406215"/>
              <a:ext cx="19543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3</a:t>
              </a:r>
              <a:r>
                <a:rPr kumimoji="0" lang="en-US" altLang="ja-JP" sz="24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rd</a:t>
              </a:r>
              <a:r>
                <a:rPr kumimoji="0" lang="en-US" altLang="ja-JP" sz="2400" b="0" i="0" u="none" strike="noStrike" kern="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ja-JP" sz="2400" kern="0" dirty="0">
                  <a:solidFill>
                    <a:prstClr val="black"/>
                  </a:solidFill>
                </a:rPr>
                <a:t>generation</a:t>
              </a:r>
              <a:endParaRPr kumimoji="0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テキスト ボックス 70"/>
            <p:cNvSpPr txBox="1"/>
            <p:nvPr/>
          </p:nvSpPr>
          <p:spPr>
            <a:xfrm>
              <a:off x="2037073" y="4070024"/>
              <a:ext cx="702307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0.01       1       100       10</a:t>
              </a:r>
              <a:r>
                <a:rPr kumimoji="0" lang="en-US" altLang="ja-JP" sz="28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4</a:t>
              </a:r>
              <a:r>
                <a:rPr kumimoji="0" lang="en-US" altLang="ja-JP" sz="2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    10</a:t>
              </a:r>
              <a:r>
                <a:rPr kumimoji="0" lang="en-US" altLang="ja-JP" sz="28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6</a:t>
              </a:r>
              <a:r>
                <a:rPr kumimoji="0" lang="en-US" altLang="ja-JP" sz="2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     10</a:t>
              </a:r>
              <a:r>
                <a:rPr kumimoji="0" lang="en-US" altLang="ja-JP" sz="28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8</a:t>
              </a:r>
              <a:r>
                <a:rPr kumimoji="0" lang="en-US" altLang="ja-JP" sz="2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    10</a:t>
              </a:r>
              <a:r>
                <a:rPr kumimoji="0" lang="en-US" altLang="ja-JP" sz="28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10</a:t>
              </a:r>
              <a:r>
                <a:rPr kumimoji="0" lang="en-US" altLang="ja-JP" sz="2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   10</a:t>
              </a:r>
              <a:r>
                <a:rPr kumimoji="0" lang="en-US" altLang="ja-JP" sz="28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12</a:t>
              </a:r>
              <a:r>
                <a:rPr kumimoji="0" lang="en-US" altLang="ja-JP" sz="2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   10</a:t>
              </a:r>
              <a:r>
                <a:rPr kumimoji="0" lang="en-US" altLang="ja-JP" sz="28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14</a:t>
              </a:r>
              <a:endParaRPr kumimoji="0" lang="ja-JP" altLang="en-US" sz="28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5969798" y="4500911"/>
              <a:ext cx="1805302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300" kern="0" dirty="0">
                  <a:solidFill>
                    <a:prstClr val="black"/>
                  </a:solidFill>
                </a:rPr>
                <a:t>Mass</a:t>
              </a:r>
              <a:r>
                <a:rPr kumimoji="0" lang="ja-JP" altLang="en-US" sz="23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（</a:t>
              </a:r>
              <a:r>
                <a:rPr kumimoji="0" lang="en-US" altLang="ja-JP" sz="23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eV/c</a:t>
              </a:r>
              <a:r>
                <a:rPr kumimoji="0" lang="en-US" altLang="ja-JP" sz="23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2</a:t>
              </a:r>
              <a:r>
                <a:rPr kumimoji="0" lang="ja-JP" altLang="en-US" sz="23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）</a:t>
              </a:r>
            </a:p>
          </p:txBody>
        </p:sp>
        <p:grpSp>
          <p:nvGrpSpPr>
            <p:cNvPr id="73" name="グループ化 72"/>
            <p:cNvGrpSpPr/>
            <p:nvPr/>
          </p:nvGrpSpPr>
          <p:grpSpPr>
            <a:xfrm>
              <a:off x="7158768" y="3331206"/>
              <a:ext cx="4184894" cy="489853"/>
              <a:chOff x="6048378" y="5844987"/>
              <a:chExt cx="4184894" cy="489853"/>
            </a:xfrm>
          </p:grpSpPr>
          <p:sp>
            <p:nvSpPr>
              <p:cNvPr id="82" name="円/楕円 102"/>
              <p:cNvSpPr>
                <a:spLocks noChangeAspect="1"/>
              </p:cNvSpPr>
              <p:nvPr/>
            </p:nvSpPr>
            <p:spPr>
              <a:xfrm>
                <a:off x="6158920" y="5844987"/>
                <a:ext cx="257176" cy="274320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" name="円/楕円 103"/>
              <p:cNvSpPr>
                <a:spLocks noChangeAspect="1"/>
              </p:cNvSpPr>
              <p:nvPr/>
            </p:nvSpPr>
            <p:spPr>
              <a:xfrm>
                <a:off x="6241260" y="6000621"/>
                <a:ext cx="257176" cy="274320"/>
              </a:xfrm>
              <a:prstGeom prst="ellipse">
                <a:avLst/>
              </a:prstGeom>
              <a:solidFill>
                <a:srgbClr val="FF8F8F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4" name="円/楕円 101"/>
              <p:cNvSpPr>
                <a:spLocks noChangeAspect="1"/>
              </p:cNvSpPr>
              <p:nvPr/>
            </p:nvSpPr>
            <p:spPr>
              <a:xfrm>
                <a:off x="6048378" y="6000621"/>
                <a:ext cx="257176" cy="274320"/>
              </a:xfrm>
              <a:prstGeom prst="ellipse">
                <a:avLst/>
              </a:prstGeom>
              <a:solidFill>
                <a:srgbClr val="FFD1D1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" name="テキスト ボックス 84"/>
              <p:cNvSpPr txBox="1"/>
              <p:nvPr/>
            </p:nvSpPr>
            <p:spPr>
              <a:xfrm>
                <a:off x="6590928" y="5934730"/>
                <a:ext cx="3642344" cy="400110"/>
              </a:xfrm>
              <a:prstGeom prst="rect">
                <a:avLst/>
              </a:prstGeom>
              <a:solidFill>
                <a:srgbClr val="FFFFFF">
                  <a:alpha val="30196"/>
                </a:srgbClr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2000" kern="0" noProof="0" dirty="0">
                    <a:solidFill>
                      <a:prstClr val="black"/>
                    </a:solidFill>
                  </a:rPr>
                  <a:t>Charged leptons (electrons, etc.) </a:t>
                </a:r>
                <a:endParaRPr kumimoji="0" lang="ja-JP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4" name="グループ化 73"/>
            <p:cNvGrpSpPr/>
            <p:nvPr/>
          </p:nvGrpSpPr>
          <p:grpSpPr>
            <a:xfrm>
              <a:off x="7398884" y="2693062"/>
              <a:ext cx="1637936" cy="593605"/>
              <a:chOff x="5902838" y="5099023"/>
              <a:chExt cx="1637936" cy="593605"/>
            </a:xfrm>
          </p:grpSpPr>
          <p:sp>
            <p:nvSpPr>
              <p:cNvPr id="75" name="円/楕円 104"/>
              <p:cNvSpPr>
                <a:spLocks noChangeAspect="1"/>
              </p:cNvSpPr>
              <p:nvPr/>
            </p:nvSpPr>
            <p:spPr>
              <a:xfrm>
                <a:off x="6088512" y="5418308"/>
                <a:ext cx="257176" cy="274320"/>
              </a:xfrm>
              <a:prstGeom prst="ellipse">
                <a:avLst/>
              </a:prstGeom>
              <a:solidFill>
                <a:srgbClr val="AFDDFF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" name="円/楕円 105"/>
              <p:cNvSpPr>
                <a:spLocks noChangeAspect="1"/>
              </p:cNvSpPr>
              <p:nvPr/>
            </p:nvSpPr>
            <p:spPr>
              <a:xfrm>
                <a:off x="6287508" y="5124391"/>
                <a:ext cx="257176" cy="274320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" name="円/楕円 106"/>
              <p:cNvSpPr>
                <a:spLocks noChangeAspect="1"/>
              </p:cNvSpPr>
              <p:nvPr/>
            </p:nvSpPr>
            <p:spPr>
              <a:xfrm>
                <a:off x="6202092" y="5266995"/>
                <a:ext cx="257176" cy="274320"/>
              </a:xfrm>
              <a:prstGeom prst="ellipse">
                <a:avLst/>
              </a:prstGeom>
              <a:solidFill>
                <a:srgbClr val="43AEFF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" name="円/楕円 107"/>
              <p:cNvSpPr>
                <a:spLocks noChangeAspect="1"/>
              </p:cNvSpPr>
              <p:nvPr/>
            </p:nvSpPr>
            <p:spPr>
              <a:xfrm>
                <a:off x="5902838" y="5353224"/>
                <a:ext cx="257176" cy="274320"/>
              </a:xfrm>
              <a:prstGeom prst="ellipse">
                <a:avLst/>
              </a:prstGeom>
              <a:solidFill>
                <a:srgbClr val="B3FFD5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" name="円/楕円 108"/>
              <p:cNvSpPr>
                <a:spLocks noChangeAspect="1"/>
              </p:cNvSpPr>
              <p:nvPr/>
            </p:nvSpPr>
            <p:spPr>
              <a:xfrm>
                <a:off x="6101204" y="5099023"/>
                <a:ext cx="257176" cy="274320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" name="円/楕円 109"/>
              <p:cNvSpPr>
                <a:spLocks noChangeAspect="1"/>
              </p:cNvSpPr>
              <p:nvPr/>
            </p:nvSpPr>
            <p:spPr>
              <a:xfrm>
                <a:off x="5987624" y="5240082"/>
                <a:ext cx="257176" cy="274320"/>
              </a:xfrm>
              <a:prstGeom prst="ellipse">
                <a:avLst/>
              </a:prstGeom>
              <a:solidFill>
                <a:srgbClr val="05FF76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" name="テキスト ボックス 80"/>
              <p:cNvSpPr txBox="1"/>
              <p:nvPr/>
            </p:nvSpPr>
            <p:spPr>
              <a:xfrm>
                <a:off x="6617123" y="5261551"/>
                <a:ext cx="923651" cy="400110"/>
              </a:xfrm>
              <a:prstGeom prst="rect">
                <a:avLst/>
              </a:prstGeom>
              <a:solidFill>
                <a:srgbClr val="FFFFFF">
                  <a:alpha val="30196"/>
                </a:srgbClr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2000" kern="0" dirty="0">
                    <a:solidFill>
                      <a:prstClr val="black"/>
                    </a:solidFill>
                  </a:rPr>
                  <a:t>Quarks</a:t>
                </a:r>
                <a:endParaRPr kumimoji="0" lang="ja-JP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86" name="円/楕円 74"/>
          <p:cNvSpPr>
            <a:spLocks noChangeAspect="1"/>
          </p:cNvSpPr>
          <p:nvPr/>
        </p:nvSpPr>
        <p:spPr>
          <a:xfrm>
            <a:off x="3427049" y="1824218"/>
            <a:ext cx="257176" cy="274320"/>
          </a:xfrm>
          <a:prstGeom prst="ellipse">
            <a:avLst/>
          </a:prstGeom>
          <a:solidFill>
            <a:srgbClr val="5F5F5F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円/楕円 75"/>
          <p:cNvSpPr>
            <a:spLocks noChangeAspect="1"/>
          </p:cNvSpPr>
          <p:nvPr/>
        </p:nvSpPr>
        <p:spPr>
          <a:xfrm>
            <a:off x="3072778" y="2601781"/>
            <a:ext cx="257176" cy="274320"/>
          </a:xfrm>
          <a:prstGeom prst="ellipse">
            <a:avLst/>
          </a:prstGeom>
          <a:solidFill>
            <a:srgbClr val="D3D3D3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2595678" y="3228702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/>
              <a:t>？</a:t>
            </a: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3220774" y="3055721"/>
            <a:ext cx="28044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Neutrinos</a:t>
            </a:r>
          </a:p>
          <a:p>
            <a:r>
              <a:rPr lang="en-US" altLang="ja-JP" sz="2000" dirty="0"/>
              <a:t>(with some assumptions)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84150" y="5308247"/>
            <a:ext cx="11823700" cy="1200329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2400" dirty="0"/>
              <a:t>The neutrino masses are approximately (or more than) 10 billion (10 orders of magnitude) smaller than the corresponding masses of quarks and charged leptons!</a:t>
            </a:r>
          </a:p>
          <a:p>
            <a:r>
              <a:rPr kumimoji="1" lang="en-US" altLang="ja-JP" sz="2400" dirty="0"/>
              <a:t>We believe this is the key to understand the nature at the smallest and the largest scales.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70003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 animBg="1"/>
      <p:bldP spid="88" grpId="0"/>
      <p:bldP spid="89" grpId="0"/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12192000" cy="65973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520260"/>
          </a:xfrm>
        </p:spPr>
        <p:txBody>
          <a:bodyPr>
            <a:normAutofit/>
          </a:bodyPr>
          <a:lstStyle/>
          <a:p>
            <a:r>
              <a:rPr lang="en-US" altLang="ja-JP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</a:t>
            </a:r>
            <a:endParaRPr kumimoji="1" lang="ja-JP" altLang="en-US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6597351"/>
            <a:ext cx="12192000" cy="2880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26</a:t>
            </a:fld>
            <a:endParaRPr lang="ja-JP" alt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0255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665051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Neutrino mass  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0" y="6597352"/>
            <a:ext cx="12192000" cy="2606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9" name="グループ化 8"/>
          <p:cNvGrpSpPr/>
          <p:nvPr/>
        </p:nvGrpSpPr>
        <p:grpSpPr>
          <a:xfrm>
            <a:off x="0" y="822018"/>
            <a:ext cx="9474005" cy="3989924"/>
            <a:chOff x="0" y="822018"/>
            <a:chExt cx="9474005" cy="3989924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0" y="822018"/>
              <a:ext cx="9474005" cy="3989924"/>
              <a:chOff x="62471" y="804340"/>
              <a:chExt cx="9474005" cy="3989924"/>
            </a:xfrm>
          </p:grpSpPr>
          <p:sp>
            <p:nvSpPr>
              <p:cNvPr id="20" name="正方形/長方形 19"/>
              <p:cNvSpPr/>
              <p:nvPr/>
            </p:nvSpPr>
            <p:spPr>
              <a:xfrm>
                <a:off x="2076533" y="804340"/>
                <a:ext cx="7272331" cy="3014662"/>
              </a:xfrm>
              <a:prstGeom prst="rect">
                <a:avLst/>
              </a:prstGeom>
              <a:solidFill>
                <a:srgbClr val="DAE7F6"/>
              </a:solidFill>
              <a:ln w="50800" cap="flat" cmpd="sng" algn="ctr">
                <a:solidFill>
                  <a:srgbClr val="4F81BD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" name="円/楕円 3"/>
              <p:cNvSpPr>
                <a:spLocks noChangeAspect="1"/>
              </p:cNvSpPr>
              <p:nvPr/>
            </p:nvSpPr>
            <p:spPr>
              <a:xfrm>
                <a:off x="5629357" y="2909095"/>
                <a:ext cx="257176" cy="274320"/>
              </a:xfrm>
              <a:prstGeom prst="ellipse">
                <a:avLst/>
              </a:prstGeom>
              <a:solidFill>
                <a:srgbClr val="FFD1D1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" name="円/楕円 65"/>
              <p:cNvSpPr>
                <a:spLocks noChangeAspect="1"/>
              </p:cNvSpPr>
              <p:nvPr/>
            </p:nvSpPr>
            <p:spPr>
              <a:xfrm>
                <a:off x="6974763" y="1360853"/>
                <a:ext cx="257176" cy="274320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" name="円/楕円 66"/>
              <p:cNvSpPr>
                <a:spLocks noChangeAspect="1"/>
              </p:cNvSpPr>
              <p:nvPr/>
            </p:nvSpPr>
            <p:spPr>
              <a:xfrm>
                <a:off x="6446125" y="2154503"/>
                <a:ext cx="257176" cy="274320"/>
              </a:xfrm>
              <a:prstGeom prst="ellipse">
                <a:avLst/>
              </a:prstGeom>
              <a:solidFill>
                <a:srgbClr val="FF8F8F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" name="円/楕円 67"/>
              <p:cNvSpPr>
                <a:spLocks noChangeAspect="1"/>
              </p:cNvSpPr>
              <p:nvPr/>
            </p:nvSpPr>
            <p:spPr>
              <a:xfrm>
                <a:off x="5900821" y="2857694"/>
                <a:ext cx="257176" cy="274320"/>
              </a:xfrm>
              <a:prstGeom prst="ellipse">
                <a:avLst/>
              </a:prstGeom>
              <a:solidFill>
                <a:srgbClr val="AFDDFF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" name="円/楕円 68"/>
              <p:cNvSpPr>
                <a:spLocks noChangeAspect="1"/>
              </p:cNvSpPr>
              <p:nvPr/>
            </p:nvSpPr>
            <p:spPr>
              <a:xfrm>
                <a:off x="7715333" y="1360853"/>
                <a:ext cx="257176" cy="274320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" name="円/楕円 69"/>
              <p:cNvSpPr>
                <a:spLocks noChangeAspect="1"/>
              </p:cNvSpPr>
              <p:nvPr/>
            </p:nvSpPr>
            <p:spPr>
              <a:xfrm>
                <a:off x="6953332" y="2154503"/>
                <a:ext cx="257176" cy="274320"/>
              </a:xfrm>
              <a:prstGeom prst="ellipse">
                <a:avLst/>
              </a:prstGeom>
              <a:solidFill>
                <a:srgbClr val="43AEFF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" name="円/楕円 70"/>
              <p:cNvSpPr>
                <a:spLocks noChangeAspect="1"/>
              </p:cNvSpPr>
              <p:nvPr/>
            </p:nvSpPr>
            <p:spPr>
              <a:xfrm>
                <a:off x="5867483" y="3032563"/>
                <a:ext cx="257176" cy="274320"/>
              </a:xfrm>
              <a:prstGeom prst="ellipse">
                <a:avLst/>
              </a:prstGeom>
              <a:solidFill>
                <a:srgbClr val="B3FFD5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" name="円/楕円 71"/>
              <p:cNvSpPr>
                <a:spLocks noChangeAspect="1"/>
              </p:cNvSpPr>
              <p:nvPr/>
            </p:nvSpPr>
            <p:spPr>
              <a:xfrm>
                <a:off x="7129546" y="1361337"/>
                <a:ext cx="257176" cy="274320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" name="円/楕円 72"/>
              <p:cNvSpPr>
                <a:spLocks noChangeAspect="1"/>
              </p:cNvSpPr>
              <p:nvPr/>
            </p:nvSpPr>
            <p:spPr>
              <a:xfrm>
                <a:off x="6615194" y="2101644"/>
                <a:ext cx="257176" cy="274320"/>
              </a:xfrm>
              <a:prstGeom prst="ellipse">
                <a:avLst/>
              </a:prstGeom>
              <a:solidFill>
                <a:srgbClr val="05FF76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cxnSp>
            <p:nvCxnSpPr>
              <p:cNvPr id="44" name="直線コネクタ 43"/>
              <p:cNvCxnSpPr/>
              <p:nvPr/>
            </p:nvCxnSpPr>
            <p:spPr>
              <a:xfrm>
                <a:off x="3605290" y="3633265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2850684" y="3635013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4359275" y="3641281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5125285" y="3641281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5876257" y="3629249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6639258" y="3629249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7398754" y="3633265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1" name="直線コネクタ 50"/>
              <p:cNvCxnSpPr/>
              <p:nvPr/>
            </p:nvCxnSpPr>
            <p:spPr>
              <a:xfrm>
                <a:off x="8153233" y="3633265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8919247" y="3633265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3605290" y="813860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2850684" y="815608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4359275" y="821876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5125285" y="821876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5876257" y="809844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6639258" y="809844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9" name="直線コネクタ 58"/>
              <p:cNvCxnSpPr/>
              <p:nvPr/>
            </p:nvCxnSpPr>
            <p:spPr>
              <a:xfrm>
                <a:off x="7398754" y="813860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8153233" y="813860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8919247" y="813860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2" name="直線コネクタ 61"/>
              <p:cNvCxnSpPr/>
              <p:nvPr/>
            </p:nvCxnSpPr>
            <p:spPr>
              <a:xfrm rot="5400000">
                <a:off x="2169401" y="2939695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3" name="直線コネクタ 62"/>
              <p:cNvCxnSpPr/>
              <p:nvPr/>
            </p:nvCxnSpPr>
            <p:spPr>
              <a:xfrm rot="5400000">
                <a:off x="2156871" y="2171174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4" name="直線コネクタ 63"/>
              <p:cNvCxnSpPr/>
              <p:nvPr/>
            </p:nvCxnSpPr>
            <p:spPr>
              <a:xfrm rot="5400000">
                <a:off x="2156871" y="1409174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5" name="直線コネクタ 64"/>
              <p:cNvCxnSpPr/>
              <p:nvPr/>
            </p:nvCxnSpPr>
            <p:spPr>
              <a:xfrm rot="5400000">
                <a:off x="9256641" y="2939695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6" name="直線コネクタ 65"/>
              <p:cNvCxnSpPr/>
              <p:nvPr/>
            </p:nvCxnSpPr>
            <p:spPr>
              <a:xfrm rot="5400000">
                <a:off x="9244111" y="2171174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7" name="直線コネクタ 66"/>
              <p:cNvCxnSpPr/>
              <p:nvPr/>
            </p:nvCxnSpPr>
            <p:spPr>
              <a:xfrm rot="5400000">
                <a:off x="9244111" y="1409174"/>
                <a:ext cx="0" cy="185737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</p:cxnSp>
          <p:sp>
            <p:nvSpPr>
              <p:cNvPr id="68" name="テキスト ボックス 67"/>
              <p:cNvSpPr txBox="1"/>
              <p:nvPr/>
            </p:nvSpPr>
            <p:spPr>
              <a:xfrm>
                <a:off x="138319" y="2815422"/>
                <a:ext cx="19239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2400" kern="0" dirty="0">
                    <a:solidFill>
                      <a:prstClr val="black"/>
                    </a:solidFill>
                  </a:rPr>
                  <a:t>1</a:t>
                </a:r>
                <a:r>
                  <a:rPr kumimoji="0" lang="en-US" altLang="ja-JP" sz="2400" kern="0" baseline="30000" dirty="0">
                    <a:solidFill>
                      <a:prstClr val="black"/>
                    </a:solidFill>
                  </a:rPr>
                  <a:t>st</a:t>
                </a:r>
                <a:r>
                  <a:rPr kumimoji="0" lang="en-US" altLang="ja-JP" sz="2400" kern="0" dirty="0">
                    <a:solidFill>
                      <a:prstClr val="black"/>
                    </a:solidFill>
                  </a:rPr>
                  <a:t> generation</a:t>
                </a:r>
                <a:endPara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テキスト ボックス 68"/>
              <p:cNvSpPr txBox="1"/>
              <p:nvPr/>
            </p:nvSpPr>
            <p:spPr>
              <a:xfrm>
                <a:off x="62471" y="2007971"/>
                <a:ext cx="198964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2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2</a:t>
                </a:r>
                <a:r>
                  <a:rPr kumimoji="0" lang="en-US" altLang="ja-JP" sz="24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nd</a:t>
                </a:r>
                <a:r>
                  <a:rPr kumimoji="0" lang="en-US" altLang="ja-JP" sz="2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</a:t>
                </a:r>
                <a:r>
                  <a:rPr kumimoji="0" lang="en-US" altLang="ja-JP" sz="2400" kern="0" dirty="0">
                    <a:solidFill>
                      <a:prstClr val="black"/>
                    </a:solidFill>
                  </a:rPr>
                  <a:t>generation</a:t>
                </a:r>
                <a:endPara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テキスト ボックス 69"/>
              <p:cNvSpPr txBox="1"/>
              <p:nvPr/>
            </p:nvSpPr>
            <p:spPr>
              <a:xfrm>
                <a:off x="114391" y="1253292"/>
                <a:ext cx="19543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2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3</a:t>
                </a:r>
                <a:r>
                  <a:rPr kumimoji="0" lang="en-US" altLang="ja-JP" sz="24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rd</a:t>
                </a:r>
                <a:r>
                  <a:rPr kumimoji="0" lang="en-US" altLang="ja-JP" sz="2400" b="0" i="0" u="none" strike="noStrike" kern="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</a:t>
                </a:r>
                <a:r>
                  <a:rPr kumimoji="0" lang="en-US" altLang="ja-JP" sz="2400" kern="0" dirty="0">
                    <a:solidFill>
                      <a:prstClr val="black"/>
                    </a:solidFill>
                  </a:rPr>
                  <a:t>generation</a:t>
                </a:r>
                <a:endPara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テキスト ボックス 70"/>
              <p:cNvSpPr txBox="1"/>
              <p:nvPr/>
            </p:nvSpPr>
            <p:spPr>
              <a:xfrm>
                <a:off x="2513400" y="3917101"/>
                <a:ext cx="7023076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2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0.01       1       100       10</a:t>
                </a:r>
                <a:r>
                  <a:rPr kumimoji="0" lang="en-US" altLang="ja-JP" sz="2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4</a:t>
                </a:r>
                <a:r>
                  <a:rPr kumimoji="0" lang="en-US" altLang="ja-JP" sz="2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    10</a:t>
                </a:r>
                <a:r>
                  <a:rPr kumimoji="0" lang="en-US" altLang="ja-JP" sz="2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6</a:t>
                </a:r>
                <a:r>
                  <a:rPr kumimoji="0" lang="en-US" altLang="ja-JP" sz="2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     10</a:t>
                </a:r>
                <a:r>
                  <a:rPr kumimoji="0" lang="en-US" altLang="ja-JP" sz="2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8</a:t>
                </a:r>
                <a:r>
                  <a:rPr kumimoji="0" lang="en-US" altLang="ja-JP" sz="2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    10</a:t>
                </a:r>
                <a:r>
                  <a:rPr kumimoji="0" lang="en-US" altLang="ja-JP" sz="2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10</a:t>
                </a:r>
                <a:r>
                  <a:rPr kumimoji="0" lang="en-US" altLang="ja-JP" sz="2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   10</a:t>
                </a:r>
                <a:r>
                  <a:rPr kumimoji="0" lang="en-US" altLang="ja-JP" sz="2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12</a:t>
                </a:r>
                <a:r>
                  <a:rPr kumimoji="0" lang="en-US" altLang="ja-JP" sz="2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   10</a:t>
                </a:r>
                <a:r>
                  <a:rPr kumimoji="0" lang="en-US" altLang="ja-JP" sz="2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14</a:t>
                </a:r>
                <a:endParaRPr kumimoji="0" lang="ja-JP" altLang="en-US" sz="28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テキスト ボックス 71"/>
              <p:cNvSpPr txBox="1"/>
              <p:nvPr/>
            </p:nvSpPr>
            <p:spPr>
              <a:xfrm>
                <a:off x="6446125" y="4347988"/>
                <a:ext cx="1805302" cy="4462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2300" kern="0" dirty="0">
                    <a:solidFill>
                      <a:prstClr val="black"/>
                    </a:solidFill>
                  </a:rPr>
                  <a:t>Mass</a:t>
                </a:r>
                <a:r>
                  <a:rPr kumimoji="0" lang="ja-JP" altLang="en-US" sz="23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（</a:t>
                </a:r>
                <a:r>
                  <a:rPr kumimoji="0" lang="en-US" altLang="ja-JP" sz="23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eV/c</a:t>
                </a:r>
                <a:r>
                  <a:rPr kumimoji="0" lang="en-US" altLang="ja-JP" sz="23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2</a:t>
                </a:r>
                <a:r>
                  <a:rPr kumimoji="0" lang="ja-JP" altLang="en-US" sz="23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）</a:t>
                </a:r>
              </a:p>
            </p:txBody>
          </p:sp>
          <p:sp>
            <p:nvSpPr>
              <p:cNvPr id="86" name="円/楕円 74"/>
              <p:cNvSpPr>
                <a:spLocks noChangeAspect="1"/>
              </p:cNvSpPr>
              <p:nvPr/>
            </p:nvSpPr>
            <p:spPr>
              <a:xfrm>
                <a:off x="2975262" y="1344967"/>
                <a:ext cx="257176" cy="274320"/>
              </a:xfrm>
              <a:prstGeom prst="ellipse">
                <a:avLst/>
              </a:prstGeom>
              <a:solidFill>
                <a:srgbClr val="5F5F5F"/>
              </a:solidFill>
              <a:ln>
                <a:noFill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円/楕円 75"/>
              <p:cNvSpPr>
                <a:spLocks noChangeAspect="1"/>
              </p:cNvSpPr>
              <p:nvPr/>
            </p:nvSpPr>
            <p:spPr>
              <a:xfrm>
                <a:off x="2620991" y="2122530"/>
                <a:ext cx="257176" cy="274320"/>
              </a:xfrm>
              <a:prstGeom prst="ellipse">
                <a:avLst/>
              </a:prstGeom>
              <a:solidFill>
                <a:srgbClr val="D3D3D3"/>
              </a:solidFill>
              <a:ln>
                <a:noFill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テキスト ボックス 87"/>
              <p:cNvSpPr txBox="1"/>
              <p:nvPr/>
            </p:nvSpPr>
            <p:spPr>
              <a:xfrm>
                <a:off x="2259649" y="3067987"/>
                <a:ext cx="5453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2800" b="1" dirty="0"/>
                  <a:t>？</a:t>
                </a:r>
              </a:p>
            </p:txBody>
          </p:sp>
        </p:grpSp>
        <p:sp>
          <p:nvSpPr>
            <p:cNvPr id="151" name="円/楕円 75"/>
            <p:cNvSpPr>
              <a:spLocks noChangeAspect="1"/>
            </p:cNvSpPr>
            <p:nvPr/>
          </p:nvSpPr>
          <p:spPr>
            <a:xfrm>
              <a:off x="2191731" y="2926773"/>
              <a:ext cx="257176" cy="274320"/>
            </a:xfrm>
            <a:prstGeom prst="ellipse">
              <a:avLst/>
            </a:prstGeom>
            <a:solidFill>
              <a:srgbClr val="E6E6E6"/>
            </a:solidFill>
            <a:ln>
              <a:noFill/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699068" y="2525889"/>
            <a:ext cx="7472474" cy="4332111"/>
            <a:chOff x="4595456" y="2553274"/>
            <a:chExt cx="7472474" cy="4332111"/>
          </a:xfrm>
        </p:grpSpPr>
        <p:sp>
          <p:nvSpPr>
            <p:cNvPr id="21" name="スライド番号プレースホルダ 4"/>
            <p:cNvSpPr txBox="1">
              <a:spLocks/>
            </p:cNvSpPr>
            <p:nvPr/>
          </p:nvSpPr>
          <p:spPr>
            <a:xfrm>
              <a:off x="8077200" y="6520260"/>
              <a:ext cx="2133600" cy="365125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/>
            <a:lstStyle/>
            <a:p>
              <a:pPr algn="r">
                <a:defRPr/>
              </a:pPr>
              <a:fld id="{D2D8002D-B5B0-4BAC-B1F6-782DDCCE6D9C}" type="slidenum">
                <a:rPr lang="ja-JP" altLang="en-US" sz="1200">
                  <a:solidFill>
                    <a:schemeClr val="bg1"/>
                  </a:solidFill>
                </a:rPr>
                <a:pPr algn="r">
                  <a:defRPr/>
                </a:pPr>
                <a:t>27</a:t>
              </a:fld>
              <a:endParaRPr lang="ja-JP" altLang="en-U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5" name="グループ化 4"/>
            <p:cNvGrpSpPr/>
            <p:nvPr/>
          </p:nvGrpSpPr>
          <p:grpSpPr>
            <a:xfrm>
              <a:off x="4595456" y="2553274"/>
              <a:ext cx="7472474" cy="3989924"/>
              <a:chOff x="4643519" y="1685656"/>
              <a:chExt cx="7472474" cy="3989924"/>
            </a:xfrm>
          </p:grpSpPr>
          <p:grpSp>
            <p:nvGrpSpPr>
              <p:cNvPr id="4" name="グループ化 3"/>
              <p:cNvGrpSpPr/>
              <p:nvPr/>
            </p:nvGrpSpPr>
            <p:grpSpPr>
              <a:xfrm>
                <a:off x="4643519" y="1685656"/>
                <a:ext cx="7472474" cy="3989924"/>
                <a:chOff x="4643519" y="1685656"/>
                <a:chExt cx="7472474" cy="3989924"/>
              </a:xfrm>
            </p:grpSpPr>
            <p:sp>
              <p:nvSpPr>
                <p:cNvPr id="95" name="正方形/長方形 94"/>
                <p:cNvSpPr/>
                <p:nvPr/>
              </p:nvSpPr>
              <p:spPr>
                <a:xfrm>
                  <a:off x="4656050" y="1685656"/>
                  <a:ext cx="7272331" cy="3014662"/>
                </a:xfrm>
                <a:prstGeom prst="rect">
                  <a:avLst/>
                </a:prstGeom>
                <a:solidFill>
                  <a:srgbClr val="DAE7F6"/>
                </a:solidFill>
                <a:ln w="508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" name="円/楕円 3"/>
                <p:cNvSpPr>
                  <a:spLocks noChangeAspect="1"/>
                </p:cNvSpPr>
                <p:nvPr/>
              </p:nvSpPr>
              <p:spPr>
                <a:xfrm>
                  <a:off x="8208874" y="3790411"/>
                  <a:ext cx="257176" cy="274320"/>
                </a:xfrm>
                <a:prstGeom prst="ellipse">
                  <a:avLst/>
                </a:prstGeom>
                <a:solidFill>
                  <a:srgbClr val="FFD1D1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" name="円/楕円 65"/>
                <p:cNvSpPr>
                  <a:spLocks noChangeAspect="1"/>
                </p:cNvSpPr>
                <p:nvPr/>
              </p:nvSpPr>
              <p:spPr>
                <a:xfrm>
                  <a:off x="9554280" y="2242169"/>
                  <a:ext cx="257176" cy="27432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" name="円/楕円 66"/>
                <p:cNvSpPr>
                  <a:spLocks noChangeAspect="1"/>
                </p:cNvSpPr>
                <p:nvPr/>
              </p:nvSpPr>
              <p:spPr>
                <a:xfrm>
                  <a:off x="9025642" y="3035819"/>
                  <a:ext cx="257176" cy="274320"/>
                </a:xfrm>
                <a:prstGeom prst="ellipse">
                  <a:avLst/>
                </a:prstGeom>
                <a:solidFill>
                  <a:srgbClr val="FF8F8F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" name="円/楕円 67"/>
                <p:cNvSpPr>
                  <a:spLocks noChangeAspect="1"/>
                </p:cNvSpPr>
                <p:nvPr/>
              </p:nvSpPr>
              <p:spPr>
                <a:xfrm>
                  <a:off x="8480338" y="3739010"/>
                  <a:ext cx="257176" cy="274320"/>
                </a:xfrm>
                <a:prstGeom prst="ellipse">
                  <a:avLst/>
                </a:prstGeom>
                <a:solidFill>
                  <a:srgbClr val="AFDDFF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" name="円/楕円 68"/>
                <p:cNvSpPr>
                  <a:spLocks noChangeAspect="1"/>
                </p:cNvSpPr>
                <p:nvPr/>
              </p:nvSpPr>
              <p:spPr>
                <a:xfrm>
                  <a:off x="10294850" y="2242169"/>
                  <a:ext cx="257176" cy="274320"/>
                </a:xfrm>
                <a:prstGeom prst="ellipse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" name="円/楕円 69"/>
                <p:cNvSpPr>
                  <a:spLocks noChangeAspect="1"/>
                </p:cNvSpPr>
                <p:nvPr/>
              </p:nvSpPr>
              <p:spPr>
                <a:xfrm>
                  <a:off x="9532849" y="3035819"/>
                  <a:ext cx="257176" cy="274320"/>
                </a:xfrm>
                <a:prstGeom prst="ellipse">
                  <a:avLst/>
                </a:prstGeom>
                <a:solidFill>
                  <a:srgbClr val="43AEFF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" name="円/楕円 70"/>
                <p:cNvSpPr>
                  <a:spLocks noChangeAspect="1"/>
                </p:cNvSpPr>
                <p:nvPr/>
              </p:nvSpPr>
              <p:spPr>
                <a:xfrm>
                  <a:off x="8447000" y="3913879"/>
                  <a:ext cx="257176" cy="274320"/>
                </a:xfrm>
                <a:prstGeom prst="ellipse">
                  <a:avLst/>
                </a:prstGeom>
                <a:solidFill>
                  <a:srgbClr val="B3FFD5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" name="円/楕円 71"/>
                <p:cNvSpPr>
                  <a:spLocks noChangeAspect="1"/>
                </p:cNvSpPr>
                <p:nvPr/>
              </p:nvSpPr>
              <p:spPr>
                <a:xfrm>
                  <a:off x="9709063" y="2242653"/>
                  <a:ext cx="257176" cy="274320"/>
                </a:xfrm>
                <a:prstGeom prst="ellipse">
                  <a:avLst/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" name="円/楕円 72"/>
                <p:cNvSpPr>
                  <a:spLocks noChangeAspect="1"/>
                </p:cNvSpPr>
                <p:nvPr/>
              </p:nvSpPr>
              <p:spPr>
                <a:xfrm>
                  <a:off x="9194711" y="2982960"/>
                  <a:ext cx="257176" cy="274320"/>
                </a:xfrm>
                <a:prstGeom prst="ellipse">
                  <a:avLst/>
                </a:prstGeom>
                <a:solidFill>
                  <a:srgbClr val="05FF76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cxnSp>
              <p:nvCxnSpPr>
                <p:cNvPr id="105" name="直線コネクタ 104"/>
                <p:cNvCxnSpPr/>
                <p:nvPr/>
              </p:nvCxnSpPr>
              <p:spPr>
                <a:xfrm>
                  <a:off x="6184807" y="4514581"/>
                  <a:ext cx="0" cy="18573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4F81B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06" name="直線コネクタ 105"/>
                <p:cNvCxnSpPr/>
                <p:nvPr/>
              </p:nvCxnSpPr>
              <p:spPr>
                <a:xfrm>
                  <a:off x="5430201" y="4516329"/>
                  <a:ext cx="0" cy="18573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4F81B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07" name="直線コネクタ 106"/>
                <p:cNvCxnSpPr/>
                <p:nvPr/>
              </p:nvCxnSpPr>
              <p:spPr>
                <a:xfrm>
                  <a:off x="6938792" y="4522597"/>
                  <a:ext cx="0" cy="18573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4F81B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08" name="直線コネクタ 107"/>
                <p:cNvCxnSpPr/>
                <p:nvPr/>
              </p:nvCxnSpPr>
              <p:spPr>
                <a:xfrm>
                  <a:off x="7704802" y="4522597"/>
                  <a:ext cx="0" cy="18573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4F81B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09" name="直線コネクタ 108"/>
                <p:cNvCxnSpPr/>
                <p:nvPr/>
              </p:nvCxnSpPr>
              <p:spPr>
                <a:xfrm>
                  <a:off x="8455774" y="4510565"/>
                  <a:ext cx="0" cy="18573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4F81B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10" name="直線コネクタ 109"/>
                <p:cNvCxnSpPr/>
                <p:nvPr/>
              </p:nvCxnSpPr>
              <p:spPr>
                <a:xfrm>
                  <a:off x="9218775" y="4510565"/>
                  <a:ext cx="0" cy="18573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4F81B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11" name="直線コネクタ 110"/>
                <p:cNvCxnSpPr/>
                <p:nvPr/>
              </p:nvCxnSpPr>
              <p:spPr>
                <a:xfrm>
                  <a:off x="9978271" y="4514581"/>
                  <a:ext cx="0" cy="18573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4F81B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12" name="直線コネクタ 111"/>
                <p:cNvCxnSpPr/>
                <p:nvPr/>
              </p:nvCxnSpPr>
              <p:spPr>
                <a:xfrm>
                  <a:off x="10732750" y="4514581"/>
                  <a:ext cx="0" cy="18573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4F81B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13" name="直線コネクタ 112"/>
                <p:cNvCxnSpPr/>
                <p:nvPr/>
              </p:nvCxnSpPr>
              <p:spPr>
                <a:xfrm>
                  <a:off x="11498764" y="4514581"/>
                  <a:ext cx="0" cy="18573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4F81B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14" name="直線コネクタ 113"/>
                <p:cNvCxnSpPr/>
                <p:nvPr/>
              </p:nvCxnSpPr>
              <p:spPr>
                <a:xfrm>
                  <a:off x="6184807" y="1695176"/>
                  <a:ext cx="0" cy="18573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4F81B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15" name="直線コネクタ 114"/>
                <p:cNvCxnSpPr/>
                <p:nvPr/>
              </p:nvCxnSpPr>
              <p:spPr>
                <a:xfrm>
                  <a:off x="5430201" y="1696924"/>
                  <a:ext cx="0" cy="18573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4F81B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16" name="直線コネクタ 115"/>
                <p:cNvCxnSpPr/>
                <p:nvPr/>
              </p:nvCxnSpPr>
              <p:spPr>
                <a:xfrm>
                  <a:off x="6938792" y="1703192"/>
                  <a:ext cx="0" cy="18573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4F81B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17" name="直線コネクタ 116"/>
                <p:cNvCxnSpPr/>
                <p:nvPr/>
              </p:nvCxnSpPr>
              <p:spPr>
                <a:xfrm>
                  <a:off x="7704802" y="1703192"/>
                  <a:ext cx="0" cy="18573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4F81B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18" name="直線コネクタ 117"/>
                <p:cNvCxnSpPr/>
                <p:nvPr/>
              </p:nvCxnSpPr>
              <p:spPr>
                <a:xfrm>
                  <a:off x="8455774" y="1691160"/>
                  <a:ext cx="0" cy="18573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4F81B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19" name="直線コネクタ 118"/>
                <p:cNvCxnSpPr/>
                <p:nvPr/>
              </p:nvCxnSpPr>
              <p:spPr>
                <a:xfrm>
                  <a:off x="9218775" y="1691160"/>
                  <a:ext cx="0" cy="18573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4F81B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20" name="直線コネクタ 119"/>
                <p:cNvCxnSpPr/>
                <p:nvPr/>
              </p:nvCxnSpPr>
              <p:spPr>
                <a:xfrm>
                  <a:off x="9978271" y="1695176"/>
                  <a:ext cx="0" cy="18573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4F81B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21" name="直線コネクタ 120"/>
                <p:cNvCxnSpPr/>
                <p:nvPr/>
              </p:nvCxnSpPr>
              <p:spPr>
                <a:xfrm>
                  <a:off x="10732750" y="1695176"/>
                  <a:ext cx="0" cy="18573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4F81B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22" name="直線コネクタ 121"/>
                <p:cNvCxnSpPr/>
                <p:nvPr/>
              </p:nvCxnSpPr>
              <p:spPr>
                <a:xfrm>
                  <a:off x="11498764" y="1695176"/>
                  <a:ext cx="0" cy="18573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4F81B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23" name="直線コネクタ 122"/>
                <p:cNvCxnSpPr/>
                <p:nvPr/>
              </p:nvCxnSpPr>
              <p:spPr>
                <a:xfrm rot="5400000">
                  <a:off x="4748918" y="3821011"/>
                  <a:ext cx="0" cy="18573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4F81B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24" name="直線コネクタ 123"/>
                <p:cNvCxnSpPr/>
                <p:nvPr/>
              </p:nvCxnSpPr>
              <p:spPr>
                <a:xfrm rot="5400000">
                  <a:off x="4736388" y="3052490"/>
                  <a:ext cx="0" cy="18573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4F81B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25" name="直線コネクタ 124"/>
                <p:cNvCxnSpPr/>
                <p:nvPr/>
              </p:nvCxnSpPr>
              <p:spPr>
                <a:xfrm rot="5400000">
                  <a:off x="4736388" y="2290490"/>
                  <a:ext cx="0" cy="18573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4F81B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28" name="直線コネクタ 127"/>
                <p:cNvCxnSpPr/>
                <p:nvPr/>
              </p:nvCxnSpPr>
              <p:spPr>
                <a:xfrm rot="5400000">
                  <a:off x="11823628" y="2290490"/>
                  <a:ext cx="0" cy="18573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4F81BD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132" name="テキスト ボックス 131"/>
                <p:cNvSpPr txBox="1"/>
                <p:nvPr/>
              </p:nvSpPr>
              <p:spPr>
                <a:xfrm>
                  <a:off x="5092917" y="4798417"/>
                  <a:ext cx="7023076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ja-JP" sz="2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0.01       1       100       10</a:t>
                  </a:r>
                  <a:r>
                    <a:rPr kumimoji="0" lang="en-US" altLang="ja-JP" sz="2800" b="0" i="0" u="none" strike="noStrike" kern="0" cap="none" spc="0" normalizeH="0" baseline="30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4</a:t>
                  </a:r>
                  <a:r>
                    <a:rPr kumimoji="0" lang="en-US" altLang="ja-JP" sz="2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     10</a:t>
                  </a:r>
                  <a:r>
                    <a:rPr kumimoji="0" lang="en-US" altLang="ja-JP" sz="2800" b="0" i="0" u="none" strike="noStrike" kern="0" cap="none" spc="0" normalizeH="0" baseline="30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6</a:t>
                  </a:r>
                  <a:r>
                    <a:rPr kumimoji="0" lang="en-US" altLang="ja-JP" sz="2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      10</a:t>
                  </a:r>
                  <a:r>
                    <a:rPr kumimoji="0" lang="en-US" altLang="ja-JP" sz="2800" b="0" i="0" u="none" strike="noStrike" kern="0" cap="none" spc="0" normalizeH="0" baseline="30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8</a:t>
                  </a:r>
                  <a:r>
                    <a:rPr kumimoji="0" lang="en-US" altLang="ja-JP" sz="2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     10</a:t>
                  </a:r>
                  <a:r>
                    <a:rPr kumimoji="0" lang="en-US" altLang="ja-JP" sz="2800" b="0" i="0" u="none" strike="noStrike" kern="0" cap="none" spc="0" normalizeH="0" baseline="30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10</a:t>
                  </a:r>
                  <a:r>
                    <a:rPr kumimoji="0" lang="en-US" altLang="ja-JP" sz="2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    10</a:t>
                  </a:r>
                  <a:r>
                    <a:rPr kumimoji="0" lang="en-US" altLang="ja-JP" sz="2800" b="0" i="0" u="none" strike="noStrike" kern="0" cap="none" spc="0" normalizeH="0" baseline="30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12</a:t>
                  </a:r>
                  <a:r>
                    <a:rPr kumimoji="0" lang="en-US" altLang="ja-JP" sz="2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    10</a:t>
                  </a:r>
                  <a:r>
                    <a:rPr kumimoji="0" lang="en-US" altLang="ja-JP" sz="2800" b="0" i="0" u="none" strike="noStrike" kern="0" cap="none" spc="0" normalizeH="0" baseline="30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14</a:t>
                  </a:r>
                  <a:endParaRPr kumimoji="0" lang="ja-JP" altLang="en-US" sz="2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3" name="テキスト ボックス 132"/>
                <p:cNvSpPr txBox="1"/>
                <p:nvPr/>
              </p:nvSpPr>
              <p:spPr>
                <a:xfrm>
                  <a:off x="9025642" y="5229304"/>
                  <a:ext cx="1805302" cy="4462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ja-JP" sz="2300" kern="0" dirty="0">
                      <a:solidFill>
                        <a:prstClr val="black"/>
                      </a:solidFill>
                    </a:rPr>
                    <a:t>Mass</a:t>
                  </a:r>
                  <a:r>
                    <a:rPr kumimoji="0" lang="ja-JP" altLang="en-US" sz="23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（</a:t>
                  </a:r>
                  <a:r>
                    <a:rPr kumimoji="0" lang="en-US" altLang="ja-JP" sz="23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eV/c</a:t>
                  </a:r>
                  <a:r>
                    <a:rPr kumimoji="0" lang="en-US" altLang="ja-JP" sz="2300" b="0" i="0" u="none" strike="noStrike" kern="0" cap="none" spc="0" normalizeH="0" baseline="30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2</a:t>
                  </a:r>
                  <a:r>
                    <a:rPr kumimoji="0" lang="ja-JP" altLang="en-US" sz="23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）</a:t>
                  </a:r>
                </a:p>
              </p:txBody>
            </p:sp>
          </p:grpSp>
          <p:sp>
            <p:nvSpPr>
              <p:cNvPr id="92" name="円/楕円 74"/>
              <p:cNvSpPr>
                <a:spLocks noChangeAspect="1"/>
              </p:cNvSpPr>
              <p:nvPr/>
            </p:nvSpPr>
            <p:spPr>
              <a:xfrm>
                <a:off x="4871335" y="2260434"/>
                <a:ext cx="257176" cy="274320"/>
              </a:xfrm>
              <a:prstGeom prst="ellipse">
                <a:avLst/>
              </a:prstGeom>
              <a:solidFill>
                <a:srgbClr val="5F5F5F"/>
              </a:solidFill>
              <a:ln>
                <a:noFill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円/楕円 75"/>
              <p:cNvSpPr>
                <a:spLocks noChangeAspect="1"/>
              </p:cNvSpPr>
              <p:nvPr/>
            </p:nvSpPr>
            <p:spPr>
              <a:xfrm>
                <a:off x="5578629" y="3028070"/>
                <a:ext cx="257176" cy="274320"/>
              </a:xfrm>
              <a:prstGeom prst="ellipse">
                <a:avLst/>
              </a:prstGeom>
              <a:solidFill>
                <a:srgbClr val="D3D3D3"/>
              </a:solidFill>
              <a:ln>
                <a:noFill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テキスト ボックス 93"/>
              <p:cNvSpPr txBox="1"/>
              <p:nvPr/>
            </p:nvSpPr>
            <p:spPr>
              <a:xfrm>
                <a:off x="4720554" y="1791197"/>
                <a:ext cx="5453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2800" b="1" dirty="0"/>
                  <a:t>？</a:t>
                </a:r>
              </a:p>
            </p:txBody>
          </p:sp>
          <p:sp>
            <p:nvSpPr>
              <p:cNvPr id="145" name="円/楕円 75"/>
              <p:cNvSpPr>
                <a:spLocks noChangeAspect="1"/>
              </p:cNvSpPr>
              <p:nvPr/>
            </p:nvSpPr>
            <p:spPr>
              <a:xfrm>
                <a:off x="5526727" y="3752016"/>
                <a:ext cx="257176" cy="274320"/>
              </a:xfrm>
              <a:prstGeom prst="ellipse">
                <a:avLst/>
              </a:prstGeom>
              <a:solidFill>
                <a:srgbClr val="E6E6E6"/>
              </a:solidFill>
              <a:ln>
                <a:noFill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49" name="直線コネクタ 148"/>
            <p:cNvCxnSpPr/>
            <p:nvPr/>
          </p:nvCxnSpPr>
          <p:spPr>
            <a:xfrm rot="5400000">
              <a:off x="11763273" y="3979370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150" name="直線コネクタ 149"/>
            <p:cNvCxnSpPr/>
            <p:nvPr/>
          </p:nvCxnSpPr>
          <p:spPr>
            <a:xfrm rot="5400000">
              <a:off x="11775565" y="4734763"/>
              <a:ext cx="0" cy="185737"/>
            </a:xfrm>
            <a:prstGeom prst="line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</p:grpSp>
      <p:sp>
        <p:nvSpPr>
          <p:cNvPr id="10" name="テキスト ボックス 9"/>
          <p:cNvSpPr txBox="1"/>
          <p:nvPr/>
        </p:nvSpPr>
        <p:spPr>
          <a:xfrm>
            <a:off x="3063318" y="4767036"/>
            <a:ext cx="8755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endParaRPr kumimoji="1" lang="ja-JP" altLang="en-US" sz="5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4022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2" descr="C:\Documents and Settings\All Users\Documents\My Documents\My Pictures\fig\fig-general\maps\世界地図.jpg"/>
          <p:cNvPicPr>
            <a:picLocks noChangeAspect="1" noChangeArrowheads="1"/>
          </p:cNvPicPr>
          <p:nvPr/>
        </p:nvPicPr>
        <p:blipFill rotWithShape="1">
          <a:blip r:embed="rId3" cstate="print"/>
          <a:srcRect l="1383" t="925" r="95145" b="-257"/>
          <a:stretch/>
        </p:blipFill>
        <p:spPr bwMode="auto">
          <a:xfrm>
            <a:off x="11775488" y="650751"/>
            <a:ext cx="423042" cy="5960901"/>
          </a:xfrm>
          <a:prstGeom prst="rect">
            <a:avLst/>
          </a:prstGeom>
          <a:noFill/>
        </p:spPr>
      </p:pic>
      <p:pic>
        <p:nvPicPr>
          <p:cNvPr id="28" name="Picture 2" descr="C:\Documents and Settings\All Users\Documents\My Documents\My Pictures\fig\fig-general\maps\世界地図.jpg"/>
          <p:cNvPicPr>
            <a:picLocks noChangeAspect="1" noChangeArrowheads="1"/>
          </p:cNvPicPr>
          <p:nvPr/>
        </p:nvPicPr>
        <p:blipFill rotWithShape="1">
          <a:blip r:embed="rId3" cstate="print"/>
          <a:srcRect l="1383" t="925" r="1383" b="-257"/>
          <a:stretch/>
        </p:blipFill>
        <p:spPr bwMode="auto">
          <a:xfrm>
            <a:off x="0" y="665051"/>
            <a:ext cx="11847864" cy="5960901"/>
          </a:xfrm>
          <a:prstGeom prst="rect">
            <a:avLst/>
          </a:prstGeom>
          <a:noFill/>
        </p:spPr>
      </p:pic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665051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altLang="ja-JP" sz="3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Future experiments that will tell us the order of the neutrino masses   </a:t>
            </a:r>
          </a:p>
        </p:txBody>
      </p:sp>
      <p:sp>
        <p:nvSpPr>
          <p:cNvPr id="158" name="正方形/長方形 157"/>
          <p:cNvSpPr/>
          <p:nvPr/>
        </p:nvSpPr>
        <p:spPr>
          <a:xfrm>
            <a:off x="0" y="6597352"/>
            <a:ext cx="12192000" cy="2606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59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28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9822" y="3021200"/>
            <a:ext cx="2192185" cy="1392651"/>
          </a:xfrm>
          <a:prstGeom prst="rect">
            <a:avLst/>
          </a:prstGeom>
          <a:solidFill>
            <a:srgbClr val="FFFFFF">
              <a:shade val="85000"/>
            </a:srgbClr>
          </a:solidFill>
          <a:ln w="254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2" name="テキスト ボックス 31"/>
          <p:cNvSpPr txBox="1"/>
          <p:nvPr/>
        </p:nvSpPr>
        <p:spPr>
          <a:xfrm>
            <a:off x="159822" y="3916032"/>
            <a:ext cx="1915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LBNF/DUNE</a:t>
            </a:r>
            <a:endParaRPr kumimoji="1" lang="ja-JP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 flipV="1">
            <a:off x="1305369" y="2209800"/>
            <a:ext cx="1310831" cy="77396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図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1145" y="2211618"/>
            <a:ext cx="1813741" cy="1757832"/>
          </a:xfrm>
          <a:prstGeom prst="rect">
            <a:avLst/>
          </a:prstGeom>
        </p:spPr>
      </p:pic>
      <p:cxnSp>
        <p:nvCxnSpPr>
          <p:cNvPr id="36" name="直線矢印コネクタ 35"/>
          <p:cNvCxnSpPr/>
          <p:nvPr/>
        </p:nvCxnSpPr>
        <p:spPr>
          <a:xfrm flipV="1">
            <a:off x="5382496" y="2435023"/>
            <a:ext cx="1162317" cy="93025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4205307" y="3228616"/>
            <a:ext cx="12666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en-US" altLang="ja-JP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KM3NeT</a:t>
            </a:r>
          </a:p>
          <a:p>
            <a:pPr>
              <a:lnSpc>
                <a:spcPts val="2400"/>
              </a:lnSpc>
            </a:pPr>
            <a:r>
              <a:rPr kumimoji="1" lang="en-US" altLang="ja-JP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kumimoji="1" lang="en-US" altLang="ja-JP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ORCA</a:t>
            </a:r>
            <a:endParaRPr kumimoji="1" lang="ja-JP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4242053" y="4169786"/>
            <a:ext cx="1984636" cy="1834060"/>
            <a:chOff x="6308871" y="2839788"/>
            <a:chExt cx="2703071" cy="2420314"/>
          </a:xfrm>
        </p:grpSpPr>
        <p:pic>
          <p:nvPicPr>
            <p:cNvPr id="40" name="図 3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08871" y="2986118"/>
              <a:ext cx="2703071" cy="2273984"/>
            </a:xfrm>
            <a:prstGeom prst="rect">
              <a:avLst/>
            </a:prstGeom>
          </p:spPr>
        </p:pic>
        <p:sp>
          <p:nvSpPr>
            <p:cNvPr id="41" name="テキスト ボックス 40"/>
            <p:cNvSpPr txBox="1"/>
            <p:nvPr/>
          </p:nvSpPr>
          <p:spPr>
            <a:xfrm>
              <a:off x="6734694" y="2839788"/>
              <a:ext cx="11496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PINGU</a:t>
              </a:r>
              <a:endPara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cxnSp>
        <p:nvCxnSpPr>
          <p:cNvPr id="42" name="直線矢印コネクタ 41"/>
          <p:cNvCxnSpPr/>
          <p:nvPr/>
        </p:nvCxnSpPr>
        <p:spPr>
          <a:xfrm>
            <a:off x="5234371" y="6003846"/>
            <a:ext cx="810611" cy="53067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21"/>
          <a:stretch/>
        </p:blipFill>
        <p:spPr bwMode="auto">
          <a:xfrm>
            <a:off x="6567952" y="3872599"/>
            <a:ext cx="2226309" cy="1105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5" name="直線矢印コネクタ 44"/>
          <p:cNvCxnSpPr>
            <a:stCxn id="44" idx="0"/>
          </p:cNvCxnSpPr>
          <p:nvPr/>
        </p:nvCxnSpPr>
        <p:spPr>
          <a:xfrm flipV="1">
            <a:off x="7681107" y="3136714"/>
            <a:ext cx="772120" cy="73588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7319794" y="4491808"/>
            <a:ext cx="74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INO</a:t>
            </a:r>
            <a:endParaRPr kumimoji="1" lang="ja-JP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9" name="図 4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94262" y="3951658"/>
            <a:ext cx="1744150" cy="1707635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41251" y="750190"/>
            <a:ext cx="1736688" cy="1493433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82730" y="2823151"/>
            <a:ext cx="1448621" cy="1058494"/>
          </a:xfrm>
          <a:prstGeom prst="rect">
            <a:avLst/>
          </a:prstGeom>
        </p:spPr>
      </p:pic>
      <p:cxnSp>
        <p:nvCxnSpPr>
          <p:cNvPr id="62" name="直線矢印コネクタ 61"/>
          <p:cNvCxnSpPr/>
          <p:nvPr/>
        </p:nvCxnSpPr>
        <p:spPr>
          <a:xfrm flipH="1" flipV="1">
            <a:off x="9677939" y="2823151"/>
            <a:ext cx="62256" cy="111228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矢印コネクタ 64"/>
          <p:cNvCxnSpPr/>
          <p:nvPr/>
        </p:nvCxnSpPr>
        <p:spPr>
          <a:xfrm>
            <a:off x="9586962" y="1502024"/>
            <a:ext cx="559671" cy="91190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矢印コネクタ 67"/>
          <p:cNvCxnSpPr/>
          <p:nvPr/>
        </p:nvCxnSpPr>
        <p:spPr>
          <a:xfrm flipH="1" flipV="1">
            <a:off x="10420330" y="2448059"/>
            <a:ext cx="40579" cy="3970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テキスト ボックス 69"/>
          <p:cNvSpPr txBox="1"/>
          <p:nvPr/>
        </p:nvSpPr>
        <p:spPr>
          <a:xfrm>
            <a:off x="8964415" y="3908176"/>
            <a:ext cx="998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JUNO</a:t>
            </a:r>
            <a:endParaRPr kumimoji="1" lang="ja-JP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910247" y="4679365"/>
            <a:ext cx="1500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RENO-50</a:t>
            </a:r>
            <a:endParaRPr kumimoji="1" lang="ja-JP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8059229" y="821927"/>
            <a:ext cx="1500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RENO-50</a:t>
            </a:r>
            <a:endParaRPr kumimoji="1" lang="ja-JP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10527116" y="2349388"/>
            <a:ext cx="13596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Hyper-K</a:t>
            </a:r>
            <a:endParaRPr kumimoji="1" lang="ja-JP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楕円 33"/>
          <p:cNvSpPr/>
          <p:nvPr/>
        </p:nvSpPr>
        <p:spPr>
          <a:xfrm>
            <a:off x="6589523" y="3364816"/>
            <a:ext cx="2355273" cy="2155435"/>
          </a:xfrm>
          <a:prstGeom prst="ellipse">
            <a:avLst/>
          </a:prstGeom>
          <a:noFill/>
          <a:ln w="76200">
            <a:solidFill>
              <a:schemeClr val="bg1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8462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696"/>
          </a:xfrm>
          <a:solidFill>
            <a:schemeClr val="tx2"/>
          </a:solidFill>
        </p:spPr>
        <p:txBody>
          <a:bodyPr>
            <a:noAutofit/>
          </a:bodyPr>
          <a:lstStyle/>
          <a:p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Comment: Importance of “Interactions of neutrinos and hadrons”</a:t>
            </a:r>
            <a:endParaRPr kumimoji="1" lang="ja-JP" altLang="en-US" sz="3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half" idx="2"/>
          </p:nvPr>
        </p:nvSpPr>
        <p:spPr>
          <a:xfrm>
            <a:off x="1146630" y="908720"/>
            <a:ext cx="9985828" cy="5472608"/>
          </a:xfrm>
        </p:spPr>
        <p:txBody>
          <a:bodyPr>
            <a:noAutofit/>
          </a:bodyPr>
          <a:lstStyle/>
          <a:p>
            <a:r>
              <a:rPr lang="en-US" altLang="ja-JP" dirty="0"/>
              <a:t>Neutrino oscillation experiments are very important.</a:t>
            </a:r>
          </a:p>
          <a:p>
            <a:r>
              <a:rPr lang="en-US" altLang="ja-JP" dirty="0"/>
              <a:t>Now neutrino oscillation experiments enter into the precision measurement stage. </a:t>
            </a:r>
          </a:p>
          <a:p>
            <a:r>
              <a:rPr lang="en-US" altLang="ja-JP" dirty="0"/>
              <a:t>In order to get the most from these experiments, we have to understand the “</a:t>
            </a:r>
            <a:r>
              <a:rPr lang="en-US" altLang="ja-JP" dirty="0"/>
              <a:t>Interactions of neutrinos and hadrons” much better than before.</a:t>
            </a:r>
          </a:p>
          <a:p>
            <a:pPr marL="0" indent="0">
              <a:buNone/>
            </a:pPr>
            <a:r>
              <a:rPr lang="en-US" altLang="ja-JP" sz="3200" dirty="0">
                <a:sym typeface="Wingdings" panose="05000000000000000000" pitchFamily="2" charset="2"/>
              </a:rPr>
              <a:t>                                          This meeting ! </a:t>
            </a:r>
            <a:endParaRPr lang="en-US" altLang="ja-JP" sz="3200" dirty="0"/>
          </a:p>
        </p:txBody>
      </p:sp>
      <p:sp>
        <p:nvSpPr>
          <p:cNvPr id="7" name="正方形/長方形 6"/>
          <p:cNvSpPr/>
          <p:nvPr/>
        </p:nvSpPr>
        <p:spPr>
          <a:xfrm>
            <a:off x="0" y="6597351"/>
            <a:ext cx="12192000" cy="26064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29</a:t>
            </a:fld>
            <a:endParaRPr lang="ja-JP" alt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86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12192000" cy="65973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674442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altLang="ja-JP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kumimoji="1" lang="ja-JP" altLang="en-US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6597351"/>
            <a:ext cx="12192000" cy="2880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3</a:t>
            </a:fld>
            <a:endParaRPr lang="ja-JP" alt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4922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696"/>
          </a:xfrm>
          <a:solidFill>
            <a:schemeClr val="tx2"/>
          </a:solidFill>
        </p:spPr>
        <p:txBody>
          <a:bodyPr>
            <a:noAutofit/>
          </a:bodyPr>
          <a:lstStyle/>
          <a:p>
            <a:r>
              <a:rPr lang="en-US" altLang="ja-JP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kumimoji="1" lang="ja-JP" altLang="en-US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half" idx="2"/>
          </p:nvPr>
        </p:nvSpPr>
        <p:spPr>
          <a:xfrm>
            <a:off x="387927" y="908720"/>
            <a:ext cx="11346873" cy="5472608"/>
          </a:xfrm>
        </p:spPr>
        <p:txBody>
          <a:bodyPr>
            <a:noAutofit/>
          </a:bodyPr>
          <a:lstStyle/>
          <a:p>
            <a:r>
              <a:rPr lang="en-US" altLang="ja-JP" dirty="0"/>
              <a:t>About 50 years ago, atmospheric neutrinos was observed for the first time.</a:t>
            </a:r>
          </a:p>
          <a:p>
            <a:r>
              <a:rPr lang="en-US" altLang="ja-JP" dirty="0"/>
              <a:t>“Proton decay experiments” in the 1980’s observed many contained atmospheric neutrino events, and discovered the atmospheric </a:t>
            </a:r>
            <a:r>
              <a:rPr lang="en-US" altLang="ja-JP" dirty="0">
                <a:latin typeface="Symbol" panose="05050102010706020507" pitchFamily="18" charset="2"/>
              </a:rPr>
              <a:t>n</a:t>
            </a:r>
            <a:r>
              <a:rPr lang="en-US" altLang="ja-JP" baseline="-25000" dirty="0">
                <a:latin typeface="Symbol" panose="05050102010706020507" pitchFamily="18" charset="2"/>
              </a:rPr>
              <a:t>m</a:t>
            </a:r>
            <a:r>
              <a:rPr lang="en-US" altLang="ja-JP" dirty="0"/>
              <a:t> deficit.</a:t>
            </a:r>
          </a:p>
          <a:p>
            <a:r>
              <a:rPr lang="en-US" altLang="ja-JP" dirty="0"/>
              <a:t>In 1998, Super-</a:t>
            </a:r>
            <a:r>
              <a:rPr lang="en-US" altLang="ja-JP" dirty="0" err="1"/>
              <a:t>Kamiokande</a:t>
            </a:r>
            <a:r>
              <a:rPr lang="en-US" altLang="ja-JP" dirty="0"/>
              <a:t> discovered neutrino oscillations, which shows that neutrinos have mass.</a:t>
            </a:r>
          </a:p>
          <a:p>
            <a:r>
              <a:rPr lang="en-US" altLang="ja-JP" dirty="0"/>
              <a:t>Since then, various experiments, including solar neutrino experiments, have studied neutrino oscillations. </a:t>
            </a:r>
            <a:endParaRPr lang="en-US" altLang="ja-JP" sz="2400" dirty="0"/>
          </a:p>
          <a:p>
            <a:r>
              <a:rPr lang="en-US" altLang="ja-JP" dirty="0"/>
              <a:t>The discovery of non-zero neutrino masses opened a window to study physics beyond the Standard Model of particle physics.</a:t>
            </a:r>
          </a:p>
          <a:p>
            <a:r>
              <a:rPr lang="en-US" altLang="ja-JP" dirty="0"/>
              <a:t>There are still many things to be observed in neutrinos. Atmospheric neutrino experiments are likely to continue contributing to neutrino studies. </a:t>
            </a:r>
            <a:r>
              <a:rPr lang="en-US" altLang="ja-JP" sz="3200" dirty="0">
                <a:sym typeface="Wingdings" panose="05000000000000000000" pitchFamily="2" charset="2"/>
              </a:rPr>
              <a:t></a:t>
            </a:r>
            <a:r>
              <a:rPr lang="en-US" altLang="ja-JP" sz="3200" dirty="0"/>
              <a:t> I am looking forward the contribution of  ICAL-INO.</a:t>
            </a:r>
            <a:endParaRPr lang="en-US" altLang="ja-JP" dirty="0"/>
          </a:p>
        </p:txBody>
      </p:sp>
      <p:sp>
        <p:nvSpPr>
          <p:cNvPr id="7" name="正方形/長方形 6"/>
          <p:cNvSpPr/>
          <p:nvPr/>
        </p:nvSpPr>
        <p:spPr>
          <a:xfrm>
            <a:off x="0" y="6597351"/>
            <a:ext cx="12192000" cy="26064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30</a:t>
            </a:fld>
            <a:endParaRPr lang="ja-JP" alt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8746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Back up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626631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606081"/>
          </a:xfrm>
          <a:solidFill>
            <a:schemeClr val="tx2"/>
          </a:soli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Some highlights (</a:t>
            </a:r>
            <a:r>
              <a:rPr lang="en-US" altLang="ja-JP" sz="36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anose="05050102010706020507" pitchFamily="18" charset="2"/>
              </a:rPr>
              <a:t>n</a:t>
            </a:r>
            <a:r>
              <a:rPr lang="en-US" altLang="ja-JP" sz="3600" b="1" i="1" baseline="-25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anose="05050102010706020507" pitchFamily="18" charset="2"/>
              </a:rPr>
              <a:t>t</a:t>
            </a:r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appearance)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0" y="6560311"/>
            <a:ext cx="12192000" cy="3250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32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917" y="2498858"/>
            <a:ext cx="5525037" cy="341853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37352" y="775111"/>
            <a:ext cx="1212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u="sng" dirty="0"/>
              <a:t>OPERA</a:t>
            </a:r>
            <a:endParaRPr kumimoji="1" lang="ja-JP" altLang="en-US" sz="2800" b="1" i="1" u="sng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01666" y="1333928"/>
            <a:ext cx="47855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5 tau-neutrino candidates observed. </a:t>
            </a:r>
          </a:p>
          <a:p>
            <a:r>
              <a:rPr kumimoji="1" lang="en-US" altLang="ja-JP" sz="2400" dirty="0"/>
              <a:t>Expected BG = 0.25 evens. (5.1</a:t>
            </a:r>
            <a:r>
              <a:rPr kumimoji="1" lang="en-US" altLang="ja-JP" sz="2400" dirty="0">
                <a:latin typeface="Symbol" panose="05050102010706020507" pitchFamily="18" charset="2"/>
              </a:rPr>
              <a:t>s</a:t>
            </a:r>
            <a:r>
              <a:rPr kumimoji="1" lang="en-US" altLang="ja-JP" sz="2400" dirty="0"/>
              <a:t>)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61477" y="5807964"/>
            <a:ext cx="304891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dirty="0"/>
              <a:t>The f</a:t>
            </a:r>
            <a:r>
              <a:rPr kumimoji="1" lang="en-US" altLang="ja-JP" sz="2200" dirty="0"/>
              <a:t>ifth candidate event</a:t>
            </a:r>
            <a:endParaRPr kumimoji="1" lang="ja-JP" altLang="en-US" sz="2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730674" y="2314192"/>
            <a:ext cx="27286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OPERA PRL 115 (2015) 121602</a:t>
            </a:r>
            <a:endParaRPr kumimoji="1" lang="ja-JP" altLang="en-US" sz="16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045928" y="797291"/>
            <a:ext cx="2994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u="sng" dirty="0"/>
              <a:t>Super-</a:t>
            </a:r>
            <a:r>
              <a:rPr lang="en-US" altLang="ja-JP" sz="2800" b="1" i="1" u="sng" dirty="0" err="1"/>
              <a:t>Kamiokande</a:t>
            </a:r>
            <a:endParaRPr kumimoji="1" lang="ja-JP" altLang="en-US" sz="2800" b="1" i="1" u="sng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9267568" y="1197219"/>
            <a:ext cx="2794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Super-K (</a:t>
            </a:r>
            <a:r>
              <a:rPr lang="en-US" altLang="ja-JP" sz="1400" dirty="0" err="1"/>
              <a:t>S.Moriyama</a:t>
            </a:r>
            <a:r>
              <a:rPr lang="en-US" altLang="ja-JP" sz="1400" dirty="0"/>
              <a:t>) @nu2016</a:t>
            </a:r>
          </a:p>
          <a:p>
            <a:pPr algn="r"/>
            <a:r>
              <a:rPr kumimoji="1" lang="en-US" altLang="ja-JP" sz="1400" dirty="0"/>
              <a:t>See also, SK PRL 110(2013)181802</a:t>
            </a:r>
            <a:endParaRPr kumimoji="1" lang="ja-JP" altLang="en-US" sz="1400" dirty="0"/>
          </a:p>
        </p:txBody>
      </p:sp>
      <p:grpSp>
        <p:nvGrpSpPr>
          <p:cNvPr id="23" name="グループ化 22"/>
          <p:cNvGrpSpPr>
            <a:grpSpLocks noChangeAspect="1"/>
          </p:cNvGrpSpPr>
          <p:nvPr/>
        </p:nvGrpSpPr>
        <p:grpSpPr>
          <a:xfrm>
            <a:off x="6178377" y="1787222"/>
            <a:ext cx="5718706" cy="4352779"/>
            <a:chOff x="6178378" y="2157932"/>
            <a:chExt cx="5498756" cy="4185364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51373" y="2157932"/>
              <a:ext cx="5325761" cy="4145314"/>
            </a:xfrm>
            <a:prstGeom prst="rect">
              <a:avLst/>
            </a:prstGeom>
          </p:spPr>
        </p:pic>
        <p:sp>
          <p:nvSpPr>
            <p:cNvPr id="25" name="テキスト ボックス 24"/>
            <p:cNvSpPr txBox="1"/>
            <p:nvPr/>
          </p:nvSpPr>
          <p:spPr>
            <a:xfrm>
              <a:off x="8652322" y="4391045"/>
              <a:ext cx="12891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err="1">
                  <a:latin typeface="Symbol" pitchFamily="18" charset="2"/>
                </a:rPr>
                <a:t>n</a:t>
              </a:r>
              <a:r>
                <a:rPr kumimoji="1" lang="en-US" altLang="ja-JP" sz="2400" b="1" baseline="-25000" dirty="0" err="1">
                  <a:latin typeface="Symbol" pitchFamily="18" charset="2"/>
                </a:rPr>
                <a:t>t</a:t>
              </a:r>
              <a:r>
                <a:rPr kumimoji="1" lang="en-US" altLang="ja-JP" sz="2400" b="1" dirty="0"/>
                <a:t>-signal</a:t>
              </a:r>
              <a:endParaRPr kumimoji="1" lang="ja-JP" altLang="en-US" sz="2400" b="1" dirty="0"/>
            </a:p>
          </p:txBody>
        </p:sp>
        <p:cxnSp>
          <p:nvCxnSpPr>
            <p:cNvPr id="26" name="直線矢印コネクタ 25"/>
            <p:cNvCxnSpPr/>
            <p:nvPr/>
          </p:nvCxnSpPr>
          <p:spPr>
            <a:xfrm flipH="1" flipV="1">
              <a:off x="8110411" y="4066514"/>
              <a:ext cx="613919" cy="46854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正方形/長方形 8"/>
            <p:cNvSpPr/>
            <p:nvPr/>
          </p:nvSpPr>
          <p:spPr>
            <a:xfrm>
              <a:off x="6178378" y="5807675"/>
              <a:ext cx="670643" cy="5356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Text Box 28"/>
          <p:cNvSpPr txBox="1">
            <a:spLocks noChangeArrowheads="1"/>
          </p:cNvSpPr>
          <p:nvPr/>
        </p:nvSpPr>
        <p:spPr bwMode="auto">
          <a:xfrm>
            <a:off x="10040915" y="2298810"/>
            <a:ext cx="2011949" cy="800219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/>
            <a:r>
              <a:rPr lang="en-US" altLang="ja-JP" sz="2300" dirty="0">
                <a:latin typeface="Symbol" pitchFamily="18" charset="2"/>
                <a:cs typeface="Arial" pitchFamily="34" charset="0"/>
              </a:rPr>
              <a:t>t</a:t>
            </a:r>
            <a:r>
              <a:rPr lang="en-US" altLang="ja-JP" sz="2300" dirty="0">
                <a:latin typeface="Arial" pitchFamily="34" charset="0"/>
                <a:cs typeface="Arial" pitchFamily="34" charset="0"/>
              </a:rPr>
              <a:t>-appearance signal at 4.6</a:t>
            </a:r>
            <a:r>
              <a:rPr lang="en-US" altLang="ja-JP" sz="2300" dirty="0">
                <a:latin typeface="Symbol" pitchFamily="18" charset="2"/>
                <a:cs typeface="Arial" pitchFamily="34" charset="0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1290968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614286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Really neutrino oscillations !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0" y="6597352"/>
            <a:ext cx="12192000" cy="2606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33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grpSp>
        <p:nvGrpSpPr>
          <p:cNvPr id="24" name="グループ化 9"/>
          <p:cNvGrpSpPr>
            <a:grpSpLocks/>
          </p:cNvGrpSpPr>
          <p:nvPr/>
        </p:nvGrpSpPr>
        <p:grpSpPr bwMode="auto">
          <a:xfrm>
            <a:off x="0" y="1437402"/>
            <a:ext cx="7071360" cy="5062414"/>
            <a:chOff x="1979712" y="2708920"/>
            <a:chExt cx="4696974" cy="3434023"/>
          </a:xfrm>
        </p:grpSpPr>
        <p:pic>
          <p:nvPicPr>
            <p:cNvPr id="25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2708920"/>
              <a:ext cx="4696974" cy="3434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下矢印 28"/>
            <p:cNvSpPr/>
            <p:nvPr/>
          </p:nvSpPr>
          <p:spPr>
            <a:xfrm>
              <a:off x="3256917" y="2997291"/>
              <a:ext cx="215447" cy="21627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ja-JP" altLang="en-US"/>
            </a:p>
          </p:txBody>
        </p:sp>
        <p:sp>
          <p:nvSpPr>
            <p:cNvPr id="32" name="下矢印 31"/>
            <p:cNvSpPr/>
            <p:nvPr/>
          </p:nvSpPr>
          <p:spPr>
            <a:xfrm>
              <a:off x="4697196" y="3500739"/>
              <a:ext cx="215447" cy="21627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ja-JP" altLang="en-US"/>
            </a:p>
          </p:txBody>
        </p:sp>
        <p:sp>
          <p:nvSpPr>
            <p:cNvPr id="33" name="下矢印 32"/>
            <p:cNvSpPr/>
            <p:nvPr/>
          </p:nvSpPr>
          <p:spPr>
            <a:xfrm flipV="1">
              <a:off x="3977057" y="4725117"/>
              <a:ext cx="215446" cy="21627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ja-JP" altLang="en-US"/>
            </a:p>
          </p:txBody>
        </p:sp>
      </p:grpSp>
      <p:sp>
        <p:nvSpPr>
          <p:cNvPr id="34" name="下矢印 33"/>
          <p:cNvSpPr>
            <a:spLocks noChangeAspect="1"/>
          </p:cNvSpPr>
          <p:nvPr/>
        </p:nvSpPr>
        <p:spPr>
          <a:xfrm flipV="1">
            <a:off x="996120" y="4331852"/>
            <a:ext cx="320950" cy="3629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35" name="テキスト ボックス 5"/>
          <p:cNvSpPr txBox="1">
            <a:spLocks noChangeArrowheads="1"/>
          </p:cNvSpPr>
          <p:nvPr/>
        </p:nvSpPr>
        <p:spPr bwMode="auto">
          <a:xfrm>
            <a:off x="4125336" y="1271517"/>
            <a:ext cx="26034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dirty="0" err="1"/>
              <a:t>KamLAND</a:t>
            </a:r>
            <a:r>
              <a:rPr lang="en-US" altLang="ja-JP" sz="1200" dirty="0"/>
              <a:t>, PRD 83, 052002 (2011)</a:t>
            </a:r>
            <a:endParaRPr lang="ja-JP" altLang="en-US" sz="12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6567" y="671279"/>
            <a:ext cx="66721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err="1"/>
              <a:t>KamLAND</a:t>
            </a:r>
            <a:r>
              <a:rPr lang="en-US" altLang="ja-JP" sz="2400" dirty="0"/>
              <a:t> observed neutrinos from nuclear power stations.</a:t>
            </a:r>
            <a:endParaRPr kumimoji="1" lang="ja-JP" altLang="en-US" sz="24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9663449" y="708306"/>
            <a:ext cx="1428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/>
              <a:t>KamLAND</a:t>
            </a:r>
            <a:endParaRPr kumimoji="1" lang="en-US" altLang="ja-JP" sz="2400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9662" y="2012399"/>
            <a:ext cx="3815762" cy="4520943"/>
          </a:xfrm>
          <a:prstGeom prst="rect">
            <a:avLst/>
          </a:prstGeom>
        </p:spPr>
      </p:pic>
      <p:cxnSp>
        <p:nvCxnSpPr>
          <p:cNvPr id="4" name="直線矢印コネクタ 3"/>
          <p:cNvCxnSpPr/>
          <p:nvPr/>
        </p:nvCxnSpPr>
        <p:spPr>
          <a:xfrm>
            <a:off x="8570976" y="3060192"/>
            <a:ext cx="1712976" cy="1840992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" descr="kamland_detector-fi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4" t="7332" r="6187" b="7332"/>
          <a:stretch>
            <a:fillRect/>
          </a:stretch>
        </p:blipFill>
        <p:spPr bwMode="auto">
          <a:xfrm>
            <a:off x="7022592" y="654466"/>
            <a:ext cx="2592089" cy="345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楕円 4"/>
          <p:cNvSpPr>
            <a:spLocks noChangeAspect="1"/>
          </p:cNvSpPr>
          <p:nvPr/>
        </p:nvSpPr>
        <p:spPr>
          <a:xfrm>
            <a:off x="9663449" y="6160299"/>
            <a:ext cx="97536" cy="9881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851136" y="5974080"/>
            <a:ext cx="1261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Reactors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02465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97772" y="708654"/>
            <a:ext cx="6984078" cy="5864313"/>
          </a:xfrm>
        </p:spPr>
        <p:txBody>
          <a:bodyPr>
            <a:noAutofit/>
          </a:bodyPr>
          <a:lstStyle/>
          <a:p>
            <a:r>
              <a:rPr kumimoji="1" lang="en-US" altLang="ja-JP" sz="2600" dirty="0"/>
              <a:t>Neutrinos;</a:t>
            </a:r>
          </a:p>
          <a:p>
            <a:pPr lvl="1"/>
            <a:r>
              <a:rPr lang="en-US" altLang="ja-JP" sz="2500" dirty="0"/>
              <a:t>are elementary particles like electrons and quarks,</a:t>
            </a:r>
          </a:p>
          <a:p>
            <a:pPr lvl="1"/>
            <a:r>
              <a:rPr lang="en-US" altLang="ja-JP" sz="2500" dirty="0"/>
              <a:t>have no electric charge,</a:t>
            </a:r>
          </a:p>
          <a:p>
            <a:pPr lvl="1"/>
            <a:r>
              <a:rPr lang="en-US" altLang="ja-JP" sz="2500" dirty="0"/>
              <a:t>have, like the other particles, 3 types (flavors), namely </a:t>
            </a:r>
            <a:r>
              <a:rPr lang="en-US" altLang="ja-JP" sz="2500" dirty="0">
                <a:solidFill>
                  <a:srgbClr val="FF0000"/>
                </a:solidFill>
              </a:rPr>
              <a:t>electron-neutrinos (</a:t>
            </a:r>
            <a:r>
              <a:rPr lang="en-US" altLang="ja-JP" sz="2500" dirty="0">
                <a:solidFill>
                  <a:srgbClr val="FF0000"/>
                </a:solidFill>
                <a:latin typeface="Symbol" panose="05050102010706020507" pitchFamily="18" charset="2"/>
              </a:rPr>
              <a:t>n</a:t>
            </a:r>
            <a:r>
              <a:rPr lang="en-US" altLang="ja-JP" sz="2500" baseline="-25000" dirty="0">
                <a:solidFill>
                  <a:srgbClr val="FF0000"/>
                </a:solidFill>
              </a:rPr>
              <a:t>e</a:t>
            </a:r>
            <a:r>
              <a:rPr lang="en-US" altLang="ja-JP" sz="2500" dirty="0">
                <a:solidFill>
                  <a:srgbClr val="FF0000"/>
                </a:solidFill>
              </a:rPr>
              <a:t>), </a:t>
            </a:r>
            <a:r>
              <a:rPr lang="en-US" altLang="ja-JP" sz="2500" dirty="0">
                <a:solidFill>
                  <a:srgbClr val="00B050"/>
                </a:solidFill>
              </a:rPr>
              <a:t>muon-neutrinos (</a:t>
            </a:r>
            <a:r>
              <a:rPr lang="en-US" altLang="ja-JP" sz="2500" dirty="0">
                <a:solidFill>
                  <a:srgbClr val="00B050"/>
                </a:solidFill>
                <a:latin typeface="Symbol" panose="05050102010706020507" pitchFamily="18" charset="2"/>
              </a:rPr>
              <a:t>n</a:t>
            </a:r>
            <a:r>
              <a:rPr lang="en-US" altLang="ja-JP" sz="2500" baseline="-25000" dirty="0">
                <a:solidFill>
                  <a:srgbClr val="00B050"/>
                </a:solidFill>
                <a:latin typeface="Symbol" panose="05050102010706020507" pitchFamily="18" charset="2"/>
              </a:rPr>
              <a:t>m</a:t>
            </a:r>
            <a:r>
              <a:rPr lang="en-US" altLang="ja-JP" sz="2500" dirty="0">
                <a:solidFill>
                  <a:srgbClr val="00B050"/>
                </a:solidFill>
              </a:rPr>
              <a:t>) </a:t>
            </a:r>
            <a:r>
              <a:rPr lang="en-US" altLang="ja-JP" sz="2500" dirty="0"/>
              <a:t>and </a:t>
            </a:r>
            <a:r>
              <a:rPr lang="en-US" altLang="ja-JP" sz="2500" dirty="0">
                <a:solidFill>
                  <a:srgbClr val="0070C0"/>
                </a:solidFill>
              </a:rPr>
              <a:t>tau-neutrinos (</a:t>
            </a:r>
            <a:r>
              <a:rPr lang="en-US" altLang="ja-JP" sz="2500" dirty="0" err="1">
                <a:solidFill>
                  <a:srgbClr val="0070C0"/>
                </a:solidFill>
                <a:latin typeface="Symbol" panose="05050102010706020507" pitchFamily="18" charset="2"/>
              </a:rPr>
              <a:t>n</a:t>
            </a:r>
            <a:r>
              <a:rPr lang="en-US" altLang="ja-JP" sz="2500" baseline="-25000" dirty="0" err="1">
                <a:solidFill>
                  <a:srgbClr val="0070C0"/>
                </a:solidFill>
                <a:latin typeface="Symbol" panose="05050102010706020507" pitchFamily="18" charset="2"/>
              </a:rPr>
              <a:t>t</a:t>
            </a:r>
            <a:r>
              <a:rPr lang="en-US" altLang="ja-JP" sz="2500" dirty="0">
                <a:solidFill>
                  <a:srgbClr val="0070C0"/>
                </a:solidFill>
              </a:rPr>
              <a:t>),</a:t>
            </a:r>
          </a:p>
          <a:p>
            <a:pPr lvl="1"/>
            <a:r>
              <a:rPr lang="en-US" altLang="ja-JP" sz="2500" dirty="0"/>
              <a:t>are produced in various places, such as the Earth’s atmosphere, the center of the Sun, ….</a:t>
            </a:r>
          </a:p>
          <a:p>
            <a:pPr lvl="1"/>
            <a:r>
              <a:rPr lang="en-US" altLang="ja-JP" sz="2500" dirty="0"/>
              <a:t>can easily penetrate through the Earth, </a:t>
            </a:r>
          </a:p>
          <a:p>
            <a:pPr lvl="1"/>
            <a:r>
              <a:rPr lang="en-US" altLang="ja-JP" sz="2500" dirty="0"/>
              <a:t>can, however, interact with matter very rarely. A </a:t>
            </a:r>
            <a:r>
              <a:rPr lang="en-US" altLang="ja-JP" sz="2500" dirty="0">
                <a:latin typeface="Symbol" panose="05050102010706020507" pitchFamily="18" charset="2"/>
              </a:rPr>
              <a:t>n</a:t>
            </a:r>
            <a:r>
              <a:rPr lang="en-US" altLang="ja-JP" sz="2500" baseline="-25000" dirty="0">
                <a:latin typeface="Symbol" panose="05050102010706020507" pitchFamily="18" charset="2"/>
              </a:rPr>
              <a:t>m</a:t>
            </a:r>
            <a:r>
              <a:rPr lang="en-US" altLang="ja-JP" sz="2500" dirty="0"/>
              <a:t> interaction produces a muon.                      A </a:t>
            </a:r>
            <a:r>
              <a:rPr lang="en-US" altLang="ja-JP" sz="2500" dirty="0">
                <a:latin typeface="Symbol" panose="05050102010706020507" pitchFamily="18" charset="2"/>
              </a:rPr>
              <a:t>n</a:t>
            </a:r>
            <a:r>
              <a:rPr lang="en-US" altLang="ja-JP" sz="2500" baseline="-25000" dirty="0"/>
              <a:t>e</a:t>
            </a:r>
            <a:r>
              <a:rPr lang="en-US" altLang="ja-JP" sz="2500" dirty="0"/>
              <a:t> interaction produces an electron.</a:t>
            </a:r>
          </a:p>
          <a:p>
            <a:r>
              <a:rPr lang="en-US" altLang="ja-JP" sz="2600" dirty="0"/>
              <a:t>In the very successful Standard Model of particle physics, neutrinos are assumed to have no mass.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0" y="6597351"/>
            <a:ext cx="12192000" cy="2880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4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0" y="2"/>
            <a:ext cx="12192000" cy="692695"/>
          </a:xfrm>
          <a:prstGeom prst="rect">
            <a:avLst/>
          </a:prstGeom>
          <a:solidFill>
            <a:schemeClr val="tx2"/>
          </a:solidFill>
        </p:spPr>
        <p:txBody>
          <a:bodyPr>
            <a:normAutofit fontScale="97500"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ja-JP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What are neutrinos?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4" t="3785" r="4719" b="9015"/>
          <a:stretch/>
        </p:blipFill>
        <p:spPr>
          <a:xfrm>
            <a:off x="7701178" y="1580301"/>
            <a:ext cx="3806191" cy="3896201"/>
          </a:xfrm>
          <a:prstGeom prst="ellipse">
            <a:avLst/>
          </a:prstGeom>
          <a:ln>
            <a:solidFill>
              <a:schemeClr val="tx2"/>
            </a:solidFill>
          </a:ln>
          <a:effectLst>
            <a:softEdge rad="87122"/>
          </a:effectLst>
        </p:spPr>
      </p:pic>
      <p:cxnSp>
        <p:nvCxnSpPr>
          <p:cNvPr id="13" name="直線矢印コネクタ 12"/>
          <p:cNvCxnSpPr/>
          <p:nvPr/>
        </p:nvCxnSpPr>
        <p:spPr>
          <a:xfrm flipV="1">
            <a:off x="8046447" y="4572833"/>
            <a:ext cx="983941" cy="1887787"/>
          </a:xfrm>
          <a:prstGeom prst="straightConnector1">
            <a:avLst/>
          </a:prstGeom>
          <a:noFill/>
          <a:ln w="12700" cap="flat" cmpd="sng" algn="ctr">
            <a:solidFill>
              <a:schemeClr val="tx2"/>
            </a:solidFill>
            <a:prstDash val="dash"/>
            <a:miter lim="800000"/>
            <a:tailEnd type="triangle"/>
          </a:ln>
          <a:effectLst/>
        </p:spPr>
      </p:cxnSp>
      <p:sp>
        <p:nvSpPr>
          <p:cNvPr id="14" name="テキスト ボックス 13"/>
          <p:cNvSpPr txBox="1"/>
          <p:nvPr/>
        </p:nvSpPr>
        <p:spPr>
          <a:xfrm>
            <a:off x="8275063" y="6088216"/>
            <a:ext cx="132921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1" kern="0" dirty="0"/>
              <a:t>Neutrino</a:t>
            </a:r>
            <a:endParaRPr kumimoji="0" lang="ja-JP" altLang="en-US" sz="2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cxnSp>
        <p:nvCxnSpPr>
          <p:cNvPr id="16" name="直線矢印コネクタ 15"/>
          <p:cNvCxnSpPr/>
          <p:nvPr/>
        </p:nvCxnSpPr>
        <p:spPr>
          <a:xfrm flipV="1">
            <a:off x="10523428" y="856343"/>
            <a:ext cx="463886" cy="1031448"/>
          </a:xfrm>
          <a:prstGeom prst="straightConnector1">
            <a:avLst/>
          </a:prstGeom>
          <a:noFill/>
          <a:ln w="12700" cap="flat" cmpd="sng" algn="ctr">
            <a:solidFill>
              <a:schemeClr val="tx2"/>
            </a:solidFill>
            <a:prstDash val="dash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565412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12192000" cy="65973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08098"/>
          </a:xfrm>
          <a:solidFill>
            <a:schemeClr val="tx2"/>
          </a:solidFill>
        </p:spPr>
        <p:txBody>
          <a:bodyPr>
            <a:normAutofit fontScale="90000"/>
          </a:bodyPr>
          <a:lstStyle/>
          <a:p>
            <a:r>
              <a:rPr kumimoji="1" lang="en-US" altLang="ja-JP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Atmospheric neutrinos</a:t>
            </a:r>
            <a:endParaRPr kumimoji="1" lang="ja-JP" altLang="en-US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6597351"/>
            <a:ext cx="12192000" cy="2880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5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91" b="10196"/>
          <a:stretch/>
        </p:blipFill>
        <p:spPr>
          <a:xfrm>
            <a:off x="208866" y="748367"/>
            <a:ext cx="7032584" cy="5848984"/>
          </a:xfrm>
          <a:prstGeom prst="rect">
            <a:avLst/>
          </a:prstGeom>
        </p:spPr>
      </p:pic>
      <p:sp>
        <p:nvSpPr>
          <p:cNvPr id="10" name="TextBox 3"/>
          <p:cNvSpPr txBox="1"/>
          <p:nvPr/>
        </p:nvSpPr>
        <p:spPr>
          <a:xfrm>
            <a:off x="3571384" y="6294945"/>
            <a:ext cx="40333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© David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</a:rPr>
              <a:t>Fierstein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, originally published in Scientific American, August 1999</a:t>
            </a: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6" r="10530"/>
          <a:stretch/>
        </p:blipFill>
        <p:spPr>
          <a:xfrm>
            <a:off x="7743826" y="832488"/>
            <a:ext cx="4086224" cy="5580146"/>
          </a:xfrm>
          <a:prstGeom prst="roundRect">
            <a:avLst>
              <a:gd name="adj" fmla="val 16667"/>
            </a:avLst>
          </a:prstGeom>
          <a:ln w="28575">
            <a:solidFill>
              <a:schemeClr val="bg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角丸四角形 8"/>
          <p:cNvSpPr/>
          <p:nvPr/>
        </p:nvSpPr>
        <p:spPr>
          <a:xfrm>
            <a:off x="3571384" y="746760"/>
            <a:ext cx="1465311" cy="178657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/>
          <p:cNvSpPr/>
          <p:nvPr/>
        </p:nvSpPr>
        <p:spPr>
          <a:xfrm>
            <a:off x="5051685" y="914400"/>
            <a:ext cx="2593299" cy="944380"/>
          </a:xfrm>
          <a:custGeom>
            <a:avLst/>
            <a:gdLst>
              <a:gd name="connsiteX0" fmla="*/ 0 w 2593299"/>
              <a:gd name="connsiteY0" fmla="*/ 89941 h 944380"/>
              <a:gd name="connsiteX1" fmla="*/ 2263515 w 2593299"/>
              <a:gd name="connsiteY1" fmla="*/ 224852 h 944380"/>
              <a:gd name="connsiteX2" fmla="*/ 2248525 w 2593299"/>
              <a:gd name="connsiteY2" fmla="*/ 0 h 944380"/>
              <a:gd name="connsiteX3" fmla="*/ 2593299 w 2593299"/>
              <a:gd name="connsiteY3" fmla="*/ 524656 h 944380"/>
              <a:gd name="connsiteX4" fmla="*/ 2263515 w 2593299"/>
              <a:gd name="connsiteY4" fmla="*/ 944380 h 944380"/>
              <a:gd name="connsiteX5" fmla="*/ 2233535 w 2593299"/>
              <a:gd name="connsiteY5" fmla="*/ 674557 h 944380"/>
              <a:gd name="connsiteX6" fmla="*/ 0 w 2593299"/>
              <a:gd name="connsiteY6" fmla="*/ 89941 h 944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93299" h="944380">
                <a:moveTo>
                  <a:pt x="0" y="89941"/>
                </a:moveTo>
                <a:lnTo>
                  <a:pt x="2263515" y="224852"/>
                </a:lnTo>
                <a:lnTo>
                  <a:pt x="2248525" y="0"/>
                </a:lnTo>
                <a:lnTo>
                  <a:pt x="2593299" y="524656"/>
                </a:lnTo>
                <a:lnTo>
                  <a:pt x="2263515" y="944380"/>
                </a:lnTo>
                <a:lnTo>
                  <a:pt x="2233535" y="674557"/>
                </a:lnTo>
                <a:lnTo>
                  <a:pt x="0" y="89941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994026" y="3821818"/>
            <a:ext cx="1371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/>
              <a:t>2 muon-neutrinos</a:t>
            </a:r>
            <a:endParaRPr kumimoji="1" lang="ja-JP" altLang="en-US" sz="2000" b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316254" y="4231946"/>
            <a:ext cx="1371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/>
              <a:t>1</a:t>
            </a:r>
            <a:r>
              <a:rPr kumimoji="1" lang="en-US" altLang="ja-JP" sz="2000" b="1" dirty="0"/>
              <a:t> electron-neutrino</a:t>
            </a:r>
            <a:endParaRPr kumimoji="1" lang="ja-JP" altLang="en-US" sz="20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33115" y="1212449"/>
            <a:ext cx="16312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chemeClr val="bg1"/>
                </a:solidFill>
              </a:rPr>
              <a:t>INCOMING</a:t>
            </a:r>
          </a:p>
          <a:p>
            <a:r>
              <a:rPr lang="en-US" altLang="ja-JP" sz="2000" b="1" dirty="0">
                <a:solidFill>
                  <a:schemeClr val="bg1"/>
                </a:solidFill>
              </a:rPr>
              <a:t>COSMIC RAYS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 rot="18500857">
            <a:off x="1494520" y="3013360"/>
            <a:ext cx="22710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Oscillating neutrino</a:t>
            </a:r>
            <a:endParaRPr kumimoji="1" lang="ja-JP" altLang="en-US" sz="2000" b="1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339727" y="896132"/>
            <a:ext cx="1017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COSMIC RAY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994026" y="1938888"/>
            <a:ext cx="1104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AIR NUCLEUS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9136501" y="2834186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PION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700642" y="3239728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MUON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0669642" y="3488193"/>
            <a:ext cx="1165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ELECTRON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860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692151"/>
          </a:xfrm>
          <a:solidFill>
            <a:schemeClr val="tx2"/>
          </a:solidFill>
        </p:spPr>
        <p:txBody>
          <a:bodyPr/>
          <a:lstStyle/>
          <a:p>
            <a:pPr eaLnBrk="1" hangingPunct="1">
              <a:defRPr/>
            </a:pPr>
            <a:r>
              <a:rPr lang="en-US" altLang="ja-JP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Discovery of atmospheric neutrinos (1965) </a:t>
            </a:r>
          </a:p>
        </p:txBody>
      </p:sp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68" y="748903"/>
            <a:ext cx="4428762" cy="5743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4625330" y="3524033"/>
            <a:ext cx="3663208" cy="707886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2400" dirty="0">
                <a:latin typeface="+mn-lt"/>
                <a:sym typeface="Wingdings" panose="05000000000000000000" pitchFamily="2" charset="2"/>
              </a:rPr>
              <a:t>In South Africa </a:t>
            </a:r>
          </a:p>
          <a:p>
            <a:pPr algn="l" eaLnBrk="1" hangingPunct="1"/>
            <a:r>
              <a:rPr lang="en-US" altLang="ja-JP" sz="1600" dirty="0">
                <a:sym typeface="Wingdings" panose="05000000000000000000" pitchFamily="2" charset="2"/>
              </a:rPr>
              <a:t>F. </a:t>
            </a:r>
            <a:r>
              <a:rPr lang="en-US" altLang="ja-JP" sz="1600" dirty="0" err="1">
                <a:sym typeface="Wingdings" panose="05000000000000000000" pitchFamily="2" charset="2"/>
              </a:rPr>
              <a:t>Reines</a:t>
            </a:r>
            <a:r>
              <a:rPr lang="en-US" altLang="ja-JP" sz="1600" dirty="0">
                <a:sym typeface="Wingdings" panose="05000000000000000000" pitchFamily="2" charset="2"/>
              </a:rPr>
              <a:t> et al., PRL 15, 429 (1965)</a:t>
            </a:r>
          </a:p>
        </p:txBody>
      </p:sp>
      <p:sp>
        <p:nvSpPr>
          <p:cNvPr id="20486" name="Text Box 10"/>
          <p:cNvSpPr txBox="1">
            <a:spLocks noChangeArrowheads="1"/>
          </p:cNvSpPr>
          <p:nvPr/>
        </p:nvSpPr>
        <p:spPr bwMode="auto">
          <a:xfrm>
            <a:off x="4876800" y="4514584"/>
            <a:ext cx="3623099" cy="707886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r>
              <a:rPr lang="en-US" altLang="ja-JP" sz="2400" dirty="0">
                <a:latin typeface="+mn-lt"/>
                <a:sym typeface="Wingdings" panose="05000000000000000000" pitchFamily="2" charset="2"/>
              </a:rPr>
              <a:t> In India</a:t>
            </a:r>
          </a:p>
          <a:p>
            <a:pPr algn="r" eaLnBrk="1" hangingPunct="1"/>
            <a:r>
              <a:rPr lang="en-US" altLang="ja-JP" sz="1600" dirty="0">
                <a:sym typeface="Wingdings" panose="05000000000000000000" pitchFamily="2" charset="2"/>
              </a:rPr>
              <a:t>C.V. </a:t>
            </a:r>
            <a:r>
              <a:rPr lang="en-US" altLang="ja-JP" sz="1600" dirty="0" err="1">
                <a:sym typeface="Wingdings" panose="05000000000000000000" pitchFamily="2" charset="2"/>
              </a:rPr>
              <a:t>Achar</a:t>
            </a:r>
            <a:r>
              <a:rPr lang="en-US" altLang="ja-JP" sz="1600" dirty="0">
                <a:sym typeface="Wingdings" panose="05000000000000000000" pitchFamily="2" charset="2"/>
              </a:rPr>
              <a:t> et al., PL 18, 196 (1965)</a:t>
            </a:r>
          </a:p>
        </p:txBody>
      </p:sp>
      <p:pic>
        <p:nvPicPr>
          <p:cNvPr id="20489" name="Picture 9" descr="kgf-neutrino-196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8"/>
          <a:stretch>
            <a:fillRect/>
          </a:stretch>
        </p:blipFill>
        <p:spPr bwMode="auto">
          <a:xfrm>
            <a:off x="8576099" y="769223"/>
            <a:ext cx="3533562" cy="571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0" y="6577012"/>
            <a:ext cx="12192000" cy="2809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6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719484" y="769223"/>
            <a:ext cx="37165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In 1965, atmospheric neutrinos were observed for the first time by detectors located very deep underground.</a:t>
            </a:r>
            <a:endParaRPr kumimoji="1" lang="ja-JP" altLang="en-US" sz="24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518264" y="6229567"/>
            <a:ext cx="12420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Photo by </a:t>
            </a:r>
            <a:r>
              <a:rPr kumimoji="1" lang="en-US" altLang="ja-JP" sz="1400" dirty="0" err="1"/>
              <a:t>H.Sbel</a:t>
            </a:r>
            <a:endParaRPr kumimoji="1" lang="ja-JP" altLang="en-US" sz="1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105234" y="6253181"/>
            <a:ext cx="14950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Photo</a:t>
            </a:r>
            <a:r>
              <a:rPr kumimoji="1" lang="en-US" altLang="ja-JP" sz="1200" dirty="0"/>
              <a:t> by N. </a:t>
            </a:r>
            <a:r>
              <a:rPr kumimoji="1" lang="en-US" altLang="ja-JP" sz="1200" dirty="0" err="1"/>
              <a:t>Mondal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913069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12192000" cy="65973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674442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altLang="ja-JP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Discovery of neutrino oscillations</a:t>
            </a:r>
            <a:endParaRPr kumimoji="1" lang="ja-JP" altLang="en-US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6597351"/>
            <a:ext cx="12192000" cy="2880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7</a:t>
            </a:fld>
            <a:endParaRPr lang="ja-JP" alt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124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"/>
            <a:ext cx="12192000" cy="692695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altLang="ja-JP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Proton decay experiments (1980’s)</a:t>
            </a:r>
          </a:p>
        </p:txBody>
      </p:sp>
      <p:sp>
        <p:nvSpPr>
          <p:cNvPr id="353285" name="Text Box 5"/>
          <p:cNvSpPr txBox="1">
            <a:spLocks noChangeArrowheads="1"/>
          </p:cNvSpPr>
          <p:nvPr/>
        </p:nvSpPr>
        <p:spPr bwMode="auto">
          <a:xfrm>
            <a:off x="4519809" y="804415"/>
            <a:ext cx="3061014" cy="1200329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  <a:flatTx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400" dirty="0"/>
              <a:t>Grand Unified Theories (in the 1970’s)            </a:t>
            </a:r>
            <a:r>
              <a:rPr lang="en-US" altLang="ja-JP" sz="2400" dirty="0">
                <a:sym typeface="Wingdings" pitchFamily="2" charset="2"/>
              </a:rPr>
              <a:t> </a:t>
            </a:r>
            <a:r>
              <a:rPr lang="en-US" altLang="ja-JP" sz="2400" dirty="0" err="1">
                <a:latin typeface="Symbol" pitchFamily="18" charset="2"/>
                <a:sym typeface="Wingdings" pitchFamily="2" charset="2"/>
              </a:rPr>
              <a:t>t</a:t>
            </a:r>
            <a:r>
              <a:rPr lang="en-US" altLang="ja-JP" sz="2400" baseline="-25000" dirty="0" err="1">
                <a:sym typeface="Wingdings" pitchFamily="2" charset="2"/>
              </a:rPr>
              <a:t>p</a:t>
            </a:r>
            <a:r>
              <a:rPr lang="en-US" altLang="ja-JP" sz="2400" dirty="0">
                <a:sym typeface="Wingdings" pitchFamily="2" charset="2"/>
              </a:rPr>
              <a:t>=10</a:t>
            </a:r>
            <a:r>
              <a:rPr lang="en-US" altLang="ja-JP" sz="2400" baseline="30000" dirty="0">
                <a:sym typeface="Wingdings" pitchFamily="2" charset="2"/>
              </a:rPr>
              <a:t>30±2</a:t>
            </a:r>
            <a:r>
              <a:rPr lang="en-US" altLang="ja-JP" sz="2400" dirty="0">
                <a:sym typeface="Wingdings" pitchFamily="2" charset="2"/>
              </a:rPr>
              <a:t> years</a:t>
            </a:r>
            <a:endParaRPr lang="en-US" altLang="ja-JP" sz="2400" dirty="0"/>
          </a:p>
        </p:txBody>
      </p:sp>
      <p:pic>
        <p:nvPicPr>
          <p:cNvPr id="353286" name="Picture 6" descr="nuse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9086" y="3657601"/>
            <a:ext cx="3301610" cy="23256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53287" name="Text Box 7"/>
          <p:cNvSpPr txBox="1">
            <a:spLocks noChangeArrowheads="1"/>
          </p:cNvSpPr>
          <p:nvPr/>
        </p:nvSpPr>
        <p:spPr bwMode="auto">
          <a:xfrm>
            <a:off x="3592824" y="6001197"/>
            <a:ext cx="22462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400" dirty="0"/>
              <a:t>NUSEX (130ton)</a:t>
            </a:r>
          </a:p>
        </p:txBody>
      </p:sp>
      <p:pic>
        <p:nvPicPr>
          <p:cNvPr id="353288" name="Picture 8" descr="freju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60590" y="3641589"/>
            <a:ext cx="3322801" cy="24612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53289" name="Text Box 9"/>
          <p:cNvSpPr txBox="1">
            <a:spLocks noChangeArrowheads="1"/>
          </p:cNvSpPr>
          <p:nvPr/>
        </p:nvSpPr>
        <p:spPr bwMode="auto">
          <a:xfrm>
            <a:off x="9144000" y="6099397"/>
            <a:ext cx="22887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ja-JP" sz="2400" dirty="0" err="1"/>
              <a:t>Frejus</a:t>
            </a:r>
            <a:r>
              <a:rPr lang="en-US" altLang="ja-JP" sz="2400" dirty="0"/>
              <a:t> (700ton)</a:t>
            </a:r>
          </a:p>
        </p:txBody>
      </p:sp>
      <p:pic>
        <p:nvPicPr>
          <p:cNvPr id="353291" name="Picture 11" descr="IMBdiverbig"/>
          <p:cNvPicPr>
            <a:picLocks noChangeAspect="1" noChangeArrowheads="1"/>
          </p:cNvPicPr>
          <p:nvPr/>
        </p:nvPicPr>
        <p:blipFill>
          <a:blip r:embed="rId5" cstate="print"/>
          <a:srcRect l="-259"/>
          <a:stretch>
            <a:fillRect/>
          </a:stretch>
        </p:blipFill>
        <p:spPr bwMode="auto">
          <a:xfrm>
            <a:off x="8007180" y="840496"/>
            <a:ext cx="4018148" cy="26866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53292" name="Text Box 12"/>
          <p:cNvSpPr txBox="1">
            <a:spLocks noChangeArrowheads="1"/>
          </p:cNvSpPr>
          <p:nvPr/>
        </p:nvSpPr>
        <p:spPr bwMode="auto">
          <a:xfrm>
            <a:off x="4104751" y="2655022"/>
            <a:ext cx="18975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400" dirty="0" err="1"/>
              <a:t>Kamiokande</a:t>
            </a:r>
            <a:r>
              <a:rPr lang="en-US" altLang="ja-JP" sz="2400" dirty="0"/>
              <a:t> (1000ton)</a:t>
            </a:r>
          </a:p>
        </p:txBody>
      </p:sp>
      <p:sp>
        <p:nvSpPr>
          <p:cNvPr id="353293" name="Text Box 13"/>
          <p:cNvSpPr txBox="1">
            <a:spLocks noChangeArrowheads="1"/>
          </p:cNvSpPr>
          <p:nvPr/>
        </p:nvSpPr>
        <p:spPr bwMode="auto">
          <a:xfrm>
            <a:off x="6428258" y="2696140"/>
            <a:ext cx="150989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ja-JP" sz="2400" dirty="0"/>
              <a:t>IMB (3300ton)</a:t>
            </a:r>
          </a:p>
        </p:txBody>
      </p:sp>
      <p:sp>
        <p:nvSpPr>
          <p:cNvPr id="353294" name="Text Box 14"/>
          <p:cNvSpPr txBox="1">
            <a:spLocks noChangeArrowheads="1"/>
          </p:cNvSpPr>
          <p:nvPr/>
        </p:nvSpPr>
        <p:spPr bwMode="auto">
          <a:xfrm>
            <a:off x="6002333" y="3804294"/>
            <a:ext cx="2644073" cy="267765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400" dirty="0"/>
              <a:t>These experiments observed many contained atmospheric neutrino events (background for proton decay).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0" y="6596881"/>
            <a:ext cx="12192000" cy="2885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8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pic>
        <p:nvPicPr>
          <p:cNvPr id="15" name="Picture 25" descr="kamiokande-no3"/>
          <p:cNvPicPr>
            <a:picLocks noChangeAspect="1" noChangeArrowheads="1"/>
          </p:cNvPicPr>
          <p:nvPr/>
        </p:nvPicPr>
        <p:blipFill>
          <a:blip r:embed="rId6" cstate="print"/>
          <a:srcRect l="3986"/>
          <a:stretch>
            <a:fillRect/>
          </a:stretch>
        </p:blipFill>
        <p:spPr bwMode="auto">
          <a:xfrm>
            <a:off x="173129" y="785881"/>
            <a:ext cx="3880369" cy="27641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44" y="4467079"/>
            <a:ext cx="3216314" cy="2053182"/>
          </a:xfrm>
          <a:prstGeom prst="rect">
            <a:avLst/>
          </a:prstGeom>
          <a:solidFill>
            <a:srgbClr val="FFFFFF">
              <a:shade val="85000"/>
            </a:srgbClr>
          </a:solidFill>
          <a:ln w="508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テキスト ボックス 2"/>
          <p:cNvSpPr txBox="1"/>
          <p:nvPr/>
        </p:nvSpPr>
        <p:spPr>
          <a:xfrm>
            <a:off x="202689" y="4017457"/>
            <a:ext cx="1932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KGF (100tons)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60950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6592269"/>
            <a:ext cx="12192000" cy="2931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9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0" y="2"/>
            <a:ext cx="12192000" cy="692695"/>
          </a:xfrm>
          <a:prstGeom prst="rect">
            <a:avLst/>
          </a:prstGeom>
          <a:solidFill>
            <a:schemeClr val="tx2"/>
          </a:solidFill>
        </p:spPr>
        <p:txBody>
          <a:bodyPr>
            <a:normAutofit fontScale="97500"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ja-JP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Constructing the </a:t>
            </a:r>
            <a:r>
              <a:rPr lang="en-US" altLang="ja-JP" sz="40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Kamiokande</a:t>
            </a:r>
            <a:r>
              <a:rPr lang="en-US" altLang="ja-JP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detector (Spring 1983)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43" t="28732" r="17738" b="10904"/>
          <a:stretch/>
        </p:blipFill>
        <p:spPr>
          <a:xfrm>
            <a:off x="0" y="692698"/>
            <a:ext cx="6331032" cy="3995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コンテンツ プレースホルダ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072" y="2220686"/>
            <a:ext cx="6329928" cy="42995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テキスト ボックス 7"/>
          <p:cNvSpPr txBox="1"/>
          <p:nvPr/>
        </p:nvSpPr>
        <p:spPr>
          <a:xfrm>
            <a:off x="2167857" y="4688114"/>
            <a:ext cx="193726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/>
              <a:t>M. </a:t>
            </a:r>
            <a:r>
              <a:rPr lang="en-US" altLang="ja-JP" sz="2000" b="1" dirty="0" err="1"/>
              <a:t>Koshiba</a:t>
            </a:r>
            <a:endParaRPr lang="en-US" altLang="ja-JP" b="1" dirty="0"/>
          </a:p>
          <a:p>
            <a:r>
              <a:rPr lang="en-US" altLang="ja-JP" b="1" dirty="0"/>
              <a:t>(2002 Nobel Prize)</a:t>
            </a:r>
            <a:endParaRPr lang="ja-JP" altLang="en-US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68813" y="4760123"/>
            <a:ext cx="12334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/>
              <a:t>Y. Totsuka</a:t>
            </a:r>
            <a:endParaRPr lang="ja-JP" altLang="en-US" sz="20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105119" y="4701472"/>
            <a:ext cx="1107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/>
              <a:t>T. </a:t>
            </a:r>
            <a:r>
              <a:rPr lang="en-US" altLang="ja-JP" sz="2000" b="1" dirty="0" err="1"/>
              <a:t>Kifune</a:t>
            </a:r>
            <a:endParaRPr lang="ja-JP" altLang="en-US" sz="20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85520" y="814754"/>
            <a:ext cx="11678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</a:rPr>
              <a:t>M. </a:t>
            </a:r>
            <a:r>
              <a:rPr lang="en-US" altLang="ja-JP" sz="2000" b="1" dirty="0" err="1">
                <a:solidFill>
                  <a:schemeClr val="bg1"/>
                </a:solidFill>
              </a:rPr>
              <a:t>Takita</a:t>
            </a:r>
            <a:endParaRPr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26579" y="1196114"/>
            <a:ext cx="15520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</a:rPr>
              <a:t>M. </a:t>
            </a:r>
            <a:r>
              <a:rPr lang="en-US" altLang="ja-JP" sz="2000" b="1" dirty="0" err="1">
                <a:solidFill>
                  <a:schemeClr val="bg1"/>
                </a:solidFill>
              </a:rPr>
              <a:t>Nakahata</a:t>
            </a:r>
            <a:endParaRPr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126239" y="764706"/>
            <a:ext cx="4523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</a:rPr>
              <a:t>TK</a:t>
            </a:r>
            <a:endParaRPr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716709" y="1196114"/>
            <a:ext cx="12379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</a:rPr>
              <a:t>K. </a:t>
            </a:r>
            <a:r>
              <a:rPr lang="en-US" altLang="ja-JP" sz="2000" b="1" dirty="0" err="1">
                <a:solidFill>
                  <a:schemeClr val="bg1"/>
                </a:solidFill>
              </a:rPr>
              <a:t>Arisaka</a:t>
            </a:r>
            <a:endParaRPr lang="ja-JP" alt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322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2561</TotalTime>
  <Words>1447</Words>
  <Application>Microsoft Office PowerPoint</Application>
  <PresentationFormat>ワイド画面</PresentationFormat>
  <Paragraphs>302</Paragraphs>
  <Slides>33</Slides>
  <Notes>29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33</vt:i4>
      </vt:variant>
    </vt:vector>
  </HeadingPairs>
  <TitlesOfParts>
    <vt:vector size="43" baseType="lpstr">
      <vt:lpstr>HGPｺﾞｼｯｸE</vt:lpstr>
      <vt:lpstr>ＭＳ Ｐゴシック</vt:lpstr>
      <vt:lpstr>游ゴシック</vt:lpstr>
      <vt:lpstr>Arial</vt:lpstr>
      <vt:lpstr>Calibri</vt:lpstr>
      <vt:lpstr>Calibri Light</vt:lpstr>
      <vt:lpstr>Symbol</vt:lpstr>
      <vt:lpstr>Wingdings</vt:lpstr>
      <vt:lpstr>Office テーマ</vt:lpstr>
      <vt:lpstr>Microsoft Excel Chart</vt:lpstr>
      <vt:lpstr>Neutrino Oscillations: discovery, status and prospect</vt:lpstr>
      <vt:lpstr>Outline</vt:lpstr>
      <vt:lpstr>Introduction</vt:lpstr>
      <vt:lpstr>PowerPoint プレゼンテーション</vt:lpstr>
      <vt:lpstr>Atmospheric neutrinos</vt:lpstr>
      <vt:lpstr>Discovery of atmospheric neutrinos (1965) </vt:lpstr>
      <vt:lpstr>Discovery of neutrino oscillations</vt:lpstr>
      <vt:lpstr>Proton decay experiments (1980’s)</vt:lpstr>
      <vt:lpstr>PowerPoint プレゼンテーション</vt:lpstr>
      <vt:lpstr>Atmospheric nm deficit (1980’s to 90’s) </vt:lpstr>
      <vt:lpstr>Neutrino oscillations</vt:lpstr>
      <vt:lpstr>What will happen if the nm deficit is due to neutrino oscillations </vt:lpstr>
      <vt:lpstr>Super-Kamiokande detector</vt:lpstr>
      <vt:lpstr>Constructing the Super-Kamiokande detector (spring 1995)</vt:lpstr>
      <vt:lpstr>Filling water in Super-Kamiokande </vt:lpstr>
      <vt:lpstr>Event type and neutrino energy</vt:lpstr>
      <vt:lpstr>Evidence for neutrino oscillations (Super-Kamiokande @Neutrino ’98)</vt:lpstr>
      <vt:lpstr> Results from the other atmospheric neutrino experiments</vt:lpstr>
      <vt:lpstr>Status of neutrino oscillation studies</vt:lpstr>
      <vt:lpstr>Data updates</vt:lpstr>
      <vt:lpstr> Neutrino oscillation studies</vt:lpstr>
      <vt:lpstr>Solar neutrino problem</vt:lpstr>
      <vt:lpstr>Solving the solar neutrino problem (2001-2002)</vt:lpstr>
      <vt:lpstr>Discovery of the third neutrino oscillations (2011-2012)</vt:lpstr>
      <vt:lpstr>What have we learned?  Why are neutrinos important? </vt:lpstr>
      <vt:lpstr>Future </vt:lpstr>
      <vt:lpstr>Neutrino mass  </vt:lpstr>
      <vt:lpstr>Future experiments that will tell us the order of the neutrino masses   </vt:lpstr>
      <vt:lpstr>Comment: Importance of “Interactions of neutrinos and hadrons”</vt:lpstr>
      <vt:lpstr>Summary</vt:lpstr>
      <vt:lpstr>Back up</vt:lpstr>
      <vt:lpstr>Some highlights (nt appearance)</vt:lpstr>
      <vt:lpstr>Really neutrino oscillations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Atmospheric Neutrinos</dc:title>
  <dc:creator>kajita</dc:creator>
  <cp:lastModifiedBy>kajita</cp:lastModifiedBy>
  <cp:revision>68</cp:revision>
  <dcterms:created xsi:type="dcterms:W3CDTF">2016-01-30T05:00:16Z</dcterms:created>
  <dcterms:modified xsi:type="dcterms:W3CDTF">2016-11-02T03:06:17Z</dcterms:modified>
</cp:coreProperties>
</file>