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21"/>
  </p:notesMasterIdLst>
  <p:sldIdLst>
    <p:sldId id="261" r:id="rId3"/>
    <p:sldId id="262" r:id="rId4"/>
    <p:sldId id="343" r:id="rId5"/>
    <p:sldId id="342" r:id="rId6"/>
    <p:sldId id="347" r:id="rId7"/>
    <p:sldId id="344" r:id="rId8"/>
    <p:sldId id="307" r:id="rId9"/>
    <p:sldId id="338" r:id="rId10"/>
    <p:sldId id="316" r:id="rId11"/>
    <p:sldId id="318" r:id="rId12"/>
    <p:sldId id="340" r:id="rId13"/>
    <p:sldId id="315" r:id="rId14"/>
    <p:sldId id="339" r:id="rId15"/>
    <p:sldId id="334" r:id="rId16"/>
    <p:sldId id="323" r:id="rId17"/>
    <p:sldId id="333" r:id="rId18"/>
    <p:sldId id="289" r:id="rId19"/>
    <p:sldId id="29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33CC"/>
    <a:srgbClr val="008000"/>
    <a:srgbClr val="000099"/>
    <a:srgbClr val="974706"/>
    <a:srgbClr val="005800"/>
    <a:srgbClr val="006600"/>
    <a:srgbClr val="CCFFCC"/>
    <a:srgbClr val="FFCCCC"/>
    <a:srgbClr val="FFEB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073" autoAdjust="0"/>
  </p:normalViewPr>
  <p:slideViewPr>
    <p:cSldViewPr>
      <p:cViewPr>
        <p:scale>
          <a:sx n="100" d="100"/>
          <a:sy n="100" d="100"/>
        </p:scale>
        <p:origin x="-516" y="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10ABB-9B69-4E3A-B6D9-6EE95EEC9183}" type="datetimeFigureOut">
              <a:rPr lang="en-US" smtClean="0"/>
              <a:pPr/>
              <a:t>03-Feb-16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BE387-0D4A-49C6-BF26-D06C3173D7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9288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5010" y="8684684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Osaka" charset="-128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Osaka" charset="-128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Osaka" charset="-128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Osaka" charset="-128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Osaka" charset="-128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Osaka" charset="-128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Osaka" charset="-128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Osaka" charset="-128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Osaka" charset="-128"/>
                <a:ea typeface="Osaka" charset="-128"/>
              </a:defRPr>
            </a:lvl9pPr>
          </a:lstStyle>
          <a:p>
            <a:pPr eaLnBrk="1" hangingPunct="1"/>
            <a:fld id="{3697CC09-6890-4F0F-A2F1-131ED4D70F05}" type="slidenum">
              <a:rPr lang="en-US">
                <a:solidFill>
                  <a:srgbClr val="000000"/>
                </a:solidFill>
              </a:rPr>
              <a:pPr eaLnBrk="1" hangingPunct="1"/>
              <a:t>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BE387-0D4A-49C6-BF26-D06C3173D75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4099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2A8B7150-2108-4996-B45A-CD2FE6E8811B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B4CA53C9-3772-42BF-B96A-1E257C1D4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5519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77E6BE76-C8B5-423F-95A8-E5C4F1F84D68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7806B124-C667-4914-9AD3-AA118F38D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1631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3F57ECD9-687F-4252-A493-4520BB9F9F9C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DACB8B5D-F90E-436D-A6BD-AA0B32A91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961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4194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9198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59280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7066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8870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2427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96673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26668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D29CA5E7-D11B-4CD5-A720-07C92A81C133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8A85972A-0342-4ADE-A0E5-2EFCED1B1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1928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022127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1125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381000"/>
            <a:ext cx="19621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57340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01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77724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3657600"/>
            <a:ext cx="77724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3542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95DB72F4-569B-4150-B852-FEA8F173B66B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C0AA6EF2-69A4-4492-8EE8-4AABD6729E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5624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0E4785EE-ADC8-4C10-8C81-D536D48C6E10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758936BC-99EC-4142-9A93-751C01812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3287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6A1B2985-5942-425E-B3BD-B5E2497EB2A1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E9DDF17E-F3D4-4329-9D49-ACCC29FE0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279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C0B40576-59F3-497A-8046-F7F8C0EBCEB9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86EA3AA5-5979-42C0-848F-F27B1DA30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9762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14FEB901-0E78-47A8-B590-14FC26D8512D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EA18A8C5-5AB3-42AF-A0B7-558E041D9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3271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D258DFE6-6AE4-48A5-9C58-4CD1C32AF647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01E14E77-230B-4A33-B3F7-A1341AD4A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1947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B4375067-43F2-4C7D-9ADB-827CD7EEE31C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Osaka" charset="-128"/>
                <a:ea typeface="Osaka" charset="-128"/>
              </a:defRPr>
            </a:lvl1pPr>
          </a:lstStyle>
          <a:p>
            <a:pPr>
              <a:defRPr/>
            </a:pPr>
            <a:fld id="{F7EE364F-EEDD-40A2-A059-18080492E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849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45552DB1-3147-4A89-B629-BD3E3471252B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6FD0E22E-8D30-4848-B1A3-7E0B9599A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555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810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grpSp>
        <p:nvGrpSpPr>
          <p:cNvPr id="1028" name="Group 21"/>
          <p:cNvGrpSpPr>
            <a:grpSpLocks/>
          </p:cNvGrpSpPr>
          <p:nvPr/>
        </p:nvGrpSpPr>
        <p:grpSpPr bwMode="auto">
          <a:xfrm>
            <a:off x="381000" y="1066800"/>
            <a:ext cx="8372475" cy="150813"/>
            <a:chOff x="240" y="672"/>
            <a:chExt cx="5274" cy="95"/>
          </a:xfrm>
        </p:grpSpPr>
        <p:grpSp>
          <p:nvGrpSpPr>
            <p:cNvPr id="1029" name="Group 6"/>
            <p:cNvGrpSpPr>
              <a:grpSpLocks/>
            </p:cNvGrpSpPr>
            <p:nvPr/>
          </p:nvGrpSpPr>
          <p:grpSpPr bwMode="auto">
            <a:xfrm>
              <a:off x="5398" y="672"/>
              <a:ext cx="116" cy="95"/>
              <a:chOff x="5398" y="672"/>
              <a:chExt cx="116" cy="95"/>
            </a:xfrm>
          </p:grpSpPr>
          <p:sp>
            <p:nvSpPr>
              <p:cNvPr id="1044" name="Rectangle 4"/>
              <p:cNvSpPr>
                <a:spLocks noChangeArrowheads="1"/>
              </p:cNvSpPr>
              <p:nvPr/>
            </p:nvSpPr>
            <p:spPr bwMode="auto">
              <a:xfrm>
                <a:off x="5492" y="672"/>
                <a:ext cx="22" cy="95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5"/>
              <p:cNvSpPr>
                <a:spLocks noChangeArrowheads="1"/>
              </p:cNvSpPr>
              <p:nvPr/>
            </p:nvSpPr>
            <p:spPr bwMode="auto">
              <a:xfrm>
                <a:off x="5398" y="672"/>
                <a:ext cx="52" cy="95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0" name="Group 9"/>
            <p:cNvGrpSpPr>
              <a:grpSpLocks/>
            </p:cNvGrpSpPr>
            <p:nvPr/>
          </p:nvGrpSpPr>
          <p:grpSpPr bwMode="auto">
            <a:xfrm>
              <a:off x="5088" y="672"/>
              <a:ext cx="255" cy="95"/>
              <a:chOff x="5088" y="672"/>
              <a:chExt cx="255" cy="95"/>
            </a:xfrm>
          </p:grpSpPr>
          <p:sp>
            <p:nvSpPr>
              <p:cNvPr id="1042" name="Rectangle 7"/>
              <p:cNvSpPr>
                <a:spLocks noChangeArrowheads="1"/>
              </p:cNvSpPr>
              <p:nvPr/>
            </p:nvSpPr>
            <p:spPr bwMode="auto">
              <a:xfrm>
                <a:off x="5258" y="672"/>
                <a:ext cx="85" cy="95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8"/>
              <p:cNvSpPr>
                <a:spLocks noChangeArrowheads="1"/>
              </p:cNvSpPr>
              <p:nvPr/>
            </p:nvSpPr>
            <p:spPr bwMode="auto">
              <a:xfrm>
                <a:off x="5088" y="672"/>
                <a:ext cx="118" cy="95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1" name="Group 12"/>
            <p:cNvGrpSpPr>
              <a:grpSpLocks/>
            </p:cNvGrpSpPr>
            <p:nvPr/>
          </p:nvGrpSpPr>
          <p:grpSpPr bwMode="auto">
            <a:xfrm>
              <a:off x="4658" y="672"/>
              <a:ext cx="378" cy="95"/>
              <a:chOff x="4658" y="672"/>
              <a:chExt cx="378" cy="95"/>
            </a:xfrm>
          </p:grpSpPr>
          <p:sp>
            <p:nvSpPr>
              <p:cNvPr id="1040" name="Rectangle 10"/>
              <p:cNvSpPr>
                <a:spLocks noChangeArrowheads="1"/>
              </p:cNvSpPr>
              <p:nvPr/>
            </p:nvSpPr>
            <p:spPr bwMode="auto">
              <a:xfrm>
                <a:off x="4890" y="672"/>
                <a:ext cx="146" cy="95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11"/>
              <p:cNvSpPr>
                <a:spLocks noChangeArrowheads="1"/>
              </p:cNvSpPr>
              <p:nvPr/>
            </p:nvSpPr>
            <p:spPr bwMode="auto">
              <a:xfrm>
                <a:off x="4658" y="672"/>
                <a:ext cx="181" cy="95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2" name="Group 17"/>
            <p:cNvGrpSpPr>
              <a:grpSpLocks/>
            </p:cNvGrpSpPr>
            <p:nvPr/>
          </p:nvGrpSpPr>
          <p:grpSpPr bwMode="auto">
            <a:xfrm>
              <a:off x="3423" y="672"/>
              <a:ext cx="1183" cy="95"/>
              <a:chOff x="3423" y="672"/>
              <a:chExt cx="1183" cy="95"/>
            </a:xfrm>
          </p:grpSpPr>
          <p:sp>
            <p:nvSpPr>
              <p:cNvPr id="1036" name="Rectangle 13"/>
              <p:cNvSpPr>
                <a:spLocks noChangeArrowheads="1"/>
              </p:cNvSpPr>
              <p:nvPr/>
            </p:nvSpPr>
            <p:spPr bwMode="auto">
              <a:xfrm>
                <a:off x="3798" y="672"/>
                <a:ext cx="242" cy="95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14"/>
              <p:cNvSpPr>
                <a:spLocks noChangeArrowheads="1"/>
              </p:cNvSpPr>
              <p:nvPr/>
            </p:nvSpPr>
            <p:spPr bwMode="auto">
              <a:xfrm>
                <a:off x="4396" y="672"/>
                <a:ext cx="210" cy="95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15"/>
              <p:cNvSpPr>
                <a:spLocks noChangeArrowheads="1"/>
              </p:cNvSpPr>
              <p:nvPr/>
            </p:nvSpPr>
            <p:spPr bwMode="auto">
              <a:xfrm>
                <a:off x="4104" y="672"/>
                <a:ext cx="242" cy="95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16"/>
              <p:cNvSpPr>
                <a:spLocks noChangeArrowheads="1"/>
              </p:cNvSpPr>
              <p:nvPr/>
            </p:nvSpPr>
            <p:spPr bwMode="auto">
              <a:xfrm>
                <a:off x="3423" y="672"/>
                <a:ext cx="306" cy="95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20"/>
            <p:cNvGrpSpPr>
              <a:grpSpLocks/>
            </p:cNvGrpSpPr>
            <p:nvPr/>
          </p:nvGrpSpPr>
          <p:grpSpPr bwMode="auto">
            <a:xfrm>
              <a:off x="240" y="672"/>
              <a:ext cx="3135" cy="95"/>
              <a:chOff x="240" y="672"/>
              <a:chExt cx="3135" cy="95"/>
            </a:xfrm>
          </p:grpSpPr>
          <p:sp>
            <p:nvSpPr>
              <p:cNvPr id="1034" name="Rectangle 18"/>
              <p:cNvSpPr>
                <a:spLocks noChangeArrowheads="1"/>
              </p:cNvSpPr>
              <p:nvPr/>
            </p:nvSpPr>
            <p:spPr bwMode="auto">
              <a:xfrm>
                <a:off x="3038" y="672"/>
                <a:ext cx="337" cy="95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/>
            </p:nvSpPr>
            <p:spPr bwMode="auto">
              <a:xfrm>
                <a:off x="240" y="672"/>
                <a:ext cx="2748" cy="95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852188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Osaka" charset="-128"/>
          <a:ea typeface="Osaka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Osaka" charset="-128"/>
          <a:ea typeface="Osaka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Osaka" charset="-128"/>
          <a:ea typeface="Osaka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Osaka" charset="-128"/>
          <a:ea typeface="Osaka" charset="-128"/>
        </a:defRPr>
      </a:lvl5pPr>
      <a:lvl6pPr marL="457200" algn="r" rtl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Osaka" charset="-128"/>
          <a:ea typeface="Osaka" charset="-128"/>
        </a:defRPr>
      </a:lvl6pPr>
      <a:lvl7pPr marL="914400" algn="r" rtl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Osaka" charset="-128"/>
          <a:ea typeface="Osaka" charset="-128"/>
        </a:defRPr>
      </a:lvl7pPr>
      <a:lvl8pPr marL="1371600" algn="r" rtl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Osaka" charset="-128"/>
          <a:ea typeface="Osaka" charset="-128"/>
        </a:defRPr>
      </a:lvl8pPr>
      <a:lvl9pPr marL="1828800" algn="r" rtl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Osaka" charset="-128"/>
          <a:ea typeface="Osaka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Char char="–"/>
        <a:defRPr kumimoji="1" sz="2000">
          <a:solidFill>
            <a:srgbClr val="00AE00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•"/>
        <a:defRPr kumimoji="1">
          <a:solidFill>
            <a:srgbClr val="AD690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kumimoji="1" sz="1600">
          <a:solidFill>
            <a:schemeClr val="accent2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kumimoji="1" sz="1600">
          <a:solidFill>
            <a:schemeClr val="accent2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kumimoji="1" sz="1600">
          <a:solidFill>
            <a:schemeClr val="accent2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kumimoji="1" sz="1600">
          <a:solidFill>
            <a:schemeClr val="accent2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kumimoji="1" sz="16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6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152400"/>
            <a:ext cx="85344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 smtClean="0">
              <a:solidFill>
                <a:srgbClr val="9A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9A0000"/>
                </a:solidFill>
              </a:rPr>
              <a:t>Spectrum </a:t>
            </a:r>
            <a:r>
              <a:rPr lang="en-US" sz="3200" b="1" dirty="0">
                <a:solidFill>
                  <a:srgbClr val="9A0000"/>
                </a:solidFill>
              </a:rPr>
              <a:t>and Decay </a:t>
            </a:r>
            <a:r>
              <a:rPr lang="en-US" sz="3200" b="1" dirty="0" smtClean="0">
                <a:solidFill>
                  <a:srgbClr val="9A0000"/>
                </a:solidFill>
              </a:rPr>
              <a:t>Properties of The Ds </a:t>
            </a:r>
            <a:r>
              <a:rPr lang="en-US" sz="3200" b="1" dirty="0">
                <a:solidFill>
                  <a:srgbClr val="9A0000"/>
                </a:solidFill>
              </a:rPr>
              <a:t>Meson</a:t>
            </a:r>
          </a:p>
          <a:p>
            <a:pPr algn="ctr">
              <a:defRPr/>
            </a:pPr>
            <a:endParaRPr lang="en-US" sz="2400" b="1" dirty="0">
              <a:solidFill>
                <a:srgbClr val="0000FF"/>
              </a:solidFill>
              <a:ea typeface="Osaka" charset="-128"/>
            </a:endParaRPr>
          </a:p>
          <a:p>
            <a:pPr algn="ctr">
              <a:defRPr/>
            </a:pPr>
            <a:r>
              <a:rPr lang="en-US" sz="2000" b="1" dirty="0" smtClean="0">
                <a:solidFill>
                  <a:srgbClr val="005400"/>
                </a:solidFill>
                <a:ea typeface="Osaka" charset="-128"/>
              </a:rPr>
              <a:t>By</a:t>
            </a:r>
            <a:endParaRPr lang="en-US" sz="2000" b="1" dirty="0">
              <a:solidFill>
                <a:srgbClr val="005400"/>
              </a:solidFill>
              <a:ea typeface="Osaka" charset="-128"/>
            </a:endParaRPr>
          </a:p>
          <a:p>
            <a:pPr algn="ctr">
              <a:defRPr/>
            </a:pPr>
            <a:r>
              <a:rPr lang="en-US" sz="2200" b="1" dirty="0" smtClean="0">
                <a:solidFill>
                  <a:srgbClr val="005400"/>
                </a:solidFill>
                <a:ea typeface="Osaka" charset="-128"/>
              </a:rPr>
              <a:t>Dr</a:t>
            </a:r>
            <a:r>
              <a:rPr lang="en-US" sz="2200" b="1" dirty="0">
                <a:solidFill>
                  <a:srgbClr val="005400"/>
                </a:solidFill>
                <a:ea typeface="Osaka" charset="-128"/>
              </a:rPr>
              <a:t>. Ajay Kumar </a:t>
            </a:r>
            <a:r>
              <a:rPr lang="en-US" sz="2200" b="1" dirty="0" err="1">
                <a:solidFill>
                  <a:srgbClr val="005400"/>
                </a:solidFill>
                <a:ea typeface="Osaka" charset="-128"/>
              </a:rPr>
              <a:t>Rai</a:t>
            </a:r>
            <a:endParaRPr lang="en-US" sz="2200" b="1" dirty="0">
              <a:solidFill>
                <a:srgbClr val="005400"/>
              </a:solidFill>
              <a:ea typeface="Osaka" charset="-128"/>
            </a:endParaRPr>
          </a:p>
          <a:p>
            <a:pPr algn="ctr">
              <a:defRPr/>
            </a:pPr>
            <a:endParaRPr lang="en-US" sz="2400" b="1" dirty="0">
              <a:solidFill>
                <a:srgbClr val="0000FF"/>
              </a:solidFill>
              <a:ea typeface="Osaka" charset="-128"/>
            </a:endParaRPr>
          </a:p>
          <a:p>
            <a:pPr algn="ctr">
              <a:defRPr/>
            </a:pPr>
            <a:endParaRPr lang="en-US" sz="2400" b="1" dirty="0" smtClean="0">
              <a:solidFill>
                <a:srgbClr val="0000FF"/>
              </a:solidFill>
              <a:ea typeface="Osaka" charset="-128"/>
            </a:endParaRPr>
          </a:p>
          <a:p>
            <a:pPr algn="ctr">
              <a:defRPr/>
            </a:pPr>
            <a:endParaRPr lang="en-US" sz="2400" b="1" dirty="0" smtClean="0">
              <a:solidFill>
                <a:srgbClr val="0000FF"/>
              </a:solidFill>
              <a:ea typeface="Osaka" charset="-128"/>
            </a:endParaRPr>
          </a:p>
          <a:p>
            <a:pPr algn="ctr">
              <a:defRPr/>
            </a:pPr>
            <a:endParaRPr lang="en-US" sz="2400" b="1" dirty="0" smtClean="0">
              <a:solidFill>
                <a:srgbClr val="0000FF"/>
              </a:solidFill>
              <a:ea typeface="Osaka" charset="-128"/>
            </a:endParaRPr>
          </a:p>
          <a:p>
            <a:pPr algn="ctr">
              <a:defRPr/>
            </a:pPr>
            <a:endParaRPr lang="en-US" sz="2400" b="1" dirty="0" smtClean="0">
              <a:solidFill>
                <a:srgbClr val="0000FF"/>
              </a:solidFill>
              <a:ea typeface="Osaka" charset="-128"/>
            </a:endParaRPr>
          </a:p>
          <a:p>
            <a:pPr algn="ctr">
              <a:defRPr/>
            </a:pPr>
            <a:endParaRPr lang="en-US" sz="2400" b="1" dirty="0" smtClean="0">
              <a:solidFill>
                <a:srgbClr val="0000FF"/>
              </a:solidFill>
              <a:ea typeface="Osaka" charset="-128"/>
            </a:endParaRPr>
          </a:p>
          <a:p>
            <a:pPr algn="ctr">
              <a:defRPr/>
            </a:pPr>
            <a:r>
              <a:rPr lang="en-US" sz="2000" b="1" dirty="0" smtClean="0">
                <a:solidFill>
                  <a:srgbClr val="005400"/>
                </a:solidFill>
                <a:ea typeface="Osaka"/>
              </a:rPr>
              <a:t>Department Of </a:t>
            </a:r>
            <a:r>
              <a:rPr lang="en-US" sz="2000" b="1" dirty="0">
                <a:solidFill>
                  <a:srgbClr val="005400"/>
                </a:solidFill>
                <a:ea typeface="Osaka"/>
              </a:rPr>
              <a:t>Applied Physics</a:t>
            </a:r>
          </a:p>
          <a:p>
            <a:pPr algn="ctr">
              <a:defRPr/>
            </a:pPr>
            <a:r>
              <a:rPr lang="en-US" sz="2000" b="1" dirty="0" err="1">
                <a:solidFill>
                  <a:srgbClr val="005400"/>
                </a:solidFill>
                <a:ea typeface="Osaka"/>
              </a:rPr>
              <a:t>Sardar</a:t>
            </a:r>
            <a:r>
              <a:rPr lang="en-US" sz="2000" b="1" dirty="0">
                <a:solidFill>
                  <a:srgbClr val="005400"/>
                </a:solidFill>
                <a:ea typeface="Osaka"/>
              </a:rPr>
              <a:t> </a:t>
            </a:r>
            <a:r>
              <a:rPr lang="en-US" sz="2000" b="1" dirty="0" err="1">
                <a:solidFill>
                  <a:srgbClr val="005400"/>
                </a:solidFill>
                <a:ea typeface="Osaka"/>
              </a:rPr>
              <a:t>Vallabhbhai</a:t>
            </a:r>
            <a:r>
              <a:rPr lang="en-US" sz="2000" b="1" dirty="0">
                <a:solidFill>
                  <a:srgbClr val="005400"/>
                </a:solidFill>
                <a:ea typeface="Osaka"/>
              </a:rPr>
              <a:t> National Institute of Technology</a:t>
            </a:r>
          </a:p>
          <a:p>
            <a:pPr algn="ctr">
              <a:defRPr/>
            </a:pPr>
            <a:r>
              <a:rPr lang="en-US" sz="2000" b="1" dirty="0" smtClean="0">
                <a:solidFill>
                  <a:srgbClr val="005400"/>
                </a:solidFill>
                <a:ea typeface="Osaka"/>
              </a:rPr>
              <a:t>SURAT, Gujarat-395007</a:t>
            </a:r>
            <a:endParaRPr lang="en-US" sz="2000" dirty="0">
              <a:solidFill>
                <a:srgbClr val="005400"/>
              </a:solidFill>
              <a:ea typeface="Osak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5972A-0342-4ADE-A0E5-2EFCED1B161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6" name="Picture 2" descr="C:\Users\vhkher\Desktop\1\i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590800"/>
            <a:ext cx="14573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02BE72-39BC-4EC9-AEB7-8FCA1AB39453}" type="datetime1">
              <a:rPr lang="en-US" smtClean="0"/>
              <a:pPr>
                <a:defRPr/>
              </a:pPr>
              <a:t>03-Feb-16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Heavy Flavour Meet-2016, SINP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2397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0062198"/>
                  </p:ext>
                </p:extLst>
              </p:nvPr>
            </p:nvGraphicFramePr>
            <p:xfrm>
              <a:off x="914400" y="1524000"/>
              <a:ext cx="7391398" cy="5185304"/>
            </p:xfrm>
            <a:graphic>
              <a:graphicData uri="http://schemas.openxmlformats.org/drawingml/2006/table">
                <a:tbl>
                  <a:tblPr/>
                  <a:tblGrid>
                    <a:gridCol w="735516"/>
                    <a:gridCol w="735517"/>
                    <a:gridCol w="920596"/>
                    <a:gridCol w="586666"/>
                    <a:gridCol w="588413"/>
                    <a:gridCol w="661966"/>
                    <a:gridCol w="661966"/>
                    <a:gridCol w="588413"/>
                    <a:gridCol w="661966"/>
                    <a:gridCol w="588413"/>
                    <a:gridCol w="661966"/>
                  </a:tblGrid>
                  <a:tr h="228868">
                    <a:tc rowSpan="2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4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State</a:t>
                          </a:r>
                        </a:p>
                      </a:txBody>
                      <a:tcPr marL="5418" marR="5418" marT="5418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4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This work</a:t>
                          </a:r>
                        </a:p>
                      </a:txBody>
                      <a:tcPr marL="5418" marR="5418" marT="5418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4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Expt.[l]</a:t>
                          </a:r>
                        </a:p>
                      </a:txBody>
                      <a:tcPr marL="5418" marR="5418" marT="5418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 gridSpan="8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4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Others</a:t>
                          </a:r>
                        </a:p>
                      </a:txBody>
                      <a:tcPr marL="5418" marR="5418" marT="5418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2886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[2]</a:t>
                          </a:r>
                          <a:endParaRPr lang="en-US" sz="12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[24]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[23]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[22]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[21]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[6]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[29]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[30]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1.965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l.968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1.970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l.975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l.940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1.965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1.968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2.120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2.112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2.111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2.108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2.l30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2.113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2.107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2.109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P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2.438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2.318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2.444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2.509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2.455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2.380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2.487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2.344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2.387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2.369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P'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2.541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2.535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2.540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2.574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2.522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2.520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2.605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P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2.529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2.460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2.502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2.488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2.521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2.507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P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2.571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2.573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2.566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2.571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2.586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2.581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2.559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2.573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2.584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2.680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  <a:endParaRPr lang="en-US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2.684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2.688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2.659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2.610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2.640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2.656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2.823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2.719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100" b="1" i="1" smtClean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𝟕𝟏𝟎</m:t>
                                  </m:r>
                                </m:e>
                                <m:sub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𝟕</m:t>
                                  </m:r>
                                </m:sub>
                                <m:sup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𝟏𝟐</m:t>
                                  </m:r>
                                </m:sup>
                              </m:sSubSup>
                            </m:oMath>
                          </a14:m>
                          <a:endParaRPr lang="en-US" sz="1100" b="1" i="0" u="none" strike="noStrike" dirty="0">
                            <a:solidFill>
                              <a:srgbClr val="007635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2.723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2.731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2.722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2.730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2.806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2.714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2.757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2.879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D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2.882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2.873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2.9l3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2.838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2.820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2.804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D'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2.872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2.896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2.931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2.845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2.860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2.9l3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2.849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D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2.853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1" i="0" u="none" strike="noStrike" dirty="0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2.816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2.961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2.856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2.880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2.953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2.788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D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2.860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100" b="1" i="1" smtClean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𝟖𝟔𝟐</m:t>
                                  </m:r>
                                </m:e>
                                <m:sub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𝟔</m:t>
                                  </m:r>
                                </m:sup>
                              </m:sSubSup>
                            </m:oMath>
                          </a14:m>
                          <a:endParaRPr lang="en-US" sz="1100" b="1" i="0" u="none" strike="noStrike" dirty="0">
                            <a:solidFill>
                              <a:srgbClr val="007635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2.834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2.971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2.857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2.925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2.811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P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3.022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2.947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3.054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2.901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3.067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2.830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P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3.081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100" b="1" i="1" smtClean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𝟎𝟒𝟒</m:t>
                                  </m:r>
                                </m:e>
                                <m:sub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𝟗</m:t>
                                  </m:r>
                                </m:sub>
                                <m:sup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100" b="1" i="0">
                                      <a:solidFill>
                                        <a:srgbClr val="008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𝟑𝟎</m:t>
                                  </m:r>
                                </m:sup>
                              </m:sSubSup>
                            </m:oMath>
                          </a14:m>
                          <a:endParaRPr lang="en-US" sz="1100" b="1" i="0" u="none" strike="noStrike" dirty="0">
                            <a:solidFill>
                              <a:srgbClr val="007635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3.019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3.067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2.928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3.114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2.958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P'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3.092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1" i="0" u="none" strike="noStrike" dirty="0">
                              <a:solidFill>
                                <a:srgbClr val="00B05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3.023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3.154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2.942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3.010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3.165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2.995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P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3.109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3.048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3.142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3.060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3.157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3.040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3.247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3.158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3.219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3.090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3.259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3.265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3.242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3.087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3.190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3.345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D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3.394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3.292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3.383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3.250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D'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3.384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3.403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3.172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D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3.368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3.248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3.456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3.167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3.290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D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3.372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3.263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3.469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3.157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4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3.764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3.556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3.652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3.331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4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3.775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3.571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3.669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3.364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2730062198"/>
                  </p:ext>
                </p:extLst>
              </p:nvPr>
            </p:nvGraphicFramePr>
            <p:xfrm>
              <a:off x="914400" y="1524000"/>
              <a:ext cx="7391398" cy="5417318"/>
            </p:xfrm>
            <a:graphic>
              <a:graphicData uri="http://schemas.openxmlformats.org/drawingml/2006/table">
                <a:tbl>
                  <a:tblPr/>
                  <a:tblGrid>
                    <a:gridCol w="735516"/>
                    <a:gridCol w="735517"/>
                    <a:gridCol w="920596"/>
                    <a:gridCol w="586666"/>
                    <a:gridCol w="588413"/>
                    <a:gridCol w="661966"/>
                    <a:gridCol w="661966"/>
                    <a:gridCol w="588413"/>
                    <a:gridCol w="661966"/>
                    <a:gridCol w="588413"/>
                    <a:gridCol w="661966"/>
                  </a:tblGrid>
                  <a:tr h="228868">
                    <a:tc rowSpan="2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4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State</a:t>
                          </a:r>
                        </a:p>
                      </a:txBody>
                      <a:tcPr marL="5418" marR="5418" marT="5418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4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This work</a:t>
                          </a:r>
                        </a:p>
                      </a:txBody>
                      <a:tcPr marL="5418" marR="5418" marT="5418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4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Expt.[l]</a:t>
                          </a:r>
                        </a:p>
                      </a:txBody>
                      <a:tcPr marL="5418" marR="5418" marT="5418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 gridSpan="8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4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Others</a:t>
                          </a:r>
                        </a:p>
                      </a:txBody>
                      <a:tcPr marL="5418" marR="5418" marT="5418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28868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[2]</a:t>
                          </a:r>
                          <a:endParaRPr lang="en-US" sz="12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[24]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[23]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[22]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[21]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[6]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[29]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[30]</a:t>
                          </a:r>
                          <a:endParaRPr lang="en-US" sz="11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99">
                            <a:alpha val="6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1.965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l.968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1.970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l.975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l.940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1.965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1.968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l.969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2.120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2.112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2.111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2.108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2.l30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2.113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2.107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2.109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P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2.438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2.318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2.444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2.509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2.455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2.380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2.487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2.344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2.387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2.369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P'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2.541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2.535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2.540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2.574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2.522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2.520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2.605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P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2.529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2.460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2.502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2.535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2.488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2.521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2.507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P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2.571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/>
                            </a:rPr>
                            <a:t>2.573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2.566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2.571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2.586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2.581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2.559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2.573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2.584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2.680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  <a:endParaRPr lang="en-US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2.684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2.688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2.659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2.610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2.640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2.656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2.823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2.719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59603" t="-933333" r="-543709" b="-16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2.723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2.731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2.722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2.730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2.806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2.714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2.757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2.879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D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2.882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2.873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2.9l3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2.838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2.820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2.804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D'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2.872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2.896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2.931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2.845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2.860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2.9l3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2.849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D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2.853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1" i="0" u="none" strike="noStrike" dirty="0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2.816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2.961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2.856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2.880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2.953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2.788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D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2.860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59603" t="-1368750" r="-543709" b="-12593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2.834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2.971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2.857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2.925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2.811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P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3.022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1" i="0" u="none" strike="noStrike">
                              <a:solidFill>
                                <a:srgbClr val="007635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2.947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3.054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2.901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3.067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2.830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P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3.081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59603" t="-1521212" r="-543709" b="-10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3.019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3.067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2.928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3.000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3.114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2.958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P'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3.092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1" i="0" u="none" strike="noStrike" dirty="0">
                              <a:solidFill>
                                <a:srgbClr val="00B05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3.023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3.154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2.942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3.010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3.165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2.995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P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3.109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3.048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3.142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2.98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3.060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3.157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3.040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15000"/>
                          </a:scheme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3.247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3.158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3.219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3.090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3.259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Times New Roman"/>
                            </a:rPr>
                            <a:t>3.265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3.242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3.087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3.190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3.345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D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3.394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3.292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3.383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3.250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D'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3.384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3.312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3.403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3.172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3.280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D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3.368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3.248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3.456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3.167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3.290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3.217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2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D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3.372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3.263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3.469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3.157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3.310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3.24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EBFF"/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4 </a:t>
                          </a:r>
                          <a:r>
                            <a:rPr lang="en-US" sz="1200" b="1" i="0" u="none" strike="noStrike" baseline="30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r>
                            <a:rPr lang="en-US" sz="12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 dirty="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0</a:t>
                          </a:r>
                          <a:endParaRPr lang="en-US" sz="12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3.764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3.556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3.652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3.331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  <a:tr h="19698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4 </a:t>
                          </a:r>
                          <a:r>
                            <a:rPr lang="en-US" sz="1200" b="1" i="0" u="none" strike="noStrike" baseline="30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3</a:t>
                          </a:r>
                          <a:r>
                            <a:rPr lang="en-US" sz="12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S</a:t>
                          </a:r>
                          <a:r>
                            <a:rPr lang="en-US" sz="1200" b="1" i="0" u="none" strike="noStrike" baseline="-25000">
                              <a:solidFill>
                                <a:srgbClr val="C00000"/>
                              </a:solidFill>
                              <a:effectLst/>
                              <a:latin typeface="Times New Roman"/>
                            </a:rPr>
                            <a:t>1</a:t>
                          </a:r>
                          <a:endParaRPr lang="en-US" sz="1200" b="1" i="0" u="none" strike="noStrike">
                            <a:solidFill>
                              <a:srgbClr val="C00000"/>
                            </a:solidFill>
                            <a:effectLst/>
                            <a:latin typeface="Times New Roman"/>
                          </a:endParaRPr>
                        </a:p>
                      </a:txBody>
                      <a:tcPr marL="5418" marR="5418" marT="5418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Calibri"/>
                            </a:rPr>
                            <a:t>3.775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3.571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3.669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</a:rPr>
                            <a:t>3.364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CCFFFF">
                            <a:alpha val="25000"/>
                          </a:srgb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Rectangle 7"/>
          <p:cNvSpPr/>
          <p:nvPr/>
        </p:nvSpPr>
        <p:spPr>
          <a:xfrm>
            <a:off x="484187" y="1143000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Results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533400"/>
          </a:xfrm>
        </p:spPr>
        <p:txBody>
          <a:bodyPr anchor="ctr"/>
          <a:lstStyle/>
          <a:p>
            <a:pPr marL="342900" indent="-342900"/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Mass Spectrum ( in </a:t>
            </a:r>
            <a:r>
              <a:rPr lang="en-US" b="1" dirty="0" err="1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GeV</a:t>
            </a:r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) </a:t>
            </a:r>
            <a:endParaRPr lang="en-US" b="1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9396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466671"/>
            <a:ext cx="8839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Decay constants of </a:t>
            </a:r>
            <a:r>
              <a:rPr lang="en-US" sz="2600" dirty="0" err="1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pseudoscalar</a:t>
            </a:r>
            <a:r>
              <a:rPr lang="en-US" sz="26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(</a:t>
            </a:r>
            <a:r>
              <a:rPr lang="en-US" sz="2600" dirty="0" err="1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f</a:t>
            </a:r>
            <a:r>
              <a:rPr lang="en-US" sz="2600" baseline="-25000" dirty="0" err="1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P</a:t>
            </a:r>
            <a:r>
              <a:rPr lang="en-US" sz="26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) </a:t>
            </a:r>
            <a:r>
              <a:rPr lang="en-US" sz="26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and vector (</a:t>
            </a:r>
            <a:r>
              <a:rPr lang="en-US" sz="2600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f</a:t>
            </a:r>
            <a:r>
              <a:rPr lang="en-US" sz="2600" baseline="-25000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V</a:t>
            </a:r>
            <a:r>
              <a:rPr lang="en-US" sz="26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) </a:t>
            </a:r>
            <a:r>
              <a:rPr lang="en-US" sz="26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mesons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Important </a:t>
            </a:r>
            <a:r>
              <a:rPr lang="en-US" sz="26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parameters in </a:t>
            </a:r>
            <a:r>
              <a:rPr lang="en-US" sz="26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study of leptonic/ </a:t>
            </a:r>
            <a:r>
              <a:rPr lang="en-US" sz="26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non-leptonic weak decay </a:t>
            </a:r>
            <a:r>
              <a:rPr lang="en-US" sz="26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processes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We compute </a:t>
            </a:r>
            <a:r>
              <a:rPr lang="en-US" sz="26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the decay constants using the </a:t>
            </a:r>
            <a:r>
              <a:rPr lang="en-US" sz="26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relation</a:t>
            </a:r>
            <a:endParaRPr lang="en-US" sz="2600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6536" y="2900841"/>
            <a:ext cx="3624264" cy="83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5250" y="5257800"/>
            <a:ext cx="4248150" cy="65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57800" y="4186535"/>
            <a:ext cx="24769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QCD </a:t>
            </a:r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correction factor </a:t>
            </a:r>
          </a:p>
        </p:txBody>
      </p:sp>
      <p:sp>
        <p:nvSpPr>
          <p:cNvPr id="4" name="Rectangle 3"/>
          <p:cNvSpPr/>
          <p:nvPr/>
        </p:nvSpPr>
        <p:spPr>
          <a:xfrm>
            <a:off x="472814" y="4186535"/>
            <a:ext cx="4251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Ground </a:t>
            </a:r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state wave function at the origin 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2438400" y="3317321"/>
            <a:ext cx="1997869" cy="86921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33CC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6019800" y="3497847"/>
            <a:ext cx="0" cy="84555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33CC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4724400" y="4495800"/>
            <a:ext cx="1219200" cy="990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33CC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838200" y="4572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5pPr>
            <a:lvl6pPr marL="4572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6pPr>
            <a:lvl7pPr marL="9144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7pPr>
            <a:lvl8pPr marL="13716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8pPr>
            <a:lvl9pPr marL="18288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9pPr>
          </a:lstStyle>
          <a:p>
            <a:pPr marL="342900" indent="-342900"/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Decay Constants</a:t>
            </a:r>
            <a:endParaRPr lang="en-US" b="1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4187" y="1229380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Results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1413107"/>
              </p:ext>
            </p:extLst>
          </p:nvPr>
        </p:nvGraphicFramePr>
        <p:xfrm>
          <a:off x="2514599" y="2209800"/>
          <a:ext cx="4343401" cy="2895133"/>
        </p:xfrm>
        <a:graphic>
          <a:graphicData uri="http://schemas.openxmlformats.org/drawingml/2006/table">
            <a:tbl>
              <a:tblPr/>
              <a:tblGrid>
                <a:gridCol w="609599"/>
                <a:gridCol w="533402"/>
                <a:gridCol w="914400"/>
                <a:gridCol w="762000"/>
                <a:gridCol w="393042"/>
                <a:gridCol w="368958"/>
                <a:gridCol w="762000"/>
              </a:tblGrid>
              <a:tr h="46857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Pseudoscalar</a:t>
                      </a:r>
                      <a:r>
                        <a:rPr lang="en-US" sz="20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decay constants </a:t>
                      </a:r>
                      <a:r>
                        <a:rPr lang="en-US" sz="20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of </a:t>
                      </a:r>
                      <a:r>
                        <a:rPr lang="en-US" sz="20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meson (in </a:t>
                      </a:r>
                      <a:r>
                        <a:rPr lang="en-US" sz="2000" b="1" i="0" u="none" strike="noStrike" dirty="0" err="1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GeV</a:t>
                      </a:r>
                      <a:r>
                        <a:rPr lang="en-US" sz="20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)</a:t>
                      </a:r>
                      <a:endParaRPr lang="en-US" sz="20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848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2S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3S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4S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1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fp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This </a:t>
                      </a:r>
                      <a:r>
                        <a:rPr 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work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0.324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0.089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0.064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348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fpcor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0.217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0.096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0.059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0.042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4246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[2]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   0.224</a:t>
                      </a:r>
                      <a:r>
                        <a:rPr lang="en-US" sz="1800" b="0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31848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[35]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   0.254±0.006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848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[36]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   0.248±0.002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848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[</a:t>
                      </a:r>
                      <a:r>
                        <a:rPr 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37]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   0.235±0.024</a:t>
                      </a:r>
                      <a:endParaRPr lang="en-US" sz="1800" b="0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5385737"/>
                  </p:ext>
                </p:extLst>
              </p:nvPr>
            </p:nvGraphicFramePr>
            <p:xfrm>
              <a:off x="3962400" y="1524000"/>
              <a:ext cx="4791074" cy="2529893"/>
            </p:xfrm>
            <a:graphic>
              <a:graphicData uri="http://schemas.openxmlformats.org/drawingml/2006/table">
                <a:tbl>
                  <a:tblPr/>
                  <a:tblGrid>
                    <a:gridCol w="682387"/>
                    <a:gridCol w="689212"/>
                    <a:gridCol w="838200"/>
                    <a:gridCol w="914401"/>
                    <a:gridCol w="904874"/>
                    <a:gridCol w="762000"/>
                  </a:tblGrid>
                  <a:tr h="297951">
                    <a:tc gridSpan="6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20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Vector decay </a:t>
                          </a:r>
                          <a:r>
                            <a:rPr lang="en-US" sz="20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constants of meson </a:t>
                          </a:r>
                          <a:r>
                            <a:rPr lang="en-US" sz="20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(in </a:t>
                          </a:r>
                          <a:r>
                            <a:rPr lang="en-US" sz="2000" b="1" i="0" u="none" strike="noStrike" dirty="0" err="1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GeV</a:t>
                          </a:r>
                          <a:r>
                            <a:rPr lang="en-US" sz="20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)</a:t>
                          </a:r>
                          <a:endParaRPr lang="en-US" sz="20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21751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1S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2S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3S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4S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206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 err="1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fv</a:t>
                          </a:r>
                          <a:endParaRPr lang="en-US" sz="18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This    work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0.339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0.144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0.089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0.064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</a:tr>
                  <a:tr h="386966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fvcor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0.227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0.096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0.059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0.043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</a:tr>
                  <a:tr h="436558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[2]</a:t>
                          </a:r>
                          <a:endParaRPr lang="en-US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indent="0" algn="l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 kern="1200" smtClean="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b="1" i="1" kern="1200" smtClean="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   </m:t>
                                  </m:r>
                                  <m:r>
                                    <a:rPr lang="en-US" sz="1400" b="1" i="1" kern="1200" smtClean="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𝟎</m:t>
                                  </m:r>
                                  <m:r>
                                    <a:rPr lang="en-US" sz="1400" b="1" i="1" kern="1200" smtClean="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.</m:t>
                                  </m:r>
                                  <m:r>
                                    <a:rPr lang="en-US" sz="1400" b="1" i="1" kern="1200" smtClean="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𝟐𝟐𝟔</m:t>
                                  </m:r>
                                </m:e>
                                <m:sub>
                                  <m:r>
                                    <a:rPr lang="en-US" sz="1400" i="1" kern="120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1400" b="1" i="1" kern="120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𝟎</m:t>
                                  </m:r>
                                  <m:r>
                                    <a:rPr lang="en-US" sz="1400" b="1" i="1" kern="120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.</m:t>
                                  </m:r>
                                  <m:r>
                                    <a:rPr lang="en-US" sz="1400" b="1" i="1" kern="120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𝟎𝟏𝟕</m:t>
                                  </m:r>
                                </m:sub>
                                <m:sup>
                                  <m:r>
                                    <a:rPr lang="en-US" sz="1400" i="1" kern="120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+</m:t>
                                  </m:r>
                                  <m:r>
                                    <a:rPr lang="en-US" sz="1400" b="1" i="1" kern="120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𝟎</m:t>
                                  </m:r>
                                  <m:r>
                                    <a:rPr lang="en-US" sz="1400" b="1" i="1" kern="120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.</m:t>
                                  </m:r>
                                  <m:r>
                                    <a:rPr lang="en-US" sz="1400" b="1" i="1" kern="1200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𝟎𝟐𝟏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ctr"/>
                          <a:endParaRPr lang="en-US" sz="1800" b="0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1800" b="0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</a:tr>
                  <a:tr h="353317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[38]</a:t>
                          </a:r>
                          <a:endParaRPr lang="en-US" sz="18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    0.242</a:t>
                          </a:r>
                          <a:endParaRPr lang="en-US" sz="18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</a:tr>
                  <a:tr h="353317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[18]</a:t>
                          </a:r>
                          <a:endParaRPr lang="en-US" sz="18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    0.298±0.011</a:t>
                          </a:r>
                          <a:endParaRPr lang="en-US" sz="18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2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4055385737"/>
                  </p:ext>
                </p:extLst>
              </p:nvPr>
            </p:nvGraphicFramePr>
            <p:xfrm>
              <a:off x="3962400" y="1524000"/>
              <a:ext cx="4791074" cy="2529893"/>
            </p:xfrm>
            <a:graphic>
              <a:graphicData uri="http://schemas.openxmlformats.org/drawingml/2006/table">
                <a:tbl>
                  <a:tblPr/>
                  <a:tblGrid>
                    <a:gridCol w="682387"/>
                    <a:gridCol w="689212"/>
                    <a:gridCol w="838200"/>
                    <a:gridCol w="914401"/>
                    <a:gridCol w="904874"/>
                    <a:gridCol w="762000"/>
                  </a:tblGrid>
                  <a:tr h="304800">
                    <a:tc gridSpan="6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20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Vector decay </a:t>
                          </a:r>
                          <a:r>
                            <a:rPr lang="en-US" sz="20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constants of meson </a:t>
                          </a:r>
                          <a:r>
                            <a:rPr lang="en-US" sz="20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(in </a:t>
                          </a:r>
                          <a:r>
                            <a:rPr lang="en-US" sz="2000" b="1" i="0" u="none" strike="noStrike" dirty="0" err="1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GeV</a:t>
                          </a:r>
                          <a:r>
                            <a:rPr lang="en-US" sz="2000" b="1" i="0" u="none" strike="noStrike" dirty="0" smtClean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)</a:t>
                          </a:r>
                          <a:endParaRPr lang="en-US" sz="20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1" i="0" u="none" strike="noStrike">
                              <a:solidFill>
                                <a:srgbClr val="0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1S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2S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3S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4S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206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 err="1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fv</a:t>
                          </a:r>
                          <a:endParaRPr lang="en-US" sz="1800" b="1" i="0" u="none" strike="noStrike" dirty="0">
                            <a:solidFill>
                              <a:srgbClr val="0033CC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This    work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0.339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0.144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0.089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0.064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</a:tr>
                  <a:tr h="386966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fvcor</a:t>
                          </a: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0.227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0.096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0.059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0.043</a:t>
                          </a: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30000"/>
                          </a:srgbClr>
                        </a:solidFill>
                      </a:tcPr>
                    </a:tc>
                  </a:tr>
                  <a:tr h="436558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[2]</a:t>
                          </a:r>
                          <a:endParaRPr lang="en-US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blipFill rotWithShape="1">
                          <a:blip r:embed="rId5"/>
                          <a:stretch>
                            <a:fillRect l="-78125" t="-331944" r="-94792" b="-18611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ctr"/>
                          <a:endParaRPr lang="en-US" sz="1800" b="0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endParaRPr lang="en-US" sz="1800" b="0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33C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noFill/>
                      </a:tcPr>
                    </a:tc>
                  </a:tr>
                  <a:tr h="353317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[38]</a:t>
                          </a:r>
                          <a:endParaRPr lang="en-US" sz="18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    0.242</a:t>
                          </a:r>
                          <a:endParaRPr lang="en-US" sz="18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</a:tr>
                  <a:tr h="353317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>
                              <a:solidFill>
                                <a:srgbClr val="0033CC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[18]</a:t>
                          </a:r>
                          <a:endParaRPr lang="en-US" sz="18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1" i="0" u="none" strike="noStrike" dirty="0" smtClean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    0.298±0.011</a:t>
                          </a:r>
                          <a:endParaRPr lang="en-US" sz="18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Aparajita" pitchFamily="34" charset="0"/>
                            <a:cs typeface="Aparajita" pitchFamily="34" charset="0"/>
                          </a:endParaRPr>
                        </a:p>
                      </a:txBody>
                      <a:tcPr marL="0" marR="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800" b="0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Aparajita" pitchFamily="34" charset="0"/>
                              <a:cs typeface="Aparajita" pitchFamily="34" charset="0"/>
                            </a:rPr>
                            <a:t> </a:t>
                          </a:r>
                        </a:p>
                      </a:txBody>
                      <a:tcPr marL="0" marR="0" marT="0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xmlns="" val="1955534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path" presetSubtype="0" accel="49333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0.03264 L -0.2625 0.23194 " pathEditMode="relative" rAng="0" ptsTypes="AA">
                                      <p:cBhvr>
                                        <p:cTn id="9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8" y="995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7759" y="1828800"/>
            <a:ext cx="1399592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19400"/>
            <a:ext cx="5638800" cy="83896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Rectangle 1"/>
          <p:cNvSpPr/>
          <p:nvPr/>
        </p:nvSpPr>
        <p:spPr>
          <a:xfrm>
            <a:off x="484186" y="1371600"/>
            <a:ext cx="84312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The leptonic branching fractions for </a:t>
            </a:r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the </a:t>
            </a:r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meson are obtained using the formula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2433935"/>
            <a:ext cx="30130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  <a:sym typeface="Symbol"/>
              </a:rPr>
              <a:t>= </a:t>
            </a:r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Leptonic </a:t>
            </a:r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decay </a:t>
            </a:r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width</a:t>
            </a:r>
            <a:endParaRPr lang="en-US" sz="2400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2704" y="3957935"/>
            <a:ext cx="3999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Calculated </a:t>
            </a:r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values of </a:t>
            </a:r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decay constants</a:t>
            </a:r>
            <a:endParaRPr lang="en-US" sz="2400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Rectangle 9"/>
              <p:cNvSpPr/>
              <p:nvPr/>
            </p:nvSpPr>
            <p:spPr>
              <a:xfrm>
                <a:off x="4572000" y="2438400"/>
                <a:ext cx="380999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solidFill>
                      <a:srgbClr val="000099"/>
                    </a:solidFill>
                    <a:latin typeface="Aparajita" pitchFamily="34" charset="0"/>
                    <a:cs typeface="Aparajita" pitchFamily="34" charset="0"/>
                  </a:rPr>
                  <a:t>Life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rgbClr val="000099"/>
                            </a:solidFill>
                            <a:latin typeface="Cambria Math"/>
                            <a:cs typeface="Aparajita" pitchFamily="34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cs typeface="Aparajita" pitchFamily="34" charset="0"/>
                          </a:rPr>
                          <m:t>𝜏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0099"/>
                            </a:solidFill>
                            <a:latin typeface="Cambria Math"/>
                            <a:cs typeface="Aparajita" pitchFamily="34" charset="0"/>
                          </a:rPr>
                          <m:t>𝐵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rgbClr val="000099"/>
                        </a:solidFill>
                        <a:latin typeface="Cambria Math"/>
                        <a:cs typeface="Aparajita" pitchFamily="34" charset="0"/>
                      </a:rPr>
                      <m:t>=</m:t>
                    </m:r>
                    <m:r>
                      <a:rPr lang="en-US" sz="2000" b="0" i="0" dirty="0" smtClean="0">
                        <a:solidFill>
                          <a:srgbClr val="000099"/>
                        </a:solidFill>
                        <a:latin typeface="Cambria Math"/>
                        <a:cs typeface="Aparajita" pitchFamily="34" charset="0"/>
                      </a:rPr>
                      <m:t>0.5</m:t>
                    </m:r>
                    <m:r>
                      <a:rPr lang="en-US" sz="2000" b="0" i="0" dirty="0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Aparajita" pitchFamily="34" charset="0"/>
                      </a:rPr>
                      <m:t>×</m:t>
                    </m:r>
                    <m:sSup>
                      <m:sSupPr>
                        <m:ctrlPr>
                          <a:rPr lang="en-US" sz="2000" b="0" i="1" dirty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cs typeface="Aparajita" pitchFamily="34" charset="0"/>
                          </a:rPr>
                        </m:ctrlPr>
                      </m:sSupPr>
                      <m:e>
                        <m:r>
                          <a:rPr lang="en-US" sz="2000" b="0" i="0" dirty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cs typeface="Aparajita" pitchFamily="34" charset="0"/>
                          </a:rPr>
                          <m:t>10</m:t>
                        </m:r>
                      </m:e>
                      <m:sup>
                        <m:r>
                          <a:rPr lang="en-US" sz="2000" b="0" i="0" dirty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cs typeface="Aparajita" pitchFamily="34" charset="0"/>
                          </a:rPr>
                          <m:t>−12</m:t>
                        </m:r>
                      </m:sup>
                    </m:sSup>
                    <m:r>
                      <a:rPr lang="en-US" sz="2000" b="0" i="1" dirty="0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Aparajita" pitchFamily="34" charset="0"/>
                      </a:rPr>
                      <m:t> </m:t>
                    </m:r>
                    <m:r>
                      <a:rPr lang="en-US" sz="2000" b="0" i="1" dirty="0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Aparajita" pitchFamily="34" charset="0"/>
                      </a:rPr>
                      <m:t>𝑠</m:t>
                    </m:r>
                  </m:oMath>
                </a14:m>
                <a:endParaRPr lang="en-US" sz="2000" dirty="0">
                  <a:solidFill>
                    <a:srgbClr val="000099"/>
                  </a:solidFill>
                  <a:latin typeface="Aparajita" pitchFamily="34" charset="0"/>
                  <a:cs typeface="Aparajita" pitchFamily="34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438400"/>
                <a:ext cx="3809999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240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5715000" y="3957935"/>
            <a:ext cx="312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Calculated </a:t>
            </a:r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Masses of mesons </a:t>
            </a:r>
            <a:endParaRPr lang="en-US" sz="2400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51724962"/>
              </p:ext>
            </p:extLst>
          </p:nvPr>
        </p:nvGraphicFramePr>
        <p:xfrm>
          <a:off x="822704" y="5045923"/>
          <a:ext cx="7330695" cy="1431077"/>
        </p:xfrm>
        <a:graphic>
          <a:graphicData uri="http://schemas.openxmlformats.org/drawingml/2006/table">
            <a:tbl>
              <a:tblPr/>
              <a:tblGrid>
                <a:gridCol w="2225296"/>
                <a:gridCol w="2667000"/>
                <a:gridCol w="2438399"/>
              </a:tblGrid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Ds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+ 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→ </a:t>
                      </a:r>
                      <a:r>
                        <a:rPr lang="el-GR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  <a:cs typeface="Aparajita" pitchFamily="34" charset="0"/>
                        </a:rPr>
                        <a:t>τ</a:t>
                      </a:r>
                      <a:r>
                        <a:rPr lang="el-GR" sz="20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  <a:cs typeface="Aparajita" pitchFamily="34" charset="0"/>
                        </a:rPr>
                        <a:t>+</a:t>
                      </a:r>
                      <a:r>
                        <a:rPr lang="el-GR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  <a:cs typeface="Aparajita" pitchFamily="34" charset="0"/>
                        </a:rPr>
                        <a:t> 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n</a:t>
                      </a:r>
                      <a:r>
                        <a:rPr lang="el-GR" sz="20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  <a:cs typeface="Aparajita" pitchFamily="34" charset="0"/>
                        </a:rPr>
                        <a:t>τ</a:t>
                      </a:r>
                      <a:endParaRPr lang="el-GR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Ds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+ 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→ µ</a:t>
                      </a:r>
                      <a:r>
                        <a:rPr lang="en-US" sz="20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+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n</a:t>
                      </a:r>
                      <a:r>
                        <a:rPr lang="en-US" sz="20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µ</a:t>
                      </a:r>
                      <a:endParaRPr lang="en-US" sz="20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Ds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+ 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→ e</a:t>
                      </a:r>
                      <a:r>
                        <a:rPr lang="en-US" sz="20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+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n</a:t>
                      </a:r>
                      <a:r>
                        <a:rPr lang="en-US" sz="20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e</a:t>
                      </a:r>
                      <a:endParaRPr lang="en-US" sz="20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BR</a:t>
                      </a:r>
                      <a:r>
                        <a:rPr lang="el-GR" sz="20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  <a:cs typeface="Aparajita" pitchFamily="34" charset="0"/>
                        </a:rPr>
                        <a:t>τ</a:t>
                      </a:r>
                      <a:r>
                        <a:rPr lang="el-GR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  <a:cs typeface="Aparajita" pitchFamily="34" charset="0"/>
                        </a:rPr>
                        <a:t> 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x </a:t>
                      </a:r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10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-2</a:t>
                      </a:r>
                      <a:endParaRPr lang="en-US" sz="20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BR</a:t>
                      </a:r>
                      <a:r>
                        <a:rPr lang="en-US" sz="20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µ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x </a:t>
                      </a:r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10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-3</a:t>
                      </a:r>
                      <a:endParaRPr lang="en-US" sz="20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BR</a:t>
                      </a:r>
                      <a:r>
                        <a:rPr lang="en-US" sz="2000" b="1" i="0" u="none" strike="noStrike" baseline="-25000" dirty="0" err="1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e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x </a:t>
                      </a:r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10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-8</a:t>
                      </a:r>
                      <a:endParaRPr lang="en-US" sz="20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</a:tr>
              <a:tr h="391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3.784</a:t>
                      </a:r>
                      <a:endParaRPr lang="en-US" sz="20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4.0015</a:t>
                      </a:r>
                      <a:endParaRPr lang="en-US" sz="20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9.414</a:t>
                      </a:r>
                      <a:endParaRPr lang="en-US" sz="20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12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(5.54 ± 0.24)x10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-2    </a:t>
                      </a:r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[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(5.56 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± </a:t>
                      </a:r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0.25)x10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-3  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[1]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&lt; </a:t>
                      </a:r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8.5 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x </a:t>
                      </a:r>
                      <a:r>
                        <a:rPr lang="en-US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10</a:t>
                      </a:r>
                      <a:r>
                        <a:rPr lang="en-US" sz="20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-5 </a:t>
                      </a:r>
                      <a:r>
                        <a:rPr lang="en-US" sz="20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[1]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 bwMode="auto">
          <a:xfrm flipH="1">
            <a:off x="3276600" y="2133600"/>
            <a:ext cx="990602" cy="50599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33CC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3074" idx="3"/>
          </p:cNvCxnSpPr>
          <p:nvPr/>
        </p:nvCxnSpPr>
        <p:spPr bwMode="auto">
          <a:xfrm>
            <a:off x="4907351" y="2019300"/>
            <a:ext cx="1036249" cy="3429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33CC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3256698" y="3429000"/>
            <a:ext cx="990602" cy="50599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33CC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6270009" y="3581400"/>
            <a:ext cx="0" cy="42979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33CC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Rectangle 24"/>
          <p:cNvSpPr/>
          <p:nvPr/>
        </p:nvSpPr>
        <p:spPr>
          <a:xfrm>
            <a:off x="373226" y="4495800"/>
            <a:ext cx="1082348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Results</a:t>
            </a:r>
          </a:p>
        </p:txBody>
      </p:sp>
      <p:cxnSp>
        <p:nvCxnSpPr>
          <p:cNvPr id="26" name="Straight Arrow Connector 25"/>
          <p:cNvCxnSpPr>
            <a:endCxn id="3075" idx="1"/>
          </p:cNvCxnSpPr>
          <p:nvPr/>
        </p:nvCxnSpPr>
        <p:spPr bwMode="auto">
          <a:xfrm>
            <a:off x="822704" y="2838510"/>
            <a:ext cx="929896" cy="4003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33CC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990600" y="4572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5pPr>
            <a:lvl6pPr marL="4572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6pPr>
            <a:lvl7pPr marL="9144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7pPr>
            <a:lvl8pPr marL="13716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8pPr>
            <a:lvl9pPr marL="18288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9pPr>
          </a:lstStyle>
          <a:p>
            <a:pPr marL="342900" indent="-342900"/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Leptonic </a:t>
            </a:r>
            <a:r>
              <a:rPr lang="en-US" b="1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Branching Fraction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38800" y="2438400"/>
            <a:ext cx="2743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τ</a:t>
            </a:r>
            <a:r>
              <a:rPr lang="el-GR" baseline="-25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D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=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0.410 x 10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-12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sec</a:t>
            </a:r>
            <a:endParaRPr lang="en-US" baseline="30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02038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5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  <p:bldP spid="4" grpId="0"/>
      <p:bldP spid="10" grpId="0" animBg="1"/>
      <p:bldP spid="5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4186" y="1371600"/>
            <a:ext cx="84312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The </a:t>
            </a:r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radiative leptonic decay width  </a:t>
            </a:r>
            <a:r>
              <a:rPr lang="en-US" sz="20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  <a:sym typeface="Symbol"/>
              </a:rPr>
              <a:t></a:t>
            </a:r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  <a:sym typeface="Symbol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for the </a:t>
            </a:r>
            <a:r>
              <a: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meson are obtained using the formula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73226" y="3149162"/>
            <a:ext cx="1082348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Results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1" y="1848496"/>
            <a:ext cx="5638800" cy="85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410607" y="2667000"/>
            <a:ext cx="5352393" cy="685800"/>
            <a:chOff x="3410607" y="2667000"/>
            <a:chExt cx="5352393" cy="6858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8162" y="2667000"/>
              <a:ext cx="4414838" cy="685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Rectangle 23"/>
            <p:cNvSpPr/>
            <p:nvPr/>
          </p:nvSpPr>
          <p:spPr>
            <a:xfrm>
              <a:off x="3410607" y="2814935"/>
              <a:ext cx="93279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solidFill>
                    <a:srgbClr val="000099"/>
                  </a:solidFill>
                  <a:latin typeface="Aparajita" pitchFamily="34" charset="0"/>
                  <a:cs typeface="Aparajita" pitchFamily="34" charset="0"/>
                </a:rPr>
                <a:t>Where,</a:t>
              </a:r>
              <a:endPara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endParaRPr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07856409"/>
              </p:ext>
            </p:extLst>
          </p:nvPr>
        </p:nvGraphicFramePr>
        <p:xfrm>
          <a:off x="4571999" y="3675010"/>
          <a:ext cx="4038600" cy="2573392"/>
        </p:xfrm>
        <a:graphic>
          <a:graphicData uri="http://schemas.openxmlformats.org/drawingml/2006/table">
            <a:tbl>
              <a:tblPr/>
              <a:tblGrid>
                <a:gridCol w="807720"/>
                <a:gridCol w="807720"/>
                <a:gridCol w="807720"/>
                <a:gridCol w="807720"/>
                <a:gridCol w="807720"/>
              </a:tblGrid>
              <a:tr h="281245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fp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fpcort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24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This work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x10</a:t>
                      </a:r>
                      <a:r>
                        <a:rPr lang="en-US" sz="11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-18</a:t>
                      </a:r>
                      <a:endParaRPr lang="en-US" sz="1100" b="1" i="0" u="none" strike="noStrike">
                        <a:solidFill>
                          <a:srgbClr val="C00000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BR x 10</a:t>
                      </a:r>
                      <a:r>
                        <a:rPr lang="en-US" sz="11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-6</a:t>
                      </a:r>
                      <a:endParaRPr lang="en-US" sz="11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 </a:t>
                      </a:r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10</a:t>
                      </a:r>
                      <a:r>
                        <a:rPr lang="en-US" sz="11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-18</a:t>
                      </a:r>
                      <a:endParaRPr lang="en-US" sz="1100" b="1" i="0" u="none" strike="noStrike">
                        <a:solidFill>
                          <a:srgbClr val="C00000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BR x 10</a:t>
                      </a:r>
                      <a:r>
                        <a:rPr lang="en-US" sz="11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-6</a:t>
                      </a:r>
                      <a:endParaRPr lang="en-US" sz="11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</a:tr>
              <a:tr h="2812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4.74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812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45.77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34.77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20.63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15.67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812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91.15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69.24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40.06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30.43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3234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4S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139.51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105.98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60.08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45.64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812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5S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187.67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142.56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85.12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64.66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812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6S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249.37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189.43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113.62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86.31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0620419"/>
              </p:ext>
            </p:extLst>
          </p:nvPr>
        </p:nvGraphicFramePr>
        <p:xfrm>
          <a:off x="685800" y="3886200"/>
          <a:ext cx="3630011" cy="2057399"/>
        </p:xfrm>
        <a:graphic>
          <a:graphicData uri="http://schemas.openxmlformats.org/drawingml/2006/table">
            <a:tbl>
              <a:tblPr/>
              <a:tblGrid>
                <a:gridCol w="526406"/>
                <a:gridCol w="482539"/>
                <a:gridCol w="592207"/>
                <a:gridCol w="625107"/>
                <a:gridCol w="701876"/>
                <a:gridCol w="701876"/>
              </a:tblGrid>
              <a:tr h="2877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fp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fpcort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54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x10</a:t>
                      </a:r>
                      <a:r>
                        <a:rPr lang="en-US" sz="11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-18</a:t>
                      </a:r>
                      <a:endParaRPr lang="en-US" sz="1100" b="1" i="0" u="none" strike="noStrike">
                        <a:solidFill>
                          <a:srgbClr val="C00000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BR x 10</a:t>
                      </a:r>
                      <a:r>
                        <a:rPr lang="en-US" sz="11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-6</a:t>
                      </a:r>
                      <a:endParaRPr lang="en-US" sz="11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 </a:t>
                      </a:r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10</a:t>
                      </a:r>
                      <a:r>
                        <a:rPr lang="en-US" sz="11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-18</a:t>
                      </a:r>
                      <a:endParaRPr lang="en-US" sz="1100" b="1" i="0" u="none" strike="noStrike">
                        <a:solidFill>
                          <a:srgbClr val="C00000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BR x 10</a:t>
                      </a:r>
                      <a:r>
                        <a:rPr lang="en-US" sz="11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-6</a:t>
                      </a:r>
                      <a:endParaRPr lang="en-US" sz="11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BD"/>
                    </a:solidFill>
                  </a:tcPr>
                </a:tc>
              </a:tr>
              <a:tr h="2877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This work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4.74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877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4.93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877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5.21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3.96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330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[40]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2.3 x 10</a:t>
                      </a:r>
                      <a:r>
                        <a:rPr lang="en-US" sz="1100" b="1" i="0" u="none" strike="noStrike" baseline="3000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-17</a:t>
                      </a:r>
                      <a:endParaRPr lang="en-US" sz="11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1.8 x 10</a:t>
                      </a:r>
                      <a:r>
                        <a:rPr lang="en-US" sz="1100" b="1" i="0" u="none" strike="noStrike" baseline="30000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-5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990600" y="4572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5pPr>
            <a:lvl6pPr marL="4572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6pPr>
            <a:lvl7pPr marL="9144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7pPr>
            <a:lvl8pPr marL="13716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8pPr>
            <a:lvl9pPr marL="18288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9pPr>
          </a:lstStyle>
          <a:p>
            <a:pPr marL="342900" indent="-342900"/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Radiative Leptonic </a:t>
            </a:r>
            <a:r>
              <a:rPr lang="en-US" b="1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Branching Fraction </a:t>
            </a:r>
          </a:p>
        </p:txBody>
      </p:sp>
    </p:spTree>
    <p:extLst>
      <p:ext uri="{BB962C8B-B14F-4D97-AF65-F5344CB8AC3E}">
        <p14:creationId xmlns:p14="http://schemas.microsoft.com/office/powerpoint/2010/main" xmlns="" val="4206697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Rectangle 7"/>
              <p:cNvSpPr/>
              <p:nvPr/>
            </p:nvSpPr>
            <p:spPr>
              <a:xfrm>
                <a:off x="758054" y="1752600"/>
                <a:ext cx="7928746" cy="3416320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24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Electric transitions do not change quark spin.</a:t>
                </a:r>
              </a:p>
              <a:p>
                <a:pPr marL="285750" indent="-285750" algn="just">
                  <a:buFont typeface="Arial" pitchFamily="34" charset="0"/>
                  <a:buChar char="•"/>
                </a:pPr>
                <a:endParaRPr lang="en-US" sz="24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24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The lowest nonrelativistic order transition.</a:t>
                </a:r>
              </a:p>
              <a:p>
                <a:pPr marL="285750" indent="-285750" algn="just">
                  <a:buFont typeface="Arial" pitchFamily="34" charset="0"/>
                  <a:buChar char="•"/>
                </a:pPr>
                <a:endParaRPr lang="en-US" sz="2400" dirty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24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These </a:t>
                </a:r>
                <a:r>
                  <a:rPr lang="en-US" sz="24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transitions have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 dirty="0" smtClean="0">
                        <a:solidFill>
                          <a:srgbClr val="0033CC"/>
                        </a:solidFill>
                        <a:latin typeface="Cambria Math"/>
                      </a:rPr>
                      <m:t>𝑙</m:t>
                    </m:r>
                    <m:r>
                      <a:rPr lang="en-US" sz="2400" i="1" dirty="0" smtClean="0">
                        <a:solidFill>
                          <a:srgbClr val="0033CC"/>
                        </a:solidFill>
                        <a:latin typeface="Cambria Math"/>
                      </a:rPr>
                      <m:t> =± 1 </m:t>
                    </m:r>
                  </m:oMath>
                </a14:m>
                <a:r>
                  <a:rPr lang="en-US" sz="24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and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400" i="1" dirty="0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 dirty="0" smtClean="0">
                        <a:solidFill>
                          <a:srgbClr val="0033CC"/>
                        </a:solidFill>
                        <a:latin typeface="Cambria Math"/>
                      </a:rPr>
                      <m:t>𝑠</m:t>
                    </m:r>
                    <m:r>
                      <a:rPr lang="en-US" sz="2400" i="1" dirty="0" smtClean="0">
                        <a:solidFill>
                          <a:srgbClr val="0033CC"/>
                        </a:solidFill>
                        <a:latin typeface="Cambria Math"/>
                      </a:rPr>
                      <m:t> = 0</m:t>
                    </m:r>
                  </m:oMath>
                </a14:m>
                <a:r>
                  <a:rPr lang="en-US" sz="24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. </a:t>
                </a:r>
                <a:endParaRPr lang="en-US" sz="24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endParaRPr lang="en-US" sz="24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24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The </a:t>
                </a:r>
                <a:r>
                  <a:rPr lang="en-US" sz="24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E1 matrix elements are determined by using the </a:t>
                </a:r>
                <a:r>
                  <a:rPr lang="en-US" sz="24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vibrational </a:t>
                </a:r>
                <a:r>
                  <a:rPr lang="en-US" sz="24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radial </a:t>
                </a:r>
                <a:r>
                  <a:rPr lang="en-US" sz="24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wave functions </a:t>
                </a:r>
                <a:r>
                  <a:rPr lang="en-US" sz="24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of initial and final state and explicitly performing the angular integration</a:t>
                </a:r>
                <a:r>
                  <a:rPr lang="en-US" sz="24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.</a:t>
                </a:r>
                <a:endParaRPr lang="en-US" sz="2400" dirty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054" y="1752600"/>
                <a:ext cx="7928746" cy="3416320"/>
              </a:xfrm>
              <a:prstGeom prst="rect">
                <a:avLst/>
              </a:prstGeom>
              <a:blipFill rotWithShape="1">
                <a:blip r:embed="rId3"/>
                <a:stretch>
                  <a:fillRect l="-843" t="-2128" r="-1073" b="-2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33400" y="1295400"/>
            <a:ext cx="3036409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Electric Dipole Transitions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84188" y="1764268"/>
            <a:ext cx="3534565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The </a:t>
            </a:r>
            <a:r>
              <a:rPr lang="en-US" sz="2400" b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transition </a:t>
            </a:r>
            <a:r>
              <a:rPr lang="en-US" sz="2400" b="1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width given by </a:t>
            </a:r>
            <a:endParaRPr lang="en-US" sz="2400" b="1" dirty="0">
              <a:solidFill>
                <a:srgbClr val="C00000"/>
              </a:solidFill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42587"/>
            <a:ext cx="7981950" cy="181686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3" name="Group 42"/>
          <p:cNvGrpSpPr/>
          <p:nvPr/>
        </p:nvGrpSpPr>
        <p:grpSpPr>
          <a:xfrm>
            <a:off x="305544" y="3736895"/>
            <a:ext cx="2441694" cy="1299554"/>
            <a:chOff x="305544" y="3909536"/>
            <a:chExt cx="2441694" cy="1299554"/>
          </a:xfrm>
        </p:grpSpPr>
        <p:sp>
          <p:nvSpPr>
            <p:cNvPr id="44" name="Rectangle 43"/>
            <p:cNvSpPr/>
            <p:nvPr/>
          </p:nvSpPr>
          <p:spPr>
            <a:xfrm>
              <a:off x="305544" y="4747425"/>
              <a:ext cx="2441694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6400"/>
                  </a:solidFill>
                  <a:latin typeface="Aparajita" pitchFamily="34" charset="0"/>
                  <a:cs typeface="Aparajita" pitchFamily="34" charset="0"/>
                </a:rPr>
                <a:t>Fine </a:t>
              </a:r>
              <a:r>
                <a:rPr lang="en-US" sz="2400" dirty="0">
                  <a:solidFill>
                    <a:srgbClr val="006400"/>
                  </a:solidFill>
                  <a:latin typeface="Aparajita" pitchFamily="34" charset="0"/>
                  <a:cs typeface="Aparajita" pitchFamily="34" charset="0"/>
                </a:rPr>
                <a:t>structure constant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 bwMode="auto">
            <a:xfrm flipH="1">
              <a:off x="990600" y="3909536"/>
              <a:ext cx="838200" cy="837889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none" w="lg" len="lg"/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2209800" y="4155839"/>
            <a:ext cx="1569660" cy="1338121"/>
            <a:chOff x="2209800" y="4328480"/>
            <a:chExt cx="1569660" cy="1338121"/>
          </a:xfrm>
        </p:grpSpPr>
        <p:sp>
          <p:nvSpPr>
            <p:cNvPr id="47" name="Rectangle 46"/>
            <p:cNvSpPr/>
            <p:nvPr/>
          </p:nvSpPr>
          <p:spPr>
            <a:xfrm>
              <a:off x="2209800" y="5204936"/>
              <a:ext cx="1569660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06400"/>
                  </a:solidFill>
                  <a:latin typeface="Aparajita" pitchFamily="34" charset="0"/>
                  <a:cs typeface="Aparajita" pitchFamily="34" charset="0"/>
                </a:rPr>
                <a:t>Quark</a:t>
              </a:r>
              <a:r>
                <a:rPr lang="en-US" dirty="0" smtClean="0">
                  <a:solidFill>
                    <a:srgbClr val="006400"/>
                  </a:solidFill>
                </a:rPr>
                <a:t> </a:t>
              </a:r>
              <a:r>
                <a:rPr lang="en-US" sz="2400" dirty="0" smtClean="0">
                  <a:solidFill>
                    <a:srgbClr val="006400"/>
                  </a:solidFill>
                  <a:latin typeface="Aparajita" pitchFamily="34" charset="0"/>
                  <a:cs typeface="Aparajita" pitchFamily="34" charset="0"/>
                </a:rPr>
                <a:t>masses</a:t>
              </a:r>
              <a:endParaRPr lang="en-US" sz="2400" dirty="0">
                <a:solidFill>
                  <a:srgbClr val="006400"/>
                </a:solidFill>
                <a:latin typeface="Aparajita" pitchFamily="34" charset="0"/>
                <a:cs typeface="Aparajita" pitchFamily="34" charset="0"/>
              </a:endParaRPr>
            </a:p>
          </p:txBody>
        </p:sp>
        <p:cxnSp>
          <p:nvCxnSpPr>
            <p:cNvPr id="48" name="Straight Arrow Connector 47"/>
            <p:cNvCxnSpPr>
              <a:endCxn id="47" idx="0"/>
            </p:cNvCxnSpPr>
            <p:nvPr/>
          </p:nvCxnSpPr>
          <p:spPr bwMode="auto">
            <a:xfrm>
              <a:off x="2606918" y="4328480"/>
              <a:ext cx="387712" cy="876456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stealth" w="lg" len="lg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endCxn id="47" idx="0"/>
            </p:cNvCxnSpPr>
            <p:nvPr/>
          </p:nvCxnSpPr>
          <p:spPr bwMode="auto">
            <a:xfrm flipH="1">
              <a:off x="2994630" y="4328480"/>
              <a:ext cx="51298" cy="876456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stealth" w="lg" len="lg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397976" y="3736895"/>
            <a:ext cx="3273653" cy="1604665"/>
            <a:chOff x="5397976" y="3909536"/>
            <a:chExt cx="3273653" cy="1604665"/>
          </a:xfrm>
        </p:grpSpPr>
        <p:sp>
          <p:nvSpPr>
            <p:cNvPr id="51" name="Rectangle 50"/>
            <p:cNvSpPr/>
            <p:nvPr/>
          </p:nvSpPr>
          <p:spPr>
            <a:xfrm>
              <a:off x="5397976" y="5052536"/>
              <a:ext cx="3273653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06400"/>
                  </a:solidFill>
                  <a:latin typeface="Aparajita" pitchFamily="34" charset="0"/>
                  <a:cs typeface="Aparajita" pitchFamily="34" charset="0"/>
                </a:rPr>
                <a:t>Energy </a:t>
              </a:r>
              <a:r>
                <a:rPr lang="en-US" sz="2400" dirty="0">
                  <a:solidFill>
                    <a:srgbClr val="006400"/>
                  </a:solidFill>
                  <a:latin typeface="Aparajita" pitchFamily="34" charset="0"/>
                  <a:cs typeface="Aparajita" pitchFamily="34" charset="0"/>
                </a:rPr>
                <a:t>of the final meson state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 bwMode="auto">
            <a:xfrm>
              <a:off x="5397976" y="3909536"/>
              <a:ext cx="429348" cy="1299554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none" w="lg" len="lg"/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4223360" y="4041695"/>
            <a:ext cx="3207929" cy="1753970"/>
            <a:chOff x="4223360" y="4214336"/>
            <a:chExt cx="3207929" cy="1753970"/>
          </a:xfrm>
        </p:grpSpPr>
        <p:sp>
          <p:nvSpPr>
            <p:cNvPr id="54" name="Rectangle 53"/>
            <p:cNvSpPr/>
            <p:nvPr/>
          </p:nvSpPr>
          <p:spPr>
            <a:xfrm>
              <a:off x="4223360" y="5506641"/>
              <a:ext cx="3207929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06400"/>
                  </a:solidFill>
                  <a:latin typeface="Aparajita" pitchFamily="34" charset="0"/>
                  <a:cs typeface="Aparajita" pitchFamily="34" charset="0"/>
                </a:rPr>
                <a:t>Mass </a:t>
              </a:r>
              <a:r>
                <a:rPr lang="en-US" sz="2400" dirty="0">
                  <a:solidFill>
                    <a:srgbClr val="006400"/>
                  </a:solidFill>
                  <a:latin typeface="Aparajita" pitchFamily="34" charset="0"/>
                  <a:cs typeface="Aparajita" pitchFamily="34" charset="0"/>
                </a:rPr>
                <a:t>of the initial meson state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 bwMode="auto">
            <a:xfrm flipH="1">
              <a:off x="4953000" y="4214336"/>
              <a:ext cx="228600" cy="1359932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none" w="lg" len="lg"/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1807299" y="2341959"/>
            <a:ext cx="1622560" cy="1219200"/>
            <a:chOff x="1807299" y="2514600"/>
            <a:chExt cx="1622560" cy="1219200"/>
          </a:xfrm>
        </p:grpSpPr>
        <p:sp>
          <p:nvSpPr>
            <p:cNvPr id="57" name="Rectangle 56"/>
            <p:cNvSpPr/>
            <p:nvPr/>
          </p:nvSpPr>
          <p:spPr>
            <a:xfrm>
              <a:off x="1807299" y="2514600"/>
              <a:ext cx="1622560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  <a:latin typeface="Aparajita" pitchFamily="34" charset="0"/>
                  <a:cs typeface="Aparajita" pitchFamily="34" charset="0"/>
                </a:rPr>
                <a:t>Quark charges</a:t>
              </a:r>
              <a:endParaRPr lang="en-US" sz="2400" dirty="0">
                <a:solidFill>
                  <a:srgbClr val="006600"/>
                </a:solidFill>
                <a:latin typeface="Aparajita" pitchFamily="34" charset="0"/>
                <a:cs typeface="Aparajita" pitchFamily="34" charset="0"/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 flipV="1">
              <a:off x="2286000" y="2883932"/>
              <a:ext cx="397118" cy="849868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stealth" w="lg" len="lg"/>
              <a:tailEnd type="none"/>
            </a:ln>
            <a:ex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 bwMode="auto">
            <a:xfrm flipH="1" flipV="1">
              <a:off x="2683118" y="2883932"/>
              <a:ext cx="288682" cy="849868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stealth" w="lg" len="lg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688318" y="2065734"/>
            <a:ext cx="1721882" cy="1671161"/>
            <a:chOff x="3688318" y="2238375"/>
            <a:chExt cx="1721882" cy="1671161"/>
          </a:xfrm>
        </p:grpSpPr>
        <p:sp>
          <p:nvSpPr>
            <p:cNvPr id="61" name="Rectangle 60"/>
            <p:cNvSpPr/>
            <p:nvPr/>
          </p:nvSpPr>
          <p:spPr>
            <a:xfrm>
              <a:off x="3688318" y="3100480"/>
              <a:ext cx="1620957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06400"/>
                  </a:solidFill>
                  <a:latin typeface="Aparajita" pitchFamily="34" charset="0"/>
                  <a:cs typeface="Aparajita" pitchFamily="34" charset="0"/>
                </a:rPr>
                <a:t>Photon energy</a:t>
              </a:r>
              <a:endParaRPr lang="en-US" sz="2400" dirty="0">
                <a:solidFill>
                  <a:srgbClr val="006400"/>
                </a:solidFill>
                <a:latin typeface="Aparajita" pitchFamily="34" charset="0"/>
                <a:cs typeface="Aparajita" pitchFamily="34" charset="0"/>
              </a:endParaRPr>
            </a:p>
          </p:txBody>
        </p:sp>
        <p:pic>
          <p:nvPicPr>
            <p:cNvPr id="62" name="Picture 3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6225" y="2238375"/>
              <a:ext cx="1323975" cy="733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3" name="Straight Arrow Connector 62"/>
            <p:cNvCxnSpPr/>
            <p:nvPr/>
          </p:nvCxnSpPr>
          <p:spPr bwMode="auto">
            <a:xfrm flipV="1">
              <a:off x="3886200" y="3469812"/>
              <a:ext cx="265107" cy="439724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none" w="lg" len="lg"/>
              <a:tailEnd type="stealth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 bwMode="auto">
            <a:xfrm flipH="1" flipV="1">
              <a:off x="4223361" y="2699266"/>
              <a:ext cx="275435" cy="609600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none" w="lg" len="lg"/>
              <a:tailEnd type="stealth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321652" y="4041695"/>
            <a:ext cx="2278923" cy="2271237"/>
            <a:chOff x="2321652" y="4214336"/>
            <a:chExt cx="2278923" cy="2271237"/>
          </a:xfrm>
        </p:grpSpPr>
        <p:pic>
          <p:nvPicPr>
            <p:cNvPr id="66" name="Picture 4"/>
            <p:cNvPicPr>
              <a:picLocks noChangeAspect="1" noChangeArrowheads="1"/>
            </p:cNvPicPr>
            <p:nvPr/>
          </p:nvPicPr>
          <p:blipFill rotWithShape="1"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4004"/>
            <a:stretch/>
          </p:blipFill>
          <p:spPr bwMode="auto">
            <a:xfrm>
              <a:off x="2321652" y="5943600"/>
              <a:ext cx="2097948" cy="541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7" name="Straight Arrow Connector 66"/>
            <p:cNvCxnSpPr/>
            <p:nvPr/>
          </p:nvCxnSpPr>
          <p:spPr bwMode="auto">
            <a:xfrm flipH="1">
              <a:off x="3688318" y="4214336"/>
              <a:ext cx="912257" cy="1881664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none" w="lg" len="lg"/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Rectangle 67"/>
          <p:cNvSpPr/>
          <p:nvPr/>
        </p:nvSpPr>
        <p:spPr>
          <a:xfrm>
            <a:off x="2581647" y="6172200"/>
            <a:ext cx="1649811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6400"/>
                </a:solidFill>
                <a:latin typeface="Aparajita" pitchFamily="34" charset="0"/>
                <a:cs typeface="Aparajita" pitchFamily="34" charset="0"/>
              </a:rPr>
              <a:t>Wave function</a:t>
            </a:r>
            <a:endParaRPr lang="en-US" sz="2400" dirty="0">
              <a:solidFill>
                <a:srgbClr val="006400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40" name="Rectangle 2"/>
          <p:cNvSpPr txBox="1">
            <a:spLocks noChangeArrowheads="1"/>
          </p:cNvSpPr>
          <p:nvPr/>
        </p:nvSpPr>
        <p:spPr bwMode="auto">
          <a:xfrm>
            <a:off x="838200" y="3810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5pPr>
            <a:lvl6pPr marL="4572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6pPr>
            <a:lvl7pPr marL="9144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7pPr>
            <a:lvl8pPr marL="13716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8pPr>
            <a:lvl9pPr marL="18288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9pPr>
          </a:lstStyle>
          <a:p>
            <a:pPr marL="342900" indent="-342900"/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Theoretical Framework</a:t>
            </a:r>
            <a:endParaRPr lang="en-US" b="1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69" name="Rectangle 1"/>
          <p:cNvSpPr>
            <a:spLocks noChangeArrowheads="1"/>
          </p:cNvSpPr>
          <p:nvPr/>
        </p:nvSpPr>
        <p:spPr bwMode="auto">
          <a:xfrm>
            <a:off x="5181599" y="685800"/>
            <a:ext cx="3733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Electromagnetic Transitions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533400" y="1295400"/>
            <a:ext cx="3199915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Magnetic </a:t>
            </a:r>
            <a:r>
              <a:rPr lang="en-US" sz="2400" b="1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Dipole Transitions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50606" y="1752600"/>
            <a:ext cx="8288594" cy="98488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36538" indent="-236538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Magnetic transitions flip the quark spin. </a:t>
            </a:r>
          </a:p>
          <a:p>
            <a:pPr marL="236538" indent="-236538">
              <a:buFont typeface="Arial" pitchFamily="34" charset="0"/>
              <a:buChar char="•"/>
            </a:pPr>
            <a:endParaRPr lang="en-US" sz="1000" dirty="0" smtClean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  <a:p>
            <a:pPr marL="236538" indent="-236538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M1 rate for transitions between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S-wave levels is given by</a:t>
            </a:r>
          </a:p>
        </p:txBody>
      </p:sp>
      <p:pic>
        <p:nvPicPr>
          <p:cNvPr id="72" name="Picture 4"/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42308"/>
            <a:ext cx="6999805" cy="928687"/>
          </a:xfrm>
          <a:prstGeom prst="rect">
            <a:avLst/>
          </a:prstGeom>
          <a:ln w="222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3" name="Group 72"/>
          <p:cNvGrpSpPr/>
          <p:nvPr/>
        </p:nvGrpSpPr>
        <p:grpSpPr>
          <a:xfrm>
            <a:off x="990600" y="3442395"/>
            <a:ext cx="2944950" cy="2133600"/>
            <a:chOff x="990600" y="3657600"/>
            <a:chExt cx="2944950" cy="2133600"/>
          </a:xfrm>
          <a:effectLst/>
        </p:grpSpPr>
        <p:sp>
          <p:nvSpPr>
            <p:cNvPr id="74" name="Rectangle 73"/>
            <p:cNvSpPr/>
            <p:nvPr/>
          </p:nvSpPr>
          <p:spPr>
            <a:xfrm>
              <a:off x="990600" y="4293287"/>
              <a:ext cx="2675732" cy="461665"/>
            </a:xfrm>
            <a:prstGeom prst="rect">
              <a:avLst/>
            </a:prstGeom>
            <a:noFill/>
            <a:ln w="22225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rPr>
                <a:t>Magnetic </a:t>
              </a:r>
              <a:r>
                <a:rPr lang="en-US" sz="2400" dirty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rPr>
                <a:t>dipole moment</a:t>
              </a:r>
            </a:p>
          </p:txBody>
        </p:sp>
        <p:pic>
          <p:nvPicPr>
            <p:cNvPr id="75" name="Picture 5"/>
            <p:cNvPicPr>
              <a:picLocks noChangeAspect="1" noChangeArrowheads="1"/>
            </p:cNvPicPr>
            <p:nvPr/>
          </p:nvPicPr>
          <p:blipFill>
            <a:blip r:embed="rId8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4863" y="4953000"/>
              <a:ext cx="2528570" cy="838200"/>
            </a:xfrm>
            <a:prstGeom prst="rect">
              <a:avLst/>
            </a:prstGeom>
            <a:ln w="222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76" name="Straight Arrow Connector 75"/>
            <p:cNvCxnSpPr/>
            <p:nvPr/>
          </p:nvCxnSpPr>
          <p:spPr bwMode="auto">
            <a:xfrm flipH="1">
              <a:off x="2479148" y="3657600"/>
              <a:ext cx="1456402" cy="635687"/>
            </a:xfrm>
            <a:prstGeom prst="straightConnector1">
              <a:avLst/>
            </a:prstGeom>
            <a:ln w="22225">
              <a:headEnd type="none" w="lg" len="lg"/>
              <a:tailEnd type="arrow"/>
            </a:ln>
            <a:ex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 bwMode="auto">
            <a:xfrm flipH="1">
              <a:off x="1339343" y="4648200"/>
              <a:ext cx="508725" cy="564403"/>
            </a:xfrm>
            <a:prstGeom prst="straightConnector1">
              <a:avLst/>
            </a:prstGeom>
            <a:ln w="22225">
              <a:headEnd type="none" w="lg" len="lg"/>
              <a:tailEnd type="arrow"/>
            </a:ln>
            <a:ex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78" name="Picture 6"/>
          <p:cNvPicPr>
            <a:picLocks noChangeAspect="1" noChangeArrowheads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2722" y="4813995"/>
            <a:ext cx="4662678" cy="625024"/>
          </a:xfrm>
          <a:prstGeom prst="rect">
            <a:avLst/>
          </a:prstGeom>
          <a:ln w="222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9" name="Straight Arrow Connector 78"/>
          <p:cNvCxnSpPr/>
          <p:nvPr/>
        </p:nvCxnSpPr>
        <p:spPr bwMode="auto">
          <a:xfrm flipV="1">
            <a:off x="5334000" y="4308914"/>
            <a:ext cx="990600" cy="505081"/>
          </a:xfrm>
          <a:prstGeom prst="straightConnector1">
            <a:avLst/>
          </a:prstGeom>
          <a:ln w="22225">
            <a:headEnd type="stealth" w="lg" len="lg"/>
            <a:tailEnd type="none"/>
          </a:ln>
          <a:ex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2275942" y="3442395"/>
            <a:ext cx="3356746" cy="2671465"/>
            <a:chOff x="2275942" y="3657600"/>
            <a:chExt cx="3356746" cy="2671465"/>
          </a:xfrm>
          <a:effectLst/>
        </p:grpSpPr>
        <p:sp>
          <p:nvSpPr>
            <p:cNvPr id="81" name="Rectangle 80"/>
            <p:cNvSpPr/>
            <p:nvPr/>
          </p:nvSpPr>
          <p:spPr>
            <a:xfrm>
              <a:off x="2275942" y="5867400"/>
              <a:ext cx="3356746" cy="461665"/>
            </a:xfrm>
            <a:prstGeom prst="rect">
              <a:avLst/>
            </a:prstGeom>
            <a:noFill/>
            <a:ln w="22225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rPr>
                <a:t>Final total angular momentum</a:t>
              </a:r>
              <a:endPara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endParaRPr>
            </a:p>
          </p:txBody>
        </p:sp>
        <p:cxnSp>
          <p:nvCxnSpPr>
            <p:cNvPr id="82" name="Straight Arrow Connector 81"/>
            <p:cNvCxnSpPr/>
            <p:nvPr/>
          </p:nvCxnSpPr>
          <p:spPr bwMode="auto">
            <a:xfrm flipH="1">
              <a:off x="3657600" y="3657600"/>
              <a:ext cx="1012064" cy="2318266"/>
            </a:xfrm>
            <a:prstGeom prst="straightConnector1">
              <a:avLst/>
            </a:prstGeom>
            <a:ln w="22225">
              <a:headEnd type="none" w="lg" len="lg"/>
              <a:tailEnd type="arrow"/>
            </a:ln>
            <a:ex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83" name="Rectangle 82"/>
          <p:cNvSpPr/>
          <p:nvPr/>
        </p:nvSpPr>
        <p:spPr>
          <a:xfrm>
            <a:off x="5029200" y="3895130"/>
            <a:ext cx="3356746" cy="461665"/>
          </a:xfrm>
          <a:prstGeom prst="rect">
            <a:avLst/>
          </a:prstGeom>
          <a:noFill/>
          <a:ln w="2222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Spherical Bessel Function</a:t>
            </a:r>
            <a:endParaRPr lang="en-US" sz="2400" dirty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</p:txBody>
      </p:sp>
      <p:cxnSp>
        <p:nvCxnSpPr>
          <p:cNvPr id="84" name="Straight Arrow Connector 83"/>
          <p:cNvCxnSpPr/>
          <p:nvPr/>
        </p:nvCxnSpPr>
        <p:spPr bwMode="auto">
          <a:xfrm flipH="1" flipV="1">
            <a:off x="6629857" y="3452614"/>
            <a:ext cx="151943" cy="505080"/>
          </a:xfrm>
          <a:prstGeom prst="straightConnector1">
            <a:avLst/>
          </a:prstGeom>
          <a:ln w="22225">
            <a:headEnd type="stealth" w="lg" len="lg"/>
            <a:tailEnd type="none"/>
          </a:ln>
          <a:ex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32387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5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5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25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7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3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5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"/>
                            </p:stCondLst>
                            <p:childTnLst>
                              <p:par>
                                <p:cTn id="2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4000"/>
                            </p:stCondLst>
                            <p:childTnLst>
                              <p:par>
                                <p:cTn id="2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0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4250"/>
                            </p:stCondLst>
                            <p:childTnLst>
                              <p:par>
                                <p:cTn id="2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4500"/>
                            </p:stCondLst>
                            <p:childTnLst>
                              <p:par>
                                <p:cTn id="2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750"/>
                            </p:stCondLst>
                            <p:childTnLst>
                              <p:par>
                                <p:cTn id="2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2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  <p:bldP spid="8" grpId="1" build="allAtOnce"/>
      <p:bldP spid="8" grpId="2" build="allAtOnce"/>
      <p:bldP spid="9" grpId="0" animBg="1"/>
      <p:bldP spid="9" grpId="1" animBg="1"/>
      <p:bldP spid="41" grpId="0" animBg="1"/>
      <p:bldP spid="41" grpId="1" animBg="1"/>
      <p:bldP spid="68" grpId="0"/>
      <p:bldP spid="68" grpId="1"/>
      <p:bldP spid="70" grpId="0" animBg="1"/>
      <p:bldP spid="71" grpId="0" uiExpand="1" build="p" animBg="1"/>
      <p:bldP spid="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28581102"/>
              </p:ext>
            </p:extLst>
          </p:nvPr>
        </p:nvGraphicFramePr>
        <p:xfrm>
          <a:off x="1933686" y="1945929"/>
          <a:ext cx="4697414" cy="4560882"/>
        </p:xfrm>
        <a:graphic>
          <a:graphicData uri="http://schemas.openxmlformats.org/drawingml/2006/table">
            <a:tbl>
              <a:tblPr/>
              <a:tblGrid>
                <a:gridCol w="458843"/>
                <a:gridCol w="275306"/>
                <a:gridCol w="534265"/>
                <a:gridCol w="762000"/>
                <a:gridCol w="609600"/>
                <a:gridCol w="533400"/>
                <a:gridCol w="533400"/>
                <a:gridCol w="533400"/>
                <a:gridCol w="457200"/>
              </a:tblGrid>
              <a:tr h="452154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Transitions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sym typeface="Symbol"/>
                        </a:rPr>
                        <a:t></a:t>
                      </a:r>
                      <a:r>
                        <a:rPr lang="en-US" sz="14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sym typeface="Symbol"/>
                        </a:rPr>
                        <a:t> (</a:t>
                      </a:r>
                      <a:r>
                        <a:rPr lang="en-US" sz="14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sym typeface="Symbol"/>
                        </a:rPr>
                        <a:t> </a:t>
                      </a:r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keV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[7]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[41]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[42]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[6]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P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0.410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5.90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8.8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44.1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19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P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'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0.401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5.53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4.76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8.9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5.6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P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'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0.502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0.011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3.49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54.5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15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P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 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0.483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9.63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4.9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12.8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6.2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P1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0.381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0.02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0.13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15.5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5.5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P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0.327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2.999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1.0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4.92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1.9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 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P</a:t>
                      </a:r>
                      <a:r>
                        <a:rPr lang="en-US" sz="1400" b="1" i="0" u="none" strike="noStrike" baseline="-25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0.717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 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P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'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0.190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0.503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 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P</a:t>
                      </a:r>
                      <a:r>
                        <a:rPr lang="en-US" sz="1400" b="1" i="0" u="none" strike="noStrike" baseline="-25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0.212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0.696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 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P</a:t>
                      </a:r>
                      <a:r>
                        <a:rPr lang="en-US" sz="1400" b="1" i="0" u="none" strike="noStrike" baseline="-25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 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0.478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6.9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P</a:t>
                      </a:r>
                      <a:r>
                        <a:rPr lang="en-US" sz="1400" b="1" i="0" u="none" strike="noStrike" baseline="-25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' 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0.881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4239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P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1.301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8" name="Rectangle 37"/>
          <p:cNvSpPr/>
          <p:nvPr/>
        </p:nvSpPr>
        <p:spPr>
          <a:xfrm>
            <a:off x="2147747" y="1468498"/>
            <a:ext cx="3921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E1 radiative transition widths are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38200" y="1406943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Results</a:t>
            </a:r>
          </a:p>
        </p:txBody>
      </p:sp>
      <p:sp>
        <p:nvSpPr>
          <p:cNvPr id="40" name="Rectangle 2"/>
          <p:cNvSpPr txBox="1">
            <a:spLocks noChangeArrowheads="1"/>
          </p:cNvSpPr>
          <p:nvPr/>
        </p:nvSpPr>
        <p:spPr bwMode="auto">
          <a:xfrm>
            <a:off x="838200" y="4572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5pPr>
            <a:lvl6pPr marL="4572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6pPr>
            <a:lvl7pPr marL="9144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7pPr>
            <a:lvl8pPr marL="13716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8pPr>
            <a:lvl9pPr marL="18288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9pPr>
          </a:lstStyle>
          <a:p>
            <a:pPr marL="342900" indent="-342900"/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Electromagnetic Transitions </a:t>
            </a:r>
            <a:endParaRPr lang="en-US" b="1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981200" y="1483502"/>
            <a:ext cx="4770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M1 transitions between S-wave levels are</a:t>
            </a:r>
          </a:p>
        </p:txBody>
      </p:sp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4005474"/>
              </p:ext>
            </p:extLst>
          </p:nvPr>
        </p:nvGraphicFramePr>
        <p:xfrm>
          <a:off x="1981200" y="1981200"/>
          <a:ext cx="5486400" cy="2057400"/>
        </p:xfrm>
        <a:graphic>
          <a:graphicData uri="http://schemas.openxmlformats.org/drawingml/2006/table">
            <a:tbl>
              <a:tblPr/>
              <a:tblGrid>
                <a:gridCol w="457200"/>
                <a:gridCol w="304800"/>
                <a:gridCol w="533400"/>
                <a:gridCol w="762000"/>
                <a:gridCol w="762000"/>
                <a:gridCol w="609600"/>
                <a:gridCol w="990600"/>
                <a:gridCol w="533400"/>
                <a:gridCol w="533400"/>
              </a:tblGrid>
              <a:tr h="304800"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Transitions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sym typeface="Symbol"/>
                        </a:rPr>
                        <a:t></a:t>
                      </a:r>
                      <a:r>
                        <a:rPr lang="en-US" sz="14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sym typeface="Symbol"/>
                        </a:rPr>
                        <a:t> (</a:t>
                      </a:r>
                      <a:r>
                        <a:rPr lang="en-US" sz="14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sym typeface="Symbol"/>
                        </a:rPr>
                        <a:t> </a:t>
                      </a:r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keV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[7]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[45]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[46]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0632">
                <a:tc gridSpan="3" v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NR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R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5000"/>
                      </a:schemeClr>
                    </a:solidFill>
                  </a:tcPr>
                </a:tc>
              </a:tr>
              <a:tr h="38671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0.122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0.112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1.8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0.90±0.02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1.38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0.08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en-US" sz="14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endParaRPr lang="en-US" sz="14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0.033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0.002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 </a:t>
                      </a:r>
                      <a:r>
                        <a:rPr lang="en-US" sz="14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0.654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2.552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→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baseline="30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14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g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0.535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4.093</a:t>
                      </a:r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58884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90600" y="533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5pPr>
            <a:lvl6pPr marL="4572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6pPr>
            <a:lvl7pPr marL="9144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7pPr>
            <a:lvl8pPr marL="13716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8pPr>
            <a:lvl9pPr marL="18288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9pPr>
          </a:lstStyle>
          <a:p>
            <a:pPr marL="342900" indent="-342900"/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Conclusions</a:t>
            </a:r>
            <a:endParaRPr lang="en-US" b="1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295400"/>
            <a:ext cx="8686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spin-averaged masses are in good agreement with other estimates and experimental measurements at potential index 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  <a:sym typeface="Symbol"/>
              </a:rPr>
              <a:t>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=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1.0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Ds meson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masses are fairly in agreement with experimental results as well as other theoretical model 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predictions and improvement over our previous estimates</a:t>
            </a:r>
            <a:endParaRPr lang="en-US" sz="2400" dirty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various decay constants obtained 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are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in good agreement with other theoretical model predictions. However, experimental measurements are indeed required for further testing of the model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Leptonic branching fractions are well within the range of experimental 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measurement and the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calculated values for the radiative leptonic decay widths for the 1S state are 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overestimated.</a:t>
            </a:r>
            <a:endParaRPr lang="en-US" sz="2400" dirty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of predicted values of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E1 and M1 transition rates are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differ with different model predictions, 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as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these decay widths are sensitive to the quark masses 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employed. </a:t>
            </a:r>
            <a:r>
              <a:rPr lang="en-US" sz="2400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Due to the lack of available experimental data it becomes difficult to justify the validity of the </a:t>
            </a:r>
            <a:r>
              <a:rPr lang="en-US" sz="2400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calculations.</a:t>
            </a:r>
            <a:endParaRPr lang="en-US" sz="2800" dirty="0" smtClean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0633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800" y="1295400"/>
            <a:ext cx="8686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[1] K. Olive, P.D. Group, Chinese Physics C 38(9), 090001 (2014)</a:t>
            </a:r>
          </a:p>
          <a:p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[2] N.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Devlani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A.K. Rai, Phys.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Rev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D 84, 074030 (2011)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[3] N. Devlani, A.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Rai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Int. J.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Theor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Phys. 52, 2196 (2013), ISSN 0020-7748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[4] B.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Aubert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Y.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Karyotakis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J.P. Lees,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Poireau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Rev. D 80(9), 092003 (2009)</a:t>
            </a:r>
          </a:p>
          <a:p>
            <a:r>
              <a:rPr lang="it-IT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[5] P. Colangelo, F. De Fazio, S. Nicotri, M. Rizzi, Phys. Rev. D 77(1), 014012 (2008)</a:t>
            </a:r>
          </a:p>
          <a:p>
            <a:r>
              <a:rPr lang="it-IT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[6] D.M. Li, P.F. Ji, B. Ma, Eur. Phys. J. C71, 1 (2011)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[7] F.E. Close, E.S. Swanson, Phys. Rev. D 72(9), 094004 (2005)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[8] N.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Isgur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M.B. Wise, Phys. Rev.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Lett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66(9), 1130 (1991)</a:t>
            </a:r>
          </a:p>
          <a:p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[9] J. Link et al. (FOCUS Collaboration), Phys.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Lett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B586, 11 (2004)</a:t>
            </a:r>
          </a:p>
          <a:p>
            <a:r>
              <a:rPr lang="it-IT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[10] N. Devlani, A. Rai, Eur. Phys. J. A48, 104 (2014)</a:t>
            </a:r>
          </a:p>
          <a:p>
            <a:r>
              <a:rPr lang="nn-NO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[11] Y. Koma, M. Koma, H. Wittig, Phys. Rev. Lett 97, 122003 (2006)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[12] A.K.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Rai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R.H.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Parmar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P.C.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Vinodkumar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J. Phys. G: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Nucl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Part. Phys. 28(8</a:t>
            </a:r>
            <a:r>
              <a:rPr lang="en-US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), 2275 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(2002)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[13] A.K.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Rai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J.N.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Pandya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P.C.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Vinodkumar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J. Phys. G: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Nucl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Part. Phys. 31(12</a:t>
            </a:r>
            <a:r>
              <a:rPr lang="en-US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), 1453 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(2005)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[14] A.K.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Rai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B. Patel, P.C.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Vinodkumar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Rev. C 78(5), 055202 (2008)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[15] A.M.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Badalian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A.I.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Veselov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B.L.G. Bakker, Phys. Rev. D 70, 016007 (2004)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[16] Y.A. Simonov, Physics of Atomic Nuclei 58, 107 (1995)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[17] D. Ebert, R.N.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Faustov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V.O.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Galkin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Rev. D 79, 114029 (2009)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[18] D.S. Hwang, G.H. Kim, Phys. Rev. D 55(11), 6944 (1997)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[19] D. Ebert, R.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Faustov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V.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Galkin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Eur. Phys. J. C71, 1825 (2011)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[20] B. Patel, P.C.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Vinodkumar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J. Phys. G. 36(3), 035003 (2009</a:t>
            </a:r>
            <a:r>
              <a:rPr lang="en-US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)</a:t>
            </a:r>
            <a:endParaRPr lang="en-US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90600" y="533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5pPr>
            <a:lvl6pPr marL="4572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6pPr>
            <a:lvl7pPr marL="9144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7pPr>
            <a:lvl8pPr marL="13716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8pPr>
            <a:lvl9pPr marL="1828800" algn="r" rtl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Osaka" charset="-128"/>
                <a:ea typeface="Osaka" charset="-128"/>
              </a:defRPr>
            </a:lvl9pPr>
          </a:lstStyle>
          <a:p>
            <a:pPr marL="342900" indent="-342900"/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References</a:t>
            </a:r>
            <a:endParaRPr lang="en-US" b="1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295400"/>
            <a:ext cx="8686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[21] M. Di Pierro, E. Eichten, Phys. Rev. D 64(11), 114004 (2001)</a:t>
            </a:r>
          </a:p>
          <a:p>
            <a:r>
              <a:rPr lang="en-US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22] J.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Zeng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J.W. Van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Orden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W. Roberts, Phys. Rev. D 52(9), 5229 (1995)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[23] T.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Lahde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C.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Nyfalt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D.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Riska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Nucl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Phys. A674, 141 (2000)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[24] D. Ebert, R.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Faustov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V.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Galkin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Eur. Phys. J. C66, 197 (2010)</a:t>
            </a:r>
          </a:p>
          <a:p>
            <a:r>
              <a:rPr lang="de-DE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[25] E.J. Eichten, C. Quigg, Phys. Rev. D 49(11), 5845 (1994)</a:t>
            </a:r>
          </a:p>
          <a:p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[26] D.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Gromes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Z. Phys. C26, 401 (1984)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[27] S.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Gershtein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V.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Kiselev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A.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Likhoded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A.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Tkabladze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Usp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38, 1 (1995)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[28] G.T.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Bodwin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E.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Braaten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G.P.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Lepage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Rev. D 51, 1125 (1995)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[29] S.N. Gupta, J.M. Johnson, Phys. Rev. D 51(1), 168 (1995)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[30]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Y.b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Dai, C.S. Huang, H.Y. Jin, Phys.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Lett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B331, 174 (1994)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[31] D. Ebert, V.O.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Galkin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R.N.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Faustov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Rev. D 57(9), 5663 (1998)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[32] D. Ebert, V.O.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Galkin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R.N.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Faustov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Rev. D 59(1), 019902 (1998)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[33] R. Van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Royen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V.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Weisskopf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Nuovo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Cim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A50, 617 (1967)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[34] E.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Braaten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S. Fleming, Phys. Rev. D 52(1), 181 (1995)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[35] D.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Asner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et al. (Heavy Flavor Averaging Group) (2010)</a:t>
            </a:r>
          </a:p>
          <a:p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[36] C.T.H. Davies et al. (HPQCD Collaboration), Phys.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Rev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D 82, 114504 (2010)</a:t>
            </a:r>
          </a:p>
          <a:p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[37] S.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Narison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Lett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B520, 115 (2001)</a:t>
            </a:r>
          </a:p>
          <a:p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[38] C. Albertus et al., Phys.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Rev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D 71(11), 113006 (2005)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[39] D. Silverman, H. Yao, Phys. Rev. D 38(1), 214 (1988)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[40] C.D.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Lu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G.L. Song, Phys.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Lett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B. 562, 75 (2003</a:t>
            </a:r>
            <a:r>
              <a:rPr lang="en-US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)</a:t>
            </a:r>
            <a:endParaRPr lang="en-US" dirty="0">
              <a:solidFill>
                <a:srgbClr val="000099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295400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[41] S.F. Radford, W.W.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Repko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M.J.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Saelim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Rev. D 80(3), 034012 (2009)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[42] S. Godfrey, Phys. Rev. D72, 054029 (2005)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[43] W.A. Bardeen, E.J.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Eichten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C.T. Hill, Phys. Rev. D 68(5), 054024 (2003)</a:t>
            </a:r>
          </a:p>
          <a:p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[44] N.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Brambilla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et al., </a:t>
            </a:r>
            <a:r>
              <a:rPr lang="fr-FR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Eur</a:t>
            </a:r>
            <a:r>
              <a:rPr lang="fr-FR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Phys. J. C71, 1534 (2011)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[45] H.M. Choi, C.R.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Ji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Phys. Rev. D 59(7), 074015 (1999)</a:t>
            </a:r>
          </a:p>
          <a:p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[46] O.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Lakhina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, E.S. Swanson, Phys. </a:t>
            </a:r>
            <a:r>
              <a:rPr lang="en-US" dirty="0" err="1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Lett</a:t>
            </a:r>
            <a:r>
              <a:rPr lang="en-US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. B650, 159 (2007)</a:t>
            </a:r>
          </a:p>
        </p:txBody>
      </p:sp>
    </p:spTree>
    <p:extLst>
      <p:ext uri="{BB962C8B-B14F-4D97-AF65-F5344CB8AC3E}">
        <p14:creationId xmlns:p14="http://schemas.microsoft.com/office/powerpoint/2010/main" xmlns="" val="3052461556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250"/>
                            </p:stCondLst>
                            <p:childTnLst>
                              <p:par>
                                <p:cTn id="10" presetID="22" presetClass="exit" presetSubtype="4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250"/>
                            </p:stCondLst>
                            <p:childTnLst>
                              <p:par>
                                <p:cTn id="18" presetID="22" presetClass="exit" presetSubtype="4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lcostadium2012_13\th_thankyounote-animate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295400"/>
            <a:ext cx="5524500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23530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533400"/>
          </a:xfrm>
        </p:spPr>
        <p:txBody>
          <a:bodyPr anchor="ctr"/>
          <a:lstStyle/>
          <a:p>
            <a:pPr eaLnBrk="1"/>
            <a:r>
              <a:rPr lang="en-US" altLang="ja-JP" sz="3600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Outline</a:t>
            </a:r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1219200" y="1516082"/>
            <a:ext cx="647700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Introduction</a:t>
            </a:r>
          </a:p>
          <a:p>
            <a:endParaRPr lang="en-US" sz="1200" b="1" dirty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Theoretical </a:t>
            </a:r>
            <a:r>
              <a:rPr lang="en-US" sz="28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Framework and Results of</a:t>
            </a:r>
            <a:endParaRPr lang="en-US" sz="2800" b="1" dirty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Mass Spectrum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Decay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Constants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Electromagnetic Transitions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Leptonic Branching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Fractions and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Radiative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Leptonic Branching Fractions </a:t>
            </a:r>
            <a:endParaRPr lang="en-US" sz="28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lvl="1"/>
            <a:endParaRPr lang="en-US" sz="1200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Conclusions</a:t>
            </a:r>
            <a:endParaRPr lang="en-US" sz="2800" b="1" dirty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References</a:t>
            </a:r>
            <a:endParaRPr lang="en-US" sz="2800" b="1" dirty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03739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pPr algn="l"/>
            <a:r>
              <a:rPr lang="en-US" dirty="0" smtClean="0"/>
              <a:t>Group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5410200"/>
          </a:xfrm>
        </p:spPr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</a:rPr>
              <a:t>Naynesh</a:t>
            </a:r>
            <a:r>
              <a:rPr lang="en-US" dirty="0" smtClean="0">
                <a:solidFill>
                  <a:srgbClr val="0033CC"/>
                </a:solidFill>
              </a:rPr>
              <a:t> Devlani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V. H. Kher</a:t>
            </a:r>
          </a:p>
          <a:p>
            <a:r>
              <a:rPr lang="en-US" dirty="0" smtClean="0">
                <a:solidFill>
                  <a:srgbClr val="6600CC"/>
                </a:solidFill>
              </a:rPr>
              <a:t>Dharmesh Rathaud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Zalak U Shah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Raghav Chaturvedi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3057524" y="1219200"/>
            <a:ext cx="5629275" cy="533400"/>
            <a:chOff x="3362325" y="1676400"/>
            <a:chExt cx="4724400" cy="533400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4352925" y="1676400"/>
              <a:ext cx="3733800" cy="5334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dirty="0" smtClean="0">
                  <a:solidFill>
                    <a:srgbClr val="00B0F0"/>
                  </a:solidFill>
                  <a:latin typeface="Osaka" charset="-128"/>
                  <a:ea typeface="Osaka" charset="-128"/>
                </a:rPr>
                <a:t>Heavy-Heavy </a:t>
              </a:r>
              <a:r>
                <a:rPr kumimoji="1" lang="en-US" dirty="0" err="1" smtClean="0">
                  <a:solidFill>
                    <a:srgbClr val="00B0F0"/>
                  </a:solidFill>
                  <a:latin typeface="Osaka" charset="-128"/>
                  <a:ea typeface="Osaka" charset="-128"/>
                </a:rPr>
                <a:t>flavour</a:t>
              </a:r>
              <a:r>
                <a:rPr kumimoji="1" lang="en-US" dirty="0" smtClean="0">
                  <a:solidFill>
                    <a:srgbClr val="00B0F0"/>
                  </a:solidFill>
                  <a:latin typeface="Osaka" charset="-128"/>
                  <a:ea typeface="Osaka" charset="-128"/>
                </a:rPr>
                <a:t> </a:t>
              </a:r>
              <a:r>
                <a:rPr kumimoji="1" lang="en-US" b="0" i="0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Osaka" charset="-128"/>
                  <a:ea typeface="Osaka" charset="-128"/>
                </a:rPr>
                <a:t>meson </a:t>
              </a:r>
            </a:p>
          </p:txBody>
        </p:sp>
        <p:cxnSp>
          <p:nvCxnSpPr>
            <p:cNvPr id="11" name="Straight Arrow Connector 10"/>
            <p:cNvCxnSpPr>
              <a:stCxn id="4" idx="1"/>
            </p:cNvCxnSpPr>
            <p:nvPr/>
          </p:nvCxnSpPr>
          <p:spPr bwMode="auto">
            <a:xfrm flipH="1">
              <a:off x="3362325" y="1943100"/>
              <a:ext cx="990600" cy="952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" name="Group 20"/>
          <p:cNvGrpSpPr/>
          <p:nvPr/>
        </p:nvGrpSpPr>
        <p:grpSpPr>
          <a:xfrm>
            <a:off x="3276600" y="2524125"/>
            <a:ext cx="5321877" cy="904875"/>
            <a:chOff x="2514600" y="2438400"/>
            <a:chExt cx="6690360" cy="381000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3185160" y="2562726"/>
              <a:ext cx="6019800" cy="256674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dirty="0" smtClean="0">
                  <a:solidFill>
                    <a:srgbClr val="00B0F0"/>
                  </a:solidFill>
                  <a:latin typeface="Osaka" charset="-128"/>
                  <a:ea typeface="Osaka" charset="-128"/>
                </a:rPr>
                <a:t>Exotic Hadrons(molecular structure)</a:t>
              </a:r>
              <a:r>
                <a:rPr kumimoji="1" lang="en-US" b="0" i="0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Osaka" charset="-128"/>
                  <a:ea typeface="Osaka" charset="-128"/>
                </a:rPr>
                <a:t> 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>
              <a:off x="2514600" y="2438400"/>
              <a:ext cx="60960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" name="Group 23"/>
          <p:cNvGrpSpPr/>
          <p:nvPr/>
        </p:nvGrpSpPr>
        <p:grpSpPr>
          <a:xfrm>
            <a:off x="2590800" y="1676400"/>
            <a:ext cx="5105400" cy="533400"/>
            <a:chOff x="2590800" y="2133600"/>
            <a:chExt cx="5105400" cy="533400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3429000" y="2133600"/>
              <a:ext cx="4267200" cy="5334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dirty="0" smtClean="0">
                  <a:solidFill>
                    <a:srgbClr val="00B0F0"/>
                  </a:solidFill>
                  <a:latin typeface="Osaka" charset="-128"/>
                  <a:ea typeface="Osaka" charset="-128"/>
                </a:rPr>
                <a:t>Heavy–light </a:t>
              </a:r>
              <a:r>
                <a:rPr kumimoji="1" lang="en-US" dirty="0" err="1" smtClean="0">
                  <a:solidFill>
                    <a:srgbClr val="00B0F0"/>
                  </a:solidFill>
                  <a:latin typeface="Osaka" charset="-128"/>
                  <a:ea typeface="Osaka" charset="-128"/>
                </a:rPr>
                <a:t>flavour</a:t>
              </a:r>
              <a:r>
                <a:rPr kumimoji="1" lang="en-US" dirty="0" smtClean="0">
                  <a:solidFill>
                    <a:srgbClr val="00B0F0"/>
                  </a:solidFill>
                  <a:latin typeface="Osaka" charset="-128"/>
                  <a:ea typeface="Osaka" charset="-128"/>
                </a:rPr>
                <a:t> mesons</a:t>
              </a:r>
              <a:endParaRPr kumimoji="1" lang="en-US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Osaka" charset="-128"/>
                <a:ea typeface="Osaka" charset="-128"/>
              </a:endParaRPr>
            </a:p>
          </p:txBody>
        </p:sp>
        <p:cxnSp>
          <p:nvCxnSpPr>
            <p:cNvPr id="23" name="Straight Arrow Connector 22"/>
            <p:cNvCxnSpPr>
              <a:endCxn id="5" idx="1"/>
            </p:cNvCxnSpPr>
            <p:nvPr/>
          </p:nvCxnSpPr>
          <p:spPr bwMode="auto">
            <a:xfrm>
              <a:off x="2590800" y="2400300"/>
              <a:ext cx="838200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8" name="Group 27"/>
          <p:cNvGrpSpPr/>
          <p:nvPr/>
        </p:nvGrpSpPr>
        <p:grpSpPr>
          <a:xfrm>
            <a:off x="2514600" y="2895600"/>
            <a:ext cx="3048000" cy="1800061"/>
            <a:chOff x="3009900" y="3328987"/>
            <a:chExt cx="3048000" cy="1800061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4191000" y="4519448"/>
              <a:ext cx="1866900" cy="6096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dirty="0" smtClean="0">
                  <a:solidFill>
                    <a:srgbClr val="00B0F0"/>
                  </a:solidFill>
                  <a:latin typeface="Osaka" charset="-128"/>
                  <a:ea typeface="Osaka" charset="-128"/>
                </a:rPr>
                <a:t>Baryons</a:t>
              </a:r>
              <a:r>
                <a:rPr kumimoji="1" lang="en-US" sz="2800" dirty="0" smtClean="0">
                  <a:solidFill>
                    <a:srgbClr val="00B0F0"/>
                  </a:solidFill>
                  <a:latin typeface="Osaka" charset="-128"/>
                  <a:ea typeface="Osaka" charset="-128"/>
                </a:rPr>
                <a:t> </a:t>
              </a:r>
              <a:endParaRPr kumimoji="1" lang="en-US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Osaka" charset="-128"/>
                <a:ea typeface="Osaka" charset="-128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>
              <a:off x="3009900" y="3328987"/>
              <a:ext cx="1181100" cy="131921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xmlns="" val="9658182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09600" y="1752600"/>
            <a:ext cx="8305800" cy="2286002"/>
            <a:chOff x="231321" y="2438400"/>
            <a:chExt cx="10465253" cy="1942234"/>
          </a:xfrm>
        </p:grpSpPr>
        <p:grpSp>
          <p:nvGrpSpPr>
            <p:cNvPr id="12" name="Group 11"/>
            <p:cNvGrpSpPr/>
            <p:nvPr/>
          </p:nvGrpSpPr>
          <p:grpSpPr>
            <a:xfrm>
              <a:off x="231321" y="2438400"/>
              <a:ext cx="3360403" cy="1942234"/>
              <a:chOff x="231321" y="2733676"/>
              <a:chExt cx="4455397" cy="2094634"/>
            </a:xfrm>
          </p:grpSpPr>
          <p:sp>
            <p:nvSpPr>
              <p:cNvPr id="4" name="Oval 3"/>
              <p:cNvSpPr/>
              <p:nvPr/>
            </p:nvSpPr>
            <p:spPr bwMode="auto">
              <a:xfrm>
                <a:off x="231321" y="2733676"/>
                <a:ext cx="4455397" cy="2094634"/>
              </a:xfrm>
              <a:prstGeom prst="ellipse">
                <a:avLst/>
              </a:prstGeom>
              <a:ln>
                <a:solidFill>
                  <a:srgbClr val="6600CC"/>
                </a:solidFill>
                <a:headEnd type="stealth" w="lg" len="lg"/>
                <a:tailEnd type="none" w="med" len="med"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sz="2400" dirty="0" err="1" smtClean="0">
                    <a:solidFill>
                      <a:srgbClr val="00B0F0"/>
                    </a:solidFill>
                    <a:latin typeface="Osaka" charset="-128"/>
                    <a:ea typeface="Osaka" charset="-128"/>
                  </a:rPr>
                  <a:t>Tetraquark</a:t>
                </a:r>
                <a:r>
                  <a:rPr kumimoji="1" lang="en-US" sz="2400" dirty="0" smtClean="0">
                    <a:solidFill>
                      <a:schemeClr val="tx1"/>
                    </a:solidFill>
                    <a:latin typeface="Osaka" charset="-128"/>
                    <a:ea typeface="Osaka" charset="-128"/>
                  </a:rPr>
                  <a:t> quark</a:t>
                </a:r>
                <a:endParaRPr kumimoji="1" lang="en-US" sz="2400" b="1" i="0" u="none" strike="noStrike" normalizeH="0" baseline="0" dirty="0" smtClean="0">
                  <a:ln w="18000">
                    <a:solidFill>
                      <a:schemeClr val="tx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Osaka" charset="-128"/>
                  <a:ea typeface="Osaka" charset="-128"/>
                </a:endParaRP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0" y="3455943"/>
                <a:ext cx="1615168" cy="12684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3505200" y="2438400"/>
              <a:ext cx="3657600" cy="1942234"/>
              <a:chOff x="4800600" y="2733676"/>
              <a:chExt cx="4191000" cy="2094633"/>
            </a:xfrm>
          </p:grpSpPr>
          <p:sp>
            <p:nvSpPr>
              <p:cNvPr id="5" name="Oval 4"/>
              <p:cNvSpPr/>
              <p:nvPr/>
            </p:nvSpPr>
            <p:spPr bwMode="auto">
              <a:xfrm>
                <a:off x="4800600" y="2733676"/>
                <a:ext cx="4191000" cy="2094633"/>
              </a:xfrm>
              <a:prstGeom prst="ellipse">
                <a:avLst/>
              </a:prstGeom>
              <a:ln>
                <a:solidFill>
                  <a:srgbClr val="6600CC"/>
                </a:solidFill>
                <a:headEnd type="stealth" w="lg" len="lg"/>
                <a:tailEnd type="none" w="med" len="med"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sz="2400" dirty="0" smtClean="0">
                    <a:solidFill>
                      <a:schemeClr val="accent5">
                        <a:lumMod val="50000"/>
                      </a:schemeClr>
                    </a:solidFill>
                    <a:latin typeface="Osaka" charset="-128"/>
                    <a:ea typeface="Osaka" charset="-128"/>
                  </a:rPr>
                  <a:t>Pentaquark</a:t>
                </a:r>
                <a:endParaRPr kumimoji="1" lang="en-US" sz="2400" b="1" i="0" u="none" strike="noStrike" normalizeH="0" baseline="0" dirty="0" smtClean="0">
                  <a:ln w="18000">
                    <a:solidFill>
                      <a:schemeClr val="tx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Osaka" charset="-128"/>
                  <a:ea typeface="Osaka" charset="-128"/>
                </a:endParaRPr>
              </a:p>
            </p:txBody>
          </p:sp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26297" y="3455943"/>
                <a:ext cx="1593703" cy="12684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7" name="Group 16"/>
            <p:cNvGrpSpPr/>
            <p:nvPr/>
          </p:nvGrpSpPr>
          <p:grpSpPr>
            <a:xfrm>
              <a:off x="7162799" y="2438400"/>
              <a:ext cx="3533775" cy="1942234"/>
              <a:chOff x="5992586" y="4038600"/>
              <a:chExt cx="3532414" cy="2232314"/>
            </a:xfrm>
          </p:grpSpPr>
          <p:sp>
            <p:nvSpPr>
              <p:cNvPr id="6" name="Oval 5"/>
              <p:cNvSpPr/>
              <p:nvPr/>
            </p:nvSpPr>
            <p:spPr bwMode="auto">
              <a:xfrm>
                <a:off x="5992586" y="4038600"/>
                <a:ext cx="3532414" cy="2232314"/>
              </a:xfrm>
              <a:prstGeom prst="ellipse">
                <a:avLst/>
              </a:prstGeom>
              <a:ln>
                <a:solidFill>
                  <a:srgbClr val="6600CC"/>
                </a:solidFill>
                <a:headEnd type="stealth" w="lg" len="lg"/>
                <a:tailEnd type="none" w="med" len="med"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sz="2400" dirty="0" err="1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Osaka" charset="-128"/>
                    <a:ea typeface="Osaka" charset="-128"/>
                  </a:rPr>
                  <a:t>Hexaquark</a:t>
                </a:r>
                <a:r>
                  <a:rPr kumimoji="1" lang="en-US" sz="2400" dirty="0" smtClean="0">
                    <a:solidFill>
                      <a:schemeClr val="tx1"/>
                    </a:solidFill>
                    <a:latin typeface="Osaka" charset="-128"/>
                    <a:ea typeface="Osaka" charset="-128"/>
                  </a:rPr>
                  <a:t> </a:t>
                </a:r>
                <a:endParaRPr kumimoji="1" lang="en-US" sz="2400" b="1" i="0" u="none" strike="noStrike" normalizeH="0" baseline="0" dirty="0" smtClean="0">
                  <a:ln w="18000">
                    <a:solidFill>
                      <a:schemeClr val="tx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Osaka" charset="-128"/>
                  <a:ea typeface="Osaka" charset="-128"/>
                </a:endParaRPr>
              </a:p>
            </p:txBody>
          </p:sp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0" y="4807110"/>
                <a:ext cx="1676400" cy="12888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9" name="Group 18"/>
          <p:cNvGrpSpPr/>
          <p:nvPr/>
        </p:nvGrpSpPr>
        <p:grpSpPr>
          <a:xfrm>
            <a:off x="685800" y="4343400"/>
            <a:ext cx="7654809" cy="2133599"/>
            <a:chOff x="231320" y="4572000"/>
            <a:chExt cx="9979480" cy="1995489"/>
          </a:xfrm>
        </p:grpSpPr>
        <p:sp>
          <p:nvSpPr>
            <p:cNvPr id="7" name="Oval 6"/>
            <p:cNvSpPr/>
            <p:nvPr/>
          </p:nvSpPr>
          <p:spPr bwMode="auto">
            <a:xfrm>
              <a:off x="3505200" y="4572002"/>
              <a:ext cx="3467891" cy="1995486"/>
            </a:xfrm>
            <a:prstGeom prst="ellipse">
              <a:avLst/>
            </a:prstGeom>
            <a:ln>
              <a:solidFill>
                <a:srgbClr val="6600CC"/>
              </a:solidFill>
              <a:headEnd type="stealth" w="lg" len="lg"/>
              <a:tailEnd type="none" w="med" len="med"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dirty="0" smtClean="0">
                  <a:solidFill>
                    <a:srgbClr val="008000"/>
                  </a:solidFill>
                  <a:latin typeface="Osaka" charset="-128"/>
                  <a:ea typeface="Osaka" charset="-128"/>
                </a:rPr>
                <a:t>Molecular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dirty="0" smtClean="0">
                  <a:solidFill>
                    <a:srgbClr val="008000"/>
                  </a:solidFill>
                  <a:latin typeface="Osaka" charset="-128"/>
                  <a:ea typeface="Osaka" charset="-128"/>
                </a:rPr>
                <a:t>Structure</a:t>
              </a:r>
              <a:endParaRPr kumimoji="1" lang="en-US" sz="2400" b="1" i="0" u="none" strike="noStrike" normalizeH="0" baseline="0" dirty="0" smtClean="0">
                <a:ln w="180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Osaka" charset="-128"/>
                <a:ea typeface="Osaka" charset="-128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31320" y="4572000"/>
              <a:ext cx="3273879" cy="1995488"/>
              <a:chOff x="152400" y="4572000"/>
              <a:chExt cx="3352800" cy="2209800"/>
            </a:xfrm>
          </p:grpSpPr>
          <p:sp>
            <p:nvSpPr>
              <p:cNvPr id="9" name="Oval 8"/>
              <p:cNvSpPr/>
              <p:nvPr/>
            </p:nvSpPr>
            <p:spPr bwMode="auto">
              <a:xfrm>
                <a:off x="152400" y="4572000"/>
                <a:ext cx="3352800" cy="2209800"/>
              </a:xfrm>
              <a:prstGeom prst="ellipse">
                <a:avLst/>
              </a:prstGeom>
              <a:ln>
                <a:solidFill>
                  <a:srgbClr val="6600CC"/>
                </a:solidFill>
                <a:headEnd type="stealth" w="lg" len="lg"/>
                <a:tailEnd type="none" w="med" len="med"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sz="2400" dirty="0" smtClean="0">
                    <a:solidFill>
                      <a:schemeClr val="accent2">
                        <a:lumMod val="75000"/>
                      </a:schemeClr>
                    </a:solidFill>
                    <a:latin typeface="Osaka" charset="-128"/>
                    <a:ea typeface="Osaka" charset="-128"/>
                  </a:rPr>
                  <a:t>Hybrid</a:t>
                </a:r>
                <a:endParaRPr kumimoji="1" lang="en-US" sz="2400" b="1" i="0" u="none" strike="noStrike" normalizeH="0" baseline="0" dirty="0" smtClean="0">
                  <a:ln w="18000">
                    <a:solidFill>
                      <a:schemeClr val="tx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75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Osaka" charset="-128"/>
                  <a:ea typeface="Osaka" charset="-128"/>
                </a:endParaRPr>
              </a:p>
            </p:txBody>
          </p:sp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00" y="5257800"/>
                <a:ext cx="1676400" cy="13096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6977743" y="4572001"/>
              <a:ext cx="3233057" cy="1995488"/>
              <a:chOff x="5834743" y="5153891"/>
              <a:chExt cx="3156857" cy="1627909"/>
            </a:xfrm>
          </p:grpSpPr>
          <p:sp>
            <p:nvSpPr>
              <p:cNvPr id="8" name="Oval 7"/>
              <p:cNvSpPr/>
              <p:nvPr/>
            </p:nvSpPr>
            <p:spPr bwMode="auto">
              <a:xfrm>
                <a:off x="5834743" y="5153891"/>
                <a:ext cx="3156857" cy="1627909"/>
              </a:xfrm>
              <a:prstGeom prst="ellipse">
                <a:avLst/>
              </a:prstGeom>
              <a:ln>
                <a:solidFill>
                  <a:srgbClr val="6600CC"/>
                </a:solidFill>
                <a:headEnd type="stealth" w="lg" len="lg"/>
                <a:tailEnd type="none" w="med" len="med"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sz="2400" dirty="0" smtClean="0">
                    <a:solidFill>
                      <a:srgbClr val="0033CC"/>
                    </a:solidFill>
                    <a:latin typeface="Osaka" charset="-128"/>
                    <a:ea typeface="Osaka" charset="-128"/>
                  </a:rPr>
                  <a:t>Glueball</a:t>
                </a:r>
                <a:endParaRPr kumimoji="1" lang="en-US" sz="2400" b="1" i="0" u="none" strike="noStrike" normalizeH="0" baseline="0" dirty="0" smtClean="0">
                  <a:ln w="18000">
                    <a:solidFill>
                      <a:schemeClr val="tx2">
                        <a:lumMod val="60000"/>
                        <a:lumOff val="40000"/>
                      </a:schemeClr>
                    </a:solidFill>
                    <a:prstDash val="solid"/>
                    <a:miter lim="800000"/>
                  </a:ln>
                  <a:solidFill>
                    <a:srgbClr val="0033CC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Osaka" charset="-128"/>
                  <a:ea typeface="Osaka" charset="-128"/>
                </a:endParaRPr>
              </a:p>
            </p:txBody>
          </p:sp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29425" y="5791200"/>
                <a:ext cx="1095375" cy="9045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20" name="Oval 19"/>
          <p:cNvSpPr/>
          <p:nvPr/>
        </p:nvSpPr>
        <p:spPr bwMode="auto">
          <a:xfrm>
            <a:off x="2133600" y="228600"/>
            <a:ext cx="4343554" cy="8382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000099"/>
            </a:solidFill>
            <a:prstDash val="solid"/>
            <a:round/>
            <a:headEnd type="stealth" w="lg" len="lg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3200" dirty="0" smtClean="0">
                <a:solidFill>
                  <a:srgbClr val="0070C0"/>
                </a:solidFill>
                <a:latin typeface="Osaka" charset="-128"/>
                <a:ea typeface="Osaka" charset="-128"/>
              </a:rPr>
              <a:t>Exotic States</a:t>
            </a:r>
            <a:endParaRPr kumimoji="1" lang="en-US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Osaka" charset="-128"/>
              <a:ea typeface="Osaka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226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457200"/>
          </a:xfrm>
        </p:spPr>
        <p:txBody>
          <a:bodyPr/>
          <a:lstStyle/>
          <a:p>
            <a:pPr algn="l"/>
            <a:r>
              <a:rPr lang="en-US" dirty="0" smtClean="0"/>
              <a:t>Dimesonic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542925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Potential used for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33CC"/>
                </a:solidFill>
              </a:rPr>
              <a:t>Dimesonic sates</a:t>
            </a:r>
            <a:endParaRPr lang="en-US" dirty="0">
              <a:solidFill>
                <a:srgbClr val="0033CC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343525"/>
            <a:ext cx="20574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9545" y="1371600"/>
            <a:ext cx="1238655" cy="2079170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130" y="2630798"/>
            <a:ext cx="4104870" cy="95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80836" y="1828800"/>
            <a:ext cx="3205364" cy="381000"/>
            <a:chOff x="-1600200" y="1295400"/>
            <a:chExt cx="9782175" cy="1190625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00200" y="1371600"/>
              <a:ext cx="2362200" cy="1085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295400"/>
              <a:ext cx="7343775" cy="1190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609600" y="3886200"/>
            <a:ext cx="5486400" cy="2105862"/>
            <a:chOff x="533400" y="3581400"/>
            <a:chExt cx="5181599" cy="1801062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581400"/>
              <a:ext cx="5181599" cy="84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3025" y="4495800"/>
              <a:ext cx="3686175" cy="886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1479836" y="2057400"/>
            <a:ext cx="5987764" cy="914400"/>
            <a:chOff x="1479836" y="2057400"/>
            <a:chExt cx="5987764" cy="914400"/>
          </a:xfrm>
        </p:grpSpPr>
        <p:sp>
          <p:nvSpPr>
            <p:cNvPr id="8" name="TextBox 7"/>
            <p:cNvSpPr txBox="1"/>
            <p:nvPr/>
          </p:nvSpPr>
          <p:spPr>
            <a:xfrm>
              <a:off x="4343400" y="2057400"/>
              <a:ext cx="3124200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Hellmann Potential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Arrow Connector 9"/>
            <p:cNvCxnSpPr>
              <a:stCxn id="8" idx="1"/>
            </p:cNvCxnSpPr>
            <p:nvPr/>
          </p:nvCxnSpPr>
          <p:spPr bwMode="auto">
            <a:xfrm flipH="1">
              <a:off x="1479836" y="2242066"/>
              <a:ext cx="2863564" cy="72973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" name="Group 14"/>
          <p:cNvGrpSpPr/>
          <p:nvPr/>
        </p:nvGrpSpPr>
        <p:grpSpPr>
          <a:xfrm>
            <a:off x="609600" y="3505200"/>
            <a:ext cx="7772400" cy="877457"/>
            <a:chOff x="609600" y="3505200"/>
            <a:chExt cx="7772400" cy="877457"/>
          </a:xfrm>
        </p:grpSpPr>
        <p:sp>
          <p:nvSpPr>
            <p:cNvPr id="22" name="TextBox 21"/>
            <p:cNvSpPr txBox="1"/>
            <p:nvPr/>
          </p:nvSpPr>
          <p:spPr>
            <a:xfrm>
              <a:off x="4343400" y="3505200"/>
              <a:ext cx="4038600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One Pion Exchange Potential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1033" idx="1"/>
            </p:cNvCxnSpPr>
            <p:nvPr/>
          </p:nvCxnSpPr>
          <p:spPr bwMode="auto">
            <a:xfrm flipV="1">
              <a:off x="609600" y="3581400"/>
              <a:ext cx="3886200" cy="80125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xmlns="" val="23491104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533400"/>
          </a:xfrm>
        </p:spPr>
        <p:txBody>
          <a:bodyPr/>
          <a:lstStyle/>
          <a:p>
            <a:pPr algn="l"/>
            <a:r>
              <a:rPr lang="en-US" dirty="0" smtClean="0"/>
              <a:t>Some Results: </a:t>
            </a:r>
            <a:r>
              <a:rPr lang="en-US" sz="2800" dirty="0" err="1" smtClean="0"/>
              <a:t>Dimesonic</a:t>
            </a:r>
            <a:r>
              <a:rPr lang="en-US" sz="2800" dirty="0" smtClean="0"/>
              <a:t> </a:t>
            </a:r>
            <a:r>
              <a:rPr lang="en-US" sz="2800" dirty="0" smtClean="0"/>
              <a:t>states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399"/>
            <a:ext cx="8382000" cy="5453064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/>
              <a:t> </a:t>
            </a:r>
            <a:r>
              <a:rPr lang="en-US" sz="1800" dirty="0">
                <a:solidFill>
                  <a:srgbClr val="C00000"/>
                </a:solidFill>
              </a:rPr>
              <a:t>A. K. </a:t>
            </a:r>
            <a:r>
              <a:rPr lang="en-US" sz="1800" dirty="0" err="1">
                <a:solidFill>
                  <a:srgbClr val="C00000"/>
                </a:solidFill>
              </a:rPr>
              <a:t>Rai</a:t>
            </a:r>
            <a:r>
              <a:rPr lang="en-US" sz="1800" dirty="0">
                <a:solidFill>
                  <a:srgbClr val="C00000"/>
                </a:solidFill>
              </a:rPr>
              <a:t> and D. P. </a:t>
            </a:r>
            <a:r>
              <a:rPr lang="en-US" sz="1800" dirty="0" err="1" smtClean="0">
                <a:solidFill>
                  <a:srgbClr val="C00000"/>
                </a:solidFill>
              </a:rPr>
              <a:t>Rathaud</a:t>
            </a:r>
            <a:r>
              <a:rPr lang="en-US" sz="1800" dirty="0">
                <a:solidFill>
                  <a:srgbClr val="C00000"/>
                </a:solidFill>
              </a:rPr>
              <a:t>,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>
                <a:solidFill>
                  <a:srgbClr val="C00000"/>
                </a:solidFill>
              </a:rPr>
              <a:t>Eur. Phys. J. C 75 (2015) 462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82597"/>
            <a:ext cx="5791200" cy="91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062" y="3048000"/>
            <a:ext cx="6434138" cy="99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6334125" cy="1056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94679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533400"/>
          </a:xfrm>
        </p:spPr>
        <p:txBody>
          <a:bodyPr anchor="ctr"/>
          <a:lstStyle/>
          <a:p>
            <a:r>
              <a:rPr lang="en-US" altLang="ja-JP" sz="3600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Introduction</a:t>
            </a:r>
          </a:p>
        </p:txBody>
      </p:sp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Rectangle 1"/>
              <p:cNvSpPr>
                <a:spLocks noChangeArrowheads="1"/>
              </p:cNvSpPr>
              <p:nvPr/>
            </p:nvSpPr>
            <p:spPr bwMode="auto">
              <a:xfrm>
                <a:off x="510463" y="1524000"/>
                <a:ext cx="8278813" cy="5139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Arial" pitchFamily="34" charset="0"/>
                  <a:buChar char="•"/>
                </a:pP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A </a:t>
                </a:r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light-heavy quark structure composed of the charm and the strange quark is Ds meson . It requires a relativistic treatment.</a:t>
                </a:r>
                <a:endParaRPr lang="en-US" sz="28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342900" indent="-342900" algn="just">
                  <a:buFont typeface="Arial" pitchFamily="34" charset="0"/>
                  <a:buChar char="•"/>
                </a:pPr>
                <a:endParaRPr lang="en-US" sz="1200" dirty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342900" indent="-342900" algn="just">
                  <a:buFont typeface="Arial" pitchFamily="34" charset="0"/>
                  <a:buChar char="•"/>
                </a:pP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Recently some of </a:t>
                </a:r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the higher excited states such as the Ds1(2710), </a:t>
                </a:r>
                <a:r>
                  <a:rPr lang="en-US" sz="2800" dirty="0" err="1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DsJ</a:t>
                </a: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(2860</a:t>
                </a:r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) and </a:t>
                </a:r>
                <a:r>
                  <a:rPr lang="en-US" sz="2800" dirty="0" err="1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DsJ</a:t>
                </a:r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(2040) have been </a:t>
                </a: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experimentally measured</a:t>
                </a:r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. </a:t>
                </a:r>
                <a:endParaRPr lang="en-US" sz="28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342900" indent="-342900" algn="just">
                  <a:buFont typeface="Arial" pitchFamily="34" charset="0"/>
                  <a:buChar char="•"/>
                </a:pPr>
                <a:endParaRPr lang="en-US" sz="12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342900" indent="-342900" algn="just">
                  <a:buFont typeface="Arial" pitchFamily="34" charset="0"/>
                  <a:buChar char="•"/>
                </a:pP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Include </a:t>
                </a:r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kinematic relativistic corrections by expanding the kinetic energy part of the Hamiltonian suitably</a:t>
                </a: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.</a:t>
                </a:r>
              </a:p>
              <a:p>
                <a:pPr marL="342900" indent="-342900" algn="just">
                  <a:buFont typeface="Arial" pitchFamily="34" charset="0"/>
                  <a:buChar char="•"/>
                </a:pPr>
                <a:endParaRPr lang="en-US" sz="12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342900" indent="-342900" algn="just">
                  <a:buFont typeface="Arial" pitchFamily="34" charset="0"/>
                  <a:buChar char="•"/>
                </a:pP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To </a:t>
                </a:r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study how far we can extend this formulation by including the kinematic relativistic </a:t>
                </a: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corrections</a:t>
                </a:r>
                <a:r>
                  <a:rPr lang="en-US" sz="280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. </a:t>
                </a:r>
              </a:p>
              <a:p>
                <a:pPr marL="342900" indent="-342900" algn="just">
                  <a:buFont typeface="Arial" pitchFamily="34" charset="0"/>
                  <a:buChar char="•"/>
                </a:pPr>
                <a:endParaRPr lang="en-US" sz="1200" dirty="0" smtClean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 marL="342900" indent="-342900" algn="just">
                  <a:buFont typeface="Arial" pitchFamily="34" charset="0"/>
                  <a:buChar char="•"/>
                </a:pP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To </a:t>
                </a:r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improving the previous results we have incorporated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rgbClr val="0033CC"/>
                        </a:solidFill>
                        <a:latin typeface="Cambria Math"/>
                        <a:ea typeface="Cambria Math"/>
                        <a:cs typeface="Aparajita" pitchFamily="34" charset="0"/>
                      </a:rPr>
                      <m:t>𝒪</m:t>
                    </m:r>
                  </m:oMath>
                </a14:m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(1/m) correction </a:t>
                </a: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to </a:t>
                </a:r>
                <a:r>
                  <a:rPr lang="en-US" sz="2800" dirty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the potential energy term of the </a:t>
                </a:r>
                <a:r>
                  <a:rPr lang="en-US" sz="2800" dirty="0" smtClean="0">
                    <a:solidFill>
                      <a:srgbClr val="0033CC"/>
                    </a:solidFill>
                    <a:latin typeface="Aparajita" pitchFamily="34" charset="0"/>
                    <a:cs typeface="Aparajita" pitchFamily="34" charset="0"/>
                  </a:rPr>
                  <a:t>Hamiltonian.</a:t>
                </a:r>
                <a:endParaRPr lang="en-US" sz="2800" dirty="0">
                  <a:solidFill>
                    <a:srgbClr val="0033CC"/>
                  </a:solidFill>
                  <a:latin typeface="Aparajita" pitchFamily="34" charset="0"/>
                  <a:cs typeface="Aparajita" pitchFamily="34" charset="0"/>
                </a:endParaRPr>
              </a:p>
            </p:txBody>
          </p:sp>
        </mc:Choice>
        <mc:Fallback>
          <p:sp>
            <p:nvSpPr>
              <p:cNvPr id="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0463" y="1524000"/>
                <a:ext cx="8278813" cy="5139869"/>
              </a:xfrm>
              <a:prstGeom prst="rect">
                <a:avLst/>
              </a:prstGeom>
              <a:blipFill rotWithShape="1">
                <a:blip r:embed="rId3"/>
                <a:stretch>
                  <a:fillRect l="-1325" t="-2017" r="-1473" b="-2372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947110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04892" y="1371600"/>
            <a:ext cx="27717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Relativistic Hamiltonian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92971" y="2438400"/>
            <a:ext cx="2165898" cy="461665"/>
            <a:chOff x="4192971" y="2438400"/>
            <a:chExt cx="2165898" cy="461665"/>
          </a:xfrm>
        </p:grpSpPr>
        <p:sp>
          <p:nvSpPr>
            <p:cNvPr id="11" name="TextBox 10"/>
            <p:cNvSpPr txBox="1"/>
            <p:nvPr/>
          </p:nvSpPr>
          <p:spPr>
            <a:xfrm>
              <a:off x="4192971" y="2438400"/>
              <a:ext cx="832279" cy="461665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99"/>
                  </a:solidFill>
                  <a:latin typeface="Aparajita" pitchFamily="34" charset="0"/>
                  <a:cs typeface="Aparajita" pitchFamily="34" charset="0"/>
                </a:rPr>
                <a:t>Heavy</a:t>
              </a:r>
              <a:endPara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38800" y="2438400"/>
              <a:ext cx="720069" cy="461665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99"/>
                  </a:solidFill>
                  <a:latin typeface="Aparajita" pitchFamily="34" charset="0"/>
                  <a:cs typeface="Aparajita" pitchFamily="34" charset="0"/>
                </a:rPr>
                <a:t>Light</a:t>
              </a:r>
              <a:endPara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endParaRPr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43160"/>
            <a:ext cx="4819650" cy="590550"/>
          </a:xfrm>
          <a:prstGeom prst="rect">
            <a:avLst/>
          </a:prstGeom>
          <a:noFill/>
          <a:ln>
            <a:noFill/>
          </a:ln>
          <a:effectLst/>
          <a:extLst/>
        </p:spPr>
      </p:pic>
      <p:grpSp>
        <p:nvGrpSpPr>
          <p:cNvPr id="3" name="Group 2"/>
          <p:cNvGrpSpPr/>
          <p:nvPr/>
        </p:nvGrpSpPr>
        <p:grpSpPr>
          <a:xfrm>
            <a:off x="6934200" y="1539389"/>
            <a:ext cx="1064197" cy="918122"/>
            <a:chOff x="6955312" y="1615589"/>
            <a:chExt cx="1064197" cy="918122"/>
          </a:xfrm>
        </p:grpSpPr>
        <p:sp>
          <p:nvSpPr>
            <p:cNvPr id="24" name="Oval 23"/>
            <p:cNvSpPr/>
            <p:nvPr/>
          </p:nvSpPr>
          <p:spPr bwMode="auto">
            <a:xfrm>
              <a:off x="7010400" y="1943161"/>
              <a:ext cx="1009109" cy="590550"/>
            </a:xfrm>
            <a:prstGeom prst="ellipse">
              <a:avLst/>
            </a:prstGeom>
            <a:noFill/>
            <a:ln w="25400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stealth" w="lg" len="lg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Osaka" charset="-128"/>
                <a:ea typeface="Osaka" charset="-12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955312" y="1615589"/>
              <a:ext cx="1064197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algn="ctr"/>
              <a:r>
                <a:rPr lang="en-US" sz="2200" dirty="0" smtClean="0">
                  <a:solidFill>
                    <a:srgbClr val="000099"/>
                  </a:solidFill>
                  <a:latin typeface="Aparajita" pitchFamily="34" charset="0"/>
                  <a:cs typeface="Aparajita" pitchFamily="34" charset="0"/>
                </a:rPr>
                <a:t>P.E. Part</a:t>
              </a:r>
              <a:endParaRPr lang="en-US" sz="22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659765" y="1371600"/>
            <a:ext cx="3198234" cy="1543110"/>
            <a:chOff x="3659765" y="1371600"/>
            <a:chExt cx="3198234" cy="1543110"/>
          </a:xfrm>
        </p:grpSpPr>
        <p:sp>
          <p:nvSpPr>
            <p:cNvPr id="26" name="Oval 25"/>
            <p:cNvSpPr/>
            <p:nvPr/>
          </p:nvSpPr>
          <p:spPr bwMode="auto">
            <a:xfrm>
              <a:off x="3659765" y="1699974"/>
              <a:ext cx="3198234" cy="1214736"/>
            </a:xfrm>
            <a:prstGeom prst="ellipse">
              <a:avLst/>
            </a:prstGeom>
            <a:noFill/>
            <a:ln w="25400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stealth" w="lg" len="lg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Osaka" charset="-128"/>
                <a:ea typeface="Osaka" charset="-128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497966" y="1371600"/>
              <a:ext cx="144563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0099"/>
                  </a:solidFill>
                  <a:latin typeface="Aparajita" pitchFamily="34" charset="0"/>
                  <a:cs typeface="Aparajita" pitchFamily="34" charset="0"/>
                </a:rPr>
                <a:t>K.E. Part</a:t>
              </a:r>
              <a:endParaRPr lang="en-US" sz="2400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352801"/>
            <a:ext cx="5451885" cy="68801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1027" idx="0"/>
          </p:cNvCxnSpPr>
          <p:nvPr/>
        </p:nvCxnSpPr>
        <p:spPr bwMode="auto">
          <a:xfrm flipV="1">
            <a:off x="3945143" y="2914713"/>
            <a:ext cx="1278142" cy="438088"/>
          </a:xfrm>
          <a:prstGeom prst="straightConnector1">
            <a:avLst/>
          </a:prstGeom>
          <a:ln w="25400">
            <a:solidFill>
              <a:srgbClr val="000099"/>
            </a:solidFill>
            <a:headEnd type="arrow"/>
            <a:tailEnd type="none"/>
          </a:ln>
          <a:ex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981200" y="2590800"/>
            <a:ext cx="2057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Expanded using Binomial theorem</a:t>
            </a:r>
            <a:endParaRPr 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6913" y="4343400"/>
            <a:ext cx="5798487" cy="73784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Straight Arrow Connector 36"/>
          <p:cNvCxnSpPr>
            <a:endCxn id="24" idx="4"/>
          </p:cNvCxnSpPr>
          <p:nvPr/>
        </p:nvCxnSpPr>
        <p:spPr bwMode="auto">
          <a:xfrm flipV="1">
            <a:off x="7493843" y="2457511"/>
            <a:ext cx="0" cy="1885890"/>
          </a:xfrm>
          <a:prstGeom prst="straightConnector1">
            <a:avLst/>
          </a:prstGeom>
          <a:ln w="25400">
            <a:solidFill>
              <a:srgbClr val="000099"/>
            </a:solidFill>
            <a:headEnd type="arrow"/>
            <a:tailEnd type="none"/>
          </a:ln>
          <a:ex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8534" y="5410200"/>
            <a:ext cx="3240666" cy="58843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548303"/>
            <a:ext cx="2925196" cy="39529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533400" y="6096000"/>
            <a:ext cx="827881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C</a:t>
            </a:r>
            <a:r>
              <a:rPr lang="en-US" sz="2200" baseline="-250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F</a:t>
            </a:r>
            <a:r>
              <a:rPr lang="en-US" sz="22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and C</a:t>
            </a:r>
            <a:r>
              <a:rPr lang="en-US" sz="2200" baseline="-250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A</a:t>
            </a:r>
            <a:r>
              <a:rPr lang="en-US" sz="22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are </a:t>
            </a:r>
            <a:r>
              <a:rPr lang="en-US" sz="2200" dirty="0" err="1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Casimir</a:t>
            </a:r>
            <a:r>
              <a:rPr lang="en-US" sz="22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charges of the fundamental and </a:t>
            </a:r>
            <a:r>
              <a:rPr lang="en-US" sz="2200" dirty="0" err="1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adjoint</a:t>
            </a:r>
            <a:r>
              <a:rPr lang="en-US" sz="2200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representation resp.</a:t>
            </a:r>
            <a:endParaRPr lang="en-US" sz="2200" dirty="0">
              <a:solidFill>
                <a:srgbClr val="000099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3810000" y="4788520"/>
            <a:ext cx="687966" cy="6216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7067674" y="4800600"/>
            <a:ext cx="0" cy="762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533400"/>
          </a:xfrm>
        </p:spPr>
        <p:txBody>
          <a:bodyPr/>
          <a:lstStyle/>
          <a:p>
            <a:pPr marL="342900" indent="-342900"/>
            <a:r>
              <a:rPr lang="en-US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Theoretical Framework</a:t>
            </a:r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5181600" y="685800"/>
            <a:ext cx="2438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Mass spectrum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1"/>
          <a:stretch/>
        </p:blipFill>
        <p:spPr bwMode="auto">
          <a:xfrm>
            <a:off x="979227" y="1600200"/>
            <a:ext cx="7326573" cy="775520"/>
          </a:xfrm>
          <a:prstGeom prst="rect">
            <a:avLst/>
          </a:prstGeom>
          <a:noFill/>
          <a:ln/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5681" y="2895600"/>
            <a:ext cx="7360119" cy="795480"/>
          </a:xfrm>
          <a:prstGeom prst="rect">
            <a:avLst/>
          </a:prstGeom>
          <a:noFill/>
          <a:ln/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384339" y="2590800"/>
            <a:ext cx="635310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Gaussian Wave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function in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Momentum Space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57200" y="3878759"/>
            <a:ext cx="426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spin averaged mass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for the ground state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 matched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using the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equation….</a:t>
            </a:r>
            <a:endParaRPr lang="en-US" sz="2200" b="1" dirty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35" name="Picture 12"/>
          <p:cNvPicPr>
            <a:picLocks noChangeAspect="1" noChangeArrowheads="1"/>
          </p:cNvPicPr>
          <p:nvPr/>
        </p:nvPicPr>
        <p:blipFill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6247" y="3962400"/>
            <a:ext cx="3168553" cy="625789"/>
          </a:xfrm>
          <a:prstGeom prst="rect">
            <a:avLst/>
          </a:prstGeom>
          <a:noFill/>
          <a:ln>
            <a:noFill/>
          </a:ln>
          <a:effectLst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36" name="Rectangle 35"/>
          <p:cNvSpPr/>
          <p:nvPr/>
        </p:nvSpPr>
        <p:spPr>
          <a:xfrm>
            <a:off x="362606" y="4954250"/>
            <a:ext cx="51999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parameters used to calculate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masses  are</a:t>
            </a:r>
          </a:p>
          <a:p>
            <a:pPr marL="2633663"/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A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=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0.137, </a:t>
            </a:r>
          </a:p>
          <a:p>
            <a:pPr marL="2633663"/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mc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=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1.40 </a:t>
            </a:r>
            <a:r>
              <a:rPr lang="en-US" sz="2200" b="1" dirty="0" err="1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GeV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, </a:t>
            </a:r>
            <a:endParaRPr lang="en-US" sz="2200" b="1" dirty="0" smtClean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  <a:p>
            <a:pPr marL="2633663"/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ms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=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0.586 </a:t>
            </a:r>
            <a:r>
              <a:rPr lang="en-US" sz="2200" b="1" dirty="0" err="1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GeV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and</a:t>
            </a:r>
            <a:endParaRPr lang="en-US" sz="2200" b="1" dirty="0">
              <a:solidFill>
                <a:srgbClr val="0033CC"/>
              </a:solidFill>
              <a:latin typeface="Aparajita" pitchFamily="34" charset="0"/>
              <a:cs typeface="Aparajita" pitchFamily="34" charset="0"/>
            </a:endParaRP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38450547"/>
              </p:ext>
            </p:extLst>
          </p:nvPr>
        </p:nvGraphicFramePr>
        <p:xfrm>
          <a:off x="5181600" y="4876800"/>
          <a:ext cx="3581400" cy="1675626"/>
        </p:xfrm>
        <a:graphic>
          <a:graphicData uri="http://schemas.openxmlformats.org/drawingml/2006/table">
            <a:tbl>
              <a:tblPr/>
              <a:tblGrid>
                <a:gridCol w="1815230"/>
                <a:gridCol w="1766170"/>
              </a:tblGrid>
              <a:tr h="319077"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solidFill>
                            <a:srgbClr val="000099"/>
                          </a:solidFill>
                          <a:latin typeface="Aparajita" pitchFamily="34" charset="0"/>
                          <a:cs typeface="Aparajita" pitchFamily="34" charset="0"/>
                        </a:rPr>
                        <a:t>Value of the constant V</a:t>
                      </a:r>
                      <a:r>
                        <a:rPr lang="en-US" sz="2200" b="1" baseline="-25000" dirty="0" smtClean="0">
                          <a:solidFill>
                            <a:srgbClr val="000099"/>
                          </a:solidFill>
                          <a:latin typeface="Aparajita" pitchFamily="34" charset="0"/>
                          <a:cs typeface="Aparajita" pitchFamily="34" charset="0"/>
                        </a:rPr>
                        <a:t>0</a:t>
                      </a:r>
                      <a:r>
                        <a:rPr lang="en-US" sz="22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 (</a:t>
                      </a:r>
                      <a:r>
                        <a:rPr lang="en-US" sz="2200" b="1" i="0" u="none" strike="noStrike" dirty="0" err="1" smtClean="0">
                          <a:solidFill>
                            <a:srgbClr val="000099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GeV</a:t>
                      </a:r>
                      <a:r>
                        <a:rPr lang="en-US" sz="2200" b="1" i="0" u="none" strike="noStrike" dirty="0">
                          <a:solidFill>
                            <a:srgbClr val="000099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  <a:sym typeface="Symbol"/>
                        </a:rPr>
                        <a:t></a:t>
                      </a:r>
                      <a:endParaRPr lang="en-US" sz="22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V</a:t>
                      </a:r>
                      <a:r>
                        <a:rPr lang="en-US" sz="2200" b="1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</a:t>
                      </a:r>
                      <a:endParaRPr lang="en-US" sz="2200" b="1" i="0" u="none" strike="noStrike" dirty="0">
                        <a:solidFill>
                          <a:srgbClr val="C00000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935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66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-</a:t>
                      </a:r>
                      <a:r>
                        <a:rPr lang="en-US" sz="20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0.178</a:t>
                      </a:r>
                      <a:endParaRPr lang="en-US" sz="20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573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66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-0.566</a:t>
                      </a:r>
                      <a:endParaRPr lang="en-US" sz="20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6600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2.0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-1.218</a:t>
                      </a:r>
                      <a:endParaRPr lang="en-US" sz="20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9" name="Rectangle 1"/>
          <p:cNvSpPr>
            <a:spLocks noChangeArrowheads="1"/>
          </p:cNvSpPr>
          <p:nvPr/>
        </p:nvSpPr>
        <p:spPr bwMode="auto">
          <a:xfrm>
            <a:off x="381000" y="1295400"/>
            <a:ext cx="635310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Gaussian Wave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function in Position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Space</a:t>
            </a:r>
          </a:p>
        </p:txBody>
      </p:sp>
      <p:sp>
        <p:nvSpPr>
          <p:cNvPr id="45" name="Slide Number Placeholder 2"/>
          <p:cNvSpPr txBox="1">
            <a:spLocks/>
          </p:cNvSpPr>
          <p:nvPr/>
        </p:nvSpPr>
        <p:spPr>
          <a:xfrm>
            <a:off x="67818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8A85972A-0342-4ADE-A0E5-2EFCED1B1613}" type="slidenum">
              <a:rPr lang="en-US" sz="2000" b="1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pPr algn="r">
                <a:defRPr/>
              </a:pPr>
              <a:t>8</a:t>
            </a:fld>
            <a:endParaRPr lang="en-US" sz="2000" b="1">
              <a:solidFill>
                <a:srgbClr val="FF0000"/>
              </a:solidFill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0158" y="3124200"/>
            <a:ext cx="566737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457200" y="1482804"/>
            <a:ext cx="8458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For computing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the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hyperfine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and spin-orbit shifting of the low-lying S,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P and Ds-states (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splitting of the </a:t>
            </a:r>
            <a:r>
              <a:rPr lang="en-US" sz="2200" b="1" dirty="0" err="1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nL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levels), introduces additional term</a:t>
            </a:r>
            <a:r>
              <a:rPr lang="en-US" sz="2200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“ Spin-dependent </a:t>
            </a:r>
            <a:r>
              <a:rPr lang="en-US" sz="2200" b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one gluon exchange potential (OGEP) between the quark anti </a:t>
            </a:r>
            <a:r>
              <a:rPr lang="en-US" sz="2200" b="1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quark”</a:t>
            </a:r>
            <a:r>
              <a:rPr lang="en-US" sz="2200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200" b="1" dirty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in the </a:t>
            </a:r>
            <a:r>
              <a:rPr lang="en-US" sz="2200" b="1" dirty="0" smtClean="0">
                <a:solidFill>
                  <a:srgbClr val="0033CC"/>
                </a:solidFill>
                <a:latin typeface="Aparajita" pitchFamily="34" charset="0"/>
                <a:cs typeface="Aparajita" pitchFamily="34" charset="0"/>
              </a:rPr>
              <a:t>Hamiltonian</a:t>
            </a: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2895600" y="3810000"/>
            <a:ext cx="42672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>
            <a:off x="2895600" y="4495800"/>
            <a:ext cx="17526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>
            <a:off x="3124200" y="5257800"/>
            <a:ext cx="2971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Arrow Connector 48"/>
          <p:cNvCxnSpPr/>
          <p:nvPr/>
        </p:nvCxnSpPr>
        <p:spPr bwMode="auto">
          <a:xfrm flipH="1">
            <a:off x="2362200" y="3810000"/>
            <a:ext cx="533400" cy="381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Arrow Connector 49"/>
          <p:cNvCxnSpPr/>
          <p:nvPr/>
        </p:nvCxnSpPr>
        <p:spPr bwMode="auto">
          <a:xfrm flipH="1">
            <a:off x="2133600" y="4495800"/>
            <a:ext cx="762000" cy="48351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Rectangle 50"/>
          <p:cNvSpPr/>
          <p:nvPr/>
        </p:nvSpPr>
        <p:spPr>
          <a:xfrm>
            <a:off x="295726" y="4114800"/>
            <a:ext cx="23331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Relativistic corrections </a:t>
            </a:r>
            <a:r>
              <a:rPr lang="en-US" sz="2200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to </a:t>
            </a:r>
            <a:r>
              <a:rPr lang="en-US" sz="2200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potential</a:t>
            </a:r>
            <a:endParaRPr lang="en-US" sz="2200" dirty="0">
              <a:solidFill>
                <a:srgbClr val="C00000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92018" y="4979313"/>
            <a:ext cx="22749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Spin </a:t>
            </a:r>
            <a:r>
              <a:rPr lang="en-US" sz="2200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orbital interaction</a:t>
            </a:r>
          </a:p>
        </p:txBody>
      </p:sp>
      <p:sp>
        <p:nvSpPr>
          <p:cNvPr id="53" name="Rectangle 52"/>
          <p:cNvSpPr/>
          <p:nvPr/>
        </p:nvSpPr>
        <p:spPr>
          <a:xfrm>
            <a:off x="6542809" y="4903113"/>
            <a:ext cx="26011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Spin-spin interaction </a:t>
            </a:r>
            <a:r>
              <a:rPr lang="en-US" sz="2200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part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905885" y="5665113"/>
            <a:ext cx="27478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Stands </a:t>
            </a:r>
            <a:r>
              <a:rPr lang="en-US" sz="2200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for tensor interaction</a:t>
            </a: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7315200" y="4524345"/>
            <a:ext cx="228600" cy="42865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>
            <a:off x="5029585" y="4530437"/>
            <a:ext cx="228561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Arrow Connector 56"/>
          <p:cNvCxnSpPr/>
          <p:nvPr/>
        </p:nvCxnSpPr>
        <p:spPr bwMode="auto">
          <a:xfrm>
            <a:off x="6096000" y="5273239"/>
            <a:ext cx="228600" cy="42865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4446356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500"/>
                            </p:stCondLst>
                            <p:childTnLst>
                              <p:par>
                                <p:cTn id="1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3000"/>
                            </p:stCondLst>
                            <p:childTnLst>
                              <p:par>
                                <p:cTn id="16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500"/>
                            </p:stCondLst>
                            <p:childTnLst>
                              <p:par>
                                <p:cTn id="1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4000"/>
                            </p:stCondLst>
                            <p:childTnLst>
                              <p:par>
                                <p:cTn id="1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1000"/>
                            </p:stCondLst>
                            <p:childTnLst>
                              <p:par>
                                <p:cTn id="2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1500"/>
                            </p:stCondLst>
                            <p:childTnLst>
                              <p:par>
                                <p:cTn id="2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2500"/>
                            </p:stCondLst>
                            <p:childTnLst>
                              <p:par>
                                <p:cTn id="2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000"/>
                            </p:stCondLst>
                            <p:childTnLst>
                              <p:par>
                                <p:cTn id="2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3500"/>
                            </p:stCondLst>
                            <p:childTnLst>
                              <p:par>
                                <p:cTn id="2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4000"/>
                            </p:stCondLst>
                            <p:childTnLst>
                              <p:par>
                                <p:cTn id="2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500"/>
                            </p:stCondLst>
                            <p:childTnLst>
                              <p:par>
                                <p:cTn id="2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5000"/>
                            </p:stCondLst>
                            <p:childTnLst>
                              <p:par>
                                <p:cTn id="2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500"/>
                            </p:stCondLst>
                            <p:childTnLst>
                              <p:par>
                                <p:cTn id="2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6000"/>
                            </p:stCondLst>
                            <p:childTnLst>
                              <p:par>
                                <p:cTn id="2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6500"/>
                            </p:stCondLst>
                            <p:childTnLst>
                              <p:par>
                                <p:cTn id="2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2" grpId="1"/>
      <p:bldP spid="42" grpId="0"/>
      <p:bldP spid="42" grpId="1"/>
      <p:bldP spid="32" grpId="0"/>
      <p:bldP spid="32" grpId="1"/>
      <p:bldP spid="34" grpId="0"/>
      <p:bldP spid="34" grpId="1"/>
      <p:bldP spid="36" grpId="0"/>
      <p:bldP spid="36" grpId="1"/>
      <p:bldP spid="39" grpId="0"/>
      <p:bldP spid="39" grpId="1"/>
      <p:bldP spid="44" grpId="0"/>
      <p:bldP spid="51" grpId="0"/>
      <p:bldP spid="52" grpId="0"/>
      <p:bldP spid="53" grpId="0"/>
      <p:bldP spid="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533400"/>
          </a:xfrm>
        </p:spPr>
        <p:txBody>
          <a:bodyPr anchor="ctr"/>
          <a:lstStyle/>
          <a:p>
            <a:pPr marL="342900" indent="-342900"/>
            <a:r>
              <a:rPr lang="en-US" b="1" dirty="0" smtClean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Spin </a:t>
            </a:r>
            <a:r>
              <a:rPr lang="en-US" b="1" dirty="0">
                <a:solidFill>
                  <a:srgbClr val="000099"/>
                </a:solidFill>
                <a:latin typeface="Aparajita" pitchFamily="34" charset="0"/>
                <a:cs typeface="Aparajita" pitchFamily="34" charset="0"/>
              </a:rPr>
              <a:t>Averaged Mass </a:t>
            </a:r>
          </a:p>
        </p:txBody>
      </p:sp>
      <p:pic>
        <p:nvPicPr>
          <p:cNvPr id="15364" name="Picture 3" descr="W:\courses\PHY106.03Spring\GIF\Animated\Physics\atom_with_electron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" y="76200"/>
            <a:ext cx="8604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3395345"/>
              </p:ext>
            </p:extLst>
          </p:nvPr>
        </p:nvGraphicFramePr>
        <p:xfrm>
          <a:off x="2743200" y="1600200"/>
          <a:ext cx="3859102" cy="4721892"/>
        </p:xfrm>
        <a:graphic>
          <a:graphicData uri="http://schemas.openxmlformats.org/drawingml/2006/table">
            <a:tbl>
              <a:tblPr/>
              <a:tblGrid>
                <a:gridCol w="201502"/>
                <a:gridCol w="457200"/>
                <a:gridCol w="609600"/>
                <a:gridCol w="609600"/>
                <a:gridCol w="609600"/>
                <a:gridCol w="609600"/>
                <a:gridCol w="762000"/>
              </a:tblGrid>
              <a:tr h="34395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S wave spin averaged </a:t>
                      </a:r>
                      <a:r>
                        <a:rPr lang="en-US" sz="2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masses</a:t>
                      </a:r>
                      <a:endParaRPr lang="en-US" sz="22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4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nL</a:t>
                      </a:r>
                      <a:endParaRPr 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n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µ           (GeV)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|R(0)|      GeV</a:t>
                      </a:r>
                      <a:r>
                        <a:rPr lang="en-US" sz="1200" b="1" i="0" u="none" strike="noStrike" baseline="3000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3/2</a:t>
                      </a:r>
                      <a:endParaRPr lang="en-US" sz="12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E(µ)        (GeV)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Expt.    (</a:t>
                      </a:r>
                      <a:r>
                        <a:rPr lang="en-US" sz="12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Theory (</a:t>
                      </a:r>
                      <a:r>
                        <a:rPr lang="en-US" sz="12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>
                        <a:alpha val="52000"/>
                      </a:srgbClr>
                    </a:solidFill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1S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0.477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0.495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2.076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2.076[1]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2.076[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21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0.495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0.524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2.076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2.082[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22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0.517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0.559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2.076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2.074[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23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2.072[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2.075[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2S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0.339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0.242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2.709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2.779[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21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0.379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0.286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3.743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2.700[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22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0.417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0.330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6.146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2.706[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23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2.695[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2.720[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2.713[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3S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0.282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0.164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3.261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3.323[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21</a:t>
                      </a:r>
                      <a:r>
                        <a:rPr lang="en-US" sz="12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0.326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0.204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5.643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3.165[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22</a:t>
                      </a:r>
                      <a:r>
                        <a:rPr lang="en-US" sz="12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0.365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0.242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11.942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3.076[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23</a:t>
                      </a:r>
                      <a:r>
                        <a:rPr lang="en-US" sz="12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3.236[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</a:t>
                      </a:r>
                      <a:r>
                        <a:rPr lang="en-US" sz="12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3.175[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200" b="0" i="0" u="none" strike="noStrike" dirty="0" smtClean="0">
                          <a:solidFill>
                            <a:srgbClr val="974706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0" i="0" u="none" strike="noStrike" dirty="0">
                        <a:solidFill>
                          <a:srgbClr val="974706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4S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0.249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0.126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3.772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3.356[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</a:t>
                      </a:r>
                      <a:r>
                        <a:rPr lang="en-US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0.293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0.161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7.744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3.665[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23</a:t>
                      </a:r>
                      <a:r>
                        <a:rPr lang="en-US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0.332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0.194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19.322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3.567[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8676" marR="8676" marT="86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76" marR="8676" marT="86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8811065"/>
              </p:ext>
            </p:extLst>
          </p:nvPr>
        </p:nvGraphicFramePr>
        <p:xfrm>
          <a:off x="5029200" y="1600200"/>
          <a:ext cx="3489467" cy="4748980"/>
        </p:xfrm>
        <a:graphic>
          <a:graphicData uri="http://schemas.openxmlformats.org/drawingml/2006/table">
            <a:tbl>
              <a:tblPr/>
              <a:tblGrid>
                <a:gridCol w="289067"/>
                <a:gridCol w="533400"/>
                <a:gridCol w="533400"/>
                <a:gridCol w="609600"/>
                <a:gridCol w="685800"/>
                <a:gridCol w="838200"/>
              </a:tblGrid>
              <a:tr h="14068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P and D wave spin averaged </a:t>
                      </a:r>
                      <a:r>
                        <a:rPr lang="en-US" sz="2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Aparajita" pitchFamily="34" charset="0"/>
                          <a:cs typeface="Aparajita" pitchFamily="34" charset="0"/>
                        </a:rPr>
                        <a:t>masses</a:t>
                      </a:r>
                      <a:endParaRPr lang="en-US" sz="2200" b="1" i="0" u="none" strike="noStrike" dirty="0">
                        <a:solidFill>
                          <a:srgbClr val="0033CC"/>
                        </a:solidFill>
                        <a:effectLst/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nL</a:t>
                      </a:r>
                      <a:endParaRPr lang="en-US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Symbol"/>
                        </a:rPr>
                        <a:t>n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µ           (</a:t>
                      </a:r>
                      <a:r>
                        <a:rPr lang="en-US" sz="12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E(µ)        (</a:t>
                      </a:r>
                      <a:r>
                        <a:rPr lang="en-US" sz="12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Expt.    (</a:t>
                      </a:r>
                      <a:r>
                        <a:rPr lang="en-US" sz="12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Theory (</a:t>
                      </a:r>
                      <a:r>
                        <a:rPr lang="en-US" sz="12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GeV</a:t>
                      </a:r>
                      <a:r>
                        <a:rPr lang="en-US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>
                        <a:alpha val="52000"/>
                      </a:srgbClr>
                    </a:solidFill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1P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0.368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2.542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2.514[1]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2.531[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22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0.418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3.003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2.538[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23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0.457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3.915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2.511[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2.537[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2.545[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2P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0.274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3.028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3.008[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22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38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0.320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4.952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2.954[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23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0.358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9.867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2.991[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3.119[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3.026[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200" b="1" i="0" u="none" strike="noStrike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1D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0.326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2.871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2.917[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21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0.385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3.835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2.873[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22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0.428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5.910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2.850[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23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2.814[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7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2.852[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06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2D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0.276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3.383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3.288[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22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81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0.329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5.713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3.236[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81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0.370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11.698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3.436[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</a:t>
                      </a:r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81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5627" marR="5627" marT="56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27" marR="5627" marT="56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3.277[</a:t>
                      </a: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1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484187" y="1184575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xmlns="" val="4224672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crosoft Office 98">
  <a:themeElements>
    <a:clrScheme name="">
      <a:dk1>
        <a:srgbClr val="000000"/>
      </a:dk1>
      <a:lt1>
        <a:srgbClr val="FFFFFF"/>
      </a:lt1>
      <a:dk2>
        <a:srgbClr val="0000FF"/>
      </a:dk2>
      <a:lt2>
        <a:srgbClr val="000080"/>
      </a:lt2>
      <a:accent1>
        <a:srgbClr val="FF00FF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AAFF"/>
      </a:accent5>
      <a:accent6>
        <a:srgbClr val="E70000"/>
      </a:accent6>
      <a:hlink>
        <a:srgbClr val="00FFFF"/>
      </a:hlink>
      <a:folHlink>
        <a:srgbClr val="C0C0C0"/>
      </a:folHlink>
    </a:clrScheme>
    <a:fontScheme name="Microsoft Office 98">
      <a:majorFont>
        <a:latin typeface="Osaka"/>
        <a:ea typeface="Osaka"/>
        <a:cs typeface=""/>
      </a:majorFont>
      <a:minorFont>
        <a:latin typeface="Osaka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stealth" w="lg" len="lg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Osaka" charset="-128"/>
            <a:ea typeface="Osaka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stealth" w="lg" len="lg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Osaka" charset="-128"/>
            <a:ea typeface="Osaka" charset="-128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5202</TotalTime>
  <Words>2645</Words>
  <Application>Microsoft Office PowerPoint</Application>
  <PresentationFormat>On-screen Show (4:3)</PresentationFormat>
  <Paragraphs>952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1_Office Theme</vt:lpstr>
      <vt:lpstr>Microsoft Office 98</vt:lpstr>
      <vt:lpstr>Slide 1</vt:lpstr>
      <vt:lpstr>Outline</vt:lpstr>
      <vt:lpstr>Group </vt:lpstr>
      <vt:lpstr>Slide 4</vt:lpstr>
      <vt:lpstr>Dimesonic States</vt:lpstr>
      <vt:lpstr>Some Results: Dimesonic states </vt:lpstr>
      <vt:lpstr>Introduction</vt:lpstr>
      <vt:lpstr>Theoretical Framework</vt:lpstr>
      <vt:lpstr>Spin Averaged Mass </vt:lpstr>
      <vt:lpstr>Mass Spectrum ( in GeV) 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vhkher</dc:creator>
  <cp:lastModifiedBy>AKRAI</cp:lastModifiedBy>
  <cp:revision>466</cp:revision>
  <dcterms:created xsi:type="dcterms:W3CDTF">2014-11-20T10:13:32Z</dcterms:created>
  <dcterms:modified xsi:type="dcterms:W3CDTF">2016-02-03T09:51:02Z</dcterms:modified>
</cp:coreProperties>
</file>