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4"/>
  </p:notesMasterIdLst>
  <p:sldIdLst>
    <p:sldId id="342" r:id="rId2"/>
    <p:sldId id="372" r:id="rId3"/>
    <p:sldId id="392" r:id="rId4"/>
    <p:sldId id="295" r:id="rId5"/>
    <p:sldId id="369" r:id="rId6"/>
    <p:sldId id="378" r:id="rId7"/>
    <p:sldId id="371" r:id="rId8"/>
    <p:sldId id="275" r:id="rId9"/>
    <p:sldId id="296" r:id="rId10"/>
    <p:sldId id="271" r:id="rId11"/>
    <p:sldId id="363" r:id="rId12"/>
    <p:sldId id="352" r:id="rId13"/>
    <p:sldId id="351" r:id="rId14"/>
    <p:sldId id="291" r:id="rId15"/>
    <p:sldId id="353" r:id="rId16"/>
    <p:sldId id="276" r:id="rId17"/>
    <p:sldId id="263" r:id="rId18"/>
    <p:sldId id="367" r:id="rId19"/>
    <p:sldId id="388" r:id="rId20"/>
    <p:sldId id="343" r:id="rId21"/>
    <p:sldId id="360" r:id="rId22"/>
    <p:sldId id="346" r:id="rId23"/>
    <p:sldId id="345" r:id="rId24"/>
    <p:sldId id="347" r:id="rId25"/>
    <p:sldId id="348" r:id="rId26"/>
    <p:sldId id="354" r:id="rId27"/>
    <p:sldId id="269" r:id="rId28"/>
    <p:sldId id="361" r:id="rId29"/>
    <p:sldId id="268" r:id="rId30"/>
    <p:sldId id="289" r:id="rId31"/>
    <p:sldId id="298" r:id="rId32"/>
    <p:sldId id="297" r:id="rId33"/>
    <p:sldId id="365" r:id="rId34"/>
    <p:sldId id="366" r:id="rId35"/>
    <p:sldId id="390" r:id="rId36"/>
    <p:sldId id="391" r:id="rId37"/>
    <p:sldId id="299" r:id="rId38"/>
    <p:sldId id="300" r:id="rId39"/>
    <p:sldId id="302" r:id="rId40"/>
    <p:sldId id="304" r:id="rId41"/>
    <p:sldId id="319" r:id="rId42"/>
    <p:sldId id="306" r:id="rId43"/>
    <p:sldId id="307" r:id="rId44"/>
    <p:sldId id="311" r:id="rId45"/>
    <p:sldId id="312" r:id="rId46"/>
    <p:sldId id="321" r:id="rId47"/>
    <p:sldId id="358" r:id="rId48"/>
    <p:sldId id="338" r:id="rId49"/>
    <p:sldId id="314" r:id="rId50"/>
    <p:sldId id="356" r:id="rId51"/>
    <p:sldId id="324" r:id="rId52"/>
    <p:sldId id="325" r:id="rId53"/>
    <p:sldId id="326" r:id="rId54"/>
    <p:sldId id="320" r:id="rId55"/>
    <p:sldId id="386" r:id="rId56"/>
    <p:sldId id="387" r:id="rId57"/>
    <p:sldId id="389" r:id="rId58"/>
    <p:sldId id="355" r:id="rId59"/>
    <p:sldId id="359" r:id="rId60"/>
    <p:sldId id="327" r:id="rId61"/>
    <p:sldId id="328" r:id="rId62"/>
    <p:sldId id="329" r:id="rId63"/>
    <p:sldId id="293" r:id="rId64"/>
    <p:sldId id="333" r:id="rId65"/>
    <p:sldId id="377" r:id="rId66"/>
    <p:sldId id="334" r:id="rId67"/>
    <p:sldId id="335" r:id="rId68"/>
    <p:sldId id="393" r:id="rId69"/>
    <p:sldId id="337" r:id="rId70"/>
    <p:sldId id="339" r:id="rId71"/>
    <p:sldId id="362" r:id="rId72"/>
    <p:sldId id="373" r:id="rId73"/>
    <p:sldId id="374" r:id="rId74"/>
    <p:sldId id="375" r:id="rId75"/>
    <p:sldId id="376" r:id="rId76"/>
    <p:sldId id="380" r:id="rId77"/>
    <p:sldId id="379" r:id="rId78"/>
    <p:sldId id="381" r:id="rId79"/>
    <p:sldId id="382" r:id="rId80"/>
    <p:sldId id="384" r:id="rId81"/>
    <p:sldId id="383" r:id="rId82"/>
    <p:sldId id="385" r:id="rId8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9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2BCAE5-EE05-4677-AD7C-893C36D3ECC2}" type="datetimeFigureOut">
              <a:rPr lang="en-US" smtClean="0"/>
              <a:t>2/4/2016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E18BF8-7F5B-47D0-BC96-09E3D031F994}" type="slidenum">
              <a:rPr lang="en-US" smtClean="0"/>
              <a:t>‹#›</a:t>
            </a:fld>
            <a:endParaRPr lang="en-US"/>
          </a:p>
        </p:txBody>
      </p:sp>
    </p:spTree>
    <p:extLst>
      <p:ext uri="{BB962C8B-B14F-4D97-AF65-F5344CB8AC3E}">
        <p14:creationId xmlns:p14="http://schemas.microsoft.com/office/powerpoint/2010/main" val="3045307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AutoShape 1"/>
          <p:cNvSpPr>
            <a:spLocks noChangeArrowheads="1"/>
          </p:cNvSpPr>
          <p:nvPr/>
        </p:nvSpPr>
        <p:spPr bwMode="auto">
          <a:xfrm>
            <a:off x="1400736" y="914977"/>
            <a:ext cx="4055129" cy="3134591"/>
          </a:xfrm>
          <a:prstGeom prst="roundRect">
            <a:avLst>
              <a:gd name="adj" fmla="val 42"/>
            </a:avLst>
          </a:prstGeom>
          <a:solidFill>
            <a:srgbClr val="FFFFFF"/>
          </a:solidFill>
          <a:ln w="9360">
            <a:solidFill>
              <a:srgbClr val="000000"/>
            </a:solidFill>
            <a:round/>
            <a:headEnd/>
            <a:tailEnd/>
          </a:ln>
        </p:spPr>
        <p:txBody>
          <a:bodyPr wrap="none" lIns="85643" tIns="42821" rIns="85643" bIns="42821" anchor="ctr"/>
          <a:lstStyle/>
          <a:p>
            <a:endParaRPr lang="en-US">
              <a:ea typeface="HG Mincho Light J;MS Gothic;HG " charset="0"/>
              <a:cs typeface="HG Mincho Light J;MS Gothic;HG " charset="0"/>
            </a:endParaRPr>
          </a:p>
        </p:txBody>
      </p:sp>
      <p:sp>
        <p:nvSpPr>
          <p:cNvPr id="51203" name="Rectangle 2"/>
          <p:cNvSpPr txBox="1">
            <a:spLocks noGrp="1" noChangeArrowheads="1"/>
          </p:cNvSpPr>
          <p:nvPr>
            <p:ph type="body"/>
          </p:nvPr>
        </p:nvSpPr>
        <p:spPr>
          <a:xfrm>
            <a:off x="1046351" y="4352638"/>
            <a:ext cx="4759698" cy="3473739"/>
          </a:xfrm>
          <a:noFill/>
          <a:ln/>
        </p:spPr>
        <p:txBody>
          <a:bodyPr wrap="none" anchor="ctr"/>
          <a:lstStyle/>
          <a:p>
            <a:endParaRPr lang="en-US" smtClean="0">
              <a:latin typeface="Times New Roman" pitchFamily="18" charset="0"/>
            </a:endParaRPr>
          </a:p>
        </p:txBody>
      </p:sp>
    </p:spTree>
    <p:extLst>
      <p:ext uri="{BB962C8B-B14F-4D97-AF65-F5344CB8AC3E}">
        <p14:creationId xmlns:p14="http://schemas.microsoft.com/office/powerpoint/2010/main" val="20468847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1"/>
          <p:cNvSpPr>
            <a:spLocks noGrp="1" noRot="1" noChangeAspect="1" noChangeArrowheads="1" noTextEdit="1"/>
          </p:cNvSpPr>
          <p:nvPr>
            <p:ph type="sldImg"/>
          </p:nvPr>
        </p:nvSpPr>
        <p:spPr>
          <a:xfrm>
            <a:off x="1139825" y="695325"/>
            <a:ext cx="4568825" cy="3425825"/>
          </a:xfrm>
          <a:ln/>
        </p:spPr>
      </p:sp>
      <p:sp>
        <p:nvSpPr>
          <p:cNvPr id="57347" name="Rectangle 2"/>
          <p:cNvSpPr>
            <a:spLocks noGrp="1" noChangeArrowheads="1"/>
          </p:cNvSpPr>
          <p:nvPr>
            <p:ph type="body" idx="1"/>
          </p:nvPr>
        </p:nvSpPr>
        <p:spPr>
          <a:xfrm>
            <a:off x="1046327" y="4352193"/>
            <a:ext cx="4758939" cy="3474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smtClean="0">
              <a:latin typeface="Times New Roman" panose="02020603050405020304" pitchFamily="18" charset="0"/>
            </a:endParaRPr>
          </a:p>
        </p:txBody>
      </p:sp>
    </p:spTree>
    <p:extLst>
      <p:ext uri="{BB962C8B-B14F-4D97-AF65-F5344CB8AC3E}">
        <p14:creationId xmlns:p14="http://schemas.microsoft.com/office/powerpoint/2010/main" val="36018111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5857B255-310B-417D-ACD4-7FC352958BFF}" type="slidenum">
              <a:rPr lang="en-IN"/>
              <a:pPr/>
              <a:t>41</a:t>
            </a:fld>
            <a:endParaRPr lang="en-IN"/>
          </a:p>
        </p:txBody>
      </p:sp>
      <p:sp>
        <p:nvSpPr>
          <p:cNvPr id="41985" name="Rectangle 1"/>
          <p:cNvSpPr txBox="1">
            <a:spLocks noGrp="1" noRot="1" noChangeAspect="1" noChangeArrowheads="1"/>
          </p:cNvSpPr>
          <p:nvPr>
            <p:ph type="sldImg"/>
          </p:nvPr>
        </p:nvSpPr>
        <p:spPr bwMode="auto">
          <a:xfrm>
            <a:off x="1143000" y="695325"/>
            <a:ext cx="4568825" cy="3425825"/>
          </a:xfrm>
          <a:prstGeom prst="rect">
            <a:avLst/>
          </a:prstGeom>
          <a:solidFill>
            <a:srgbClr val="FFFFFF"/>
          </a:solidFill>
          <a:ln>
            <a:solidFill>
              <a:srgbClr val="000000"/>
            </a:solidFill>
            <a:miter lim="800000"/>
            <a:headEnd/>
            <a:tailEnd/>
          </a:ln>
        </p:spPr>
      </p:sp>
      <p:sp>
        <p:nvSpPr>
          <p:cNvPr id="41986" name="Rectangle 2"/>
          <p:cNvSpPr txBox="1">
            <a:spLocks noGrp="1" noChangeArrowheads="1"/>
          </p:cNvSpPr>
          <p:nvPr>
            <p:ph type="body" idx="1"/>
          </p:nvPr>
        </p:nvSpPr>
        <p:spPr bwMode="auto">
          <a:xfrm>
            <a:off x="685512" y="4343232"/>
            <a:ext cx="5485536" cy="4036393"/>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0473245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A8C0DDD-C462-476D-AF89-C66DCC711BE1}"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32128639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641DD63-E152-4A0C-8AB5-75ED06CAAB63}" type="slidenum">
              <a:rPr lang="en-GB" smtClean="0"/>
              <a:pPr>
                <a:defRPr/>
              </a:pPr>
              <a:t>66</a:t>
            </a:fld>
            <a:endParaRPr lang="en-GB"/>
          </a:p>
        </p:txBody>
      </p:sp>
    </p:spTree>
    <p:extLst>
      <p:ext uri="{BB962C8B-B14F-4D97-AF65-F5344CB8AC3E}">
        <p14:creationId xmlns:p14="http://schemas.microsoft.com/office/powerpoint/2010/main" val="8666737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641DD63-E152-4A0C-8AB5-75ED06CAAB63}" type="slidenum">
              <a:rPr lang="en-GB" smtClean="0"/>
              <a:pPr>
                <a:defRPr/>
              </a:pPr>
              <a:t>73</a:t>
            </a:fld>
            <a:endParaRPr lang="en-GB"/>
          </a:p>
        </p:txBody>
      </p:sp>
    </p:spTree>
    <p:extLst>
      <p:ext uri="{BB962C8B-B14F-4D97-AF65-F5344CB8AC3E}">
        <p14:creationId xmlns:p14="http://schemas.microsoft.com/office/powerpoint/2010/main" val="11612055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478775-4686-4E1B-AD75-1417CBE76DEC}" type="slidenum">
              <a:rPr lang="en-GB"/>
              <a:pPr/>
              <a:t>76</a:t>
            </a:fld>
            <a:endParaRPr lang="en-GB"/>
          </a:p>
        </p:txBody>
      </p:sp>
      <p:sp>
        <p:nvSpPr>
          <p:cNvPr id="2079746" name="Rectangle 2"/>
          <p:cNvSpPr>
            <a:spLocks noGrp="1" noRot="1" noChangeAspect="1" noChangeArrowheads="1" noTextEdit="1"/>
          </p:cNvSpPr>
          <p:nvPr>
            <p:ph type="sldImg"/>
          </p:nvPr>
        </p:nvSpPr>
        <p:spPr>
          <a:ln/>
        </p:spPr>
      </p:sp>
      <p:sp>
        <p:nvSpPr>
          <p:cNvPr id="20797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525327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B03707-7764-4133-8A40-4B3D926F8B0B}" type="slidenum">
              <a:rPr lang="en-GB"/>
              <a:pPr/>
              <a:t>6</a:t>
            </a:fld>
            <a:endParaRPr lang="en-GB"/>
          </a:p>
        </p:txBody>
      </p:sp>
      <p:sp>
        <p:nvSpPr>
          <p:cNvPr id="2077698" name="Rectangle 2"/>
          <p:cNvSpPr>
            <a:spLocks noGrp="1" noRot="1" noChangeAspect="1" noChangeArrowheads="1" noTextEdit="1"/>
          </p:cNvSpPr>
          <p:nvPr>
            <p:ph type="sldImg"/>
          </p:nvPr>
        </p:nvSpPr>
        <p:spPr>
          <a:ln/>
        </p:spPr>
      </p:sp>
      <p:sp>
        <p:nvSpPr>
          <p:cNvPr id="207769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6117985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6238856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Folienbildplatzhalter 1"/>
          <p:cNvSpPr>
            <a:spLocks noGrp="1" noRot="1" noChangeAspect="1" noTextEdit="1"/>
          </p:cNvSpPr>
          <p:nvPr>
            <p:ph type="sldImg"/>
          </p:nvPr>
        </p:nvSpPr>
        <p:spPr>
          <a:ln/>
        </p:spPr>
      </p:sp>
      <p:sp>
        <p:nvSpPr>
          <p:cNvPr id="77827" name="Notizenplatzhalter 2"/>
          <p:cNvSpPr>
            <a:spLocks noGrp="1"/>
          </p:cNvSpPr>
          <p:nvPr>
            <p:ph type="body" idx="1"/>
          </p:nvPr>
        </p:nvSpPr>
        <p:spPr>
          <a:noFill/>
        </p:spPr>
        <p:txBody>
          <a:bodyPr/>
          <a:lstStyle/>
          <a:p>
            <a:pPr eaLnBrk="1" hangingPunct="1"/>
            <a:r>
              <a:rPr lang="de-DE" smtClean="0"/>
              <a:t>Layout optimization!</a:t>
            </a:r>
          </a:p>
        </p:txBody>
      </p:sp>
      <p:sp>
        <p:nvSpPr>
          <p:cNvPr id="77828" name="Foliennummernplatzhalter 3"/>
          <p:cNvSpPr>
            <a:spLocks noGrp="1"/>
          </p:cNvSpPr>
          <p:nvPr>
            <p:ph type="sldNum" sz="quarter" idx="5"/>
          </p:nvPr>
        </p:nvSpPr>
        <p:spPr>
          <a:noFill/>
          <a:ln>
            <a:miter lim="800000"/>
            <a:headEnd/>
            <a:tailEnd/>
          </a:ln>
        </p:spPr>
        <p:txBody>
          <a:bodyPr/>
          <a:lstStyle/>
          <a:p>
            <a:fld id="{B0967244-1250-4919-9E9C-4621635AC22F}" type="slidenum">
              <a:rPr lang="en-US" smtClean="0"/>
              <a:pPr/>
              <a:t>17</a:t>
            </a:fld>
            <a:endParaRPr lang="en-US" smtClean="0"/>
          </a:p>
        </p:txBody>
      </p:sp>
    </p:spTree>
    <p:extLst>
      <p:ext uri="{BB962C8B-B14F-4D97-AF65-F5344CB8AC3E}">
        <p14:creationId xmlns:p14="http://schemas.microsoft.com/office/powerpoint/2010/main" val="22870325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a:ln/>
        </p:spPr>
      </p:sp>
      <p:sp>
        <p:nvSpPr>
          <p:cNvPr id="61442"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2935253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1"/>
          <p:cNvSpPr>
            <a:spLocks noGrp="1" noRot="1" noChangeAspect="1" noChangeArrowheads="1" noTextEdit="1"/>
          </p:cNvSpPr>
          <p:nvPr>
            <p:ph type="sldImg"/>
          </p:nvPr>
        </p:nvSpPr>
        <p:spPr>
          <a:xfrm>
            <a:off x="1139825" y="695325"/>
            <a:ext cx="4568825" cy="3425825"/>
          </a:xfrm>
          <a:ln/>
        </p:spPr>
      </p:sp>
      <p:sp>
        <p:nvSpPr>
          <p:cNvPr id="54275" name="Rectangle 2"/>
          <p:cNvSpPr txBox="1">
            <a:spLocks noGrp="1" noChangeArrowheads="1"/>
          </p:cNvSpPr>
          <p:nvPr>
            <p:ph type="body" idx="1"/>
          </p:nvPr>
        </p:nvSpPr>
        <p:spPr>
          <a:xfrm>
            <a:off x="1046351" y="4352638"/>
            <a:ext cx="4759698" cy="3473739"/>
          </a:xfrm>
          <a:noFill/>
          <a:ln/>
        </p:spPr>
        <p:txBody>
          <a:bodyPr wrap="none" anchor="ctr"/>
          <a:lstStyle/>
          <a:p>
            <a:endParaRPr lang="en-US" dirty="0" smtClean="0">
              <a:latin typeface="Times New Roman" pitchFamily="18" charset="0"/>
            </a:endParaRPr>
          </a:p>
        </p:txBody>
      </p:sp>
    </p:spTree>
    <p:extLst>
      <p:ext uri="{BB962C8B-B14F-4D97-AF65-F5344CB8AC3E}">
        <p14:creationId xmlns:p14="http://schemas.microsoft.com/office/powerpoint/2010/main" val="38174450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0530" name="AutoShape 1"/>
          <p:cNvSpPr>
            <a:spLocks noChangeArrowheads="1"/>
          </p:cNvSpPr>
          <p:nvPr/>
        </p:nvSpPr>
        <p:spPr bwMode="auto">
          <a:xfrm>
            <a:off x="1400443" y="914400"/>
            <a:ext cx="4055514" cy="3135923"/>
          </a:xfrm>
          <a:prstGeom prst="roundRect">
            <a:avLst>
              <a:gd name="adj" fmla="val 42"/>
            </a:avLst>
          </a:prstGeom>
          <a:solidFill>
            <a:srgbClr val="FFFFFF"/>
          </a:solidFill>
          <a:ln w="9360">
            <a:solidFill>
              <a:srgbClr val="000000"/>
            </a:solidFill>
            <a:round/>
            <a:headEnd/>
            <a:tailEnd/>
          </a:ln>
        </p:spPr>
        <p:txBody>
          <a:bodyPr wrap="none" lIns="82058" tIns="41029" rIns="82058" bIns="41029" anchor="ctr"/>
          <a:lstStyle/>
          <a:p>
            <a:endParaRPr lang="en-US"/>
          </a:p>
        </p:txBody>
      </p:sp>
      <p:sp>
        <p:nvSpPr>
          <p:cNvPr id="150531" name="Rectangle 2"/>
          <p:cNvSpPr txBox="1">
            <a:spLocks noGrp="1" noChangeArrowheads="1"/>
          </p:cNvSpPr>
          <p:nvPr>
            <p:ph type="body"/>
          </p:nvPr>
        </p:nvSpPr>
        <p:spPr>
          <a:xfrm>
            <a:off x="1046327" y="4353658"/>
            <a:ext cx="4758939" cy="3472962"/>
          </a:xfrm>
          <a:noFill/>
          <a:ln/>
        </p:spPr>
        <p:txBody>
          <a:bodyPr wrap="none" anchor="ctr"/>
          <a:lstStyle/>
          <a:p>
            <a:pPr eaLnBrk="1" hangingPunct="1"/>
            <a:endParaRPr lang="en-US" smtClean="0">
              <a:latin typeface="Arial" pitchFamily="34" charset="0"/>
            </a:endParaRPr>
          </a:p>
        </p:txBody>
      </p:sp>
    </p:spTree>
    <p:extLst>
      <p:ext uri="{BB962C8B-B14F-4D97-AF65-F5344CB8AC3E}">
        <p14:creationId xmlns:p14="http://schemas.microsoft.com/office/powerpoint/2010/main" val="26554192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082" name="Rectangle 1"/>
          <p:cNvSpPr>
            <a:spLocks noGrp="1" noRot="1" noChangeAspect="1" noChangeArrowheads="1" noTextEdit="1"/>
          </p:cNvSpPr>
          <p:nvPr>
            <p:ph type="sldImg"/>
          </p:nvPr>
        </p:nvSpPr>
        <p:spPr>
          <a:xfrm>
            <a:off x="1143000" y="693738"/>
            <a:ext cx="4572000" cy="3429000"/>
          </a:xfrm>
          <a:ln/>
        </p:spPr>
      </p:sp>
      <p:sp>
        <p:nvSpPr>
          <p:cNvPr id="174083" name="Rectangle 2"/>
          <p:cNvSpPr>
            <a:spLocks noGrp="1" noChangeArrowheads="1"/>
          </p:cNvSpPr>
          <p:nvPr>
            <p:ph type="body" idx="1"/>
          </p:nvPr>
        </p:nvSpPr>
        <p:spPr>
          <a:xfrm>
            <a:off x="1046327" y="4353658"/>
            <a:ext cx="4758939" cy="3472962"/>
          </a:xfrm>
          <a:noFill/>
          <a:ln/>
        </p:spPr>
        <p:txBody>
          <a:bodyPr wrap="none" anchor="ctr"/>
          <a:lstStyle/>
          <a:p>
            <a:pPr eaLnBrk="1" hangingPunct="1">
              <a:spcBef>
                <a:spcPct val="0"/>
              </a:spcBef>
            </a:pPr>
            <a:endParaRPr lang="en-US" smtClean="0">
              <a:latin typeface="Times New Roman" pitchFamily="18" charset="0"/>
            </a:endParaRPr>
          </a:p>
        </p:txBody>
      </p:sp>
    </p:spTree>
    <p:extLst>
      <p:ext uri="{BB962C8B-B14F-4D97-AF65-F5344CB8AC3E}">
        <p14:creationId xmlns:p14="http://schemas.microsoft.com/office/powerpoint/2010/main" val="24304763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1"/>
          <p:cNvSpPr>
            <a:spLocks noGrp="1" noRot="1" noChangeAspect="1" noChangeArrowheads="1" noTextEdit="1"/>
          </p:cNvSpPr>
          <p:nvPr>
            <p:ph type="sldImg"/>
          </p:nvPr>
        </p:nvSpPr>
        <p:spPr>
          <a:xfrm>
            <a:off x="1139825" y="695325"/>
            <a:ext cx="4568825" cy="3425825"/>
          </a:xfrm>
          <a:ln/>
        </p:spPr>
      </p:sp>
      <p:sp>
        <p:nvSpPr>
          <p:cNvPr id="41987" name="Rectangle 2"/>
          <p:cNvSpPr txBox="1">
            <a:spLocks noGrp="1" noChangeArrowheads="1"/>
          </p:cNvSpPr>
          <p:nvPr>
            <p:ph type="body" idx="1"/>
          </p:nvPr>
        </p:nvSpPr>
        <p:spPr>
          <a:xfrm>
            <a:off x="1046351" y="4352638"/>
            <a:ext cx="4759698" cy="3473739"/>
          </a:xfrm>
          <a:noFill/>
          <a:ln/>
        </p:spPr>
        <p:txBody>
          <a:bodyPr wrap="none" anchor="ctr"/>
          <a:lstStyle/>
          <a:p>
            <a:endParaRPr lang="en-US" smtClean="0">
              <a:latin typeface="Times New Roman" pitchFamily="18" charset="0"/>
            </a:endParaRPr>
          </a:p>
        </p:txBody>
      </p:sp>
    </p:spTree>
    <p:extLst>
      <p:ext uri="{BB962C8B-B14F-4D97-AF65-F5344CB8AC3E}">
        <p14:creationId xmlns:p14="http://schemas.microsoft.com/office/powerpoint/2010/main" val="42853095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AAE1DF4-9E98-4352-A249-8F11F172C47C}" type="datetime1">
              <a:rPr lang="en-US" smtClean="0"/>
              <a:t>2/4/2016</a:t>
            </a:fld>
            <a:endParaRPr lang="en-US"/>
          </a:p>
        </p:txBody>
      </p:sp>
      <p:sp>
        <p:nvSpPr>
          <p:cNvPr id="5" name="Footer Placeholder 4"/>
          <p:cNvSpPr>
            <a:spLocks noGrp="1"/>
          </p:cNvSpPr>
          <p:nvPr>
            <p:ph type="ftr" sz="quarter" idx="11"/>
          </p:nvPr>
        </p:nvSpPr>
        <p:spPr/>
        <p:txBody>
          <a:bodyPr/>
          <a:lstStyle/>
          <a:p>
            <a:r>
              <a:rPr lang="en-US" smtClean="0"/>
              <a:t>Heavy Flavour meet, SINP, Kolkata, 03-05 Feb 2016</a:t>
            </a:r>
            <a:endParaRPr lang="en-US"/>
          </a:p>
        </p:txBody>
      </p:sp>
      <p:sp>
        <p:nvSpPr>
          <p:cNvPr id="6" name="Slide Number Placeholder 5"/>
          <p:cNvSpPr>
            <a:spLocks noGrp="1"/>
          </p:cNvSpPr>
          <p:nvPr>
            <p:ph type="sldNum" sz="quarter" idx="12"/>
          </p:nvPr>
        </p:nvSpPr>
        <p:spPr/>
        <p:txBody>
          <a:bodyPr/>
          <a:lstStyle/>
          <a:p>
            <a:fld id="{4F061F49-58B3-444B-8D0A-49E01249780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5900B8-D8DE-4E96-A46E-4835465AA9DB}" type="datetime1">
              <a:rPr lang="en-US" smtClean="0"/>
              <a:t>2/4/2016</a:t>
            </a:fld>
            <a:endParaRPr lang="en-US"/>
          </a:p>
        </p:txBody>
      </p:sp>
      <p:sp>
        <p:nvSpPr>
          <p:cNvPr id="5" name="Footer Placeholder 4"/>
          <p:cNvSpPr>
            <a:spLocks noGrp="1"/>
          </p:cNvSpPr>
          <p:nvPr>
            <p:ph type="ftr" sz="quarter" idx="11"/>
          </p:nvPr>
        </p:nvSpPr>
        <p:spPr/>
        <p:txBody>
          <a:bodyPr/>
          <a:lstStyle/>
          <a:p>
            <a:r>
              <a:rPr lang="en-US" smtClean="0"/>
              <a:t>Heavy Flavour meet, SINP, Kolkata, 03-05 Feb 2016</a:t>
            </a:r>
            <a:endParaRPr lang="en-US"/>
          </a:p>
        </p:txBody>
      </p:sp>
      <p:sp>
        <p:nvSpPr>
          <p:cNvPr id="6" name="Slide Number Placeholder 5"/>
          <p:cNvSpPr>
            <a:spLocks noGrp="1"/>
          </p:cNvSpPr>
          <p:nvPr>
            <p:ph type="sldNum" sz="quarter" idx="12"/>
          </p:nvPr>
        </p:nvSpPr>
        <p:spPr/>
        <p:txBody>
          <a:bodyPr/>
          <a:lstStyle/>
          <a:p>
            <a:fld id="{4F061F49-58B3-444B-8D0A-49E01249780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53017D-A014-4F94-87B5-F813D55282E5}" type="datetime1">
              <a:rPr lang="en-US" smtClean="0"/>
              <a:t>2/4/2016</a:t>
            </a:fld>
            <a:endParaRPr lang="en-US"/>
          </a:p>
        </p:txBody>
      </p:sp>
      <p:sp>
        <p:nvSpPr>
          <p:cNvPr id="5" name="Footer Placeholder 4"/>
          <p:cNvSpPr>
            <a:spLocks noGrp="1"/>
          </p:cNvSpPr>
          <p:nvPr>
            <p:ph type="ftr" sz="quarter" idx="11"/>
          </p:nvPr>
        </p:nvSpPr>
        <p:spPr/>
        <p:txBody>
          <a:bodyPr/>
          <a:lstStyle/>
          <a:p>
            <a:r>
              <a:rPr lang="en-US" smtClean="0"/>
              <a:t>Heavy Flavour meet, SINP, Kolkata, 03-05 Feb 2016</a:t>
            </a:r>
            <a:endParaRPr lang="en-US"/>
          </a:p>
        </p:txBody>
      </p:sp>
      <p:sp>
        <p:nvSpPr>
          <p:cNvPr id="6" name="Slide Number Placeholder 5"/>
          <p:cNvSpPr>
            <a:spLocks noGrp="1"/>
          </p:cNvSpPr>
          <p:nvPr>
            <p:ph type="sldNum" sz="quarter" idx="12"/>
          </p:nvPr>
        </p:nvSpPr>
        <p:spPr/>
        <p:txBody>
          <a:bodyPr/>
          <a:lstStyle/>
          <a:p>
            <a:fld id="{4F061F49-58B3-444B-8D0A-49E01249780B}"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3"/>
          <p:cNvSpPr>
            <a:spLocks noGrp="1"/>
          </p:cNvSpPr>
          <p:nvPr>
            <p:ph type="dt" sz="half" idx="10"/>
          </p:nvPr>
        </p:nvSpPr>
        <p:spPr/>
        <p:txBody>
          <a:bodyPr/>
          <a:lstStyle>
            <a:lvl1pPr>
              <a:defRPr/>
            </a:lvl1pPr>
          </a:lstStyle>
          <a:p>
            <a:pPr>
              <a:defRPr/>
            </a:pPr>
            <a:fld id="{2B41B673-5D04-4197-AB30-31FC50F08A09}" type="datetime1">
              <a:rPr lang="en-US" smtClean="0"/>
              <a:t>2/4/2016</a:t>
            </a:fld>
            <a:endParaRPr lang="en-IN"/>
          </a:p>
        </p:txBody>
      </p:sp>
      <p:sp>
        <p:nvSpPr>
          <p:cNvPr id="4" name="Footer Placeholder 4"/>
          <p:cNvSpPr>
            <a:spLocks noGrp="1"/>
          </p:cNvSpPr>
          <p:nvPr>
            <p:ph type="ftr" sz="quarter" idx="11"/>
          </p:nvPr>
        </p:nvSpPr>
        <p:spPr/>
        <p:txBody>
          <a:bodyPr/>
          <a:lstStyle>
            <a:lvl1pPr>
              <a:defRPr/>
            </a:lvl1pPr>
          </a:lstStyle>
          <a:p>
            <a:r>
              <a:rPr lang="en-US" smtClean="0"/>
              <a:t>Heavy Flavour meet, SINP, Kolkata, 03-05 Feb 2016</a:t>
            </a:r>
            <a:endParaRPr lang="en-IN"/>
          </a:p>
        </p:txBody>
      </p:sp>
      <p:sp>
        <p:nvSpPr>
          <p:cNvPr id="5" name="Slide Number Placeholder 5"/>
          <p:cNvSpPr>
            <a:spLocks noGrp="1"/>
          </p:cNvSpPr>
          <p:nvPr>
            <p:ph type="sldNum" sz="quarter" idx="12"/>
          </p:nvPr>
        </p:nvSpPr>
        <p:spPr/>
        <p:txBody>
          <a:bodyPr/>
          <a:lstStyle>
            <a:lvl1pPr>
              <a:defRPr/>
            </a:lvl1pPr>
          </a:lstStyle>
          <a:p>
            <a:pPr>
              <a:defRPr/>
            </a:pPr>
            <a:fld id="{C22A9FC6-9F8C-4595-92F9-EBAF76F79DC8}" type="slidenum">
              <a:rPr lang="en-IN"/>
              <a:pPr>
                <a:defRPr/>
              </a:pPr>
              <a:t>‹#›</a:t>
            </a:fld>
            <a:endParaRPr lang="en-I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492891"/>
            <a:ext cx="2895600" cy="365125"/>
          </a:xfrm>
        </p:spPr>
        <p:txBody>
          <a:bodyPr/>
          <a:lstStyle>
            <a:lvl1pPr>
              <a:defRPr>
                <a:solidFill>
                  <a:schemeClr val="tx1">
                    <a:lumMod val="65000"/>
                    <a:lumOff val="35000"/>
                  </a:schemeClr>
                </a:solidFill>
              </a:defRPr>
            </a:lvl1pPr>
          </a:lstStyle>
          <a:p>
            <a:r>
              <a:rPr lang="en-US" smtClean="0"/>
              <a:t>Heavy Flavour meet, SINP, Kolkata, 03-05 Feb 2016</a:t>
            </a:r>
            <a:endParaRPr lang="en-GB" dirty="0"/>
          </a:p>
        </p:txBody>
      </p:sp>
      <p:sp>
        <p:nvSpPr>
          <p:cNvPr id="6" name="Slide Number Placeholder 5"/>
          <p:cNvSpPr>
            <a:spLocks noGrp="1"/>
          </p:cNvSpPr>
          <p:nvPr>
            <p:ph type="sldNum" sz="quarter" idx="12"/>
          </p:nvPr>
        </p:nvSpPr>
        <p:spPr>
          <a:xfrm>
            <a:off x="8686800" y="6492891"/>
            <a:ext cx="381000" cy="365125"/>
          </a:xfrm>
        </p:spPr>
        <p:txBody>
          <a:bodyPr/>
          <a:lstStyle/>
          <a:p>
            <a:fld id="{1DF4B63D-ADE1-4065-89FC-685A2ED0B57D}" type="slidenum">
              <a:rPr lang="en-GB" smtClean="0"/>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492891"/>
            <a:ext cx="2895600" cy="365125"/>
          </a:xfrm>
        </p:spPr>
        <p:txBody>
          <a:bodyPr/>
          <a:lstStyle>
            <a:lvl1pPr>
              <a:defRPr>
                <a:solidFill>
                  <a:schemeClr val="tx1">
                    <a:lumMod val="65000"/>
                    <a:lumOff val="35000"/>
                  </a:schemeClr>
                </a:solidFill>
              </a:defRPr>
            </a:lvl1pPr>
          </a:lstStyle>
          <a:p>
            <a:r>
              <a:rPr lang="en-GB" smtClean="0"/>
              <a:t>Murthy S. Ganti,  VECC</a:t>
            </a:r>
            <a:endParaRPr lang="en-GB" dirty="0"/>
          </a:p>
        </p:txBody>
      </p:sp>
      <p:sp>
        <p:nvSpPr>
          <p:cNvPr id="6" name="Slide Number Placeholder 5"/>
          <p:cNvSpPr>
            <a:spLocks noGrp="1"/>
          </p:cNvSpPr>
          <p:nvPr>
            <p:ph type="sldNum" sz="quarter" idx="12"/>
          </p:nvPr>
        </p:nvSpPr>
        <p:spPr>
          <a:xfrm>
            <a:off x="8686800" y="6492891"/>
            <a:ext cx="381000" cy="365125"/>
          </a:xfrm>
        </p:spPr>
        <p:txBody>
          <a:bodyPr/>
          <a:lstStyle/>
          <a:p>
            <a:fld id="{1DF4B63D-ADE1-4065-89FC-685A2ED0B57D}" type="slidenum">
              <a:rPr lang="en-GB" smtClean="0"/>
              <a:pPr/>
              <a:t>‹#›</a:t>
            </a:fld>
            <a:endParaRPr lang="en-GB"/>
          </a:p>
        </p:txBody>
      </p:sp>
    </p:spTree>
    <p:extLst>
      <p:ext uri="{BB962C8B-B14F-4D97-AF65-F5344CB8AC3E}">
        <p14:creationId xmlns:p14="http://schemas.microsoft.com/office/powerpoint/2010/main" val="2255659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0E3628-F18C-48E7-BFFF-B56CFFC24A34}" type="datetime1">
              <a:rPr lang="en-US" smtClean="0"/>
              <a:t>2/4/2016</a:t>
            </a:fld>
            <a:endParaRPr lang="en-US"/>
          </a:p>
        </p:txBody>
      </p:sp>
      <p:sp>
        <p:nvSpPr>
          <p:cNvPr id="5" name="Footer Placeholder 4"/>
          <p:cNvSpPr>
            <a:spLocks noGrp="1"/>
          </p:cNvSpPr>
          <p:nvPr>
            <p:ph type="ftr" sz="quarter" idx="11"/>
          </p:nvPr>
        </p:nvSpPr>
        <p:spPr/>
        <p:txBody>
          <a:bodyPr/>
          <a:lstStyle/>
          <a:p>
            <a:r>
              <a:rPr lang="en-US" smtClean="0"/>
              <a:t>Heavy Flavour meet, SINP, Kolkata, 03-05 Feb 2016</a:t>
            </a:r>
            <a:endParaRPr lang="en-US"/>
          </a:p>
        </p:txBody>
      </p:sp>
      <p:sp>
        <p:nvSpPr>
          <p:cNvPr id="6" name="Slide Number Placeholder 5"/>
          <p:cNvSpPr>
            <a:spLocks noGrp="1"/>
          </p:cNvSpPr>
          <p:nvPr>
            <p:ph type="sldNum" sz="quarter" idx="12"/>
          </p:nvPr>
        </p:nvSpPr>
        <p:spPr/>
        <p:txBody>
          <a:bodyPr/>
          <a:lstStyle/>
          <a:p>
            <a:fld id="{4F061F49-58B3-444B-8D0A-49E01249780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0953CB-D9C6-436F-98B0-95AC1C2045FD}" type="datetime1">
              <a:rPr lang="en-US" smtClean="0"/>
              <a:t>2/4/2016</a:t>
            </a:fld>
            <a:endParaRPr lang="en-US"/>
          </a:p>
        </p:txBody>
      </p:sp>
      <p:sp>
        <p:nvSpPr>
          <p:cNvPr id="5" name="Footer Placeholder 4"/>
          <p:cNvSpPr>
            <a:spLocks noGrp="1"/>
          </p:cNvSpPr>
          <p:nvPr>
            <p:ph type="ftr" sz="quarter" idx="11"/>
          </p:nvPr>
        </p:nvSpPr>
        <p:spPr/>
        <p:txBody>
          <a:bodyPr/>
          <a:lstStyle/>
          <a:p>
            <a:r>
              <a:rPr lang="en-US" smtClean="0"/>
              <a:t>Heavy Flavour meet, SINP, Kolkata, 03-05 Feb 2016</a:t>
            </a:r>
            <a:endParaRPr lang="en-US"/>
          </a:p>
        </p:txBody>
      </p:sp>
      <p:sp>
        <p:nvSpPr>
          <p:cNvPr id="6" name="Slide Number Placeholder 5"/>
          <p:cNvSpPr>
            <a:spLocks noGrp="1"/>
          </p:cNvSpPr>
          <p:nvPr>
            <p:ph type="sldNum" sz="quarter" idx="12"/>
          </p:nvPr>
        </p:nvSpPr>
        <p:spPr/>
        <p:txBody>
          <a:bodyPr/>
          <a:lstStyle/>
          <a:p>
            <a:fld id="{4F061F49-58B3-444B-8D0A-49E01249780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DCE225-9F71-422E-8939-276311F7A132}" type="datetime1">
              <a:rPr lang="en-US" smtClean="0"/>
              <a:t>2/4/2016</a:t>
            </a:fld>
            <a:endParaRPr lang="en-US"/>
          </a:p>
        </p:txBody>
      </p:sp>
      <p:sp>
        <p:nvSpPr>
          <p:cNvPr id="6" name="Footer Placeholder 5"/>
          <p:cNvSpPr>
            <a:spLocks noGrp="1"/>
          </p:cNvSpPr>
          <p:nvPr>
            <p:ph type="ftr" sz="quarter" idx="11"/>
          </p:nvPr>
        </p:nvSpPr>
        <p:spPr/>
        <p:txBody>
          <a:bodyPr/>
          <a:lstStyle/>
          <a:p>
            <a:r>
              <a:rPr lang="en-US" smtClean="0"/>
              <a:t>Heavy Flavour meet, SINP, Kolkata, 03-05 Feb 2016</a:t>
            </a:r>
            <a:endParaRPr lang="en-US"/>
          </a:p>
        </p:txBody>
      </p:sp>
      <p:sp>
        <p:nvSpPr>
          <p:cNvPr id="7" name="Slide Number Placeholder 6"/>
          <p:cNvSpPr>
            <a:spLocks noGrp="1"/>
          </p:cNvSpPr>
          <p:nvPr>
            <p:ph type="sldNum" sz="quarter" idx="12"/>
          </p:nvPr>
        </p:nvSpPr>
        <p:spPr/>
        <p:txBody>
          <a:bodyPr/>
          <a:lstStyle/>
          <a:p>
            <a:fld id="{4F061F49-58B3-444B-8D0A-49E01249780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9F0E9E3-B1E3-4D2F-BBE3-DD6FFE0529C8}" type="datetime1">
              <a:rPr lang="en-US" smtClean="0"/>
              <a:t>2/4/2016</a:t>
            </a:fld>
            <a:endParaRPr lang="en-US"/>
          </a:p>
        </p:txBody>
      </p:sp>
      <p:sp>
        <p:nvSpPr>
          <p:cNvPr id="8" name="Footer Placeholder 7"/>
          <p:cNvSpPr>
            <a:spLocks noGrp="1"/>
          </p:cNvSpPr>
          <p:nvPr>
            <p:ph type="ftr" sz="quarter" idx="11"/>
          </p:nvPr>
        </p:nvSpPr>
        <p:spPr/>
        <p:txBody>
          <a:bodyPr/>
          <a:lstStyle/>
          <a:p>
            <a:r>
              <a:rPr lang="en-US" smtClean="0"/>
              <a:t>Heavy Flavour meet, SINP, Kolkata, 03-05 Feb 2016</a:t>
            </a:r>
            <a:endParaRPr lang="en-US"/>
          </a:p>
        </p:txBody>
      </p:sp>
      <p:sp>
        <p:nvSpPr>
          <p:cNvPr id="9" name="Slide Number Placeholder 8"/>
          <p:cNvSpPr>
            <a:spLocks noGrp="1"/>
          </p:cNvSpPr>
          <p:nvPr>
            <p:ph type="sldNum" sz="quarter" idx="12"/>
          </p:nvPr>
        </p:nvSpPr>
        <p:spPr/>
        <p:txBody>
          <a:bodyPr/>
          <a:lstStyle/>
          <a:p>
            <a:fld id="{4F061F49-58B3-444B-8D0A-49E01249780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DACC92-9488-419C-BB58-E123374D822F}" type="datetime1">
              <a:rPr lang="en-US" smtClean="0"/>
              <a:t>2/4/2016</a:t>
            </a:fld>
            <a:endParaRPr lang="en-US"/>
          </a:p>
        </p:txBody>
      </p:sp>
      <p:sp>
        <p:nvSpPr>
          <p:cNvPr id="4" name="Footer Placeholder 3"/>
          <p:cNvSpPr>
            <a:spLocks noGrp="1"/>
          </p:cNvSpPr>
          <p:nvPr>
            <p:ph type="ftr" sz="quarter" idx="11"/>
          </p:nvPr>
        </p:nvSpPr>
        <p:spPr/>
        <p:txBody>
          <a:bodyPr/>
          <a:lstStyle/>
          <a:p>
            <a:r>
              <a:rPr lang="en-US" smtClean="0"/>
              <a:t>Heavy Flavour meet, SINP, Kolkata, 03-05 Feb 2016</a:t>
            </a:r>
            <a:endParaRPr lang="en-US"/>
          </a:p>
        </p:txBody>
      </p:sp>
      <p:sp>
        <p:nvSpPr>
          <p:cNvPr id="5" name="Slide Number Placeholder 4"/>
          <p:cNvSpPr>
            <a:spLocks noGrp="1"/>
          </p:cNvSpPr>
          <p:nvPr>
            <p:ph type="sldNum" sz="quarter" idx="12"/>
          </p:nvPr>
        </p:nvSpPr>
        <p:spPr/>
        <p:txBody>
          <a:bodyPr/>
          <a:lstStyle/>
          <a:p>
            <a:fld id="{4F061F49-58B3-444B-8D0A-49E01249780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3ED4C-D805-4B42-9293-73CF307D2255}" type="datetime1">
              <a:rPr lang="en-US" smtClean="0"/>
              <a:t>2/4/2016</a:t>
            </a:fld>
            <a:endParaRPr lang="en-US"/>
          </a:p>
        </p:txBody>
      </p:sp>
      <p:sp>
        <p:nvSpPr>
          <p:cNvPr id="3" name="Footer Placeholder 2"/>
          <p:cNvSpPr>
            <a:spLocks noGrp="1"/>
          </p:cNvSpPr>
          <p:nvPr>
            <p:ph type="ftr" sz="quarter" idx="11"/>
          </p:nvPr>
        </p:nvSpPr>
        <p:spPr/>
        <p:txBody>
          <a:bodyPr/>
          <a:lstStyle/>
          <a:p>
            <a:r>
              <a:rPr lang="en-US" smtClean="0"/>
              <a:t>Heavy Flavour meet, SINP, Kolkata, 03-05 Feb 2016</a:t>
            </a:r>
            <a:endParaRPr lang="en-US"/>
          </a:p>
        </p:txBody>
      </p:sp>
      <p:sp>
        <p:nvSpPr>
          <p:cNvPr id="4" name="Slide Number Placeholder 3"/>
          <p:cNvSpPr>
            <a:spLocks noGrp="1"/>
          </p:cNvSpPr>
          <p:nvPr>
            <p:ph type="sldNum" sz="quarter" idx="12"/>
          </p:nvPr>
        </p:nvSpPr>
        <p:spPr/>
        <p:txBody>
          <a:bodyPr/>
          <a:lstStyle/>
          <a:p>
            <a:fld id="{4F061F49-58B3-444B-8D0A-49E01249780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58495A-22E8-4B56-BE50-0AAEA7BD7043}" type="datetime1">
              <a:rPr lang="en-US" smtClean="0"/>
              <a:t>2/4/2016</a:t>
            </a:fld>
            <a:endParaRPr lang="en-US"/>
          </a:p>
        </p:txBody>
      </p:sp>
      <p:sp>
        <p:nvSpPr>
          <p:cNvPr id="6" name="Footer Placeholder 5"/>
          <p:cNvSpPr>
            <a:spLocks noGrp="1"/>
          </p:cNvSpPr>
          <p:nvPr>
            <p:ph type="ftr" sz="quarter" idx="11"/>
          </p:nvPr>
        </p:nvSpPr>
        <p:spPr/>
        <p:txBody>
          <a:bodyPr/>
          <a:lstStyle/>
          <a:p>
            <a:r>
              <a:rPr lang="en-US" smtClean="0"/>
              <a:t>Heavy Flavour meet, SINP, Kolkata, 03-05 Feb 2016</a:t>
            </a:r>
            <a:endParaRPr lang="en-US"/>
          </a:p>
        </p:txBody>
      </p:sp>
      <p:sp>
        <p:nvSpPr>
          <p:cNvPr id="7" name="Slide Number Placeholder 6"/>
          <p:cNvSpPr>
            <a:spLocks noGrp="1"/>
          </p:cNvSpPr>
          <p:nvPr>
            <p:ph type="sldNum" sz="quarter" idx="12"/>
          </p:nvPr>
        </p:nvSpPr>
        <p:spPr/>
        <p:txBody>
          <a:bodyPr/>
          <a:lstStyle/>
          <a:p>
            <a:fld id="{4F061F49-58B3-444B-8D0A-49E01249780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CBB800-02CE-4E05-BE20-46013316E747}" type="datetime1">
              <a:rPr lang="en-US" smtClean="0"/>
              <a:t>2/4/2016</a:t>
            </a:fld>
            <a:endParaRPr lang="en-US"/>
          </a:p>
        </p:txBody>
      </p:sp>
      <p:sp>
        <p:nvSpPr>
          <p:cNvPr id="6" name="Footer Placeholder 5"/>
          <p:cNvSpPr>
            <a:spLocks noGrp="1"/>
          </p:cNvSpPr>
          <p:nvPr>
            <p:ph type="ftr" sz="quarter" idx="11"/>
          </p:nvPr>
        </p:nvSpPr>
        <p:spPr/>
        <p:txBody>
          <a:bodyPr/>
          <a:lstStyle/>
          <a:p>
            <a:r>
              <a:rPr lang="en-US" smtClean="0"/>
              <a:t>Heavy Flavour meet, SINP, Kolkata, 03-05 Feb 2016</a:t>
            </a:r>
            <a:endParaRPr lang="en-US"/>
          </a:p>
        </p:txBody>
      </p:sp>
      <p:sp>
        <p:nvSpPr>
          <p:cNvPr id="7" name="Slide Number Placeholder 6"/>
          <p:cNvSpPr>
            <a:spLocks noGrp="1"/>
          </p:cNvSpPr>
          <p:nvPr>
            <p:ph type="sldNum" sz="quarter" idx="12"/>
          </p:nvPr>
        </p:nvSpPr>
        <p:spPr/>
        <p:txBody>
          <a:bodyPr/>
          <a:lstStyle/>
          <a:p>
            <a:fld id="{4F061F49-58B3-444B-8D0A-49E01249780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38DC6C-1EEB-4FF2-8BD4-E0C735A1676E}" type="datetime1">
              <a:rPr lang="en-US" smtClean="0"/>
              <a:t>2/4/2016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Heavy Flavour meet, SINP, Kolkata, 03-05 Feb 2016</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061F49-58B3-444B-8D0A-49E01249780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emf"/><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e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em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8" Type="http://schemas.openxmlformats.org/officeDocument/2006/relationships/image" Target="../media/image55.wmf"/><Relationship Id="rId3" Type="http://schemas.openxmlformats.org/officeDocument/2006/relationships/image" Target="../media/image50.png"/><Relationship Id="rId7" Type="http://schemas.openxmlformats.org/officeDocument/2006/relationships/image" Target="../media/image54.wmf"/><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38.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6.jpeg"/><Relationship Id="rId3" Type="http://schemas.openxmlformats.org/officeDocument/2006/relationships/image" Target="../media/image56.jpeg"/><Relationship Id="rId7" Type="http://schemas.openxmlformats.org/officeDocument/2006/relationships/image" Target="../media/image60.png"/><Relationship Id="rId12" Type="http://schemas.openxmlformats.org/officeDocument/2006/relationships/image" Target="../media/image65.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59.png"/><Relationship Id="rId11" Type="http://schemas.openxmlformats.org/officeDocument/2006/relationships/image" Target="../media/image64.png"/><Relationship Id="rId5" Type="http://schemas.openxmlformats.org/officeDocument/2006/relationships/image" Target="../media/image58.png"/><Relationship Id="rId10" Type="http://schemas.openxmlformats.org/officeDocument/2006/relationships/image" Target="../media/image63.png"/><Relationship Id="rId4" Type="http://schemas.openxmlformats.org/officeDocument/2006/relationships/image" Target="../media/image57.jpeg"/><Relationship Id="rId9" Type="http://schemas.openxmlformats.org/officeDocument/2006/relationships/image" Target="../media/image62.png"/></Relationships>
</file>

<file path=ppt/slides/_rels/slide39.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70.png"/><Relationship Id="rId4" Type="http://schemas.openxmlformats.org/officeDocument/2006/relationships/image" Target="../media/image69.jpeg"/></Relationships>
</file>

<file path=ppt/slides/_rels/slide41.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72.jpeg"/></Relationships>
</file>

<file path=ppt/slides/_rels/slide42.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image" Target="../media/image73.png"/><Relationship Id="rId1" Type="http://schemas.openxmlformats.org/officeDocument/2006/relationships/slideLayout" Target="../slideLayouts/slideLayout1.xml"/><Relationship Id="rId6" Type="http://schemas.openxmlformats.org/officeDocument/2006/relationships/image" Target="../media/image77.jpeg"/><Relationship Id="rId5" Type="http://schemas.openxmlformats.org/officeDocument/2006/relationships/image" Target="../media/image76.png"/><Relationship Id="rId4" Type="http://schemas.openxmlformats.org/officeDocument/2006/relationships/image" Target="../media/image75.png"/></Relationships>
</file>

<file path=ppt/slides/_rels/slide43.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gi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3.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6.xml"/><Relationship Id="rId4" Type="http://schemas.openxmlformats.org/officeDocument/2006/relationships/image" Target="../media/image8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90.tiff"/><Relationship Id="rId2" Type="http://schemas.openxmlformats.org/officeDocument/2006/relationships/image" Target="../media/image89.jpeg"/><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6.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s>
</file>

<file path=ppt/slides/_rels/slide52.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98.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99.jpeg"/><Relationship Id="rId1" Type="http://schemas.openxmlformats.org/officeDocument/2006/relationships/slideLayout" Target="../slideLayouts/slideLayout7.xml"/><Relationship Id="rId5" Type="http://schemas.openxmlformats.org/officeDocument/2006/relationships/image" Target="../media/image102.jpeg"/><Relationship Id="rId4" Type="http://schemas.openxmlformats.org/officeDocument/2006/relationships/image" Target="../media/image101.jpeg"/></Relationships>
</file>

<file path=ppt/slides/_rels/slide55.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07.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10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10.png"/></Relationships>
</file>

<file path=ppt/slides/_rels/slide61.xml.rels><?xml version="1.0" encoding="UTF-8" standalone="yes"?>
<Relationships xmlns="http://schemas.openxmlformats.org/package/2006/relationships"><Relationship Id="rId2" Type="http://schemas.openxmlformats.org/officeDocument/2006/relationships/image" Target="../media/image111.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113.gif"/><Relationship Id="rId2" Type="http://schemas.openxmlformats.org/officeDocument/2006/relationships/image" Target="../media/image112.gif"/><Relationship Id="rId1" Type="http://schemas.openxmlformats.org/officeDocument/2006/relationships/slideLayout" Target="../slideLayouts/slideLayout7.xml"/><Relationship Id="rId5" Type="http://schemas.openxmlformats.org/officeDocument/2006/relationships/image" Target="../media/image115.gif"/><Relationship Id="rId4" Type="http://schemas.openxmlformats.org/officeDocument/2006/relationships/image" Target="../media/image114.gif"/></Relationships>
</file>

<file path=ppt/slides/_rels/slide63.xml.rels><?xml version="1.0" encoding="UTF-8" standalone="yes"?>
<Relationships xmlns="http://schemas.openxmlformats.org/package/2006/relationships"><Relationship Id="rId3" Type="http://schemas.openxmlformats.org/officeDocument/2006/relationships/image" Target="../media/image117.png"/><Relationship Id="rId7" Type="http://schemas.openxmlformats.org/officeDocument/2006/relationships/image" Target="../media/image121.png"/><Relationship Id="rId2" Type="http://schemas.openxmlformats.org/officeDocument/2006/relationships/image" Target="../media/image116.png"/><Relationship Id="rId1" Type="http://schemas.openxmlformats.org/officeDocument/2006/relationships/slideLayout" Target="../slideLayouts/slideLayout6.xml"/><Relationship Id="rId6" Type="http://schemas.openxmlformats.org/officeDocument/2006/relationships/image" Target="../media/image120.png"/><Relationship Id="rId5" Type="http://schemas.openxmlformats.org/officeDocument/2006/relationships/image" Target="../media/image119.png"/><Relationship Id="rId4" Type="http://schemas.openxmlformats.org/officeDocument/2006/relationships/image" Target="../media/image118.png"/></Relationships>
</file>

<file path=ppt/slides/_rels/slide64.xml.rels><?xml version="1.0" encoding="UTF-8" standalone="yes"?>
<Relationships xmlns="http://schemas.openxmlformats.org/package/2006/relationships"><Relationship Id="rId2" Type="http://schemas.openxmlformats.org/officeDocument/2006/relationships/image" Target="../media/image122.emf"/><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123.tiff"/><Relationship Id="rId2" Type="http://schemas.openxmlformats.org/officeDocument/2006/relationships/image" Target="../media/image89.jpeg"/><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27.png"/></Relationships>
</file>

<file path=ppt/slides/_rels/slide74.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13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slideLayout" Target="../slideLayouts/slideLayout2.xml"/><Relationship Id="rId4" Type="http://schemas.openxmlformats.org/officeDocument/2006/relationships/image" Target="../media/image139.png"/></Relationships>
</file>

<file path=ppt/slides/_rels/slide82.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bwMode="auto">
          <a:xfrm>
            <a:off x="555570" y="873090"/>
            <a:ext cx="8197345" cy="1387493"/>
          </a:xfrm>
          <a:prstGeom prst="roundRect">
            <a:avLst/>
          </a:prstGeom>
          <a:solidFill>
            <a:srgbClr val="FFC000">
              <a:alpha val="16000"/>
            </a:srgbClr>
          </a:solidFill>
          <a:ln w="9525" cap="flat" cmpd="sng" algn="ctr">
            <a:solidFill>
              <a:srgbClr val="003399"/>
            </a:solidFill>
            <a:prstDash val="solid"/>
            <a:round/>
            <a:headEnd type="none" w="med" len="med"/>
            <a:tailEnd type="none" w="med" len="med"/>
          </a:ln>
          <a:effectLst/>
        </p:spPr>
        <p:txBody>
          <a:bodyPr vert="horz" wrap="square" lIns="82936" tIns="41469" rIns="82936" bIns="41469" numCol="1" rtlCol="0" anchor="t" anchorCtr="0" compatLnSpc="1">
            <a:prstTxWarp prst="textNoShape">
              <a:avLst/>
            </a:prstTxWarp>
          </a:bodyPr>
          <a:lstStyle/>
          <a:p>
            <a:pPr defTabSz="829366" eaLnBrk="0" hangingPunct="0"/>
            <a:endParaRPr lang="en-US" dirty="0" smtClean="0">
              <a:solidFill>
                <a:srgbClr val="FFC000"/>
              </a:solidFill>
              <a:latin typeface="Times New Roman" pitchFamily="16" charset="0"/>
            </a:endParaRPr>
          </a:p>
        </p:txBody>
      </p:sp>
      <p:sp>
        <p:nvSpPr>
          <p:cNvPr id="3074" name="Text Box 1"/>
          <p:cNvSpPr txBox="1">
            <a:spLocks noChangeArrowheads="1"/>
          </p:cNvSpPr>
          <p:nvPr/>
        </p:nvSpPr>
        <p:spPr bwMode="auto">
          <a:xfrm>
            <a:off x="718269" y="1273006"/>
            <a:ext cx="7807680" cy="493084"/>
          </a:xfrm>
          <a:prstGeom prst="rect">
            <a:avLst/>
          </a:prstGeom>
          <a:noFill/>
          <a:ln w="9525">
            <a:noFill/>
            <a:miter lim="800000"/>
            <a:headEnd/>
            <a:tailEnd/>
          </a:ln>
        </p:spPr>
        <p:txBody>
          <a:bodyPr lIns="0" tIns="0" rIns="0" bIns="0" anchor="ctr">
            <a:spAutoFit/>
          </a:bodyPr>
          <a:lstStyle/>
          <a:p>
            <a:pPr algn="ctr">
              <a:lnSpc>
                <a:spcPts val="4037"/>
              </a:lnSpc>
              <a:buClr>
                <a:srgbClr val="000000"/>
              </a:buClr>
              <a:buSzPct val="45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3200" b="1" dirty="0" err="1" smtClean="0">
                <a:solidFill>
                  <a:srgbClr val="FF0000"/>
                </a:solidFill>
              </a:rPr>
              <a:t>Dimuon</a:t>
            </a:r>
            <a:r>
              <a:rPr lang="en-GB" sz="3200" b="1" dirty="0" smtClean="0">
                <a:solidFill>
                  <a:srgbClr val="FF0000"/>
                </a:solidFill>
              </a:rPr>
              <a:t> Measurement in CBM Experiment</a:t>
            </a:r>
            <a:endParaRPr lang="en-GB" sz="4400" b="1" dirty="0">
              <a:solidFill>
                <a:srgbClr val="FF0000"/>
              </a:solidFill>
            </a:endParaRPr>
          </a:p>
        </p:txBody>
      </p:sp>
      <p:grpSp>
        <p:nvGrpSpPr>
          <p:cNvPr id="2" name="Group 2"/>
          <p:cNvGrpSpPr>
            <a:grpSpLocks/>
          </p:cNvGrpSpPr>
          <p:nvPr/>
        </p:nvGrpSpPr>
        <p:grpSpPr bwMode="auto">
          <a:xfrm>
            <a:off x="3468966" y="2947987"/>
            <a:ext cx="1618561" cy="806483"/>
            <a:chOff x="2409" y="2047"/>
            <a:chExt cx="1124" cy="560"/>
          </a:xfrm>
        </p:grpSpPr>
        <p:sp>
          <p:nvSpPr>
            <p:cNvPr id="3077" name="AutoShape 3"/>
            <p:cNvSpPr>
              <a:spLocks noChangeArrowheads="1"/>
            </p:cNvSpPr>
            <p:nvPr/>
          </p:nvSpPr>
          <p:spPr bwMode="auto">
            <a:xfrm>
              <a:off x="2409" y="2047"/>
              <a:ext cx="1019" cy="526"/>
            </a:xfrm>
            <a:prstGeom prst="roundRect">
              <a:avLst>
                <a:gd name="adj" fmla="val 190"/>
              </a:avLst>
            </a:prstGeom>
            <a:noFill/>
            <a:ln w="9525">
              <a:noFill/>
              <a:round/>
              <a:headEnd/>
              <a:tailEnd/>
            </a:ln>
          </p:spPr>
          <p:txBody>
            <a:bodyPr wrap="none" anchor="ctr"/>
            <a:lstStyle/>
            <a:p>
              <a:endParaRPr lang="en-US"/>
            </a:p>
          </p:txBody>
        </p:sp>
        <p:sp>
          <p:nvSpPr>
            <p:cNvPr id="3078" name="AutoShape 4"/>
            <p:cNvSpPr>
              <a:spLocks noChangeArrowheads="1"/>
            </p:cNvSpPr>
            <p:nvPr/>
          </p:nvSpPr>
          <p:spPr bwMode="auto">
            <a:xfrm>
              <a:off x="2409" y="2047"/>
              <a:ext cx="1124" cy="560"/>
            </a:xfrm>
            <a:prstGeom prst="roundRect">
              <a:avLst>
                <a:gd name="adj" fmla="val 190"/>
              </a:avLst>
            </a:prstGeom>
            <a:noFill/>
            <a:ln w="9525">
              <a:noFill/>
              <a:round/>
              <a:headEnd/>
              <a:tailEnd/>
            </a:ln>
          </p:spPr>
          <p:txBody>
            <a:bodyPr wrap="none" lIns="90000" tIns="45000" rIns="90000" bIns="45000">
              <a:spAutoFit/>
            </a:bodyPr>
            <a:lstStyle/>
            <a:p>
              <a:pPr>
                <a:lnSpc>
                  <a:spcPct val="99000"/>
                </a:lnSpc>
                <a:buClr>
                  <a:srgbClr val="0000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2200" dirty="0">
                  <a:solidFill>
                    <a:srgbClr val="000000"/>
                  </a:solidFill>
                </a:rPr>
                <a:t>               </a:t>
              </a:r>
            </a:p>
            <a:p>
              <a:pPr>
                <a:lnSpc>
                  <a:spcPct val="99000"/>
                </a:lnSpc>
                <a:buClr>
                  <a:srgbClr val="0000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2500" b="1" dirty="0">
                  <a:solidFill>
                    <a:srgbClr val="0000FF"/>
                  </a:solidFill>
                </a:rPr>
                <a:t>                </a:t>
              </a:r>
            </a:p>
          </p:txBody>
        </p:sp>
      </p:grpSp>
      <p:sp>
        <p:nvSpPr>
          <p:cNvPr id="3076" name="Text Box 5"/>
          <p:cNvSpPr txBox="1">
            <a:spLocks noChangeArrowheads="1"/>
          </p:cNvSpPr>
          <p:nvPr/>
        </p:nvSpPr>
        <p:spPr bwMode="auto">
          <a:xfrm>
            <a:off x="1945440" y="3083365"/>
            <a:ext cx="5253120" cy="1870829"/>
          </a:xfrm>
          <a:prstGeom prst="rect">
            <a:avLst/>
          </a:prstGeom>
          <a:noFill/>
          <a:ln w="9525">
            <a:noFill/>
            <a:miter lim="800000"/>
            <a:headEnd/>
            <a:tailEnd/>
          </a:ln>
        </p:spPr>
        <p:txBody>
          <a:bodyPr lIns="81631" tIns="42448" rIns="81631" bIns="42448">
            <a:spAutoFit/>
          </a:bodyPr>
          <a:lstStyle/>
          <a:p>
            <a:pPr>
              <a:buClr>
                <a:srgbClr val="009DD9"/>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2500" b="1" dirty="0">
                <a:solidFill>
                  <a:srgbClr val="009DD9"/>
                </a:solidFill>
              </a:rPr>
              <a:t> </a:t>
            </a:r>
            <a:r>
              <a:rPr lang="en-GB" sz="2500" b="1" dirty="0" smtClean="0">
                <a:solidFill>
                  <a:srgbClr val="009DD9"/>
                </a:solidFill>
              </a:rPr>
              <a:t>      </a:t>
            </a:r>
            <a:r>
              <a:rPr lang="en-GB" sz="2900" b="1" dirty="0" err="1">
                <a:solidFill>
                  <a:schemeClr val="tx2"/>
                </a:solidFill>
              </a:rPr>
              <a:t>Anand</a:t>
            </a:r>
            <a:r>
              <a:rPr lang="en-GB" sz="2900" b="1" dirty="0">
                <a:solidFill>
                  <a:schemeClr val="tx2"/>
                </a:solidFill>
              </a:rPr>
              <a:t> Kumar </a:t>
            </a:r>
            <a:r>
              <a:rPr lang="en-GB" sz="2900" b="1" dirty="0" err="1">
                <a:solidFill>
                  <a:schemeClr val="tx2"/>
                </a:solidFill>
              </a:rPr>
              <a:t>Dubey</a:t>
            </a:r>
            <a:endParaRPr lang="en-GB" sz="2900" b="1" dirty="0">
              <a:solidFill>
                <a:schemeClr val="tx2"/>
              </a:solidFill>
            </a:endParaRPr>
          </a:p>
          <a:p>
            <a:pPr>
              <a:buClr>
                <a:srgbClr val="009DD9"/>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2900" b="1" dirty="0" smtClean="0">
                <a:solidFill>
                  <a:schemeClr val="tx2"/>
                </a:solidFill>
              </a:rPr>
              <a:t>            </a:t>
            </a:r>
            <a:r>
              <a:rPr lang="en-GB" sz="2900" b="1" dirty="0">
                <a:solidFill>
                  <a:schemeClr val="tx2"/>
                </a:solidFill>
              </a:rPr>
              <a:t>VECC, </a:t>
            </a:r>
            <a:r>
              <a:rPr lang="en-GB" sz="2900" b="1" dirty="0" smtClean="0">
                <a:solidFill>
                  <a:schemeClr val="tx2"/>
                </a:solidFill>
              </a:rPr>
              <a:t>Kolkata</a:t>
            </a:r>
          </a:p>
          <a:p>
            <a:pPr>
              <a:buClr>
                <a:srgbClr val="009DD9"/>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endParaRPr lang="en-GB" sz="2900" b="1" dirty="0">
              <a:solidFill>
                <a:schemeClr val="tx2"/>
              </a:solidFill>
            </a:endParaRPr>
          </a:p>
          <a:p>
            <a:pPr>
              <a:buClr>
                <a:srgbClr val="009DD9"/>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2900" b="1" dirty="0" smtClean="0">
                <a:solidFill>
                  <a:schemeClr val="tx2"/>
                </a:solidFill>
              </a:rPr>
              <a:t>    </a:t>
            </a:r>
            <a:endParaRPr lang="en-GB" sz="2900" b="1" dirty="0">
              <a:solidFill>
                <a:schemeClr val="tx2"/>
              </a:solidFill>
            </a:endParaRPr>
          </a:p>
        </p:txBody>
      </p:sp>
      <p:sp>
        <p:nvSpPr>
          <p:cNvPr id="8" name="Date Placeholder 7"/>
          <p:cNvSpPr>
            <a:spLocks noGrp="1"/>
          </p:cNvSpPr>
          <p:nvPr>
            <p:ph type="dt" sz="half" idx="10"/>
          </p:nvPr>
        </p:nvSpPr>
        <p:spPr/>
        <p:txBody>
          <a:bodyPr/>
          <a:lstStyle/>
          <a:p>
            <a:pPr>
              <a:defRPr/>
            </a:pPr>
            <a:fld id="{F24AEBCB-B96B-4A16-993D-659A533B3133}" type="datetime1">
              <a:rPr lang="en-US" smtClean="0"/>
              <a:t>2/4/2016</a:t>
            </a:fld>
            <a:endParaRPr lang="en-IN"/>
          </a:p>
        </p:txBody>
      </p:sp>
      <p:sp>
        <p:nvSpPr>
          <p:cNvPr id="10" name="Footer Placeholder 9"/>
          <p:cNvSpPr>
            <a:spLocks noGrp="1"/>
          </p:cNvSpPr>
          <p:nvPr>
            <p:ph type="ftr" sz="quarter" idx="11"/>
          </p:nvPr>
        </p:nvSpPr>
        <p:spPr/>
        <p:txBody>
          <a:bodyPr/>
          <a:lstStyle/>
          <a:p>
            <a:r>
              <a:rPr lang="en-US" smtClean="0"/>
              <a:t>Heavy Flavour meet, SINP, Kolkata, 03-05 Feb 2016</a:t>
            </a:r>
            <a:endParaRPr lang="en-IN" dirty="0"/>
          </a:p>
        </p:txBody>
      </p:sp>
      <p:sp>
        <p:nvSpPr>
          <p:cNvPr id="9" name="Slide Number Placeholder 8"/>
          <p:cNvSpPr>
            <a:spLocks noGrp="1"/>
          </p:cNvSpPr>
          <p:nvPr>
            <p:ph type="sldNum" sz="quarter" idx="12"/>
          </p:nvPr>
        </p:nvSpPr>
        <p:spPr/>
        <p:txBody>
          <a:bodyPr/>
          <a:lstStyle/>
          <a:p>
            <a:pPr>
              <a:defRPr/>
            </a:pPr>
            <a:fld id="{85217EE4-242F-473C-B87D-A0E39CA6330B}" type="slidenum">
              <a:rPr lang="en-IN" smtClean="0"/>
              <a:pPr>
                <a:defRPr/>
              </a:pPr>
              <a:t>1</a:t>
            </a:fld>
            <a:endParaRPr lang="en-IN"/>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746" y="5301208"/>
            <a:ext cx="906887" cy="906887"/>
          </a:xfrm>
          <a:prstGeom prst="rect">
            <a:avLst/>
          </a:prstGeom>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liennummernplatzhalter 1"/>
          <p:cNvSpPr>
            <a:spLocks noGrp="1"/>
          </p:cNvSpPr>
          <p:nvPr>
            <p:ph type="sldNum" sz="quarter"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fld id="{2FC92213-60CD-455C-B348-75F6ACE71D85}" type="slidenum">
              <a:rPr lang="de-DE"/>
              <a:pPr>
                <a:defRPr/>
              </a:pPr>
              <a:t>10</a:t>
            </a:fld>
            <a:endParaRPr lang="de-DE"/>
          </a:p>
        </p:txBody>
      </p:sp>
      <p:sp>
        <p:nvSpPr>
          <p:cNvPr id="48131" name="Titel 1"/>
          <p:cNvSpPr>
            <a:spLocks noGrp="1"/>
          </p:cNvSpPr>
          <p:nvPr>
            <p:ph type="title" idx="4294967295"/>
          </p:nvPr>
        </p:nvSpPr>
        <p:spPr>
          <a:xfrm>
            <a:off x="774648" y="252369"/>
            <a:ext cx="7145379" cy="525426"/>
          </a:xfrm>
        </p:spPr>
        <p:txBody>
          <a:bodyPr>
            <a:normAutofit fontScale="90000"/>
          </a:bodyPr>
          <a:lstStyle/>
          <a:p>
            <a:pPr eaLnBrk="1" hangingPunct="1"/>
            <a:r>
              <a:rPr lang="de-DE" dirty="0" smtClean="0"/>
              <a:t>CBM @ SIS-100 &amp; SIS-300</a:t>
            </a:r>
          </a:p>
        </p:txBody>
      </p:sp>
      <p:graphicFrame>
        <p:nvGraphicFramePr>
          <p:cNvPr id="136195" name="Group 3"/>
          <p:cNvGraphicFramePr>
            <a:graphicFrameLocks noGrp="1"/>
          </p:cNvGraphicFramePr>
          <p:nvPr/>
        </p:nvGraphicFramePr>
        <p:xfrm>
          <a:off x="1319213" y="1431925"/>
          <a:ext cx="6096000" cy="1622532"/>
        </p:xfrm>
        <a:graphic>
          <a:graphicData uri="http://schemas.openxmlformats.org/drawingml/2006/table">
            <a:tbl>
              <a:tblPr/>
              <a:tblGrid>
                <a:gridCol w="2319337"/>
                <a:gridCol w="1970088"/>
                <a:gridCol w="1806575"/>
              </a:tblGrid>
              <a:tr h="474477">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chemeClr val="tx1"/>
                          </a:solidFill>
                          <a:effectLst/>
                          <a:latin typeface="Arial" pitchFamily="34" charset="0"/>
                        </a:rPr>
                        <a:t>Beam</a:t>
                      </a:r>
                    </a:p>
                  </a:txBody>
                  <a:tcPr marL="84406" marR="84406" marT="45702" marB="457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err="1" smtClean="0">
                          <a:ln>
                            <a:noFill/>
                          </a:ln>
                          <a:solidFill>
                            <a:schemeClr val="tx1"/>
                          </a:solidFill>
                          <a:effectLst/>
                          <a:latin typeface="Arial" pitchFamily="34" charset="0"/>
                        </a:rPr>
                        <a:t>p</a:t>
                      </a:r>
                      <a:r>
                        <a:rPr kumimoji="0" lang="de-DE" sz="1800" b="1" i="0" u="none" strike="noStrike" cap="none" normalizeH="0" baseline="-25000" dirty="0" err="1" smtClean="0">
                          <a:ln>
                            <a:noFill/>
                          </a:ln>
                          <a:solidFill>
                            <a:schemeClr val="tx1"/>
                          </a:solidFill>
                          <a:effectLst/>
                          <a:latin typeface="Arial" pitchFamily="34" charset="0"/>
                        </a:rPr>
                        <a:t>lab</a:t>
                      </a:r>
                      <a:r>
                        <a:rPr kumimoji="0" lang="de-DE" sz="1800" b="1" i="0" u="none" strike="noStrike" cap="none" normalizeH="0" baseline="-25000" dirty="0" smtClean="0">
                          <a:ln>
                            <a:noFill/>
                          </a:ln>
                          <a:solidFill>
                            <a:schemeClr val="tx1"/>
                          </a:solidFill>
                          <a:effectLst/>
                          <a:latin typeface="Arial" pitchFamily="34" charset="0"/>
                        </a:rPr>
                        <a:t>, </a:t>
                      </a:r>
                      <a:r>
                        <a:rPr kumimoji="0" lang="de-DE" sz="1800" b="1" i="0" u="none" strike="noStrike" cap="none" normalizeH="0" baseline="-25000" dirty="0" err="1" smtClean="0">
                          <a:ln>
                            <a:noFill/>
                          </a:ln>
                          <a:solidFill>
                            <a:schemeClr val="tx1"/>
                          </a:solidFill>
                          <a:effectLst/>
                          <a:latin typeface="Arial" pitchFamily="34" charset="0"/>
                        </a:rPr>
                        <a:t>max</a:t>
                      </a:r>
                      <a:endParaRPr kumimoji="0" lang="de-DE" sz="1800" b="1" i="0" u="none" strike="noStrike" cap="none" normalizeH="0" baseline="0" dirty="0" smtClean="0">
                        <a:ln>
                          <a:noFill/>
                        </a:ln>
                        <a:solidFill>
                          <a:schemeClr val="tx1"/>
                        </a:solidFill>
                        <a:effectLst/>
                        <a:latin typeface="Arial" pitchFamily="34" charset="0"/>
                      </a:endParaRPr>
                    </a:p>
                  </a:txBody>
                  <a:tcPr marL="84406" marR="84406" marT="45702" marB="457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chemeClr val="tx1"/>
                          </a:solidFill>
                          <a:effectLst/>
                          <a:latin typeface="Arial" pitchFamily="34" charset="0"/>
                        </a:rPr>
                        <a:t>√s</a:t>
                      </a:r>
                      <a:r>
                        <a:rPr kumimoji="0" lang="de-DE" sz="1800" b="1" i="0" u="none" strike="noStrike" cap="none" normalizeH="0" baseline="-25000" smtClean="0">
                          <a:ln>
                            <a:noFill/>
                          </a:ln>
                          <a:solidFill>
                            <a:schemeClr val="tx1"/>
                          </a:solidFill>
                          <a:effectLst/>
                          <a:latin typeface="Arial" pitchFamily="34" charset="0"/>
                        </a:rPr>
                        <a:t>NN, max</a:t>
                      </a:r>
                      <a:endParaRPr kumimoji="0" lang="de-DE" sz="1800" b="1" i="0" u="none" strike="noStrike" cap="none" normalizeH="0" baseline="0" smtClean="0">
                        <a:ln>
                          <a:noFill/>
                        </a:ln>
                        <a:solidFill>
                          <a:schemeClr val="tx1"/>
                        </a:solidFill>
                        <a:effectLst/>
                        <a:latin typeface="Arial" pitchFamily="34" charset="0"/>
                      </a:endParaRPr>
                    </a:p>
                  </a:txBody>
                  <a:tcPr marL="84406" marR="84406" marT="45702" marB="457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5617">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rgbClr val="000000"/>
                          </a:solidFill>
                          <a:effectLst/>
                          <a:latin typeface="Arial" pitchFamily="34" charset="0"/>
                        </a:rPr>
                        <a:t>heavy ions (Au)</a:t>
                      </a:r>
                    </a:p>
                  </a:txBody>
                  <a:tcPr marL="84406" marR="84406" marT="45702" marB="457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smtClean="0">
                          <a:ln>
                            <a:noFill/>
                          </a:ln>
                          <a:solidFill>
                            <a:srgbClr val="000000"/>
                          </a:solidFill>
                          <a:effectLst/>
                          <a:latin typeface="Arial" pitchFamily="34" charset="0"/>
                        </a:rPr>
                        <a:t>11A </a:t>
                      </a:r>
                      <a:r>
                        <a:rPr kumimoji="0" lang="de-DE" sz="1800" b="0" i="0" u="none" strike="noStrike" cap="none" normalizeH="0" baseline="0" dirty="0" err="1" smtClean="0">
                          <a:ln>
                            <a:noFill/>
                          </a:ln>
                          <a:solidFill>
                            <a:srgbClr val="000000"/>
                          </a:solidFill>
                          <a:effectLst/>
                          <a:latin typeface="Arial" pitchFamily="34" charset="0"/>
                        </a:rPr>
                        <a:t>GeV</a:t>
                      </a:r>
                      <a:endParaRPr kumimoji="0" lang="de-DE" sz="1800" b="0" i="0" u="none" strike="noStrike" cap="none" normalizeH="0" baseline="0" dirty="0" smtClean="0">
                        <a:ln>
                          <a:noFill/>
                        </a:ln>
                        <a:solidFill>
                          <a:srgbClr val="000000"/>
                        </a:solidFill>
                        <a:effectLst/>
                        <a:latin typeface="Arial" pitchFamily="34" charset="0"/>
                      </a:endParaRPr>
                    </a:p>
                  </a:txBody>
                  <a:tcPr marL="84406" marR="84406" marT="45702" marB="457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smtClean="0">
                          <a:ln>
                            <a:noFill/>
                          </a:ln>
                          <a:solidFill>
                            <a:srgbClr val="000000"/>
                          </a:solidFill>
                          <a:effectLst/>
                          <a:latin typeface="Arial" pitchFamily="34" charset="0"/>
                        </a:rPr>
                        <a:t>4.7 </a:t>
                      </a:r>
                      <a:r>
                        <a:rPr kumimoji="0" lang="de-DE" sz="1800" b="0" i="0" u="none" strike="noStrike" cap="none" normalizeH="0" baseline="0" dirty="0" err="1" smtClean="0">
                          <a:ln>
                            <a:noFill/>
                          </a:ln>
                          <a:solidFill>
                            <a:srgbClr val="000000"/>
                          </a:solidFill>
                          <a:effectLst/>
                          <a:latin typeface="Arial" pitchFamily="34" charset="0"/>
                        </a:rPr>
                        <a:t>GeV</a:t>
                      </a:r>
                      <a:endParaRPr kumimoji="0" lang="de-DE" sz="1800" b="0" i="0" u="none" strike="noStrike" cap="none" normalizeH="0" baseline="0" dirty="0" smtClean="0">
                        <a:ln>
                          <a:noFill/>
                        </a:ln>
                        <a:solidFill>
                          <a:srgbClr val="000000"/>
                        </a:solidFill>
                        <a:effectLst/>
                        <a:latin typeface="Arial" pitchFamily="34" charset="0"/>
                      </a:endParaRPr>
                    </a:p>
                  </a:txBody>
                  <a:tcPr marL="84406" marR="84406" marT="45702" marB="457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r>
              <a:tr h="371329">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smtClean="0">
                          <a:ln>
                            <a:noFill/>
                          </a:ln>
                          <a:solidFill>
                            <a:srgbClr val="000000"/>
                          </a:solidFill>
                          <a:effectLst/>
                          <a:latin typeface="Arial" pitchFamily="34" charset="0"/>
                        </a:rPr>
                        <a:t>light </a:t>
                      </a:r>
                      <a:r>
                        <a:rPr kumimoji="0" lang="de-DE" sz="1800" b="0" i="0" u="none" strike="noStrike" cap="none" normalizeH="0" baseline="0" dirty="0" err="1" smtClean="0">
                          <a:ln>
                            <a:noFill/>
                          </a:ln>
                          <a:solidFill>
                            <a:srgbClr val="000000"/>
                          </a:solidFill>
                          <a:effectLst/>
                          <a:latin typeface="Arial" pitchFamily="34" charset="0"/>
                        </a:rPr>
                        <a:t>ions</a:t>
                      </a:r>
                      <a:r>
                        <a:rPr kumimoji="0" lang="de-DE" sz="1800" b="0" i="0" u="none" strike="noStrike" cap="none" normalizeH="0" baseline="0" dirty="0" smtClean="0">
                          <a:ln>
                            <a:noFill/>
                          </a:ln>
                          <a:solidFill>
                            <a:srgbClr val="000000"/>
                          </a:solidFill>
                          <a:effectLst/>
                          <a:latin typeface="Arial" pitchFamily="34" charset="0"/>
                        </a:rPr>
                        <a:t> (Z/A = 0.5)</a:t>
                      </a:r>
                    </a:p>
                  </a:txBody>
                  <a:tcPr marL="84406" marR="84406" marT="45702" marB="457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rgbClr val="000000"/>
                          </a:solidFill>
                          <a:effectLst/>
                          <a:latin typeface="Arial" pitchFamily="34" charset="0"/>
                        </a:rPr>
                        <a:t>14A GeV</a:t>
                      </a:r>
                    </a:p>
                  </a:txBody>
                  <a:tcPr marL="84406" marR="84406" marT="45702" marB="457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smtClean="0">
                          <a:ln>
                            <a:noFill/>
                          </a:ln>
                          <a:solidFill>
                            <a:srgbClr val="000000"/>
                          </a:solidFill>
                          <a:effectLst/>
                          <a:latin typeface="Arial" pitchFamily="34" charset="0"/>
                        </a:rPr>
                        <a:t>5.3 </a:t>
                      </a:r>
                      <a:r>
                        <a:rPr kumimoji="0" lang="de-DE" sz="1800" b="0" i="0" u="none" strike="noStrike" cap="none" normalizeH="0" baseline="0" dirty="0" err="1" smtClean="0">
                          <a:ln>
                            <a:noFill/>
                          </a:ln>
                          <a:solidFill>
                            <a:srgbClr val="000000"/>
                          </a:solidFill>
                          <a:effectLst/>
                          <a:latin typeface="Arial" pitchFamily="34" charset="0"/>
                        </a:rPr>
                        <a:t>GeV</a:t>
                      </a:r>
                      <a:endParaRPr kumimoji="0" lang="de-DE" sz="1800" b="0" i="0" u="none" strike="noStrike" cap="none" normalizeH="0" baseline="0" dirty="0" smtClean="0">
                        <a:ln>
                          <a:noFill/>
                        </a:ln>
                        <a:solidFill>
                          <a:srgbClr val="000000"/>
                        </a:solidFill>
                        <a:effectLst/>
                        <a:latin typeface="Arial" pitchFamily="34" charset="0"/>
                      </a:endParaRPr>
                    </a:p>
                  </a:txBody>
                  <a:tcPr marL="84406" marR="84406" marT="45702" marB="457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r>
              <a:tr h="411002">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err="1" smtClean="0">
                          <a:ln>
                            <a:noFill/>
                          </a:ln>
                          <a:solidFill>
                            <a:srgbClr val="000000"/>
                          </a:solidFill>
                          <a:effectLst/>
                          <a:latin typeface="Arial" pitchFamily="34" charset="0"/>
                        </a:rPr>
                        <a:t>protons</a:t>
                      </a:r>
                      <a:endParaRPr kumimoji="0" lang="de-DE" sz="1800" b="0" i="0" u="none" strike="noStrike" cap="none" normalizeH="0" baseline="0" dirty="0" smtClean="0">
                        <a:ln>
                          <a:noFill/>
                        </a:ln>
                        <a:solidFill>
                          <a:srgbClr val="000000"/>
                        </a:solidFill>
                        <a:effectLst/>
                        <a:latin typeface="Arial" pitchFamily="34" charset="0"/>
                      </a:endParaRPr>
                    </a:p>
                  </a:txBody>
                  <a:tcPr marL="84406" marR="84406" marT="45702" marB="457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rgbClr val="000000"/>
                          </a:solidFill>
                          <a:effectLst/>
                          <a:latin typeface="Arial" pitchFamily="34" charset="0"/>
                        </a:rPr>
                        <a:t>29 GeV</a:t>
                      </a:r>
                    </a:p>
                  </a:txBody>
                  <a:tcPr marL="84406" marR="84406" marT="45702" marB="457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smtClean="0">
                          <a:ln>
                            <a:noFill/>
                          </a:ln>
                          <a:solidFill>
                            <a:srgbClr val="000000"/>
                          </a:solidFill>
                          <a:effectLst/>
                          <a:latin typeface="Arial" pitchFamily="34" charset="0"/>
                        </a:rPr>
                        <a:t>7.5 </a:t>
                      </a:r>
                      <a:r>
                        <a:rPr kumimoji="0" lang="de-DE" sz="1800" b="0" i="0" u="none" strike="noStrike" cap="none" normalizeH="0" baseline="0" dirty="0" err="1" smtClean="0">
                          <a:ln>
                            <a:noFill/>
                          </a:ln>
                          <a:solidFill>
                            <a:srgbClr val="000000"/>
                          </a:solidFill>
                          <a:effectLst/>
                          <a:latin typeface="Arial" pitchFamily="34" charset="0"/>
                        </a:rPr>
                        <a:t>GeV</a:t>
                      </a:r>
                      <a:endParaRPr kumimoji="0" lang="de-DE" sz="1800" b="0" i="0" u="none" strike="noStrike" cap="none" normalizeH="0" baseline="0" dirty="0" smtClean="0">
                        <a:ln>
                          <a:noFill/>
                        </a:ln>
                        <a:solidFill>
                          <a:srgbClr val="000000"/>
                        </a:solidFill>
                        <a:effectLst/>
                        <a:latin typeface="Arial" pitchFamily="34" charset="0"/>
                      </a:endParaRPr>
                    </a:p>
                  </a:txBody>
                  <a:tcPr marL="84406" marR="84406" marT="45702" marB="457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r>
            </a:tbl>
          </a:graphicData>
        </a:graphic>
      </p:graphicFrame>
      <p:sp>
        <p:nvSpPr>
          <p:cNvPr id="48154" name="Text Box 26"/>
          <p:cNvSpPr txBox="1">
            <a:spLocks noChangeArrowheads="1"/>
          </p:cNvSpPr>
          <p:nvPr/>
        </p:nvSpPr>
        <p:spPr bwMode="auto">
          <a:xfrm>
            <a:off x="547688" y="920750"/>
            <a:ext cx="7724775" cy="369888"/>
          </a:xfrm>
          <a:prstGeom prst="rect">
            <a:avLst/>
          </a:prstGeom>
          <a:gradFill rotWithShape="1">
            <a:gsLst>
              <a:gs pos="0">
                <a:srgbClr val="CC0000">
                  <a:alpha val="20000"/>
                </a:srgbClr>
              </a:gs>
              <a:gs pos="100000">
                <a:srgbClr val="CC0000">
                  <a:alpha val="20000"/>
                </a:srgbClr>
              </a:gs>
            </a:gsLst>
            <a:lin ang="5400000" scaled="1"/>
          </a:gradFill>
          <a:ln w="9525">
            <a:solidFill>
              <a:srgbClr val="CC0000"/>
            </a:solidFill>
            <a:miter lim="800000"/>
            <a:headEnd/>
            <a:tailEnd/>
          </a:ln>
          <a:effectLst/>
        </p:spPr>
        <p:txBody>
          <a:bodyPr>
            <a:spAutoFit/>
          </a:bodyPr>
          <a:lstStyle/>
          <a:p>
            <a:pPr>
              <a:spcBef>
                <a:spcPct val="50000"/>
              </a:spcBef>
            </a:pPr>
            <a:r>
              <a:rPr lang="de-DE" sz="1800" b="1">
                <a:solidFill>
                  <a:srgbClr val="CC0000"/>
                </a:solidFill>
                <a:latin typeface="Arial" charset="0"/>
              </a:rPr>
              <a:t>The first years of CBM operation will be at SIS-100 with a start setup</a:t>
            </a:r>
          </a:p>
        </p:txBody>
      </p:sp>
      <p:graphicFrame>
        <p:nvGraphicFramePr>
          <p:cNvPr id="136261" name="Group 69"/>
          <p:cNvGraphicFramePr>
            <a:graphicFrameLocks noGrp="1"/>
          </p:cNvGraphicFramePr>
          <p:nvPr/>
        </p:nvGraphicFramePr>
        <p:xfrm>
          <a:off x="755650" y="3657600"/>
          <a:ext cx="7345363" cy="2263774"/>
        </p:xfrm>
        <a:graphic>
          <a:graphicData uri="http://schemas.openxmlformats.org/drawingml/2006/table">
            <a:tbl>
              <a:tblPr/>
              <a:tblGrid>
                <a:gridCol w="2794000"/>
                <a:gridCol w="2374900"/>
                <a:gridCol w="2176463"/>
              </a:tblGrid>
              <a:tr h="474796">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chemeClr val="tx1"/>
                          </a:solidFill>
                          <a:effectLst/>
                          <a:latin typeface="Arial" pitchFamily="34" charset="0"/>
                        </a:rPr>
                        <a:t>Beam</a:t>
                      </a:r>
                    </a:p>
                  </a:txBody>
                  <a:tcPr marL="84406" marR="84406"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chemeClr val="tx1"/>
                          </a:solidFill>
                          <a:effectLst/>
                          <a:latin typeface="Arial" pitchFamily="34" charset="0"/>
                        </a:rPr>
                        <a:t>p</a:t>
                      </a:r>
                      <a:r>
                        <a:rPr kumimoji="0" lang="de-DE" sz="1800" b="1" i="0" u="none" strike="noStrike" cap="none" normalizeH="0" baseline="-25000" smtClean="0">
                          <a:ln>
                            <a:noFill/>
                          </a:ln>
                          <a:solidFill>
                            <a:schemeClr val="tx1"/>
                          </a:solidFill>
                          <a:effectLst/>
                          <a:latin typeface="Arial" pitchFamily="34" charset="0"/>
                        </a:rPr>
                        <a:t>lab, max</a:t>
                      </a:r>
                      <a:endParaRPr kumimoji="0" lang="de-DE" sz="1800" b="1" i="0" u="none" strike="noStrike" cap="none" normalizeH="0" baseline="0" smtClean="0">
                        <a:ln>
                          <a:noFill/>
                        </a:ln>
                        <a:solidFill>
                          <a:schemeClr val="tx1"/>
                        </a:solidFill>
                        <a:effectLst/>
                        <a:latin typeface="Arial" pitchFamily="34" charset="0"/>
                      </a:endParaRPr>
                    </a:p>
                  </a:txBody>
                  <a:tcPr marL="84406" marR="84406"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chemeClr val="tx1"/>
                          </a:solidFill>
                          <a:effectLst/>
                          <a:latin typeface="Arial" pitchFamily="34" charset="0"/>
                        </a:rPr>
                        <a:t>√s</a:t>
                      </a:r>
                      <a:r>
                        <a:rPr kumimoji="0" lang="de-DE" sz="1800" b="1" i="0" u="none" strike="noStrike" cap="none" normalizeH="0" baseline="-25000" smtClean="0">
                          <a:ln>
                            <a:noFill/>
                          </a:ln>
                          <a:solidFill>
                            <a:schemeClr val="tx1"/>
                          </a:solidFill>
                          <a:effectLst/>
                          <a:latin typeface="Arial" pitchFamily="34" charset="0"/>
                        </a:rPr>
                        <a:t>NN, max</a:t>
                      </a:r>
                      <a:endParaRPr kumimoji="0" lang="de-DE" sz="1800" b="1" i="0" u="none" strike="noStrike" cap="none" normalizeH="0" baseline="0" smtClean="0">
                        <a:ln>
                          <a:noFill/>
                        </a:ln>
                        <a:solidFill>
                          <a:schemeClr val="tx1"/>
                        </a:solidFill>
                        <a:effectLst/>
                        <a:latin typeface="Arial" pitchFamily="34" charset="0"/>
                      </a:endParaRPr>
                    </a:p>
                  </a:txBody>
                  <a:tcPr marL="84406" marR="84406"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5862">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rgbClr val="000000"/>
                          </a:solidFill>
                          <a:effectLst/>
                          <a:latin typeface="Arial" pitchFamily="34" charset="0"/>
                        </a:rPr>
                        <a:t>heavy ions (Au)</a:t>
                      </a:r>
                    </a:p>
                  </a:txBody>
                  <a:tcPr marL="84406" marR="84406"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rgbClr val="000000"/>
                          </a:solidFill>
                          <a:effectLst/>
                          <a:latin typeface="Arial" pitchFamily="34" charset="0"/>
                        </a:rPr>
                        <a:t>35A GeV</a:t>
                      </a:r>
                    </a:p>
                  </a:txBody>
                  <a:tcPr marL="84406" marR="84406"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rgbClr val="000000"/>
                          </a:solidFill>
                          <a:effectLst/>
                          <a:latin typeface="Arial" pitchFamily="34" charset="0"/>
                        </a:rPr>
                        <a:t>8.2 GeV</a:t>
                      </a:r>
                    </a:p>
                  </a:txBody>
                  <a:tcPr marL="84406" marR="84406"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r>
              <a:tr h="640259">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rgbClr val="000000"/>
                          </a:solidFill>
                          <a:effectLst/>
                          <a:latin typeface="Arial" pitchFamily="34" charset="0"/>
                        </a:rPr>
                        <a:t>medium ions (In)</a:t>
                      </a:r>
                    </a:p>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rgbClr val="000000"/>
                          </a:solidFill>
                          <a:effectLst/>
                          <a:latin typeface="Arial" pitchFamily="34" charset="0"/>
                        </a:rPr>
                        <a:t>                      (Cu)</a:t>
                      </a:r>
                    </a:p>
                  </a:txBody>
                  <a:tcPr marL="84406" marR="84406"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rgbClr val="000000"/>
                          </a:solidFill>
                          <a:effectLst/>
                          <a:latin typeface="Arial" pitchFamily="34" charset="0"/>
                        </a:rPr>
                        <a:t>38A GeV</a:t>
                      </a:r>
                    </a:p>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rgbClr val="000000"/>
                          </a:solidFill>
                          <a:effectLst/>
                          <a:latin typeface="Arial" pitchFamily="34" charset="0"/>
                        </a:rPr>
                        <a:t>41A GeV</a:t>
                      </a:r>
                    </a:p>
                  </a:txBody>
                  <a:tcPr marL="84406" marR="84406"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rgbClr val="000000"/>
                          </a:solidFill>
                          <a:effectLst/>
                          <a:latin typeface="Arial" pitchFamily="34" charset="0"/>
                        </a:rPr>
                        <a:t>8.5 GeV</a:t>
                      </a:r>
                    </a:p>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rgbClr val="000000"/>
                          </a:solidFill>
                          <a:effectLst/>
                          <a:latin typeface="Arial" pitchFamily="34" charset="0"/>
                        </a:rPr>
                        <a:t>8.9 GeV</a:t>
                      </a:r>
                    </a:p>
                  </a:txBody>
                  <a:tcPr marL="84406" marR="84406"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r>
              <a:tr h="371579">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rgbClr val="000000"/>
                          </a:solidFill>
                          <a:effectLst/>
                          <a:latin typeface="Arial" pitchFamily="34" charset="0"/>
                        </a:rPr>
                        <a:t>light ions (Z/A = 0.5)</a:t>
                      </a:r>
                    </a:p>
                  </a:txBody>
                  <a:tcPr marL="84406" marR="84406"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rgbClr val="000000"/>
                          </a:solidFill>
                          <a:effectLst/>
                          <a:latin typeface="Arial" pitchFamily="34" charset="0"/>
                        </a:rPr>
                        <a:t>45A GeV</a:t>
                      </a:r>
                    </a:p>
                  </a:txBody>
                  <a:tcPr marL="84406" marR="84406"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rgbClr val="000000"/>
                          </a:solidFill>
                          <a:effectLst/>
                          <a:latin typeface="Arial" pitchFamily="34" charset="0"/>
                        </a:rPr>
                        <a:t>9.3 GeV</a:t>
                      </a:r>
                    </a:p>
                  </a:txBody>
                  <a:tcPr marL="84406" marR="84406"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r>
              <a:tr h="411278">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rgbClr val="000000"/>
                          </a:solidFill>
                          <a:effectLst/>
                          <a:latin typeface="Arial" pitchFamily="34" charset="0"/>
                        </a:rPr>
                        <a:t>protons</a:t>
                      </a:r>
                    </a:p>
                  </a:txBody>
                  <a:tcPr marL="84406" marR="84406"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rgbClr val="000000"/>
                          </a:solidFill>
                          <a:effectLst/>
                          <a:latin typeface="Arial" pitchFamily="34" charset="0"/>
                        </a:rPr>
                        <a:t>90 GeV</a:t>
                      </a:r>
                    </a:p>
                  </a:txBody>
                  <a:tcPr marL="84406" marR="84406"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smtClean="0">
                          <a:ln>
                            <a:noFill/>
                          </a:ln>
                          <a:solidFill>
                            <a:srgbClr val="000000"/>
                          </a:solidFill>
                          <a:effectLst/>
                          <a:latin typeface="Arial" pitchFamily="34" charset="0"/>
                        </a:rPr>
                        <a:t>13 </a:t>
                      </a:r>
                      <a:r>
                        <a:rPr kumimoji="0" lang="de-DE" sz="1800" b="0" i="0" u="none" strike="noStrike" cap="none" normalizeH="0" baseline="0" dirty="0" err="1" smtClean="0">
                          <a:ln>
                            <a:noFill/>
                          </a:ln>
                          <a:solidFill>
                            <a:srgbClr val="000000"/>
                          </a:solidFill>
                          <a:effectLst/>
                          <a:latin typeface="Arial" pitchFamily="34" charset="0"/>
                        </a:rPr>
                        <a:t>GeV</a:t>
                      </a:r>
                      <a:endParaRPr kumimoji="0" lang="de-DE" sz="1800" b="0" i="0" u="none" strike="noStrike" cap="none" normalizeH="0" baseline="0" dirty="0" smtClean="0">
                        <a:ln>
                          <a:noFill/>
                        </a:ln>
                        <a:solidFill>
                          <a:srgbClr val="000000"/>
                        </a:solidFill>
                        <a:effectLst/>
                        <a:latin typeface="Arial" pitchFamily="34" charset="0"/>
                      </a:endParaRPr>
                    </a:p>
                  </a:txBody>
                  <a:tcPr marL="84406" marR="84406"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r>
            </a:tbl>
          </a:graphicData>
        </a:graphic>
      </p:graphicFrame>
      <p:sp>
        <p:nvSpPr>
          <p:cNvPr id="136241" name="Text Box 49"/>
          <p:cNvSpPr txBox="1">
            <a:spLocks noChangeArrowheads="1"/>
          </p:cNvSpPr>
          <p:nvPr/>
        </p:nvSpPr>
        <p:spPr bwMode="auto">
          <a:xfrm>
            <a:off x="539750" y="3211513"/>
            <a:ext cx="7724775" cy="376237"/>
          </a:xfrm>
          <a:prstGeom prst="rect">
            <a:avLst/>
          </a:prstGeom>
          <a:gradFill rotWithShape="1">
            <a:gsLst>
              <a:gs pos="0">
                <a:srgbClr val="CC0000">
                  <a:alpha val="20000"/>
                </a:srgbClr>
              </a:gs>
              <a:gs pos="100000">
                <a:srgbClr val="CC0000">
                  <a:alpha val="20000"/>
                </a:srgbClr>
              </a:gs>
            </a:gsLst>
            <a:lin ang="5400000" scaled="1"/>
          </a:gradFill>
          <a:ln w="9525">
            <a:solidFill>
              <a:srgbClr val="CC0000"/>
            </a:solidFill>
            <a:miter lim="800000"/>
            <a:headEnd/>
            <a:tailEnd/>
          </a:ln>
          <a:effectLst/>
        </p:spPr>
        <p:txBody>
          <a:bodyPr>
            <a:spAutoFit/>
          </a:bodyPr>
          <a:lstStyle/>
          <a:p>
            <a:pPr>
              <a:spcBef>
                <a:spcPct val="50000"/>
              </a:spcBef>
            </a:pPr>
            <a:r>
              <a:rPr lang="de-DE" sz="1800" b="1">
                <a:solidFill>
                  <a:srgbClr val="CC0000"/>
                </a:solidFill>
                <a:latin typeface="Arial" charset="0"/>
              </a:rPr>
              <a:t>CBM at SIS-300</a:t>
            </a:r>
            <a:endParaRPr lang="en-US" sz="1800" b="1">
              <a:solidFill>
                <a:srgbClr val="CC0000"/>
              </a:solidFill>
              <a:latin typeface="Arial" charset="0"/>
            </a:endParaRPr>
          </a:p>
        </p:txBody>
      </p:sp>
      <p:sp>
        <p:nvSpPr>
          <p:cNvPr id="9" name="Text Box 26"/>
          <p:cNvSpPr txBox="1">
            <a:spLocks noChangeArrowheads="1"/>
          </p:cNvSpPr>
          <p:nvPr/>
        </p:nvSpPr>
        <p:spPr bwMode="auto">
          <a:xfrm>
            <a:off x="539750" y="6008688"/>
            <a:ext cx="7724775" cy="368300"/>
          </a:xfrm>
          <a:prstGeom prst="rect">
            <a:avLst/>
          </a:prstGeom>
          <a:gradFill rotWithShape="1">
            <a:gsLst>
              <a:gs pos="0">
                <a:srgbClr val="CC0000">
                  <a:alpha val="20000"/>
                </a:srgbClr>
              </a:gs>
              <a:gs pos="100000">
                <a:srgbClr val="CC0000">
                  <a:alpha val="20000"/>
                </a:srgbClr>
              </a:gs>
            </a:gsLst>
            <a:lin ang="5400000" scaled="1"/>
          </a:gradFill>
          <a:ln w="9525">
            <a:solidFill>
              <a:srgbClr val="CC0000"/>
            </a:solidFill>
            <a:miter lim="800000"/>
            <a:headEnd/>
            <a:tailEnd/>
          </a:ln>
          <a:effectLst/>
        </p:spPr>
        <p:txBody>
          <a:bodyPr>
            <a:spAutoFit/>
          </a:bodyPr>
          <a:lstStyle/>
          <a:p>
            <a:pPr algn="r">
              <a:spcBef>
                <a:spcPct val="50000"/>
              </a:spcBef>
            </a:pPr>
            <a:r>
              <a:rPr lang="de-DE" sz="1800" b="1">
                <a:solidFill>
                  <a:srgbClr val="CC0000"/>
                </a:solidFill>
                <a:latin typeface="Arial" charset="0"/>
              </a:rPr>
              <a:t>…. at interaction rates up to 10 MHz (J/</a:t>
            </a:r>
            <a:r>
              <a:rPr lang="de-DE" sz="1800" b="1">
                <a:solidFill>
                  <a:srgbClr val="CC0000"/>
                </a:solidFill>
                <a:latin typeface="Symbol" pitchFamily="18" charset="2"/>
              </a:rPr>
              <a:t>y</a:t>
            </a:r>
            <a:r>
              <a:rPr lang="de-DE" sz="1800" b="1">
                <a:solidFill>
                  <a:srgbClr val="CC0000"/>
                </a:solidFill>
                <a:latin typeface="Arial" charset="0"/>
              </a:rPr>
              <a:t>)</a:t>
            </a:r>
          </a:p>
        </p:txBody>
      </p:sp>
      <p:sp>
        <p:nvSpPr>
          <p:cNvPr id="10" name="Date Placeholder 9"/>
          <p:cNvSpPr>
            <a:spLocks noGrp="1"/>
          </p:cNvSpPr>
          <p:nvPr>
            <p:ph type="dt" sz="half" idx="10"/>
          </p:nvPr>
        </p:nvSpPr>
        <p:spPr/>
        <p:txBody>
          <a:bodyPr/>
          <a:lstStyle/>
          <a:p>
            <a:fld id="{1B66E14D-E354-4F85-97CA-96664C03EA3A}" type="datetime1">
              <a:rPr lang="en-US" smtClean="0"/>
              <a:t>2/4/2016</a:t>
            </a:fld>
            <a:endParaRPr lang="en-US"/>
          </a:p>
        </p:txBody>
      </p:sp>
      <p:sp>
        <p:nvSpPr>
          <p:cNvPr id="11" name="Footer Placeholder 10"/>
          <p:cNvSpPr>
            <a:spLocks noGrp="1"/>
          </p:cNvSpPr>
          <p:nvPr>
            <p:ph type="ftr" sz="quarter" idx="11"/>
          </p:nvPr>
        </p:nvSpPr>
        <p:spPr/>
        <p:txBody>
          <a:bodyPr/>
          <a:lstStyle/>
          <a:p>
            <a:r>
              <a:rPr lang="en-US" smtClean="0"/>
              <a:t>Heavy Flavour meet, SINP, Kolkata, 03-05 Feb 2016</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626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6241"/>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241"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90E3628-F18C-48E7-BFFF-B56CFFC24A34}" type="datetime1">
              <a:rPr lang="en-US" smtClean="0"/>
              <a:t>2/4/2016</a:t>
            </a:fld>
            <a:endParaRPr lang="en-US"/>
          </a:p>
        </p:txBody>
      </p:sp>
      <p:sp>
        <p:nvSpPr>
          <p:cNvPr id="5" name="Footer Placeholder 4"/>
          <p:cNvSpPr>
            <a:spLocks noGrp="1"/>
          </p:cNvSpPr>
          <p:nvPr>
            <p:ph type="ftr" sz="quarter" idx="11"/>
          </p:nvPr>
        </p:nvSpPr>
        <p:spPr/>
        <p:txBody>
          <a:bodyPr/>
          <a:lstStyle/>
          <a:p>
            <a:r>
              <a:rPr lang="en-US" smtClean="0"/>
              <a:t>Heavy Flavour meet, SINP, Kolkata, 03-05 Feb 2016</a:t>
            </a:r>
            <a:endParaRPr lang="en-US"/>
          </a:p>
        </p:txBody>
      </p:sp>
      <p:sp>
        <p:nvSpPr>
          <p:cNvPr id="6" name="Slide Number Placeholder 5"/>
          <p:cNvSpPr>
            <a:spLocks noGrp="1"/>
          </p:cNvSpPr>
          <p:nvPr>
            <p:ph type="sldNum" sz="quarter" idx="12"/>
          </p:nvPr>
        </p:nvSpPr>
        <p:spPr/>
        <p:txBody>
          <a:bodyPr/>
          <a:lstStyle/>
          <a:p>
            <a:fld id="{4F061F49-58B3-444B-8D0A-49E01249780B}" type="slidenum">
              <a:rPr lang="en-US" smtClean="0"/>
              <a:t>11</a:t>
            </a:fld>
            <a:endParaRPr lang="en-US"/>
          </a:p>
        </p:txBody>
      </p:sp>
      <p:sp>
        <p:nvSpPr>
          <p:cNvPr id="7" name="TextBox 6"/>
          <p:cNvSpPr txBox="1"/>
          <p:nvPr/>
        </p:nvSpPr>
        <p:spPr>
          <a:xfrm>
            <a:off x="1530704" y="2420888"/>
            <a:ext cx="6229305" cy="830997"/>
          </a:xfrm>
          <a:prstGeom prst="rect">
            <a:avLst/>
          </a:prstGeom>
          <a:noFill/>
        </p:spPr>
        <p:txBody>
          <a:bodyPr wrap="square" rtlCol="0">
            <a:spAutoFit/>
          </a:bodyPr>
          <a:lstStyle/>
          <a:p>
            <a:pPr algn="ctr"/>
            <a:r>
              <a:rPr lang="en-US" sz="2400" b="1" dirty="0" smtClean="0">
                <a:solidFill>
                  <a:srgbClr val="FF0000"/>
                </a:solidFill>
              </a:rPr>
              <a:t>What is the typical configuration for </a:t>
            </a:r>
            <a:r>
              <a:rPr lang="en-US" sz="2400" b="1" dirty="0" err="1" smtClean="0">
                <a:solidFill>
                  <a:srgbClr val="FF0000"/>
                </a:solidFill>
              </a:rPr>
              <a:t>dimuon</a:t>
            </a:r>
            <a:r>
              <a:rPr lang="en-US" sz="2400" b="1" dirty="0" smtClean="0">
                <a:solidFill>
                  <a:srgbClr val="FF0000"/>
                </a:solidFill>
              </a:rPr>
              <a:t> detection in particle physics ?</a:t>
            </a:r>
          </a:p>
        </p:txBody>
      </p:sp>
    </p:spTree>
    <p:extLst>
      <p:ext uri="{BB962C8B-B14F-4D97-AF65-F5344CB8AC3E}">
        <p14:creationId xmlns:p14="http://schemas.microsoft.com/office/powerpoint/2010/main" val="15663325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90E3628-F18C-48E7-BFFF-B56CFFC24A34}" type="datetime1">
              <a:rPr lang="en-US" smtClean="0"/>
              <a:t>2/4/2016</a:t>
            </a:fld>
            <a:endParaRPr lang="en-US"/>
          </a:p>
        </p:txBody>
      </p:sp>
      <p:sp>
        <p:nvSpPr>
          <p:cNvPr id="5" name="Footer Placeholder 4"/>
          <p:cNvSpPr>
            <a:spLocks noGrp="1"/>
          </p:cNvSpPr>
          <p:nvPr>
            <p:ph type="ftr" sz="quarter" idx="11"/>
          </p:nvPr>
        </p:nvSpPr>
        <p:spPr/>
        <p:txBody>
          <a:bodyPr/>
          <a:lstStyle/>
          <a:p>
            <a:r>
              <a:rPr lang="en-US" smtClean="0"/>
              <a:t>Heavy Flavour meet, SINP, Kolkata, 03-05 Feb 2016</a:t>
            </a:r>
            <a:endParaRPr lang="en-US"/>
          </a:p>
        </p:txBody>
      </p:sp>
      <p:sp>
        <p:nvSpPr>
          <p:cNvPr id="6" name="Slide Number Placeholder 5"/>
          <p:cNvSpPr>
            <a:spLocks noGrp="1"/>
          </p:cNvSpPr>
          <p:nvPr>
            <p:ph type="sldNum" sz="quarter" idx="12"/>
          </p:nvPr>
        </p:nvSpPr>
        <p:spPr/>
        <p:txBody>
          <a:bodyPr/>
          <a:lstStyle/>
          <a:p>
            <a:fld id="{4F061F49-58B3-444B-8D0A-49E01249780B}" type="slidenum">
              <a:rPr lang="en-US" smtClean="0"/>
              <a:t>12</a:t>
            </a:fld>
            <a:endParaRPr lang="en-US"/>
          </a:p>
        </p:txBody>
      </p:sp>
      <p:pic>
        <p:nvPicPr>
          <p:cNvPr id="139268" name="Picture 4" descr="http://images.slideplayer.com/15/4813714/slides/slide_4.jpg"/>
          <p:cNvPicPr>
            <a:picLocks noChangeAspect="1" noChangeArrowheads="1"/>
          </p:cNvPicPr>
          <p:nvPr/>
        </p:nvPicPr>
        <p:blipFill rotWithShape="1">
          <a:blip r:embed="rId2"/>
          <a:srcRect b="37441"/>
          <a:stretch/>
        </p:blipFill>
        <p:spPr bwMode="auto">
          <a:xfrm>
            <a:off x="791580" y="1232756"/>
            <a:ext cx="7829532" cy="3673561"/>
          </a:xfrm>
          <a:prstGeom prst="rect">
            <a:avLst/>
          </a:prstGeom>
          <a:noFill/>
        </p:spPr>
      </p:pic>
      <p:sp>
        <p:nvSpPr>
          <p:cNvPr id="2" name="TextBox 1"/>
          <p:cNvSpPr txBox="1"/>
          <p:nvPr/>
        </p:nvSpPr>
        <p:spPr>
          <a:xfrm>
            <a:off x="1619672" y="512676"/>
            <a:ext cx="266420" cy="523220"/>
          </a:xfrm>
          <a:prstGeom prst="rect">
            <a:avLst/>
          </a:prstGeom>
          <a:noFill/>
        </p:spPr>
        <p:txBody>
          <a:bodyPr wrap="none" rtlCol="0">
            <a:spAutoFit/>
          </a:bodyPr>
          <a:lstStyle/>
          <a:p>
            <a:r>
              <a:rPr lang="en-US" sz="2800" dirty="0" smtClean="0">
                <a:solidFill>
                  <a:srgbClr val="FF0000"/>
                </a:solidFill>
              </a:rPr>
              <a:t> </a:t>
            </a:r>
            <a:endParaRPr lang="en-US" sz="2800" dirty="0">
              <a:solidFill>
                <a:srgbClr val="FF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90E3628-F18C-48E7-BFFF-B56CFFC24A34}" type="datetime1">
              <a:rPr lang="en-US" smtClean="0"/>
              <a:t>2/4/2016</a:t>
            </a:fld>
            <a:endParaRPr lang="en-US"/>
          </a:p>
        </p:txBody>
      </p:sp>
      <p:sp>
        <p:nvSpPr>
          <p:cNvPr id="5" name="Footer Placeholder 4"/>
          <p:cNvSpPr>
            <a:spLocks noGrp="1"/>
          </p:cNvSpPr>
          <p:nvPr>
            <p:ph type="ftr" sz="quarter" idx="11"/>
          </p:nvPr>
        </p:nvSpPr>
        <p:spPr/>
        <p:txBody>
          <a:bodyPr/>
          <a:lstStyle/>
          <a:p>
            <a:r>
              <a:rPr lang="en-US" smtClean="0"/>
              <a:t>Heavy Flavour meet, SINP, Kolkata, 03-05 Feb 2016</a:t>
            </a:r>
            <a:endParaRPr lang="en-US"/>
          </a:p>
        </p:txBody>
      </p:sp>
      <p:sp>
        <p:nvSpPr>
          <p:cNvPr id="6" name="Slide Number Placeholder 5"/>
          <p:cNvSpPr>
            <a:spLocks noGrp="1"/>
          </p:cNvSpPr>
          <p:nvPr>
            <p:ph type="sldNum" sz="quarter" idx="12"/>
          </p:nvPr>
        </p:nvSpPr>
        <p:spPr/>
        <p:txBody>
          <a:bodyPr/>
          <a:lstStyle/>
          <a:p>
            <a:fld id="{4F061F49-58B3-444B-8D0A-49E01249780B}" type="slidenum">
              <a:rPr lang="en-US" smtClean="0"/>
              <a:t>13</a:t>
            </a:fld>
            <a:endParaRPr lang="en-US"/>
          </a:p>
        </p:txBody>
      </p:sp>
      <p:pic>
        <p:nvPicPr>
          <p:cNvPr id="49154" name="Picture 2" descr="http://www.hep.lu.se/phenix/images/phenix-2.jpg"/>
          <p:cNvPicPr>
            <a:picLocks noChangeAspect="1" noChangeArrowheads="1"/>
          </p:cNvPicPr>
          <p:nvPr/>
        </p:nvPicPr>
        <p:blipFill>
          <a:blip r:embed="rId2"/>
          <a:srcRect/>
          <a:stretch>
            <a:fillRect/>
          </a:stretch>
        </p:blipFill>
        <p:spPr bwMode="auto">
          <a:xfrm>
            <a:off x="0" y="0"/>
            <a:ext cx="4441078" cy="3541761"/>
          </a:xfrm>
          <a:prstGeom prst="rect">
            <a:avLst/>
          </a:prstGeom>
          <a:noFill/>
        </p:spPr>
      </p:pic>
      <p:pic>
        <p:nvPicPr>
          <p:cNvPr id="49156" name="Picture 4" descr="http://inspirehep.net/record/1264479/files/Phenix_2012_sidebyside.png"/>
          <p:cNvPicPr>
            <a:picLocks noChangeAspect="1" noChangeArrowheads="1"/>
          </p:cNvPicPr>
          <p:nvPr/>
        </p:nvPicPr>
        <p:blipFill rotWithShape="1">
          <a:blip r:embed="rId3"/>
          <a:srcRect l="41215"/>
          <a:stretch/>
        </p:blipFill>
        <p:spPr bwMode="auto">
          <a:xfrm>
            <a:off x="4441078" y="273847"/>
            <a:ext cx="4755220" cy="2994066"/>
          </a:xfrm>
          <a:prstGeom prst="rect">
            <a:avLst/>
          </a:prstGeom>
          <a:noFill/>
        </p:spPr>
      </p:pic>
      <p:pic>
        <p:nvPicPr>
          <p:cNvPr id="7" name="Picture 2"/>
          <p:cNvPicPr>
            <a:picLocks noGrp="1" noChangeAspect="1" noChangeArrowheads="1"/>
          </p:cNvPicPr>
          <p:nvPr>
            <p:ph idx="1"/>
          </p:nvPr>
        </p:nvPicPr>
        <p:blipFill>
          <a:blip r:embed="rId4"/>
          <a:srcRect/>
          <a:stretch>
            <a:fillRect/>
          </a:stretch>
        </p:blipFill>
        <p:spPr bwMode="auto">
          <a:xfrm>
            <a:off x="4211960" y="3094850"/>
            <a:ext cx="4858776" cy="3708412"/>
          </a:xfrm>
          <a:prstGeom prst="rect">
            <a:avLst/>
          </a:prstGeom>
          <a:noFill/>
          <a:ln w="9525">
            <a:noFill/>
            <a:miter lim="800000"/>
            <a:headEnd/>
            <a:tailEnd/>
          </a:ln>
          <a:effectLst/>
        </p:spPr>
      </p:pic>
      <p:pic>
        <p:nvPicPr>
          <p:cNvPr id="8" name="Picture 7"/>
          <p:cNvPicPr>
            <a:picLocks noChangeAspect="1"/>
          </p:cNvPicPr>
          <p:nvPr/>
        </p:nvPicPr>
        <p:blipFill>
          <a:blip r:embed="rId5">
            <a:clrChange>
              <a:clrFrom>
                <a:srgbClr val="FFFFFF"/>
              </a:clrFrom>
              <a:clrTo>
                <a:srgbClr val="FFFFFF">
                  <a:alpha val="0"/>
                </a:srgbClr>
              </a:clrTo>
            </a:clrChange>
          </a:blip>
          <a:stretch>
            <a:fillRect/>
          </a:stretch>
        </p:blipFill>
        <p:spPr>
          <a:xfrm>
            <a:off x="69560" y="3633276"/>
            <a:ext cx="3875700" cy="2905636"/>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Heavy Flavour meet, SINP, Kolkata, 03-05 Feb 2016</a:t>
            </a:r>
            <a:endParaRPr lang="en-US"/>
          </a:p>
        </p:txBody>
      </p:sp>
      <p:sp>
        <p:nvSpPr>
          <p:cNvPr id="5" name="Slide Number Placeholder 4"/>
          <p:cNvSpPr>
            <a:spLocks noGrp="1"/>
          </p:cNvSpPr>
          <p:nvPr>
            <p:ph type="sldNum" sz="quarter" idx="12"/>
          </p:nvPr>
        </p:nvSpPr>
        <p:spPr/>
        <p:txBody>
          <a:bodyPr/>
          <a:lstStyle/>
          <a:p>
            <a:fld id="{6A450324-15FF-F640-BFA3-BA16E4BD0B9B}" type="slidenum">
              <a:rPr lang="en-US" smtClean="0"/>
              <a:pPr/>
              <a:t>14</a:t>
            </a:fld>
            <a:endParaRPr lang="en-US"/>
          </a:p>
        </p:txBody>
      </p:sp>
      <p:pic>
        <p:nvPicPr>
          <p:cNvPr id="7" name="Picture 6" descr="PHENIX big logo"/>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5401" y="4758"/>
            <a:ext cx="1612900" cy="526046"/>
          </a:xfrm>
          <a:prstGeom prst="rect">
            <a:avLst/>
          </a:prstGeom>
          <a:noFill/>
          <a:ln w="9525">
            <a:noFill/>
            <a:miter lim="800000"/>
            <a:headEnd/>
            <a:tailEnd/>
          </a:ln>
        </p:spPr>
      </p:pic>
      <p:pic>
        <p:nvPicPr>
          <p:cNvPr id="13" name="Picture 12"/>
          <p:cNvPicPr>
            <a:picLocks noChangeAspect="1"/>
          </p:cNvPicPr>
          <p:nvPr/>
        </p:nvPicPr>
        <p:blipFill>
          <a:blip r:embed="rId3" cstate="print">
            <a:clrChange>
              <a:clrFrom>
                <a:srgbClr val="FFFFFF"/>
              </a:clrFrom>
              <a:clrTo>
                <a:srgbClr val="FFFFFF">
                  <a:alpha val="0"/>
                </a:srgbClr>
              </a:clrTo>
            </a:clrChange>
          </a:blip>
          <a:stretch>
            <a:fillRect/>
          </a:stretch>
        </p:blipFill>
        <p:spPr>
          <a:xfrm>
            <a:off x="1966776" y="2140053"/>
            <a:ext cx="6372281" cy="4643708"/>
          </a:xfrm>
          <a:prstGeom prst="rect">
            <a:avLst/>
          </a:prstGeom>
        </p:spPr>
      </p:pic>
      <p:cxnSp>
        <p:nvCxnSpPr>
          <p:cNvPr id="15" name="Straight Arrow Connector 14"/>
          <p:cNvCxnSpPr/>
          <p:nvPr/>
        </p:nvCxnSpPr>
        <p:spPr>
          <a:xfrm flipV="1">
            <a:off x="1652088" y="4472730"/>
            <a:ext cx="3431975" cy="752947"/>
          </a:xfrm>
          <a:prstGeom prst="straightConnector1">
            <a:avLst/>
          </a:prstGeom>
          <a:ln w="76200" cmpd="sng">
            <a:solidFill>
              <a:srgbClr val="0000FF"/>
            </a:solidFill>
            <a:tailEnd type="arrow" w="sm" len="lg"/>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rot="10800000" flipV="1">
            <a:off x="5202747" y="3764735"/>
            <a:ext cx="3462223" cy="680588"/>
          </a:xfrm>
          <a:prstGeom prst="straightConnector1">
            <a:avLst/>
          </a:prstGeom>
          <a:ln w="76200" cmpd="sng">
            <a:solidFill>
              <a:srgbClr val="0000FF"/>
            </a:solidFill>
            <a:tailEnd type="arrow" w="sm" len="lg"/>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1292460" y="4922251"/>
            <a:ext cx="404589" cy="553998"/>
          </a:xfrm>
          <a:prstGeom prst="rect">
            <a:avLst/>
          </a:prstGeom>
          <a:noFill/>
        </p:spPr>
        <p:txBody>
          <a:bodyPr wrap="square" rtlCol="0">
            <a:spAutoFit/>
          </a:bodyPr>
          <a:lstStyle/>
          <a:p>
            <a:r>
              <a:rPr lang="en-US" sz="3000" dirty="0" smtClean="0">
                <a:solidFill>
                  <a:srgbClr val="0000FF"/>
                </a:solidFill>
                <a:latin typeface="Abadi MT Condensed Extra Bold"/>
              </a:rPr>
              <a:t>d</a:t>
            </a:r>
            <a:endParaRPr lang="en-US" sz="3000" dirty="0">
              <a:solidFill>
                <a:srgbClr val="0000FF"/>
              </a:solidFill>
              <a:latin typeface="Abadi MT Condensed Extra Bold"/>
            </a:endParaRPr>
          </a:p>
        </p:txBody>
      </p:sp>
      <p:sp>
        <p:nvSpPr>
          <p:cNvPr id="22" name="TextBox 21"/>
          <p:cNvSpPr txBox="1"/>
          <p:nvPr/>
        </p:nvSpPr>
        <p:spPr>
          <a:xfrm>
            <a:off x="8681470" y="3431545"/>
            <a:ext cx="788460" cy="553998"/>
          </a:xfrm>
          <a:prstGeom prst="rect">
            <a:avLst/>
          </a:prstGeom>
          <a:noFill/>
        </p:spPr>
        <p:txBody>
          <a:bodyPr wrap="square" rtlCol="0">
            <a:spAutoFit/>
          </a:bodyPr>
          <a:lstStyle/>
          <a:p>
            <a:r>
              <a:rPr lang="en-US" sz="3000" dirty="0" smtClean="0">
                <a:solidFill>
                  <a:srgbClr val="0000FF"/>
                </a:solidFill>
                <a:latin typeface="Abadi MT Condensed Extra Bold"/>
              </a:rPr>
              <a:t>Au</a:t>
            </a:r>
            <a:endParaRPr lang="en-US" sz="3000" dirty="0">
              <a:solidFill>
                <a:srgbClr val="0000FF"/>
              </a:solidFill>
              <a:latin typeface="Abadi MT Condensed Extra Bold"/>
            </a:endParaRPr>
          </a:p>
        </p:txBody>
      </p:sp>
      <p:cxnSp>
        <p:nvCxnSpPr>
          <p:cNvPr id="28" name="Straight Arrow Connector 27"/>
          <p:cNvCxnSpPr/>
          <p:nvPr/>
        </p:nvCxnSpPr>
        <p:spPr>
          <a:xfrm rot="10800000">
            <a:off x="1697049" y="3764734"/>
            <a:ext cx="3387014" cy="707996"/>
          </a:xfrm>
          <a:prstGeom prst="straightConnector1">
            <a:avLst/>
          </a:prstGeom>
          <a:ln w="76200" cmpd="sng">
            <a:solidFill>
              <a:srgbClr val="008000"/>
            </a:solidFill>
            <a:tailEnd type="arrow" w="sm" len="lg"/>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flipV="1">
            <a:off x="5135312" y="2483601"/>
            <a:ext cx="3001444" cy="1972961"/>
          </a:xfrm>
          <a:prstGeom prst="straightConnector1">
            <a:avLst/>
          </a:prstGeom>
          <a:ln w="76200" cmpd="sng">
            <a:solidFill>
              <a:srgbClr val="008000"/>
            </a:solidFill>
            <a:tailEnd type="arrow" w="sm" len="lg"/>
          </a:ln>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1292460" y="3431545"/>
            <a:ext cx="585279" cy="553998"/>
          </a:xfrm>
          <a:prstGeom prst="rect">
            <a:avLst/>
          </a:prstGeom>
          <a:noFill/>
        </p:spPr>
        <p:txBody>
          <a:bodyPr wrap="square" rtlCol="0">
            <a:spAutoFit/>
          </a:bodyPr>
          <a:lstStyle/>
          <a:p>
            <a:r>
              <a:rPr lang="en-US" sz="3000" b="1" dirty="0" smtClean="0">
                <a:solidFill>
                  <a:srgbClr val="008000"/>
                </a:solidFill>
                <a:latin typeface="Lucida Grande"/>
                <a:ea typeface="Lucida Grande"/>
                <a:cs typeface="Lucida Grande"/>
              </a:rPr>
              <a:t>μ</a:t>
            </a:r>
            <a:endParaRPr lang="en-US" sz="3000" b="1" dirty="0">
              <a:solidFill>
                <a:srgbClr val="008000"/>
              </a:solidFill>
              <a:latin typeface="Abadi MT Condensed Extra Bold"/>
            </a:endParaRPr>
          </a:p>
        </p:txBody>
      </p:sp>
      <p:sp>
        <p:nvSpPr>
          <p:cNvPr id="37" name="TextBox 36"/>
          <p:cNvSpPr txBox="1"/>
          <p:nvPr/>
        </p:nvSpPr>
        <p:spPr>
          <a:xfrm>
            <a:off x="8073713" y="2105460"/>
            <a:ext cx="585279" cy="553998"/>
          </a:xfrm>
          <a:prstGeom prst="rect">
            <a:avLst/>
          </a:prstGeom>
          <a:noFill/>
        </p:spPr>
        <p:txBody>
          <a:bodyPr wrap="square" rtlCol="0">
            <a:spAutoFit/>
          </a:bodyPr>
          <a:lstStyle/>
          <a:p>
            <a:r>
              <a:rPr lang="en-US" sz="3000" b="1" dirty="0" smtClean="0">
                <a:solidFill>
                  <a:srgbClr val="008000"/>
                </a:solidFill>
                <a:latin typeface="Lucida Grande"/>
                <a:ea typeface="Lucida Grande"/>
                <a:cs typeface="Lucida Grande"/>
              </a:rPr>
              <a:t>μ</a:t>
            </a:r>
            <a:endParaRPr lang="en-US" sz="3000" b="1" dirty="0">
              <a:solidFill>
                <a:srgbClr val="008000"/>
              </a:solidFill>
              <a:latin typeface="Abadi MT Condensed Extra Bold"/>
            </a:endParaRPr>
          </a:p>
        </p:txBody>
      </p:sp>
      <p:sp>
        <p:nvSpPr>
          <p:cNvPr id="38" name="TextBox 37"/>
          <p:cNvSpPr txBox="1"/>
          <p:nvPr/>
        </p:nvSpPr>
        <p:spPr>
          <a:xfrm>
            <a:off x="25401" y="1146278"/>
            <a:ext cx="4413842" cy="369332"/>
          </a:xfrm>
          <a:prstGeom prst="rect">
            <a:avLst/>
          </a:prstGeom>
          <a:noFill/>
        </p:spPr>
        <p:txBody>
          <a:bodyPr wrap="square" rtlCol="0">
            <a:spAutoFit/>
          </a:bodyPr>
          <a:lstStyle/>
          <a:p>
            <a:r>
              <a:rPr lang="en-US" b="1" dirty="0" smtClean="0"/>
              <a:t>Semi-</a:t>
            </a:r>
            <a:r>
              <a:rPr lang="en-US" b="1" dirty="0" err="1" smtClean="0"/>
              <a:t>leptonic</a:t>
            </a:r>
            <a:r>
              <a:rPr lang="en-US" b="1" dirty="0" smtClean="0"/>
              <a:t> decays of HF hadrons:</a:t>
            </a:r>
          </a:p>
        </p:txBody>
      </p:sp>
      <p:sp>
        <p:nvSpPr>
          <p:cNvPr id="40" name="TextBox 39"/>
          <p:cNvSpPr txBox="1"/>
          <p:nvPr/>
        </p:nvSpPr>
        <p:spPr>
          <a:xfrm>
            <a:off x="4825566" y="1227316"/>
            <a:ext cx="3574929" cy="923330"/>
          </a:xfrm>
          <a:prstGeom prst="rect">
            <a:avLst/>
          </a:prstGeom>
          <a:noFill/>
        </p:spPr>
        <p:txBody>
          <a:bodyPr wrap="square" rtlCol="0">
            <a:spAutoFit/>
          </a:bodyPr>
          <a:lstStyle/>
          <a:p>
            <a:r>
              <a:rPr lang="en-US" b="1" dirty="0" smtClean="0">
                <a:solidFill>
                  <a:srgbClr val="FF0000"/>
                </a:solidFill>
              </a:rPr>
              <a:t>Electrons: |</a:t>
            </a:r>
            <a:r>
              <a:rPr lang="en-US" b="1" dirty="0" err="1" smtClean="0">
                <a:solidFill>
                  <a:srgbClr val="FF0000"/>
                </a:solidFill>
              </a:rPr>
              <a:t>y</a:t>
            </a:r>
            <a:r>
              <a:rPr lang="en-US" b="1" dirty="0" smtClean="0">
                <a:solidFill>
                  <a:srgbClr val="FF0000"/>
                </a:solidFill>
              </a:rPr>
              <a:t>| &lt;0.35</a:t>
            </a:r>
          </a:p>
          <a:p>
            <a:r>
              <a:rPr lang="en-US" b="1" dirty="0" smtClean="0">
                <a:solidFill>
                  <a:srgbClr val="FF0000"/>
                </a:solidFill>
              </a:rPr>
              <a:t>-Tracked with DC,PC</a:t>
            </a:r>
          </a:p>
          <a:p>
            <a:r>
              <a:rPr lang="en-US" b="1" dirty="0" smtClean="0">
                <a:solidFill>
                  <a:srgbClr val="FF0000"/>
                </a:solidFill>
              </a:rPr>
              <a:t>-ID with RICH, </a:t>
            </a:r>
            <a:r>
              <a:rPr lang="en-US" b="1" dirty="0" err="1" smtClean="0">
                <a:solidFill>
                  <a:srgbClr val="FF0000"/>
                </a:solidFill>
              </a:rPr>
              <a:t>EmCal</a:t>
            </a:r>
            <a:endParaRPr lang="en-US" b="1" dirty="0">
              <a:solidFill>
                <a:srgbClr val="FF0000"/>
              </a:solidFill>
            </a:endParaRPr>
          </a:p>
        </p:txBody>
      </p:sp>
      <p:sp>
        <p:nvSpPr>
          <p:cNvPr id="41" name="TextBox 40"/>
          <p:cNvSpPr txBox="1"/>
          <p:nvPr/>
        </p:nvSpPr>
        <p:spPr>
          <a:xfrm>
            <a:off x="81596" y="1442652"/>
            <a:ext cx="3574929" cy="1477328"/>
          </a:xfrm>
          <a:prstGeom prst="rect">
            <a:avLst/>
          </a:prstGeom>
          <a:noFill/>
        </p:spPr>
        <p:txBody>
          <a:bodyPr wrap="square" rtlCol="0">
            <a:spAutoFit/>
          </a:bodyPr>
          <a:lstStyle/>
          <a:p>
            <a:r>
              <a:rPr lang="en-US" b="1" dirty="0" smtClean="0">
                <a:solidFill>
                  <a:srgbClr val="008000"/>
                </a:solidFill>
              </a:rPr>
              <a:t>Muons: 1.2 &lt; |</a:t>
            </a:r>
            <a:r>
              <a:rPr lang="en-US" b="1" dirty="0" err="1" smtClean="0">
                <a:solidFill>
                  <a:srgbClr val="008000"/>
                </a:solidFill>
              </a:rPr>
              <a:t>y</a:t>
            </a:r>
            <a:r>
              <a:rPr lang="en-US" b="1" dirty="0" smtClean="0">
                <a:solidFill>
                  <a:srgbClr val="008000"/>
                </a:solidFill>
              </a:rPr>
              <a:t>| &lt; 2.2</a:t>
            </a:r>
          </a:p>
          <a:p>
            <a:r>
              <a:rPr lang="en-US" b="1" dirty="0" smtClean="0">
                <a:solidFill>
                  <a:srgbClr val="008000"/>
                </a:solidFill>
              </a:rPr>
              <a:t>~10λ </a:t>
            </a:r>
            <a:r>
              <a:rPr lang="en-US" b="1" dirty="0" err="1" smtClean="0">
                <a:solidFill>
                  <a:srgbClr val="008000"/>
                </a:solidFill>
              </a:rPr>
              <a:t>hadron</a:t>
            </a:r>
            <a:r>
              <a:rPr lang="en-US" b="1" dirty="0" smtClean="0">
                <a:solidFill>
                  <a:srgbClr val="008000"/>
                </a:solidFill>
              </a:rPr>
              <a:t> absorbers</a:t>
            </a:r>
          </a:p>
          <a:p>
            <a:r>
              <a:rPr lang="en-US" b="1" dirty="0" smtClean="0">
                <a:solidFill>
                  <a:srgbClr val="008000"/>
                </a:solidFill>
              </a:rPr>
              <a:t>-Tracked with wire chambers</a:t>
            </a:r>
          </a:p>
          <a:p>
            <a:r>
              <a:rPr lang="en-US" b="1" dirty="0" smtClean="0">
                <a:solidFill>
                  <a:srgbClr val="008000"/>
                </a:solidFill>
              </a:rPr>
              <a:t>-Further muon ID with layers of steel and streamer tubes </a:t>
            </a:r>
            <a:endParaRPr lang="en-US" b="1" dirty="0">
              <a:solidFill>
                <a:srgbClr val="008000"/>
              </a:solidFill>
            </a:endParaRPr>
          </a:p>
        </p:txBody>
      </p:sp>
      <p:sp>
        <p:nvSpPr>
          <p:cNvPr id="23" name="Date Placeholder 22"/>
          <p:cNvSpPr>
            <a:spLocks noGrp="1"/>
          </p:cNvSpPr>
          <p:nvPr>
            <p:ph type="dt" sz="half" idx="10"/>
          </p:nvPr>
        </p:nvSpPr>
        <p:spPr/>
        <p:txBody>
          <a:bodyPr/>
          <a:lstStyle/>
          <a:p>
            <a:fld id="{23D1BE42-32C6-40FF-B276-86D70B9D6755}" type="datetime1">
              <a:rPr lang="en-US" smtClean="0"/>
              <a:t>2/4/2016</a:t>
            </a:fld>
            <a:endParaRPr lang="en-US"/>
          </a:p>
        </p:txBody>
      </p:sp>
      <p:pic>
        <p:nvPicPr>
          <p:cNvPr id="18" name="Picture 2"/>
          <p:cNvPicPr>
            <a:picLocks noGrp="1" noChangeAspect="1" noChangeArrowheads="1"/>
          </p:cNvPicPr>
          <p:nvPr>
            <p:ph idx="1"/>
          </p:nvPr>
        </p:nvPicPr>
        <p:blipFill>
          <a:blip r:embed="rId4"/>
          <a:srcRect/>
          <a:stretch>
            <a:fillRect/>
          </a:stretch>
        </p:blipFill>
        <p:spPr bwMode="auto">
          <a:xfrm>
            <a:off x="3187415" y="2312876"/>
            <a:ext cx="5883321" cy="4490386"/>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18"/>
                                        </p:tgtEl>
                                        <p:attrNameLst>
                                          <p:attrName>ppt_x</p:attrName>
                                        </p:attrNameLst>
                                      </p:cBhvr>
                                      <p:tavLst>
                                        <p:tav tm="0">
                                          <p:val>
                                            <p:strVal val="ppt_x"/>
                                          </p:val>
                                        </p:tav>
                                        <p:tav tm="100000">
                                          <p:val>
                                            <p:strVal val="ppt_x"/>
                                          </p:val>
                                        </p:tav>
                                      </p:tavLst>
                                    </p:anim>
                                    <p:anim calcmode="lin" valueType="num">
                                      <p:cBhvr additive="base">
                                        <p:cTn id="13" dur="500"/>
                                        <p:tgtEl>
                                          <p:spTgt spid="18"/>
                                        </p:tgtEl>
                                        <p:attrNameLst>
                                          <p:attrName>ppt_y</p:attrName>
                                        </p:attrNameLst>
                                      </p:cBhvr>
                                      <p:tavLst>
                                        <p:tav tm="0">
                                          <p:val>
                                            <p:strVal val="ppt_y"/>
                                          </p:val>
                                        </p:tav>
                                        <p:tav tm="100000">
                                          <p:val>
                                            <p:strVal val="1+ppt_h/2"/>
                                          </p:val>
                                        </p:tav>
                                      </p:tavLst>
                                    </p:anim>
                                    <p:set>
                                      <p:cBhvr>
                                        <p:cTn id="14"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90E3628-F18C-48E7-BFFF-B56CFFC24A34}" type="datetime1">
              <a:rPr lang="en-US" smtClean="0"/>
              <a:t>2/4/2016</a:t>
            </a:fld>
            <a:endParaRPr lang="en-US"/>
          </a:p>
        </p:txBody>
      </p:sp>
      <p:sp>
        <p:nvSpPr>
          <p:cNvPr id="5" name="Footer Placeholder 4"/>
          <p:cNvSpPr>
            <a:spLocks noGrp="1"/>
          </p:cNvSpPr>
          <p:nvPr>
            <p:ph type="ftr" sz="quarter" idx="11"/>
          </p:nvPr>
        </p:nvSpPr>
        <p:spPr/>
        <p:txBody>
          <a:bodyPr/>
          <a:lstStyle/>
          <a:p>
            <a:r>
              <a:rPr lang="en-US" smtClean="0"/>
              <a:t>Heavy Flavour meet, SINP, Kolkata, 03-05 Feb 2016</a:t>
            </a:r>
            <a:endParaRPr lang="en-US"/>
          </a:p>
        </p:txBody>
      </p:sp>
      <p:sp>
        <p:nvSpPr>
          <p:cNvPr id="6" name="Slide Number Placeholder 5"/>
          <p:cNvSpPr>
            <a:spLocks noGrp="1"/>
          </p:cNvSpPr>
          <p:nvPr>
            <p:ph type="sldNum" sz="quarter" idx="12"/>
          </p:nvPr>
        </p:nvSpPr>
        <p:spPr/>
        <p:txBody>
          <a:bodyPr/>
          <a:lstStyle/>
          <a:p>
            <a:fld id="{4F061F49-58B3-444B-8D0A-49E01249780B}" type="slidenum">
              <a:rPr lang="en-US" smtClean="0"/>
              <a:t>15</a:t>
            </a:fld>
            <a:endParaRPr lang="en-US"/>
          </a:p>
        </p:txBody>
      </p:sp>
      <p:sp>
        <p:nvSpPr>
          <p:cNvPr id="140290" name="AutoShape 2" descr="https://upload.wikimedia.org/wikipedia/commons/thumb/a/a5/2012-Aug-02-ALICE_3D_v0_with_Text_(1)_2.jpg/450px-2012-Aug-02-ALICE_3D_v0_with_Text_(1)_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0292" name="AutoShape 4" descr="https://upload.wikimedia.org/wikipedia/commons/thumb/a/a5/2012-Aug-02-ALICE_3D_v0_with_Text_(1)_2.jpg/450px-2012-Aug-02-ALICE_3D_v0_with_Text_(1)_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40294" name="Picture 6" descr="http://www2.lbl.gov/Science-Articles/Archive/sabl/2008/Feb/assets/img/hires/jets/ALICE-schematic.jpg"/>
          <p:cNvPicPr>
            <a:picLocks noChangeAspect="1" noChangeArrowheads="1"/>
          </p:cNvPicPr>
          <p:nvPr/>
        </p:nvPicPr>
        <p:blipFill>
          <a:blip r:embed="rId2"/>
          <a:srcRect/>
          <a:stretch>
            <a:fillRect/>
          </a:stretch>
        </p:blipFill>
        <p:spPr bwMode="auto">
          <a:xfrm>
            <a:off x="863588" y="765174"/>
            <a:ext cx="6905625" cy="5591176"/>
          </a:xfrm>
          <a:prstGeom prst="rect">
            <a:avLst/>
          </a:prstGeom>
          <a:noFill/>
        </p:spPr>
      </p:pic>
      <p:sp>
        <p:nvSpPr>
          <p:cNvPr id="2" name="TextBox 1"/>
          <p:cNvSpPr txBox="1"/>
          <p:nvPr/>
        </p:nvSpPr>
        <p:spPr>
          <a:xfrm>
            <a:off x="1007604" y="138439"/>
            <a:ext cx="2397708" cy="523220"/>
          </a:xfrm>
          <a:prstGeom prst="rect">
            <a:avLst/>
          </a:prstGeom>
          <a:noFill/>
        </p:spPr>
        <p:txBody>
          <a:bodyPr wrap="none" rtlCol="0">
            <a:spAutoFit/>
          </a:bodyPr>
          <a:lstStyle/>
          <a:p>
            <a:r>
              <a:rPr lang="en-US" sz="2800" b="1" dirty="0" smtClean="0">
                <a:solidFill>
                  <a:srgbClr val="FF0000"/>
                </a:solidFill>
              </a:rPr>
              <a:t>ALICE Detector</a:t>
            </a:r>
            <a:endParaRPr lang="en-US" sz="2800" b="1" dirty="0">
              <a:solidFill>
                <a:srgbClr val="FF0000"/>
              </a:solidFill>
            </a:endParaRPr>
          </a:p>
        </p:txBody>
      </p:sp>
      <p:sp>
        <p:nvSpPr>
          <p:cNvPr id="3" name="TextBox 2"/>
          <p:cNvSpPr txBox="1"/>
          <p:nvPr/>
        </p:nvSpPr>
        <p:spPr>
          <a:xfrm>
            <a:off x="3811700" y="303509"/>
            <a:ext cx="1755609" cy="461665"/>
          </a:xfrm>
          <a:prstGeom prst="rect">
            <a:avLst/>
          </a:prstGeom>
          <a:noFill/>
        </p:spPr>
        <p:txBody>
          <a:bodyPr wrap="none" rtlCol="0">
            <a:spAutoFit/>
          </a:bodyPr>
          <a:lstStyle/>
          <a:p>
            <a:r>
              <a:rPr lang="en-US" sz="2400" b="1" dirty="0" smtClean="0">
                <a:solidFill>
                  <a:srgbClr val="00B0F0"/>
                </a:solidFill>
              </a:rPr>
              <a:t>(</a:t>
            </a:r>
            <a:r>
              <a:rPr lang="en-US" sz="2400" b="1" dirty="0" err="1" smtClean="0">
                <a:solidFill>
                  <a:srgbClr val="00B0F0"/>
                </a:solidFill>
              </a:rPr>
              <a:t>Muon</a:t>
            </a:r>
            <a:r>
              <a:rPr lang="en-US" sz="2400" b="1" dirty="0" smtClean="0">
                <a:solidFill>
                  <a:srgbClr val="00B0F0"/>
                </a:solidFill>
              </a:rPr>
              <a:t> Arm)</a:t>
            </a:r>
            <a:endParaRPr lang="en-US" sz="2400" b="1" dirty="0">
              <a:solidFill>
                <a:srgbClr val="00B0F0"/>
              </a:solidFill>
            </a:endParaRPr>
          </a:p>
        </p:txBody>
      </p:sp>
      <p:cxnSp>
        <p:nvCxnSpPr>
          <p:cNvPr id="8" name="Straight Arrow Connector 7"/>
          <p:cNvCxnSpPr/>
          <p:nvPr/>
        </p:nvCxnSpPr>
        <p:spPr>
          <a:xfrm flipH="1">
            <a:off x="4064828" y="661659"/>
            <a:ext cx="507172" cy="2689206"/>
          </a:xfrm>
          <a:prstGeom prst="straightConnector1">
            <a:avLst/>
          </a:prstGeom>
          <a:ln w="34925">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3405312" y="3140968"/>
            <a:ext cx="1878181" cy="419794"/>
          </a:xfrm>
          <a:prstGeom prst="line">
            <a:avLst/>
          </a:prstGeom>
          <a:ln w="22225">
            <a:solidFill>
              <a:srgbClr val="FFC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aliceinfo.cern.ch/Public/Objects/Chapter2/DetectorComponents/dimuon1.gif"/>
          <p:cNvPicPr>
            <a:picLocks noChangeAspect="1" noChangeArrowheads="1"/>
          </p:cNvPicPr>
          <p:nvPr/>
        </p:nvPicPr>
        <p:blipFill>
          <a:blip r:embed="rId2"/>
          <a:srcRect/>
          <a:stretch>
            <a:fillRect/>
          </a:stretch>
        </p:blipFill>
        <p:spPr bwMode="auto">
          <a:xfrm>
            <a:off x="607134" y="1243892"/>
            <a:ext cx="7929731" cy="3458145"/>
          </a:xfrm>
          <a:prstGeom prst="rect">
            <a:avLst/>
          </a:prstGeom>
          <a:noFill/>
        </p:spPr>
      </p:pic>
      <p:sp>
        <p:nvSpPr>
          <p:cNvPr id="5" name="Date Placeholder 4"/>
          <p:cNvSpPr>
            <a:spLocks noGrp="1"/>
          </p:cNvSpPr>
          <p:nvPr>
            <p:ph type="dt" sz="half" idx="10"/>
          </p:nvPr>
        </p:nvSpPr>
        <p:spPr/>
        <p:txBody>
          <a:bodyPr/>
          <a:lstStyle/>
          <a:p>
            <a:fld id="{6E5659D5-64F4-4033-953B-7447110A0933}" type="datetime1">
              <a:rPr lang="en-US" smtClean="0"/>
              <a:t>2/4/2016</a:t>
            </a:fld>
            <a:endParaRPr lang="en-US"/>
          </a:p>
        </p:txBody>
      </p:sp>
      <p:sp>
        <p:nvSpPr>
          <p:cNvPr id="6" name="Slide Number Placeholder 5"/>
          <p:cNvSpPr>
            <a:spLocks noGrp="1"/>
          </p:cNvSpPr>
          <p:nvPr>
            <p:ph type="sldNum" sz="quarter" idx="12"/>
          </p:nvPr>
        </p:nvSpPr>
        <p:spPr/>
        <p:txBody>
          <a:bodyPr/>
          <a:lstStyle/>
          <a:p>
            <a:fld id="{4F061F49-58B3-444B-8D0A-49E01249780B}" type="slidenum">
              <a:rPr lang="en-US" smtClean="0"/>
              <a:t>16</a:t>
            </a:fld>
            <a:endParaRPr lang="en-US"/>
          </a:p>
        </p:txBody>
      </p:sp>
      <p:sp>
        <p:nvSpPr>
          <p:cNvPr id="7" name="Footer Placeholder 6"/>
          <p:cNvSpPr>
            <a:spLocks noGrp="1"/>
          </p:cNvSpPr>
          <p:nvPr>
            <p:ph type="ftr" sz="quarter" idx="11"/>
          </p:nvPr>
        </p:nvSpPr>
        <p:spPr/>
        <p:txBody>
          <a:bodyPr/>
          <a:lstStyle/>
          <a:p>
            <a:r>
              <a:rPr lang="en-US" smtClean="0"/>
              <a:t>Heavy Flavour meet, SINP, Kolkata, 03-05 Feb 2016</a:t>
            </a:r>
            <a:endParaRPr lang="en-US"/>
          </a:p>
        </p:txBody>
      </p:sp>
      <p:sp>
        <p:nvSpPr>
          <p:cNvPr id="2" name="TextBox 1"/>
          <p:cNvSpPr txBox="1"/>
          <p:nvPr/>
        </p:nvSpPr>
        <p:spPr>
          <a:xfrm>
            <a:off x="143508" y="298744"/>
            <a:ext cx="3332964" cy="584775"/>
          </a:xfrm>
          <a:prstGeom prst="rect">
            <a:avLst/>
          </a:prstGeom>
          <a:noFill/>
        </p:spPr>
        <p:txBody>
          <a:bodyPr wrap="none" rtlCol="0">
            <a:spAutoFit/>
          </a:bodyPr>
          <a:lstStyle/>
          <a:p>
            <a:r>
              <a:rPr lang="en-US" sz="3200" b="1" dirty="0" smtClean="0">
                <a:solidFill>
                  <a:srgbClr val="FF0000"/>
                </a:solidFill>
              </a:rPr>
              <a:t>ALICE MUON ARM</a:t>
            </a:r>
            <a:endParaRPr lang="en-US" sz="3200" b="1" dirty="0">
              <a:solidFill>
                <a:srgbClr val="FF0000"/>
              </a:solidFill>
            </a:endParaRPr>
          </a:p>
        </p:txBody>
      </p:sp>
      <p:sp>
        <p:nvSpPr>
          <p:cNvPr id="3" name="Rectangle 2"/>
          <p:cNvSpPr/>
          <p:nvPr/>
        </p:nvSpPr>
        <p:spPr>
          <a:xfrm>
            <a:off x="439947" y="4842075"/>
            <a:ext cx="8596998" cy="1477328"/>
          </a:xfrm>
          <a:prstGeom prst="rect">
            <a:avLst/>
          </a:prstGeom>
          <a:solidFill>
            <a:srgbClr val="FFFF00">
              <a:alpha val="44000"/>
            </a:srgbClr>
          </a:solidFill>
        </p:spPr>
        <p:txBody>
          <a:bodyPr wrap="square">
            <a:spAutoFit/>
          </a:bodyPr>
          <a:lstStyle/>
          <a:p>
            <a:r>
              <a:rPr lang="en-US" dirty="0"/>
              <a:t>The optimized design provides </a:t>
            </a:r>
          </a:p>
          <a:p>
            <a:pPr>
              <a:buNone/>
            </a:pPr>
            <a:r>
              <a:rPr lang="en-US" dirty="0"/>
              <a:t>  --- a good shielding capability and </a:t>
            </a:r>
          </a:p>
          <a:p>
            <a:pPr>
              <a:buNone/>
            </a:pPr>
            <a:r>
              <a:rPr lang="en-US" dirty="0"/>
              <a:t>  --- a limited multiple scattering (…mass resolution</a:t>
            </a:r>
            <a:r>
              <a:rPr lang="en-US" dirty="0" smtClean="0"/>
              <a:t>).</a:t>
            </a:r>
            <a:r>
              <a:rPr lang="en-US" dirty="0"/>
              <a:t> </a:t>
            </a:r>
            <a:endParaRPr lang="en-US" dirty="0" smtClean="0"/>
          </a:p>
          <a:p>
            <a:pPr>
              <a:buNone/>
            </a:pPr>
            <a:r>
              <a:rPr lang="en-US" dirty="0" smtClean="0">
                <a:sym typeface="Wingdings" panose="05000000000000000000" pitchFamily="2" charset="2"/>
              </a:rPr>
              <a:t></a:t>
            </a:r>
            <a:r>
              <a:rPr lang="en-US" dirty="0" smtClean="0"/>
              <a:t> Using low-Z </a:t>
            </a:r>
            <a:r>
              <a:rPr lang="en-US" dirty="0"/>
              <a:t>material in the absorber layers close to the vertex, and a high-Z shielding materials at the </a:t>
            </a:r>
            <a:r>
              <a:rPr lang="en-US" dirty="0" smtClean="0"/>
              <a:t>other end. =&gt; </a:t>
            </a:r>
            <a:r>
              <a:rPr lang="en-US" dirty="0" err="1" smtClean="0"/>
              <a:t>Pb</a:t>
            </a:r>
            <a:r>
              <a:rPr lang="en-US" dirty="0" smtClean="0"/>
              <a:t> + </a:t>
            </a:r>
            <a:r>
              <a:rPr lang="en-US" dirty="0" err="1" smtClean="0"/>
              <a:t>Boronated</a:t>
            </a:r>
            <a:r>
              <a:rPr lang="en-US" dirty="0" smtClean="0"/>
              <a:t> polyethylene &amp; </a:t>
            </a:r>
            <a:r>
              <a:rPr lang="en-US" dirty="0" err="1" smtClean="0"/>
              <a:t>Pb</a:t>
            </a:r>
            <a:r>
              <a:rPr lang="en-US" dirty="0" smtClean="0"/>
              <a:t> + tungsten</a:t>
            </a:r>
            <a:endParaRPr lang="en-US" dirty="0"/>
          </a:p>
        </p:txBody>
      </p:sp>
      <p:sp>
        <p:nvSpPr>
          <p:cNvPr id="4" name="Rectangle 3"/>
          <p:cNvSpPr/>
          <p:nvPr/>
        </p:nvSpPr>
        <p:spPr>
          <a:xfrm>
            <a:off x="3923928" y="50388"/>
            <a:ext cx="4572000" cy="1200329"/>
          </a:xfrm>
          <a:prstGeom prst="rect">
            <a:avLst/>
          </a:prstGeom>
        </p:spPr>
        <p:txBody>
          <a:bodyPr>
            <a:spAutoFit/>
          </a:bodyPr>
          <a:lstStyle/>
          <a:p>
            <a:r>
              <a:rPr lang="en-US" dirty="0">
                <a:solidFill>
                  <a:srgbClr val="FF0000"/>
                </a:solidFill>
              </a:rPr>
              <a:t>The ALICE forward </a:t>
            </a:r>
            <a:r>
              <a:rPr lang="en-US" dirty="0" err="1">
                <a:solidFill>
                  <a:srgbClr val="FF0000"/>
                </a:solidFill>
              </a:rPr>
              <a:t>muon</a:t>
            </a:r>
            <a:r>
              <a:rPr lang="en-US" dirty="0">
                <a:solidFill>
                  <a:srgbClr val="FF0000"/>
                </a:solidFill>
              </a:rPr>
              <a:t> spectrometer will study the complete spectrum of heavy </a:t>
            </a:r>
            <a:r>
              <a:rPr lang="en-US" dirty="0" err="1">
                <a:solidFill>
                  <a:srgbClr val="FF0000"/>
                </a:solidFill>
              </a:rPr>
              <a:t>quarkonia</a:t>
            </a:r>
            <a:r>
              <a:rPr lang="en-US" dirty="0">
                <a:solidFill>
                  <a:srgbClr val="FF0000"/>
                </a:solidFill>
              </a:rPr>
              <a:t> (J/Ψ, Ψ′, ϒ, ϒ′, ϒ′′) via their decay in the </a:t>
            </a:r>
            <a:r>
              <a:rPr lang="en-US" dirty="0" err="1">
                <a:solidFill>
                  <a:srgbClr val="FF0000"/>
                </a:solidFill>
              </a:rPr>
              <a:t>μ+μ</a:t>
            </a:r>
            <a:r>
              <a:rPr lang="en-US" dirty="0">
                <a:solidFill>
                  <a:srgbClr val="FF0000"/>
                </a:solidFill>
              </a:rPr>
              <a:t>– channel.</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el 1"/>
          <p:cNvSpPr>
            <a:spLocks noGrp="1"/>
          </p:cNvSpPr>
          <p:nvPr>
            <p:ph type="title"/>
          </p:nvPr>
        </p:nvSpPr>
        <p:spPr>
          <a:xfrm>
            <a:off x="457200" y="274638"/>
            <a:ext cx="8229600" cy="450850"/>
          </a:xfrm>
        </p:spPr>
        <p:txBody>
          <a:bodyPr>
            <a:normAutofit fontScale="90000"/>
          </a:bodyPr>
          <a:lstStyle/>
          <a:p>
            <a:pPr eaLnBrk="1" hangingPunct="1"/>
            <a:r>
              <a:rPr lang="de-DE" sz="3600" b="1" dirty="0" smtClean="0">
                <a:solidFill>
                  <a:srgbClr val="FF0000"/>
                </a:solidFill>
              </a:rPr>
              <a:t>Muon detection system: MUCH</a:t>
            </a:r>
          </a:p>
        </p:txBody>
      </p:sp>
      <p:sp>
        <p:nvSpPr>
          <p:cNvPr id="3" name="Foliennummernplatzhalter 2"/>
          <p:cNvSpPr>
            <a:spLocks noGrp="1"/>
          </p:cNvSpPr>
          <p:nvPr>
            <p:ph type="sldNum" sz="quarter"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fld id="{9E1E8B96-19A8-4056-B1AE-804C92D95737}" type="slidenum">
              <a:rPr lang="de-DE"/>
              <a:pPr>
                <a:defRPr/>
              </a:pPr>
              <a:t>17</a:t>
            </a:fld>
            <a:endParaRPr lang="de-DE"/>
          </a:p>
        </p:txBody>
      </p:sp>
      <p:pic>
        <p:nvPicPr>
          <p:cNvPr id="52228" name="Picture 1"/>
          <p:cNvPicPr>
            <a:picLocks noChangeAspect="1"/>
          </p:cNvPicPr>
          <p:nvPr/>
        </p:nvPicPr>
        <p:blipFill>
          <a:blip r:embed="rId3">
            <a:clrChange>
              <a:clrFrom>
                <a:srgbClr val="FFFFFF"/>
              </a:clrFrom>
              <a:clrTo>
                <a:srgbClr val="FFFFFF">
                  <a:alpha val="0"/>
                </a:srgbClr>
              </a:clrTo>
            </a:clrChange>
          </a:blip>
          <a:srcRect l="13094" r="12608"/>
          <a:stretch>
            <a:fillRect/>
          </a:stretch>
        </p:blipFill>
        <p:spPr bwMode="auto">
          <a:xfrm>
            <a:off x="2146300" y="1306513"/>
            <a:ext cx="6410325" cy="5645150"/>
          </a:xfrm>
          <a:prstGeom prst="rect">
            <a:avLst/>
          </a:prstGeom>
          <a:noFill/>
          <a:ln w="9525">
            <a:noFill/>
            <a:miter lim="800000"/>
            <a:headEnd/>
            <a:tailEnd/>
          </a:ln>
        </p:spPr>
      </p:pic>
      <p:sp>
        <p:nvSpPr>
          <p:cNvPr id="5" name="Rectangle 11"/>
          <p:cNvSpPr/>
          <p:nvPr/>
        </p:nvSpPr>
        <p:spPr>
          <a:xfrm>
            <a:off x="2122488" y="2962275"/>
            <a:ext cx="2557462" cy="2286000"/>
          </a:xfrm>
          <a:prstGeom prst="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12"/>
          <p:cNvSpPr/>
          <p:nvPr/>
        </p:nvSpPr>
        <p:spPr>
          <a:xfrm>
            <a:off x="2122488" y="2797175"/>
            <a:ext cx="2908300" cy="2616200"/>
          </a:xfrm>
          <a:prstGeom prst="rect">
            <a:avLst/>
          </a:prstGeom>
          <a:noFill/>
          <a:ln>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7" name="Straight Arrow Connector 14"/>
          <p:cNvCxnSpPr/>
          <p:nvPr/>
        </p:nvCxnSpPr>
        <p:spPr>
          <a:xfrm flipV="1">
            <a:off x="2268538" y="5248275"/>
            <a:ext cx="1131887" cy="43815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2232" name="TextBox 15"/>
          <p:cNvSpPr txBox="1">
            <a:spLocks noChangeArrowheads="1"/>
          </p:cNvSpPr>
          <p:nvPr/>
        </p:nvSpPr>
        <p:spPr bwMode="auto">
          <a:xfrm>
            <a:off x="550863" y="5686425"/>
            <a:ext cx="2614612" cy="368300"/>
          </a:xfrm>
          <a:prstGeom prst="rect">
            <a:avLst/>
          </a:prstGeom>
          <a:noFill/>
          <a:ln w="9525">
            <a:noFill/>
            <a:miter lim="800000"/>
            <a:headEnd/>
            <a:tailEnd/>
          </a:ln>
        </p:spPr>
        <p:txBody>
          <a:bodyPr wrap="none">
            <a:spAutoFit/>
          </a:bodyPr>
          <a:lstStyle/>
          <a:p>
            <a:r>
              <a:rPr lang="de-DE" sz="1800">
                <a:solidFill>
                  <a:srgbClr val="FF0000"/>
                </a:solidFill>
                <a:latin typeface="Arial" charset="0"/>
                <a:cs typeface="Arial" charset="0"/>
              </a:rPr>
              <a:t>LMVM @ SIS100 + ToF</a:t>
            </a:r>
            <a:endParaRPr lang="en-US" sz="1800">
              <a:solidFill>
                <a:srgbClr val="FF0000"/>
              </a:solidFill>
              <a:latin typeface="Arial" charset="0"/>
              <a:cs typeface="Arial" charset="0"/>
            </a:endParaRPr>
          </a:p>
        </p:txBody>
      </p:sp>
      <p:cxnSp>
        <p:nvCxnSpPr>
          <p:cNvPr id="9" name="Straight Arrow Connector 16"/>
          <p:cNvCxnSpPr>
            <a:endCxn id="6" idx="2"/>
          </p:cNvCxnSpPr>
          <p:nvPr/>
        </p:nvCxnSpPr>
        <p:spPr>
          <a:xfrm flipH="1" flipV="1">
            <a:off x="3576638" y="5413375"/>
            <a:ext cx="860425" cy="4572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52234" name="TextBox 19"/>
          <p:cNvSpPr txBox="1">
            <a:spLocks noChangeArrowheads="1"/>
          </p:cNvSpPr>
          <p:nvPr/>
        </p:nvSpPr>
        <p:spPr bwMode="auto">
          <a:xfrm>
            <a:off x="3652838" y="5851525"/>
            <a:ext cx="2614612" cy="368300"/>
          </a:xfrm>
          <a:prstGeom prst="rect">
            <a:avLst/>
          </a:prstGeom>
          <a:noFill/>
          <a:ln w="9525">
            <a:noFill/>
            <a:miter lim="800000"/>
            <a:headEnd/>
            <a:tailEnd/>
          </a:ln>
        </p:spPr>
        <p:txBody>
          <a:bodyPr wrap="none">
            <a:spAutoFit/>
          </a:bodyPr>
          <a:lstStyle/>
          <a:p>
            <a:r>
              <a:rPr lang="de-DE" sz="1800">
                <a:solidFill>
                  <a:srgbClr val="0000FF"/>
                </a:solidFill>
                <a:latin typeface="Arial" charset="0"/>
                <a:cs typeface="Arial" charset="0"/>
              </a:rPr>
              <a:t>LMVM @ SIS300 + ToF</a:t>
            </a:r>
            <a:endParaRPr lang="en-US" sz="1800">
              <a:solidFill>
                <a:srgbClr val="0000FF"/>
              </a:solidFill>
              <a:latin typeface="Arial" charset="0"/>
              <a:cs typeface="Arial" charset="0"/>
            </a:endParaRPr>
          </a:p>
        </p:txBody>
      </p:sp>
      <p:sp>
        <p:nvSpPr>
          <p:cNvPr id="52235" name="Textfeld 10"/>
          <p:cNvSpPr txBox="1">
            <a:spLocks noChangeArrowheads="1"/>
          </p:cNvSpPr>
          <p:nvPr/>
        </p:nvSpPr>
        <p:spPr bwMode="auto">
          <a:xfrm>
            <a:off x="506413" y="725488"/>
            <a:ext cx="6735762" cy="1311275"/>
          </a:xfrm>
          <a:prstGeom prst="rect">
            <a:avLst/>
          </a:prstGeom>
          <a:solidFill>
            <a:schemeClr val="bg1"/>
          </a:solidFill>
          <a:ln w="9525">
            <a:noFill/>
            <a:miter lim="800000"/>
            <a:headEnd/>
            <a:tailEnd/>
          </a:ln>
        </p:spPr>
        <p:txBody>
          <a:bodyPr>
            <a:spAutoFit/>
          </a:bodyPr>
          <a:lstStyle/>
          <a:p>
            <a:pPr>
              <a:spcBef>
                <a:spcPct val="20000"/>
              </a:spcBef>
              <a:buFontTx/>
              <a:buChar char="•"/>
            </a:pPr>
            <a:r>
              <a:rPr lang="de-DE" sz="1800" dirty="0">
                <a:solidFill>
                  <a:srgbClr val="000000"/>
                </a:solidFill>
                <a:latin typeface="Arial" charset="0"/>
                <a:cs typeface="Arial" charset="0"/>
              </a:rPr>
              <a:t> ID after hadron absorber with intermediate tracking layers</a:t>
            </a:r>
          </a:p>
          <a:p>
            <a:pPr>
              <a:spcBef>
                <a:spcPct val="20000"/>
              </a:spcBef>
              <a:buFontTx/>
              <a:buChar char="•"/>
            </a:pPr>
            <a:r>
              <a:rPr lang="de-DE" sz="1800" dirty="0">
                <a:solidFill>
                  <a:srgbClr val="000000"/>
                </a:solidFill>
                <a:latin typeface="Arial" charset="0"/>
                <a:cs typeface="Arial" charset="0"/>
              </a:rPr>
              <a:t> </a:t>
            </a:r>
            <a:r>
              <a:rPr lang="de-DE" sz="1800" b="1" dirty="0">
                <a:solidFill>
                  <a:srgbClr val="000000"/>
                </a:solidFill>
                <a:latin typeface="Arial" charset="0"/>
                <a:cs typeface="Arial" charset="0"/>
              </a:rPr>
              <a:t>major combinatorical background from </a:t>
            </a:r>
            <a:r>
              <a:rPr lang="de-DE" sz="1800" b="1" dirty="0">
                <a:solidFill>
                  <a:srgbClr val="000000"/>
                </a:solidFill>
                <a:latin typeface="Symbol" pitchFamily="18" charset="2"/>
                <a:cs typeface="Arial" charset="0"/>
              </a:rPr>
              <a:t>p</a:t>
            </a:r>
            <a:r>
              <a:rPr lang="de-DE" sz="1800" b="1" dirty="0">
                <a:solidFill>
                  <a:srgbClr val="000000"/>
                </a:solidFill>
                <a:latin typeface="Arial" charset="0"/>
                <a:cs typeface="Arial" charset="0"/>
              </a:rPr>
              <a:t>,K decays into </a:t>
            </a:r>
            <a:r>
              <a:rPr lang="de-DE" sz="1800" b="1" dirty="0">
                <a:solidFill>
                  <a:srgbClr val="000000"/>
                </a:solidFill>
                <a:latin typeface="Symbol" pitchFamily="18" charset="2"/>
                <a:cs typeface="Arial" charset="0"/>
              </a:rPr>
              <a:t>mn</a:t>
            </a:r>
            <a:r>
              <a:rPr lang="de-DE" sz="1800" b="1" dirty="0">
                <a:solidFill>
                  <a:srgbClr val="000000"/>
                </a:solidFill>
                <a:latin typeface="Arial" charset="0"/>
                <a:cs typeface="Arial" charset="0"/>
              </a:rPr>
              <a:t>, punch through of hadrons and track mismatches</a:t>
            </a:r>
          </a:p>
          <a:p>
            <a:pPr>
              <a:spcBef>
                <a:spcPct val="20000"/>
              </a:spcBef>
            </a:pPr>
            <a:r>
              <a:rPr lang="de-DE" sz="1800" dirty="0">
                <a:solidFill>
                  <a:srgbClr val="000000"/>
                </a:solidFill>
                <a:latin typeface="Arial" charset="0"/>
                <a:cs typeface="Arial" charset="0"/>
              </a:rPr>
              <a:t> → use excellent tracking to reject </a:t>
            </a:r>
            <a:r>
              <a:rPr lang="de-DE" sz="1800" dirty="0">
                <a:solidFill>
                  <a:srgbClr val="000000"/>
                </a:solidFill>
                <a:latin typeface="Symbol" pitchFamily="18" charset="2"/>
                <a:cs typeface="Arial" charset="0"/>
              </a:rPr>
              <a:t>p</a:t>
            </a:r>
            <a:r>
              <a:rPr lang="de-DE" sz="1800" dirty="0">
                <a:solidFill>
                  <a:srgbClr val="000000"/>
                </a:solidFill>
                <a:latin typeface="Arial" charset="0"/>
                <a:cs typeface="Arial" charset="0"/>
              </a:rPr>
              <a:t>,K decays in the STS</a:t>
            </a:r>
          </a:p>
        </p:txBody>
      </p:sp>
      <p:sp>
        <p:nvSpPr>
          <p:cNvPr id="13" name="Text Box 7"/>
          <p:cNvSpPr txBox="1">
            <a:spLocks noChangeArrowheads="1"/>
          </p:cNvSpPr>
          <p:nvPr/>
        </p:nvSpPr>
        <p:spPr bwMode="auto">
          <a:xfrm>
            <a:off x="503238" y="2163763"/>
            <a:ext cx="5589587" cy="64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auto" hangingPunct="1">
              <a:spcBef>
                <a:spcPts val="0"/>
              </a:spcBef>
              <a:spcAft>
                <a:spcPts val="0"/>
              </a:spcAft>
              <a:defRPr/>
            </a:pPr>
            <a:r>
              <a:rPr lang="en-US" altLang="en-US" sz="1800" kern="0" dirty="0">
                <a:solidFill>
                  <a:schemeClr val="bg1">
                    <a:lumMod val="50000"/>
                  </a:schemeClr>
                </a:solidFill>
              </a:rPr>
              <a:t>60 C</a:t>
            </a:r>
            <a:r>
              <a:rPr lang="en-US" altLang="en-US" sz="1800" kern="0" dirty="0" smtClean="0">
                <a:solidFill>
                  <a:schemeClr val="bg1">
                    <a:lumMod val="50000"/>
                  </a:schemeClr>
                </a:solidFill>
              </a:rPr>
              <a:t> </a:t>
            </a:r>
            <a:r>
              <a:rPr lang="en-US" altLang="en-US" sz="1800" kern="0" dirty="0">
                <a:solidFill>
                  <a:schemeClr val="bg1">
                    <a:lumMod val="50000"/>
                  </a:schemeClr>
                </a:solidFill>
              </a:rPr>
              <a:t>+ 20 Fe + 20 Fe + 30 Fe + 35 Fe + 100 Fe (cm)</a:t>
            </a:r>
          </a:p>
          <a:p>
            <a:pPr eaLnBrk="1" fontAlgn="auto" hangingPunct="1">
              <a:spcBef>
                <a:spcPts val="0"/>
              </a:spcBef>
              <a:spcAft>
                <a:spcPts val="0"/>
              </a:spcAft>
              <a:defRPr/>
            </a:pPr>
            <a:r>
              <a:rPr lang="en-US" altLang="en-US" sz="1800" kern="0" dirty="0">
                <a:solidFill>
                  <a:schemeClr val="bg1">
                    <a:lumMod val="50000"/>
                  </a:schemeClr>
                </a:solidFill>
              </a:rPr>
              <a:t>30 cm gap between 2 absorbers</a:t>
            </a:r>
          </a:p>
        </p:txBody>
      </p:sp>
      <p:sp>
        <p:nvSpPr>
          <p:cNvPr id="14" name="Date Placeholder 13"/>
          <p:cNvSpPr>
            <a:spLocks noGrp="1"/>
          </p:cNvSpPr>
          <p:nvPr>
            <p:ph type="dt" sz="half" idx="10"/>
          </p:nvPr>
        </p:nvSpPr>
        <p:spPr/>
        <p:txBody>
          <a:bodyPr/>
          <a:lstStyle/>
          <a:p>
            <a:fld id="{154BBD73-5459-49BF-A4E9-3EBE02085043}" type="datetime1">
              <a:rPr lang="en-US" smtClean="0"/>
              <a:t>2/4/2016</a:t>
            </a:fld>
            <a:endParaRPr lang="en-US"/>
          </a:p>
        </p:txBody>
      </p:sp>
      <p:sp>
        <p:nvSpPr>
          <p:cNvPr id="15" name="Footer Placeholder 14"/>
          <p:cNvSpPr>
            <a:spLocks noGrp="1"/>
          </p:cNvSpPr>
          <p:nvPr>
            <p:ph type="ftr" sz="quarter" idx="11"/>
          </p:nvPr>
        </p:nvSpPr>
        <p:spPr/>
        <p:txBody>
          <a:bodyPr/>
          <a:lstStyle/>
          <a:p>
            <a:r>
              <a:rPr lang="en-US" smtClean="0"/>
              <a:t>Heavy Flavour meet, SINP, Kolkata, 03-05 Feb 2016</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3ED4C-D805-4B42-9293-73CF307D2255}" type="datetime1">
              <a:rPr lang="en-US" smtClean="0"/>
              <a:t>2/4/2016</a:t>
            </a:fld>
            <a:endParaRPr lang="en-US"/>
          </a:p>
        </p:txBody>
      </p:sp>
      <p:sp>
        <p:nvSpPr>
          <p:cNvPr id="3" name="Footer Placeholder 2"/>
          <p:cNvSpPr>
            <a:spLocks noGrp="1"/>
          </p:cNvSpPr>
          <p:nvPr>
            <p:ph type="ftr" sz="quarter" idx="11"/>
          </p:nvPr>
        </p:nvSpPr>
        <p:spPr/>
        <p:txBody>
          <a:bodyPr/>
          <a:lstStyle/>
          <a:p>
            <a:r>
              <a:rPr lang="en-US" smtClean="0"/>
              <a:t>Heavy Flavour meet, SINP, Kolkata, 03-05 Feb 2016</a:t>
            </a:r>
            <a:endParaRPr lang="en-US"/>
          </a:p>
        </p:txBody>
      </p:sp>
      <p:sp>
        <p:nvSpPr>
          <p:cNvPr id="4" name="Slide Number Placeholder 3"/>
          <p:cNvSpPr>
            <a:spLocks noGrp="1"/>
          </p:cNvSpPr>
          <p:nvPr>
            <p:ph type="sldNum" sz="quarter" idx="12"/>
          </p:nvPr>
        </p:nvSpPr>
        <p:spPr/>
        <p:txBody>
          <a:bodyPr/>
          <a:lstStyle/>
          <a:p>
            <a:fld id="{4F061F49-58B3-444B-8D0A-49E01249780B}" type="slidenum">
              <a:rPr lang="en-US" smtClean="0"/>
              <a:t>18</a:t>
            </a:fld>
            <a:endParaRPr lang="en-US"/>
          </a:p>
        </p:txBody>
      </p:sp>
      <p:pic>
        <p:nvPicPr>
          <p:cNvPr id="5" name="Picture 4"/>
          <p:cNvPicPr>
            <a:picLocks noChangeAspect="1"/>
          </p:cNvPicPr>
          <p:nvPr/>
        </p:nvPicPr>
        <p:blipFill>
          <a:blip r:embed="rId2"/>
          <a:stretch>
            <a:fillRect/>
          </a:stretch>
        </p:blipFill>
        <p:spPr>
          <a:xfrm>
            <a:off x="4217209" y="596770"/>
            <a:ext cx="4975449" cy="4327589"/>
          </a:xfrm>
          <a:prstGeom prst="rect">
            <a:avLst/>
          </a:prstGeom>
        </p:spPr>
      </p:pic>
      <p:sp>
        <p:nvSpPr>
          <p:cNvPr id="6" name="Rectangle 5"/>
          <p:cNvSpPr/>
          <p:nvPr/>
        </p:nvSpPr>
        <p:spPr>
          <a:xfrm>
            <a:off x="641961" y="4765794"/>
            <a:ext cx="7495078" cy="923330"/>
          </a:xfrm>
          <a:prstGeom prst="rect">
            <a:avLst/>
          </a:prstGeom>
        </p:spPr>
        <p:txBody>
          <a:bodyPr wrap="square">
            <a:spAutoFit/>
          </a:bodyPr>
          <a:lstStyle/>
          <a:p>
            <a:pPr algn="just"/>
            <a:r>
              <a:rPr lang="en-US" dirty="0" smtClean="0">
                <a:latin typeface="SFRM1095"/>
              </a:rPr>
              <a:t>Total </a:t>
            </a:r>
            <a:r>
              <a:rPr lang="en-US" dirty="0">
                <a:latin typeface="SFRM1095"/>
              </a:rPr>
              <a:t>number of particles as a function of the traversed length in iron. The </a:t>
            </a:r>
            <a:r>
              <a:rPr lang="en-US" dirty="0" smtClean="0">
                <a:latin typeface="SFRM1095"/>
              </a:rPr>
              <a:t>particle momenta </a:t>
            </a:r>
            <a:r>
              <a:rPr lang="en-US" dirty="0">
                <a:latin typeface="SFRM1095"/>
              </a:rPr>
              <a:t>have been taken from the simulation of central </a:t>
            </a:r>
            <a:r>
              <a:rPr lang="en-US" dirty="0" err="1">
                <a:latin typeface="SFRM1095"/>
              </a:rPr>
              <a:t>Au+Au</a:t>
            </a:r>
            <a:r>
              <a:rPr lang="en-US" dirty="0">
                <a:latin typeface="SFRM1095"/>
              </a:rPr>
              <a:t> collisions at 25 A </a:t>
            </a:r>
            <a:r>
              <a:rPr lang="en-US" dirty="0" err="1">
                <a:latin typeface="SFRM1095"/>
              </a:rPr>
              <a:t>GeV</a:t>
            </a:r>
            <a:r>
              <a:rPr lang="en-US" dirty="0">
                <a:latin typeface="SFRM1095"/>
              </a:rPr>
              <a:t>, </a:t>
            </a:r>
            <a:r>
              <a:rPr lang="en-US" dirty="0" smtClean="0">
                <a:latin typeface="SFRM1095"/>
              </a:rPr>
              <a:t>their numbers </a:t>
            </a:r>
            <a:r>
              <a:rPr lang="en-US" dirty="0">
                <a:latin typeface="SFRM1095"/>
              </a:rPr>
              <a:t>have been normalized.</a:t>
            </a:r>
            <a:endParaRPr lang="en-US" dirty="0"/>
          </a:p>
        </p:txBody>
      </p:sp>
      <p:sp>
        <p:nvSpPr>
          <p:cNvPr id="7" name="TextBox 6"/>
          <p:cNvSpPr txBox="1"/>
          <p:nvPr/>
        </p:nvSpPr>
        <p:spPr>
          <a:xfrm>
            <a:off x="2201783" y="73550"/>
            <a:ext cx="5134804" cy="523220"/>
          </a:xfrm>
          <a:prstGeom prst="rect">
            <a:avLst/>
          </a:prstGeom>
          <a:noFill/>
        </p:spPr>
        <p:txBody>
          <a:bodyPr wrap="none" rtlCol="0">
            <a:spAutoFit/>
          </a:bodyPr>
          <a:lstStyle/>
          <a:p>
            <a:r>
              <a:rPr lang="en-US" sz="2800" b="1" dirty="0" smtClean="0">
                <a:solidFill>
                  <a:srgbClr val="FF0000"/>
                </a:solidFill>
              </a:rPr>
              <a:t>Optimizing  Absorber thicknesses</a:t>
            </a:r>
            <a:endParaRPr lang="en-US" sz="2800" b="1" dirty="0">
              <a:solidFill>
                <a:srgbClr val="FF0000"/>
              </a:solidFill>
            </a:endParaRPr>
          </a:p>
        </p:txBody>
      </p:sp>
      <p:pic>
        <p:nvPicPr>
          <p:cNvPr id="8" name="Picture 7"/>
          <p:cNvPicPr>
            <a:picLocks noChangeAspect="1"/>
          </p:cNvPicPr>
          <p:nvPr/>
        </p:nvPicPr>
        <p:blipFill>
          <a:blip r:embed="rId3"/>
          <a:stretch>
            <a:fillRect/>
          </a:stretch>
        </p:blipFill>
        <p:spPr>
          <a:xfrm>
            <a:off x="0" y="1378301"/>
            <a:ext cx="4389500" cy="2456901"/>
          </a:xfrm>
          <a:prstGeom prst="rect">
            <a:avLst/>
          </a:prstGeom>
        </p:spPr>
      </p:pic>
    </p:spTree>
    <p:extLst>
      <p:ext uri="{BB962C8B-B14F-4D97-AF65-F5344CB8AC3E}">
        <p14:creationId xmlns:p14="http://schemas.microsoft.com/office/powerpoint/2010/main" val="2804177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3ED4C-D805-4B42-9293-73CF307D2255}" type="datetime1">
              <a:rPr lang="en-US" smtClean="0"/>
              <a:t>2/4/2016</a:t>
            </a:fld>
            <a:endParaRPr lang="en-US"/>
          </a:p>
        </p:txBody>
      </p:sp>
      <p:sp>
        <p:nvSpPr>
          <p:cNvPr id="3" name="Footer Placeholder 2"/>
          <p:cNvSpPr>
            <a:spLocks noGrp="1"/>
          </p:cNvSpPr>
          <p:nvPr>
            <p:ph type="ftr" sz="quarter" idx="11"/>
          </p:nvPr>
        </p:nvSpPr>
        <p:spPr/>
        <p:txBody>
          <a:bodyPr/>
          <a:lstStyle/>
          <a:p>
            <a:r>
              <a:rPr lang="en-US" smtClean="0"/>
              <a:t>Heavy Flavour meet, SINP, Kolkata, 03-05 Feb 2016</a:t>
            </a:r>
            <a:endParaRPr lang="en-US"/>
          </a:p>
        </p:txBody>
      </p:sp>
      <p:sp>
        <p:nvSpPr>
          <p:cNvPr id="4" name="Slide Number Placeholder 3"/>
          <p:cNvSpPr>
            <a:spLocks noGrp="1"/>
          </p:cNvSpPr>
          <p:nvPr>
            <p:ph type="sldNum" sz="quarter" idx="12"/>
          </p:nvPr>
        </p:nvSpPr>
        <p:spPr/>
        <p:txBody>
          <a:bodyPr/>
          <a:lstStyle/>
          <a:p>
            <a:fld id="{4F061F49-58B3-444B-8D0A-49E01249780B}" type="slidenum">
              <a:rPr lang="en-US" smtClean="0"/>
              <a:t>19</a:t>
            </a:fld>
            <a:endParaRPr lang="en-US"/>
          </a:p>
        </p:txBody>
      </p:sp>
      <p:pic>
        <p:nvPicPr>
          <p:cNvPr id="5" name="Picture 4"/>
          <p:cNvPicPr>
            <a:picLocks noChangeAspect="1"/>
          </p:cNvPicPr>
          <p:nvPr/>
        </p:nvPicPr>
        <p:blipFill>
          <a:blip r:embed="rId2"/>
          <a:stretch>
            <a:fillRect/>
          </a:stretch>
        </p:blipFill>
        <p:spPr>
          <a:xfrm>
            <a:off x="457200" y="1016732"/>
            <a:ext cx="4180645" cy="3316060"/>
          </a:xfrm>
          <a:prstGeom prst="rect">
            <a:avLst/>
          </a:prstGeom>
        </p:spPr>
      </p:pic>
      <p:pic>
        <p:nvPicPr>
          <p:cNvPr id="6" name="Picture 5"/>
          <p:cNvPicPr>
            <a:picLocks noChangeAspect="1"/>
          </p:cNvPicPr>
          <p:nvPr/>
        </p:nvPicPr>
        <p:blipFill>
          <a:blip r:embed="rId3"/>
          <a:stretch>
            <a:fillRect/>
          </a:stretch>
        </p:blipFill>
        <p:spPr>
          <a:xfrm>
            <a:off x="4574624" y="1002097"/>
            <a:ext cx="4199096" cy="3330696"/>
          </a:xfrm>
          <a:prstGeom prst="rect">
            <a:avLst/>
          </a:prstGeom>
        </p:spPr>
      </p:pic>
      <p:sp>
        <p:nvSpPr>
          <p:cNvPr id="7" name="Rectangle 6"/>
          <p:cNvSpPr/>
          <p:nvPr/>
        </p:nvSpPr>
        <p:spPr>
          <a:xfrm>
            <a:off x="457200" y="4689140"/>
            <a:ext cx="8100899" cy="954107"/>
          </a:xfrm>
          <a:prstGeom prst="rect">
            <a:avLst/>
          </a:prstGeom>
        </p:spPr>
        <p:txBody>
          <a:bodyPr wrap="square">
            <a:spAutoFit/>
          </a:bodyPr>
          <a:lstStyle/>
          <a:p>
            <a:r>
              <a:rPr lang="en-US" sz="1400" b="1" dirty="0">
                <a:latin typeface="SFRM1095"/>
              </a:rPr>
              <a:t>Track reconstruction efficiency for primary </a:t>
            </a:r>
            <a:r>
              <a:rPr lang="en-US" sz="1400" b="1" dirty="0" err="1">
                <a:latin typeface="SFRM1095"/>
              </a:rPr>
              <a:t>muon</a:t>
            </a:r>
            <a:r>
              <a:rPr lang="en-US" sz="1400" b="1" dirty="0">
                <a:latin typeface="SFRM1095"/>
              </a:rPr>
              <a:t> tracks from </a:t>
            </a:r>
            <a:r>
              <a:rPr lang="en-US" sz="1400" b="1" dirty="0" smtClean="0">
                <a:latin typeface="SFRM1095"/>
              </a:rPr>
              <a:t>J/psi</a:t>
            </a:r>
            <a:r>
              <a:rPr lang="en-US" sz="1400" b="1" dirty="0" smtClean="0">
                <a:latin typeface="CMMI10"/>
              </a:rPr>
              <a:t>  </a:t>
            </a:r>
            <a:r>
              <a:rPr lang="en-US" sz="1400" b="1" dirty="0">
                <a:latin typeface="SFRM1095"/>
              </a:rPr>
              <a:t>as a function of</a:t>
            </a:r>
          </a:p>
          <a:p>
            <a:r>
              <a:rPr lang="en-US" sz="1400" b="1" dirty="0">
                <a:latin typeface="SFRM1095"/>
              </a:rPr>
              <a:t>momentum for two tracking algorithms: nearest neighbor (red) and branching (blue). Left plot</a:t>
            </a:r>
          </a:p>
          <a:p>
            <a:r>
              <a:rPr lang="en-US" sz="1400" b="1" dirty="0">
                <a:latin typeface="SFRM1095"/>
              </a:rPr>
              <a:t>shows MUCH tracking efficiency, right plot shows STS-MUCH tracking efficiency. Horizontal</a:t>
            </a:r>
          </a:p>
          <a:p>
            <a:r>
              <a:rPr lang="en-US" sz="1400" b="1" dirty="0">
                <a:latin typeface="SFRM1095"/>
              </a:rPr>
              <a:t>lines represent numbers integrated over momentum.</a:t>
            </a:r>
            <a:endParaRPr lang="en-US" sz="2400" b="1" dirty="0"/>
          </a:p>
        </p:txBody>
      </p:sp>
      <p:sp>
        <p:nvSpPr>
          <p:cNvPr id="8" name="TextBox 7"/>
          <p:cNvSpPr txBox="1"/>
          <p:nvPr/>
        </p:nvSpPr>
        <p:spPr>
          <a:xfrm>
            <a:off x="2771800" y="1772816"/>
            <a:ext cx="995722" cy="369332"/>
          </a:xfrm>
          <a:prstGeom prst="rect">
            <a:avLst/>
          </a:prstGeom>
          <a:noFill/>
        </p:spPr>
        <p:txBody>
          <a:bodyPr wrap="none" rtlCol="0">
            <a:spAutoFit/>
          </a:bodyPr>
          <a:lstStyle/>
          <a:p>
            <a:r>
              <a:rPr lang="en-US" dirty="0" smtClean="0"/>
              <a:t>25 </a:t>
            </a:r>
            <a:r>
              <a:rPr lang="en-US" dirty="0" err="1" smtClean="0"/>
              <a:t>AGeV</a:t>
            </a:r>
            <a:endParaRPr lang="en-US" dirty="0"/>
          </a:p>
        </p:txBody>
      </p:sp>
    </p:spTree>
    <p:extLst>
      <p:ext uri="{BB962C8B-B14F-4D97-AF65-F5344CB8AC3E}">
        <p14:creationId xmlns:p14="http://schemas.microsoft.com/office/powerpoint/2010/main" val="16267985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3ED4C-D805-4B42-9293-73CF307D2255}" type="datetime1">
              <a:rPr lang="en-US" smtClean="0"/>
              <a:t>2/4/2016</a:t>
            </a:fld>
            <a:endParaRPr lang="en-US"/>
          </a:p>
        </p:txBody>
      </p:sp>
      <p:sp>
        <p:nvSpPr>
          <p:cNvPr id="3" name="Footer Placeholder 2"/>
          <p:cNvSpPr>
            <a:spLocks noGrp="1"/>
          </p:cNvSpPr>
          <p:nvPr>
            <p:ph type="ftr" sz="quarter" idx="11"/>
          </p:nvPr>
        </p:nvSpPr>
        <p:spPr/>
        <p:txBody>
          <a:bodyPr/>
          <a:lstStyle/>
          <a:p>
            <a:r>
              <a:rPr lang="en-US" smtClean="0"/>
              <a:t>Heavy Flavour meet, SINP, Kolkata, 03-05 Feb 2016</a:t>
            </a:r>
            <a:endParaRPr lang="en-US"/>
          </a:p>
        </p:txBody>
      </p:sp>
      <p:sp>
        <p:nvSpPr>
          <p:cNvPr id="4" name="Slide Number Placeholder 3"/>
          <p:cNvSpPr>
            <a:spLocks noGrp="1"/>
          </p:cNvSpPr>
          <p:nvPr>
            <p:ph type="sldNum" sz="quarter" idx="12"/>
          </p:nvPr>
        </p:nvSpPr>
        <p:spPr/>
        <p:txBody>
          <a:bodyPr/>
          <a:lstStyle/>
          <a:p>
            <a:fld id="{4F061F49-58B3-444B-8D0A-49E01249780B}" type="slidenum">
              <a:rPr lang="en-US" smtClean="0"/>
              <a:t>2</a:t>
            </a:fld>
            <a:endParaRPr lang="en-US"/>
          </a:p>
        </p:txBody>
      </p:sp>
      <p:sp>
        <p:nvSpPr>
          <p:cNvPr id="5" name="TextBox 4"/>
          <p:cNvSpPr txBox="1"/>
          <p:nvPr/>
        </p:nvSpPr>
        <p:spPr>
          <a:xfrm>
            <a:off x="947354" y="1160748"/>
            <a:ext cx="7249292" cy="3662541"/>
          </a:xfrm>
          <a:prstGeom prst="rect">
            <a:avLst/>
          </a:prstGeom>
          <a:noFill/>
        </p:spPr>
        <p:txBody>
          <a:bodyPr wrap="none" rtlCol="0">
            <a:spAutoFit/>
          </a:bodyPr>
          <a:lstStyle/>
          <a:p>
            <a:r>
              <a:rPr lang="en-US" sz="3200" b="1" dirty="0" smtClean="0">
                <a:solidFill>
                  <a:srgbClr val="FF0000"/>
                </a:solidFill>
              </a:rPr>
              <a:t>Outline </a:t>
            </a:r>
          </a:p>
          <a:p>
            <a:endParaRPr lang="en-US" sz="3200" b="1" dirty="0" smtClean="0">
              <a:solidFill>
                <a:srgbClr val="FF0000"/>
              </a:solidFill>
            </a:endParaRPr>
          </a:p>
          <a:p>
            <a:pPr marL="342900" indent="-342900">
              <a:buFont typeface="Arial" panose="020B0604020202020204" pitchFamily="34" charset="0"/>
              <a:buChar char="•"/>
            </a:pPr>
            <a:r>
              <a:rPr lang="en-US" sz="2400" dirty="0" err="1" smtClean="0">
                <a:solidFill>
                  <a:srgbClr val="0070C0"/>
                </a:solidFill>
              </a:rPr>
              <a:t>Dilepton</a:t>
            </a:r>
            <a:r>
              <a:rPr lang="en-US" sz="2400" dirty="0" smtClean="0">
                <a:solidFill>
                  <a:srgbClr val="0070C0"/>
                </a:solidFill>
              </a:rPr>
              <a:t> measurements</a:t>
            </a:r>
          </a:p>
          <a:p>
            <a:pPr marL="342900" indent="-342900">
              <a:buFont typeface="Arial" panose="020B0604020202020204" pitchFamily="34" charset="0"/>
              <a:buChar char="•"/>
            </a:pPr>
            <a:r>
              <a:rPr lang="en-US" sz="2400" dirty="0" smtClean="0">
                <a:solidFill>
                  <a:srgbClr val="0070C0"/>
                </a:solidFill>
              </a:rPr>
              <a:t>CBM experiment at FAIR</a:t>
            </a:r>
          </a:p>
          <a:p>
            <a:pPr marL="342900" indent="-342900">
              <a:buFont typeface="Arial" panose="020B0604020202020204" pitchFamily="34" charset="0"/>
              <a:buChar char="•"/>
            </a:pPr>
            <a:r>
              <a:rPr lang="en-US" sz="2400" dirty="0" smtClean="0">
                <a:solidFill>
                  <a:srgbClr val="0070C0"/>
                </a:solidFill>
              </a:rPr>
              <a:t>Schematic of </a:t>
            </a:r>
            <a:r>
              <a:rPr lang="en-US" sz="2400" dirty="0" err="1" smtClean="0">
                <a:solidFill>
                  <a:srgbClr val="0070C0"/>
                </a:solidFill>
              </a:rPr>
              <a:t>dimuon</a:t>
            </a:r>
            <a:r>
              <a:rPr lang="en-US" sz="2400" dirty="0" smtClean="0">
                <a:solidFill>
                  <a:srgbClr val="0070C0"/>
                </a:solidFill>
              </a:rPr>
              <a:t> measurements in different expt.</a:t>
            </a:r>
          </a:p>
          <a:p>
            <a:pPr marL="342900" indent="-342900">
              <a:buFont typeface="Arial" panose="020B0604020202020204" pitchFamily="34" charset="0"/>
              <a:buChar char="•"/>
            </a:pPr>
            <a:r>
              <a:rPr lang="en-US" sz="2400" dirty="0" err="1" smtClean="0">
                <a:solidFill>
                  <a:srgbClr val="0070C0"/>
                </a:solidFill>
              </a:rPr>
              <a:t>Muon</a:t>
            </a:r>
            <a:r>
              <a:rPr lang="en-US" sz="2400" dirty="0" smtClean="0">
                <a:solidFill>
                  <a:srgbClr val="0070C0"/>
                </a:solidFill>
              </a:rPr>
              <a:t> Chamber (MUCH) </a:t>
            </a:r>
            <a:r>
              <a:rPr lang="en-US" sz="2400" dirty="0" smtClean="0">
                <a:solidFill>
                  <a:srgbClr val="0070C0"/>
                </a:solidFill>
              </a:rPr>
              <a:t>system of CBM</a:t>
            </a:r>
          </a:p>
          <a:p>
            <a:r>
              <a:rPr lang="en-US" sz="2400" dirty="0" smtClean="0">
                <a:solidFill>
                  <a:srgbClr val="0070C0"/>
                </a:solidFill>
              </a:rPr>
              <a:t>            -- Simulation results</a:t>
            </a:r>
          </a:p>
          <a:p>
            <a:r>
              <a:rPr lang="en-US" sz="2400" dirty="0" smtClean="0">
                <a:solidFill>
                  <a:srgbClr val="0070C0"/>
                </a:solidFill>
              </a:rPr>
              <a:t>            -- Detailed R&amp;D </a:t>
            </a:r>
          </a:p>
          <a:p>
            <a:pPr marL="342900" indent="-342900">
              <a:buFont typeface="Arial" panose="020B0604020202020204" pitchFamily="34" charset="0"/>
              <a:buChar char="•"/>
            </a:pPr>
            <a:r>
              <a:rPr lang="en-US" sz="2400" dirty="0" smtClean="0">
                <a:solidFill>
                  <a:srgbClr val="0070C0"/>
                </a:solidFill>
              </a:rPr>
              <a:t>Summary</a:t>
            </a:r>
            <a:endParaRPr lang="en-US" sz="2400" dirty="0">
              <a:solidFill>
                <a:srgbClr val="0070C0"/>
              </a:solidFill>
            </a:endParaRPr>
          </a:p>
        </p:txBody>
      </p:sp>
    </p:spTree>
    <p:extLst>
      <p:ext uri="{BB962C8B-B14F-4D97-AF65-F5344CB8AC3E}">
        <p14:creationId xmlns:p14="http://schemas.microsoft.com/office/powerpoint/2010/main" val="22881371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IS100-A-ge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7923"/>
            <a:ext cx="3602377" cy="4041691"/>
          </a:xfrm>
          <a:prstGeom prst="rect">
            <a:avLst/>
          </a:prstGeom>
        </p:spPr>
      </p:pic>
      <p:pic>
        <p:nvPicPr>
          <p:cNvPr id="3" name="Picture 2" descr="SIS100-B-ge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93743" y="467923"/>
            <a:ext cx="3682443" cy="4131522"/>
          </a:xfrm>
          <a:prstGeom prst="rect">
            <a:avLst/>
          </a:prstGeom>
        </p:spPr>
      </p:pic>
      <p:pic>
        <p:nvPicPr>
          <p:cNvPr id="4" name="Picture 3" descr="SIS300-ge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46368" y="3146616"/>
            <a:ext cx="4219728" cy="3711384"/>
          </a:xfrm>
          <a:prstGeom prst="rect">
            <a:avLst/>
          </a:prstGeom>
        </p:spPr>
      </p:pic>
      <p:sp>
        <p:nvSpPr>
          <p:cNvPr id="5" name="TextBox 4"/>
          <p:cNvSpPr txBox="1"/>
          <p:nvPr/>
        </p:nvSpPr>
        <p:spPr>
          <a:xfrm>
            <a:off x="2136259" y="206313"/>
            <a:ext cx="5883542" cy="523220"/>
          </a:xfrm>
          <a:prstGeom prst="rect">
            <a:avLst/>
          </a:prstGeom>
          <a:solidFill>
            <a:schemeClr val="tx2">
              <a:lumMod val="20000"/>
              <a:lumOff val="80000"/>
            </a:schemeClr>
          </a:solidFill>
        </p:spPr>
        <p:txBody>
          <a:bodyPr wrap="none" rtlCol="0">
            <a:spAutoFit/>
          </a:bodyPr>
          <a:lstStyle/>
          <a:p>
            <a:r>
              <a:rPr lang="en-US" sz="2800" b="1" dirty="0" smtClean="0"/>
              <a:t>3 layout options for SIS100 and SIS300</a:t>
            </a:r>
            <a:endParaRPr lang="en-US" sz="2800" b="1" dirty="0"/>
          </a:p>
        </p:txBody>
      </p:sp>
      <p:sp>
        <p:nvSpPr>
          <p:cNvPr id="6" name="TextBox 5"/>
          <p:cNvSpPr txBox="1"/>
          <p:nvPr/>
        </p:nvSpPr>
        <p:spPr>
          <a:xfrm>
            <a:off x="718487" y="1353635"/>
            <a:ext cx="1335109" cy="369332"/>
          </a:xfrm>
          <a:prstGeom prst="rect">
            <a:avLst/>
          </a:prstGeom>
          <a:noFill/>
        </p:spPr>
        <p:txBody>
          <a:bodyPr wrap="none" rtlCol="0">
            <a:spAutoFit/>
          </a:bodyPr>
          <a:lstStyle/>
          <a:p>
            <a:r>
              <a:rPr lang="en-US" dirty="0" smtClean="0"/>
              <a:t>Basic SIS100</a:t>
            </a:r>
            <a:endParaRPr lang="en-US" dirty="0"/>
          </a:p>
        </p:txBody>
      </p:sp>
      <p:sp>
        <p:nvSpPr>
          <p:cNvPr id="7" name="TextBox 6"/>
          <p:cNvSpPr txBox="1"/>
          <p:nvPr/>
        </p:nvSpPr>
        <p:spPr>
          <a:xfrm>
            <a:off x="5779503" y="1121987"/>
            <a:ext cx="1741658" cy="369332"/>
          </a:xfrm>
          <a:prstGeom prst="rect">
            <a:avLst/>
          </a:prstGeom>
          <a:noFill/>
        </p:spPr>
        <p:txBody>
          <a:bodyPr wrap="none" rtlCol="0">
            <a:spAutoFit/>
          </a:bodyPr>
          <a:lstStyle/>
          <a:p>
            <a:r>
              <a:rPr lang="en-US" dirty="0" smtClean="0"/>
              <a:t>Extended SIS100</a:t>
            </a:r>
            <a:endParaRPr lang="en-US" dirty="0"/>
          </a:p>
        </p:txBody>
      </p:sp>
      <p:sp>
        <p:nvSpPr>
          <p:cNvPr id="8" name="TextBox 7"/>
          <p:cNvSpPr txBox="1"/>
          <p:nvPr/>
        </p:nvSpPr>
        <p:spPr>
          <a:xfrm>
            <a:off x="3602377" y="5800901"/>
            <a:ext cx="805930" cy="369332"/>
          </a:xfrm>
          <a:prstGeom prst="rect">
            <a:avLst/>
          </a:prstGeom>
          <a:noFill/>
        </p:spPr>
        <p:txBody>
          <a:bodyPr wrap="none" rtlCol="0">
            <a:spAutoFit/>
          </a:bodyPr>
          <a:lstStyle/>
          <a:p>
            <a:r>
              <a:rPr lang="en-US" dirty="0" smtClean="0"/>
              <a:t>SIS300</a:t>
            </a:r>
            <a:endParaRPr lang="en-US" dirty="0"/>
          </a:p>
        </p:txBody>
      </p:sp>
      <p:sp>
        <p:nvSpPr>
          <p:cNvPr id="9" name="TextBox 8"/>
          <p:cNvSpPr txBox="1"/>
          <p:nvPr/>
        </p:nvSpPr>
        <p:spPr>
          <a:xfrm>
            <a:off x="517182" y="4047949"/>
            <a:ext cx="1931538" cy="1200328"/>
          </a:xfrm>
          <a:prstGeom prst="rect">
            <a:avLst/>
          </a:prstGeom>
          <a:noFill/>
          <a:ln>
            <a:solidFill>
              <a:srgbClr val="FF0000"/>
            </a:solidFill>
          </a:ln>
        </p:spPr>
        <p:txBody>
          <a:bodyPr wrap="none" rtlCol="0">
            <a:spAutoFit/>
          </a:bodyPr>
          <a:lstStyle/>
          <a:p>
            <a:r>
              <a:rPr lang="en-US" sz="2400" b="1" dirty="0" smtClean="0"/>
              <a:t>Lengths:</a:t>
            </a:r>
          </a:p>
          <a:p>
            <a:r>
              <a:rPr lang="en-US" sz="2400" b="1" dirty="0" smtClean="0"/>
              <a:t>6.4m (SIS100)</a:t>
            </a:r>
          </a:p>
          <a:p>
            <a:r>
              <a:rPr lang="en-US" sz="2400" b="1" dirty="0" smtClean="0"/>
              <a:t>7.3m (SIS300)</a:t>
            </a:r>
            <a:endParaRPr lang="en-US" sz="2400" b="1" dirty="0"/>
          </a:p>
        </p:txBody>
      </p:sp>
      <p:sp>
        <p:nvSpPr>
          <p:cNvPr id="10" name="TextBox 9"/>
          <p:cNvSpPr txBox="1"/>
          <p:nvPr/>
        </p:nvSpPr>
        <p:spPr>
          <a:xfrm>
            <a:off x="6549571" y="4336143"/>
            <a:ext cx="1012529" cy="369332"/>
          </a:xfrm>
          <a:prstGeom prst="rect">
            <a:avLst/>
          </a:prstGeom>
          <a:noFill/>
        </p:spPr>
        <p:txBody>
          <a:bodyPr wrap="none" rtlCol="0">
            <a:spAutoFit/>
          </a:bodyPr>
          <a:lstStyle/>
          <a:p>
            <a:r>
              <a:rPr lang="en-US" b="1" dirty="0" smtClean="0">
                <a:solidFill>
                  <a:srgbClr val="FF0000"/>
                </a:solidFill>
              </a:rPr>
              <a:t>TOF wall</a:t>
            </a:r>
            <a:endParaRPr lang="en-US" b="1" dirty="0">
              <a:solidFill>
                <a:srgbClr val="FF0000"/>
              </a:solidFill>
            </a:endParaRPr>
          </a:p>
        </p:txBody>
      </p:sp>
    </p:spTree>
    <p:extLst>
      <p:ext uri="{BB962C8B-B14F-4D97-AF65-F5344CB8AC3E}">
        <p14:creationId xmlns:p14="http://schemas.microsoft.com/office/powerpoint/2010/main" val="6902568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CustomShape 1"/>
          <p:cNvSpPr/>
          <p:nvPr/>
        </p:nvSpPr>
        <p:spPr>
          <a:xfrm>
            <a:off x="457172" y="273684"/>
            <a:ext cx="8228110" cy="1144562"/>
          </a:xfrm>
          <a:prstGeom prst="rect">
            <a:avLst/>
          </a:prstGeom>
          <a:noFill/>
          <a:ln>
            <a:noFill/>
          </a:ln>
        </p:spPr>
      </p:sp>
      <p:pic>
        <p:nvPicPr>
          <p:cNvPr id="91" name="Picture 90"/>
          <p:cNvPicPr/>
          <p:nvPr/>
        </p:nvPicPr>
        <p:blipFill>
          <a:blip r:embed="rId2"/>
          <a:stretch>
            <a:fillRect/>
          </a:stretch>
        </p:blipFill>
        <p:spPr>
          <a:xfrm>
            <a:off x="790254" y="1016588"/>
            <a:ext cx="7594274" cy="4838182"/>
          </a:xfrm>
          <a:prstGeom prst="rect">
            <a:avLst/>
          </a:prstGeom>
          <a:ln>
            <a:noFill/>
          </a:ln>
        </p:spPr>
      </p:pic>
    </p:spTree>
    <p:extLst>
      <p:ext uri="{BB962C8B-B14F-4D97-AF65-F5344CB8AC3E}">
        <p14:creationId xmlns:p14="http://schemas.microsoft.com/office/powerpoint/2010/main" val="336408411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30444" y="2121289"/>
            <a:ext cx="6219467" cy="2739211"/>
          </a:xfrm>
          <a:prstGeom prst="rect">
            <a:avLst/>
          </a:prstGeom>
          <a:noFill/>
        </p:spPr>
        <p:txBody>
          <a:bodyPr wrap="square" rtlCol="0">
            <a:spAutoFit/>
          </a:bodyPr>
          <a:lstStyle/>
          <a:p>
            <a:r>
              <a:rPr lang="en-US" sz="3600" dirty="0" smtClean="0"/>
              <a:t>Detector options</a:t>
            </a:r>
          </a:p>
          <a:p>
            <a:endParaRPr lang="en-US" sz="3600" dirty="0"/>
          </a:p>
          <a:p>
            <a:endParaRPr lang="en-US" sz="3600" dirty="0" smtClean="0"/>
          </a:p>
          <a:p>
            <a:r>
              <a:rPr lang="en-US" sz="3200" i="1" dirty="0" smtClean="0"/>
              <a:t>One or two slides to show the </a:t>
            </a:r>
          </a:p>
          <a:p>
            <a:r>
              <a:rPr lang="en-US" sz="3200" i="1" dirty="0"/>
              <a:t>o</a:t>
            </a:r>
            <a:r>
              <a:rPr lang="en-US" sz="3200" i="1" dirty="0" smtClean="0"/>
              <a:t>ptions and status</a:t>
            </a:r>
            <a:endParaRPr lang="en-US" sz="3200" i="1" dirty="0"/>
          </a:p>
        </p:txBody>
      </p:sp>
      <p:pic>
        <p:nvPicPr>
          <p:cNvPr id="3" name="Picture 2" descr="occupancy-sis300-25gev-auau-60cmcarb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18866"/>
            <a:ext cx="9144000" cy="4833529"/>
          </a:xfrm>
          <a:prstGeom prst="rect">
            <a:avLst/>
          </a:prstGeom>
        </p:spPr>
      </p:pic>
      <p:sp>
        <p:nvSpPr>
          <p:cNvPr id="4" name="TextBox 3"/>
          <p:cNvSpPr txBox="1"/>
          <p:nvPr/>
        </p:nvSpPr>
        <p:spPr>
          <a:xfrm>
            <a:off x="1530444" y="199700"/>
            <a:ext cx="5850229" cy="523220"/>
          </a:xfrm>
          <a:prstGeom prst="rect">
            <a:avLst/>
          </a:prstGeom>
          <a:noFill/>
          <a:ln>
            <a:solidFill>
              <a:srgbClr val="0000FF"/>
            </a:solidFill>
          </a:ln>
        </p:spPr>
        <p:txBody>
          <a:bodyPr wrap="none" rtlCol="0">
            <a:spAutoFit/>
          </a:bodyPr>
          <a:lstStyle/>
          <a:p>
            <a:r>
              <a:rPr lang="en-US" sz="2800" dirty="0" smtClean="0"/>
              <a:t>Occupancy (25 </a:t>
            </a:r>
            <a:r>
              <a:rPr lang="en-US" sz="2800" dirty="0" err="1" smtClean="0"/>
              <a:t>AGeV</a:t>
            </a:r>
            <a:r>
              <a:rPr lang="en-US" sz="2800" dirty="0" smtClean="0"/>
              <a:t> central collisions)</a:t>
            </a:r>
            <a:endParaRPr lang="en-US" sz="2800" dirty="0"/>
          </a:p>
        </p:txBody>
      </p:sp>
      <p:sp>
        <p:nvSpPr>
          <p:cNvPr id="5" name="TextBox 4"/>
          <p:cNvSpPr txBox="1"/>
          <p:nvPr/>
        </p:nvSpPr>
        <p:spPr>
          <a:xfrm>
            <a:off x="1106714" y="6005286"/>
            <a:ext cx="6826721" cy="461665"/>
          </a:xfrm>
          <a:prstGeom prst="rect">
            <a:avLst/>
          </a:prstGeom>
          <a:noFill/>
        </p:spPr>
        <p:txBody>
          <a:bodyPr wrap="none" rtlCol="0">
            <a:spAutoFit/>
          </a:bodyPr>
          <a:lstStyle/>
          <a:p>
            <a:r>
              <a:rPr lang="en-US" sz="2400" b="1" i="1" dirty="0" smtClean="0">
                <a:solidFill>
                  <a:srgbClr val="FF0000"/>
                </a:solidFill>
              </a:rPr>
              <a:t>Geant3 + segmentation + GEM profile implemented</a:t>
            </a:r>
            <a:endParaRPr lang="en-US" sz="2400" b="1" i="1" dirty="0">
              <a:solidFill>
                <a:srgbClr val="FF0000"/>
              </a:solidFill>
            </a:endParaRPr>
          </a:p>
        </p:txBody>
      </p:sp>
    </p:spTree>
    <p:extLst>
      <p:ext uri="{BB962C8B-B14F-4D97-AF65-F5344CB8AC3E}">
        <p14:creationId xmlns:p14="http://schemas.microsoft.com/office/powerpoint/2010/main" val="7275798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2665" y="154501"/>
            <a:ext cx="7536245" cy="523220"/>
          </a:xfrm>
          <a:prstGeom prst="rect">
            <a:avLst/>
          </a:prstGeom>
          <a:noFill/>
          <a:ln>
            <a:solidFill>
              <a:srgbClr val="0000FF"/>
            </a:solidFill>
          </a:ln>
        </p:spPr>
        <p:txBody>
          <a:bodyPr wrap="none" rtlCol="0">
            <a:spAutoFit/>
          </a:bodyPr>
          <a:lstStyle/>
          <a:p>
            <a:r>
              <a:rPr lang="en-US" sz="2800" dirty="0" smtClean="0"/>
              <a:t>Hit density on 1</a:t>
            </a:r>
            <a:r>
              <a:rPr lang="en-US" sz="2800" baseline="30000" dirty="0" smtClean="0"/>
              <a:t>st</a:t>
            </a:r>
            <a:r>
              <a:rPr lang="en-US" sz="2800" dirty="0" smtClean="0"/>
              <a:t> station (Carbon as first absorber)</a:t>
            </a:r>
            <a:endParaRPr lang="en-US" sz="2800" dirty="0"/>
          </a:p>
        </p:txBody>
      </p:sp>
      <p:pic>
        <p:nvPicPr>
          <p:cNvPr id="3" name="Picture 2" descr="much1-hit-density-35G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40170"/>
            <a:ext cx="4428735" cy="3623910"/>
          </a:xfrm>
          <a:prstGeom prst="rect">
            <a:avLst/>
          </a:prstGeom>
        </p:spPr>
      </p:pic>
      <p:pic>
        <p:nvPicPr>
          <p:cNvPr id="5" name="Picture 4" descr="much1-hit-density-10GeV.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8866" y="2607001"/>
            <a:ext cx="5075134" cy="4132322"/>
          </a:xfrm>
          <a:prstGeom prst="rect">
            <a:avLst/>
          </a:prstGeom>
        </p:spPr>
      </p:pic>
      <p:sp>
        <p:nvSpPr>
          <p:cNvPr id="6" name="TextBox 5"/>
          <p:cNvSpPr txBox="1"/>
          <p:nvPr/>
        </p:nvSpPr>
        <p:spPr>
          <a:xfrm>
            <a:off x="322753" y="4923375"/>
            <a:ext cx="3887453" cy="1200329"/>
          </a:xfrm>
          <a:prstGeom prst="rect">
            <a:avLst/>
          </a:prstGeom>
          <a:noFill/>
        </p:spPr>
        <p:txBody>
          <a:bodyPr wrap="none" rtlCol="0">
            <a:spAutoFit/>
          </a:bodyPr>
          <a:lstStyle/>
          <a:p>
            <a:r>
              <a:rPr lang="en-US" sz="3600" dirty="0" smtClean="0"/>
              <a:t>FLUKA calculations</a:t>
            </a:r>
          </a:p>
          <a:p>
            <a:r>
              <a:rPr lang="en-US" sz="3600" dirty="0" smtClean="0"/>
              <a:t>(min-bias collisions)</a:t>
            </a:r>
            <a:endParaRPr lang="en-US" sz="3600" dirty="0"/>
          </a:p>
        </p:txBody>
      </p:sp>
      <p:sp>
        <p:nvSpPr>
          <p:cNvPr id="4" name="TextBox 3"/>
          <p:cNvSpPr txBox="1"/>
          <p:nvPr/>
        </p:nvSpPr>
        <p:spPr>
          <a:xfrm>
            <a:off x="3610429" y="1632857"/>
            <a:ext cx="1479892" cy="523220"/>
          </a:xfrm>
          <a:prstGeom prst="rect">
            <a:avLst/>
          </a:prstGeom>
          <a:noFill/>
        </p:spPr>
        <p:txBody>
          <a:bodyPr wrap="none" rtlCol="0">
            <a:spAutoFit/>
          </a:bodyPr>
          <a:lstStyle/>
          <a:p>
            <a:r>
              <a:rPr lang="en-US" sz="2800" b="1" dirty="0" smtClean="0"/>
              <a:t>25 </a:t>
            </a:r>
            <a:r>
              <a:rPr lang="en-US" sz="2800" b="1" dirty="0" err="1" smtClean="0"/>
              <a:t>AGeV</a:t>
            </a:r>
            <a:endParaRPr lang="en-US" sz="2800" b="1" dirty="0"/>
          </a:p>
        </p:txBody>
      </p:sp>
      <p:sp>
        <p:nvSpPr>
          <p:cNvPr id="7" name="TextBox 6"/>
          <p:cNvSpPr txBox="1"/>
          <p:nvPr/>
        </p:nvSpPr>
        <p:spPr>
          <a:xfrm>
            <a:off x="7484571" y="2314613"/>
            <a:ext cx="1659429" cy="584776"/>
          </a:xfrm>
          <a:prstGeom prst="rect">
            <a:avLst/>
          </a:prstGeom>
          <a:noFill/>
        </p:spPr>
        <p:txBody>
          <a:bodyPr wrap="none" rtlCol="0">
            <a:spAutoFit/>
          </a:bodyPr>
          <a:lstStyle/>
          <a:p>
            <a:r>
              <a:rPr lang="en-US" sz="3200" b="1" dirty="0" smtClean="0"/>
              <a:t>10 </a:t>
            </a:r>
            <a:r>
              <a:rPr lang="en-US" sz="3200" b="1" dirty="0" err="1" smtClean="0"/>
              <a:t>AGeV</a:t>
            </a:r>
            <a:endParaRPr lang="en-US" sz="3200" b="1" dirty="0"/>
          </a:p>
        </p:txBody>
      </p:sp>
      <p:sp>
        <p:nvSpPr>
          <p:cNvPr id="8" name="TextBox 7"/>
          <p:cNvSpPr txBox="1"/>
          <p:nvPr/>
        </p:nvSpPr>
        <p:spPr>
          <a:xfrm>
            <a:off x="5987143" y="1378857"/>
            <a:ext cx="1545878" cy="369332"/>
          </a:xfrm>
          <a:prstGeom prst="rect">
            <a:avLst/>
          </a:prstGeom>
          <a:noFill/>
          <a:ln>
            <a:solidFill>
              <a:srgbClr val="0000FF"/>
            </a:solidFill>
          </a:ln>
        </p:spPr>
        <p:txBody>
          <a:bodyPr wrap="none" rtlCol="0">
            <a:spAutoFit/>
          </a:bodyPr>
          <a:lstStyle/>
          <a:p>
            <a:r>
              <a:rPr lang="en-US" dirty="0" smtClean="0">
                <a:solidFill>
                  <a:srgbClr val="FF0000"/>
                </a:solidFill>
              </a:rPr>
              <a:t>400 KHz/cm^2</a:t>
            </a:r>
            <a:endParaRPr lang="en-US" dirty="0">
              <a:solidFill>
                <a:srgbClr val="FF0000"/>
              </a:solidFill>
            </a:endParaRPr>
          </a:p>
        </p:txBody>
      </p:sp>
    </p:spTree>
    <p:extLst>
      <p:ext uri="{BB962C8B-B14F-4D97-AF65-F5344CB8AC3E}">
        <p14:creationId xmlns:p14="http://schemas.microsoft.com/office/powerpoint/2010/main" val="20308507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uCh1_n_35g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406" y="584904"/>
            <a:ext cx="4778974" cy="3910501"/>
          </a:xfrm>
          <a:prstGeom prst="rect">
            <a:avLst/>
          </a:prstGeom>
        </p:spPr>
      </p:pic>
      <p:sp>
        <p:nvSpPr>
          <p:cNvPr id="3" name="TextBox 2"/>
          <p:cNvSpPr txBox="1"/>
          <p:nvPr/>
        </p:nvSpPr>
        <p:spPr>
          <a:xfrm>
            <a:off x="1102794" y="5548233"/>
            <a:ext cx="3425274" cy="584776"/>
          </a:xfrm>
          <a:prstGeom prst="rect">
            <a:avLst/>
          </a:prstGeom>
          <a:noFill/>
        </p:spPr>
        <p:txBody>
          <a:bodyPr wrap="none" rtlCol="0">
            <a:spAutoFit/>
          </a:bodyPr>
          <a:lstStyle/>
          <a:p>
            <a:r>
              <a:rPr lang="en-US" sz="3200" i="1" dirty="0" smtClean="0"/>
              <a:t>FLUKA calculations</a:t>
            </a:r>
            <a:endParaRPr lang="en-US" sz="3200" i="1" dirty="0"/>
          </a:p>
        </p:txBody>
      </p:sp>
      <p:sp>
        <p:nvSpPr>
          <p:cNvPr id="4" name="TextBox 3"/>
          <p:cNvSpPr txBox="1"/>
          <p:nvPr/>
        </p:nvSpPr>
        <p:spPr>
          <a:xfrm>
            <a:off x="3049811" y="186956"/>
            <a:ext cx="3513302" cy="461665"/>
          </a:xfrm>
          <a:prstGeom prst="rect">
            <a:avLst/>
          </a:prstGeom>
          <a:noFill/>
          <a:ln>
            <a:solidFill>
              <a:srgbClr val="0000FF"/>
            </a:solidFill>
          </a:ln>
        </p:spPr>
        <p:txBody>
          <a:bodyPr wrap="none" rtlCol="0">
            <a:spAutoFit/>
          </a:bodyPr>
          <a:lstStyle/>
          <a:p>
            <a:r>
              <a:rPr lang="en-US" sz="2400" dirty="0" smtClean="0"/>
              <a:t>Neutron Flux on 1</a:t>
            </a:r>
            <a:r>
              <a:rPr lang="en-US" sz="2400" baseline="30000" dirty="0" smtClean="0"/>
              <a:t>st</a:t>
            </a:r>
            <a:r>
              <a:rPr lang="en-US" sz="2400" dirty="0" smtClean="0"/>
              <a:t> station</a:t>
            </a:r>
            <a:endParaRPr lang="en-US" sz="2400" dirty="0"/>
          </a:p>
        </p:txBody>
      </p:sp>
      <p:pic>
        <p:nvPicPr>
          <p:cNvPr id="5" name="Picture 4" descr="MuCh1_n_10gev.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2113" y="3024790"/>
            <a:ext cx="4478215" cy="3664398"/>
          </a:xfrm>
          <a:prstGeom prst="rect">
            <a:avLst/>
          </a:prstGeom>
        </p:spPr>
      </p:pic>
      <p:sp>
        <p:nvSpPr>
          <p:cNvPr id="6" name="TextBox 5"/>
          <p:cNvSpPr txBox="1"/>
          <p:nvPr/>
        </p:nvSpPr>
        <p:spPr>
          <a:xfrm>
            <a:off x="4100286" y="1397000"/>
            <a:ext cx="1287532" cy="461665"/>
          </a:xfrm>
          <a:prstGeom prst="rect">
            <a:avLst/>
          </a:prstGeom>
          <a:noFill/>
          <a:ln>
            <a:solidFill>
              <a:srgbClr val="0000FF"/>
            </a:solidFill>
          </a:ln>
        </p:spPr>
        <p:txBody>
          <a:bodyPr wrap="none" rtlCol="0">
            <a:spAutoFit/>
          </a:bodyPr>
          <a:lstStyle/>
          <a:p>
            <a:r>
              <a:rPr lang="en-US" sz="2400" b="1" dirty="0">
                <a:solidFill>
                  <a:srgbClr val="FF0000"/>
                </a:solidFill>
              </a:rPr>
              <a:t>3</a:t>
            </a:r>
            <a:r>
              <a:rPr lang="en-US" sz="2400" b="1" dirty="0" smtClean="0">
                <a:solidFill>
                  <a:srgbClr val="FF0000"/>
                </a:solidFill>
              </a:rPr>
              <a:t>5 </a:t>
            </a:r>
            <a:r>
              <a:rPr lang="en-US" sz="2400" b="1" dirty="0" err="1" smtClean="0">
                <a:solidFill>
                  <a:srgbClr val="FF0000"/>
                </a:solidFill>
              </a:rPr>
              <a:t>AGeV</a:t>
            </a:r>
            <a:endParaRPr lang="en-US" sz="2400" b="1" dirty="0">
              <a:solidFill>
                <a:srgbClr val="FF0000"/>
              </a:solidFill>
            </a:endParaRPr>
          </a:p>
        </p:txBody>
      </p:sp>
      <p:sp>
        <p:nvSpPr>
          <p:cNvPr id="7" name="TextBox 6"/>
          <p:cNvSpPr txBox="1"/>
          <p:nvPr/>
        </p:nvSpPr>
        <p:spPr>
          <a:xfrm>
            <a:off x="7572829" y="2793957"/>
            <a:ext cx="1287532" cy="461665"/>
          </a:xfrm>
          <a:prstGeom prst="rect">
            <a:avLst/>
          </a:prstGeom>
          <a:noFill/>
          <a:ln>
            <a:solidFill>
              <a:srgbClr val="0000FF"/>
            </a:solidFill>
          </a:ln>
        </p:spPr>
        <p:txBody>
          <a:bodyPr wrap="none" rtlCol="0">
            <a:spAutoFit/>
          </a:bodyPr>
          <a:lstStyle/>
          <a:p>
            <a:r>
              <a:rPr lang="en-US" sz="2400" b="1" dirty="0" smtClean="0"/>
              <a:t>10 </a:t>
            </a:r>
            <a:r>
              <a:rPr lang="en-US" sz="2400" b="1" dirty="0" err="1" smtClean="0"/>
              <a:t>AGeV</a:t>
            </a:r>
            <a:endParaRPr lang="en-US" sz="2400" b="1" dirty="0"/>
          </a:p>
        </p:txBody>
      </p:sp>
    </p:spTree>
    <p:extLst>
      <p:ext uri="{BB962C8B-B14F-4D97-AF65-F5344CB8AC3E}">
        <p14:creationId xmlns:p14="http://schemas.microsoft.com/office/powerpoint/2010/main" val="34783694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40429" y="355247"/>
            <a:ext cx="3837985" cy="523220"/>
          </a:xfrm>
          <a:prstGeom prst="rect">
            <a:avLst/>
          </a:prstGeom>
          <a:noFill/>
          <a:ln>
            <a:solidFill>
              <a:schemeClr val="tx2">
                <a:lumMod val="50000"/>
              </a:schemeClr>
            </a:solidFill>
          </a:ln>
        </p:spPr>
        <p:txBody>
          <a:bodyPr wrap="none" rtlCol="0">
            <a:spAutoFit/>
          </a:bodyPr>
          <a:lstStyle/>
          <a:p>
            <a:r>
              <a:rPr lang="en-US" sz="2800" dirty="0" smtClean="0">
                <a:solidFill>
                  <a:srgbClr val="FF0000"/>
                </a:solidFill>
              </a:rPr>
              <a:t>Neutron-equivalent dose</a:t>
            </a:r>
            <a:endParaRPr lang="en-US" sz="2800" dirty="0">
              <a:solidFill>
                <a:srgbClr val="FF0000"/>
              </a:solidFill>
            </a:endParaRPr>
          </a:p>
        </p:txBody>
      </p:sp>
      <p:pic>
        <p:nvPicPr>
          <p:cNvPr id="3" name="Picture 2" descr="MuCh1_NIEL_35g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06659"/>
            <a:ext cx="4362499" cy="3419958"/>
          </a:xfrm>
          <a:prstGeom prst="rect">
            <a:avLst/>
          </a:prstGeom>
        </p:spPr>
      </p:pic>
      <p:pic>
        <p:nvPicPr>
          <p:cNvPr id="5" name="Picture 4" descr="MuCh1_NIEL_10gev.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2499" y="2927878"/>
            <a:ext cx="4738729" cy="3714901"/>
          </a:xfrm>
          <a:prstGeom prst="rect">
            <a:avLst/>
          </a:prstGeom>
        </p:spPr>
      </p:pic>
      <p:sp>
        <p:nvSpPr>
          <p:cNvPr id="6" name="TextBox 5"/>
          <p:cNvSpPr txBox="1"/>
          <p:nvPr/>
        </p:nvSpPr>
        <p:spPr>
          <a:xfrm>
            <a:off x="3519714" y="1723571"/>
            <a:ext cx="995848" cy="369332"/>
          </a:xfrm>
          <a:prstGeom prst="rect">
            <a:avLst/>
          </a:prstGeom>
          <a:noFill/>
          <a:ln>
            <a:solidFill>
              <a:srgbClr val="10253F"/>
            </a:solidFill>
          </a:ln>
        </p:spPr>
        <p:txBody>
          <a:bodyPr wrap="none" rtlCol="0">
            <a:spAutoFit/>
          </a:bodyPr>
          <a:lstStyle/>
          <a:p>
            <a:r>
              <a:rPr lang="en-US" dirty="0" smtClean="0"/>
              <a:t>35 </a:t>
            </a:r>
            <a:r>
              <a:rPr lang="en-US" dirty="0" err="1" smtClean="0"/>
              <a:t>AGeV</a:t>
            </a:r>
            <a:endParaRPr lang="en-US" dirty="0"/>
          </a:p>
        </p:txBody>
      </p:sp>
      <p:sp>
        <p:nvSpPr>
          <p:cNvPr id="7" name="TextBox 6"/>
          <p:cNvSpPr txBox="1"/>
          <p:nvPr/>
        </p:nvSpPr>
        <p:spPr>
          <a:xfrm>
            <a:off x="7736114" y="2743212"/>
            <a:ext cx="995848" cy="369332"/>
          </a:xfrm>
          <a:prstGeom prst="rect">
            <a:avLst/>
          </a:prstGeom>
          <a:noFill/>
          <a:ln>
            <a:solidFill>
              <a:srgbClr val="10253F"/>
            </a:solidFill>
          </a:ln>
        </p:spPr>
        <p:txBody>
          <a:bodyPr wrap="none" rtlCol="0">
            <a:spAutoFit/>
          </a:bodyPr>
          <a:lstStyle/>
          <a:p>
            <a:r>
              <a:rPr lang="en-US" dirty="0" smtClean="0"/>
              <a:t>10 </a:t>
            </a:r>
            <a:r>
              <a:rPr lang="en-US" dirty="0" err="1" smtClean="0"/>
              <a:t>AGeV</a:t>
            </a:r>
            <a:endParaRPr lang="en-US" dirty="0"/>
          </a:p>
        </p:txBody>
      </p:sp>
    </p:spTree>
    <p:extLst>
      <p:ext uri="{BB962C8B-B14F-4D97-AF65-F5344CB8AC3E}">
        <p14:creationId xmlns:p14="http://schemas.microsoft.com/office/powerpoint/2010/main" val="39954448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5"/>
          <p:cNvSpPr>
            <a:spLocks noGrp="1"/>
          </p:cNvSpPr>
          <p:nvPr>
            <p:ph type="sldNum" sz="quarter" idx="12"/>
          </p:nvPr>
        </p:nvSpPr>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9DA73F8D-A01F-4408-A9EF-271368E5DFB7}" type="slidenum">
              <a:rPr lang="en-IN" altLang="en-US" sz="1200">
                <a:solidFill>
                  <a:srgbClr val="045C75"/>
                </a:solidFill>
              </a:rPr>
              <a:pPr eaLnBrk="1" hangingPunct="1"/>
              <a:t>26</a:t>
            </a:fld>
            <a:endParaRPr lang="en-IN" altLang="en-US" sz="1200">
              <a:solidFill>
                <a:srgbClr val="045C75"/>
              </a:solidFill>
            </a:endParaRPr>
          </a:p>
        </p:txBody>
      </p:sp>
      <p:pic>
        <p:nvPicPr>
          <p:cNvPr id="44035" name="Picture 2" descr="http://www-hades.gsi.de/~dbertini/allpics/mufield/rad/eMuch1Dep_projX_fluka_much_fmu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95" y="1369356"/>
            <a:ext cx="4512006" cy="4327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6" name="Picture 4" descr="http://www-hades.gsi.de/~dbertini/allpics/mufield/rad/eMuch1Dep_projY_fluka_much_fmu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6885" y="1452508"/>
            <a:ext cx="4409709" cy="4233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9" name="TextBox 10"/>
          <p:cNvSpPr txBox="1">
            <a:spLocks noChangeArrowheads="1"/>
          </p:cNvSpPr>
          <p:nvPr/>
        </p:nvSpPr>
        <p:spPr bwMode="auto">
          <a:xfrm>
            <a:off x="6084887" y="431894"/>
            <a:ext cx="30702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IN" altLang="en-US" sz="1800" b="1" dirty="0">
                <a:solidFill>
                  <a:srgbClr val="0070C0"/>
                </a:solidFill>
              </a:rPr>
              <a:t>TID: Total Ionizing Dose  </a:t>
            </a:r>
          </a:p>
          <a:p>
            <a:pPr eaLnBrk="1" hangingPunct="1"/>
            <a:r>
              <a:rPr lang="en-IN" altLang="en-US" sz="1800" b="1" dirty="0">
                <a:solidFill>
                  <a:srgbClr val="0070C0"/>
                </a:solidFill>
              </a:rPr>
              <a:t>at the outer edge of the</a:t>
            </a:r>
          </a:p>
          <a:p>
            <a:pPr eaLnBrk="1" hangingPunct="1"/>
            <a:r>
              <a:rPr lang="en-IN" altLang="en-US" sz="1800" b="1" dirty="0">
                <a:solidFill>
                  <a:srgbClr val="0070C0"/>
                </a:solidFill>
              </a:rPr>
              <a:t>detector is around </a:t>
            </a:r>
            <a:r>
              <a:rPr lang="en-IN" altLang="en-US" sz="1800" b="1" dirty="0">
                <a:solidFill>
                  <a:srgbClr val="C00000"/>
                </a:solidFill>
              </a:rPr>
              <a:t>10krad</a:t>
            </a:r>
          </a:p>
        </p:txBody>
      </p:sp>
      <p:sp>
        <p:nvSpPr>
          <p:cNvPr id="44040" name="TextBox 11"/>
          <p:cNvSpPr txBox="1">
            <a:spLocks noChangeArrowheads="1"/>
          </p:cNvSpPr>
          <p:nvPr/>
        </p:nvSpPr>
        <p:spPr bwMode="auto">
          <a:xfrm>
            <a:off x="594816" y="5446079"/>
            <a:ext cx="7793608" cy="800209"/>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lIns="91430" tIns="45715" rIns="91430" bIns="45715">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dirty="0">
                <a:solidFill>
                  <a:srgbClr val="1D08B8"/>
                </a:solidFill>
              </a:rPr>
              <a:t>Ref : http://cbm-wiki.gsi.de/cgi-bin/viewauth/Radiationstudies/WebHome?CGISESSID=2bce338388a71f099de8d3ca43e0f2b7</a:t>
            </a:r>
            <a:endParaRPr lang="en-IN" altLang="en-US" sz="1400" dirty="0">
              <a:solidFill>
                <a:srgbClr val="1D08B8"/>
              </a:solidFill>
            </a:endParaRPr>
          </a:p>
          <a:p>
            <a:pPr eaLnBrk="1" hangingPunct="1"/>
            <a:endParaRPr lang="en-IN" altLang="en-US" sz="1800" dirty="0">
              <a:solidFill>
                <a:srgbClr val="1D08B8"/>
              </a:solidFill>
            </a:endParaRPr>
          </a:p>
        </p:txBody>
      </p:sp>
      <p:sp>
        <p:nvSpPr>
          <p:cNvPr id="10" name="Slide Number Placeholder 9"/>
          <p:cNvSpPr txBox="1">
            <a:spLocks noGrp="1"/>
          </p:cNvSpPr>
          <p:nvPr/>
        </p:nvSpPr>
        <p:spPr>
          <a:xfrm>
            <a:off x="6553200" y="6356350"/>
            <a:ext cx="2133600" cy="365125"/>
          </a:xfrm>
          <a:prstGeom prst="rect">
            <a:avLst/>
          </a:prstGeom>
          <a:noFill/>
        </p:spPr>
        <p:txBody>
          <a:bodyPr lIns="91430" tIns="45715" rIns="91430" bIns="4571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3A9818CE-D4F2-4C0D-93D4-6CA95B1B83B0}" type="slidenum">
              <a:rPr lang="en-US" altLang="en-US" sz="1200">
                <a:solidFill>
                  <a:srgbClr val="898989"/>
                </a:solidFill>
              </a:rPr>
              <a:pPr algn="r" eaLnBrk="1" hangingPunct="1"/>
              <a:t>26</a:t>
            </a:fld>
            <a:endParaRPr lang="en-US" altLang="en-US" sz="1200">
              <a:solidFill>
                <a:srgbClr val="898989"/>
              </a:solidFill>
            </a:endParaRPr>
          </a:p>
        </p:txBody>
      </p:sp>
    </p:spTree>
    <p:extLst>
      <p:ext uri="{BB962C8B-B14F-4D97-AF65-F5344CB8AC3E}">
        <p14:creationId xmlns:p14="http://schemas.microsoft.com/office/powerpoint/2010/main" val="40129714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lmvm_sbg_vs_minv.eps"/>
          <p:cNvPicPr>
            <a:picLocks noChangeAspect="1"/>
          </p:cNvPicPr>
          <p:nvPr/>
        </p:nvPicPr>
        <p:blipFill>
          <a:blip r:embed="rId2"/>
          <a:srcRect/>
          <a:stretch>
            <a:fillRect/>
          </a:stretch>
        </p:blipFill>
        <p:spPr bwMode="auto">
          <a:xfrm>
            <a:off x="4721225" y="2192338"/>
            <a:ext cx="4230688" cy="4105275"/>
          </a:xfrm>
          <a:prstGeom prst="rect">
            <a:avLst/>
          </a:prstGeom>
          <a:noFill/>
          <a:ln w="9525">
            <a:noFill/>
            <a:miter lim="800000"/>
            <a:headEnd/>
            <a:tailEnd/>
          </a:ln>
        </p:spPr>
      </p:pic>
      <p:sp>
        <p:nvSpPr>
          <p:cNvPr id="59395" name="Titel 1"/>
          <p:cNvSpPr>
            <a:spLocks noGrp="1"/>
          </p:cNvSpPr>
          <p:nvPr>
            <p:ph type="title"/>
          </p:nvPr>
        </p:nvSpPr>
        <p:spPr>
          <a:xfrm>
            <a:off x="482544" y="434934"/>
            <a:ext cx="8229600" cy="817530"/>
          </a:xfrm>
        </p:spPr>
        <p:txBody>
          <a:bodyPr>
            <a:noAutofit/>
          </a:bodyPr>
          <a:lstStyle/>
          <a:p>
            <a:pPr eaLnBrk="1" hangingPunct="1"/>
            <a:r>
              <a:rPr lang="de-DE" sz="3200" dirty="0" smtClean="0"/>
              <a:t>Cocktail/ Background distribution for LMVM</a:t>
            </a:r>
          </a:p>
        </p:txBody>
      </p:sp>
      <p:sp>
        <p:nvSpPr>
          <p:cNvPr id="3" name="Foliennummernplatzhalter 2"/>
          <p:cNvSpPr>
            <a:spLocks noGrp="1"/>
          </p:cNvSpPr>
          <p:nvPr>
            <p:ph type="sldNum" sz="quarter" idx="10"/>
          </p:nvPr>
        </p:nvSpPr>
        <p:spPr>
          <a:xfrm>
            <a:off x="6781800" y="6307138"/>
            <a:ext cx="2133600" cy="4762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fld id="{1D40A99B-3884-48BC-9094-BC0D409CCB7D}" type="slidenum">
              <a:rPr lang="de-DE"/>
              <a:pPr>
                <a:defRPr/>
              </a:pPr>
              <a:t>27</a:t>
            </a:fld>
            <a:endParaRPr lang="de-DE"/>
          </a:p>
        </p:txBody>
      </p:sp>
      <p:sp>
        <p:nvSpPr>
          <p:cNvPr id="59397" name="Textfeld 3"/>
          <p:cNvSpPr txBox="1">
            <a:spLocks noChangeArrowheads="1"/>
          </p:cNvSpPr>
          <p:nvPr/>
        </p:nvSpPr>
        <p:spPr bwMode="auto">
          <a:xfrm>
            <a:off x="701622" y="1274733"/>
            <a:ext cx="7359650" cy="646113"/>
          </a:xfrm>
          <a:prstGeom prst="rect">
            <a:avLst/>
          </a:prstGeom>
          <a:noFill/>
          <a:ln w="9525">
            <a:noFill/>
            <a:miter lim="800000"/>
            <a:headEnd/>
            <a:tailEnd/>
          </a:ln>
        </p:spPr>
        <p:txBody>
          <a:bodyPr>
            <a:spAutoFit/>
          </a:bodyPr>
          <a:lstStyle/>
          <a:p>
            <a:r>
              <a:rPr lang="de-DE" sz="1800" dirty="0">
                <a:latin typeface="Arial" charset="0"/>
                <a:cs typeface="Arial" charset="0"/>
              </a:rPr>
              <a:t>For both setups Cocktail/Background ratios of about 100 are reached in central Au+Au collisions at 25 AGeV for m</a:t>
            </a:r>
            <a:r>
              <a:rPr lang="de-DE" sz="1800" baseline="-25000" dirty="0">
                <a:latin typeface="Arial" charset="0"/>
                <a:cs typeface="Arial" charset="0"/>
              </a:rPr>
              <a:t>inv</a:t>
            </a:r>
            <a:r>
              <a:rPr lang="de-DE" sz="1800" dirty="0">
                <a:latin typeface="Arial" charset="0"/>
                <a:cs typeface="Arial" charset="0"/>
              </a:rPr>
              <a:t> ~ 0.5 – 0.6 GeV/c</a:t>
            </a:r>
            <a:r>
              <a:rPr lang="de-DE" sz="1800" baseline="30000" dirty="0">
                <a:latin typeface="Arial" charset="0"/>
                <a:cs typeface="Arial" charset="0"/>
              </a:rPr>
              <a:t>2</a:t>
            </a:r>
            <a:r>
              <a:rPr lang="de-DE" sz="1800" dirty="0">
                <a:latin typeface="Arial" charset="0"/>
                <a:cs typeface="Arial" charset="0"/>
              </a:rPr>
              <a:t> </a:t>
            </a:r>
          </a:p>
        </p:txBody>
      </p:sp>
      <p:pic>
        <p:nvPicPr>
          <p:cNvPr id="59398" name="Picture 9"/>
          <p:cNvPicPr>
            <a:picLocks noChangeAspect="1"/>
          </p:cNvPicPr>
          <p:nvPr/>
        </p:nvPicPr>
        <p:blipFill>
          <a:blip r:embed="rId3">
            <a:clrChange>
              <a:clrFrom>
                <a:srgbClr val="FFFFFF"/>
              </a:clrFrom>
              <a:clrTo>
                <a:srgbClr val="FFFFFF">
                  <a:alpha val="0"/>
                </a:srgbClr>
              </a:clrTo>
            </a:clrChange>
          </a:blip>
          <a:srcRect/>
          <a:stretch>
            <a:fillRect/>
          </a:stretch>
        </p:blipFill>
        <p:spPr bwMode="auto">
          <a:xfrm>
            <a:off x="39688" y="2192338"/>
            <a:ext cx="5027612" cy="3881437"/>
          </a:xfrm>
          <a:prstGeom prst="rect">
            <a:avLst/>
          </a:prstGeom>
          <a:solidFill>
            <a:schemeClr val="bg1"/>
          </a:solidFill>
          <a:ln w="9525">
            <a:noFill/>
            <a:miter lim="800000"/>
            <a:headEnd/>
            <a:tailEnd/>
          </a:ln>
        </p:spPr>
      </p:pic>
      <p:sp>
        <p:nvSpPr>
          <p:cNvPr id="59399" name="Textfeld 6"/>
          <p:cNvSpPr txBox="1">
            <a:spLocks noChangeArrowheads="1"/>
          </p:cNvSpPr>
          <p:nvPr/>
        </p:nvSpPr>
        <p:spPr bwMode="auto">
          <a:xfrm rot="-5400000">
            <a:off x="3645693" y="3948907"/>
            <a:ext cx="2474913" cy="368300"/>
          </a:xfrm>
          <a:prstGeom prst="rect">
            <a:avLst/>
          </a:prstGeom>
          <a:noFill/>
          <a:ln w="9525">
            <a:noFill/>
            <a:miter lim="800000"/>
            <a:headEnd/>
            <a:tailEnd/>
          </a:ln>
        </p:spPr>
        <p:txBody>
          <a:bodyPr>
            <a:spAutoFit/>
          </a:bodyPr>
          <a:lstStyle/>
          <a:p>
            <a:r>
              <a:rPr lang="de-DE" sz="1800">
                <a:latin typeface="Arial" charset="0"/>
                <a:cs typeface="Arial" charset="0"/>
              </a:rPr>
              <a:t>Cocktail/Background</a:t>
            </a:r>
          </a:p>
        </p:txBody>
      </p:sp>
      <p:sp>
        <p:nvSpPr>
          <p:cNvPr id="8" name="Rechteck 7"/>
          <p:cNvSpPr/>
          <p:nvPr/>
        </p:nvSpPr>
        <p:spPr>
          <a:xfrm>
            <a:off x="4405313" y="1857375"/>
            <a:ext cx="1109662" cy="4937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59401" name="Textfeld 9"/>
          <p:cNvSpPr txBox="1">
            <a:spLocks noChangeArrowheads="1"/>
          </p:cNvSpPr>
          <p:nvPr/>
        </p:nvSpPr>
        <p:spPr bwMode="auto">
          <a:xfrm>
            <a:off x="2786063" y="2895600"/>
            <a:ext cx="1365250" cy="369888"/>
          </a:xfrm>
          <a:prstGeom prst="rect">
            <a:avLst/>
          </a:prstGeom>
          <a:noFill/>
          <a:ln w="9525">
            <a:noFill/>
            <a:miter lim="800000"/>
            <a:headEnd/>
            <a:tailEnd/>
          </a:ln>
        </p:spPr>
        <p:txBody>
          <a:bodyPr>
            <a:spAutoFit/>
          </a:bodyPr>
          <a:lstStyle/>
          <a:p>
            <a:r>
              <a:rPr lang="de-DE" sz="1800" b="1">
                <a:solidFill>
                  <a:srgbClr val="0070C0"/>
                </a:solidFill>
                <a:latin typeface="Arial" charset="0"/>
                <a:cs typeface="Arial" charset="0"/>
              </a:rPr>
              <a:t>muons</a:t>
            </a:r>
          </a:p>
        </p:txBody>
      </p:sp>
      <p:sp>
        <p:nvSpPr>
          <p:cNvPr id="59402" name="Textfeld 10"/>
          <p:cNvSpPr txBox="1">
            <a:spLocks noChangeArrowheads="1"/>
          </p:cNvSpPr>
          <p:nvPr/>
        </p:nvSpPr>
        <p:spPr bwMode="auto">
          <a:xfrm>
            <a:off x="7205663" y="2903538"/>
            <a:ext cx="1365250" cy="368300"/>
          </a:xfrm>
          <a:prstGeom prst="rect">
            <a:avLst/>
          </a:prstGeom>
          <a:noFill/>
          <a:ln w="9525">
            <a:noFill/>
            <a:miter lim="800000"/>
            <a:headEnd/>
            <a:tailEnd/>
          </a:ln>
        </p:spPr>
        <p:txBody>
          <a:bodyPr>
            <a:spAutoFit/>
          </a:bodyPr>
          <a:lstStyle/>
          <a:p>
            <a:r>
              <a:rPr lang="de-DE" sz="1800" b="1">
                <a:solidFill>
                  <a:srgbClr val="FF0000"/>
                </a:solidFill>
                <a:latin typeface="Arial" charset="0"/>
                <a:cs typeface="Arial" charset="0"/>
              </a:rPr>
              <a:t>electrons</a:t>
            </a:r>
          </a:p>
        </p:txBody>
      </p:sp>
      <p:sp>
        <p:nvSpPr>
          <p:cNvPr id="11" name="Date Placeholder 10"/>
          <p:cNvSpPr>
            <a:spLocks noGrp="1"/>
          </p:cNvSpPr>
          <p:nvPr>
            <p:ph type="dt" sz="half" idx="10"/>
          </p:nvPr>
        </p:nvSpPr>
        <p:spPr/>
        <p:txBody>
          <a:bodyPr/>
          <a:lstStyle/>
          <a:p>
            <a:fld id="{165F7C06-9737-4CA0-BB57-99AB463321EB}" type="datetime1">
              <a:rPr lang="en-US" smtClean="0"/>
              <a:t>2/4/2016</a:t>
            </a:fld>
            <a:endParaRPr lang="en-US"/>
          </a:p>
        </p:txBody>
      </p:sp>
      <p:sp>
        <p:nvSpPr>
          <p:cNvPr id="12" name="Footer Placeholder 11"/>
          <p:cNvSpPr>
            <a:spLocks noGrp="1"/>
          </p:cNvSpPr>
          <p:nvPr>
            <p:ph type="ftr" sz="quarter" idx="11"/>
          </p:nvPr>
        </p:nvSpPr>
        <p:spPr/>
        <p:txBody>
          <a:bodyPr/>
          <a:lstStyle/>
          <a:p>
            <a:r>
              <a:rPr lang="en-US" smtClean="0"/>
              <a:t>Heavy Flavour meet, SINP, Kolkata, 03-05 Feb 2016</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3DACC92-9488-419C-BB58-E123374D822F}" type="datetime1">
              <a:rPr lang="en-US" smtClean="0"/>
              <a:t>2/4/2016</a:t>
            </a:fld>
            <a:endParaRPr lang="en-US"/>
          </a:p>
        </p:txBody>
      </p:sp>
      <p:sp>
        <p:nvSpPr>
          <p:cNvPr id="4" name="Footer Placeholder 3"/>
          <p:cNvSpPr>
            <a:spLocks noGrp="1"/>
          </p:cNvSpPr>
          <p:nvPr>
            <p:ph type="ftr" sz="quarter" idx="11"/>
          </p:nvPr>
        </p:nvSpPr>
        <p:spPr/>
        <p:txBody>
          <a:bodyPr/>
          <a:lstStyle/>
          <a:p>
            <a:r>
              <a:rPr lang="en-US" smtClean="0"/>
              <a:t>Heavy Flavour meet, SINP, Kolkata, 03-05 Feb 2016</a:t>
            </a:r>
            <a:endParaRPr lang="en-US"/>
          </a:p>
        </p:txBody>
      </p:sp>
      <p:sp>
        <p:nvSpPr>
          <p:cNvPr id="5" name="Slide Number Placeholder 4"/>
          <p:cNvSpPr>
            <a:spLocks noGrp="1"/>
          </p:cNvSpPr>
          <p:nvPr>
            <p:ph type="sldNum" sz="quarter" idx="12"/>
          </p:nvPr>
        </p:nvSpPr>
        <p:spPr/>
        <p:txBody>
          <a:bodyPr/>
          <a:lstStyle/>
          <a:p>
            <a:fld id="{4F061F49-58B3-444B-8D0A-49E01249780B}" type="slidenum">
              <a:rPr lang="en-US" smtClean="0"/>
              <a:t>28</a:t>
            </a:fld>
            <a:endParaRPr lang="en-US"/>
          </a:p>
        </p:txBody>
      </p:sp>
      <p:pic>
        <p:nvPicPr>
          <p:cNvPr id="9" name="Picture 8"/>
          <p:cNvPicPr>
            <a:picLocks noChangeAspect="1"/>
          </p:cNvPicPr>
          <p:nvPr/>
        </p:nvPicPr>
        <p:blipFill>
          <a:blip r:embed="rId2"/>
          <a:stretch>
            <a:fillRect/>
          </a:stretch>
        </p:blipFill>
        <p:spPr>
          <a:xfrm>
            <a:off x="459219" y="2384884"/>
            <a:ext cx="3306967" cy="3564396"/>
          </a:xfrm>
          <a:prstGeom prst="rect">
            <a:avLst/>
          </a:prstGeom>
        </p:spPr>
      </p:pic>
      <p:pic>
        <p:nvPicPr>
          <p:cNvPr id="10" name="Picture 9"/>
          <p:cNvPicPr>
            <a:picLocks noChangeAspect="1"/>
          </p:cNvPicPr>
          <p:nvPr/>
        </p:nvPicPr>
        <p:blipFill>
          <a:blip r:embed="rId3"/>
          <a:stretch>
            <a:fillRect/>
          </a:stretch>
        </p:blipFill>
        <p:spPr>
          <a:xfrm>
            <a:off x="4792989" y="2275189"/>
            <a:ext cx="3520422" cy="3667985"/>
          </a:xfrm>
          <a:prstGeom prst="rect">
            <a:avLst/>
          </a:prstGeom>
        </p:spPr>
      </p:pic>
      <p:sp>
        <p:nvSpPr>
          <p:cNvPr id="11" name="Rectangle 10"/>
          <p:cNvSpPr/>
          <p:nvPr/>
        </p:nvSpPr>
        <p:spPr>
          <a:xfrm>
            <a:off x="1835696" y="777485"/>
            <a:ext cx="4572000" cy="1477328"/>
          </a:xfrm>
          <a:prstGeom prst="rect">
            <a:avLst/>
          </a:prstGeom>
        </p:spPr>
        <p:txBody>
          <a:bodyPr>
            <a:spAutoFit/>
          </a:bodyPr>
          <a:lstStyle/>
          <a:p>
            <a:pPr algn="ctr"/>
            <a:r>
              <a:rPr lang="en-US" dirty="0">
                <a:solidFill>
                  <a:srgbClr val="00B0F0"/>
                </a:solidFill>
                <a:latin typeface="SFRM1095"/>
              </a:rPr>
              <a:t>Acceptance plots for </a:t>
            </a:r>
            <a:r>
              <a:rPr lang="en-US" dirty="0" smtClean="0">
                <a:solidFill>
                  <a:srgbClr val="00B0F0"/>
                </a:solidFill>
                <a:latin typeface="SFRM1095"/>
              </a:rPr>
              <a:t>J/psi</a:t>
            </a:r>
            <a:r>
              <a:rPr lang="en-US" dirty="0" smtClean="0">
                <a:solidFill>
                  <a:srgbClr val="00B0F0"/>
                </a:solidFill>
                <a:latin typeface="CMMI10"/>
              </a:rPr>
              <a:t>  </a:t>
            </a:r>
            <a:r>
              <a:rPr lang="en-US" dirty="0">
                <a:solidFill>
                  <a:srgbClr val="00B0F0"/>
                </a:solidFill>
                <a:latin typeface="SFRM1095"/>
              </a:rPr>
              <a:t>mesons simulated for Au + Au collisions at 10 A </a:t>
            </a:r>
            <a:r>
              <a:rPr lang="en-US" dirty="0" err="1">
                <a:solidFill>
                  <a:srgbClr val="00B0F0"/>
                </a:solidFill>
                <a:latin typeface="SFRM1095"/>
              </a:rPr>
              <a:t>GeV</a:t>
            </a:r>
            <a:endParaRPr lang="en-US" dirty="0">
              <a:solidFill>
                <a:srgbClr val="00B0F0"/>
              </a:solidFill>
              <a:latin typeface="SFRM1095"/>
            </a:endParaRPr>
          </a:p>
          <a:p>
            <a:pPr algn="ctr"/>
            <a:r>
              <a:rPr lang="en-US" dirty="0">
                <a:solidFill>
                  <a:srgbClr val="00B0F0"/>
                </a:solidFill>
                <a:latin typeface="SFRM1095"/>
              </a:rPr>
              <a:t>for the PLUTO input (left) and after reconstruction (right).</a:t>
            </a:r>
            <a:endParaRPr lang="en-US" dirty="0">
              <a:solidFill>
                <a:srgbClr val="00B0F0"/>
              </a:solidFill>
            </a:endParaRPr>
          </a:p>
        </p:txBody>
      </p:sp>
    </p:spTree>
    <p:extLst>
      <p:ext uri="{BB962C8B-B14F-4D97-AF65-F5344CB8AC3E}">
        <p14:creationId xmlns:p14="http://schemas.microsoft.com/office/powerpoint/2010/main" val="18166777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el 1"/>
          <p:cNvSpPr>
            <a:spLocks noGrp="1"/>
          </p:cNvSpPr>
          <p:nvPr>
            <p:ph type="title"/>
          </p:nvPr>
        </p:nvSpPr>
        <p:spPr>
          <a:xfrm>
            <a:off x="1212804" y="288882"/>
            <a:ext cx="6853275" cy="342861"/>
          </a:xfrm>
        </p:spPr>
        <p:txBody>
          <a:bodyPr>
            <a:normAutofit fontScale="90000"/>
          </a:bodyPr>
          <a:lstStyle/>
          <a:p>
            <a:pPr eaLnBrk="1" hangingPunct="1"/>
            <a:r>
              <a:rPr lang="de-DE" dirty="0" smtClean="0"/>
              <a:t>Invariant mass spectra – muons</a:t>
            </a:r>
          </a:p>
        </p:txBody>
      </p:sp>
      <p:sp>
        <p:nvSpPr>
          <p:cNvPr id="3" name="Foliennummernplatzhalter 2"/>
          <p:cNvSpPr>
            <a:spLocks noGrp="1"/>
          </p:cNvSpPr>
          <p:nvPr>
            <p:ph type="sldNum" sz="quarter"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fld id="{F5AAE54C-0AFB-4683-809D-8762955A163E}" type="slidenum">
              <a:rPr lang="de-DE"/>
              <a:pPr>
                <a:defRPr/>
              </a:pPr>
              <a:t>29</a:t>
            </a:fld>
            <a:endParaRPr lang="de-DE"/>
          </a:p>
        </p:txBody>
      </p:sp>
      <p:sp>
        <p:nvSpPr>
          <p:cNvPr id="55300" name="Textfeld 3"/>
          <p:cNvSpPr txBox="1">
            <a:spLocks noChangeArrowheads="1"/>
          </p:cNvSpPr>
          <p:nvPr/>
        </p:nvSpPr>
        <p:spPr bwMode="auto">
          <a:xfrm>
            <a:off x="595313" y="900113"/>
            <a:ext cx="7677150" cy="1476375"/>
          </a:xfrm>
          <a:prstGeom prst="rect">
            <a:avLst/>
          </a:prstGeom>
          <a:noFill/>
          <a:ln w="9525">
            <a:noFill/>
            <a:miter lim="800000"/>
            <a:headEnd/>
            <a:tailEnd/>
          </a:ln>
        </p:spPr>
        <p:txBody>
          <a:bodyPr>
            <a:spAutoFit/>
          </a:bodyPr>
          <a:lstStyle/>
          <a:p>
            <a:pPr marL="285750" indent="-285750">
              <a:buFont typeface="Arial" charset="0"/>
              <a:buChar char="•"/>
            </a:pPr>
            <a:r>
              <a:rPr lang="de-DE" sz="1800">
                <a:latin typeface="Arial" charset="0"/>
                <a:cs typeface="Arial" charset="0"/>
              </a:rPr>
              <a:t>Shown: central (b=0fm) Au+Au collisions at 25 AGeV</a:t>
            </a:r>
          </a:p>
          <a:p>
            <a:pPr marL="285750" indent="-285750">
              <a:buFont typeface="Arial" charset="0"/>
              <a:buChar char="•"/>
            </a:pPr>
            <a:r>
              <a:rPr lang="de-DE" sz="1800">
                <a:latin typeface="Arial" charset="0"/>
                <a:cs typeface="Arial" charset="0"/>
              </a:rPr>
              <a:t>Mass resolution: 12 MeV (</a:t>
            </a:r>
            <a:r>
              <a:rPr lang="de-DE" sz="1800">
                <a:latin typeface="Symbol" pitchFamily="18" charset="2"/>
                <a:cs typeface="Arial" charset="0"/>
              </a:rPr>
              <a:t>w</a:t>
            </a:r>
            <a:r>
              <a:rPr lang="de-DE" sz="1800">
                <a:latin typeface="Arial" charset="0"/>
                <a:cs typeface="Arial" charset="0"/>
              </a:rPr>
              <a:t>) and 29 MeV (J/</a:t>
            </a:r>
            <a:r>
              <a:rPr lang="de-DE" sz="1800">
                <a:latin typeface="Symbol" pitchFamily="18" charset="2"/>
                <a:cs typeface="Arial" charset="0"/>
              </a:rPr>
              <a:t>y</a:t>
            </a:r>
            <a:r>
              <a:rPr lang="de-DE" sz="1800">
                <a:latin typeface="Arial" charset="0"/>
                <a:cs typeface="Arial" charset="0"/>
              </a:rPr>
              <a:t>) only due to momentum determination in STS</a:t>
            </a:r>
          </a:p>
          <a:p>
            <a:pPr marL="285750" indent="-285750">
              <a:buFont typeface="Arial" charset="0"/>
              <a:buChar char="•"/>
            </a:pPr>
            <a:r>
              <a:rPr lang="de-DE" sz="1800">
                <a:latin typeface="Arial" charset="0"/>
                <a:cs typeface="Arial" charset="0"/>
              </a:rPr>
              <a:t>LMVM spectra for SIS100 show similar quality</a:t>
            </a:r>
          </a:p>
          <a:p>
            <a:pPr marL="285750" indent="-285750">
              <a:buFont typeface="Arial" charset="0"/>
              <a:buChar char="•"/>
            </a:pPr>
            <a:r>
              <a:rPr lang="de-DE" sz="1800">
                <a:latin typeface="Arial" charset="0"/>
                <a:cs typeface="Arial" charset="0"/>
              </a:rPr>
              <a:t>J/</a:t>
            </a:r>
            <a:r>
              <a:rPr lang="de-DE" sz="1800">
                <a:latin typeface="Symbol" pitchFamily="18" charset="2"/>
                <a:cs typeface="Arial" charset="0"/>
              </a:rPr>
              <a:t>y</a:t>
            </a:r>
            <a:r>
              <a:rPr lang="de-DE" sz="1800">
                <a:latin typeface="Arial" charset="0"/>
                <a:cs typeface="Arial" charset="0"/>
              </a:rPr>
              <a:t> in central pAu at 30GeV with superb S/B ratio</a:t>
            </a:r>
          </a:p>
        </p:txBody>
      </p:sp>
      <p:pic>
        <p:nvPicPr>
          <p:cNvPr id="55301" name="Picture 2"/>
          <p:cNvPicPr>
            <a:picLocks noChangeAspect="1"/>
          </p:cNvPicPr>
          <p:nvPr/>
        </p:nvPicPr>
        <p:blipFill>
          <a:blip r:embed="rId2"/>
          <a:srcRect/>
          <a:stretch>
            <a:fillRect/>
          </a:stretch>
        </p:blipFill>
        <p:spPr bwMode="auto">
          <a:xfrm>
            <a:off x="365125" y="2365375"/>
            <a:ext cx="4683125" cy="3897313"/>
          </a:xfrm>
          <a:prstGeom prst="rect">
            <a:avLst/>
          </a:prstGeom>
          <a:noFill/>
          <a:ln w="9525">
            <a:noFill/>
            <a:miter lim="800000"/>
            <a:headEnd/>
            <a:tailEnd/>
          </a:ln>
        </p:spPr>
      </p:pic>
      <p:pic>
        <p:nvPicPr>
          <p:cNvPr id="55302" name="Picture 2"/>
          <p:cNvPicPr>
            <a:picLocks noChangeAspect="1" noChangeArrowheads="1"/>
          </p:cNvPicPr>
          <p:nvPr/>
        </p:nvPicPr>
        <p:blipFill>
          <a:blip r:embed="rId3"/>
          <a:srcRect/>
          <a:stretch>
            <a:fillRect/>
          </a:stretch>
        </p:blipFill>
        <p:spPr bwMode="auto">
          <a:xfrm>
            <a:off x="5005388" y="2625725"/>
            <a:ext cx="4095750" cy="3751263"/>
          </a:xfrm>
          <a:prstGeom prst="rect">
            <a:avLst/>
          </a:prstGeom>
          <a:noFill/>
          <a:ln w="9525">
            <a:noFill/>
            <a:miter lim="800000"/>
            <a:headEnd/>
            <a:tailEnd/>
          </a:ln>
        </p:spPr>
      </p:pic>
      <p:sp>
        <p:nvSpPr>
          <p:cNvPr id="55303" name="TextBox 2"/>
          <p:cNvSpPr txBox="1">
            <a:spLocks noChangeArrowheads="1"/>
          </p:cNvSpPr>
          <p:nvPr/>
        </p:nvSpPr>
        <p:spPr bwMode="auto">
          <a:xfrm>
            <a:off x="7381875" y="2928938"/>
            <a:ext cx="1444625" cy="369887"/>
          </a:xfrm>
          <a:prstGeom prst="rect">
            <a:avLst/>
          </a:prstGeom>
          <a:noFill/>
          <a:ln w="9525">
            <a:noFill/>
            <a:miter lim="800000"/>
            <a:headEnd/>
            <a:tailEnd/>
          </a:ln>
        </p:spPr>
        <p:txBody>
          <a:bodyPr wrap="none">
            <a:spAutoFit/>
          </a:bodyPr>
          <a:lstStyle/>
          <a:p>
            <a:pPr algn="r"/>
            <a:r>
              <a:rPr lang="de-DE" sz="1800">
                <a:latin typeface="Georgia" pitchFamily="18" charset="0"/>
              </a:rPr>
              <a:t>S/B</a:t>
            </a:r>
            <a:r>
              <a:rPr lang="de-DE" sz="1800" baseline="-25000">
                <a:latin typeface="Georgia" pitchFamily="18" charset="0"/>
              </a:rPr>
              <a:t>2</a:t>
            </a:r>
            <a:r>
              <a:rPr lang="de-DE" sz="1800" baseline="-25000">
                <a:latin typeface="Symbol" pitchFamily="18" charset="2"/>
              </a:rPr>
              <a:t>s</a:t>
            </a:r>
            <a:r>
              <a:rPr lang="de-DE" sz="1800">
                <a:latin typeface="Georgia" pitchFamily="18" charset="0"/>
              </a:rPr>
              <a:t> = 1.68</a:t>
            </a:r>
            <a:endParaRPr lang="en-US" sz="1800"/>
          </a:p>
        </p:txBody>
      </p:sp>
      <p:sp>
        <p:nvSpPr>
          <p:cNvPr id="55304" name="Textfeld 1"/>
          <p:cNvSpPr txBox="1">
            <a:spLocks noChangeArrowheads="1"/>
          </p:cNvSpPr>
          <p:nvPr/>
        </p:nvSpPr>
        <p:spPr bwMode="auto">
          <a:xfrm>
            <a:off x="7554913" y="4083050"/>
            <a:ext cx="1098550" cy="461963"/>
          </a:xfrm>
          <a:prstGeom prst="rect">
            <a:avLst/>
          </a:prstGeom>
          <a:noFill/>
          <a:ln w="9525">
            <a:noFill/>
            <a:miter lim="800000"/>
            <a:headEnd/>
            <a:tailEnd/>
          </a:ln>
        </p:spPr>
        <p:txBody>
          <a:bodyPr>
            <a:spAutoFit/>
          </a:bodyPr>
          <a:lstStyle/>
          <a:p>
            <a:r>
              <a:rPr lang="de-DE">
                <a:solidFill>
                  <a:srgbClr val="3366FF"/>
                </a:solidFill>
                <a:latin typeface="Arial" charset="0"/>
                <a:cs typeface="Arial" charset="0"/>
              </a:rPr>
              <a:t>J/</a:t>
            </a:r>
            <a:r>
              <a:rPr lang="de-DE">
                <a:solidFill>
                  <a:srgbClr val="3366FF"/>
                </a:solidFill>
                <a:latin typeface="Symbol" pitchFamily="18" charset="2"/>
                <a:cs typeface="Arial" charset="0"/>
              </a:rPr>
              <a:t>y</a:t>
            </a:r>
          </a:p>
        </p:txBody>
      </p:sp>
      <p:sp>
        <p:nvSpPr>
          <p:cNvPr id="55305" name="Textfeld 8"/>
          <p:cNvSpPr txBox="1">
            <a:spLocks noChangeArrowheads="1"/>
          </p:cNvSpPr>
          <p:nvPr/>
        </p:nvSpPr>
        <p:spPr bwMode="auto">
          <a:xfrm>
            <a:off x="3151188" y="4754563"/>
            <a:ext cx="1096962" cy="461962"/>
          </a:xfrm>
          <a:prstGeom prst="rect">
            <a:avLst/>
          </a:prstGeom>
          <a:noFill/>
          <a:ln w="9525">
            <a:noFill/>
            <a:miter lim="800000"/>
            <a:headEnd/>
            <a:tailEnd/>
          </a:ln>
        </p:spPr>
        <p:txBody>
          <a:bodyPr>
            <a:spAutoFit/>
          </a:bodyPr>
          <a:lstStyle/>
          <a:p>
            <a:r>
              <a:rPr lang="de-DE">
                <a:solidFill>
                  <a:srgbClr val="FF0000"/>
                </a:solidFill>
                <a:latin typeface="Symbol" pitchFamily="18" charset="2"/>
                <a:cs typeface="Arial" charset="0"/>
              </a:rPr>
              <a:t>r</a:t>
            </a:r>
          </a:p>
        </p:txBody>
      </p:sp>
      <p:sp>
        <p:nvSpPr>
          <p:cNvPr id="55306" name="Textfeld 9"/>
          <p:cNvSpPr txBox="1">
            <a:spLocks noChangeArrowheads="1"/>
          </p:cNvSpPr>
          <p:nvPr/>
        </p:nvSpPr>
        <p:spPr bwMode="auto">
          <a:xfrm>
            <a:off x="2867025" y="3805238"/>
            <a:ext cx="1096963" cy="460375"/>
          </a:xfrm>
          <a:prstGeom prst="rect">
            <a:avLst/>
          </a:prstGeom>
          <a:noFill/>
          <a:ln w="9525">
            <a:noFill/>
            <a:miter lim="800000"/>
            <a:headEnd/>
            <a:tailEnd/>
          </a:ln>
        </p:spPr>
        <p:txBody>
          <a:bodyPr>
            <a:spAutoFit/>
          </a:bodyPr>
          <a:lstStyle/>
          <a:p>
            <a:r>
              <a:rPr lang="de-DE">
                <a:solidFill>
                  <a:srgbClr val="FFC000"/>
                </a:solidFill>
                <a:latin typeface="Symbol" pitchFamily="18" charset="2"/>
                <a:cs typeface="Arial" charset="0"/>
              </a:rPr>
              <a:t>f</a:t>
            </a:r>
          </a:p>
        </p:txBody>
      </p:sp>
      <p:sp>
        <p:nvSpPr>
          <p:cNvPr id="55307" name="Textfeld 10"/>
          <p:cNvSpPr txBox="1">
            <a:spLocks noChangeArrowheads="1"/>
          </p:cNvSpPr>
          <p:nvPr/>
        </p:nvSpPr>
        <p:spPr bwMode="auto">
          <a:xfrm>
            <a:off x="2319338" y="3343275"/>
            <a:ext cx="1096962" cy="461963"/>
          </a:xfrm>
          <a:prstGeom prst="rect">
            <a:avLst/>
          </a:prstGeom>
          <a:noFill/>
          <a:ln w="9525">
            <a:noFill/>
            <a:miter lim="800000"/>
            <a:headEnd/>
            <a:tailEnd/>
          </a:ln>
        </p:spPr>
        <p:txBody>
          <a:bodyPr>
            <a:spAutoFit/>
          </a:bodyPr>
          <a:lstStyle/>
          <a:p>
            <a:r>
              <a:rPr lang="de-DE">
                <a:solidFill>
                  <a:srgbClr val="92D050"/>
                </a:solidFill>
                <a:latin typeface="Symbol" pitchFamily="18" charset="2"/>
                <a:cs typeface="Arial" charset="0"/>
              </a:rPr>
              <a:t>w</a:t>
            </a:r>
          </a:p>
        </p:txBody>
      </p:sp>
      <p:sp>
        <p:nvSpPr>
          <p:cNvPr id="55308" name="Textfeld 11"/>
          <p:cNvSpPr txBox="1">
            <a:spLocks noChangeArrowheads="1"/>
          </p:cNvSpPr>
          <p:nvPr/>
        </p:nvSpPr>
        <p:spPr bwMode="auto">
          <a:xfrm>
            <a:off x="1676400" y="3533775"/>
            <a:ext cx="1096963" cy="461963"/>
          </a:xfrm>
          <a:prstGeom prst="rect">
            <a:avLst/>
          </a:prstGeom>
          <a:noFill/>
          <a:ln w="9525">
            <a:noFill/>
            <a:miter lim="800000"/>
            <a:headEnd/>
            <a:tailEnd/>
          </a:ln>
        </p:spPr>
        <p:txBody>
          <a:bodyPr>
            <a:spAutoFit/>
          </a:bodyPr>
          <a:lstStyle/>
          <a:p>
            <a:r>
              <a:rPr lang="de-DE">
                <a:solidFill>
                  <a:srgbClr val="EC34BC"/>
                </a:solidFill>
                <a:latin typeface="Symbol" pitchFamily="18" charset="2"/>
                <a:cs typeface="Arial" charset="0"/>
              </a:rPr>
              <a:t>h</a:t>
            </a:r>
          </a:p>
        </p:txBody>
      </p:sp>
      <p:sp>
        <p:nvSpPr>
          <p:cNvPr id="13" name="Date Placeholder 12"/>
          <p:cNvSpPr>
            <a:spLocks noGrp="1"/>
          </p:cNvSpPr>
          <p:nvPr>
            <p:ph type="dt" sz="half" idx="10"/>
          </p:nvPr>
        </p:nvSpPr>
        <p:spPr/>
        <p:txBody>
          <a:bodyPr/>
          <a:lstStyle/>
          <a:p>
            <a:fld id="{D2B9CB21-CDD2-404D-8435-FD553A2F1F3C}" type="datetime1">
              <a:rPr lang="en-US" smtClean="0"/>
              <a:t>2/4/2016</a:t>
            </a:fld>
            <a:endParaRPr lang="en-US"/>
          </a:p>
        </p:txBody>
      </p:sp>
      <p:sp>
        <p:nvSpPr>
          <p:cNvPr id="14" name="Footer Placeholder 13"/>
          <p:cNvSpPr>
            <a:spLocks noGrp="1"/>
          </p:cNvSpPr>
          <p:nvPr>
            <p:ph type="ftr" sz="quarter" idx="11"/>
          </p:nvPr>
        </p:nvSpPr>
        <p:spPr/>
        <p:txBody>
          <a:bodyPr/>
          <a:lstStyle/>
          <a:p>
            <a:r>
              <a:rPr lang="en-US" smtClean="0"/>
              <a:t>Heavy Flavour meet, SINP, Kolkata, 03-05 Feb 2016</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83F60B2C-D9C5-48F3-96B4-2019EB1D1ED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70" y="321063"/>
            <a:ext cx="9192250" cy="6564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4"/>
          <p:cNvSpPr txBox="1">
            <a:spLocks noChangeArrowheads="1"/>
          </p:cNvSpPr>
          <p:nvPr/>
        </p:nvSpPr>
        <p:spPr>
          <a:xfrm>
            <a:off x="0" y="-163984"/>
            <a:ext cx="9144000" cy="928688"/>
          </a:xfrm>
          <a:prstGeom prst="rect">
            <a:avLst/>
          </a:prstGeom>
          <a:ln w="3175">
            <a:noFill/>
          </a:ln>
        </p:spPr>
        <p:txBody>
          <a:bodyPr vert="horz" lIns="91440" tIns="45720" rIns="91440" bIns="45720" rtlCol="0" anchor="ctr">
            <a:noAutofit/>
          </a:bodyPr>
          <a:lstStyle>
            <a:lvl1pPr algn="ctr" rtl="0" eaLnBrk="1" fontAlgn="base" hangingPunct="1">
              <a:spcBef>
                <a:spcPct val="0"/>
              </a:spcBef>
              <a:spcAft>
                <a:spcPct val="0"/>
              </a:spcAft>
              <a:defRPr sz="4400" kern="1200">
                <a:solidFill>
                  <a:srgbClr val="14425D"/>
                </a:solidFill>
                <a:latin typeface="+mj-lt"/>
                <a:ea typeface="+mj-ea"/>
                <a:cs typeface="+mj-cs"/>
              </a:defRPr>
            </a:lvl1pPr>
            <a:lvl2pPr algn="ctr" rtl="0" eaLnBrk="1" fontAlgn="base" hangingPunct="1">
              <a:spcBef>
                <a:spcPct val="0"/>
              </a:spcBef>
              <a:spcAft>
                <a:spcPct val="0"/>
              </a:spcAft>
              <a:defRPr sz="4400">
                <a:solidFill>
                  <a:srgbClr val="14425D"/>
                </a:solidFill>
                <a:latin typeface="Verdana" pitchFamily="34" charset="0"/>
              </a:defRPr>
            </a:lvl2pPr>
            <a:lvl3pPr algn="ctr" rtl="0" eaLnBrk="1" fontAlgn="base" hangingPunct="1">
              <a:spcBef>
                <a:spcPct val="0"/>
              </a:spcBef>
              <a:spcAft>
                <a:spcPct val="0"/>
              </a:spcAft>
              <a:defRPr sz="4400">
                <a:solidFill>
                  <a:srgbClr val="14425D"/>
                </a:solidFill>
                <a:latin typeface="Verdana" pitchFamily="34" charset="0"/>
              </a:defRPr>
            </a:lvl3pPr>
            <a:lvl4pPr algn="ctr" rtl="0" eaLnBrk="1" fontAlgn="base" hangingPunct="1">
              <a:spcBef>
                <a:spcPct val="0"/>
              </a:spcBef>
              <a:spcAft>
                <a:spcPct val="0"/>
              </a:spcAft>
              <a:defRPr sz="4400">
                <a:solidFill>
                  <a:srgbClr val="14425D"/>
                </a:solidFill>
                <a:latin typeface="Verdana" pitchFamily="34" charset="0"/>
              </a:defRPr>
            </a:lvl4pPr>
            <a:lvl5pPr algn="ctr" rtl="0" eaLnBrk="1" fontAlgn="base" hangingPunct="1">
              <a:spcBef>
                <a:spcPct val="0"/>
              </a:spcBef>
              <a:spcAft>
                <a:spcPct val="0"/>
              </a:spcAft>
              <a:defRPr sz="4400">
                <a:solidFill>
                  <a:srgbClr val="14425D"/>
                </a:solidFill>
                <a:latin typeface="Verdana" pitchFamily="34" charset="0"/>
              </a:defRPr>
            </a:lvl5pPr>
            <a:lvl6pPr marL="457200" algn="ctr" rtl="0" eaLnBrk="1" fontAlgn="base" hangingPunct="1">
              <a:spcBef>
                <a:spcPct val="0"/>
              </a:spcBef>
              <a:spcAft>
                <a:spcPct val="0"/>
              </a:spcAft>
              <a:defRPr sz="4400">
                <a:solidFill>
                  <a:srgbClr val="14425D"/>
                </a:solidFill>
                <a:latin typeface="Verdana" pitchFamily="34" charset="0"/>
              </a:defRPr>
            </a:lvl6pPr>
            <a:lvl7pPr marL="914400" algn="ctr" rtl="0" eaLnBrk="1" fontAlgn="base" hangingPunct="1">
              <a:spcBef>
                <a:spcPct val="0"/>
              </a:spcBef>
              <a:spcAft>
                <a:spcPct val="0"/>
              </a:spcAft>
              <a:defRPr sz="4400">
                <a:solidFill>
                  <a:srgbClr val="14425D"/>
                </a:solidFill>
                <a:latin typeface="Verdana" pitchFamily="34" charset="0"/>
              </a:defRPr>
            </a:lvl7pPr>
            <a:lvl8pPr marL="1371600" algn="ctr" rtl="0" eaLnBrk="1" fontAlgn="base" hangingPunct="1">
              <a:spcBef>
                <a:spcPct val="0"/>
              </a:spcBef>
              <a:spcAft>
                <a:spcPct val="0"/>
              </a:spcAft>
              <a:defRPr sz="4400">
                <a:solidFill>
                  <a:srgbClr val="14425D"/>
                </a:solidFill>
                <a:latin typeface="Verdana" pitchFamily="34" charset="0"/>
              </a:defRPr>
            </a:lvl8pPr>
            <a:lvl9pPr marL="1828800" algn="ctr" rtl="0" eaLnBrk="1" fontAlgn="base" hangingPunct="1">
              <a:spcBef>
                <a:spcPct val="0"/>
              </a:spcBef>
              <a:spcAft>
                <a:spcPct val="0"/>
              </a:spcAft>
              <a:defRPr sz="4400">
                <a:solidFill>
                  <a:srgbClr val="14425D"/>
                </a:solidFill>
                <a:latin typeface="Verdana" pitchFamily="34" charset="0"/>
              </a:defRPr>
            </a:lvl9pPr>
          </a:lstStyle>
          <a:p>
            <a:pPr>
              <a:defRPr/>
            </a:pPr>
            <a:r>
              <a:rPr lang="en-GB" sz="3600" dirty="0" smtClean="0">
                <a:latin typeface="Tahoma" panose="020B0604030504040204" pitchFamily="34" charset="0"/>
                <a:ea typeface="Tahoma" panose="020B0604030504040204" pitchFamily="34" charset="0"/>
                <a:cs typeface="Tahoma" panose="020B0604030504040204" pitchFamily="34" charset="0"/>
              </a:rPr>
              <a:t>Facility for Antiproton &amp; Ion Research</a:t>
            </a:r>
            <a:endParaRPr lang="en-GB" sz="3600" dirty="0">
              <a:latin typeface="Tahoma" panose="020B0604030504040204" pitchFamily="34" charset="0"/>
              <a:ea typeface="Tahoma" panose="020B0604030504040204" pitchFamily="34" charset="0"/>
              <a:cs typeface="Tahoma" panose="020B0604030504040204" pitchFamily="34" charset="0"/>
            </a:endParaRPr>
          </a:p>
        </p:txBody>
      </p:sp>
      <p:sp>
        <p:nvSpPr>
          <p:cNvPr id="4" name="TextBox 28"/>
          <p:cNvSpPr txBox="1"/>
          <p:nvPr/>
        </p:nvSpPr>
        <p:spPr>
          <a:xfrm>
            <a:off x="6228184" y="1542270"/>
            <a:ext cx="1176925" cy="276999"/>
          </a:xfrm>
          <a:prstGeom prst="rect">
            <a:avLst/>
          </a:prstGeom>
          <a:noFill/>
        </p:spPr>
        <p:txBody>
          <a:bodyPr wrap="none" rtlCol="0">
            <a:spAutoFit/>
          </a:bodyPr>
          <a:lstStyle/>
          <a:p>
            <a:pPr fontAlgn="base">
              <a:spcBef>
                <a:spcPct val="0"/>
              </a:spcBef>
              <a:spcAft>
                <a:spcPct val="0"/>
              </a:spcAft>
              <a:defRPr/>
            </a:pPr>
            <a:r>
              <a:rPr lang="en-GB" sz="1200" b="1" kern="0" dirty="0" smtClean="0">
                <a:solidFill>
                  <a:srgbClr val="9F2936"/>
                </a:solidFill>
                <a:latin typeface="Verdana"/>
                <a:cs typeface="Arial" charset="0"/>
              </a:rPr>
              <a:t>SIS100</a:t>
            </a:r>
            <a:r>
              <a:rPr lang="en-GB" sz="1200" kern="0" dirty="0" smtClean="0">
                <a:solidFill>
                  <a:srgbClr val="9F2936"/>
                </a:solidFill>
                <a:latin typeface="Verdana"/>
                <a:cs typeface="Arial" charset="0"/>
              </a:rPr>
              <a:t>/300</a:t>
            </a:r>
            <a:endParaRPr lang="en-GB" sz="1200" kern="0" dirty="0">
              <a:solidFill>
                <a:srgbClr val="9F2936"/>
              </a:solidFill>
              <a:latin typeface="Verdana"/>
              <a:cs typeface="Arial" charset="0"/>
            </a:endParaRPr>
          </a:p>
        </p:txBody>
      </p:sp>
      <p:sp>
        <p:nvSpPr>
          <p:cNvPr id="5" name="TextBox 27"/>
          <p:cNvSpPr txBox="1"/>
          <p:nvPr/>
        </p:nvSpPr>
        <p:spPr>
          <a:xfrm>
            <a:off x="3409463" y="1554581"/>
            <a:ext cx="704039" cy="276999"/>
          </a:xfrm>
          <a:prstGeom prst="rect">
            <a:avLst/>
          </a:prstGeom>
          <a:noFill/>
        </p:spPr>
        <p:txBody>
          <a:bodyPr wrap="none" rtlCol="0">
            <a:spAutoFit/>
          </a:bodyPr>
          <a:lstStyle/>
          <a:p>
            <a:pPr fontAlgn="base">
              <a:spcBef>
                <a:spcPct val="0"/>
              </a:spcBef>
              <a:spcAft>
                <a:spcPct val="0"/>
              </a:spcAft>
              <a:defRPr/>
            </a:pPr>
            <a:r>
              <a:rPr lang="en-GB" sz="1200" b="1" kern="0" dirty="0" smtClean="0">
                <a:solidFill>
                  <a:srgbClr val="1B587C"/>
                </a:solidFill>
                <a:latin typeface="Verdana"/>
                <a:cs typeface="Arial" charset="0"/>
              </a:rPr>
              <a:t>SIS18</a:t>
            </a:r>
            <a:endParaRPr lang="en-GB" sz="1200" b="1" kern="0" dirty="0">
              <a:solidFill>
                <a:srgbClr val="1B587C"/>
              </a:solidFill>
              <a:latin typeface="Verdana"/>
              <a:cs typeface="Arial" charset="0"/>
            </a:endParaRPr>
          </a:p>
        </p:txBody>
      </p:sp>
      <p:sp>
        <p:nvSpPr>
          <p:cNvPr id="6" name="TextBox 30"/>
          <p:cNvSpPr txBox="1"/>
          <p:nvPr/>
        </p:nvSpPr>
        <p:spPr>
          <a:xfrm>
            <a:off x="3909552" y="3330938"/>
            <a:ext cx="647934" cy="276999"/>
          </a:xfrm>
          <a:prstGeom prst="rect">
            <a:avLst/>
          </a:prstGeom>
          <a:noFill/>
        </p:spPr>
        <p:txBody>
          <a:bodyPr wrap="none" rtlCol="0">
            <a:spAutoFit/>
          </a:bodyPr>
          <a:lstStyle/>
          <a:p>
            <a:pPr fontAlgn="base">
              <a:spcBef>
                <a:spcPct val="0"/>
              </a:spcBef>
              <a:spcAft>
                <a:spcPct val="0"/>
              </a:spcAft>
              <a:defRPr/>
            </a:pPr>
            <a:r>
              <a:rPr lang="en-GB" sz="1200" b="1" kern="0" dirty="0" smtClean="0">
                <a:solidFill>
                  <a:srgbClr val="9F2936"/>
                </a:solidFill>
                <a:latin typeface="Verdana"/>
                <a:cs typeface="Arial" charset="0"/>
              </a:rPr>
              <a:t>HESR</a:t>
            </a:r>
            <a:endParaRPr lang="en-GB" sz="1200" b="1" kern="0" dirty="0">
              <a:solidFill>
                <a:srgbClr val="9F2936"/>
              </a:solidFill>
              <a:latin typeface="Verdana"/>
              <a:cs typeface="Arial" charset="0"/>
            </a:endParaRPr>
          </a:p>
        </p:txBody>
      </p:sp>
      <p:sp>
        <p:nvSpPr>
          <p:cNvPr id="7" name="TextBox 31"/>
          <p:cNvSpPr txBox="1"/>
          <p:nvPr/>
        </p:nvSpPr>
        <p:spPr>
          <a:xfrm>
            <a:off x="4067944" y="5289766"/>
            <a:ext cx="622628" cy="276999"/>
          </a:xfrm>
          <a:prstGeom prst="rect">
            <a:avLst/>
          </a:prstGeom>
          <a:noFill/>
        </p:spPr>
        <p:txBody>
          <a:bodyPr wrap="square" rtlCol="0">
            <a:spAutoFit/>
          </a:bodyPr>
          <a:lstStyle/>
          <a:p>
            <a:pPr fontAlgn="base">
              <a:spcBef>
                <a:spcPct val="0"/>
              </a:spcBef>
              <a:spcAft>
                <a:spcPct val="0"/>
              </a:spcAft>
              <a:defRPr/>
            </a:pPr>
            <a:r>
              <a:rPr lang="en-GB" sz="1200" b="1" kern="0" dirty="0" smtClean="0">
                <a:solidFill>
                  <a:srgbClr val="9F2936"/>
                </a:solidFill>
                <a:latin typeface="Verdana"/>
                <a:cs typeface="Arial" charset="0"/>
              </a:rPr>
              <a:t>CR</a:t>
            </a:r>
            <a:r>
              <a:rPr lang="en-GB" sz="1200" kern="0" dirty="0" smtClean="0">
                <a:solidFill>
                  <a:srgbClr val="9F2936"/>
                </a:solidFill>
                <a:latin typeface="Verdana"/>
                <a:cs typeface="Arial" charset="0"/>
              </a:rPr>
              <a:t> </a:t>
            </a:r>
            <a:endParaRPr lang="en-GB" sz="1200" i="1" kern="0" dirty="0">
              <a:solidFill>
                <a:srgbClr val="9F2936"/>
              </a:solidFill>
              <a:latin typeface="Verdana"/>
              <a:cs typeface="Arial" charset="0"/>
            </a:endParaRPr>
          </a:p>
        </p:txBody>
      </p:sp>
      <p:sp>
        <p:nvSpPr>
          <p:cNvPr id="8" name="TextBox 36"/>
          <p:cNvSpPr txBox="1"/>
          <p:nvPr/>
        </p:nvSpPr>
        <p:spPr>
          <a:xfrm>
            <a:off x="6527511" y="2819367"/>
            <a:ext cx="1755195" cy="461665"/>
          </a:xfrm>
          <a:prstGeom prst="rect">
            <a:avLst/>
          </a:prstGeom>
          <a:noFill/>
        </p:spPr>
        <p:txBody>
          <a:bodyPr wrap="square" rtlCol="0">
            <a:spAutoFit/>
          </a:bodyPr>
          <a:lstStyle/>
          <a:p>
            <a:pPr fontAlgn="base">
              <a:spcBef>
                <a:spcPct val="0"/>
              </a:spcBef>
              <a:spcAft>
                <a:spcPct val="0"/>
              </a:spcAft>
              <a:defRPr/>
            </a:pPr>
            <a:r>
              <a:rPr lang="en-GB" sz="1200" b="1" kern="0" dirty="0" smtClean="0">
                <a:solidFill>
                  <a:srgbClr val="F07F09"/>
                </a:solidFill>
                <a:latin typeface="Verdana"/>
                <a:cs typeface="Arial" charset="0"/>
              </a:rPr>
              <a:t>Compressed Baryonic Matter</a:t>
            </a:r>
          </a:p>
        </p:txBody>
      </p:sp>
      <p:sp>
        <p:nvSpPr>
          <p:cNvPr id="9" name="TextBox 36"/>
          <p:cNvSpPr txBox="1"/>
          <p:nvPr/>
        </p:nvSpPr>
        <p:spPr>
          <a:xfrm>
            <a:off x="5724128" y="4119463"/>
            <a:ext cx="3419872" cy="461665"/>
          </a:xfrm>
          <a:prstGeom prst="rect">
            <a:avLst/>
          </a:prstGeom>
          <a:noFill/>
        </p:spPr>
        <p:txBody>
          <a:bodyPr wrap="square" rtlCol="0">
            <a:spAutoFit/>
          </a:bodyPr>
          <a:lstStyle/>
          <a:p>
            <a:pPr fontAlgn="base">
              <a:spcBef>
                <a:spcPct val="0"/>
              </a:spcBef>
              <a:spcAft>
                <a:spcPct val="0"/>
              </a:spcAft>
              <a:defRPr/>
            </a:pPr>
            <a:r>
              <a:rPr lang="en-GB" sz="1200" b="1" kern="0" dirty="0" smtClean="0">
                <a:solidFill>
                  <a:srgbClr val="F07F09"/>
                </a:solidFill>
                <a:latin typeface="Verdana"/>
                <a:cs typeface="Arial" charset="0"/>
              </a:rPr>
              <a:t>Super Fragment-Separator:</a:t>
            </a:r>
          </a:p>
          <a:p>
            <a:pPr fontAlgn="base">
              <a:spcBef>
                <a:spcPct val="0"/>
              </a:spcBef>
              <a:spcAft>
                <a:spcPct val="0"/>
              </a:spcAft>
              <a:defRPr/>
            </a:pPr>
            <a:r>
              <a:rPr lang="en-GB" sz="1200" b="1" kern="0" dirty="0" smtClean="0">
                <a:solidFill>
                  <a:srgbClr val="F07F09"/>
                </a:solidFill>
                <a:latin typeface="Verdana"/>
                <a:cs typeface="Arial" charset="0"/>
              </a:rPr>
              <a:t>Nuclear Structure and Astrophysics</a:t>
            </a:r>
          </a:p>
        </p:txBody>
      </p:sp>
      <p:sp>
        <p:nvSpPr>
          <p:cNvPr id="10" name="TextBox 36"/>
          <p:cNvSpPr txBox="1"/>
          <p:nvPr/>
        </p:nvSpPr>
        <p:spPr>
          <a:xfrm>
            <a:off x="3491880" y="3573016"/>
            <a:ext cx="1755195" cy="461665"/>
          </a:xfrm>
          <a:prstGeom prst="rect">
            <a:avLst/>
          </a:prstGeom>
          <a:noFill/>
        </p:spPr>
        <p:txBody>
          <a:bodyPr wrap="square" rtlCol="0">
            <a:spAutoFit/>
          </a:bodyPr>
          <a:lstStyle/>
          <a:p>
            <a:pPr fontAlgn="base">
              <a:spcBef>
                <a:spcPct val="0"/>
              </a:spcBef>
              <a:spcAft>
                <a:spcPct val="0"/>
              </a:spcAft>
              <a:defRPr/>
            </a:pPr>
            <a:r>
              <a:rPr lang="en-GB" sz="1200" b="1" kern="0" dirty="0" smtClean="0">
                <a:solidFill>
                  <a:srgbClr val="F07F09"/>
                </a:solidFill>
                <a:latin typeface="Verdana"/>
                <a:cs typeface="Arial" charset="0"/>
              </a:rPr>
              <a:t>Anti-Proton Physics</a:t>
            </a:r>
            <a:endParaRPr lang="en-GB" sz="1200" b="1" kern="0" dirty="0">
              <a:solidFill>
                <a:srgbClr val="F07F09"/>
              </a:solidFill>
              <a:latin typeface="Verdana"/>
              <a:cs typeface="Arial" charset="0"/>
            </a:endParaRPr>
          </a:p>
        </p:txBody>
      </p:sp>
      <p:sp>
        <p:nvSpPr>
          <p:cNvPr id="11" name="TextBox 29"/>
          <p:cNvSpPr txBox="1"/>
          <p:nvPr/>
        </p:nvSpPr>
        <p:spPr>
          <a:xfrm>
            <a:off x="2555768" y="1700050"/>
            <a:ext cx="817315" cy="276999"/>
          </a:xfrm>
          <a:prstGeom prst="rect">
            <a:avLst/>
          </a:prstGeom>
          <a:noFill/>
        </p:spPr>
        <p:txBody>
          <a:bodyPr wrap="square" rtlCol="0">
            <a:spAutoFit/>
          </a:bodyPr>
          <a:lstStyle/>
          <a:p>
            <a:pPr fontAlgn="base">
              <a:spcBef>
                <a:spcPct val="0"/>
              </a:spcBef>
              <a:spcAft>
                <a:spcPct val="0"/>
              </a:spcAft>
              <a:defRPr/>
            </a:pPr>
            <a:r>
              <a:rPr lang="en-GB" sz="1200" b="1" kern="0" dirty="0" smtClean="0">
                <a:solidFill>
                  <a:srgbClr val="9F2936"/>
                </a:solidFill>
                <a:latin typeface="Verdana"/>
                <a:cs typeface="Arial" charset="0"/>
              </a:rPr>
              <a:t>p-Linac</a:t>
            </a:r>
            <a:endParaRPr lang="en-GB" sz="1200" b="1" kern="0" dirty="0">
              <a:solidFill>
                <a:srgbClr val="9F2936"/>
              </a:solidFill>
              <a:latin typeface="Verdana"/>
              <a:cs typeface="Arial" charset="0"/>
            </a:endParaRPr>
          </a:p>
        </p:txBody>
      </p:sp>
      <p:sp>
        <p:nvSpPr>
          <p:cNvPr id="12" name="Text Box 7"/>
          <p:cNvSpPr txBox="1">
            <a:spLocks noChangeArrowheads="1"/>
          </p:cNvSpPr>
          <p:nvPr/>
        </p:nvSpPr>
        <p:spPr bwMode="auto">
          <a:xfrm>
            <a:off x="91577" y="966593"/>
            <a:ext cx="4141941" cy="1006429"/>
          </a:xfrm>
          <a:prstGeom prst="rect">
            <a:avLst/>
          </a:prstGeom>
          <a:solidFill>
            <a:srgbClr val="FFFFFF">
              <a:alpha val="70000"/>
            </a:srgbClr>
          </a:solidFill>
          <a:ln w="9525">
            <a:noFill/>
            <a:miter lim="800000"/>
            <a:headEnd/>
            <a:tailEnd/>
          </a:ln>
          <a:effectLst/>
        </p:spPr>
        <p:txBody>
          <a:bodyPr wrap="square">
            <a:prstTxWarp prst="textNoShape">
              <a:avLst/>
            </a:prstTxWarp>
            <a:spAutoFit/>
          </a:bodyPr>
          <a:lstStyle/>
          <a:p>
            <a:pPr defTabSz="457200">
              <a:lnSpc>
                <a:spcPct val="110000"/>
              </a:lnSpc>
              <a:buFontTx/>
              <a:buChar char="•"/>
            </a:pPr>
            <a:r>
              <a:rPr lang="en-GB" sz="1600" dirty="0">
                <a:solidFill>
                  <a:srgbClr val="14425D"/>
                </a:solidFill>
              </a:rPr>
              <a:t> </a:t>
            </a:r>
            <a:r>
              <a:rPr lang="en-GB" dirty="0">
                <a:solidFill>
                  <a:srgbClr val="14425D"/>
                </a:solidFill>
              </a:rPr>
              <a:t>10</a:t>
            </a:r>
            <a:r>
              <a:rPr lang="en-GB" baseline="30000" dirty="0">
                <a:solidFill>
                  <a:srgbClr val="14425D"/>
                </a:solidFill>
              </a:rPr>
              <a:t>12</a:t>
            </a:r>
            <a:r>
              <a:rPr lang="en-GB" dirty="0">
                <a:solidFill>
                  <a:srgbClr val="14425D"/>
                </a:solidFill>
              </a:rPr>
              <a:t>/s; 1.5 </a:t>
            </a:r>
            <a:r>
              <a:rPr lang="en-GB" dirty="0" err="1">
                <a:solidFill>
                  <a:srgbClr val="14425D"/>
                </a:solidFill>
              </a:rPr>
              <a:t>GeV/u</a:t>
            </a:r>
            <a:r>
              <a:rPr lang="en-GB" dirty="0">
                <a:solidFill>
                  <a:srgbClr val="14425D"/>
                </a:solidFill>
              </a:rPr>
              <a:t>; </a:t>
            </a:r>
            <a:r>
              <a:rPr lang="en-GB" baseline="30000" dirty="0">
                <a:solidFill>
                  <a:srgbClr val="14425D"/>
                </a:solidFill>
              </a:rPr>
              <a:t>238</a:t>
            </a:r>
            <a:r>
              <a:rPr lang="en-GB" dirty="0">
                <a:solidFill>
                  <a:srgbClr val="14425D"/>
                </a:solidFill>
              </a:rPr>
              <a:t>U</a:t>
            </a:r>
            <a:r>
              <a:rPr lang="en-GB" baseline="30000" dirty="0">
                <a:solidFill>
                  <a:srgbClr val="14425D"/>
                </a:solidFill>
              </a:rPr>
              <a:t>28+</a:t>
            </a:r>
          </a:p>
          <a:p>
            <a:pPr defTabSz="457200">
              <a:lnSpc>
                <a:spcPct val="110000"/>
              </a:lnSpc>
              <a:buFontTx/>
              <a:buChar char="•"/>
            </a:pPr>
            <a:r>
              <a:rPr lang="en-GB" dirty="0">
                <a:solidFill>
                  <a:srgbClr val="14425D"/>
                </a:solidFill>
              </a:rPr>
              <a:t> 10</a:t>
            </a:r>
            <a:r>
              <a:rPr lang="en-GB" baseline="30000" dirty="0">
                <a:solidFill>
                  <a:srgbClr val="14425D"/>
                </a:solidFill>
              </a:rPr>
              <a:t>10</a:t>
            </a:r>
            <a:r>
              <a:rPr lang="en-GB" dirty="0">
                <a:solidFill>
                  <a:srgbClr val="14425D"/>
                </a:solidFill>
              </a:rPr>
              <a:t>/s </a:t>
            </a:r>
            <a:r>
              <a:rPr lang="en-GB" baseline="30000" dirty="0" smtClean="0">
                <a:solidFill>
                  <a:srgbClr val="14425D"/>
                </a:solidFill>
              </a:rPr>
              <a:t>238</a:t>
            </a:r>
            <a:r>
              <a:rPr lang="en-GB" dirty="0" smtClean="0">
                <a:solidFill>
                  <a:srgbClr val="14425D"/>
                </a:solidFill>
              </a:rPr>
              <a:t>U</a:t>
            </a:r>
            <a:r>
              <a:rPr lang="en-GB" baseline="30000" dirty="0" smtClean="0">
                <a:solidFill>
                  <a:srgbClr val="14425D"/>
                </a:solidFill>
              </a:rPr>
              <a:t>92+</a:t>
            </a:r>
            <a:r>
              <a:rPr lang="en-GB" dirty="0" smtClean="0">
                <a:solidFill>
                  <a:srgbClr val="14425D"/>
                </a:solidFill>
              </a:rPr>
              <a:t> </a:t>
            </a:r>
            <a:r>
              <a:rPr lang="en-GB" dirty="0">
                <a:solidFill>
                  <a:srgbClr val="14425D"/>
                </a:solidFill>
              </a:rPr>
              <a:t>up to </a:t>
            </a:r>
            <a:r>
              <a:rPr lang="en-GB" dirty="0" smtClean="0">
                <a:solidFill>
                  <a:srgbClr val="14425D"/>
                </a:solidFill>
              </a:rPr>
              <a:t>11 (35) </a:t>
            </a:r>
            <a:r>
              <a:rPr lang="en-GB" dirty="0">
                <a:solidFill>
                  <a:srgbClr val="14425D"/>
                </a:solidFill>
              </a:rPr>
              <a:t>GeV/u</a:t>
            </a:r>
          </a:p>
          <a:p>
            <a:pPr defTabSz="457200">
              <a:lnSpc>
                <a:spcPct val="110000"/>
              </a:lnSpc>
              <a:buFontTx/>
              <a:buChar char="•"/>
            </a:pPr>
            <a:r>
              <a:rPr lang="en-GB" dirty="0">
                <a:solidFill>
                  <a:srgbClr val="14425D"/>
                </a:solidFill>
              </a:rPr>
              <a:t> 3x10</a:t>
            </a:r>
            <a:r>
              <a:rPr lang="en-GB" baseline="30000" dirty="0">
                <a:solidFill>
                  <a:srgbClr val="14425D"/>
                </a:solidFill>
              </a:rPr>
              <a:t>13</a:t>
            </a:r>
            <a:r>
              <a:rPr lang="en-GB" dirty="0">
                <a:solidFill>
                  <a:srgbClr val="14425D"/>
                </a:solidFill>
              </a:rPr>
              <a:t>/s </a:t>
            </a:r>
            <a:r>
              <a:rPr lang="en-GB" dirty="0" smtClean="0">
                <a:solidFill>
                  <a:srgbClr val="14425D"/>
                </a:solidFill>
              </a:rPr>
              <a:t>30 (90) </a:t>
            </a:r>
            <a:r>
              <a:rPr lang="en-GB" dirty="0">
                <a:solidFill>
                  <a:srgbClr val="14425D"/>
                </a:solidFill>
              </a:rPr>
              <a:t>GeV protons</a:t>
            </a:r>
          </a:p>
        </p:txBody>
      </p:sp>
      <p:sp>
        <p:nvSpPr>
          <p:cNvPr id="13" name="Rectangle 11"/>
          <p:cNvSpPr>
            <a:spLocks noChangeArrowheads="1"/>
          </p:cNvSpPr>
          <p:nvPr/>
        </p:nvSpPr>
        <p:spPr bwMode="auto">
          <a:xfrm>
            <a:off x="91578" y="5739183"/>
            <a:ext cx="4069479" cy="1006429"/>
          </a:xfrm>
          <a:prstGeom prst="rect">
            <a:avLst/>
          </a:prstGeom>
          <a:solidFill>
            <a:srgbClr val="FFFFFF">
              <a:alpha val="54000"/>
            </a:srgbClr>
          </a:solidFill>
          <a:ln w="9525">
            <a:noFill/>
            <a:miter lim="800000"/>
            <a:headEnd/>
            <a:tailEnd/>
          </a:ln>
          <a:effectLst/>
        </p:spPr>
        <p:txBody>
          <a:bodyPr wrap="square">
            <a:prstTxWarp prst="textNoShape">
              <a:avLst/>
            </a:prstTxWarp>
            <a:spAutoFit/>
          </a:bodyPr>
          <a:lstStyle/>
          <a:p>
            <a:pPr defTabSz="457200">
              <a:lnSpc>
                <a:spcPct val="70000"/>
              </a:lnSpc>
              <a:spcBef>
                <a:spcPct val="50000"/>
              </a:spcBef>
              <a:buFontTx/>
              <a:buChar char="•"/>
            </a:pPr>
            <a:r>
              <a:rPr lang="en-GB" sz="1600" dirty="0">
                <a:solidFill>
                  <a:srgbClr val="14425D"/>
                </a:solidFill>
              </a:rPr>
              <a:t> </a:t>
            </a:r>
            <a:r>
              <a:rPr lang="en-GB" dirty="0">
                <a:solidFill>
                  <a:srgbClr val="14425D"/>
                </a:solidFill>
              </a:rPr>
              <a:t>radioactive beams</a:t>
            </a:r>
          </a:p>
          <a:p>
            <a:pPr defTabSz="457200">
              <a:lnSpc>
                <a:spcPct val="80000"/>
              </a:lnSpc>
              <a:spcBef>
                <a:spcPct val="50000"/>
              </a:spcBef>
              <a:buFontTx/>
              <a:buChar char="•"/>
            </a:pPr>
            <a:r>
              <a:rPr lang="en-GB" dirty="0">
                <a:solidFill>
                  <a:srgbClr val="14425D"/>
                </a:solidFill>
              </a:rPr>
              <a:t> 10</a:t>
            </a:r>
            <a:r>
              <a:rPr lang="en-GB" baseline="30000" dirty="0">
                <a:solidFill>
                  <a:srgbClr val="14425D"/>
                </a:solidFill>
              </a:rPr>
              <a:t>11</a:t>
            </a:r>
            <a:r>
              <a:rPr lang="en-GB" dirty="0">
                <a:solidFill>
                  <a:srgbClr val="14425D"/>
                </a:solidFill>
              </a:rPr>
              <a:t> antiprotons 1.5  - 15 </a:t>
            </a:r>
            <a:r>
              <a:rPr lang="en-GB" dirty="0" err="1">
                <a:solidFill>
                  <a:srgbClr val="14425D"/>
                </a:solidFill>
              </a:rPr>
              <a:t>GeV/c</a:t>
            </a:r>
            <a:r>
              <a:rPr lang="en-GB" dirty="0">
                <a:solidFill>
                  <a:srgbClr val="14425D"/>
                </a:solidFill>
              </a:rPr>
              <a:t>,       </a:t>
            </a:r>
          </a:p>
          <a:p>
            <a:pPr defTabSz="457200">
              <a:lnSpc>
                <a:spcPct val="80000"/>
              </a:lnSpc>
              <a:spcBef>
                <a:spcPct val="50000"/>
              </a:spcBef>
            </a:pPr>
            <a:r>
              <a:rPr lang="en-GB" dirty="0">
                <a:solidFill>
                  <a:srgbClr val="14425D"/>
                </a:solidFill>
              </a:rPr>
              <a:t>  stored and cooled</a:t>
            </a:r>
            <a:endParaRPr lang="en-GB" baseline="30000" dirty="0">
              <a:solidFill>
                <a:srgbClr val="14425D"/>
              </a:solidFill>
            </a:endParaRPr>
          </a:p>
        </p:txBody>
      </p:sp>
      <p:sp>
        <p:nvSpPr>
          <p:cNvPr id="14" name="Text Box 9"/>
          <p:cNvSpPr txBox="1">
            <a:spLocks noChangeArrowheads="1"/>
          </p:cNvSpPr>
          <p:nvPr/>
        </p:nvSpPr>
        <p:spPr bwMode="auto">
          <a:xfrm>
            <a:off x="91578" y="3947416"/>
            <a:ext cx="3859971" cy="1311128"/>
          </a:xfrm>
          <a:prstGeom prst="rect">
            <a:avLst/>
          </a:prstGeom>
          <a:solidFill>
            <a:srgbClr val="FFFFFF">
              <a:alpha val="62000"/>
            </a:srgbClr>
          </a:solidFill>
          <a:ln w="9525">
            <a:noFill/>
            <a:miter lim="800000"/>
            <a:headEnd/>
            <a:tailEnd/>
          </a:ln>
          <a:effectLst/>
        </p:spPr>
        <p:txBody>
          <a:bodyPr wrap="square">
            <a:prstTxWarp prst="textNoShape">
              <a:avLst/>
            </a:prstTxWarp>
            <a:spAutoFit/>
          </a:bodyPr>
          <a:lstStyle/>
          <a:p>
            <a:pPr defTabSz="457200">
              <a:lnSpc>
                <a:spcPct val="110000"/>
              </a:lnSpc>
              <a:buFontTx/>
              <a:buChar char="•"/>
            </a:pPr>
            <a:r>
              <a:rPr lang="en-GB" sz="1600" dirty="0">
                <a:solidFill>
                  <a:srgbClr val="14425D"/>
                </a:solidFill>
              </a:rPr>
              <a:t> </a:t>
            </a:r>
            <a:r>
              <a:rPr lang="en-GB" dirty="0" smtClean="0">
                <a:solidFill>
                  <a:srgbClr val="14425D"/>
                </a:solidFill>
              </a:rPr>
              <a:t>radioactive </a:t>
            </a:r>
            <a:r>
              <a:rPr lang="en-GB" dirty="0">
                <a:solidFill>
                  <a:srgbClr val="14425D"/>
                </a:solidFill>
              </a:rPr>
              <a:t>beams up to</a:t>
            </a:r>
            <a:br>
              <a:rPr lang="en-GB" dirty="0">
                <a:solidFill>
                  <a:srgbClr val="14425D"/>
                </a:solidFill>
              </a:rPr>
            </a:br>
            <a:r>
              <a:rPr lang="en-GB" dirty="0">
                <a:solidFill>
                  <a:srgbClr val="14425D"/>
                </a:solidFill>
              </a:rPr>
              <a:t>  1.5 - 2 </a:t>
            </a:r>
            <a:r>
              <a:rPr lang="en-GB" dirty="0" err="1">
                <a:solidFill>
                  <a:srgbClr val="14425D"/>
                </a:solidFill>
              </a:rPr>
              <a:t>GeV</a:t>
            </a:r>
            <a:r>
              <a:rPr lang="en-GB" dirty="0">
                <a:solidFill>
                  <a:srgbClr val="14425D"/>
                </a:solidFill>
              </a:rPr>
              <a:t>/u; up to factor </a:t>
            </a:r>
            <a:r>
              <a:rPr lang="en-GB" dirty="0" smtClean="0">
                <a:solidFill>
                  <a:srgbClr val="14425D"/>
                </a:solidFill>
              </a:rPr>
              <a:t>10000    </a:t>
            </a:r>
            <a:br>
              <a:rPr lang="en-GB" dirty="0" smtClean="0">
                <a:solidFill>
                  <a:srgbClr val="14425D"/>
                </a:solidFill>
              </a:rPr>
            </a:br>
            <a:r>
              <a:rPr lang="en-GB" dirty="0" smtClean="0">
                <a:solidFill>
                  <a:srgbClr val="14425D"/>
                </a:solidFill>
              </a:rPr>
              <a:t>  higher </a:t>
            </a:r>
            <a:r>
              <a:rPr lang="en-GB" dirty="0">
                <a:solidFill>
                  <a:srgbClr val="14425D"/>
                </a:solidFill>
              </a:rPr>
              <a:t>in intensity than </a:t>
            </a:r>
            <a:r>
              <a:rPr lang="en-GB" dirty="0" smtClean="0">
                <a:solidFill>
                  <a:srgbClr val="14425D"/>
                </a:solidFill>
              </a:rPr>
              <a:t>presently </a:t>
            </a:r>
            <a:endParaRPr lang="en-GB" dirty="0">
              <a:solidFill>
                <a:srgbClr val="14425D"/>
              </a:solidFill>
            </a:endParaRPr>
          </a:p>
          <a:p>
            <a:pPr defTabSz="457200">
              <a:lnSpc>
                <a:spcPct val="110000"/>
              </a:lnSpc>
              <a:buFontTx/>
              <a:buChar char="•"/>
            </a:pPr>
            <a:r>
              <a:rPr lang="en-GB" dirty="0">
                <a:solidFill>
                  <a:srgbClr val="14425D"/>
                </a:solidFill>
              </a:rPr>
              <a:t> antiprotons 3 - 30 </a:t>
            </a:r>
            <a:r>
              <a:rPr lang="en-GB" dirty="0" err="1">
                <a:solidFill>
                  <a:srgbClr val="14425D"/>
                </a:solidFill>
              </a:rPr>
              <a:t>GeV</a:t>
            </a:r>
            <a:endParaRPr lang="en-GB" dirty="0">
              <a:solidFill>
                <a:srgbClr val="14425D"/>
              </a:solidFill>
            </a:endParaRPr>
          </a:p>
        </p:txBody>
      </p:sp>
      <p:sp>
        <p:nvSpPr>
          <p:cNvPr id="15" name="Text Box 9"/>
          <p:cNvSpPr txBox="1">
            <a:spLocks noChangeArrowheads="1"/>
          </p:cNvSpPr>
          <p:nvPr/>
        </p:nvSpPr>
        <p:spPr bwMode="auto">
          <a:xfrm>
            <a:off x="184913" y="547685"/>
            <a:ext cx="1974210" cy="442674"/>
          </a:xfrm>
          <a:prstGeom prst="roundRect">
            <a:avLst/>
          </a:prstGeom>
          <a:solidFill>
            <a:schemeClr val="tx2">
              <a:lumMod val="10000"/>
              <a:lumOff val="90000"/>
            </a:schemeClr>
          </a:solidFill>
          <a:ln w="9525">
            <a:noFill/>
            <a:miter lim="800000"/>
            <a:headEnd/>
            <a:tailEnd/>
          </a:ln>
          <a:effectLst>
            <a:outerShdw blurRad="50800" dist="38100" dir="2700000" algn="tl" rotWithShape="0">
              <a:prstClr val="black">
                <a:alpha val="40000"/>
              </a:prstClr>
            </a:outerShdw>
          </a:effectLst>
        </p:spPr>
        <p:txBody>
          <a:bodyPr wrap="none" anchor="ctr" anchorCtr="0">
            <a:spAutoFit/>
          </a:bodyPr>
          <a:lstStyle/>
          <a:p>
            <a:pPr algn="ctr" defTabSz="457200"/>
            <a:r>
              <a:rPr lang="en-GB" sz="2000" dirty="0" smtClean="0">
                <a:solidFill>
                  <a:srgbClr val="9F2936"/>
                </a:solidFill>
                <a:cs typeface="Tahoma" pitchFamily="34" charset="0"/>
              </a:rPr>
              <a:t>Primary Beams</a:t>
            </a:r>
            <a:endParaRPr lang="en-GB" sz="2000" dirty="0">
              <a:solidFill>
                <a:srgbClr val="9F2936"/>
              </a:solidFill>
              <a:cs typeface="Tahoma" pitchFamily="34" charset="0"/>
            </a:endParaRPr>
          </a:p>
        </p:txBody>
      </p:sp>
      <p:sp>
        <p:nvSpPr>
          <p:cNvPr id="16" name="Text Box 9"/>
          <p:cNvSpPr txBox="1">
            <a:spLocks noChangeArrowheads="1"/>
          </p:cNvSpPr>
          <p:nvPr/>
        </p:nvSpPr>
        <p:spPr bwMode="auto">
          <a:xfrm>
            <a:off x="220828" y="3515231"/>
            <a:ext cx="2301840" cy="442674"/>
          </a:xfrm>
          <a:prstGeom prst="roundRect">
            <a:avLst/>
          </a:prstGeom>
          <a:solidFill>
            <a:schemeClr val="tx2">
              <a:lumMod val="10000"/>
              <a:lumOff val="90000"/>
            </a:schemeClr>
          </a:solidFill>
          <a:ln w="9525">
            <a:noFill/>
            <a:miter lim="800000"/>
            <a:headEnd/>
            <a:tailEnd/>
          </a:ln>
          <a:effectLst>
            <a:outerShdw blurRad="50800" dist="38100" dir="2700000" algn="tl" rotWithShape="0">
              <a:prstClr val="black">
                <a:alpha val="40000"/>
              </a:prstClr>
            </a:outerShdw>
          </a:effectLst>
        </p:spPr>
        <p:txBody>
          <a:bodyPr wrap="none" anchor="ctr" anchorCtr="0">
            <a:spAutoFit/>
          </a:bodyPr>
          <a:lstStyle/>
          <a:p>
            <a:pPr algn="ctr" defTabSz="457200"/>
            <a:r>
              <a:rPr lang="en-GB" sz="2000" dirty="0" smtClean="0">
                <a:solidFill>
                  <a:srgbClr val="9F2936"/>
                </a:solidFill>
                <a:cs typeface="Tahoma" pitchFamily="34" charset="0"/>
              </a:rPr>
              <a:t>Secondary Beams</a:t>
            </a:r>
            <a:endParaRPr lang="en-GB" sz="2000" dirty="0">
              <a:solidFill>
                <a:srgbClr val="9F2936"/>
              </a:solidFill>
              <a:cs typeface="Tahoma" pitchFamily="34" charset="0"/>
            </a:endParaRPr>
          </a:p>
        </p:txBody>
      </p:sp>
      <p:sp>
        <p:nvSpPr>
          <p:cNvPr id="17" name="Text Box 9"/>
          <p:cNvSpPr txBox="1">
            <a:spLocks noChangeArrowheads="1"/>
          </p:cNvSpPr>
          <p:nvPr/>
        </p:nvSpPr>
        <p:spPr bwMode="auto">
          <a:xfrm>
            <a:off x="170985" y="5252084"/>
            <a:ext cx="3166122" cy="442674"/>
          </a:xfrm>
          <a:prstGeom prst="roundRect">
            <a:avLst/>
          </a:prstGeom>
          <a:solidFill>
            <a:schemeClr val="tx2">
              <a:lumMod val="10000"/>
              <a:lumOff val="90000"/>
            </a:schemeClr>
          </a:solidFill>
          <a:ln w="9525">
            <a:noFill/>
            <a:miter lim="800000"/>
            <a:headEnd/>
            <a:tailEnd/>
          </a:ln>
          <a:effectLst>
            <a:outerShdw blurRad="50800" dist="38100" dir="2700000" algn="tl" rotWithShape="0">
              <a:prstClr val="black">
                <a:alpha val="40000"/>
              </a:prstClr>
            </a:outerShdw>
          </a:effectLst>
        </p:spPr>
        <p:txBody>
          <a:bodyPr wrap="none" anchor="ctr" anchorCtr="0">
            <a:spAutoFit/>
          </a:bodyPr>
          <a:lstStyle/>
          <a:p>
            <a:pPr algn="ctr" defTabSz="457200"/>
            <a:r>
              <a:rPr lang="en-GB" sz="2000" dirty="0" smtClean="0">
                <a:solidFill>
                  <a:srgbClr val="9F2936"/>
                </a:solidFill>
                <a:cs typeface="Tahoma" pitchFamily="34" charset="0"/>
              </a:rPr>
              <a:t>Storage and Cooler Rings</a:t>
            </a:r>
            <a:endParaRPr lang="en-GB" sz="2000" dirty="0">
              <a:solidFill>
                <a:srgbClr val="9F2936"/>
              </a:solidFill>
              <a:cs typeface="Tahoma" pitchFamily="34" charset="0"/>
            </a:endParaRPr>
          </a:p>
        </p:txBody>
      </p:sp>
      <p:sp>
        <p:nvSpPr>
          <p:cNvPr id="18" name="Text Box 9"/>
          <p:cNvSpPr txBox="1">
            <a:spLocks noChangeArrowheads="1"/>
          </p:cNvSpPr>
          <p:nvPr/>
        </p:nvSpPr>
        <p:spPr bwMode="auto">
          <a:xfrm>
            <a:off x="184913" y="1962344"/>
            <a:ext cx="2637323" cy="442674"/>
          </a:xfrm>
          <a:prstGeom prst="roundRect">
            <a:avLst/>
          </a:prstGeom>
          <a:solidFill>
            <a:schemeClr val="tx2">
              <a:lumMod val="10000"/>
              <a:lumOff val="90000"/>
            </a:schemeClr>
          </a:solidFill>
          <a:ln w="9525">
            <a:noFill/>
            <a:miter lim="800000"/>
            <a:headEnd/>
            <a:tailEnd/>
          </a:ln>
          <a:effectLst>
            <a:outerShdw blurRad="50800" dist="38100" dir="2700000" algn="tl" rotWithShape="0">
              <a:prstClr val="black">
                <a:alpha val="40000"/>
              </a:prstClr>
            </a:outerShdw>
          </a:effectLst>
        </p:spPr>
        <p:txBody>
          <a:bodyPr wrap="none" anchor="ctr" anchorCtr="0">
            <a:spAutoFit/>
          </a:bodyPr>
          <a:lstStyle/>
          <a:p>
            <a:pPr algn="ctr" defTabSz="457200"/>
            <a:r>
              <a:rPr lang="en-GB" sz="2000" dirty="0" smtClean="0">
                <a:solidFill>
                  <a:srgbClr val="9F2936"/>
                </a:solidFill>
                <a:cs typeface="Tahoma" pitchFamily="34" charset="0"/>
              </a:rPr>
              <a:t>Technical Challenges</a:t>
            </a:r>
            <a:endParaRPr lang="en-GB" sz="2000" dirty="0">
              <a:solidFill>
                <a:srgbClr val="9F2936"/>
              </a:solidFill>
              <a:cs typeface="Tahoma" pitchFamily="34" charset="0"/>
            </a:endParaRPr>
          </a:p>
        </p:txBody>
      </p:sp>
      <p:sp>
        <p:nvSpPr>
          <p:cNvPr id="19" name="Rectangle 15"/>
          <p:cNvSpPr>
            <a:spLocks noChangeArrowheads="1"/>
          </p:cNvSpPr>
          <p:nvPr/>
        </p:nvSpPr>
        <p:spPr bwMode="auto">
          <a:xfrm>
            <a:off x="91578" y="2503288"/>
            <a:ext cx="4504067" cy="951030"/>
          </a:xfrm>
          <a:prstGeom prst="rect">
            <a:avLst/>
          </a:prstGeom>
          <a:solidFill>
            <a:srgbClr val="FFFFFF">
              <a:alpha val="80000"/>
            </a:srgbClr>
          </a:solidFill>
          <a:ln w="9525">
            <a:noFill/>
            <a:miter lim="800000"/>
            <a:headEnd/>
            <a:tailEnd/>
          </a:ln>
          <a:effectLst/>
        </p:spPr>
        <p:txBody>
          <a:bodyPr wrap="square">
            <a:prstTxWarp prst="textNoShape">
              <a:avLst/>
            </a:prstTxWarp>
            <a:spAutoFit/>
          </a:bodyPr>
          <a:lstStyle/>
          <a:p>
            <a:pPr defTabSz="457200">
              <a:lnSpc>
                <a:spcPct val="70000"/>
              </a:lnSpc>
              <a:spcBef>
                <a:spcPct val="50000"/>
              </a:spcBef>
              <a:buFontTx/>
              <a:buChar char="•"/>
            </a:pPr>
            <a:r>
              <a:rPr lang="en-GB" sz="1600" dirty="0">
                <a:solidFill>
                  <a:srgbClr val="14425D"/>
                </a:solidFill>
              </a:rPr>
              <a:t> </a:t>
            </a:r>
            <a:r>
              <a:rPr lang="en-GB" dirty="0">
                <a:solidFill>
                  <a:srgbClr val="14425D"/>
                </a:solidFill>
              </a:rPr>
              <a:t>cooled beams </a:t>
            </a:r>
          </a:p>
          <a:p>
            <a:pPr defTabSz="457200">
              <a:lnSpc>
                <a:spcPct val="70000"/>
              </a:lnSpc>
              <a:spcBef>
                <a:spcPct val="50000"/>
              </a:spcBef>
              <a:buFontTx/>
              <a:buChar char="•"/>
            </a:pPr>
            <a:r>
              <a:rPr lang="en-GB" dirty="0">
                <a:solidFill>
                  <a:srgbClr val="14425D"/>
                </a:solidFill>
              </a:rPr>
              <a:t> rapid cycling superconducting magnets</a:t>
            </a:r>
          </a:p>
          <a:p>
            <a:pPr defTabSz="457200">
              <a:lnSpc>
                <a:spcPct val="70000"/>
              </a:lnSpc>
              <a:spcBef>
                <a:spcPct val="50000"/>
              </a:spcBef>
              <a:buFontTx/>
              <a:buChar char="•"/>
            </a:pPr>
            <a:r>
              <a:rPr lang="en-GB" dirty="0">
                <a:solidFill>
                  <a:srgbClr val="14425D"/>
                </a:solidFill>
              </a:rPr>
              <a:t> dynamical vacuum</a:t>
            </a:r>
          </a:p>
        </p:txBody>
      </p:sp>
      <p:cxnSp>
        <p:nvCxnSpPr>
          <p:cNvPr id="20" name="Gerade Verbindung mit Pfeil 19"/>
          <p:cNvCxnSpPr/>
          <p:nvPr/>
        </p:nvCxnSpPr>
        <p:spPr>
          <a:xfrm>
            <a:off x="3851920" y="6237167"/>
            <a:ext cx="729081" cy="145"/>
          </a:xfrm>
          <a:prstGeom prst="straightConnector1">
            <a:avLst/>
          </a:prstGeom>
          <a:noFill/>
          <a:ln w="42500" cap="flat" cmpd="sng" algn="ctr">
            <a:solidFill>
              <a:sysClr val="windowText" lastClr="000000"/>
            </a:solidFill>
            <a:prstDash val="solid"/>
            <a:headEnd type="arrow"/>
            <a:tailEnd type="arrow"/>
          </a:ln>
          <a:effectLst>
            <a:outerShdw blurRad="65500" dist="38100" dir="5400000" rotWithShape="0">
              <a:srgbClr val="000000">
                <a:alpha val="40000"/>
              </a:srgbClr>
            </a:outerShdw>
          </a:effectLst>
        </p:spPr>
      </p:cxnSp>
      <p:sp>
        <p:nvSpPr>
          <p:cNvPr id="21" name="Textfeld 20"/>
          <p:cNvSpPr txBox="1"/>
          <p:nvPr/>
        </p:nvSpPr>
        <p:spPr>
          <a:xfrm>
            <a:off x="3923928" y="6320353"/>
            <a:ext cx="729081" cy="276999"/>
          </a:xfrm>
          <a:prstGeom prst="rect">
            <a:avLst/>
          </a:prstGeom>
          <a:noFill/>
        </p:spPr>
        <p:txBody>
          <a:bodyPr wrap="square" rtlCol="0">
            <a:spAutoFit/>
          </a:bodyPr>
          <a:lstStyle/>
          <a:p>
            <a:pPr fontAlgn="base">
              <a:spcBef>
                <a:spcPct val="0"/>
              </a:spcBef>
              <a:spcAft>
                <a:spcPct val="0"/>
              </a:spcAft>
              <a:defRPr/>
            </a:pPr>
            <a:r>
              <a:rPr lang="en-GB" sz="1200" kern="0" dirty="0" smtClean="0">
                <a:solidFill>
                  <a:prstClr val="black"/>
                </a:solidFill>
                <a:latin typeface="Verdana"/>
                <a:cs typeface="Arial" charset="0"/>
              </a:rPr>
              <a:t>100 m</a:t>
            </a:r>
            <a:endParaRPr lang="en-GB" sz="1200" kern="0" dirty="0">
              <a:solidFill>
                <a:prstClr val="black"/>
              </a:solidFill>
              <a:latin typeface="Verdana"/>
              <a:cs typeface="Arial" charset="0"/>
            </a:endParaRPr>
          </a:p>
        </p:txBody>
      </p:sp>
      <p:sp>
        <p:nvSpPr>
          <p:cNvPr id="22" name="Textfeld 21"/>
          <p:cNvSpPr txBox="1"/>
          <p:nvPr/>
        </p:nvSpPr>
        <p:spPr>
          <a:xfrm>
            <a:off x="6763666" y="5828017"/>
            <a:ext cx="2081339" cy="830997"/>
          </a:xfrm>
          <a:prstGeom prst="rect">
            <a:avLst/>
          </a:prstGeom>
          <a:noFill/>
        </p:spPr>
        <p:txBody>
          <a:bodyPr wrap="none" rtlCol="0">
            <a:spAutoFit/>
          </a:bodyPr>
          <a:lstStyle/>
          <a:p>
            <a:r>
              <a:rPr lang="de-DE" sz="2400" dirty="0" smtClean="0">
                <a:solidFill>
                  <a:srgbClr val="C000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FAIR </a:t>
            </a:r>
            <a:r>
              <a:rPr lang="de-DE" sz="2400" dirty="0" err="1" smtClean="0">
                <a:solidFill>
                  <a:srgbClr val="C000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phase</a:t>
            </a:r>
            <a:r>
              <a:rPr lang="de-DE" sz="2400" dirty="0" smtClean="0">
                <a:solidFill>
                  <a:srgbClr val="C000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 1</a:t>
            </a:r>
          </a:p>
          <a:p>
            <a:r>
              <a:rPr lang="de-DE" sz="2400" dirty="0" smtClean="0">
                <a:solidFill>
                  <a:srgbClr val="D1C925"/>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FAIR </a:t>
            </a:r>
            <a:r>
              <a:rPr lang="de-DE" sz="2400" dirty="0" err="1" smtClean="0">
                <a:solidFill>
                  <a:srgbClr val="D1C925"/>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phase</a:t>
            </a:r>
            <a:r>
              <a:rPr lang="de-DE" sz="2400" dirty="0" smtClean="0">
                <a:solidFill>
                  <a:srgbClr val="D1C925"/>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 2 </a:t>
            </a:r>
          </a:p>
        </p:txBody>
      </p:sp>
    </p:spTree>
    <p:extLst>
      <p:ext uri="{BB962C8B-B14F-4D97-AF65-F5344CB8AC3E}">
        <p14:creationId xmlns:p14="http://schemas.microsoft.com/office/powerpoint/2010/main" val="910408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senger\AppData\Local\Microsoft\Windows\Temporary Internet Files\Content.Outlook\JE4H31NI\invM_4gev_maxSB_log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2461538"/>
            <a:ext cx="4669720" cy="406778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senger\AppData\Local\Microsoft\Windows\Temporary Internet Files\Content.Outlook\JE4H31NI\invM_8gev_2 (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26294" y="2461538"/>
            <a:ext cx="4726226" cy="4095164"/>
          </a:xfrm>
          <a:prstGeom prst="rect">
            <a:avLst/>
          </a:prstGeom>
          <a:noFill/>
          <a:extLst>
            <a:ext uri="{909E8E84-426E-40DD-AFC4-6F175D3DCCD1}">
              <a14:hiddenFill xmlns:a14="http://schemas.microsoft.com/office/drawing/2010/main">
                <a:solidFill>
                  <a:srgbClr val="FFFFFF"/>
                </a:solidFill>
              </a14:hiddenFill>
            </a:ext>
          </a:extLst>
        </p:spPr>
      </p:pic>
      <p:sp>
        <p:nvSpPr>
          <p:cNvPr id="3" name="Inhaltsplatzhalter 2"/>
          <p:cNvSpPr>
            <a:spLocks noGrp="1"/>
          </p:cNvSpPr>
          <p:nvPr>
            <p:ph idx="1"/>
          </p:nvPr>
        </p:nvSpPr>
        <p:spPr>
          <a:xfrm>
            <a:off x="523580" y="692696"/>
            <a:ext cx="9088980" cy="1224136"/>
          </a:xfrm>
        </p:spPr>
        <p:txBody>
          <a:bodyPr>
            <a:normAutofit/>
          </a:bodyPr>
          <a:lstStyle/>
          <a:p>
            <a:pPr marL="0" indent="0">
              <a:buNone/>
            </a:pPr>
            <a:r>
              <a:rPr lang="de-DE" sz="2400" dirty="0" err="1" smtClean="0"/>
              <a:t>Running</a:t>
            </a:r>
            <a:r>
              <a:rPr lang="de-DE" sz="2400" dirty="0" smtClean="0"/>
              <a:t> </a:t>
            </a:r>
            <a:r>
              <a:rPr lang="de-DE" sz="2400" dirty="0" err="1" smtClean="0"/>
              <a:t>scenario</a:t>
            </a:r>
            <a:r>
              <a:rPr lang="de-DE" sz="2400" dirty="0" smtClean="0"/>
              <a:t>:</a:t>
            </a:r>
          </a:p>
          <a:p>
            <a:pPr marL="0" indent="0">
              <a:buNone/>
            </a:pPr>
            <a:r>
              <a:rPr lang="de-DE" sz="2400" dirty="0" err="1" smtClean="0"/>
              <a:t>Au+Au</a:t>
            </a:r>
            <a:r>
              <a:rPr lang="de-DE" sz="2400" dirty="0" smtClean="0"/>
              <a:t> at  </a:t>
            </a:r>
            <a:r>
              <a:rPr lang="de-DE" sz="2400" dirty="0"/>
              <a:t>4</a:t>
            </a:r>
            <a:r>
              <a:rPr lang="de-DE" sz="2400" dirty="0" smtClean="0"/>
              <a:t> </a:t>
            </a:r>
            <a:r>
              <a:rPr lang="de-DE" sz="2400" dirty="0" err="1" smtClean="0"/>
              <a:t>energies</a:t>
            </a:r>
            <a:r>
              <a:rPr lang="de-DE" sz="2400" dirty="0" smtClean="0"/>
              <a:t>  (4, 6, 8, 10 A </a:t>
            </a:r>
            <a:r>
              <a:rPr lang="de-DE" sz="2400" dirty="0" err="1" smtClean="0"/>
              <a:t>GeV</a:t>
            </a:r>
            <a:r>
              <a:rPr lang="de-DE" sz="2400" dirty="0" smtClean="0"/>
              <a:t>) </a:t>
            </a:r>
            <a:r>
              <a:rPr lang="de-DE" sz="2400" dirty="0" err="1" smtClean="0"/>
              <a:t>up</a:t>
            </a:r>
            <a:r>
              <a:rPr lang="de-DE" sz="2400" dirty="0" smtClean="0"/>
              <a:t> </a:t>
            </a:r>
            <a:r>
              <a:rPr lang="de-DE" sz="2400" dirty="0" err="1" smtClean="0"/>
              <a:t>to</a:t>
            </a:r>
            <a:r>
              <a:rPr lang="de-DE" sz="2400" dirty="0" smtClean="0"/>
              <a:t> 1 </a:t>
            </a:r>
            <a:r>
              <a:rPr lang="de-DE" sz="2400" dirty="0"/>
              <a:t>M</a:t>
            </a:r>
            <a:r>
              <a:rPr lang="de-DE" sz="2400" dirty="0" smtClean="0"/>
              <a:t>Hz</a:t>
            </a:r>
          </a:p>
          <a:p>
            <a:pPr marL="0" indent="0">
              <a:buNone/>
            </a:pPr>
            <a:endParaRPr lang="de-DE" sz="2800" dirty="0" smtClean="0"/>
          </a:p>
          <a:p>
            <a:pPr marL="0" indent="0">
              <a:buNone/>
            </a:pPr>
            <a:endParaRPr lang="de-DE" sz="2800" dirty="0" smtClean="0"/>
          </a:p>
        </p:txBody>
      </p:sp>
      <p:cxnSp>
        <p:nvCxnSpPr>
          <p:cNvPr id="6" name="Gerade Verbindung 5"/>
          <p:cNvCxnSpPr/>
          <p:nvPr/>
        </p:nvCxnSpPr>
        <p:spPr>
          <a:xfrm>
            <a:off x="3779912" y="3933056"/>
            <a:ext cx="216024"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feld 3"/>
          <p:cNvSpPr txBox="1"/>
          <p:nvPr/>
        </p:nvSpPr>
        <p:spPr>
          <a:xfrm>
            <a:off x="683567" y="2276872"/>
            <a:ext cx="3456385" cy="400110"/>
          </a:xfrm>
          <a:prstGeom prst="rect">
            <a:avLst/>
          </a:prstGeom>
          <a:noFill/>
        </p:spPr>
        <p:txBody>
          <a:bodyPr wrap="square" rtlCol="0">
            <a:spAutoFit/>
          </a:bodyPr>
          <a:lstStyle/>
          <a:p>
            <a:r>
              <a:rPr lang="de-DE" sz="2000" dirty="0" err="1" smtClean="0">
                <a:solidFill>
                  <a:prstClr val="black"/>
                </a:solidFill>
              </a:rPr>
              <a:t>central</a:t>
            </a:r>
            <a:r>
              <a:rPr lang="de-DE" sz="2000" dirty="0" smtClean="0">
                <a:solidFill>
                  <a:prstClr val="black"/>
                </a:solidFill>
              </a:rPr>
              <a:t> </a:t>
            </a:r>
            <a:r>
              <a:rPr lang="de-DE" sz="2000" dirty="0" err="1" smtClean="0">
                <a:solidFill>
                  <a:prstClr val="black"/>
                </a:solidFill>
              </a:rPr>
              <a:t>Au+Au</a:t>
            </a:r>
            <a:r>
              <a:rPr lang="de-DE" sz="2000" dirty="0" smtClean="0">
                <a:solidFill>
                  <a:prstClr val="black"/>
                </a:solidFill>
              </a:rPr>
              <a:t> at 4 A </a:t>
            </a:r>
            <a:r>
              <a:rPr lang="de-DE" sz="2000" dirty="0" err="1" smtClean="0">
                <a:solidFill>
                  <a:prstClr val="black"/>
                </a:solidFill>
              </a:rPr>
              <a:t>GeV</a:t>
            </a:r>
            <a:endParaRPr lang="de-DE" sz="2000" dirty="0">
              <a:solidFill>
                <a:prstClr val="black"/>
              </a:solidFill>
            </a:endParaRPr>
          </a:p>
        </p:txBody>
      </p:sp>
      <p:sp>
        <p:nvSpPr>
          <p:cNvPr id="9" name="TextBox 11"/>
          <p:cNvSpPr txBox="1"/>
          <p:nvPr/>
        </p:nvSpPr>
        <p:spPr>
          <a:xfrm>
            <a:off x="6732240" y="2924944"/>
            <a:ext cx="22273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smtClean="0">
                <a:solidFill>
                  <a:sysClr val="windowText" lastClr="000000"/>
                </a:solidFill>
                <a:sym typeface="Symbol"/>
              </a:rPr>
              <a:t>2</a:t>
            </a:r>
            <a:r>
              <a:rPr lang="en-US" dirty="0">
                <a:solidFill>
                  <a:sysClr val="windowText" lastClr="000000"/>
                </a:solidFill>
                <a:sym typeface="Symbol"/>
              </a:rPr>
              <a:t></a:t>
            </a:r>
            <a:r>
              <a:rPr lang="en-US" dirty="0" smtClean="0">
                <a:solidFill>
                  <a:sysClr val="windowText" lastClr="000000"/>
                </a:solidFill>
              </a:rPr>
              <a:t>10</a:t>
            </a:r>
            <a:r>
              <a:rPr lang="en-US" baseline="30000" dirty="0" smtClean="0">
                <a:solidFill>
                  <a:sysClr val="windowText" lastClr="000000"/>
                </a:solidFill>
              </a:rPr>
              <a:t>6</a:t>
            </a:r>
            <a:r>
              <a:rPr lang="en-US" dirty="0" smtClean="0">
                <a:solidFill>
                  <a:sysClr val="windowText" lastClr="000000"/>
                </a:solidFill>
              </a:rPr>
              <a:t> </a:t>
            </a:r>
            <a:r>
              <a:rPr lang="en-US" dirty="0">
                <a:solidFill>
                  <a:sysClr val="windowText" lastClr="000000"/>
                </a:solidFill>
                <a:sym typeface="Symbol"/>
              </a:rPr>
              <a:t> in 2 </a:t>
            </a:r>
            <a:r>
              <a:rPr lang="en-US" dirty="0" smtClean="0">
                <a:solidFill>
                  <a:sysClr val="windowText" lastClr="000000"/>
                </a:solidFill>
                <a:sym typeface="Symbol"/>
              </a:rPr>
              <a:t>weeks</a:t>
            </a:r>
            <a:endParaRPr lang="en-US" dirty="0">
              <a:solidFill>
                <a:sysClr val="windowText" lastClr="000000"/>
              </a:solidFill>
            </a:endParaRPr>
          </a:p>
        </p:txBody>
      </p:sp>
      <p:sp>
        <p:nvSpPr>
          <p:cNvPr id="12" name="Textfeld 11"/>
          <p:cNvSpPr txBox="1"/>
          <p:nvPr/>
        </p:nvSpPr>
        <p:spPr>
          <a:xfrm>
            <a:off x="5148064" y="2276872"/>
            <a:ext cx="3797125" cy="400110"/>
          </a:xfrm>
          <a:prstGeom prst="rect">
            <a:avLst/>
          </a:prstGeom>
          <a:noFill/>
        </p:spPr>
        <p:txBody>
          <a:bodyPr wrap="square" rtlCol="0">
            <a:spAutoFit/>
          </a:bodyPr>
          <a:lstStyle/>
          <a:p>
            <a:r>
              <a:rPr lang="de-DE" sz="2000" dirty="0" err="1" smtClean="0">
                <a:solidFill>
                  <a:prstClr val="black"/>
                </a:solidFill>
              </a:rPr>
              <a:t>central</a:t>
            </a:r>
            <a:r>
              <a:rPr lang="de-DE" sz="2000" dirty="0" smtClean="0">
                <a:solidFill>
                  <a:prstClr val="black"/>
                </a:solidFill>
              </a:rPr>
              <a:t> </a:t>
            </a:r>
            <a:r>
              <a:rPr lang="de-DE" sz="2000" dirty="0" err="1" smtClean="0">
                <a:solidFill>
                  <a:prstClr val="black"/>
                </a:solidFill>
              </a:rPr>
              <a:t>Au+Au</a:t>
            </a:r>
            <a:r>
              <a:rPr lang="de-DE" sz="2000" dirty="0" smtClean="0">
                <a:solidFill>
                  <a:prstClr val="black"/>
                </a:solidFill>
              </a:rPr>
              <a:t> at 8 A </a:t>
            </a:r>
            <a:r>
              <a:rPr lang="de-DE" sz="2000" dirty="0" err="1" smtClean="0">
                <a:solidFill>
                  <a:prstClr val="black"/>
                </a:solidFill>
              </a:rPr>
              <a:t>GeV</a:t>
            </a:r>
            <a:endParaRPr lang="de-DE" sz="2000" dirty="0">
              <a:solidFill>
                <a:prstClr val="black"/>
              </a:solidFill>
            </a:endParaRPr>
          </a:p>
        </p:txBody>
      </p:sp>
      <p:sp>
        <p:nvSpPr>
          <p:cNvPr id="7" name="Textfeld 6"/>
          <p:cNvSpPr txBox="1"/>
          <p:nvPr/>
        </p:nvSpPr>
        <p:spPr>
          <a:xfrm>
            <a:off x="6012160" y="3933056"/>
            <a:ext cx="308098" cy="369332"/>
          </a:xfrm>
          <a:prstGeom prst="rect">
            <a:avLst/>
          </a:prstGeom>
          <a:noFill/>
        </p:spPr>
        <p:txBody>
          <a:bodyPr wrap="none" rtlCol="0">
            <a:spAutoFit/>
          </a:bodyPr>
          <a:lstStyle/>
          <a:p>
            <a:r>
              <a:rPr lang="el-GR" dirty="0" smtClean="0">
                <a:solidFill>
                  <a:prstClr val="black"/>
                </a:solidFill>
              </a:rPr>
              <a:t>η</a:t>
            </a:r>
            <a:endParaRPr lang="de-DE" dirty="0">
              <a:solidFill>
                <a:prstClr val="black"/>
              </a:solidFill>
            </a:endParaRPr>
          </a:p>
        </p:txBody>
      </p:sp>
      <p:sp>
        <p:nvSpPr>
          <p:cNvPr id="14" name="Textfeld 13"/>
          <p:cNvSpPr txBox="1"/>
          <p:nvPr/>
        </p:nvSpPr>
        <p:spPr>
          <a:xfrm>
            <a:off x="6634618" y="4365104"/>
            <a:ext cx="301686" cy="369332"/>
          </a:xfrm>
          <a:prstGeom prst="rect">
            <a:avLst/>
          </a:prstGeom>
          <a:noFill/>
        </p:spPr>
        <p:txBody>
          <a:bodyPr wrap="none" rtlCol="0">
            <a:spAutoFit/>
          </a:bodyPr>
          <a:lstStyle/>
          <a:p>
            <a:r>
              <a:rPr lang="el-GR" dirty="0" smtClean="0">
                <a:solidFill>
                  <a:prstClr val="black"/>
                </a:solidFill>
              </a:rPr>
              <a:t>ρ</a:t>
            </a:r>
            <a:endParaRPr lang="de-DE" dirty="0">
              <a:solidFill>
                <a:prstClr val="black"/>
              </a:solidFill>
            </a:endParaRPr>
          </a:p>
        </p:txBody>
      </p:sp>
      <p:sp>
        <p:nvSpPr>
          <p:cNvPr id="15" name="Textfeld 14"/>
          <p:cNvSpPr txBox="1"/>
          <p:nvPr/>
        </p:nvSpPr>
        <p:spPr>
          <a:xfrm>
            <a:off x="6440495" y="3213880"/>
            <a:ext cx="344966" cy="369332"/>
          </a:xfrm>
          <a:prstGeom prst="rect">
            <a:avLst/>
          </a:prstGeom>
          <a:noFill/>
        </p:spPr>
        <p:txBody>
          <a:bodyPr wrap="none" rtlCol="0">
            <a:spAutoFit/>
          </a:bodyPr>
          <a:lstStyle/>
          <a:p>
            <a:r>
              <a:rPr lang="el-GR" dirty="0" smtClean="0">
                <a:solidFill>
                  <a:prstClr val="black"/>
                </a:solidFill>
              </a:rPr>
              <a:t>ω</a:t>
            </a:r>
            <a:endParaRPr lang="de-DE" dirty="0">
              <a:solidFill>
                <a:prstClr val="black"/>
              </a:solidFill>
            </a:endParaRPr>
          </a:p>
        </p:txBody>
      </p:sp>
      <p:sp>
        <p:nvSpPr>
          <p:cNvPr id="8" name="Textfeld 7"/>
          <p:cNvSpPr txBox="1"/>
          <p:nvPr/>
        </p:nvSpPr>
        <p:spPr>
          <a:xfrm>
            <a:off x="6804248" y="4025616"/>
            <a:ext cx="335348" cy="369332"/>
          </a:xfrm>
          <a:prstGeom prst="rect">
            <a:avLst/>
          </a:prstGeom>
          <a:noFill/>
        </p:spPr>
        <p:txBody>
          <a:bodyPr wrap="none" rtlCol="0">
            <a:spAutoFit/>
          </a:bodyPr>
          <a:lstStyle/>
          <a:p>
            <a:r>
              <a:rPr lang="el-GR" dirty="0" smtClean="0">
                <a:solidFill>
                  <a:prstClr val="black"/>
                </a:solidFill>
              </a:rPr>
              <a:t>φ</a:t>
            </a:r>
            <a:endParaRPr lang="de-DE" dirty="0">
              <a:solidFill>
                <a:prstClr val="black"/>
              </a:solidFill>
            </a:endParaRPr>
          </a:p>
        </p:txBody>
      </p:sp>
      <p:sp>
        <p:nvSpPr>
          <p:cNvPr id="16" name="TextBox 11"/>
          <p:cNvSpPr txBox="1"/>
          <p:nvPr/>
        </p:nvSpPr>
        <p:spPr>
          <a:xfrm>
            <a:off x="872819" y="2932871"/>
            <a:ext cx="2448272"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smtClean="0">
                <a:solidFill>
                  <a:sysClr val="windowText" lastClr="000000"/>
                </a:solidFill>
                <a:sym typeface="Symbol"/>
              </a:rPr>
              <a:t>2</a:t>
            </a:r>
            <a:r>
              <a:rPr lang="en-US" dirty="0" smtClean="0">
                <a:solidFill>
                  <a:sysClr val="windowText" lastClr="000000"/>
                </a:solidFill>
              </a:rPr>
              <a:t>10</a:t>
            </a:r>
            <a:r>
              <a:rPr lang="en-US" baseline="30000" dirty="0">
                <a:solidFill>
                  <a:sysClr val="windowText" lastClr="000000"/>
                </a:solidFill>
              </a:rPr>
              <a:t>5</a:t>
            </a:r>
            <a:r>
              <a:rPr lang="en-US" dirty="0" smtClean="0">
                <a:solidFill>
                  <a:sysClr val="windowText" lastClr="000000"/>
                </a:solidFill>
              </a:rPr>
              <a:t> </a:t>
            </a:r>
            <a:r>
              <a:rPr lang="en-US" dirty="0" smtClean="0">
                <a:solidFill>
                  <a:sysClr val="windowText" lastClr="000000"/>
                </a:solidFill>
                <a:sym typeface="Symbol"/>
              </a:rPr>
              <a:t> in 2 weeks</a:t>
            </a:r>
          </a:p>
          <a:p>
            <a:pPr>
              <a:defRPr/>
            </a:pPr>
            <a:r>
              <a:rPr lang="en-US" dirty="0" smtClean="0">
                <a:solidFill>
                  <a:sysClr val="windowText" lastClr="000000"/>
                </a:solidFill>
                <a:sym typeface="Symbol"/>
              </a:rPr>
              <a:t>(approx. NA60 statistics) </a:t>
            </a:r>
          </a:p>
        </p:txBody>
      </p:sp>
      <p:sp>
        <p:nvSpPr>
          <p:cNvPr id="17" name="Textfeld 16"/>
          <p:cNvSpPr txBox="1"/>
          <p:nvPr/>
        </p:nvSpPr>
        <p:spPr>
          <a:xfrm>
            <a:off x="2239276" y="3840950"/>
            <a:ext cx="344966" cy="369332"/>
          </a:xfrm>
          <a:prstGeom prst="rect">
            <a:avLst/>
          </a:prstGeom>
          <a:noFill/>
        </p:spPr>
        <p:txBody>
          <a:bodyPr wrap="none" rtlCol="0">
            <a:spAutoFit/>
          </a:bodyPr>
          <a:lstStyle/>
          <a:p>
            <a:r>
              <a:rPr lang="el-GR" dirty="0" smtClean="0">
                <a:solidFill>
                  <a:prstClr val="black"/>
                </a:solidFill>
              </a:rPr>
              <a:t>ω</a:t>
            </a:r>
            <a:endParaRPr lang="de-DE" dirty="0">
              <a:solidFill>
                <a:prstClr val="black"/>
              </a:solidFill>
            </a:endParaRPr>
          </a:p>
        </p:txBody>
      </p:sp>
      <p:sp>
        <p:nvSpPr>
          <p:cNvPr id="18" name="Textfeld 17"/>
          <p:cNvSpPr txBox="1"/>
          <p:nvPr/>
        </p:nvSpPr>
        <p:spPr>
          <a:xfrm>
            <a:off x="2411759" y="4869160"/>
            <a:ext cx="335348" cy="369332"/>
          </a:xfrm>
          <a:prstGeom prst="rect">
            <a:avLst/>
          </a:prstGeom>
          <a:noFill/>
        </p:spPr>
        <p:txBody>
          <a:bodyPr wrap="none" rtlCol="0">
            <a:spAutoFit/>
          </a:bodyPr>
          <a:lstStyle/>
          <a:p>
            <a:r>
              <a:rPr lang="el-GR" dirty="0" smtClean="0">
                <a:solidFill>
                  <a:prstClr val="black"/>
                </a:solidFill>
              </a:rPr>
              <a:t>φ</a:t>
            </a:r>
            <a:endParaRPr lang="de-DE" dirty="0">
              <a:solidFill>
                <a:prstClr val="black"/>
              </a:solidFill>
            </a:endParaRPr>
          </a:p>
        </p:txBody>
      </p:sp>
      <p:sp>
        <p:nvSpPr>
          <p:cNvPr id="19" name="Textfeld 18"/>
          <p:cNvSpPr txBox="1"/>
          <p:nvPr/>
        </p:nvSpPr>
        <p:spPr>
          <a:xfrm>
            <a:off x="1547664" y="4310762"/>
            <a:ext cx="308098" cy="369332"/>
          </a:xfrm>
          <a:prstGeom prst="rect">
            <a:avLst/>
          </a:prstGeom>
          <a:noFill/>
        </p:spPr>
        <p:txBody>
          <a:bodyPr wrap="none" rtlCol="0">
            <a:spAutoFit/>
          </a:bodyPr>
          <a:lstStyle/>
          <a:p>
            <a:r>
              <a:rPr lang="el-GR" dirty="0" smtClean="0">
                <a:solidFill>
                  <a:prstClr val="black"/>
                </a:solidFill>
              </a:rPr>
              <a:t>η</a:t>
            </a:r>
            <a:endParaRPr lang="de-DE" dirty="0">
              <a:solidFill>
                <a:prstClr val="black"/>
              </a:solidFill>
            </a:endParaRPr>
          </a:p>
        </p:txBody>
      </p:sp>
      <p:sp>
        <p:nvSpPr>
          <p:cNvPr id="20" name="Textfeld 19"/>
          <p:cNvSpPr txBox="1"/>
          <p:nvPr/>
        </p:nvSpPr>
        <p:spPr>
          <a:xfrm>
            <a:off x="2113159" y="4886836"/>
            <a:ext cx="301686" cy="369332"/>
          </a:xfrm>
          <a:prstGeom prst="rect">
            <a:avLst/>
          </a:prstGeom>
          <a:noFill/>
        </p:spPr>
        <p:txBody>
          <a:bodyPr wrap="none" rtlCol="0">
            <a:spAutoFit/>
          </a:bodyPr>
          <a:lstStyle/>
          <a:p>
            <a:r>
              <a:rPr lang="el-GR" dirty="0" smtClean="0">
                <a:solidFill>
                  <a:prstClr val="black"/>
                </a:solidFill>
              </a:rPr>
              <a:t>ρ</a:t>
            </a:r>
            <a:endParaRPr lang="de-DE" dirty="0">
              <a:solidFill>
                <a:prstClr val="black"/>
              </a:solidFill>
            </a:endParaRPr>
          </a:p>
        </p:txBody>
      </p:sp>
      <p:sp>
        <p:nvSpPr>
          <p:cNvPr id="22" name="Titel 1"/>
          <p:cNvSpPr>
            <a:spLocks noGrp="1"/>
          </p:cNvSpPr>
          <p:nvPr>
            <p:ph type="title"/>
          </p:nvPr>
        </p:nvSpPr>
        <p:spPr>
          <a:xfrm>
            <a:off x="0" y="-7651"/>
            <a:ext cx="9108504" cy="844363"/>
          </a:xfrm>
          <a:noFill/>
        </p:spPr>
        <p:txBody>
          <a:bodyPr>
            <a:normAutofit/>
          </a:bodyPr>
          <a:lstStyle/>
          <a:p>
            <a:r>
              <a:rPr lang="de-DE" sz="3200" dirty="0" err="1" smtClean="0">
                <a:solidFill>
                  <a:srgbClr val="002060"/>
                </a:solidFill>
                <a:latin typeface="Tahoma" panose="020B0604030504040204" pitchFamily="34" charset="0"/>
                <a:ea typeface="Tahoma" panose="020B0604030504040204" pitchFamily="34" charset="0"/>
                <a:cs typeface="Tahoma" panose="020B0604030504040204" pitchFamily="34" charset="0"/>
              </a:rPr>
              <a:t>Muons</a:t>
            </a:r>
            <a:r>
              <a:rPr lang="de-DE" sz="3200" dirty="0" smtClean="0">
                <a:solidFill>
                  <a:srgbClr val="002060"/>
                </a:solidFill>
                <a:latin typeface="Tahoma" panose="020B0604030504040204" pitchFamily="34" charset="0"/>
                <a:ea typeface="Tahoma" panose="020B0604030504040204" pitchFamily="34" charset="0"/>
                <a:cs typeface="Tahoma" panose="020B0604030504040204" pitchFamily="34" charset="0"/>
              </a:rPr>
              <a:t> in CBM at SIS100</a:t>
            </a:r>
            <a:endParaRPr lang="de-DE" sz="3200" dirty="0">
              <a:solidFill>
                <a:srgbClr val="002060"/>
              </a:solidFill>
              <a:latin typeface="Tahoma" panose="020B0604030504040204" pitchFamily="34" charset="0"/>
              <a:ea typeface="Tahoma" panose="020B0604030504040204" pitchFamily="34" charset="0"/>
              <a:cs typeface="Tahoma" panose="020B0604030504040204" pitchFamily="34" charset="0"/>
            </a:endParaRPr>
          </a:p>
        </p:txBody>
      </p:sp>
      <p:sp>
        <p:nvSpPr>
          <p:cNvPr id="21" name="Textfeld 20"/>
          <p:cNvSpPr txBox="1"/>
          <p:nvPr/>
        </p:nvSpPr>
        <p:spPr>
          <a:xfrm>
            <a:off x="493846" y="1815207"/>
            <a:ext cx="8542650" cy="400110"/>
          </a:xfrm>
          <a:prstGeom prst="rect">
            <a:avLst/>
          </a:prstGeom>
          <a:noFill/>
        </p:spPr>
        <p:txBody>
          <a:bodyPr wrap="square" rtlCol="0">
            <a:spAutoFit/>
          </a:bodyPr>
          <a:lstStyle/>
          <a:p>
            <a:r>
              <a:rPr lang="de-DE" sz="2000" dirty="0" smtClean="0"/>
              <a:t>Simulation: Signal </a:t>
            </a:r>
            <a:r>
              <a:rPr lang="de-DE" sz="2000" dirty="0" err="1" smtClean="0"/>
              <a:t>yields</a:t>
            </a:r>
            <a:r>
              <a:rPr lang="de-DE" sz="2000" dirty="0" smtClean="0"/>
              <a:t> </a:t>
            </a:r>
            <a:r>
              <a:rPr lang="de-DE" sz="2000" dirty="0" err="1" smtClean="0"/>
              <a:t>from</a:t>
            </a:r>
            <a:r>
              <a:rPr lang="de-DE" sz="2000" dirty="0" smtClean="0"/>
              <a:t> HSD, Background </a:t>
            </a:r>
            <a:r>
              <a:rPr lang="de-DE" sz="2000" dirty="0" err="1" smtClean="0"/>
              <a:t>from</a:t>
            </a:r>
            <a:r>
              <a:rPr lang="de-DE" sz="2000" dirty="0" smtClean="0"/>
              <a:t> </a:t>
            </a:r>
            <a:r>
              <a:rPr lang="de-DE" sz="2000" dirty="0" err="1" smtClean="0"/>
              <a:t>UrQMD</a:t>
            </a:r>
            <a:endParaRPr lang="de-DE" sz="2000" dirty="0"/>
          </a:p>
        </p:txBody>
      </p:sp>
      <p:sp>
        <p:nvSpPr>
          <p:cNvPr id="23" name="Date Placeholder 22"/>
          <p:cNvSpPr>
            <a:spLocks noGrp="1"/>
          </p:cNvSpPr>
          <p:nvPr>
            <p:ph type="dt" sz="half" idx="10"/>
          </p:nvPr>
        </p:nvSpPr>
        <p:spPr/>
        <p:txBody>
          <a:bodyPr/>
          <a:lstStyle/>
          <a:p>
            <a:fld id="{A9016C25-DD0B-46EF-AE61-A40876E2422E}" type="datetime1">
              <a:rPr lang="en-US" smtClean="0"/>
              <a:t>2/4/2016</a:t>
            </a:fld>
            <a:endParaRPr lang="en-US"/>
          </a:p>
        </p:txBody>
      </p:sp>
      <p:sp>
        <p:nvSpPr>
          <p:cNvPr id="24" name="Slide Number Placeholder 23"/>
          <p:cNvSpPr>
            <a:spLocks noGrp="1"/>
          </p:cNvSpPr>
          <p:nvPr>
            <p:ph type="sldNum" sz="quarter" idx="12"/>
          </p:nvPr>
        </p:nvSpPr>
        <p:spPr/>
        <p:txBody>
          <a:bodyPr/>
          <a:lstStyle/>
          <a:p>
            <a:fld id="{4F061F49-58B3-444B-8D0A-49E01249780B}" type="slidenum">
              <a:rPr lang="en-US" smtClean="0"/>
              <a:t>30</a:t>
            </a:fld>
            <a:endParaRPr lang="en-US"/>
          </a:p>
        </p:txBody>
      </p:sp>
      <p:sp>
        <p:nvSpPr>
          <p:cNvPr id="25" name="Footer Placeholder 24"/>
          <p:cNvSpPr>
            <a:spLocks noGrp="1"/>
          </p:cNvSpPr>
          <p:nvPr>
            <p:ph type="ftr" sz="quarter" idx="11"/>
          </p:nvPr>
        </p:nvSpPr>
        <p:spPr/>
        <p:txBody>
          <a:bodyPr/>
          <a:lstStyle/>
          <a:p>
            <a:r>
              <a:rPr lang="en-US" smtClean="0"/>
              <a:t>Heavy Flavour meet, SINP, Kolkata, 03-05 Feb 2016</a:t>
            </a:r>
            <a:endParaRPr lang="en-US"/>
          </a:p>
        </p:txBody>
      </p:sp>
    </p:spTree>
    <p:extLst>
      <p:ext uri="{BB962C8B-B14F-4D97-AF65-F5344CB8AC3E}">
        <p14:creationId xmlns:p14="http://schemas.microsoft.com/office/powerpoint/2010/main" val="17336109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1"/>
          <p:cNvSpPr txBox="1">
            <a:spLocks noChangeArrowheads="1"/>
          </p:cNvSpPr>
          <p:nvPr/>
        </p:nvSpPr>
        <p:spPr bwMode="auto">
          <a:xfrm>
            <a:off x="286560" y="592350"/>
            <a:ext cx="7793280" cy="343684"/>
          </a:xfrm>
          <a:prstGeom prst="rect">
            <a:avLst/>
          </a:prstGeom>
          <a:noFill/>
          <a:ln w="9525">
            <a:noFill/>
            <a:miter lim="800000"/>
            <a:headEnd/>
            <a:tailEnd/>
          </a:ln>
        </p:spPr>
        <p:txBody>
          <a:bodyPr lIns="0" tIns="0" rIns="0" bIns="0" anchor="ctr">
            <a:spAutoFit/>
          </a:bodyPr>
          <a:lstStyle/>
          <a:p>
            <a:pPr algn="ctr">
              <a:lnSpc>
                <a:spcPct val="67000"/>
              </a:lnSpc>
              <a:buClr>
                <a:srgbClr val="000000"/>
              </a:buClr>
              <a:buSzPct val="45000"/>
              <a:tabLst>
                <a:tab pos="0" algn="l"/>
                <a:tab pos="829452" algn="l"/>
                <a:tab pos="1658904" algn="l"/>
                <a:tab pos="2488357" algn="l"/>
                <a:tab pos="3317809" algn="l"/>
                <a:tab pos="4147261" algn="l"/>
                <a:tab pos="4976713" algn="l"/>
                <a:tab pos="5806166" algn="l"/>
                <a:tab pos="6635618" algn="l"/>
                <a:tab pos="7465070" algn="l"/>
                <a:tab pos="8294522" algn="l"/>
                <a:tab pos="9123975" algn="l"/>
              </a:tabLst>
            </a:pPr>
            <a:r>
              <a:rPr lang="en-GB" sz="3200" b="1" dirty="0" smtClean="0">
                <a:solidFill>
                  <a:srgbClr val="FF0000"/>
                </a:solidFill>
                <a:latin typeface="Times New Roman" pitchFamily="18" charset="0"/>
                <a:cs typeface="Times New Roman" pitchFamily="18" charset="0"/>
              </a:rPr>
              <a:t>Challenges in </a:t>
            </a:r>
            <a:r>
              <a:rPr lang="en-GB" sz="3200" b="1" dirty="0" err="1" smtClean="0">
                <a:solidFill>
                  <a:srgbClr val="FF0000"/>
                </a:solidFill>
                <a:latin typeface="Times New Roman" pitchFamily="18" charset="0"/>
                <a:cs typeface="Times New Roman" pitchFamily="18" charset="0"/>
              </a:rPr>
              <a:t>Muon</a:t>
            </a:r>
            <a:r>
              <a:rPr lang="en-GB" sz="3200" b="1" dirty="0" smtClean="0">
                <a:solidFill>
                  <a:srgbClr val="FF0000"/>
                </a:solidFill>
                <a:latin typeface="Times New Roman" pitchFamily="18" charset="0"/>
                <a:cs typeface="Times New Roman" pitchFamily="18" charset="0"/>
              </a:rPr>
              <a:t> detection</a:t>
            </a:r>
            <a:endParaRPr lang="en-GB" sz="3200" b="1" dirty="0">
              <a:solidFill>
                <a:srgbClr val="FF0000"/>
              </a:solidFill>
              <a:latin typeface="Times New Roman" pitchFamily="18" charset="0"/>
              <a:cs typeface="Times New Roman" pitchFamily="18" charset="0"/>
            </a:endParaRPr>
          </a:p>
        </p:txBody>
      </p:sp>
      <p:grpSp>
        <p:nvGrpSpPr>
          <p:cNvPr id="2" name="Group 2"/>
          <p:cNvGrpSpPr>
            <a:grpSpLocks/>
          </p:cNvGrpSpPr>
          <p:nvPr/>
        </p:nvGrpSpPr>
        <p:grpSpPr bwMode="auto">
          <a:xfrm>
            <a:off x="935596" y="1208190"/>
            <a:ext cx="7560840" cy="4561070"/>
            <a:chOff x="107" y="860"/>
            <a:chExt cx="5852" cy="3774"/>
          </a:xfrm>
        </p:grpSpPr>
        <p:sp>
          <p:nvSpPr>
            <p:cNvPr id="6148" name="AutoShape 3"/>
            <p:cNvSpPr>
              <a:spLocks noChangeArrowheads="1"/>
            </p:cNvSpPr>
            <p:nvPr/>
          </p:nvSpPr>
          <p:spPr bwMode="auto">
            <a:xfrm>
              <a:off x="487" y="1085"/>
              <a:ext cx="5472" cy="3549"/>
            </a:xfrm>
            <a:prstGeom prst="roundRect">
              <a:avLst>
                <a:gd name="adj" fmla="val 28"/>
              </a:avLst>
            </a:prstGeom>
            <a:noFill/>
            <a:ln w="9525">
              <a:noFill/>
              <a:round/>
              <a:headEnd/>
              <a:tailEnd/>
            </a:ln>
          </p:spPr>
          <p:txBody>
            <a:bodyPr wrap="none" anchor="ctr"/>
            <a:lstStyle/>
            <a:p>
              <a:endParaRPr lang="en-US"/>
            </a:p>
          </p:txBody>
        </p:sp>
        <p:sp>
          <p:nvSpPr>
            <p:cNvPr id="6149" name="Text Box 4"/>
            <p:cNvSpPr txBox="1">
              <a:spLocks noChangeArrowheads="1"/>
            </p:cNvSpPr>
            <p:nvPr/>
          </p:nvSpPr>
          <p:spPr bwMode="auto">
            <a:xfrm>
              <a:off x="107" y="860"/>
              <a:ext cx="5852" cy="3499"/>
            </a:xfrm>
            <a:prstGeom prst="rect">
              <a:avLst/>
            </a:prstGeom>
            <a:noFill/>
            <a:ln w="9525">
              <a:noFill/>
              <a:miter lim="800000"/>
              <a:headEnd/>
              <a:tailEnd/>
            </a:ln>
          </p:spPr>
          <p:txBody>
            <a:bodyPr wrap="square" lIns="90000" tIns="46800" rIns="90000" bIns="46800">
              <a:spAutoFit/>
            </a:bodyPr>
            <a:lstStyle/>
            <a:p>
              <a:pPr>
                <a:buClr>
                  <a:srgbClr val="FF0000"/>
                </a:buClr>
                <a:buSzPct val="100000"/>
                <a:tabLst>
                  <a:tab pos="0" algn="l"/>
                  <a:tab pos="829452" algn="l"/>
                  <a:tab pos="1658904" algn="l"/>
                  <a:tab pos="2488357" algn="l"/>
                  <a:tab pos="3317809" algn="l"/>
                  <a:tab pos="4147261" algn="l"/>
                  <a:tab pos="4976713" algn="l"/>
                  <a:tab pos="5806166" algn="l"/>
                  <a:tab pos="6635618" algn="l"/>
                  <a:tab pos="7465070" algn="l"/>
                  <a:tab pos="8294522" algn="l"/>
                  <a:tab pos="9123975" algn="l"/>
                </a:tabLst>
              </a:pPr>
              <a:r>
                <a:rPr lang="en-GB" sz="2900" b="1" dirty="0">
                  <a:solidFill>
                    <a:srgbClr val="FF0000"/>
                  </a:solidFill>
                </a:rPr>
                <a:t>Main issues:</a:t>
              </a:r>
              <a:r>
                <a:rPr lang="en-GB" sz="2900" dirty="0">
                  <a:solidFill>
                    <a:srgbClr val="3333CC"/>
                  </a:solidFill>
                </a:rPr>
                <a:t> </a:t>
              </a:r>
            </a:p>
            <a:p>
              <a:pPr>
                <a:buClr>
                  <a:srgbClr val="3333CC"/>
                </a:buClr>
                <a:buSzPct val="100000"/>
                <a:tabLst>
                  <a:tab pos="0" algn="l"/>
                  <a:tab pos="829452" algn="l"/>
                  <a:tab pos="1658904" algn="l"/>
                  <a:tab pos="2488357" algn="l"/>
                  <a:tab pos="3317809" algn="l"/>
                  <a:tab pos="4147261" algn="l"/>
                  <a:tab pos="4976713" algn="l"/>
                  <a:tab pos="5806166" algn="l"/>
                  <a:tab pos="6635618" algn="l"/>
                  <a:tab pos="7465070" algn="l"/>
                  <a:tab pos="8294522" algn="l"/>
                  <a:tab pos="9123975" algn="l"/>
                </a:tabLst>
              </a:pPr>
              <a:r>
                <a:rPr lang="en-GB" dirty="0" smtClean="0">
                  <a:solidFill>
                    <a:srgbClr val="3333CC"/>
                  </a:solidFill>
                </a:rPr>
                <a:t>   </a:t>
              </a:r>
            </a:p>
            <a:p>
              <a:pPr>
                <a:buClr>
                  <a:srgbClr val="3333CC"/>
                </a:buClr>
                <a:buSzPct val="100000"/>
                <a:buFont typeface="Wingdings" pitchFamily="2" charset="2"/>
                <a:buChar char=""/>
                <a:tabLst>
                  <a:tab pos="0" algn="l"/>
                  <a:tab pos="829452" algn="l"/>
                  <a:tab pos="1658904" algn="l"/>
                  <a:tab pos="2488357" algn="l"/>
                  <a:tab pos="3317809" algn="l"/>
                  <a:tab pos="4147261" algn="l"/>
                  <a:tab pos="4976713" algn="l"/>
                  <a:tab pos="5806166" algn="l"/>
                  <a:tab pos="6635618" algn="l"/>
                  <a:tab pos="7465070" algn="l"/>
                  <a:tab pos="8294522" algn="l"/>
                  <a:tab pos="9123975" algn="l"/>
                </a:tabLst>
              </a:pPr>
              <a:r>
                <a:rPr lang="en-GB" sz="2500" dirty="0" smtClean="0">
                  <a:solidFill>
                    <a:srgbClr val="3333CC"/>
                  </a:solidFill>
                </a:rPr>
                <a:t>   </a:t>
              </a:r>
              <a:r>
                <a:rPr lang="en-GB" sz="2200" dirty="0" smtClean="0">
                  <a:solidFill>
                    <a:srgbClr val="3333CC"/>
                  </a:solidFill>
                </a:rPr>
                <a:t>High collision rates ~ </a:t>
              </a:r>
              <a:r>
                <a:rPr lang="en-GB" sz="2200" dirty="0" smtClean="0">
                  <a:solidFill>
                    <a:srgbClr val="FF0000"/>
                  </a:solidFill>
                </a:rPr>
                <a:t>10 MHz</a:t>
              </a:r>
            </a:p>
            <a:p>
              <a:pPr>
                <a:buClr>
                  <a:srgbClr val="3333CC"/>
                </a:buClr>
                <a:buSzPct val="100000"/>
                <a:buFont typeface="Wingdings" pitchFamily="2" charset="2"/>
                <a:buChar char=""/>
                <a:tabLst>
                  <a:tab pos="0" algn="l"/>
                  <a:tab pos="829452" algn="l"/>
                  <a:tab pos="1658904" algn="l"/>
                  <a:tab pos="2488357" algn="l"/>
                  <a:tab pos="3317809" algn="l"/>
                  <a:tab pos="4147261" algn="l"/>
                  <a:tab pos="4976713" algn="l"/>
                  <a:tab pos="5806166" algn="l"/>
                  <a:tab pos="6635618" algn="l"/>
                  <a:tab pos="7465070" algn="l"/>
                  <a:tab pos="8294522" algn="l"/>
                  <a:tab pos="9123975" algn="l"/>
                </a:tabLst>
              </a:pPr>
              <a:r>
                <a:rPr lang="en-GB" sz="2200" dirty="0" smtClean="0">
                  <a:solidFill>
                    <a:srgbClr val="3333CC"/>
                  </a:solidFill>
                </a:rPr>
                <a:t>   The first plane(s) have a high density of tracks</a:t>
              </a:r>
              <a:endParaRPr lang="en-GB" sz="2200" baseline="30000" dirty="0" smtClean="0">
                <a:solidFill>
                  <a:srgbClr val="FF0000"/>
                </a:solidFill>
              </a:endParaRPr>
            </a:p>
            <a:p>
              <a:pPr>
                <a:buClr>
                  <a:srgbClr val="3333CC"/>
                </a:buClr>
                <a:buSzPct val="100000"/>
                <a:tabLst>
                  <a:tab pos="0" algn="l"/>
                  <a:tab pos="829452" algn="l"/>
                  <a:tab pos="1658904" algn="l"/>
                  <a:tab pos="2488357" algn="l"/>
                  <a:tab pos="3317809" algn="l"/>
                  <a:tab pos="4147261" algn="l"/>
                  <a:tab pos="4976713" algn="l"/>
                  <a:tab pos="5806166" algn="l"/>
                  <a:tab pos="6635618" algn="l"/>
                  <a:tab pos="7465070" algn="l"/>
                  <a:tab pos="8294522" algn="l"/>
                  <a:tab pos="9123975" algn="l"/>
                </a:tabLst>
              </a:pPr>
              <a:r>
                <a:rPr lang="en-GB" sz="2200" dirty="0" smtClean="0">
                  <a:solidFill>
                    <a:srgbClr val="3333CC"/>
                  </a:solidFill>
                </a:rPr>
                <a:t>      High granularity ~ average hit rate is about 0.4 hit/</a:t>
              </a:r>
              <a:r>
                <a:rPr lang="en-GB" sz="2200" dirty="0" smtClean="0">
                  <a:solidFill>
                    <a:schemeClr val="accent2"/>
                  </a:solidFill>
                </a:rPr>
                <a:t>cm</a:t>
              </a:r>
              <a:r>
                <a:rPr lang="en-GB" sz="2200" baseline="30000" dirty="0" smtClean="0">
                  <a:solidFill>
                    <a:schemeClr val="accent2"/>
                  </a:solidFill>
                </a:rPr>
                <a:t>2</a:t>
              </a:r>
              <a:endParaRPr lang="en-GB" sz="2200" dirty="0" smtClean="0">
                <a:solidFill>
                  <a:schemeClr val="accent2"/>
                </a:solidFill>
              </a:endParaRPr>
            </a:p>
            <a:p>
              <a:pPr>
                <a:buClr>
                  <a:srgbClr val="3333CC"/>
                </a:buClr>
                <a:buSzPct val="100000"/>
                <a:buFont typeface="Wingdings" pitchFamily="2" charset="2"/>
                <a:buChar char=""/>
                <a:tabLst>
                  <a:tab pos="0" algn="l"/>
                  <a:tab pos="829452" algn="l"/>
                  <a:tab pos="1658904" algn="l"/>
                  <a:tab pos="2488357" algn="l"/>
                  <a:tab pos="3317809" algn="l"/>
                  <a:tab pos="4147261" algn="l"/>
                  <a:tab pos="4976713" algn="l"/>
                  <a:tab pos="5806166" algn="l"/>
                  <a:tab pos="6635618" algn="l"/>
                  <a:tab pos="7465070" algn="l"/>
                  <a:tab pos="8294522" algn="l"/>
                  <a:tab pos="9123975" algn="l"/>
                </a:tabLst>
              </a:pPr>
              <a:r>
                <a:rPr lang="en-GB" sz="2200" dirty="0" smtClean="0">
                  <a:solidFill>
                    <a:srgbClr val="3333CC"/>
                  </a:solidFill>
                </a:rPr>
                <a:t>   Should be radiation resistant –</a:t>
              </a:r>
            </a:p>
            <a:p>
              <a:pPr>
                <a:buClr>
                  <a:srgbClr val="3333CC"/>
                </a:buClr>
                <a:buSzPct val="100000"/>
                <a:tabLst>
                  <a:tab pos="0" algn="l"/>
                  <a:tab pos="829452" algn="l"/>
                  <a:tab pos="1658904" algn="l"/>
                  <a:tab pos="2488357" algn="l"/>
                  <a:tab pos="3317809" algn="l"/>
                  <a:tab pos="4147261" algn="l"/>
                  <a:tab pos="4976713" algn="l"/>
                  <a:tab pos="5806166" algn="l"/>
                  <a:tab pos="6635618" algn="l"/>
                  <a:tab pos="7465070" algn="l"/>
                  <a:tab pos="8294522" algn="l"/>
                  <a:tab pos="9123975" algn="l"/>
                </a:tabLst>
              </a:pPr>
              <a:r>
                <a:rPr lang="en-GB" sz="2200" dirty="0" smtClean="0">
                  <a:solidFill>
                    <a:srgbClr val="3333CC"/>
                  </a:solidFill>
                </a:rPr>
                <a:t>             high neutron dose </a:t>
              </a:r>
              <a:r>
                <a:rPr lang="en-GB" sz="2200" dirty="0" smtClean="0">
                  <a:solidFill>
                    <a:srgbClr val="3333CC"/>
                  </a:solidFill>
                  <a:sym typeface="Wingdings" pitchFamily="2" charset="2"/>
                </a:rPr>
                <a:t> ~10</a:t>
              </a:r>
              <a:r>
                <a:rPr lang="en-GB" sz="2200" baseline="30000" dirty="0" smtClean="0">
                  <a:solidFill>
                    <a:srgbClr val="3333CC"/>
                  </a:solidFill>
                  <a:sym typeface="Wingdings" pitchFamily="2" charset="2"/>
                </a:rPr>
                <a:t>13 </a:t>
              </a:r>
              <a:r>
                <a:rPr lang="en-GB" sz="2200" dirty="0" err="1" smtClean="0">
                  <a:solidFill>
                    <a:srgbClr val="3333CC"/>
                  </a:solidFill>
                  <a:sym typeface="Wingdings" pitchFamily="2" charset="2"/>
                </a:rPr>
                <a:t>n.eq</a:t>
              </a:r>
              <a:r>
                <a:rPr lang="en-GB" sz="2200" dirty="0" smtClean="0">
                  <a:solidFill>
                    <a:srgbClr val="3333CC"/>
                  </a:solidFill>
                  <a:sym typeface="Wingdings" pitchFamily="2" charset="2"/>
                </a:rPr>
                <a:t>./sq.cm/year</a:t>
              </a:r>
              <a:endParaRPr lang="en-GB" sz="2200" baseline="30000" dirty="0" smtClean="0">
                <a:solidFill>
                  <a:srgbClr val="3333CC"/>
                </a:solidFill>
              </a:endParaRPr>
            </a:p>
            <a:p>
              <a:pPr>
                <a:buClr>
                  <a:srgbClr val="3333CC"/>
                </a:buClr>
                <a:buSzPct val="100000"/>
                <a:buFont typeface="Wingdings" pitchFamily="2" charset="2"/>
                <a:buChar char=""/>
                <a:tabLst>
                  <a:tab pos="0" algn="l"/>
                  <a:tab pos="829452" algn="l"/>
                  <a:tab pos="1658904" algn="l"/>
                  <a:tab pos="2488357" algn="l"/>
                  <a:tab pos="3317809" algn="l"/>
                  <a:tab pos="4147261" algn="l"/>
                  <a:tab pos="4976713" algn="l"/>
                  <a:tab pos="5806166" algn="l"/>
                  <a:tab pos="6635618" algn="l"/>
                  <a:tab pos="7465070" algn="l"/>
                  <a:tab pos="8294522" algn="l"/>
                  <a:tab pos="9123975" algn="l"/>
                </a:tabLst>
              </a:pPr>
              <a:r>
                <a:rPr lang="en-GB" sz="2200" dirty="0" smtClean="0">
                  <a:solidFill>
                    <a:srgbClr val="3333CC"/>
                  </a:solidFill>
                </a:rPr>
                <a:t>    Large area detector – with modular arrangement</a:t>
              </a:r>
            </a:p>
            <a:p>
              <a:pPr>
                <a:buClr>
                  <a:srgbClr val="3333CC"/>
                </a:buClr>
                <a:buSzPct val="100000"/>
                <a:buFont typeface="Wingdings" pitchFamily="2" charset="2"/>
                <a:buChar char=""/>
                <a:tabLst>
                  <a:tab pos="0" algn="l"/>
                  <a:tab pos="829452" algn="l"/>
                  <a:tab pos="1658904" algn="l"/>
                  <a:tab pos="2488357" algn="l"/>
                  <a:tab pos="3317809" algn="l"/>
                  <a:tab pos="4147261" algn="l"/>
                  <a:tab pos="4976713" algn="l"/>
                  <a:tab pos="5806166" algn="l"/>
                  <a:tab pos="6635618" algn="l"/>
                  <a:tab pos="7465070" algn="l"/>
                  <a:tab pos="8294522" algn="l"/>
                  <a:tab pos="9123975" algn="l"/>
                </a:tabLst>
              </a:pPr>
              <a:r>
                <a:rPr lang="en-GB" sz="2200" dirty="0" smtClean="0">
                  <a:solidFill>
                    <a:srgbClr val="3333CC"/>
                  </a:solidFill>
                </a:rPr>
                <a:t>    Data to be readout in a self triggered mode</a:t>
              </a:r>
            </a:p>
            <a:p>
              <a:pPr>
                <a:buClr>
                  <a:srgbClr val="3333CC"/>
                </a:buClr>
                <a:buSzPct val="100000"/>
                <a:tabLst>
                  <a:tab pos="0" algn="l"/>
                  <a:tab pos="829452" algn="l"/>
                  <a:tab pos="1658904" algn="l"/>
                  <a:tab pos="2488357" algn="l"/>
                  <a:tab pos="3317809" algn="l"/>
                  <a:tab pos="4147261" algn="l"/>
                  <a:tab pos="4976713" algn="l"/>
                  <a:tab pos="5806166" algn="l"/>
                  <a:tab pos="6635618" algn="l"/>
                  <a:tab pos="7465070" algn="l"/>
                  <a:tab pos="8294522" algn="l"/>
                  <a:tab pos="9123975" algn="l"/>
                </a:tabLst>
              </a:pPr>
              <a:r>
                <a:rPr lang="en-GB" sz="2200" dirty="0" smtClean="0">
                  <a:solidFill>
                    <a:srgbClr val="3333CC"/>
                  </a:solidFill>
                </a:rPr>
                <a:t>         -- a must for all CBM detectors.</a:t>
              </a:r>
            </a:p>
            <a:p>
              <a:pPr>
                <a:buClr>
                  <a:srgbClr val="3333CC"/>
                </a:buClr>
                <a:buSzPct val="100000"/>
                <a:tabLst>
                  <a:tab pos="0" algn="l"/>
                  <a:tab pos="829452" algn="l"/>
                  <a:tab pos="1658904" algn="l"/>
                  <a:tab pos="2488357" algn="l"/>
                  <a:tab pos="3317809" algn="l"/>
                  <a:tab pos="4147261" algn="l"/>
                  <a:tab pos="4976713" algn="l"/>
                  <a:tab pos="5806166" algn="l"/>
                  <a:tab pos="6635618" algn="l"/>
                  <a:tab pos="7465070" algn="l"/>
                  <a:tab pos="8294522" algn="l"/>
                  <a:tab pos="9123975" algn="l"/>
                </a:tabLst>
              </a:pPr>
              <a:r>
                <a:rPr lang="en-GB" sz="2200" dirty="0" smtClean="0">
                  <a:solidFill>
                    <a:srgbClr val="3333CC"/>
                  </a:solidFill>
                </a:rPr>
                <a:t>         -- and event reconstructed offline by grouping</a:t>
              </a:r>
            </a:p>
            <a:p>
              <a:pPr>
                <a:buClr>
                  <a:srgbClr val="3333CC"/>
                </a:buClr>
                <a:buSzPct val="100000"/>
                <a:tabLst>
                  <a:tab pos="0" algn="l"/>
                  <a:tab pos="829452" algn="l"/>
                  <a:tab pos="1658904" algn="l"/>
                  <a:tab pos="2488357" algn="l"/>
                  <a:tab pos="3317809" algn="l"/>
                  <a:tab pos="4147261" algn="l"/>
                  <a:tab pos="4976713" algn="l"/>
                  <a:tab pos="5806166" algn="l"/>
                  <a:tab pos="6635618" algn="l"/>
                  <a:tab pos="7465070" algn="l"/>
                  <a:tab pos="8294522" algn="l"/>
                  <a:tab pos="9123975" algn="l"/>
                </a:tabLst>
              </a:pPr>
              <a:r>
                <a:rPr lang="en-GB" sz="2200" dirty="0" smtClean="0">
                  <a:solidFill>
                    <a:srgbClr val="3333CC"/>
                  </a:solidFill>
                </a:rPr>
                <a:t>            the timestamps of the detector hits.</a:t>
              </a:r>
            </a:p>
            <a:p>
              <a:pPr>
                <a:buClr>
                  <a:srgbClr val="000000"/>
                </a:buClr>
                <a:buSzPct val="100000"/>
                <a:tabLst>
                  <a:tab pos="0" algn="l"/>
                  <a:tab pos="829452" algn="l"/>
                  <a:tab pos="1658904" algn="l"/>
                  <a:tab pos="2488357" algn="l"/>
                  <a:tab pos="3317809" algn="l"/>
                  <a:tab pos="4147261" algn="l"/>
                  <a:tab pos="4976713" algn="l"/>
                  <a:tab pos="5806166" algn="l"/>
                  <a:tab pos="6635618" algn="l"/>
                  <a:tab pos="7465070" algn="l"/>
                  <a:tab pos="8294522" algn="l"/>
                  <a:tab pos="9123975" algn="l"/>
                </a:tabLst>
              </a:pPr>
              <a:endParaRPr lang="en-GB" sz="2000" b="1" dirty="0" smtClean="0">
                <a:solidFill>
                  <a:srgbClr val="FF0000"/>
                </a:solidFill>
              </a:endParaRPr>
            </a:p>
            <a:p>
              <a:pPr>
                <a:buClr>
                  <a:srgbClr val="000000"/>
                </a:buClr>
                <a:buSzPct val="100000"/>
                <a:tabLst>
                  <a:tab pos="0" algn="l"/>
                  <a:tab pos="829452" algn="l"/>
                  <a:tab pos="1658904" algn="l"/>
                  <a:tab pos="2488357" algn="l"/>
                  <a:tab pos="3317809" algn="l"/>
                  <a:tab pos="4147261" algn="l"/>
                  <a:tab pos="4976713" algn="l"/>
                  <a:tab pos="5806166" algn="l"/>
                  <a:tab pos="6635618" algn="l"/>
                  <a:tab pos="7465070" algn="l"/>
                  <a:tab pos="8294522" algn="l"/>
                  <a:tab pos="9123975" algn="l"/>
                </a:tabLst>
              </a:pPr>
              <a:r>
                <a:rPr lang="en-GB" sz="2500" dirty="0" smtClean="0">
                  <a:solidFill>
                    <a:srgbClr val="FF0000"/>
                  </a:solidFill>
                </a:rPr>
                <a:t>              </a:t>
              </a:r>
              <a:endParaRPr lang="en-GB" sz="2500" b="1" dirty="0">
                <a:solidFill>
                  <a:srgbClr val="FF0000"/>
                </a:solidFill>
              </a:endParaRPr>
            </a:p>
          </p:txBody>
        </p:sp>
      </p:grpSp>
      <p:sp>
        <p:nvSpPr>
          <p:cNvPr id="6" name="Date Placeholder 5"/>
          <p:cNvSpPr>
            <a:spLocks noGrp="1"/>
          </p:cNvSpPr>
          <p:nvPr>
            <p:ph type="dt" sz="half" idx="10"/>
          </p:nvPr>
        </p:nvSpPr>
        <p:spPr/>
        <p:txBody>
          <a:bodyPr/>
          <a:lstStyle/>
          <a:p>
            <a:pPr>
              <a:defRPr/>
            </a:pPr>
            <a:fld id="{6AA639DB-9DDE-42B6-B64B-096A606136D5}" type="datetime1">
              <a:rPr lang="en-US" smtClean="0"/>
              <a:t>2/4/2016</a:t>
            </a:fld>
            <a:endParaRPr lang="en-IN" dirty="0"/>
          </a:p>
        </p:txBody>
      </p:sp>
      <p:sp>
        <p:nvSpPr>
          <p:cNvPr id="7" name="Slide Number Placeholder 6"/>
          <p:cNvSpPr>
            <a:spLocks noGrp="1"/>
          </p:cNvSpPr>
          <p:nvPr>
            <p:ph type="sldNum" sz="quarter" idx="12"/>
          </p:nvPr>
        </p:nvSpPr>
        <p:spPr/>
        <p:txBody>
          <a:bodyPr/>
          <a:lstStyle/>
          <a:p>
            <a:pPr>
              <a:defRPr/>
            </a:pPr>
            <a:fld id="{85217EE4-242F-473C-B87D-A0E39CA6330B}" type="slidenum">
              <a:rPr lang="en-IN" smtClean="0"/>
              <a:pPr>
                <a:defRPr/>
              </a:pPr>
              <a:t>31</a:t>
            </a:fld>
            <a:endParaRPr lang="en-IN"/>
          </a:p>
        </p:txBody>
      </p:sp>
      <p:sp>
        <p:nvSpPr>
          <p:cNvPr id="8" name="Footer Placeholder 7"/>
          <p:cNvSpPr>
            <a:spLocks noGrp="1"/>
          </p:cNvSpPr>
          <p:nvPr>
            <p:ph type="ftr" sz="quarter" idx="11"/>
          </p:nvPr>
        </p:nvSpPr>
        <p:spPr/>
        <p:txBody>
          <a:bodyPr/>
          <a:lstStyle/>
          <a:p>
            <a:r>
              <a:rPr lang="en-US" smtClean="0"/>
              <a:t>Heavy Flavour meet, SINP, Kolkata, 03-05 Feb 2016</a:t>
            </a:r>
            <a:endParaRPr lang="en-IN" dirty="0"/>
          </a:p>
        </p:txBody>
      </p:sp>
    </p:spTree>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506F131C-FE0A-4A34-B127-428D62362793}" type="datetime1">
              <a:rPr lang="en-US" smtClean="0"/>
              <a:t>2/4/2016</a:t>
            </a:fld>
            <a:endParaRPr lang="en-IN"/>
          </a:p>
        </p:txBody>
      </p:sp>
      <p:sp>
        <p:nvSpPr>
          <p:cNvPr id="3" name="Footer Placeholder 2"/>
          <p:cNvSpPr>
            <a:spLocks noGrp="1"/>
          </p:cNvSpPr>
          <p:nvPr>
            <p:ph type="ftr" sz="quarter" idx="11"/>
          </p:nvPr>
        </p:nvSpPr>
        <p:spPr/>
        <p:txBody>
          <a:bodyPr/>
          <a:lstStyle/>
          <a:p>
            <a:r>
              <a:rPr lang="en-US" smtClean="0"/>
              <a:t>Heavy Flavour meet, SINP, Kolkata, 03-05 Feb 2016</a:t>
            </a:r>
            <a:endParaRPr lang="en-IN"/>
          </a:p>
        </p:txBody>
      </p:sp>
      <p:sp>
        <p:nvSpPr>
          <p:cNvPr id="4" name="Slide Number Placeholder 3"/>
          <p:cNvSpPr>
            <a:spLocks noGrp="1"/>
          </p:cNvSpPr>
          <p:nvPr>
            <p:ph type="sldNum" sz="quarter" idx="12"/>
          </p:nvPr>
        </p:nvSpPr>
        <p:spPr/>
        <p:txBody>
          <a:bodyPr/>
          <a:lstStyle/>
          <a:p>
            <a:pPr>
              <a:defRPr/>
            </a:pPr>
            <a:fld id="{85217EE4-242F-473C-B87D-A0E39CA6330B}" type="slidenum">
              <a:rPr lang="en-IN" smtClean="0"/>
              <a:pPr>
                <a:defRPr/>
              </a:pPr>
              <a:t>32</a:t>
            </a:fld>
            <a:endParaRPr lang="en-IN"/>
          </a:p>
        </p:txBody>
      </p:sp>
      <p:pic>
        <p:nvPicPr>
          <p:cNvPr id="5" name="Picture 4"/>
          <p:cNvPicPr>
            <a:picLocks noChangeAspect="1"/>
          </p:cNvPicPr>
          <p:nvPr/>
        </p:nvPicPr>
        <p:blipFill>
          <a:blip r:embed="rId2"/>
          <a:stretch>
            <a:fillRect/>
          </a:stretch>
        </p:blipFill>
        <p:spPr>
          <a:xfrm>
            <a:off x="2067768" y="423175"/>
            <a:ext cx="4688230" cy="3962743"/>
          </a:xfrm>
          <a:prstGeom prst="rect">
            <a:avLst/>
          </a:prstGeom>
        </p:spPr>
      </p:pic>
      <p:sp>
        <p:nvSpPr>
          <p:cNvPr id="6" name="TextBox 5"/>
          <p:cNvSpPr txBox="1"/>
          <p:nvPr/>
        </p:nvSpPr>
        <p:spPr>
          <a:xfrm>
            <a:off x="868178" y="115133"/>
            <a:ext cx="7149650" cy="523220"/>
          </a:xfrm>
          <a:prstGeom prst="rect">
            <a:avLst/>
          </a:prstGeom>
          <a:noFill/>
        </p:spPr>
        <p:txBody>
          <a:bodyPr wrap="none" rtlCol="0">
            <a:spAutoFit/>
          </a:bodyPr>
          <a:lstStyle/>
          <a:p>
            <a:r>
              <a:rPr lang="en-US" sz="2800" dirty="0" smtClean="0">
                <a:solidFill>
                  <a:srgbClr val="FF0000"/>
                </a:solidFill>
              </a:rPr>
              <a:t> Particle Density at Different MUCH stations</a:t>
            </a:r>
            <a:endParaRPr lang="en-US" sz="2800" dirty="0">
              <a:solidFill>
                <a:srgbClr val="FF0000"/>
              </a:solidFill>
            </a:endParaRPr>
          </a:p>
        </p:txBody>
      </p:sp>
      <p:sp>
        <p:nvSpPr>
          <p:cNvPr id="7" name="TextBox 6"/>
          <p:cNvSpPr txBox="1"/>
          <p:nvPr/>
        </p:nvSpPr>
        <p:spPr>
          <a:xfrm rot="16200000">
            <a:off x="1231571" y="2302498"/>
            <a:ext cx="1890261" cy="369332"/>
          </a:xfrm>
          <a:prstGeom prst="rect">
            <a:avLst/>
          </a:prstGeom>
          <a:noFill/>
        </p:spPr>
        <p:txBody>
          <a:bodyPr wrap="none" rtlCol="0">
            <a:spAutoFit/>
          </a:bodyPr>
          <a:lstStyle/>
          <a:p>
            <a:r>
              <a:rPr lang="en-US" dirty="0" smtClean="0"/>
              <a:t>Hits/sq.cm\event</a:t>
            </a:r>
            <a:endParaRPr lang="en-US" dirty="0"/>
          </a:p>
        </p:txBody>
      </p:sp>
      <p:sp>
        <p:nvSpPr>
          <p:cNvPr id="8" name="TextBox 7"/>
          <p:cNvSpPr txBox="1"/>
          <p:nvPr/>
        </p:nvSpPr>
        <p:spPr>
          <a:xfrm>
            <a:off x="3697585" y="4177084"/>
            <a:ext cx="1428596" cy="369332"/>
          </a:xfrm>
          <a:prstGeom prst="rect">
            <a:avLst/>
          </a:prstGeom>
          <a:noFill/>
        </p:spPr>
        <p:txBody>
          <a:bodyPr wrap="none" rtlCol="0">
            <a:spAutoFit/>
          </a:bodyPr>
          <a:lstStyle/>
          <a:p>
            <a:r>
              <a:rPr lang="en-US" dirty="0" smtClean="0"/>
              <a:t>Radius (cm)</a:t>
            </a:r>
            <a:endParaRPr lang="en-US" dirty="0"/>
          </a:p>
        </p:txBody>
      </p:sp>
      <p:sp>
        <p:nvSpPr>
          <p:cNvPr id="9" name="TextBox 8"/>
          <p:cNvSpPr txBox="1"/>
          <p:nvPr/>
        </p:nvSpPr>
        <p:spPr>
          <a:xfrm>
            <a:off x="755576" y="4633982"/>
            <a:ext cx="8078660" cy="1477328"/>
          </a:xfrm>
          <a:prstGeom prst="rect">
            <a:avLst/>
          </a:prstGeom>
          <a:solidFill>
            <a:srgbClr val="FFFF00"/>
          </a:solidFill>
        </p:spPr>
        <p:txBody>
          <a:bodyPr wrap="square" rtlCol="0">
            <a:spAutoFit/>
          </a:bodyPr>
          <a:lstStyle/>
          <a:p>
            <a:r>
              <a:rPr lang="en-US" dirty="0" smtClean="0">
                <a:solidFill>
                  <a:srgbClr val="FF0000"/>
                </a:solidFill>
              </a:rPr>
              <a:t>Different detector technologies  for different stations</a:t>
            </a:r>
          </a:p>
          <a:p>
            <a:pPr>
              <a:buClr>
                <a:srgbClr val="000000"/>
              </a:buClr>
              <a:buSzPct val="100000"/>
              <a:tabLst>
                <a:tab pos="0" algn="l"/>
                <a:tab pos="829452" algn="l"/>
                <a:tab pos="1658904" algn="l"/>
                <a:tab pos="2488357" algn="l"/>
                <a:tab pos="3317809" algn="l"/>
                <a:tab pos="4147261" algn="l"/>
                <a:tab pos="4976713" algn="l"/>
                <a:tab pos="5806166" algn="l"/>
                <a:tab pos="6635618" algn="l"/>
                <a:tab pos="7465070" algn="l"/>
                <a:tab pos="8294522" algn="l"/>
                <a:tab pos="9123975" algn="l"/>
              </a:tabLst>
            </a:pPr>
            <a:r>
              <a:rPr lang="en-GB" b="1" dirty="0">
                <a:solidFill>
                  <a:srgbClr val="FF0000"/>
                </a:solidFill>
              </a:rPr>
              <a:t>-- For the first two stations, which demand a high rate capability, Gas Electron Multiplier technology (GEM) would be used.</a:t>
            </a:r>
          </a:p>
          <a:p>
            <a:pPr>
              <a:buClr>
                <a:srgbClr val="000000"/>
              </a:buClr>
              <a:buSzPct val="100000"/>
              <a:tabLst>
                <a:tab pos="0" algn="l"/>
                <a:tab pos="829452" algn="l"/>
                <a:tab pos="1658904" algn="l"/>
                <a:tab pos="2488357" algn="l"/>
                <a:tab pos="3317809" algn="l"/>
                <a:tab pos="4147261" algn="l"/>
                <a:tab pos="4976713" algn="l"/>
                <a:tab pos="5806166" algn="l"/>
                <a:tab pos="6635618" algn="l"/>
                <a:tab pos="7465070" algn="l"/>
                <a:tab pos="8294522" algn="l"/>
                <a:tab pos="9123975" algn="l"/>
              </a:tabLst>
            </a:pPr>
            <a:r>
              <a:rPr lang="en-GB" b="1" dirty="0">
                <a:solidFill>
                  <a:srgbClr val="FF0000"/>
                </a:solidFill>
              </a:rPr>
              <a:t>-- Straw tube and TRD for the other layers.</a:t>
            </a:r>
          </a:p>
          <a:p>
            <a:endParaRPr lang="en-US" dirty="0" smtClean="0">
              <a:solidFill>
                <a:srgbClr val="FF0000"/>
              </a:solidFill>
            </a:endParaRPr>
          </a:p>
        </p:txBody>
      </p:sp>
      <p:sp>
        <p:nvSpPr>
          <p:cNvPr id="10" name="TextBox 9"/>
          <p:cNvSpPr txBox="1"/>
          <p:nvPr/>
        </p:nvSpPr>
        <p:spPr>
          <a:xfrm>
            <a:off x="5978445" y="4127613"/>
            <a:ext cx="1555106" cy="338554"/>
          </a:xfrm>
          <a:prstGeom prst="rect">
            <a:avLst/>
          </a:prstGeom>
          <a:noFill/>
        </p:spPr>
        <p:txBody>
          <a:bodyPr wrap="none" rtlCol="0">
            <a:spAutoFit/>
          </a:bodyPr>
          <a:lstStyle/>
          <a:p>
            <a:r>
              <a:rPr lang="en-US" sz="1600" dirty="0" smtClean="0"/>
              <a:t>A. </a:t>
            </a:r>
            <a:r>
              <a:rPr lang="en-US" sz="1600" dirty="0" err="1" smtClean="0"/>
              <a:t>Senger</a:t>
            </a:r>
            <a:r>
              <a:rPr lang="en-US" sz="1600" dirty="0" smtClean="0"/>
              <a:t>, GSI</a:t>
            </a:r>
            <a:endParaRPr lang="en-US" sz="1600" dirty="0"/>
          </a:p>
        </p:txBody>
      </p:sp>
      <p:pic>
        <p:nvPicPr>
          <p:cNvPr id="11" name="Picture 10"/>
          <p:cNvPicPr>
            <a:picLocks noChangeAspect="1"/>
          </p:cNvPicPr>
          <p:nvPr/>
        </p:nvPicPr>
        <p:blipFill>
          <a:blip r:embed="rId3"/>
          <a:stretch>
            <a:fillRect/>
          </a:stretch>
        </p:blipFill>
        <p:spPr>
          <a:xfrm>
            <a:off x="2971661" y="806168"/>
            <a:ext cx="5715139" cy="3640721"/>
          </a:xfrm>
          <a:prstGeom prst="rect">
            <a:avLst/>
          </a:prstGeom>
        </p:spPr>
      </p:pic>
    </p:spTree>
    <p:extLst>
      <p:ext uri="{BB962C8B-B14F-4D97-AF65-F5344CB8AC3E}">
        <p14:creationId xmlns:p14="http://schemas.microsoft.com/office/powerpoint/2010/main" val="1165457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11"/>
                                        </p:tgtEl>
                                        <p:attrNameLst>
                                          <p:attrName>ppt_x</p:attrName>
                                        </p:attrNameLst>
                                      </p:cBhvr>
                                      <p:tavLst>
                                        <p:tav tm="0">
                                          <p:val>
                                            <p:strVal val="ppt_x"/>
                                          </p:val>
                                        </p:tav>
                                        <p:tav tm="100000">
                                          <p:val>
                                            <p:strVal val="ppt_x"/>
                                          </p:val>
                                        </p:tav>
                                      </p:tavLst>
                                    </p:anim>
                                    <p:anim calcmode="lin" valueType="num">
                                      <p:cBhvr additive="base">
                                        <p:cTn id="13" dur="500"/>
                                        <p:tgtEl>
                                          <p:spTgt spid="11"/>
                                        </p:tgtEl>
                                        <p:attrNameLst>
                                          <p:attrName>ppt_y</p:attrName>
                                        </p:attrNameLst>
                                      </p:cBhvr>
                                      <p:tavLst>
                                        <p:tav tm="0">
                                          <p:val>
                                            <p:strVal val="ppt_y"/>
                                          </p:val>
                                        </p:tav>
                                        <p:tav tm="100000">
                                          <p:val>
                                            <p:strVal val="1+ppt_h/2"/>
                                          </p:val>
                                        </p:tav>
                                      </p:tavLst>
                                    </p:anim>
                                    <p:set>
                                      <p:cBhvr>
                                        <p:cTn id="14" dur="1" fill="hold">
                                          <p:stCondLst>
                                            <p:cond delay="499"/>
                                          </p:stCondLst>
                                        </p:cTn>
                                        <p:tgtEl>
                                          <p:spTgt spid="11"/>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anim calcmode="lin" valueType="num">
                                      <p:cBhvr additive="base">
                                        <p:cTn id="1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
                                            <p:txEl>
                                              <p:pRg st="2" end="2"/>
                                            </p:txEl>
                                          </p:spTgt>
                                        </p:tgtEl>
                                        <p:attrNameLst>
                                          <p:attrName>style.visibility</p:attrName>
                                        </p:attrNameLst>
                                      </p:cBhvr>
                                      <p:to>
                                        <p:strVal val="visible"/>
                                      </p:to>
                                    </p:set>
                                    <p:anim calcmode="lin" valueType="num">
                                      <p:cBhvr additive="base">
                                        <p:cTn id="2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3ED4C-D805-4B42-9293-73CF307D2255}" type="datetime1">
              <a:rPr lang="en-US" smtClean="0"/>
              <a:t>2/4/2016</a:t>
            </a:fld>
            <a:endParaRPr lang="en-US"/>
          </a:p>
        </p:txBody>
      </p:sp>
      <p:sp>
        <p:nvSpPr>
          <p:cNvPr id="3" name="Footer Placeholder 2"/>
          <p:cNvSpPr>
            <a:spLocks noGrp="1"/>
          </p:cNvSpPr>
          <p:nvPr>
            <p:ph type="ftr" sz="quarter" idx="11"/>
          </p:nvPr>
        </p:nvSpPr>
        <p:spPr/>
        <p:txBody>
          <a:bodyPr/>
          <a:lstStyle/>
          <a:p>
            <a:r>
              <a:rPr lang="en-US" smtClean="0"/>
              <a:t>Heavy Flavour meet, SINP, Kolkata, 03-05 Feb 2016</a:t>
            </a:r>
            <a:endParaRPr lang="en-US"/>
          </a:p>
        </p:txBody>
      </p:sp>
      <p:sp>
        <p:nvSpPr>
          <p:cNvPr id="4" name="Slide Number Placeholder 3"/>
          <p:cNvSpPr>
            <a:spLocks noGrp="1"/>
          </p:cNvSpPr>
          <p:nvPr>
            <p:ph type="sldNum" sz="quarter" idx="12"/>
          </p:nvPr>
        </p:nvSpPr>
        <p:spPr/>
        <p:txBody>
          <a:bodyPr/>
          <a:lstStyle/>
          <a:p>
            <a:fld id="{4F061F49-58B3-444B-8D0A-49E01249780B}" type="slidenum">
              <a:rPr lang="en-US" smtClean="0"/>
              <a:t>33</a:t>
            </a:fld>
            <a:endParaRPr lang="en-US"/>
          </a:p>
        </p:txBody>
      </p:sp>
      <p:pic>
        <p:nvPicPr>
          <p:cNvPr id="8" name="Picture 7"/>
          <p:cNvPicPr>
            <a:picLocks noChangeAspect="1"/>
          </p:cNvPicPr>
          <p:nvPr/>
        </p:nvPicPr>
        <p:blipFill>
          <a:blip r:embed="rId2"/>
          <a:stretch>
            <a:fillRect/>
          </a:stretch>
        </p:blipFill>
        <p:spPr>
          <a:xfrm>
            <a:off x="457200" y="484846"/>
            <a:ext cx="7990547" cy="4282757"/>
          </a:xfrm>
          <a:prstGeom prst="rect">
            <a:avLst/>
          </a:prstGeom>
        </p:spPr>
      </p:pic>
      <p:sp>
        <p:nvSpPr>
          <p:cNvPr id="9" name="TextBox 8"/>
          <p:cNvSpPr txBox="1"/>
          <p:nvPr/>
        </p:nvSpPr>
        <p:spPr>
          <a:xfrm>
            <a:off x="2608520" y="152636"/>
            <a:ext cx="4485587" cy="461665"/>
          </a:xfrm>
          <a:prstGeom prst="rect">
            <a:avLst/>
          </a:prstGeom>
          <a:noFill/>
        </p:spPr>
        <p:txBody>
          <a:bodyPr wrap="none" rtlCol="0">
            <a:spAutoFit/>
          </a:bodyPr>
          <a:lstStyle/>
          <a:p>
            <a:r>
              <a:rPr lang="en-US" sz="2400" b="1" dirty="0" smtClean="0">
                <a:solidFill>
                  <a:srgbClr val="FF0000"/>
                </a:solidFill>
              </a:rPr>
              <a:t>Straw Tube R&amp;D by </a:t>
            </a:r>
            <a:r>
              <a:rPr lang="en-US" sz="2400" b="1" dirty="0" err="1" smtClean="0">
                <a:solidFill>
                  <a:srgbClr val="FF0000"/>
                </a:solidFill>
              </a:rPr>
              <a:t>Dubna</a:t>
            </a:r>
            <a:r>
              <a:rPr lang="en-US" sz="2400" b="1" dirty="0" smtClean="0">
                <a:solidFill>
                  <a:srgbClr val="FF0000"/>
                </a:solidFill>
              </a:rPr>
              <a:t> Group </a:t>
            </a:r>
            <a:endParaRPr lang="en-US" sz="2400" b="1" dirty="0">
              <a:solidFill>
                <a:srgbClr val="FF0000"/>
              </a:solidFill>
            </a:endParaRPr>
          </a:p>
        </p:txBody>
      </p:sp>
      <p:pic>
        <p:nvPicPr>
          <p:cNvPr id="10" name="Picture 9"/>
          <p:cNvPicPr>
            <a:picLocks noChangeAspect="1"/>
          </p:cNvPicPr>
          <p:nvPr/>
        </p:nvPicPr>
        <p:blipFill>
          <a:blip r:embed="rId3"/>
          <a:stretch>
            <a:fillRect/>
          </a:stretch>
        </p:blipFill>
        <p:spPr>
          <a:xfrm>
            <a:off x="177294" y="3864660"/>
            <a:ext cx="3626820" cy="1805887"/>
          </a:xfrm>
          <a:prstGeom prst="rect">
            <a:avLst/>
          </a:prstGeom>
        </p:spPr>
      </p:pic>
      <p:sp>
        <p:nvSpPr>
          <p:cNvPr id="5" name="Rectangle 4"/>
          <p:cNvSpPr/>
          <p:nvPr/>
        </p:nvSpPr>
        <p:spPr>
          <a:xfrm>
            <a:off x="3491880" y="4571619"/>
            <a:ext cx="4813920" cy="1754326"/>
          </a:xfrm>
          <a:prstGeom prst="rect">
            <a:avLst/>
          </a:prstGeom>
        </p:spPr>
        <p:txBody>
          <a:bodyPr wrap="square">
            <a:spAutoFit/>
          </a:bodyPr>
          <a:lstStyle/>
          <a:p>
            <a:r>
              <a:rPr lang="en-US" dirty="0"/>
              <a:t>The straws with inner diameters of 4 and 9.53 mm have been tested in the SPS test beam at</a:t>
            </a:r>
          </a:p>
          <a:p>
            <a:r>
              <a:rPr lang="en-US" dirty="0"/>
              <a:t>CERN, with the same gas mixture of </a:t>
            </a:r>
            <a:r>
              <a:rPr lang="en-US" dirty="0" err="1"/>
              <a:t>Ar</a:t>
            </a:r>
            <a:r>
              <a:rPr lang="en-US" dirty="0"/>
              <a:t>/CO2 (80/20) and the gas gain 7 104 in both cases</a:t>
            </a:r>
            <a:r>
              <a:rPr lang="en-US" dirty="0" smtClean="0"/>
              <a:t>.</a:t>
            </a:r>
          </a:p>
          <a:p>
            <a:r>
              <a:rPr lang="en-US" b="1" dirty="0">
                <a:solidFill>
                  <a:srgbClr val="FF0000"/>
                </a:solidFill>
              </a:rPr>
              <a:t>The efficiency was about 98% and 99% for the 4 mm and 9.53 mm straws, </a:t>
            </a:r>
            <a:r>
              <a:rPr lang="en-US" b="1" dirty="0" smtClean="0">
                <a:solidFill>
                  <a:srgbClr val="FF0000"/>
                </a:solidFill>
              </a:rPr>
              <a:t>respectively</a:t>
            </a:r>
            <a:r>
              <a:rPr lang="en-US" dirty="0" smtClean="0"/>
              <a:t>.</a:t>
            </a:r>
            <a:endParaRPr lang="en-US" dirty="0"/>
          </a:p>
        </p:txBody>
      </p:sp>
    </p:spTree>
    <p:extLst>
      <p:ext uri="{BB962C8B-B14F-4D97-AF65-F5344CB8AC3E}">
        <p14:creationId xmlns:p14="http://schemas.microsoft.com/office/powerpoint/2010/main" val="9164648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3ED4C-D805-4B42-9293-73CF307D2255}" type="datetime1">
              <a:rPr lang="en-US" smtClean="0"/>
              <a:t>2/4/2016</a:t>
            </a:fld>
            <a:endParaRPr lang="en-US"/>
          </a:p>
        </p:txBody>
      </p:sp>
      <p:sp>
        <p:nvSpPr>
          <p:cNvPr id="3" name="Footer Placeholder 2"/>
          <p:cNvSpPr>
            <a:spLocks noGrp="1"/>
          </p:cNvSpPr>
          <p:nvPr>
            <p:ph type="ftr" sz="quarter" idx="11"/>
          </p:nvPr>
        </p:nvSpPr>
        <p:spPr/>
        <p:txBody>
          <a:bodyPr/>
          <a:lstStyle/>
          <a:p>
            <a:r>
              <a:rPr lang="en-US" smtClean="0"/>
              <a:t>Heavy Flavour meet, SINP, Kolkata, 03-05 Feb 2016</a:t>
            </a:r>
            <a:endParaRPr lang="en-US"/>
          </a:p>
        </p:txBody>
      </p:sp>
      <p:sp>
        <p:nvSpPr>
          <p:cNvPr id="4" name="Slide Number Placeholder 3"/>
          <p:cNvSpPr>
            <a:spLocks noGrp="1"/>
          </p:cNvSpPr>
          <p:nvPr>
            <p:ph type="sldNum" sz="quarter" idx="12"/>
          </p:nvPr>
        </p:nvSpPr>
        <p:spPr/>
        <p:txBody>
          <a:bodyPr/>
          <a:lstStyle/>
          <a:p>
            <a:fld id="{4F061F49-58B3-444B-8D0A-49E01249780B}" type="slidenum">
              <a:rPr lang="en-US" smtClean="0"/>
              <a:t>34</a:t>
            </a:fld>
            <a:endParaRPr lang="en-US"/>
          </a:p>
        </p:txBody>
      </p:sp>
      <p:pic>
        <p:nvPicPr>
          <p:cNvPr id="5" name="Picture 4"/>
          <p:cNvPicPr>
            <a:picLocks noChangeAspect="1"/>
          </p:cNvPicPr>
          <p:nvPr/>
        </p:nvPicPr>
        <p:blipFill>
          <a:blip r:embed="rId2"/>
          <a:stretch>
            <a:fillRect/>
          </a:stretch>
        </p:blipFill>
        <p:spPr>
          <a:xfrm>
            <a:off x="323528" y="800708"/>
            <a:ext cx="8558734" cy="4869493"/>
          </a:xfrm>
          <a:prstGeom prst="rect">
            <a:avLst/>
          </a:prstGeom>
        </p:spPr>
      </p:pic>
      <p:pic>
        <p:nvPicPr>
          <p:cNvPr id="6" name="Picture 5"/>
          <p:cNvPicPr>
            <a:picLocks noChangeAspect="1"/>
          </p:cNvPicPr>
          <p:nvPr/>
        </p:nvPicPr>
        <p:blipFill>
          <a:blip r:embed="rId3"/>
          <a:stretch>
            <a:fillRect/>
          </a:stretch>
        </p:blipFill>
        <p:spPr>
          <a:xfrm>
            <a:off x="1092199" y="2777956"/>
            <a:ext cx="6959601" cy="3561601"/>
          </a:xfrm>
          <a:prstGeom prst="rect">
            <a:avLst/>
          </a:prstGeom>
        </p:spPr>
      </p:pic>
    </p:spTree>
    <p:extLst>
      <p:ext uri="{BB962C8B-B14F-4D97-AF65-F5344CB8AC3E}">
        <p14:creationId xmlns:p14="http://schemas.microsoft.com/office/powerpoint/2010/main" val="3489821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3ED4C-D805-4B42-9293-73CF307D2255}" type="datetime1">
              <a:rPr lang="en-US" smtClean="0"/>
              <a:t>2/4/2016</a:t>
            </a:fld>
            <a:endParaRPr lang="en-US"/>
          </a:p>
        </p:txBody>
      </p:sp>
      <p:sp>
        <p:nvSpPr>
          <p:cNvPr id="3" name="Footer Placeholder 2"/>
          <p:cNvSpPr>
            <a:spLocks noGrp="1"/>
          </p:cNvSpPr>
          <p:nvPr>
            <p:ph type="ftr" sz="quarter" idx="11"/>
          </p:nvPr>
        </p:nvSpPr>
        <p:spPr/>
        <p:txBody>
          <a:bodyPr/>
          <a:lstStyle/>
          <a:p>
            <a:r>
              <a:rPr lang="en-US" smtClean="0"/>
              <a:t>Heavy Flavour meet, SINP, Kolkata, 03-05 Feb 2016</a:t>
            </a:r>
            <a:endParaRPr lang="en-US"/>
          </a:p>
        </p:txBody>
      </p:sp>
      <p:sp>
        <p:nvSpPr>
          <p:cNvPr id="4" name="Slide Number Placeholder 3"/>
          <p:cNvSpPr>
            <a:spLocks noGrp="1"/>
          </p:cNvSpPr>
          <p:nvPr>
            <p:ph type="sldNum" sz="quarter" idx="12"/>
          </p:nvPr>
        </p:nvSpPr>
        <p:spPr/>
        <p:txBody>
          <a:bodyPr/>
          <a:lstStyle/>
          <a:p>
            <a:fld id="{4F061F49-58B3-444B-8D0A-49E01249780B}" type="slidenum">
              <a:rPr lang="en-US" smtClean="0"/>
              <a:t>35</a:t>
            </a:fld>
            <a:endParaRPr lang="en-US"/>
          </a:p>
        </p:txBody>
      </p:sp>
      <p:pic>
        <p:nvPicPr>
          <p:cNvPr id="6" name="Picture 5"/>
          <p:cNvPicPr>
            <a:picLocks noChangeAspect="1"/>
          </p:cNvPicPr>
          <p:nvPr/>
        </p:nvPicPr>
        <p:blipFill>
          <a:blip r:embed="rId2"/>
          <a:stretch>
            <a:fillRect/>
          </a:stretch>
        </p:blipFill>
        <p:spPr>
          <a:xfrm>
            <a:off x="1259632" y="476672"/>
            <a:ext cx="6726076" cy="4467581"/>
          </a:xfrm>
          <a:prstGeom prst="rect">
            <a:avLst/>
          </a:prstGeom>
        </p:spPr>
      </p:pic>
      <p:sp>
        <p:nvSpPr>
          <p:cNvPr id="7" name="Rectangle 6"/>
          <p:cNvSpPr/>
          <p:nvPr/>
        </p:nvSpPr>
        <p:spPr>
          <a:xfrm>
            <a:off x="803053" y="4929191"/>
            <a:ext cx="7639233" cy="923330"/>
          </a:xfrm>
          <a:prstGeom prst="rect">
            <a:avLst/>
          </a:prstGeom>
        </p:spPr>
        <p:txBody>
          <a:bodyPr wrap="square">
            <a:spAutoFit/>
          </a:bodyPr>
          <a:lstStyle/>
          <a:p>
            <a:r>
              <a:rPr lang="en-US" dirty="0"/>
              <a:t>Spatial resolution as a function of the scaled distance to the anode for the </a:t>
            </a:r>
            <a:r>
              <a:rPr lang="en-US" dirty="0" smtClean="0"/>
              <a:t>straws with </a:t>
            </a:r>
            <a:r>
              <a:rPr lang="en-US" dirty="0"/>
              <a:t>4 mm (circles) and 9.53 mm (diamonds) inner diameter. </a:t>
            </a:r>
            <a:endParaRPr lang="en-US" dirty="0" smtClean="0"/>
          </a:p>
          <a:p>
            <a:r>
              <a:rPr lang="en-US" dirty="0" smtClean="0"/>
              <a:t> gas </a:t>
            </a:r>
            <a:r>
              <a:rPr lang="en-US" dirty="0"/>
              <a:t>mixture </a:t>
            </a:r>
            <a:r>
              <a:rPr lang="en-US" dirty="0" err="1"/>
              <a:t>Ar</a:t>
            </a:r>
            <a:r>
              <a:rPr lang="en-US" dirty="0"/>
              <a:t>/CO2 (80/20), and the gas gain was about </a:t>
            </a:r>
            <a:r>
              <a:rPr lang="en-US" dirty="0" smtClean="0"/>
              <a:t>70K in </a:t>
            </a:r>
            <a:r>
              <a:rPr lang="en-US" dirty="0"/>
              <a:t>both </a:t>
            </a:r>
            <a:r>
              <a:rPr lang="en-US" dirty="0" smtClean="0"/>
              <a:t>cases.</a:t>
            </a:r>
            <a:endParaRPr lang="en-US" dirty="0"/>
          </a:p>
        </p:txBody>
      </p:sp>
      <p:sp>
        <p:nvSpPr>
          <p:cNvPr id="8" name="Rectangle 7"/>
          <p:cNvSpPr/>
          <p:nvPr/>
        </p:nvSpPr>
        <p:spPr>
          <a:xfrm>
            <a:off x="4129800" y="486940"/>
            <a:ext cx="4572000" cy="1477328"/>
          </a:xfrm>
          <a:prstGeom prst="rect">
            <a:avLst/>
          </a:prstGeom>
        </p:spPr>
        <p:txBody>
          <a:bodyPr>
            <a:spAutoFit/>
          </a:bodyPr>
          <a:lstStyle/>
          <a:p>
            <a:r>
              <a:rPr lang="en-US" dirty="0"/>
              <a:t>The signal processing requirements of the straw tube have led to the design of a </a:t>
            </a:r>
            <a:r>
              <a:rPr lang="en-US" dirty="0" smtClean="0"/>
              <a:t>full-custom, analogue</a:t>
            </a:r>
            <a:r>
              <a:rPr lang="en-US" dirty="0"/>
              <a:t>, bipolar ASIC. It provides eight channels of amplifier, shaper, discriminator and </a:t>
            </a:r>
            <a:r>
              <a:rPr lang="en-US" dirty="0" smtClean="0"/>
              <a:t>base line </a:t>
            </a:r>
            <a:r>
              <a:rPr lang="en-US" dirty="0"/>
              <a:t>restorer.</a:t>
            </a:r>
          </a:p>
        </p:txBody>
      </p:sp>
    </p:spTree>
    <p:extLst>
      <p:ext uri="{BB962C8B-B14F-4D97-AF65-F5344CB8AC3E}">
        <p14:creationId xmlns:p14="http://schemas.microsoft.com/office/powerpoint/2010/main" val="2746146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3ED4C-D805-4B42-9293-73CF307D2255}" type="datetime1">
              <a:rPr lang="en-US" smtClean="0"/>
              <a:t>2/4/2016</a:t>
            </a:fld>
            <a:endParaRPr lang="en-US"/>
          </a:p>
        </p:txBody>
      </p:sp>
      <p:sp>
        <p:nvSpPr>
          <p:cNvPr id="3" name="Footer Placeholder 2"/>
          <p:cNvSpPr>
            <a:spLocks noGrp="1"/>
          </p:cNvSpPr>
          <p:nvPr>
            <p:ph type="ftr" sz="quarter" idx="11"/>
          </p:nvPr>
        </p:nvSpPr>
        <p:spPr/>
        <p:txBody>
          <a:bodyPr/>
          <a:lstStyle/>
          <a:p>
            <a:r>
              <a:rPr lang="en-US" smtClean="0"/>
              <a:t>Heavy Flavour meet, SINP, Kolkata, 03-05 Feb 2016</a:t>
            </a:r>
            <a:endParaRPr lang="en-US"/>
          </a:p>
        </p:txBody>
      </p:sp>
      <p:sp>
        <p:nvSpPr>
          <p:cNvPr id="4" name="Slide Number Placeholder 3"/>
          <p:cNvSpPr>
            <a:spLocks noGrp="1"/>
          </p:cNvSpPr>
          <p:nvPr>
            <p:ph type="sldNum" sz="quarter" idx="12"/>
          </p:nvPr>
        </p:nvSpPr>
        <p:spPr/>
        <p:txBody>
          <a:bodyPr/>
          <a:lstStyle/>
          <a:p>
            <a:fld id="{4F061F49-58B3-444B-8D0A-49E01249780B}" type="slidenum">
              <a:rPr lang="en-US" smtClean="0"/>
              <a:t>36</a:t>
            </a:fld>
            <a:endParaRPr lang="en-US"/>
          </a:p>
        </p:txBody>
      </p:sp>
      <p:sp>
        <p:nvSpPr>
          <p:cNvPr id="5" name="TextBox 4"/>
          <p:cNvSpPr txBox="1"/>
          <p:nvPr/>
        </p:nvSpPr>
        <p:spPr>
          <a:xfrm>
            <a:off x="1331640" y="2348880"/>
            <a:ext cx="6849439" cy="523220"/>
          </a:xfrm>
          <a:prstGeom prst="rect">
            <a:avLst/>
          </a:prstGeom>
          <a:noFill/>
        </p:spPr>
        <p:txBody>
          <a:bodyPr wrap="none" rtlCol="0">
            <a:spAutoFit/>
          </a:bodyPr>
          <a:lstStyle/>
          <a:p>
            <a:r>
              <a:rPr lang="en-US" sz="2800" b="1" dirty="0" smtClean="0">
                <a:solidFill>
                  <a:srgbClr val="FF0000"/>
                </a:solidFill>
              </a:rPr>
              <a:t>Triple GEM module for the first Two stations </a:t>
            </a:r>
            <a:endParaRPr lang="en-US" sz="2800" b="1" dirty="0">
              <a:solidFill>
                <a:srgbClr val="FF0000"/>
              </a:solidFill>
            </a:endParaRPr>
          </a:p>
        </p:txBody>
      </p:sp>
    </p:spTree>
    <p:extLst>
      <p:ext uri="{BB962C8B-B14F-4D97-AF65-F5344CB8AC3E}">
        <p14:creationId xmlns:p14="http://schemas.microsoft.com/office/powerpoint/2010/main" val="107695144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ooter Placeholder 24"/>
          <p:cNvSpPr>
            <a:spLocks noGrp="1"/>
          </p:cNvSpPr>
          <p:nvPr>
            <p:ph type="ftr" sz="quarter" idx="11"/>
          </p:nvPr>
        </p:nvSpPr>
        <p:spPr/>
        <p:txBody>
          <a:bodyPr/>
          <a:lstStyle/>
          <a:p>
            <a:pPr algn="ctr"/>
            <a:r>
              <a:rPr lang="en-US" smtClean="0"/>
              <a:t>Heavy Flavour meet, SINP, Kolkata, 03-05 Feb 2016</a:t>
            </a:r>
            <a:endParaRPr lang="en-IN" dirty="0"/>
          </a:p>
        </p:txBody>
      </p:sp>
      <p:sp>
        <p:nvSpPr>
          <p:cNvPr id="24" name="Slide Number Placeholder 5"/>
          <p:cNvSpPr>
            <a:spLocks noGrp="1"/>
          </p:cNvSpPr>
          <p:nvPr>
            <p:ph type="sldNum" sz="quarter" idx="12"/>
          </p:nvPr>
        </p:nvSpPr>
        <p:spPr/>
        <p:txBody>
          <a:bodyPr/>
          <a:lstStyle/>
          <a:p>
            <a:pPr>
              <a:defRPr/>
            </a:pPr>
            <a:fld id="{5A24C1FB-437D-4EA8-BADF-2CCE079627BE}" type="slidenum">
              <a:rPr lang="en-IN"/>
              <a:pPr>
                <a:defRPr/>
              </a:pPr>
              <a:t>37</a:t>
            </a:fld>
            <a:endParaRPr lang="en-IN"/>
          </a:p>
        </p:txBody>
      </p:sp>
      <p:sp>
        <p:nvSpPr>
          <p:cNvPr id="149506" name="Text Box 1"/>
          <p:cNvSpPr txBox="1">
            <a:spLocks noChangeArrowheads="1"/>
          </p:cNvSpPr>
          <p:nvPr/>
        </p:nvSpPr>
        <p:spPr bwMode="auto">
          <a:xfrm>
            <a:off x="228600" y="635126"/>
            <a:ext cx="8650288" cy="390893"/>
          </a:xfrm>
          <a:prstGeom prst="rect">
            <a:avLst/>
          </a:prstGeom>
          <a:noFill/>
          <a:ln w="9525">
            <a:noFill/>
            <a:miter lim="800000"/>
            <a:headEnd/>
            <a:tailEnd/>
          </a:ln>
        </p:spPr>
        <p:txBody>
          <a:bodyPr lIns="0" tIns="0" rIns="0" bIns="0">
            <a:spAutoFit/>
          </a:bodyPr>
          <a:lstStyle/>
          <a:p>
            <a:pPr>
              <a:buClr>
                <a:srgbClr val="000000"/>
              </a:buClr>
              <a:buSzPct val="45000"/>
              <a:tabLst>
                <a:tab pos="0" algn="l"/>
                <a:tab pos="828589" algn="l"/>
                <a:tab pos="1657178" algn="l"/>
                <a:tab pos="2487355" algn="l"/>
                <a:tab pos="3315944" algn="l"/>
                <a:tab pos="4146120" algn="l"/>
                <a:tab pos="4974710" algn="l"/>
                <a:tab pos="5804886" algn="l"/>
                <a:tab pos="6633475" algn="l"/>
                <a:tab pos="7463651" algn="l"/>
                <a:tab pos="8292240" algn="l"/>
                <a:tab pos="9122417" algn="l"/>
              </a:tabLst>
            </a:pPr>
            <a:r>
              <a:rPr lang="en-GB" sz="2500" b="1" dirty="0">
                <a:solidFill>
                  <a:srgbClr val="0000FF"/>
                </a:solidFill>
              </a:rPr>
              <a:t>Gas Electron Multiplier (GEM) and its working principle</a:t>
            </a:r>
          </a:p>
        </p:txBody>
      </p:sp>
      <p:pic>
        <p:nvPicPr>
          <p:cNvPr id="149507" name="Picture 2"/>
          <p:cNvPicPr>
            <a:picLocks noChangeAspect="1" noChangeArrowheads="1"/>
          </p:cNvPicPr>
          <p:nvPr/>
        </p:nvPicPr>
        <p:blipFill>
          <a:blip r:embed="rId3"/>
          <a:srcRect l="18327" t="7080" r="16206" b="54498"/>
          <a:stretch>
            <a:fillRect/>
          </a:stretch>
        </p:blipFill>
        <p:spPr bwMode="auto">
          <a:xfrm>
            <a:off x="7156450" y="5241925"/>
            <a:ext cx="1588" cy="1588"/>
          </a:xfrm>
          <a:prstGeom prst="rect">
            <a:avLst/>
          </a:prstGeom>
          <a:noFill/>
          <a:ln w="9525">
            <a:noFill/>
            <a:miter lim="800000"/>
            <a:headEnd/>
            <a:tailEnd/>
          </a:ln>
        </p:spPr>
      </p:pic>
      <p:sp>
        <p:nvSpPr>
          <p:cNvPr id="149508" name="Text Box 3"/>
          <p:cNvSpPr txBox="1">
            <a:spLocks noChangeArrowheads="1"/>
          </p:cNvSpPr>
          <p:nvPr/>
        </p:nvSpPr>
        <p:spPr bwMode="auto">
          <a:xfrm>
            <a:off x="228600" y="3616359"/>
            <a:ext cx="6143600" cy="2349037"/>
          </a:xfrm>
          <a:prstGeom prst="rect">
            <a:avLst/>
          </a:prstGeom>
          <a:noFill/>
          <a:ln w="9525">
            <a:noFill/>
            <a:miter lim="800000"/>
            <a:headEnd/>
            <a:tailEnd/>
          </a:ln>
        </p:spPr>
        <p:txBody>
          <a:bodyPr wrap="square" lIns="81631" tIns="42448" rIns="81631" bIns="42448">
            <a:spAutoFit/>
          </a:bodyPr>
          <a:lstStyle/>
          <a:p>
            <a:pPr marL="376199" indent="-280959">
              <a:spcBef>
                <a:spcPts val="363"/>
              </a:spcBef>
              <a:buClr>
                <a:srgbClr val="000000"/>
              </a:buClr>
              <a:buSzPct val="45000"/>
              <a:buFont typeface="Wingdings" pitchFamily="2" charset="2"/>
              <a:buChar char=""/>
              <a:tabLst>
                <a:tab pos="376199" algn="l"/>
                <a:tab pos="1206375" algn="l"/>
                <a:tab pos="2034964" algn="l"/>
                <a:tab pos="2865141" algn="l"/>
                <a:tab pos="3693730" algn="l"/>
                <a:tab pos="4523906" algn="l"/>
                <a:tab pos="5352495" algn="l"/>
                <a:tab pos="6182672" algn="l"/>
                <a:tab pos="7011261" algn="l"/>
                <a:tab pos="7841437" algn="l"/>
                <a:tab pos="8670026" algn="l"/>
                <a:tab pos="9500203" algn="l"/>
              </a:tabLst>
            </a:pPr>
            <a:r>
              <a:rPr lang="en-GB" dirty="0">
                <a:solidFill>
                  <a:srgbClr val="3333CC"/>
                </a:solidFill>
              </a:rPr>
              <a:t>Active medium is a gas mixture.</a:t>
            </a:r>
          </a:p>
          <a:p>
            <a:pPr marL="376199" indent="-280959">
              <a:spcBef>
                <a:spcPts val="363"/>
              </a:spcBef>
              <a:buClr>
                <a:srgbClr val="000000"/>
              </a:buClr>
              <a:buSzPct val="45000"/>
              <a:buFont typeface="Wingdings" pitchFamily="2" charset="2"/>
              <a:buChar char=""/>
              <a:tabLst>
                <a:tab pos="376199" algn="l"/>
                <a:tab pos="1206375" algn="l"/>
                <a:tab pos="2034964" algn="l"/>
                <a:tab pos="2865141" algn="l"/>
                <a:tab pos="3693730" algn="l"/>
                <a:tab pos="4523906" algn="l"/>
                <a:tab pos="5352495" algn="l"/>
                <a:tab pos="6182672" algn="l"/>
                <a:tab pos="7011261" algn="l"/>
                <a:tab pos="7841437" algn="l"/>
                <a:tab pos="8670026" algn="l"/>
                <a:tab pos="9500203" algn="l"/>
              </a:tabLst>
            </a:pPr>
            <a:r>
              <a:rPr lang="en-GB" dirty="0">
                <a:solidFill>
                  <a:srgbClr val="3333CC"/>
                </a:solidFill>
              </a:rPr>
              <a:t>electron multiplication takes place in holes </a:t>
            </a:r>
            <a:endParaRPr lang="en-GB" dirty="0" smtClean="0">
              <a:solidFill>
                <a:srgbClr val="3333CC"/>
              </a:solidFill>
            </a:endParaRPr>
          </a:p>
          <a:p>
            <a:pPr marL="376199" indent="-280959">
              <a:spcBef>
                <a:spcPts val="363"/>
              </a:spcBef>
              <a:buClr>
                <a:srgbClr val="000000"/>
              </a:buClr>
              <a:buSzPct val="45000"/>
              <a:tabLst>
                <a:tab pos="376199" algn="l"/>
                <a:tab pos="1206375" algn="l"/>
                <a:tab pos="2034964" algn="l"/>
                <a:tab pos="2865141" algn="l"/>
                <a:tab pos="3693730" algn="l"/>
                <a:tab pos="4523906" algn="l"/>
                <a:tab pos="5352495" algn="l"/>
                <a:tab pos="6182672" algn="l"/>
                <a:tab pos="7011261" algn="l"/>
                <a:tab pos="7841437" algn="l"/>
                <a:tab pos="8670026" algn="l"/>
                <a:tab pos="9500203" algn="l"/>
              </a:tabLst>
            </a:pPr>
            <a:r>
              <a:rPr lang="en-GB" dirty="0" smtClean="0">
                <a:solidFill>
                  <a:srgbClr val="3333CC"/>
                </a:solidFill>
              </a:rPr>
              <a:t>    of </a:t>
            </a:r>
            <a:r>
              <a:rPr lang="en-GB" dirty="0">
                <a:solidFill>
                  <a:srgbClr val="3333CC"/>
                </a:solidFill>
              </a:rPr>
              <a:t>two copper foils separated by </a:t>
            </a:r>
            <a:r>
              <a:rPr lang="en-GB" dirty="0" err="1">
                <a:solidFill>
                  <a:srgbClr val="3333CC"/>
                </a:solidFill>
              </a:rPr>
              <a:t>kapton</a:t>
            </a:r>
            <a:endParaRPr lang="en-GB" dirty="0">
              <a:solidFill>
                <a:srgbClr val="3333CC"/>
              </a:solidFill>
            </a:endParaRPr>
          </a:p>
          <a:p>
            <a:pPr marL="376199" indent="-280959">
              <a:spcBef>
                <a:spcPts val="363"/>
              </a:spcBef>
              <a:buClr>
                <a:srgbClr val="000000"/>
              </a:buClr>
              <a:buSzPct val="45000"/>
              <a:buFont typeface="Wingdings" pitchFamily="2" charset="2"/>
              <a:buChar char=""/>
              <a:tabLst>
                <a:tab pos="376199" algn="l"/>
                <a:tab pos="1206375" algn="l"/>
                <a:tab pos="2034964" algn="l"/>
                <a:tab pos="2865141" algn="l"/>
                <a:tab pos="3693730" algn="l"/>
                <a:tab pos="4523906" algn="l"/>
                <a:tab pos="5352495" algn="l"/>
                <a:tab pos="6182672" algn="l"/>
                <a:tab pos="7011261" algn="l"/>
                <a:tab pos="7841437" algn="l"/>
                <a:tab pos="8670026" algn="l"/>
                <a:tab pos="9500203" algn="l"/>
              </a:tabLst>
            </a:pPr>
            <a:r>
              <a:rPr lang="en-GB" dirty="0">
                <a:solidFill>
                  <a:srgbClr val="3333CC"/>
                </a:solidFill>
              </a:rPr>
              <a:t>Amplification may use 2 or 3 stages.</a:t>
            </a:r>
          </a:p>
          <a:p>
            <a:pPr marL="657157" lvl="1" indent="-242862">
              <a:lnSpc>
                <a:spcPct val="102000"/>
              </a:lnSpc>
              <a:spcBef>
                <a:spcPts val="363"/>
              </a:spcBef>
              <a:buClr>
                <a:srgbClr val="009900"/>
              </a:buClr>
              <a:buSzPct val="100000"/>
              <a:buFont typeface="Tahoma" pitchFamily="34" charset="0"/>
              <a:buChar char="–"/>
              <a:tabLst>
                <a:tab pos="376199" algn="l"/>
                <a:tab pos="1206375" algn="l"/>
                <a:tab pos="2034964" algn="l"/>
                <a:tab pos="2865141" algn="l"/>
                <a:tab pos="3693730" algn="l"/>
                <a:tab pos="4523906" algn="l"/>
                <a:tab pos="5352495" algn="l"/>
                <a:tab pos="6182672" algn="l"/>
                <a:tab pos="7011261" algn="l"/>
                <a:tab pos="7841437" algn="l"/>
                <a:tab pos="8670026" algn="l"/>
                <a:tab pos="9500203" algn="l"/>
              </a:tabLst>
            </a:pPr>
            <a:r>
              <a:rPr lang="en-GB" dirty="0">
                <a:solidFill>
                  <a:srgbClr val="009900"/>
                </a:solidFill>
                <a:ea typeface="msmincho"/>
                <a:cs typeface="msmincho"/>
              </a:rPr>
              <a:t>Maximum size </a:t>
            </a:r>
            <a:r>
              <a:rPr lang="en-GB" dirty="0" smtClean="0">
                <a:solidFill>
                  <a:srgbClr val="009900"/>
                </a:solidFill>
                <a:ea typeface="msmincho"/>
                <a:cs typeface="msmincho"/>
              </a:rPr>
              <a:t>~100 cm </a:t>
            </a:r>
            <a:r>
              <a:rPr lang="en-GB" dirty="0">
                <a:solidFill>
                  <a:srgbClr val="009900"/>
                </a:solidFill>
                <a:ea typeface="msmincho"/>
                <a:cs typeface="msmincho"/>
              </a:rPr>
              <a:t>x </a:t>
            </a:r>
            <a:r>
              <a:rPr lang="en-GB" dirty="0" smtClean="0">
                <a:solidFill>
                  <a:srgbClr val="009900"/>
                </a:solidFill>
                <a:ea typeface="msmincho"/>
                <a:cs typeface="msmincho"/>
              </a:rPr>
              <a:t>~50 cm</a:t>
            </a:r>
            <a:endParaRPr lang="en-GB" baseline="30000" dirty="0">
              <a:solidFill>
                <a:srgbClr val="009900"/>
              </a:solidFill>
              <a:ea typeface="msmincho"/>
              <a:cs typeface="msmincho"/>
            </a:endParaRPr>
          </a:p>
          <a:p>
            <a:pPr marL="657157" lvl="1" indent="-242862">
              <a:lnSpc>
                <a:spcPct val="102000"/>
              </a:lnSpc>
              <a:spcBef>
                <a:spcPts val="363"/>
              </a:spcBef>
              <a:buClr>
                <a:srgbClr val="009900"/>
              </a:buClr>
              <a:buSzPct val="100000"/>
              <a:tabLst>
                <a:tab pos="376199" algn="l"/>
                <a:tab pos="1206375" algn="l"/>
                <a:tab pos="2034964" algn="l"/>
                <a:tab pos="2865141" algn="l"/>
                <a:tab pos="3693730" algn="l"/>
                <a:tab pos="4523906" algn="l"/>
                <a:tab pos="5352495" algn="l"/>
                <a:tab pos="6182672" algn="l"/>
                <a:tab pos="7011261" algn="l"/>
                <a:tab pos="7841437" algn="l"/>
                <a:tab pos="8670026" algn="l"/>
                <a:tab pos="9500203" algn="l"/>
              </a:tabLst>
            </a:pPr>
            <a:r>
              <a:rPr lang="en-GB" dirty="0" smtClean="0">
                <a:solidFill>
                  <a:srgbClr val="009900"/>
                </a:solidFill>
                <a:ea typeface="msmincho"/>
                <a:cs typeface="msmincho"/>
              </a:rPr>
              <a:t> </a:t>
            </a:r>
            <a:endParaRPr lang="en-GB" dirty="0">
              <a:solidFill>
                <a:srgbClr val="009900"/>
              </a:solidFill>
              <a:ea typeface="msmincho"/>
              <a:cs typeface="msmincho"/>
            </a:endParaRPr>
          </a:p>
          <a:p>
            <a:pPr marL="376199" indent="-280959">
              <a:lnSpc>
                <a:spcPct val="102000"/>
              </a:lnSpc>
              <a:spcBef>
                <a:spcPts val="363"/>
              </a:spcBef>
              <a:buClr>
                <a:srgbClr val="009900"/>
              </a:buClr>
              <a:buSzPct val="100000"/>
              <a:tabLst>
                <a:tab pos="376199" algn="l"/>
                <a:tab pos="1206375" algn="l"/>
                <a:tab pos="2034964" algn="l"/>
                <a:tab pos="2865141" algn="l"/>
                <a:tab pos="3693730" algn="l"/>
                <a:tab pos="4523906" algn="l"/>
                <a:tab pos="5352495" algn="l"/>
                <a:tab pos="6182672" algn="l"/>
                <a:tab pos="7011261" algn="l"/>
                <a:tab pos="7841437" algn="l"/>
                <a:tab pos="8670026" algn="l"/>
                <a:tab pos="9500203" algn="l"/>
              </a:tabLst>
            </a:pPr>
            <a:endParaRPr lang="en-GB" dirty="0">
              <a:solidFill>
                <a:srgbClr val="009900"/>
              </a:solidFill>
            </a:endParaRPr>
          </a:p>
        </p:txBody>
      </p:sp>
      <p:grpSp>
        <p:nvGrpSpPr>
          <p:cNvPr id="3" name="Group 4"/>
          <p:cNvGrpSpPr>
            <a:grpSpLocks/>
          </p:cNvGrpSpPr>
          <p:nvPr/>
        </p:nvGrpSpPr>
        <p:grpSpPr bwMode="auto">
          <a:xfrm>
            <a:off x="3019288" y="1026019"/>
            <a:ext cx="4905512" cy="1991047"/>
            <a:chOff x="3101" y="658"/>
            <a:chExt cx="4596" cy="1880"/>
          </a:xfrm>
        </p:grpSpPr>
        <p:pic>
          <p:nvPicPr>
            <p:cNvPr id="149510" name="Picture 5"/>
            <p:cNvPicPr>
              <a:picLocks noChangeAspect="1" noChangeArrowheads="1"/>
            </p:cNvPicPr>
            <p:nvPr/>
          </p:nvPicPr>
          <p:blipFill>
            <a:blip r:embed="rId4" cstate="print"/>
            <a:srcRect/>
            <a:stretch>
              <a:fillRect/>
            </a:stretch>
          </p:blipFill>
          <p:spPr bwMode="auto">
            <a:xfrm>
              <a:off x="3101" y="658"/>
              <a:ext cx="2375" cy="1880"/>
            </a:xfrm>
            <a:prstGeom prst="rect">
              <a:avLst/>
            </a:prstGeom>
            <a:noFill/>
            <a:ln w="9525">
              <a:noFill/>
              <a:miter lim="800000"/>
              <a:headEnd/>
              <a:tailEnd/>
            </a:ln>
          </p:spPr>
        </p:pic>
        <p:grpSp>
          <p:nvGrpSpPr>
            <p:cNvPr id="4" name="Group 6"/>
            <p:cNvGrpSpPr>
              <a:grpSpLocks/>
            </p:cNvGrpSpPr>
            <p:nvPr/>
          </p:nvGrpSpPr>
          <p:grpSpPr bwMode="auto">
            <a:xfrm>
              <a:off x="3315" y="1269"/>
              <a:ext cx="3339" cy="673"/>
              <a:chOff x="3315" y="1269"/>
              <a:chExt cx="3339" cy="673"/>
            </a:xfrm>
          </p:grpSpPr>
          <p:sp>
            <p:nvSpPr>
              <p:cNvPr id="149512" name="Line 7"/>
              <p:cNvSpPr>
                <a:spLocks noChangeShapeType="1"/>
              </p:cNvSpPr>
              <p:nvPr/>
            </p:nvSpPr>
            <p:spPr bwMode="auto">
              <a:xfrm>
                <a:off x="3315" y="1552"/>
                <a:ext cx="300" cy="1"/>
              </a:xfrm>
              <a:prstGeom prst="line">
                <a:avLst/>
              </a:prstGeom>
              <a:noFill/>
              <a:ln w="38160">
                <a:solidFill>
                  <a:srgbClr val="FFFFCC"/>
                </a:solidFill>
                <a:round/>
                <a:headEnd type="triangle" w="med" len="med"/>
                <a:tailEnd type="triangle" w="med" len="med"/>
              </a:ln>
            </p:spPr>
            <p:txBody>
              <a:bodyPr/>
              <a:lstStyle/>
              <a:p>
                <a:endParaRPr lang="en-US"/>
              </a:p>
            </p:txBody>
          </p:sp>
          <p:grpSp>
            <p:nvGrpSpPr>
              <p:cNvPr id="5" name="Group 8"/>
              <p:cNvGrpSpPr>
                <a:grpSpLocks/>
              </p:cNvGrpSpPr>
              <p:nvPr/>
            </p:nvGrpSpPr>
            <p:grpSpPr bwMode="auto">
              <a:xfrm>
                <a:off x="5111" y="1269"/>
                <a:ext cx="1543" cy="673"/>
                <a:chOff x="5111" y="1269"/>
                <a:chExt cx="1543" cy="673"/>
              </a:xfrm>
            </p:grpSpPr>
            <p:sp>
              <p:nvSpPr>
                <p:cNvPr id="149514" name="AutoShape 9"/>
                <p:cNvSpPr>
                  <a:spLocks noChangeArrowheads="1"/>
                </p:cNvSpPr>
                <p:nvPr/>
              </p:nvSpPr>
              <p:spPr bwMode="auto">
                <a:xfrm>
                  <a:off x="5111" y="1269"/>
                  <a:ext cx="459" cy="250"/>
                </a:xfrm>
                <a:prstGeom prst="roundRect">
                  <a:avLst>
                    <a:gd name="adj" fmla="val 398"/>
                  </a:avLst>
                </a:prstGeom>
                <a:noFill/>
                <a:ln w="9525">
                  <a:noFill/>
                  <a:round/>
                  <a:headEnd/>
                  <a:tailEnd/>
                </a:ln>
              </p:spPr>
              <p:txBody>
                <a:bodyPr wrap="none" anchor="ctr"/>
                <a:lstStyle/>
                <a:p>
                  <a:endParaRPr lang="en-US"/>
                </a:p>
              </p:txBody>
            </p:sp>
            <p:grpSp>
              <p:nvGrpSpPr>
                <p:cNvPr id="6" name="Group 10"/>
                <p:cNvGrpSpPr>
                  <a:grpSpLocks/>
                </p:cNvGrpSpPr>
                <p:nvPr/>
              </p:nvGrpSpPr>
              <p:grpSpPr bwMode="auto">
                <a:xfrm>
                  <a:off x="5111" y="1269"/>
                  <a:ext cx="1543" cy="673"/>
                  <a:chOff x="5111" y="1269"/>
                  <a:chExt cx="1543" cy="673"/>
                </a:xfrm>
              </p:grpSpPr>
              <p:sp>
                <p:nvSpPr>
                  <p:cNvPr id="149516" name="AutoShape 11"/>
                  <p:cNvSpPr>
                    <a:spLocks noChangeArrowheads="1"/>
                  </p:cNvSpPr>
                  <p:nvPr/>
                </p:nvSpPr>
                <p:spPr bwMode="auto">
                  <a:xfrm>
                    <a:off x="5111" y="1269"/>
                    <a:ext cx="459" cy="250"/>
                  </a:xfrm>
                  <a:prstGeom prst="roundRect">
                    <a:avLst>
                      <a:gd name="adj" fmla="val 398"/>
                    </a:avLst>
                  </a:prstGeom>
                  <a:noFill/>
                  <a:ln w="9525">
                    <a:noFill/>
                    <a:round/>
                    <a:headEnd/>
                    <a:tailEnd/>
                  </a:ln>
                </p:spPr>
                <p:txBody>
                  <a:bodyPr wrap="none" anchor="ctr"/>
                  <a:lstStyle/>
                  <a:p>
                    <a:endParaRPr lang="en-US"/>
                  </a:p>
                </p:txBody>
              </p:sp>
              <p:sp>
                <p:nvSpPr>
                  <p:cNvPr id="149517" name="AutoShape 12"/>
                  <p:cNvSpPr>
                    <a:spLocks noChangeArrowheads="1"/>
                  </p:cNvSpPr>
                  <p:nvPr/>
                </p:nvSpPr>
                <p:spPr bwMode="auto">
                  <a:xfrm>
                    <a:off x="6014" y="1594"/>
                    <a:ext cx="640" cy="348"/>
                  </a:xfrm>
                  <a:prstGeom prst="roundRect">
                    <a:avLst>
                      <a:gd name="adj" fmla="val 403"/>
                    </a:avLst>
                  </a:prstGeom>
                  <a:noFill/>
                  <a:ln w="9525">
                    <a:noFill/>
                    <a:round/>
                    <a:headEnd/>
                    <a:tailEnd/>
                  </a:ln>
                </p:spPr>
                <p:txBody>
                  <a:bodyPr wrap="none" lIns="90000" tIns="46800" rIns="90000" bIns="46800">
                    <a:spAutoFit/>
                  </a:bodyPr>
                  <a:lstStyle/>
                  <a:p>
                    <a:pPr>
                      <a:lnSpc>
                        <a:spcPct val="99000"/>
                      </a:lnSpc>
                      <a:buClr>
                        <a:srgbClr val="000000"/>
                      </a:buClr>
                      <a:buSzPct val="45000"/>
                      <a:tabLst>
                        <a:tab pos="0" algn="l"/>
                        <a:tab pos="828589" algn="l"/>
                        <a:tab pos="1657178" algn="l"/>
                        <a:tab pos="2487355" algn="l"/>
                        <a:tab pos="3315944" algn="l"/>
                        <a:tab pos="4146120" algn="l"/>
                        <a:tab pos="4974710" algn="l"/>
                        <a:tab pos="5804886" algn="l"/>
                        <a:tab pos="6633475" algn="l"/>
                        <a:tab pos="7463651" algn="l"/>
                        <a:tab pos="8292240" algn="l"/>
                        <a:tab pos="9122417" algn="l"/>
                      </a:tabLst>
                    </a:pPr>
                    <a:r>
                      <a:rPr lang="en-GB" dirty="0">
                        <a:solidFill>
                          <a:srgbClr val="FFFFCC"/>
                        </a:solidFill>
                        <a:latin typeface="Arial Narrow" pitchFamily="34" charset="0"/>
                      </a:rPr>
                      <a:t>70</a:t>
                    </a:r>
                    <a:r>
                      <a:rPr lang="en-GB" dirty="0">
                        <a:solidFill>
                          <a:srgbClr val="FFFFCC"/>
                        </a:solidFill>
                        <a:latin typeface="Symbol" pitchFamily="18" charset="2"/>
                      </a:rPr>
                      <a:t></a:t>
                    </a:r>
                    <a:r>
                      <a:rPr lang="en-GB" dirty="0">
                        <a:solidFill>
                          <a:srgbClr val="FFFFCC"/>
                        </a:solidFill>
                        <a:latin typeface="Arial Narrow" pitchFamily="34" charset="0"/>
                      </a:rPr>
                      <a:t>m</a:t>
                    </a:r>
                  </a:p>
                </p:txBody>
              </p:sp>
            </p:grpSp>
          </p:grpSp>
        </p:grpSp>
        <p:grpSp>
          <p:nvGrpSpPr>
            <p:cNvPr id="7" name="Group 13"/>
            <p:cNvGrpSpPr>
              <a:grpSpLocks/>
            </p:cNvGrpSpPr>
            <p:nvPr/>
          </p:nvGrpSpPr>
          <p:grpSpPr bwMode="auto">
            <a:xfrm>
              <a:off x="4373" y="834"/>
              <a:ext cx="3324" cy="435"/>
              <a:chOff x="4373" y="834"/>
              <a:chExt cx="3324" cy="435"/>
            </a:xfrm>
          </p:grpSpPr>
          <p:grpSp>
            <p:nvGrpSpPr>
              <p:cNvPr id="8" name="Group 14"/>
              <p:cNvGrpSpPr>
                <a:grpSpLocks/>
              </p:cNvGrpSpPr>
              <p:nvPr/>
            </p:nvGrpSpPr>
            <p:grpSpPr bwMode="auto">
              <a:xfrm>
                <a:off x="4373" y="834"/>
                <a:ext cx="3324" cy="412"/>
                <a:chOff x="4373" y="834"/>
                <a:chExt cx="3324" cy="412"/>
              </a:xfrm>
            </p:grpSpPr>
            <p:sp>
              <p:nvSpPr>
                <p:cNvPr id="149520" name="AutoShape 15"/>
                <p:cNvSpPr>
                  <a:spLocks noChangeArrowheads="1"/>
                </p:cNvSpPr>
                <p:nvPr/>
              </p:nvSpPr>
              <p:spPr bwMode="auto">
                <a:xfrm>
                  <a:off x="4440" y="917"/>
                  <a:ext cx="567" cy="285"/>
                </a:xfrm>
                <a:prstGeom prst="roundRect">
                  <a:avLst>
                    <a:gd name="adj" fmla="val 21477"/>
                  </a:avLst>
                </a:prstGeom>
                <a:noFill/>
                <a:ln w="9525">
                  <a:noFill/>
                  <a:round/>
                  <a:headEnd/>
                  <a:tailEnd/>
                </a:ln>
              </p:spPr>
              <p:txBody>
                <a:bodyPr wrap="none" anchor="ctr"/>
                <a:lstStyle/>
                <a:p>
                  <a:endParaRPr lang="en-US"/>
                </a:p>
              </p:txBody>
            </p:sp>
            <p:grpSp>
              <p:nvGrpSpPr>
                <p:cNvPr id="9" name="Group 16"/>
                <p:cNvGrpSpPr>
                  <a:grpSpLocks/>
                </p:cNvGrpSpPr>
                <p:nvPr/>
              </p:nvGrpSpPr>
              <p:grpSpPr bwMode="auto">
                <a:xfrm>
                  <a:off x="4373" y="834"/>
                  <a:ext cx="3324" cy="412"/>
                  <a:chOff x="4373" y="834"/>
                  <a:chExt cx="3324" cy="412"/>
                </a:xfrm>
              </p:grpSpPr>
              <p:sp>
                <p:nvSpPr>
                  <p:cNvPr id="149522" name="AutoShape 17"/>
                  <p:cNvSpPr>
                    <a:spLocks noChangeArrowheads="1"/>
                  </p:cNvSpPr>
                  <p:nvPr/>
                </p:nvSpPr>
                <p:spPr bwMode="auto">
                  <a:xfrm>
                    <a:off x="4373" y="1001"/>
                    <a:ext cx="527" cy="245"/>
                  </a:xfrm>
                  <a:prstGeom prst="roundRect">
                    <a:avLst>
                      <a:gd name="adj" fmla="val 407"/>
                    </a:avLst>
                  </a:prstGeom>
                  <a:noFill/>
                  <a:ln w="9525">
                    <a:noFill/>
                    <a:round/>
                    <a:headEnd/>
                    <a:tailEnd/>
                  </a:ln>
                </p:spPr>
                <p:txBody>
                  <a:bodyPr wrap="none" anchor="ctr"/>
                  <a:lstStyle/>
                  <a:p>
                    <a:r>
                      <a:rPr lang="en-US" sz="1200" dirty="0" smtClean="0">
                        <a:solidFill>
                          <a:srgbClr val="FFFF00"/>
                        </a:solidFill>
                      </a:rPr>
                      <a:t>140um</a:t>
                    </a:r>
                    <a:endParaRPr lang="en-US" sz="1200" dirty="0">
                      <a:solidFill>
                        <a:srgbClr val="FFFF00"/>
                      </a:solidFill>
                    </a:endParaRPr>
                  </a:p>
                </p:txBody>
              </p:sp>
              <p:sp>
                <p:nvSpPr>
                  <p:cNvPr id="149523" name="AutoShape 18"/>
                  <p:cNvSpPr>
                    <a:spLocks noChangeArrowheads="1"/>
                  </p:cNvSpPr>
                  <p:nvPr/>
                </p:nvSpPr>
                <p:spPr bwMode="auto">
                  <a:xfrm>
                    <a:off x="6958" y="834"/>
                    <a:ext cx="739" cy="348"/>
                  </a:xfrm>
                  <a:prstGeom prst="roundRect">
                    <a:avLst>
                      <a:gd name="adj" fmla="val 407"/>
                    </a:avLst>
                  </a:prstGeom>
                  <a:noFill/>
                  <a:ln w="9525">
                    <a:noFill/>
                    <a:round/>
                    <a:headEnd/>
                    <a:tailEnd/>
                  </a:ln>
                </p:spPr>
                <p:txBody>
                  <a:bodyPr wrap="none" lIns="90000" tIns="46800" rIns="90000" bIns="46800">
                    <a:spAutoFit/>
                  </a:bodyPr>
                  <a:lstStyle/>
                  <a:p>
                    <a:pPr>
                      <a:lnSpc>
                        <a:spcPct val="99000"/>
                      </a:lnSpc>
                      <a:buClr>
                        <a:srgbClr val="000000"/>
                      </a:buClr>
                      <a:buSzPct val="45000"/>
                      <a:tabLst>
                        <a:tab pos="0" algn="l"/>
                        <a:tab pos="828589" algn="l"/>
                        <a:tab pos="1657178" algn="l"/>
                        <a:tab pos="2487355" algn="l"/>
                        <a:tab pos="3315944" algn="l"/>
                        <a:tab pos="4146120" algn="l"/>
                        <a:tab pos="4974710" algn="l"/>
                        <a:tab pos="5804886" algn="l"/>
                        <a:tab pos="6633475" algn="l"/>
                        <a:tab pos="7463651" algn="l"/>
                        <a:tab pos="8292240" algn="l"/>
                        <a:tab pos="9122417" algn="l"/>
                      </a:tabLst>
                    </a:pPr>
                    <a:r>
                      <a:rPr lang="en-GB" dirty="0">
                        <a:solidFill>
                          <a:srgbClr val="FFFFCC"/>
                        </a:solidFill>
                        <a:latin typeface="Arial Narrow" pitchFamily="34" charset="0"/>
                      </a:rPr>
                      <a:t>140</a:t>
                    </a:r>
                    <a:r>
                      <a:rPr lang="en-GB" dirty="0">
                        <a:solidFill>
                          <a:srgbClr val="FFFFCC"/>
                        </a:solidFill>
                        <a:latin typeface="Symbol" pitchFamily="18" charset="2"/>
                      </a:rPr>
                      <a:t></a:t>
                    </a:r>
                    <a:r>
                      <a:rPr lang="en-GB" dirty="0">
                        <a:solidFill>
                          <a:srgbClr val="FFFFCC"/>
                        </a:solidFill>
                        <a:latin typeface="Arial Narrow" pitchFamily="34" charset="0"/>
                      </a:rPr>
                      <a:t>m</a:t>
                    </a:r>
                  </a:p>
                </p:txBody>
              </p:sp>
            </p:grpSp>
          </p:grpSp>
          <p:sp>
            <p:nvSpPr>
              <p:cNvPr id="149524" name="Line 19"/>
              <p:cNvSpPr>
                <a:spLocks noChangeShapeType="1"/>
              </p:cNvSpPr>
              <p:nvPr/>
            </p:nvSpPr>
            <p:spPr bwMode="auto">
              <a:xfrm>
                <a:off x="4373" y="1246"/>
                <a:ext cx="570" cy="23"/>
              </a:xfrm>
              <a:prstGeom prst="line">
                <a:avLst/>
              </a:prstGeom>
              <a:noFill/>
              <a:ln w="38160">
                <a:solidFill>
                  <a:srgbClr val="FFFFCC"/>
                </a:solidFill>
                <a:round/>
                <a:headEnd type="triangle" w="med" len="med"/>
                <a:tailEnd type="triangle" w="med" len="med"/>
              </a:ln>
            </p:spPr>
            <p:txBody>
              <a:bodyPr/>
              <a:lstStyle/>
              <a:p>
                <a:endParaRPr lang="en-US"/>
              </a:p>
            </p:txBody>
          </p:sp>
        </p:grpSp>
      </p:grpSp>
      <p:pic>
        <p:nvPicPr>
          <p:cNvPr id="149525" name="Picture 20"/>
          <p:cNvPicPr>
            <a:picLocks noChangeAspect="1" noChangeArrowheads="1"/>
          </p:cNvPicPr>
          <p:nvPr/>
        </p:nvPicPr>
        <p:blipFill>
          <a:blip r:embed="rId5" cstate="print"/>
          <a:srcRect/>
          <a:stretch>
            <a:fillRect/>
          </a:stretch>
        </p:blipFill>
        <p:spPr bwMode="auto">
          <a:xfrm>
            <a:off x="395536" y="1091268"/>
            <a:ext cx="2581392" cy="2048029"/>
          </a:xfrm>
          <a:prstGeom prst="rect">
            <a:avLst/>
          </a:prstGeom>
          <a:noFill/>
          <a:ln w="9525">
            <a:noFill/>
            <a:miter lim="800000"/>
            <a:headEnd/>
            <a:tailEnd/>
          </a:ln>
        </p:spPr>
      </p:pic>
      <p:pic>
        <p:nvPicPr>
          <p:cNvPr id="149526" name="Picture 21"/>
          <p:cNvPicPr>
            <a:picLocks noChangeAspect="1" noChangeArrowheads="1"/>
          </p:cNvPicPr>
          <p:nvPr/>
        </p:nvPicPr>
        <p:blipFill>
          <a:blip r:embed="rId6" cstate="print"/>
          <a:srcRect l="22588" t="45987" r="16134" b="26169"/>
          <a:stretch>
            <a:fillRect/>
          </a:stretch>
        </p:blipFill>
        <p:spPr bwMode="auto">
          <a:xfrm>
            <a:off x="5733777" y="1278747"/>
            <a:ext cx="3309392" cy="1860550"/>
          </a:xfrm>
          <a:prstGeom prst="rect">
            <a:avLst/>
          </a:prstGeom>
          <a:noFill/>
          <a:ln w="9525">
            <a:noFill/>
            <a:miter lim="800000"/>
            <a:headEnd/>
            <a:tailEnd/>
          </a:ln>
        </p:spPr>
      </p:pic>
      <p:sp>
        <p:nvSpPr>
          <p:cNvPr id="149527" name="Text Box 22"/>
          <p:cNvSpPr txBox="1">
            <a:spLocks noChangeArrowheads="1"/>
          </p:cNvSpPr>
          <p:nvPr/>
        </p:nvSpPr>
        <p:spPr bwMode="auto">
          <a:xfrm>
            <a:off x="228600" y="3068960"/>
            <a:ext cx="5999422" cy="547390"/>
          </a:xfrm>
          <a:prstGeom prst="rect">
            <a:avLst/>
          </a:prstGeom>
          <a:noFill/>
          <a:ln w="9525">
            <a:noFill/>
            <a:miter lim="800000"/>
            <a:headEnd/>
            <a:tailEnd/>
          </a:ln>
        </p:spPr>
        <p:txBody>
          <a:bodyPr wrap="square" lIns="81631" tIns="42448" rIns="81631" bIns="42448">
            <a:spAutoFit/>
          </a:bodyPr>
          <a:lstStyle/>
          <a:p>
            <a:pPr>
              <a:buClr>
                <a:srgbClr val="3333CC"/>
              </a:buClr>
              <a:buSzPct val="100000"/>
              <a:tabLst>
                <a:tab pos="0" algn="l"/>
                <a:tab pos="828589" algn="l"/>
                <a:tab pos="1657178" algn="l"/>
                <a:tab pos="2487355" algn="l"/>
                <a:tab pos="3315944" algn="l"/>
                <a:tab pos="4146120" algn="l"/>
                <a:tab pos="4974710" algn="l"/>
                <a:tab pos="5804886" algn="l"/>
                <a:tab pos="6633475" algn="l"/>
                <a:tab pos="7463651" algn="l"/>
                <a:tab pos="8292240" algn="l"/>
                <a:tab pos="9122417" algn="l"/>
              </a:tabLst>
            </a:pPr>
            <a:r>
              <a:rPr lang="en-GB" sz="1500" b="1" dirty="0" smtClean="0">
                <a:solidFill>
                  <a:srgbClr val="FF0000"/>
                </a:solidFill>
              </a:rPr>
              <a:t>a </a:t>
            </a:r>
            <a:r>
              <a:rPr lang="en-GB" sz="1500" b="1" dirty="0">
                <a:solidFill>
                  <a:srgbClr val="FF0000"/>
                </a:solidFill>
              </a:rPr>
              <a:t>50 micron polyimide foil with </a:t>
            </a:r>
            <a:r>
              <a:rPr lang="en-GB" sz="1500" b="1" dirty="0" smtClean="0">
                <a:solidFill>
                  <a:srgbClr val="FF0000"/>
                </a:solidFill>
              </a:rPr>
              <a:t>a 5 </a:t>
            </a:r>
            <a:r>
              <a:rPr lang="en-GB" sz="1500" b="1" dirty="0">
                <a:solidFill>
                  <a:srgbClr val="FF0000"/>
                </a:solidFill>
              </a:rPr>
              <a:t>micron Cu </a:t>
            </a:r>
            <a:r>
              <a:rPr lang="en-GB" sz="1500" b="1" dirty="0" smtClean="0">
                <a:solidFill>
                  <a:srgbClr val="FF0000"/>
                </a:solidFill>
              </a:rPr>
              <a:t>layer deposited </a:t>
            </a:r>
          </a:p>
          <a:p>
            <a:pPr>
              <a:buClr>
                <a:srgbClr val="3333CC"/>
              </a:buClr>
              <a:buSzPct val="100000"/>
              <a:tabLst>
                <a:tab pos="0" algn="l"/>
                <a:tab pos="828589" algn="l"/>
                <a:tab pos="1657178" algn="l"/>
                <a:tab pos="2487355" algn="l"/>
                <a:tab pos="3315944" algn="l"/>
                <a:tab pos="4146120" algn="l"/>
                <a:tab pos="4974710" algn="l"/>
                <a:tab pos="5804886" algn="l"/>
                <a:tab pos="6633475" algn="l"/>
                <a:tab pos="7463651" algn="l"/>
                <a:tab pos="8292240" algn="l"/>
                <a:tab pos="9122417" algn="l"/>
              </a:tabLst>
            </a:pPr>
            <a:r>
              <a:rPr lang="en-GB" sz="1500" b="1" dirty="0" smtClean="0">
                <a:solidFill>
                  <a:srgbClr val="FF0000"/>
                </a:solidFill>
              </a:rPr>
              <a:t>on </a:t>
            </a:r>
            <a:r>
              <a:rPr lang="en-GB" sz="1500" b="1" dirty="0">
                <a:solidFill>
                  <a:srgbClr val="FF0000"/>
                </a:solidFill>
              </a:rPr>
              <a:t>both sides of polyimide</a:t>
            </a:r>
          </a:p>
        </p:txBody>
      </p:sp>
      <p:pic>
        <p:nvPicPr>
          <p:cNvPr id="26" name="Picture 5"/>
          <p:cNvPicPr>
            <a:picLocks noChangeAspect="1" noChangeArrowheads="1"/>
          </p:cNvPicPr>
          <p:nvPr/>
        </p:nvPicPr>
        <p:blipFill>
          <a:blip r:embed="rId7" cstate="print"/>
          <a:srcRect/>
          <a:stretch>
            <a:fillRect/>
          </a:stretch>
        </p:blipFill>
        <p:spPr bwMode="auto">
          <a:xfrm>
            <a:off x="5796137" y="4645496"/>
            <a:ext cx="2009440" cy="2212504"/>
          </a:xfrm>
          <a:prstGeom prst="rect">
            <a:avLst/>
          </a:prstGeom>
          <a:noFill/>
          <a:ln w="9525">
            <a:noFill/>
            <a:miter lim="800000"/>
            <a:headEnd/>
            <a:tailEnd/>
          </a:ln>
        </p:spPr>
      </p:pic>
      <p:pic>
        <p:nvPicPr>
          <p:cNvPr id="27" name="Picture 8"/>
          <p:cNvPicPr>
            <a:picLocks noChangeAspect="1" noChangeArrowheads="1"/>
          </p:cNvPicPr>
          <p:nvPr/>
        </p:nvPicPr>
        <p:blipFill>
          <a:blip r:embed="rId8" cstate="print"/>
          <a:srcRect/>
          <a:stretch>
            <a:fillRect/>
          </a:stretch>
        </p:blipFill>
        <p:spPr bwMode="auto">
          <a:xfrm>
            <a:off x="1109238" y="4577055"/>
            <a:ext cx="2971800" cy="1955800"/>
          </a:xfrm>
          <a:prstGeom prst="rect">
            <a:avLst/>
          </a:prstGeom>
          <a:noFill/>
          <a:ln w="9525">
            <a:noFill/>
            <a:miter lim="800000"/>
            <a:headEnd/>
            <a:tailEnd/>
          </a:ln>
        </p:spPr>
      </p:pic>
      <p:sp>
        <p:nvSpPr>
          <p:cNvPr id="28" name="Rectangle 27"/>
          <p:cNvSpPr/>
          <p:nvPr/>
        </p:nvSpPr>
        <p:spPr>
          <a:xfrm>
            <a:off x="5796139" y="3068960"/>
            <a:ext cx="3060874" cy="1508095"/>
          </a:xfrm>
          <a:prstGeom prst="rect">
            <a:avLst/>
          </a:prstGeom>
        </p:spPr>
        <p:txBody>
          <a:bodyPr wrap="square" lIns="91430" tIns="45715" rIns="91430" bIns="45715">
            <a:spAutoFit/>
          </a:bodyPr>
          <a:lstStyle/>
          <a:p>
            <a:r>
              <a:rPr lang="en-US" sz="2400" b="1" u="sng" dirty="0" smtClean="0">
                <a:solidFill>
                  <a:schemeClr val="accent2"/>
                </a:solidFill>
              </a:rPr>
              <a:t> </a:t>
            </a:r>
            <a:r>
              <a:rPr lang="en-US" sz="1100" b="1" u="sng" dirty="0" smtClean="0">
                <a:solidFill>
                  <a:schemeClr val="accent2"/>
                </a:solidFill>
              </a:rPr>
              <a:t>Basic elements of a GEM chamber:</a:t>
            </a:r>
            <a:endParaRPr lang="en-US" sz="1100" b="1" dirty="0" smtClean="0"/>
          </a:p>
          <a:p>
            <a:r>
              <a:rPr lang="en-US" sz="1100" b="1" dirty="0" smtClean="0">
                <a:solidFill>
                  <a:srgbClr val="FF0000"/>
                </a:solidFill>
              </a:rPr>
              <a:t>      1.   Drift plane </a:t>
            </a:r>
          </a:p>
          <a:p>
            <a:r>
              <a:rPr lang="en-US" sz="1100" b="1" dirty="0" smtClean="0">
                <a:solidFill>
                  <a:srgbClr val="FF0000"/>
                </a:solidFill>
              </a:rPr>
              <a:t>      2.   Amplifying element – GEM</a:t>
            </a:r>
          </a:p>
          <a:p>
            <a:r>
              <a:rPr lang="en-US" sz="1100" b="1" dirty="0" smtClean="0">
                <a:solidFill>
                  <a:srgbClr val="FF0000"/>
                </a:solidFill>
              </a:rPr>
              <a:t>      3.   Readout Plane</a:t>
            </a:r>
          </a:p>
          <a:p>
            <a:endParaRPr lang="en-US" sz="1100" b="1" dirty="0" smtClean="0">
              <a:solidFill>
                <a:srgbClr val="FF0000"/>
              </a:solidFill>
            </a:endParaRPr>
          </a:p>
          <a:p>
            <a:r>
              <a:rPr lang="en-US" sz="1100" b="1" u="sng" dirty="0" smtClean="0">
                <a:solidFill>
                  <a:srgbClr val="FF0000"/>
                </a:solidFill>
              </a:rPr>
              <a:t>Cascaded GEMs can give higher gains and have lesser spark </a:t>
            </a:r>
            <a:r>
              <a:rPr lang="en-US" sz="1100" b="1" u="sng" dirty="0" err="1" smtClean="0">
                <a:solidFill>
                  <a:srgbClr val="FF0000"/>
                </a:solidFill>
              </a:rPr>
              <a:t>proability</a:t>
            </a:r>
            <a:endParaRPr lang="en-US" sz="1100" b="1" u="sng" dirty="0" smtClean="0">
              <a:solidFill>
                <a:srgbClr val="FF0000"/>
              </a:solidFill>
            </a:endParaRPr>
          </a:p>
        </p:txBody>
      </p:sp>
      <p:sp>
        <p:nvSpPr>
          <p:cNvPr id="32" name="TextBox 31"/>
          <p:cNvSpPr txBox="1"/>
          <p:nvPr/>
        </p:nvSpPr>
        <p:spPr>
          <a:xfrm>
            <a:off x="3177129" y="1665114"/>
            <a:ext cx="537327" cy="261610"/>
          </a:xfrm>
          <a:prstGeom prst="rect">
            <a:avLst/>
          </a:prstGeom>
          <a:noFill/>
        </p:spPr>
        <p:txBody>
          <a:bodyPr wrap="none" rtlCol="0">
            <a:spAutoFit/>
          </a:bodyPr>
          <a:lstStyle/>
          <a:p>
            <a:r>
              <a:rPr lang="en-US" sz="1100" dirty="0" smtClean="0">
                <a:solidFill>
                  <a:srgbClr val="FFFF00"/>
                </a:solidFill>
              </a:rPr>
              <a:t>70um</a:t>
            </a:r>
            <a:endParaRPr lang="en-US" sz="1100" dirty="0">
              <a:solidFill>
                <a:srgbClr val="FFFF00"/>
              </a:solidFill>
            </a:endParaRPr>
          </a:p>
        </p:txBody>
      </p:sp>
      <p:sp>
        <p:nvSpPr>
          <p:cNvPr id="2" name="Date Placeholder 1"/>
          <p:cNvSpPr>
            <a:spLocks noGrp="1"/>
          </p:cNvSpPr>
          <p:nvPr>
            <p:ph type="dt" sz="half" idx="10"/>
          </p:nvPr>
        </p:nvSpPr>
        <p:spPr/>
        <p:txBody>
          <a:bodyPr/>
          <a:lstStyle/>
          <a:p>
            <a:pPr>
              <a:defRPr/>
            </a:pPr>
            <a:fld id="{16A5EA7E-8E9A-496B-A2DD-844AB6FAE009}" type="datetime1">
              <a:rPr lang="en-US" smtClean="0"/>
              <a:t>2/4/2016</a:t>
            </a:fld>
            <a:endParaRPr lang="en-IN"/>
          </a:p>
        </p:txBody>
      </p:sp>
    </p:spTree>
    <p:extLst>
      <p:ext uri="{BB962C8B-B14F-4D97-AF65-F5344CB8AC3E}">
        <p14:creationId xmlns:p14="http://schemas.microsoft.com/office/powerpoint/2010/main" val="329814687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checkerboard(across)">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Date Placeholder 32"/>
          <p:cNvSpPr>
            <a:spLocks noGrp="1"/>
          </p:cNvSpPr>
          <p:nvPr>
            <p:ph type="dt" sz="half" idx="10"/>
          </p:nvPr>
        </p:nvSpPr>
        <p:spPr/>
        <p:txBody>
          <a:bodyPr/>
          <a:lstStyle/>
          <a:p>
            <a:pPr>
              <a:defRPr/>
            </a:pPr>
            <a:fld id="{F6CE990D-EB11-4593-B7C0-82DB8DDEF527}" type="datetime1">
              <a:rPr lang="en-US" smtClean="0"/>
              <a:t>2/4/2016</a:t>
            </a:fld>
            <a:endParaRPr lang="en-IN"/>
          </a:p>
        </p:txBody>
      </p:sp>
      <p:sp>
        <p:nvSpPr>
          <p:cNvPr id="30" name="Footer Placeholder 29"/>
          <p:cNvSpPr>
            <a:spLocks noGrp="1"/>
          </p:cNvSpPr>
          <p:nvPr>
            <p:ph type="ftr" sz="quarter" idx="11"/>
          </p:nvPr>
        </p:nvSpPr>
        <p:spPr/>
        <p:txBody>
          <a:bodyPr/>
          <a:lstStyle/>
          <a:p>
            <a:pPr algn="ctr"/>
            <a:r>
              <a:rPr lang="en-US" smtClean="0"/>
              <a:t>Heavy Flavour meet, SINP, Kolkata, 03-05 Feb 2016</a:t>
            </a:r>
            <a:endParaRPr lang="en-IN" dirty="0"/>
          </a:p>
        </p:txBody>
      </p:sp>
      <p:sp>
        <p:nvSpPr>
          <p:cNvPr id="13" name="Slide Number Placeholder 5"/>
          <p:cNvSpPr>
            <a:spLocks noGrp="1"/>
          </p:cNvSpPr>
          <p:nvPr>
            <p:ph type="sldNum" sz="quarter" idx="12"/>
          </p:nvPr>
        </p:nvSpPr>
        <p:spPr/>
        <p:txBody>
          <a:bodyPr/>
          <a:lstStyle/>
          <a:p>
            <a:pPr>
              <a:defRPr/>
            </a:pPr>
            <a:fld id="{940D3552-33BB-4520-BE39-BAD560D1E5ED}" type="slidenum">
              <a:rPr lang="en-IN"/>
              <a:pPr>
                <a:defRPr/>
              </a:pPr>
              <a:t>38</a:t>
            </a:fld>
            <a:endParaRPr lang="en-IN"/>
          </a:p>
        </p:txBody>
      </p:sp>
      <p:pic>
        <p:nvPicPr>
          <p:cNvPr id="173058" name="Picture 1"/>
          <p:cNvPicPr>
            <a:picLocks noChangeAspect="1" noChangeArrowheads="1"/>
          </p:cNvPicPr>
          <p:nvPr/>
        </p:nvPicPr>
        <p:blipFill>
          <a:blip r:embed="rId3" cstate="print"/>
          <a:srcRect l="8888"/>
          <a:stretch>
            <a:fillRect/>
          </a:stretch>
        </p:blipFill>
        <p:spPr bwMode="auto">
          <a:xfrm>
            <a:off x="2277549" y="1092169"/>
            <a:ext cx="2604803" cy="2087608"/>
          </a:xfrm>
          <a:prstGeom prst="rect">
            <a:avLst/>
          </a:prstGeom>
          <a:noFill/>
          <a:ln w="9525">
            <a:noFill/>
            <a:miter lim="800000"/>
            <a:headEnd/>
            <a:tailEnd/>
          </a:ln>
        </p:spPr>
      </p:pic>
      <p:sp>
        <p:nvSpPr>
          <p:cNvPr id="173059" name="TextBox 2"/>
          <p:cNvSpPr txBox="1">
            <a:spLocks noChangeArrowheads="1"/>
          </p:cNvSpPr>
          <p:nvPr/>
        </p:nvSpPr>
        <p:spPr bwMode="auto">
          <a:xfrm>
            <a:off x="2360021" y="271884"/>
            <a:ext cx="4835436" cy="468469"/>
          </a:xfrm>
          <a:prstGeom prst="rect">
            <a:avLst/>
          </a:prstGeom>
          <a:noFill/>
          <a:ln w="9525">
            <a:noFill/>
            <a:miter lim="800000"/>
            <a:headEnd/>
            <a:tailEnd/>
          </a:ln>
        </p:spPr>
        <p:txBody>
          <a:bodyPr wrap="none" lIns="82936" tIns="41469" rIns="82936" bIns="41469">
            <a:spAutoFit/>
          </a:bodyPr>
          <a:lstStyle/>
          <a:p>
            <a:r>
              <a:rPr lang="en-US" sz="2500" b="1" dirty="0">
                <a:solidFill>
                  <a:srgbClr val="FF0000"/>
                </a:solidFill>
                <a:cs typeface="Arial" pitchFamily="34" charset="0"/>
              </a:rPr>
              <a:t>Prototype fabrication  at </a:t>
            </a:r>
            <a:r>
              <a:rPr lang="en-US" sz="2500" b="1" dirty="0" smtClean="0">
                <a:solidFill>
                  <a:srgbClr val="FF0000"/>
                </a:solidFill>
                <a:cs typeface="Arial" pitchFamily="34" charset="0"/>
              </a:rPr>
              <a:t>VECC</a:t>
            </a:r>
            <a:endParaRPr lang="en-US" sz="2500" b="1" dirty="0">
              <a:solidFill>
                <a:srgbClr val="FF0000"/>
              </a:solidFill>
              <a:cs typeface="Arial" pitchFamily="34" charset="0"/>
            </a:endParaRPr>
          </a:p>
        </p:txBody>
      </p:sp>
      <p:sp>
        <p:nvSpPr>
          <p:cNvPr id="173060" name="Rectangle 3"/>
          <p:cNvSpPr>
            <a:spLocks noChangeArrowheads="1"/>
          </p:cNvSpPr>
          <p:nvPr/>
        </p:nvSpPr>
        <p:spPr bwMode="auto">
          <a:xfrm>
            <a:off x="3755966" y="1229606"/>
            <a:ext cx="1269504" cy="596581"/>
          </a:xfrm>
          <a:prstGeom prst="rect">
            <a:avLst/>
          </a:prstGeom>
          <a:noFill/>
          <a:ln w="9525">
            <a:noFill/>
            <a:miter lim="800000"/>
            <a:headEnd/>
            <a:tailEnd/>
          </a:ln>
        </p:spPr>
        <p:txBody>
          <a:bodyPr wrap="square" lIns="82936" tIns="41469" rIns="82936" bIns="41469">
            <a:spAutoFit/>
          </a:bodyPr>
          <a:lstStyle/>
          <a:p>
            <a:pPr marL="339690" indent="-339690">
              <a:lnSpc>
                <a:spcPct val="101000"/>
              </a:lnSpc>
              <a:buClr>
                <a:srgbClr val="FF0000"/>
              </a:buClr>
              <a:buSzPct val="100000"/>
              <a:tabLst>
                <a:tab pos="339690" algn="l"/>
                <a:tab pos="1169867" algn="l"/>
                <a:tab pos="1998456" algn="l"/>
                <a:tab pos="2828632" algn="l"/>
                <a:tab pos="3657220" algn="l"/>
                <a:tab pos="4487397" algn="l"/>
                <a:tab pos="5315987" algn="l"/>
                <a:tab pos="6146163" algn="l"/>
                <a:tab pos="6974752" algn="l"/>
                <a:tab pos="7804929" algn="l"/>
                <a:tab pos="8633517" algn="l"/>
                <a:tab pos="9463694" algn="l"/>
              </a:tabLst>
            </a:pPr>
            <a:r>
              <a:rPr lang="en-GB" sz="1100" b="1" dirty="0">
                <a:solidFill>
                  <a:schemeClr val="bg1"/>
                </a:solidFill>
                <a:latin typeface="Calibri" pitchFamily="34" charset="0"/>
              </a:rPr>
              <a:t>Readout plane </a:t>
            </a:r>
          </a:p>
          <a:p>
            <a:pPr marL="339690" indent="-339690">
              <a:lnSpc>
                <a:spcPct val="101000"/>
              </a:lnSpc>
              <a:buClr>
                <a:srgbClr val="FF0000"/>
              </a:buClr>
              <a:buSzPct val="100000"/>
              <a:tabLst>
                <a:tab pos="339690" algn="l"/>
                <a:tab pos="1169867" algn="l"/>
                <a:tab pos="1998456" algn="l"/>
                <a:tab pos="2828632" algn="l"/>
                <a:tab pos="3657220" algn="l"/>
                <a:tab pos="4487397" algn="l"/>
                <a:tab pos="5315987" algn="l"/>
                <a:tab pos="6146163" algn="l"/>
                <a:tab pos="6974752" algn="l"/>
                <a:tab pos="7804929" algn="l"/>
                <a:tab pos="8633517" algn="l"/>
                <a:tab pos="9463694" algn="l"/>
              </a:tabLst>
            </a:pPr>
            <a:r>
              <a:rPr lang="en-GB" sz="1100" b="1" dirty="0">
                <a:solidFill>
                  <a:schemeClr val="bg1"/>
                </a:solidFill>
                <a:latin typeface="Calibri" pitchFamily="34" charset="0"/>
              </a:rPr>
              <a:t> 256 Pads </a:t>
            </a:r>
          </a:p>
          <a:p>
            <a:pPr marL="339690" indent="-339690">
              <a:lnSpc>
                <a:spcPct val="101000"/>
              </a:lnSpc>
              <a:buClr>
                <a:srgbClr val="FF0000"/>
              </a:buClr>
              <a:buSzPct val="100000"/>
              <a:tabLst>
                <a:tab pos="339690" algn="l"/>
                <a:tab pos="1169867" algn="l"/>
                <a:tab pos="1998456" algn="l"/>
                <a:tab pos="2828632" algn="l"/>
                <a:tab pos="3657220" algn="l"/>
                <a:tab pos="4487397" algn="l"/>
                <a:tab pos="5315987" algn="l"/>
                <a:tab pos="6146163" algn="l"/>
                <a:tab pos="6974752" algn="l"/>
                <a:tab pos="7804929" algn="l"/>
                <a:tab pos="8633517" algn="l"/>
                <a:tab pos="9463694" algn="l"/>
              </a:tabLst>
            </a:pPr>
            <a:r>
              <a:rPr lang="en-GB" sz="1100" b="1" dirty="0">
                <a:solidFill>
                  <a:schemeClr val="bg1"/>
                </a:solidFill>
                <a:latin typeface="Calibri" pitchFamily="34" charset="0"/>
              </a:rPr>
              <a:t> 8 mm x 3.5 mm</a:t>
            </a:r>
            <a:endParaRPr lang="en-US" sz="1100" dirty="0">
              <a:solidFill>
                <a:schemeClr val="bg1"/>
              </a:solidFill>
              <a:latin typeface="Constantia" pitchFamily="18" charset="0"/>
            </a:endParaRPr>
          </a:p>
        </p:txBody>
      </p:sp>
      <p:sp>
        <p:nvSpPr>
          <p:cNvPr id="173062" name="TextBox 5"/>
          <p:cNvSpPr txBox="1">
            <a:spLocks noChangeArrowheads="1"/>
          </p:cNvSpPr>
          <p:nvPr/>
        </p:nvSpPr>
        <p:spPr bwMode="auto">
          <a:xfrm>
            <a:off x="5796136" y="2940508"/>
            <a:ext cx="2890664" cy="299200"/>
          </a:xfrm>
          <a:prstGeom prst="rect">
            <a:avLst/>
          </a:prstGeom>
          <a:noFill/>
          <a:ln w="9525">
            <a:noFill/>
            <a:miter lim="800000"/>
            <a:headEnd/>
            <a:tailEnd/>
          </a:ln>
        </p:spPr>
        <p:txBody>
          <a:bodyPr wrap="square" lIns="82936" tIns="41469" rIns="82936" bIns="41469">
            <a:spAutoFit/>
          </a:bodyPr>
          <a:lstStyle/>
          <a:p>
            <a:pPr eaLnBrk="0" hangingPunct="0"/>
            <a:r>
              <a:rPr lang="en-US" sz="1400" b="1" dirty="0">
                <a:solidFill>
                  <a:schemeClr val="bg1"/>
                </a:solidFill>
                <a:cs typeface="Arial" pitchFamily="34" charset="0"/>
              </a:rPr>
              <a:t>10 ohm Resistors for protection </a:t>
            </a:r>
          </a:p>
        </p:txBody>
      </p:sp>
      <p:sp>
        <p:nvSpPr>
          <p:cNvPr id="173063" name="TextBox 7"/>
          <p:cNvSpPr txBox="1">
            <a:spLocks noChangeArrowheads="1"/>
          </p:cNvSpPr>
          <p:nvPr/>
        </p:nvSpPr>
        <p:spPr bwMode="auto">
          <a:xfrm>
            <a:off x="6324600" y="875057"/>
            <a:ext cx="1843335" cy="360747"/>
          </a:xfrm>
          <a:prstGeom prst="rect">
            <a:avLst/>
          </a:prstGeom>
          <a:noFill/>
          <a:ln w="9525">
            <a:noFill/>
            <a:miter lim="800000"/>
            <a:headEnd/>
            <a:tailEnd/>
          </a:ln>
        </p:spPr>
        <p:txBody>
          <a:bodyPr wrap="none" lIns="82936" tIns="41469" rIns="82936" bIns="41469">
            <a:spAutoFit/>
          </a:bodyPr>
          <a:lstStyle/>
          <a:p>
            <a:r>
              <a:rPr lang="en-US" b="1" dirty="0">
                <a:solidFill>
                  <a:schemeClr val="bg1"/>
                </a:solidFill>
                <a:latin typeface="Constantia" pitchFamily="18" charset="0"/>
              </a:rPr>
              <a:t>Outer side view</a:t>
            </a:r>
          </a:p>
        </p:txBody>
      </p:sp>
      <p:cxnSp>
        <p:nvCxnSpPr>
          <p:cNvPr id="173064" name="Straight Arrow Connector 9"/>
          <p:cNvCxnSpPr>
            <a:cxnSpLocks noChangeShapeType="1"/>
          </p:cNvCxnSpPr>
          <p:nvPr/>
        </p:nvCxnSpPr>
        <p:spPr bwMode="auto">
          <a:xfrm rot="5400000">
            <a:off x="6284113" y="2702714"/>
            <a:ext cx="309574" cy="228600"/>
          </a:xfrm>
          <a:prstGeom prst="straightConnector1">
            <a:avLst/>
          </a:prstGeom>
          <a:noFill/>
          <a:ln w="9525" algn="ctr">
            <a:solidFill>
              <a:schemeClr val="tx1"/>
            </a:solidFill>
            <a:round/>
            <a:headEnd/>
            <a:tailEnd type="arrow" w="med" len="med"/>
          </a:ln>
        </p:spPr>
      </p:cxnSp>
      <p:pic>
        <p:nvPicPr>
          <p:cNvPr id="173065" name="Picture 2"/>
          <p:cNvPicPr>
            <a:picLocks noChangeAspect="1" noChangeArrowheads="1"/>
          </p:cNvPicPr>
          <p:nvPr/>
        </p:nvPicPr>
        <p:blipFill>
          <a:blip r:embed="rId4" cstate="print"/>
          <a:srcRect r="12022"/>
          <a:stretch>
            <a:fillRect/>
          </a:stretch>
        </p:blipFill>
        <p:spPr bwMode="auto">
          <a:xfrm rot="10800000">
            <a:off x="5411662" y="1148509"/>
            <a:ext cx="2327102" cy="2020881"/>
          </a:xfrm>
          <a:prstGeom prst="rect">
            <a:avLst/>
          </a:prstGeom>
          <a:noFill/>
          <a:ln w="9525">
            <a:noFill/>
            <a:miter lim="800000"/>
            <a:headEnd/>
            <a:tailEnd/>
          </a:ln>
        </p:spPr>
      </p:pic>
      <p:grpSp>
        <p:nvGrpSpPr>
          <p:cNvPr id="2" name="Group 2"/>
          <p:cNvGrpSpPr>
            <a:grpSpLocks/>
          </p:cNvGrpSpPr>
          <p:nvPr/>
        </p:nvGrpSpPr>
        <p:grpSpPr bwMode="auto">
          <a:xfrm>
            <a:off x="143508" y="914400"/>
            <a:ext cx="2988279" cy="2480848"/>
            <a:chOff x="-3190" y="1174"/>
            <a:chExt cx="7472" cy="3006"/>
          </a:xfrm>
        </p:grpSpPr>
        <p:pic>
          <p:nvPicPr>
            <p:cNvPr id="15" name="Picture 3"/>
            <p:cNvPicPr>
              <a:picLocks noChangeAspect="1" noChangeArrowheads="1"/>
            </p:cNvPicPr>
            <p:nvPr/>
          </p:nvPicPr>
          <p:blipFill>
            <a:blip r:embed="rId5" cstate="print"/>
            <a:srcRect/>
            <a:stretch>
              <a:fillRect/>
            </a:stretch>
          </p:blipFill>
          <p:spPr bwMode="auto">
            <a:xfrm>
              <a:off x="-3190" y="1230"/>
              <a:ext cx="1461" cy="2950"/>
            </a:xfrm>
            <a:prstGeom prst="rect">
              <a:avLst/>
            </a:prstGeom>
            <a:noFill/>
            <a:ln w="9525">
              <a:noFill/>
              <a:miter lim="800000"/>
              <a:headEnd/>
              <a:tailEnd/>
            </a:ln>
          </p:spPr>
        </p:pic>
        <p:pic>
          <p:nvPicPr>
            <p:cNvPr id="16" name="Picture 7"/>
            <p:cNvPicPr>
              <a:picLocks noChangeAspect="1" noChangeArrowheads="1"/>
            </p:cNvPicPr>
            <p:nvPr/>
          </p:nvPicPr>
          <p:blipFill>
            <a:blip r:embed="rId6" cstate="print"/>
            <a:srcRect/>
            <a:stretch>
              <a:fillRect/>
            </a:stretch>
          </p:blipFill>
          <p:spPr bwMode="auto">
            <a:xfrm>
              <a:off x="-2683" y="1847"/>
              <a:ext cx="631" cy="1782"/>
            </a:xfrm>
            <a:prstGeom prst="rect">
              <a:avLst/>
            </a:prstGeom>
            <a:noFill/>
            <a:ln w="9525">
              <a:noFill/>
              <a:miter lim="800000"/>
              <a:headEnd/>
              <a:tailEnd/>
            </a:ln>
          </p:spPr>
        </p:pic>
        <p:pic>
          <p:nvPicPr>
            <p:cNvPr id="17" name="Picture 8"/>
            <p:cNvPicPr>
              <a:picLocks noChangeAspect="1" noChangeArrowheads="1"/>
            </p:cNvPicPr>
            <p:nvPr/>
          </p:nvPicPr>
          <p:blipFill>
            <a:blip r:embed="rId7" cstate="print"/>
            <a:srcRect/>
            <a:stretch>
              <a:fillRect/>
            </a:stretch>
          </p:blipFill>
          <p:spPr bwMode="auto">
            <a:xfrm>
              <a:off x="-2784" y="1510"/>
              <a:ext cx="1012" cy="2518"/>
            </a:xfrm>
            <a:prstGeom prst="rect">
              <a:avLst/>
            </a:prstGeom>
            <a:noFill/>
            <a:ln w="9525">
              <a:noFill/>
              <a:miter lim="800000"/>
              <a:headEnd/>
              <a:tailEnd/>
            </a:ln>
          </p:spPr>
        </p:pic>
        <p:pic>
          <p:nvPicPr>
            <p:cNvPr id="18" name="Picture 9"/>
            <p:cNvPicPr>
              <a:picLocks noChangeAspect="1" noChangeArrowheads="1"/>
            </p:cNvPicPr>
            <p:nvPr/>
          </p:nvPicPr>
          <p:blipFill>
            <a:blip r:embed="rId8" cstate="print"/>
            <a:srcRect/>
            <a:stretch>
              <a:fillRect/>
            </a:stretch>
          </p:blipFill>
          <p:spPr bwMode="auto">
            <a:xfrm>
              <a:off x="-1770" y="1791"/>
              <a:ext cx="631" cy="1782"/>
            </a:xfrm>
            <a:prstGeom prst="rect">
              <a:avLst/>
            </a:prstGeom>
            <a:noFill/>
            <a:ln w="9525">
              <a:noFill/>
              <a:miter lim="800000"/>
              <a:headEnd/>
              <a:tailEnd/>
            </a:ln>
          </p:spPr>
        </p:pic>
        <p:pic>
          <p:nvPicPr>
            <p:cNvPr id="19" name="Picture 10"/>
            <p:cNvPicPr>
              <a:picLocks noChangeAspect="1" noChangeArrowheads="1"/>
            </p:cNvPicPr>
            <p:nvPr/>
          </p:nvPicPr>
          <p:blipFill>
            <a:blip r:embed="rId9" cstate="print"/>
            <a:srcRect/>
            <a:stretch>
              <a:fillRect/>
            </a:stretch>
          </p:blipFill>
          <p:spPr bwMode="auto">
            <a:xfrm>
              <a:off x="-1364" y="1791"/>
              <a:ext cx="631" cy="1782"/>
            </a:xfrm>
            <a:prstGeom prst="rect">
              <a:avLst/>
            </a:prstGeom>
            <a:noFill/>
            <a:ln w="9525">
              <a:noFill/>
              <a:miter lim="800000"/>
              <a:headEnd/>
              <a:tailEnd/>
            </a:ln>
          </p:spPr>
        </p:pic>
        <p:pic>
          <p:nvPicPr>
            <p:cNvPr id="20" name="Picture 11"/>
            <p:cNvPicPr>
              <a:picLocks noChangeAspect="1" noChangeArrowheads="1"/>
            </p:cNvPicPr>
            <p:nvPr/>
          </p:nvPicPr>
          <p:blipFill>
            <a:blip r:embed="rId10" cstate="print"/>
            <a:srcRect/>
            <a:stretch>
              <a:fillRect/>
            </a:stretch>
          </p:blipFill>
          <p:spPr bwMode="auto">
            <a:xfrm>
              <a:off x="-857" y="1735"/>
              <a:ext cx="635" cy="1782"/>
            </a:xfrm>
            <a:prstGeom prst="rect">
              <a:avLst/>
            </a:prstGeom>
            <a:noFill/>
            <a:ln w="9525">
              <a:noFill/>
              <a:miter lim="800000"/>
              <a:headEnd/>
              <a:tailEnd/>
            </a:ln>
          </p:spPr>
        </p:pic>
        <p:grpSp>
          <p:nvGrpSpPr>
            <p:cNvPr id="3" name="Group 21"/>
            <p:cNvGrpSpPr>
              <a:grpSpLocks/>
            </p:cNvGrpSpPr>
            <p:nvPr/>
          </p:nvGrpSpPr>
          <p:grpSpPr bwMode="auto">
            <a:xfrm>
              <a:off x="-45" y="1510"/>
              <a:ext cx="833" cy="2141"/>
              <a:chOff x="-45" y="1510"/>
              <a:chExt cx="833" cy="2141"/>
            </a:xfrm>
          </p:grpSpPr>
          <p:pic>
            <p:nvPicPr>
              <p:cNvPr id="25" name="Picture 22"/>
              <p:cNvPicPr>
                <a:picLocks noChangeAspect="1" noChangeArrowheads="1"/>
              </p:cNvPicPr>
              <p:nvPr/>
            </p:nvPicPr>
            <p:blipFill>
              <a:blip r:embed="rId11" cstate="print"/>
              <a:srcRect/>
              <a:stretch>
                <a:fillRect/>
              </a:stretch>
            </p:blipFill>
            <p:spPr bwMode="auto">
              <a:xfrm>
                <a:off x="-45" y="1510"/>
                <a:ext cx="833" cy="2141"/>
              </a:xfrm>
              <a:prstGeom prst="rect">
                <a:avLst/>
              </a:prstGeom>
              <a:noFill/>
              <a:ln w="9525">
                <a:noFill/>
                <a:miter lim="800000"/>
                <a:headEnd/>
                <a:tailEnd/>
              </a:ln>
            </p:spPr>
          </p:pic>
        </p:grpSp>
        <p:grpSp>
          <p:nvGrpSpPr>
            <p:cNvPr id="4" name="Group 23"/>
            <p:cNvGrpSpPr>
              <a:grpSpLocks/>
            </p:cNvGrpSpPr>
            <p:nvPr/>
          </p:nvGrpSpPr>
          <p:grpSpPr bwMode="auto">
            <a:xfrm>
              <a:off x="-1871" y="1174"/>
              <a:ext cx="6153" cy="742"/>
              <a:chOff x="-1871" y="1174"/>
              <a:chExt cx="6153" cy="742"/>
            </a:xfrm>
          </p:grpSpPr>
          <p:sp>
            <p:nvSpPr>
              <p:cNvPr id="23" name="AutoShape 24"/>
              <p:cNvSpPr>
                <a:spLocks noChangeArrowheads="1"/>
              </p:cNvSpPr>
              <p:nvPr/>
            </p:nvSpPr>
            <p:spPr bwMode="auto">
              <a:xfrm>
                <a:off x="3625" y="1314"/>
                <a:ext cx="657" cy="448"/>
              </a:xfrm>
              <a:prstGeom prst="roundRect">
                <a:avLst>
                  <a:gd name="adj" fmla="val 222"/>
                </a:avLst>
              </a:prstGeom>
              <a:noFill/>
              <a:ln w="9525">
                <a:noFill/>
                <a:round/>
                <a:headEnd/>
                <a:tailEnd/>
              </a:ln>
            </p:spPr>
            <p:txBody>
              <a:bodyPr wrap="none" anchor="ctr"/>
              <a:lstStyle/>
              <a:p>
                <a:endParaRPr lang="en-US"/>
              </a:p>
            </p:txBody>
          </p:sp>
          <p:sp>
            <p:nvSpPr>
              <p:cNvPr id="24" name="AutoShape 25"/>
              <p:cNvSpPr>
                <a:spLocks noChangeArrowheads="1"/>
              </p:cNvSpPr>
              <p:nvPr/>
            </p:nvSpPr>
            <p:spPr bwMode="auto">
              <a:xfrm>
                <a:off x="-1871" y="1174"/>
                <a:ext cx="2180" cy="742"/>
              </a:xfrm>
              <a:prstGeom prst="roundRect">
                <a:avLst>
                  <a:gd name="adj" fmla="val 222"/>
                </a:avLst>
              </a:prstGeom>
              <a:noFill/>
              <a:ln w="9525">
                <a:noFill/>
                <a:round/>
                <a:headEnd/>
                <a:tailEnd/>
              </a:ln>
            </p:spPr>
            <p:txBody>
              <a:bodyPr wrap="none" lIns="100800" tIns="50400" rIns="100800" bIns="50400">
                <a:spAutoFit/>
              </a:bodyPr>
              <a:lstStyle/>
              <a:p>
                <a:pPr>
                  <a:lnSpc>
                    <a:spcPts val="1826"/>
                  </a:lnSpc>
                  <a:buClr>
                    <a:srgbClr val="FF00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b="1" dirty="0">
                    <a:solidFill>
                      <a:srgbClr val="FF0000"/>
                    </a:solidFill>
                    <a:latin typeface="Calibri" pitchFamily="34" charset="0"/>
                  </a:rPr>
                  <a:t>GEMS</a:t>
                </a:r>
              </a:p>
              <a:p>
                <a:pPr>
                  <a:lnSpc>
                    <a:spcPct val="101000"/>
                  </a:lnSpc>
                  <a:buClr>
                    <a:srgbClr val="0000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dirty="0">
                    <a:solidFill>
                      <a:srgbClr val="000000"/>
                    </a:solidFill>
                    <a:latin typeface="Calibri" pitchFamily="34" charset="0"/>
                  </a:rPr>
                  <a:t>1  2  3  </a:t>
                </a:r>
              </a:p>
            </p:txBody>
          </p:sp>
        </p:grpSp>
      </p:grpSp>
      <p:sp>
        <p:nvSpPr>
          <p:cNvPr id="29" name="Rectangle 28"/>
          <p:cNvSpPr/>
          <p:nvPr/>
        </p:nvSpPr>
        <p:spPr>
          <a:xfrm>
            <a:off x="383454" y="2971800"/>
            <a:ext cx="1894095" cy="553988"/>
          </a:xfrm>
          <a:prstGeom prst="rect">
            <a:avLst/>
          </a:prstGeom>
        </p:spPr>
        <p:txBody>
          <a:bodyPr wrap="square" lIns="91430" tIns="45715" rIns="91430" bIns="45715">
            <a:spAutoFit/>
          </a:bodyPr>
          <a:lstStyle/>
          <a:p>
            <a:pPr>
              <a:buClr>
                <a:srgbClr val="FF33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1000" b="1" dirty="0" smtClean="0">
                <a:solidFill>
                  <a:srgbClr val="FF3300"/>
                </a:solidFill>
                <a:cs typeface="Arial" pitchFamily="34" charset="0"/>
              </a:rPr>
              <a:t>CERN made framed </a:t>
            </a:r>
          </a:p>
          <a:p>
            <a:pPr>
              <a:buClr>
                <a:srgbClr val="FF33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1000" b="1" u="sng" dirty="0" smtClean="0">
                <a:solidFill>
                  <a:srgbClr val="FF3300"/>
                </a:solidFill>
                <a:cs typeface="Arial" pitchFamily="34" charset="0"/>
              </a:rPr>
              <a:t>GEMs 10 cm x 10 cm</a:t>
            </a:r>
          </a:p>
          <a:p>
            <a:pPr>
              <a:buClr>
                <a:srgbClr val="FF33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1000" b="1" dirty="0" smtClean="0">
                <a:solidFill>
                  <a:srgbClr val="FF3300"/>
                </a:solidFill>
                <a:cs typeface="Arial" pitchFamily="34" charset="0"/>
              </a:rPr>
              <a:t>Gas - </a:t>
            </a:r>
            <a:r>
              <a:rPr lang="en-GB" sz="1000" b="1" dirty="0" err="1" smtClean="0">
                <a:solidFill>
                  <a:srgbClr val="FF3300"/>
                </a:solidFill>
                <a:cs typeface="Arial" pitchFamily="34" charset="0"/>
              </a:rPr>
              <a:t>Ar</a:t>
            </a:r>
            <a:r>
              <a:rPr lang="en-GB" sz="1000" b="1" dirty="0" smtClean="0">
                <a:solidFill>
                  <a:srgbClr val="FF3300"/>
                </a:solidFill>
                <a:cs typeface="Arial" pitchFamily="34" charset="0"/>
              </a:rPr>
              <a:t>/CO2 – 70/30</a:t>
            </a:r>
            <a:endParaRPr lang="en-US" sz="1000" dirty="0"/>
          </a:p>
        </p:txBody>
      </p:sp>
      <p:sp>
        <p:nvSpPr>
          <p:cNvPr id="28" name="AutoShape 2"/>
          <p:cNvSpPr>
            <a:spLocks noChangeArrowheads="1"/>
          </p:cNvSpPr>
          <p:nvPr/>
        </p:nvSpPr>
        <p:spPr bwMode="auto">
          <a:xfrm>
            <a:off x="670415" y="3555918"/>
            <a:ext cx="1856572" cy="651896"/>
          </a:xfrm>
          <a:prstGeom prst="roundRect">
            <a:avLst>
              <a:gd name="adj" fmla="val 315"/>
            </a:avLst>
          </a:prstGeom>
          <a:noFill/>
          <a:ln w="9525">
            <a:noFill/>
            <a:round/>
            <a:headEnd/>
            <a:tailEnd/>
          </a:ln>
        </p:spPr>
        <p:txBody>
          <a:bodyPr wrap="none" lIns="91427" tIns="45713" rIns="91427" bIns="45713">
            <a:spAutoFit/>
          </a:bodyPr>
          <a:lstStyle/>
          <a:p>
            <a:pPr>
              <a:lnSpc>
                <a:spcPct val="101000"/>
              </a:lnSpc>
              <a:buClr>
                <a:srgbClr val="0000CC"/>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2400" dirty="0">
                <a:solidFill>
                  <a:schemeClr val="bg1"/>
                </a:solidFill>
                <a:latin typeface="Calibri" pitchFamily="34" charset="0"/>
              </a:rPr>
              <a:t>   </a:t>
            </a:r>
            <a:r>
              <a:rPr lang="en-GB" dirty="0">
                <a:solidFill>
                  <a:schemeClr val="bg1"/>
                </a:solidFill>
                <a:latin typeface="Calibri" pitchFamily="34" charset="0"/>
              </a:rPr>
              <a:t>inner </a:t>
            </a:r>
            <a:r>
              <a:rPr lang="en-GB" dirty="0" smtClean="0">
                <a:solidFill>
                  <a:schemeClr val="bg1"/>
                </a:solidFill>
                <a:latin typeface="Calibri" pitchFamily="34" charset="0"/>
              </a:rPr>
              <a:t>side</a:t>
            </a:r>
          </a:p>
          <a:p>
            <a:pPr>
              <a:lnSpc>
                <a:spcPct val="101000"/>
              </a:lnSpc>
              <a:buClr>
                <a:srgbClr val="0000CC"/>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1200" dirty="0" smtClean="0">
                <a:solidFill>
                  <a:schemeClr val="bg1"/>
                </a:solidFill>
                <a:latin typeface="Calibri" pitchFamily="34" charset="0"/>
              </a:rPr>
              <a:t>      512 pads 3 mm x 4 mm</a:t>
            </a:r>
            <a:endParaRPr lang="en-GB" sz="1200" dirty="0">
              <a:solidFill>
                <a:schemeClr val="bg1"/>
              </a:solidFill>
              <a:latin typeface="Calibri" pitchFamily="34" charset="0"/>
            </a:endParaRPr>
          </a:p>
        </p:txBody>
      </p:sp>
      <p:sp>
        <p:nvSpPr>
          <p:cNvPr id="31" name="AutoShape 4"/>
          <p:cNvSpPr>
            <a:spLocks noChangeArrowheads="1"/>
          </p:cNvSpPr>
          <p:nvPr/>
        </p:nvSpPr>
        <p:spPr bwMode="auto">
          <a:xfrm>
            <a:off x="3455876" y="3650141"/>
            <a:ext cx="1703838" cy="372075"/>
          </a:xfrm>
          <a:prstGeom prst="roundRect">
            <a:avLst>
              <a:gd name="adj" fmla="val 310"/>
            </a:avLst>
          </a:prstGeom>
          <a:noFill/>
          <a:ln w="9525">
            <a:noFill/>
            <a:round/>
            <a:headEnd/>
            <a:tailEnd/>
          </a:ln>
        </p:spPr>
        <p:txBody>
          <a:bodyPr wrap="none" lIns="91427" tIns="45713" rIns="91427" bIns="45713">
            <a:spAutoFit/>
          </a:bodyPr>
          <a:lstStyle/>
          <a:p>
            <a:pPr>
              <a:lnSpc>
                <a:spcPct val="101000"/>
              </a:lnSpc>
              <a:buClr>
                <a:srgbClr val="0000CC"/>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dirty="0" smtClean="0">
                <a:solidFill>
                  <a:schemeClr val="bg1"/>
                </a:solidFill>
                <a:latin typeface="Calibri" pitchFamily="34" charset="0"/>
              </a:rPr>
              <a:t>Outer side view </a:t>
            </a:r>
            <a:endParaRPr lang="en-GB" dirty="0">
              <a:solidFill>
                <a:schemeClr val="bg1"/>
              </a:solidFill>
              <a:latin typeface="Calibri" pitchFamily="34" charset="0"/>
            </a:endParaRPr>
          </a:p>
        </p:txBody>
      </p:sp>
      <p:sp>
        <p:nvSpPr>
          <p:cNvPr id="32" name="TextBox 31"/>
          <p:cNvSpPr txBox="1"/>
          <p:nvPr/>
        </p:nvSpPr>
        <p:spPr>
          <a:xfrm>
            <a:off x="662443" y="5297571"/>
            <a:ext cx="1595288" cy="646321"/>
          </a:xfrm>
          <a:prstGeom prst="rect">
            <a:avLst/>
          </a:prstGeom>
          <a:noFill/>
        </p:spPr>
        <p:txBody>
          <a:bodyPr wrap="none" lIns="91430" tIns="45715" rIns="91430" bIns="45715" rtlCol="0">
            <a:spAutoFit/>
          </a:bodyPr>
          <a:lstStyle/>
          <a:p>
            <a:r>
              <a:rPr lang="en-US" dirty="0" smtClean="0">
                <a:solidFill>
                  <a:schemeClr val="bg1"/>
                </a:solidFill>
              </a:rPr>
              <a:t>Multilayered </a:t>
            </a:r>
          </a:p>
          <a:p>
            <a:r>
              <a:rPr lang="en-US" dirty="0" smtClean="0">
                <a:solidFill>
                  <a:schemeClr val="bg1"/>
                </a:solidFill>
              </a:rPr>
              <a:t>Readout PCB</a:t>
            </a:r>
            <a:endParaRPr lang="en-US" dirty="0">
              <a:solidFill>
                <a:schemeClr val="bg1"/>
              </a:solidFill>
            </a:endParaRPr>
          </a:p>
        </p:txBody>
      </p:sp>
      <p:pic>
        <p:nvPicPr>
          <p:cNvPr id="35" name="Picture 2" descr="H:\Large_GEM\VECC_30x30cm\Image1715.jpg"/>
          <p:cNvPicPr>
            <a:picLocks noChangeAspect="1" noChangeArrowheads="1"/>
          </p:cNvPicPr>
          <p:nvPr/>
        </p:nvPicPr>
        <p:blipFill>
          <a:blip r:embed="rId12" cstate="print"/>
          <a:srcRect/>
          <a:stretch>
            <a:fillRect/>
          </a:stretch>
        </p:blipFill>
        <p:spPr bwMode="auto">
          <a:xfrm rot="-5400000">
            <a:off x="882891" y="3577444"/>
            <a:ext cx="2462636" cy="3283515"/>
          </a:xfrm>
          <a:prstGeom prst="rect">
            <a:avLst/>
          </a:prstGeom>
          <a:noFill/>
        </p:spPr>
      </p:pic>
      <p:pic>
        <p:nvPicPr>
          <p:cNvPr id="36" name="Picture 2" descr="C:\Documents and Settings\others\Desktop\large_prototype_photos\PICT0534.JPG"/>
          <p:cNvPicPr>
            <a:picLocks noChangeAspect="1" noChangeArrowheads="1"/>
          </p:cNvPicPr>
          <p:nvPr/>
        </p:nvPicPr>
        <p:blipFill>
          <a:blip r:embed="rId13" cstate="print"/>
          <a:srcRect/>
          <a:stretch>
            <a:fillRect/>
          </a:stretch>
        </p:blipFill>
        <p:spPr bwMode="auto">
          <a:xfrm>
            <a:off x="4307795" y="4022216"/>
            <a:ext cx="2905964" cy="2179474"/>
          </a:xfrm>
          <a:prstGeom prst="rect">
            <a:avLst/>
          </a:prstGeom>
          <a:noFill/>
        </p:spPr>
      </p:pic>
      <p:sp>
        <p:nvSpPr>
          <p:cNvPr id="37" name="TextBox 36"/>
          <p:cNvSpPr txBox="1"/>
          <p:nvPr/>
        </p:nvSpPr>
        <p:spPr>
          <a:xfrm>
            <a:off x="418363" y="3317727"/>
            <a:ext cx="5130572" cy="646331"/>
          </a:xfrm>
          <a:prstGeom prst="rect">
            <a:avLst/>
          </a:prstGeom>
          <a:noFill/>
        </p:spPr>
        <p:txBody>
          <a:bodyPr wrap="none" rtlCol="0">
            <a:spAutoFit/>
          </a:bodyPr>
          <a:lstStyle/>
          <a:p>
            <a:r>
              <a:rPr lang="en-US" b="1" dirty="0" smtClean="0">
                <a:solidFill>
                  <a:srgbClr val="FF0000"/>
                </a:solidFill>
                <a:latin typeface="Times New Roman" pitchFamily="18" charset="0"/>
                <a:cs typeface="Times New Roman" pitchFamily="18" charset="0"/>
              </a:rPr>
              <a:t>Thermal stretching and framing of 31 cm x 31 cm </a:t>
            </a:r>
          </a:p>
          <a:p>
            <a:pPr algn="ctr"/>
            <a:r>
              <a:rPr lang="en-US" b="1" dirty="0" smtClean="0">
                <a:solidFill>
                  <a:srgbClr val="FF0000"/>
                </a:solidFill>
                <a:latin typeface="Times New Roman" pitchFamily="18" charset="0"/>
                <a:cs typeface="Times New Roman" pitchFamily="18" charset="0"/>
              </a:rPr>
              <a:t>large size GEMs at VECC</a:t>
            </a:r>
            <a:endParaRPr lang="en-US" b="1" dirty="0">
              <a:solidFill>
                <a:srgbClr val="FF0000"/>
              </a:solidFill>
              <a:latin typeface="Times New Roman" pitchFamily="18" charset="0"/>
              <a:cs typeface="Times New Roman" pitchFamily="18" charset="0"/>
            </a:endParaRPr>
          </a:p>
        </p:txBody>
      </p:sp>
    </p:spTree>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1"/>
          <p:cNvSpPr txBox="1">
            <a:spLocks noChangeArrowheads="1"/>
          </p:cNvSpPr>
          <p:nvPr/>
        </p:nvSpPr>
        <p:spPr bwMode="auto">
          <a:xfrm>
            <a:off x="457200" y="224644"/>
            <a:ext cx="7793280" cy="440619"/>
          </a:xfrm>
          <a:prstGeom prst="rect">
            <a:avLst/>
          </a:prstGeom>
          <a:noFill/>
          <a:ln w="9525">
            <a:noFill/>
            <a:miter lim="800000"/>
            <a:headEnd/>
            <a:tailEnd/>
          </a:ln>
        </p:spPr>
        <p:txBody>
          <a:bodyPr lIns="91427" tIns="45713" rIns="91427" bIns="45713" anchor="ctr">
            <a:spAutoFit/>
          </a:bodyPr>
          <a:lstStyle/>
          <a:p>
            <a:pPr algn="ctr">
              <a:lnSpc>
                <a:spcPct val="69000"/>
              </a:lnSpc>
              <a:buClr>
                <a:srgbClr val="000000"/>
              </a:buClr>
              <a:buSzPct val="45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3200" b="1" dirty="0">
                <a:solidFill>
                  <a:srgbClr val="FF0000"/>
                </a:solidFill>
              </a:rPr>
              <a:t> </a:t>
            </a:r>
            <a:r>
              <a:rPr lang="en-GB" sz="2400" b="1" dirty="0">
                <a:solidFill>
                  <a:srgbClr val="FF0000"/>
                </a:solidFill>
              </a:rPr>
              <a:t>Beam test of GEM </a:t>
            </a:r>
            <a:r>
              <a:rPr lang="en-GB" sz="2400" b="1" dirty="0" smtClean="0">
                <a:solidFill>
                  <a:srgbClr val="FF0000"/>
                </a:solidFill>
              </a:rPr>
              <a:t>prototype chambers</a:t>
            </a:r>
            <a:endParaRPr lang="en-GB" sz="2400" b="1" dirty="0">
              <a:solidFill>
                <a:srgbClr val="FF0000"/>
              </a:solidFill>
            </a:endParaRPr>
          </a:p>
        </p:txBody>
      </p:sp>
      <p:sp>
        <p:nvSpPr>
          <p:cNvPr id="12291" name="Text Box 2"/>
          <p:cNvSpPr txBox="1">
            <a:spLocks noChangeArrowheads="1"/>
          </p:cNvSpPr>
          <p:nvPr/>
        </p:nvSpPr>
        <p:spPr bwMode="auto">
          <a:xfrm>
            <a:off x="445680" y="847466"/>
            <a:ext cx="8241120" cy="5809846"/>
          </a:xfrm>
          <a:prstGeom prst="rect">
            <a:avLst/>
          </a:prstGeom>
          <a:noFill/>
          <a:ln w="9525">
            <a:noFill/>
            <a:miter lim="800000"/>
            <a:headEnd/>
            <a:tailEnd/>
          </a:ln>
        </p:spPr>
        <p:txBody>
          <a:bodyPr lIns="91427" tIns="45713" rIns="91427" bIns="45713">
            <a:spAutoFit/>
          </a:bodyPr>
          <a:lstStyle/>
          <a:p>
            <a:pPr>
              <a:lnSpc>
                <a:spcPct val="104000"/>
              </a:lnSpc>
              <a:buClr>
                <a:srgbClr val="0000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2000" b="1" dirty="0" smtClean="0">
                <a:solidFill>
                  <a:srgbClr val="FF0000"/>
                </a:solidFill>
                <a:latin typeface="Calibri" pitchFamily="34" charset="0"/>
              </a:rPr>
              <a:t> </a:t>
            </a:r>
            <a:r>
              <a:rPr lang="en-GB" sz="2000" b="1" dirty="0" smtClean="0">
                <a:solidFill>
                  <a:srgbClr val="0070C0"/>
                </a:solidFill>
                <a:latin typeface="Calibri" pitchFamily="34" charset="0"/>
              </a:rPr>
              <a:t>   </a:t>
            </a:r>
            <a:r>
              <a:rPr lang="en-GB" sz="2400" b="1" u="sng" dirty="0">
                <a:solidFill>
                  <a:srgbClr val="0070C0"/>
                </a:solidFill>
                <a:latin typeface="Calibri" pitchFamily="34" charset="0"/>
              </a:rPr>
              <a:t>Aim </a:t>
            </a:r>
            <a:r>
              <a:rPr lang="en-GB" sz="2400" b="1" dirty="0">
                <a:solidFill>
                  <a:srgbClr val="0070C0"/>
                </a:solidFill>
                <a:latin typeface="Calibri" pitchFamily="34" charset="0"/>
              </a:rPr>
              <a:t>:</a:t>
            </a:r>
            <a:endParaRPr lang="en-GB" sz="2000" b="1" dirty="0">
              <a:solidFill>
                <a:srgbClr val="0070C0"/>
              </a:solidFill>
              <a:latin typeface="Calibri" pitchFamily="34" charset="0"/>
            </a:endParaRPr>
          </a:p>
          <a:p>
            <a:pPr>
              <a:lnSpc>
                <a:spcPct val="101000"/>
              </a:lnSpc>
              <a:buClr>
                <a:srgbClr val="0000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2000" b="1" dirty="0">
                <a:solidFill>
                  <a:srgbClr val="0070C0"/>
                </a:solidFill>
                <a:latin typeface="Calibri" pitchFamily="34" charset="0"/>
              </a:rPr>
              <a:t> -- to test the response  of  the detector to charged  particles. mainly in      </a:t>
            </a:r>
          </a:p>
          <a:p>
            <a:pPr>
              <a:lnSpc>
                <a:spcPct val="101000"/>
              </a:lnSpc>
              <a:buClr>
                <a:srgbClr val="0000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2000" b="1" dirty="0">
                <a:solidFill>
                  <a:srgbClr val="0070C0"/>
                </a:solidFill>
                <a:latin typeface="Calibri" pitchFamily="34" charset="0"/>
              </a:rPr>
              <a:t>     terms of efficiency, cluster size,  gain uniformity, rate  handling capability</a:t>
            </a:r>
          </a:p>
          <a:p>
            <a:pPr>
              <a:lnSpc>
                <a:spcPct val="101000"/>
              </a:lnSpc>
              <a:buClr>
                <a:srgbClr val="0000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2000" b="1" dirty="0">
                <a:solidFill>
                  <a:srgbClr val="0070C0"/>
                </a:solidFill>
                <a:latin typeface="Calibri" pitchFamily="34" charset="0"/>
              </a:rPr>
              <a:t> -- testing with actual electronics for CBM : </a:t>
            </a:r>
            <a:r>
              <a:rPr lang="en-GB" sz="2000" b="1" dirty="0" err="1">
                <a:solidFill>
                  <a:srgbClr val="0070C0"/>
                </a:solidFill>
                <a:latin typeface="Calibri" pitchFamily="34" charset="0"/>
              </a:rPr>
              <a:t>nXYTER</a:t>
            </a:r>
            <a:endParaRPr lang="en-GB" sz="2000" b="1" dirty="0">
              <a:solidFill>
                <a:srgbClr val="0070C0"/>
              </a:solidFill>
              <a:latin typeface="Calibri" pitchFamily="34" charset="0"/>
            </a:endParaRPr>
          </a:p>
          <a:p>
            <a:pPr algn="just">
              <a:lnSpc>
                <a:spcPct val="101000"/>
              </a:lnSpc>
              <a:buClr>
                <a:srgbClr val="0000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2000" b="1" dirty="0">
                <a:solidFill>
                  <a:srgbClr val="0070C0"/>
                </a:solidFill>
                <a:latin typeface="Calibri" pitchFamily="34" charset="0"/>
              </a:rPr>
              <a:t> </a:t>
            </a:r>
            <a:r>
              <a:rPr lang="en-GB" sz="2000" b="1" dirty="0" smtClean="0">
                <a:solidFill>
                  <a:srgbClr val="0070C0"/>
                </a:solidFill>
                <a:latin typeface="Calibri" pitchFamily="34" charset="0"/>
              </a:rPr>
              <a:t>    </a:t>
            </a:r>
            <a:r>
              <a:rPr lang="en-GB" sz="2000" b="1" dirty="0" err="1" smtClean="0">
                <a:solidFill>
                  <a:srgbClr val="FF0000"/>
                </a:solidFill>
                <a:latin typeface="Calibri" pitchFamily="34" charset="0"/>
              </a:rPr>
              <a:t>nXYTER</a:t>
            </a:r>
            <a:r>
              <a:rPr lang="en-GB" sz="2000" b="1" dirty="0" smtClean="0">
                <a:solidFill>
                  <a:srgbClr val="FF0000"/>
                </a:solidFill>
                <a:latin typeface="Calibri" pitchFamily="34" charset="0"/>
              </a:rPr>
              <a:t> </a:t>
            </a:r>
            <a:r>
              <a:rPr lang="en-GB" sz="2000" b="1" dirty="0">
                <a:solidFill>
                  <a:srgbClr val="FF0000"/>
                </a:solidFill>
                <a:latin typeface="Calibri" pitchFamily="34" charset="0"/>
              </a:rPr>
              <a:t>is a </a:t>
            </a:r>
            <a:r>
              <a:rPr lang="en-GB" sz="2000" b="1" dirty="0" smtClean="0">
                <a:solidFill>
                  <a:srgbClr val="FF0000"/>
                </a:solidFill>
                <a:latin typeface="Calibri" pitchFamily="34" charset="0"/>
              </a:rPr>
              <a:t>32 MHz, 128 channel self </a:t>
            </a:r>
            <a:r>
              <a:rPr lang="en-GB" sz="2000" b="1" dirty="0">
                <a:solidFill>
                  <a:srgbClr val="FF0000"/>
                </a:solidFill>
                <a:latin typeface="Calibri" pitchFamily="34" charset="0"/>
              </a:rPr>
              <a:t>triggered </a:t>
            </a:r>
            <a:r>
              <a:rPr lang="en-GB" sz="2000" b="1" dirty="0" smtClean="0">
                <a:solidFill>
                  <a:srgbClr val="FF0000"/>
                </a:solidFill>
                <a:latin typeface="Calibri" pitchFamily="34" charset="0"/>
              </a:rPr>
              <a:t>ASIC  first developed by</a:t>
            </a:r>
          </a:p>
          <a:p>
            <a:pPr algn="just">
              <a:lnSpc>
                <a:spcPct val="101000"/>
              </a:lnSpc>
              <a:buClr>
                <a:srgbClr val="0000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2000" b="1" dirty="0" smtClean="0">
                <a:solidFill>
                  <a:srgbClr val="FF0000"/>
                </a:solidFill>
                <a:latin typeface="Calibri" pitchFamily="34" charset="0"/>
              </a:rPr>
              <a:t>     DETNEE collaboration for neutron measurements.</a:t>
            </a:r>
          </a:p>
          <a:p>
            <a:pPr>
              <a:lnSpc>
                <a:spcPct val="101000"/>
              </a:lnSpc>
              <a:buClr>
                <a:srgbClr val="0000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2000" b="1" dirty="0" smtClean="0">
                <a:solidFill>
                  <a:srgbClr val="0070C0"/>
                </a:solidFill>
                <a:latin typeface="Calibri" pitchFamily="34" charset="0"/>
              </a:rPr>
              <a:t>     – coupled to ROC(</a:t>
            </a:r>
            <a:r>
              <a:rPr lang="en-GB" sz="2000" b="1" dirty="0" err="1" smtClean="0">
                <a:solidFill>
                  <a:srgbClr val="0070C0"/>
                </a:solidFill>
                <a:latin typeface="Calibri" pitchFamily="34" charset="0"/>
              </a:rPr>
              <a:t>ReadOut</a:t>
            </a:r>
            <a:r>
              <a:rPr lang="en-GB" sz="2000" b="1" dirty="0" smtClean="0">
                <a:solidFill>
                  <a:srgbClr val="0070C0"/>
                </a:solidFill>
                <a:latin typeface="Calibri" pitchFamily="34" charset="0"/>
              </a:rPr>
              <a:t> Controller)</a:t>
            </a:r>
          </a:p>
          <a:p>
            <a:pPr>
              <a:lnSpc>
                <a:spcPct val="101000"/>
              </a:lnSpc>
              <a:buClr>
                <a:srgbClr val="0000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2000" b="1" dirty="0" smtClean="0">
                <a:solidFill>
                  <a:srgbClr val="0070C0"/>
                </a:solidFill>
                <a:latin typeface="Calibri" pitchFamily="34" charset="0"/>
              </a:rPr>
              <a:t>         and then fed to the DAQ.</a:t>
            </a:r>
            <a:endParaRPr lang="en-GB" sz="2000" b="1" dirty="0">
              <a:solidFill>
                <a:srgbClr val="0070C0"/>
              </a:solidFill>
              <a:latin typeface="Calibri" pitchFamily="34" charset="0"/>
            </a:endParaRPr>
          </a:p>
          <a:p>
            <a:pPr>
              <a:lnSpc>
                <a:spcPct val="101000"/>
              </a:lnSpc>
              <a:buClr>
                <a:srgbClr val="0000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2000" b="1" dirty="0">
                <a:solidFill>
                  <a:srgbClr val="0070C0"/>
                </a:solidFill>
                <a:latin typeface="Calibri" pitchFamily="34" charset="0"/>
              </a:rPr>
              <a:t>  -- testing with the actual </a:t>
            </a:r>
            <a:r>
              <a:rPr lang="en-GB" sz="2000" b="1" dirty="0" smtClean="0">
                <a:solidFill>
                  <a:srgbClr val="0070C0"/>
                </a:solidFill>
                <a:latin typeface="Calibri" pitchFamily="34" charset="0"/>
              </a:rPr>
              <a:t>CBM DAQ</a:t>
            </a:r>
            <a:endParaRPr lang="en-GB" sz="2000" b="1" dirty="0">
              <a:solidFill>
                <a:srgbClr val="0070C0"/>
              </a:solidFill>
              <a:latin typeface="Calibri" pitchFamily="34" charset="0"/>
            </a:endParaRPr>
          </a:p>
          <a:p>
            <a:pPr>
              <a:lnSpc>
                <a:spcPct val="101000"/>
              </a:lnSpc>
              <a:buClr>
                <a:srgbClr val="0000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endParaRPr lang="en-GB" b="1" dirty="0">
              <a:solidFill>
                <a:srgbClr val="0070C0"/>
              </a:solidFill>
              <a:latin typeface="Arial" charset="0"/>
              <a:cs typeface="Arial" charset="0"/>
            </a:endParaRPr>
          </a:p>
          <a:p>
            <a:pPr>
              <a:lnSpc>
                <a:spcPct val="101000"/>
              </a:lnSpc>
              <a:buClr>
                <a:srgbClr val="0000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2000" b="1" dirty="0">
                <a:solidFill>
                  <a:srgbClr val="FF0000"/>
                </a:solidFill>
                <a:latin typeface="Calibri" pitchFamily="34" charset="0"/>
                <a:cs typeface="Arial" charset="0"/>
              </a:rPr>
              <a:t/>
            </a:r>
            <a:br>
              <a:rPr lang="en-GB" sz="2000" b="1" dirty="0">
                <a:solidFill>
                  <a:srgbClr val="FF0000"/>
                </a:solidFill>
                <a:latin typeface="Calibri" pitchFamily="34" charset="0"/>
                <a:cs typeface="Arial" charset="0"/>
              </a:rPr>
            </a:br>
            <a:endParaRPr lang="en-GB" sz="2000" b="1" dirty="0">
              <a:solidFill>
                <a:srgbClr val="FF0000"/>
              </a:solidFill>
              <a:latin typeface="Calibri" pitchFamily="34" charset="0"/>
              <a:cs typeface="Arial" charset="0"/>
            </a:endParaRPr>
          </a:p>
          <a:p>
            <a:pPr>
              <a:lnSpc>
                <a:spcPct val="101000"/>
              </a:lnSpc>
              <a:buClr>
                <a:srgbClr val="0000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endParaRPr lang="en-GB" sz="2000" b="1" dirty="0">
              <a:solidFill>
                <a:srgbClr val="000000"/>
              </a:solidFill>
              <a:latin typeface="Calibri" pitchFamily="34" charset="0"/>
            </a:endParaRPr>
          </a:p>
          <a:p>
            <a:pPr>
              <a:lnSpc>
                <a:spcPct val="101000"/>
              </a:lnSpc>
              <a:buClr>
                <a:srgbClr val="0000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endParaRPr lang="en-GB" sz="2000" b="1" dirty="0">
              <a:solidFill>
                <a:srgbClr val="000000"/>
              </a:solidFill>
              <a:latin typeface="Calibri" pitchFamily="34" charset="0"/>
            </a:endParaRPr>
          </a:p>
          <a:p>
            <a:pPr>
              <a:lnSpc>
                <a:spcPct val="101000"/>
              </a:lnSpc>
              <a:buClr>
                <a:srgbClr val="0000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2000" b="1" dirty="0">
                <a:solidFill>
                  <a:srgbClr val="000000"/>
                </a:solidFill>
                <a:latin typeface="Calibri" pitchFamily="34" charset="0"/>
              </a:rPr>
              <a:t>   </a:t>
            </a:r>
          </a:p>
          <a:p>
            <a:pPr>
              <a:lnSpc>
                <a:spcPct val="101000"/>
              </a:lnSpc>
              <a:buClr>
                <a:srgbClr val="0000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2000" b="1" dirty="0">
                <a:solidFill>
                  <a:srgbClr val="000000"/>
                </a:solidFill>
                <a:latin typeface="Calibri" pitchFamily="34" charset="0"/>
              </a:rPr>
              <a:t>   </a:t>
            </a:r>
          </a:p>
          <a:p>
            <a:pPr>
              <a:lnSpc>
                <a:spcPct val="101000"/>
              </a:lnSpc>
              <a:buClr>
                <a:srgbClr val="0000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2000" b="1" dirty="0">
                <a:solidFill>
                  <a:srgbClr val="000000"/>
                </a:solidFill>
                <a:latin typeface="Calibri" pitchFamily="34" charset="0"/>
              </a:rPr>
              <a:t> </a:t>
            </a:r>
          </a:p>
          <a:p>
            <a:pPr>
              <a:lnSpc>
                <a:spcPct val="101000"/>
              </a:lnSpc>
              <a:buClr>
                <a:srgbClr val="000000"/>
              </a:buClr>
              <a:buSzPct val="100000"/>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endParaRPr lang="en-GB" sz="2000" b="1" dirty="0">
              <a:solidFill>
                <a:srgbClr val="000000"/>
              </a:solidFill>
              <a:latin typeface="Calibri" pitchFamily="34" charset="0"/>
            </a:endParaRPr>
          </a:p>
        </p:txBody>
      </p:sp>
      <p:sp>
        <p:nvSpPr>
          <p:cNvPr id="17" name="Date Placeholder 16"/>
          <p:cNvSpPr>
            <a:spLocks noGrp="1"/>
          </p:cNvSpPr>
          <p:nvPr>
            <p:ph type="dt" sz="half" idx="10"/>
          </p:nvPr>
        </p:nvSpPr>
        <p:spPr/>
        <p:txBody>
          <a:bodyPr/>
          <a:lstStyle/>
          <a:p>
            <a:pPr>
              <a:defRPr/>
            </a:pPr>
            <a:fld id="{8B80DF16-5B00-48CC-9D70-7AC5A1C3EED6}" type="datetime1">
              <a:rPr lang="en-US" smtClean="0"/>
              <a:t>2/4/2016</a:t>
            </a:fld>
            <a:endParaRPr lang="en-IN"/>
          </a:p>
        </p:txBody>
      </p:sp>
      <p:sp>
        <p:nvSpPr>
          <p:cNvPr id="16" name="Footer Placeholder 15"/>
          <p:cNvSpPr>
            <a:spLocks noGrp="1"/>
          </p:cNvSpPr>
          <p:nvPr>
            <p:ph type="ftr" sz="quarter" idx="11"/>
          </p:nvPr>
        </p:nvSpPr>
        <p:spPr/>
        <p:txBody>
          <a:bodyPr/>
          <a:lstStyle/>
          <a:p>
            <a:pPr algn="ctr"/>
            <a:r>
              <a:rPr lang="en-US" smtClean="0"/>
              <a:t>Heavy Flavour meet, SINP, Kolkata, 03-05 Feb 2016</a:t>
            </a:r>
            <a:endParaRPr lang="en-IN" dirty="0"/>
          </a:p>
        </p:txBody>
      </p:sp>
      <p:sp>
        <p:nvSpPr>
          <p:cNvPr id="15" name="Slide Number Placeholder 14"/>
          <p:cNvSpPr>
            <a:spLocks noGrp="1"/>
          </p:cNvSpPr>
          <p:nvPr>
            <p:ph type="sldNum" sz="quarter" idx="12"/>
          </p:nvPr>
        </p:nvSpPr>
        <p:spPr/>
        <p:txBody>
          <a:bodyPr/>
          <a:lstStyle/>
          <a:p>
            <a:pPr>
              <a:defRPr/>
            </a:pPr>
            <a:fld id="{85217EE4-242F-473C-B87D-A0E39CA6330B}" type="slidenum">
              <a:rPr lang="en-IN" smtClean="0"/>
              <a:pPr>
                <a:defRPr/>
              </a:pPr>
              <a:t>39</a:t>
            </a:fld>
            <a:endParaRPr lang="en-IN"/>
          </a:p>
        </p:txBody>
      </p:sp>
      <p:pic>
        <p:nvPicPr>
          <p:cNvPr id="18" name="Picture 17" descr="self_trig_schema.jpg"/>
          <p:cNvPicPr/>
          <p:nvPr/>
        </p:nvPicPr>
        <p:blipFill>
          <a:blip r:embed="rId3"/>
          <a:stretch>
            <a:fillRect/>
          </a:stretch>
        </p:blipFill>
        <p:spPr>
          <a:xfrm>
            <a:off x="1066752" y="4013208"/>
            <a:ext cx="6864443" cy="1752624"/>
          </a:xfrm>
          <a:prstGeom prst="rect">
            <a:avLst/>
          </a:prstGeom>
        </p:spPr>
      </p:pic>
      <p:sp>
        <p:nvSpPr>
          <p:cNvPr id="8" name="TextBox 7"/>
          <p:cNvSpPr txBox="1"/>
          <p:nvPr/>
        </p:nvSpPr>
        <p:spPr>
          <a:xfrm>
            <a:off x="1066752" y="5833131"/>
            <a:ext cx="6541919" cy="523220"/>
          </a:xfrm>
          <a:prstGeom prst="rect">
            <a:avLst/>
          </a:prstGeom>
          <a:noFill/>
        </p:spPr>
        <p:txBody>
          <a:bodyPr wrap="none" rtlCol="0">
            <a:spAutoFit/>
          </a:bodyPr>
          <a:lstStyle/>
          <a:p>
            <a:r>
              <a:rPr lang="en-US" sz="1400" b="1" dirty="0" smtClean="0">
                <a:solidFill>
                  <a:srgbClr val="FF0000"/>
                </a:solidFill>
              </a:rPr>
              <a:t>The </a:t>
            </a:r>
            <a:r>
              <a:rPr lang="en-US" sz="1400" b="1" dirty="0" err="1" smtClean="0">
                <a:solidFill>
                  <a:srgbClr val="FF0000"/>
                </a:solidFill>
              </a:rPr>
              <a:t>nXYTER</a:t>
            </a:r>
            <a:r>
              <a:rPr lang="en-US" sz="1400" b="1" dirty="0" smtClean="0">
                <a:solidFill>
                  <a:srgbClr val="FF0000"/>
                </a:solidFill>
              </a:rPr>
              <a:t> ADC spectra is inverted as compared to conventional picture,</a:t>
            </a:r>
          </a:p>
          <a:p>
            <a:r>
              <a:rPr lang="en-US" sz="1400" b="1" dirty="0" smtClean="0">
                <a:solidFill>
                  <a:srgbClr val="FF0000"/>
                </a:solidFill>
              </a:rPr>
              <a:t> this has to be subtracted from a baseline value channel by channel</a:t>
            </a:r>
            <a:endParaRPr lang="en-US" sz="1400" b="1" dirty="0">
              <a:solidFill>
                <a:srgbClr val="FF0000"/>
              </a:solidFill>
            </a:endParaRPr>
          </a:p>
        </p:txBody>
      </p:sp>
      <p:sp>
        <p:nvSpPr>
          <p:cNvPr id="9" name="Rectangle 8"/>
          <p:cNvSpPr/>
          <p:nvPr/>
        </p:nvSpPr>
        <p:spPr>
          <a:xfrm>
            <a:off x="993726" y="4013208"/>
            <a:ext cx="6864444" cy="1752624"/>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DD8E1E93-FF8E-4C97-AE58-E3299D8163B7}" type="datetime1">
              <a:rPr lang="en-US" smtClean="0"/>
              <a:t>2/4/2016</a:t>
            </a:fld>
            <a:endParaRPr lang="en-IN"/>
          </a:p>
        </p:txBody>
      </p:sp>
      <p:sp>
        <p:nvSpPr>
          <p:cNvPr id="3" name="Footer Placeholder 2"/>
          <p:cNvSpPr>
            <a:spLocks noGrp="1"/>
          </p:cNvSpPr>
          <p:nvPr>
            <p:ph type="ftr" sz="quarter" idx="11"/>
          </p:nvPr>
        </p:nvSpPr>
        <p:spPr/>
        <p:txBody>
          <a:bodyPr/>
          <a:lstStyle/>
          <a:p>
            <a:r>
              <a:rPr lang="en-US" smtClean="0"/>
              <a:t>Heavy Flavour meet, SINP, Kolkata, 03-05 Feb 2016</a:t>
            </a:r>
            <a:endParaRPr lang="en-IN"/>
          </a:p>
        </p:txBody>
      </p:sp>
      <p:sp>
        <p:nvSpPr>
          <p:cNvPr id="4" name="Slide Number Placeholder 3"/>
          <p:cNvSpPr>
            <a:spLocks noGrp="1"/>
          </p:cNvSpPr>
          <p:nvPr>
            <p:ph type="sldNum" sz="quarter" idx="12"/>
          </p:nvPr>
        </p:nvSpPr>
        <p:spPr/>
        <p:txBody>
          <a:bodyPr/>
          <a:lstStyle/>
          <a:p>
            <a:pPr>
              <a:defRPr/>
            </a:pPr>
            <a:fld id="{85217EE4-242F-473C-B87D-A0E39CA6330B}" type="slidenum">
              <a:rPr lang="en-IN" smtClean="0"/>
              <a:pPr>
                <a:defRPr/>
              </a:pPr>
              <a:t>4</a:t>
            </a:fld>
            <a:endParaRPr lang="en-IN"/>
          </a:p>
        </p:txBody>
      </p:sp>
      <p:pic>
        <p:nvPicPr>
          <p:cNvPr id="5" name="Picture 4"/>
          <p:cNvPicPr>
            <a:picLocks noChangeAspect="1"/>
          </p:cNvPicPr>
          <p:nvPr/>
        </p:nvPicPr>
        <p:blipFill>
          <a:blip r:embed="rId2"/>
          <a:stretch>
            <a:fillRect/>
          </a:stretch>
        </p:blipFill>
        <p:spPr>
          <a:xfrm>
            <a:off x="1079612" y="1099677"/>
            <a:ext cx="7139136" cy="5408586"/>
          </a:xfrm>
          <a:prstGeom prst="rect">
            <a:avLst/>
          </a:prstGeom>
        </p:spPr>
      </p:pic>
      <p:sp>
        <p:nvSpPr>
          <p:cNvPr id="6" name="TextBox 5"/>
          <p:cNvSpPr txBox="1"/>
          <p:nvPr/>
        </p:nvSpPr>
        <p:spPr>
          <a:xfrm>
            <a:off x="1151620" y="152636"/>
            <a:ext cx="6815400" cy="830997"/>
          </a:xfrm>
          <a:prstGeom prst="rect">
            <a:avLst/>
          </a:prstGeom>
          <a:noFill/>
        </p:spPr>
        <p:txBody>
          <a:bodyPr wrap="square" rtlCol="0">
            <a:spAutoFit/>
          </a:bodyPr>
          <a:lstStyle/>
          <a:p>
            <a:pPr algn="ctr"/>
            <a:r>
              <a:rPr lang="en-US" sz="2400" b="1" dirty="0" smtClean="0">
                <a:solidFill>
                  <a:srgbClr val="FF0000"/>
                </a:solidFill>
              </a:rPr>
              <a:t>The Compressed Baryonic Matter Experiment (CBM)@FAIR </a:t>
            </a:r>
            <a:endParaRPr lang="en-US" sz="2400" b="1" dirty="0">
              <a:solidFill>
                <a:srgbClr val="FF0000"/>
              </a:solidFill>
            </a:endParaRPr>
          </a:p>
        </p:txBody>
      </p:sp>
      <p:sp>
        <p:nvSpPr>
          <p:cNvPr id="7" name="TextBox 6"/>
          <p:cNvSpPr txBox="1"/>
          <p:nvPr/>
        </p:nvSpPr>
        <p:spPr>
          <a:xfrm>
            <a:off x="3239852" y="1628800"/>
            <a:ext cx="864096" cy="369332"/>
          </a:xfrm>
          <a:prstGeom prst="rect">
            <a:avLst/>
          </a:prstGeom>
          <a:solidFill>
            <a:srgbClr val="FFFF00"/>
          </a:solidFill>
        </p:spPr>
        <p:txBody>
          <a:bodyPr wrap="square" rtlCol="0">
            <a:spAutoFit/>
          </a:bodyPr>
          <a:lstStyle/>
          <a:p>
            <a:r>
              <a:rPr lang="en-US" dirty="0" smtClean="0">
                <a:solidFill>
                  <a:srgbClr val="00B0F0"/>
                </a:solidFill>
              </a:rPr>
              <a:t>2021</a:t>
            </a:r>
            <a:endParaRPr lang="en-US" dirty="0">
              <a:solidFill>
                <a:srgbClr val="00B0F0"/>
              </a:solidFill>
            </a:endParaRPr>
          </a:p>
        </p:txBody>
      </p:sp>
    </p:spTree>
    <p:extLst>
      <p:ext uri="{BB962C8B-B14F-4D97-AF65-F5344CB8AC3E}">
        <p14:creationId xmlns:p14="http://schemas.microsoft.com/office/powerpoint/2010/main" val="11312355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88" y="1143000"/>
            <a:ext cx="76200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3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l="1439" r="4799" b="16959"/>
          <a:stretch>
            <a:fillRect/>
          </a:stretch>
        </p:blipFill>
        <p:spPr bwMode="auto">
          <a:xfrm>
            <a:off x="563563" y="1217613"/>
            <a:ext cx="739775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Text Box 3"/>
          <p:cNvSpPr txBox="1">
            <a:spLocks noChangeArrowheads="1"/>
          </p:cNvSpPr>
          <p:nvPr/>
        </p:nvSpPr>
        <p:spPr bwMode="auto">
          <a:xfrm>
            <a:off x="6553200" y="6443663"/>
            <a:ext cx="21336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7" tIns="45713" rIns="91427" bIns="45713" anchor="b">
            <a:spAutoFit/>
          </a:bodyPr>
          <a:lstStyle>
            <a:lvl1pPr eaLnBrk="0" hangingPunct="0">
              <a:tabLst>
                <a:tab pos="0" algn="l"/>
                <a:tab pos="828675" algn="l"/>
                <a:tab pos="1657350" algn="l"/>
                <a:tab pos="2487613" algn="l"/>
                <a:tab pos="3316288" algn="l"/>
                <a:tab pos="4146550" algn="l"/>
                <a:tab pos="4975225" algn="l"/>
                <a:tab pos="5805488" algn="l"/>
                <a:tab pos="6634163" algn="l"/>
                <a:tab pos="7462838" algn="l"/>
                <a:tab pos="8293100" algn="l"/>
                <a:tab pos="9121775" algn="l"/>
              </a:tabLst>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0" algn="l"/>
                <a:tab pos="828675" algn="l"/>
                <a:tab pos="1657350" algn="l"/>
                <a:tab pos="2487613" algn="l"/>
                <a:tab pos="3316288" algn="l"/>
                <a:tab pos="4146550" algn="l"/>
                <a:tab pos="4975225" algn="l"/>
                <a:tab pos="5805488" algn="l"/>
                <a:tab pos="6634163" algn="l"/>
                <a:tab pos="7462838" algn="l"/>
                <a:tab pos="8293100" algn="l"/>
                <a:tab pos="9121775" algn="l"/>
              </a:tabLst>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0" algn="l"/>
                <a:tab pos="828675" algn="l"/>
                <a:tab pos="1657350" algn="l"/>
                <a:tab pos="2487613" algn="l"/>
                <a:tab pos="3316288" algn="l"/>
                <a:tab pos="4146550" algn="l"/>
                <a:tab pos="4975225" algn="l"/>
                <a:tab pos="5805488" algn="l"/>
                <a:tab pos="6634163" algn="l"/>
                <a:tab pos="7462838" algn="l"/>
                <a:tab pos="8293100" algn="l"/>
                <a:tab pos="9121775" algn="l"/>
              </a:tabLst>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0" algn="l"/>
                <a:tab pos="828675" algn="l"/>
                <a:tab pos="1657350" algn="l"/>
                <a:tab pos="2487613" algn="l"/>
                <a:tab pos="3316288" algn="l"/>
                <a:tab pos="4146550" algn="l"/>
                <a:tab pos="4975225" algn="l"/>
                <a:tab pos="5805488" algn="l"/>
                <a:tab pos="6634163" algn="l"/>
                <a:tab pos="7462838" algn="l"/>
                <a:tab pos="8293100" algn="l"/>
                <a:tab pos="9121775" algn="l"/>
              </a:tabLst>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0" algn="l"/>
                <a:tab pos="828675" algn="l"/>
                <a:tab pos="1657350" algn="l"/>
                <a:tab pos="2487613" algn="l"/>
                <a:tab pos="3316288" algn="l"/>
                <a:tab pos="4146550" algn="l"/>
                <a:tab pos="4975225" algn="l"/>
                <a:tab pos="5805488" algn="l"/>
                <a:tab pos="6634163" algn="l"/>
                <a:tab pos="7462838" algn="l"/>
                <a:tab pos="8293100" algn="l"/>
                <a:tab pos="9121775" algn="l"/>
              </a:tabLst>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tabLst>
                <a:tab pos="0" algn="l"/>
                <a:tab pos="828675" algn="l"/>
                <a:tab pos="1657350" algn="l"/>
                <a:tab pos="2487613" algn="l"/>
                <a:tab pos="3316288" algn="l"/>
                <a:tab pos="4146550" algn="l"/>
                <a:tab pos="4975225" algn="l"/>
                <a:tab pos="5805488" algn="l"/>
                <a:tab pos="6634163" algn="l"/>
                <a:tab pos="7462838" algn="l"/>
                <a:tab pos="8293100" algn="l"/>
                <a:tab pos="9121775" algn="l"/>
              </a:tabLs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tabLst>
                <a:tab pos="0" algn="l"/>
                <a:tab pos="828675" algn="l"/>
                <a:tab pos="1657350" algn="l"/>
                <a:tab pos="2487613" algn="l"/>
                <a:tab pos="3316288" algn="l"/>
                <a:tab pos="4146550" algn="l"/>
                <a:tab pos="4975225" algn="l"/>
                <a:tab pos="5805488" algn="l"/>
                <a:tab pos="6634163" algn="l"/>
                <a:tab pos="7462838" algn="l"/>
                <a:tab pos="8293100" algn="l"/>
                <a:tab pos="9121775" algn="l"/>
              </a:tabLs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tabLst>
                <a:tab pos="0" algn="l"/>
                <a:tab pos="828675" algn="l"/>
                <a:tab pos="1657350" algn="l"/>
                <a:tab pos="2487613" algn="l"/>
                <a:tab pos="3316288" algn="l"/>
                <a:tab pos="4146550" algn="l"/>
                <a:tab pos="4975225" algn="l"/>
                <a:tab pos="5805488" algn="l"/>
                <a:tab pos="6634163" algn="l"/>
                <a:tab pos="7462838" algn="l"/>
                <a:tab pos="8293100" algn="l"/>
                <a:tab pos="9121775" algn="l"/>
              </a:tabLs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tabLst>
                <a:tab pos="0" algn="l"/>
                <a:tab pos="828675" algn="l"/>
                <a:tab pos="1657350" algn="l"/>
                <a:tab pos="2487613" algn="l"/>
                <a:tab pos="3316288" algn="l"/>
                <a:tab pos="4146550" algn="l"/>
                <a:tab pos="4975225" algn="l"/>
                <a:tab pos="5805488" algn="l"/>
                <a:tab pos="6634163" algn="l"/>
                <a:tab pos="7462838" algn="l"/>
                <a:tab pos="8293100" algn="l"/>
                <a:tab pos="9121775" algn="l"/>
              </a:tabLs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buClr>
                <a:srgbClr val="045C75"/>
              </a:buClr>
              <a:buSzPct val="100000"/>
            </a:pPr>
            <a:fld id="{ADF537BD-49DE-4CA7-A0E8-F7138EF485FB}" type="slidenum">
              <a:rPr lang="en-GB" altLang="en-US" sz="1200">
                <a:solidFill>
                  <a:srgbClr val="045C75"/>
                </a:solidFill>
              </a:rPr>
              <a:pPr algn="r" eaLnBrk="1" hangingPunct="1">
                <a:buClr>
                  <a:srgbClr val="045C75"/>
                </a:buClr>
                <a:buSzPct val="100000"/>
              </a:pPr>
              <a:t>40</a:t>
            </a:fld>
            <a:endParaRPr lang="en-GB" altLang="en-US" sz="1200">
              <a:solidFill>
                <a:srgbClr val="045C75"/>
              </a:solidFill>
            </a:endParaRPr>
          </a:p>
        </p:txBody>
      </p:sp>
      <p:sp>
        <p:nvSpPr>
          <p:cNvPr id="31748" name="AutoShape 4"/>
          <p:cNvSpPr>
            <a:spLocks noChangeArrowheads="1"/>
          </p:cNvSpPr>
          <p:nvPr/>
        </p:nvSpPr>
        <p:spPr bwMode="auto">
          <a:xfrm>
            <a:off x="620713" y="457200"/>
            <a:ext cx="8697912" cy="531813"/>
          </a:xfrm>
          <a:prstGeom prst="roundRect">
            <a:avLst>
              <a:gd name="adj" fmla="val 269"/>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1631" tIns="42448" rIns="81631" bIns="42448">
            <a:spAutoFit/>
          </a:bodyPr>
          <a:lstStyle>
            <a:lvl1pPr eaLnBrk="0" hangingPunct="0">
              <a:tabLst>
                <a:tab pos="0" algn="l"/>
                <a:tab pos="828675" algn="l"/>
                <a:tab pos="1657350" algn="l"/>
                <a:tab pos="2487613" algn="l"/>
                <a:tab pos="3316288" algn="l"/>
                <a:tab pos="4146550" algn="l"/>
                <a:tab pos="4975225" algn="l"/>
                <a:tab pos="5805488" algn="l"/>
                <a:tab pos="6634163" algn="l"/>
                <a:tab pos="7462838" algn="l"/>
                <a:tab pos="8293100" algn="l"/>
                <a:tab pos="9121775" algn="l"/>
              </a:tabLst>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0" algn="l"/>
                <a:tab pos="828675" algn="l"/>
                <a:tab pos="1657350" algn="l"/>
                <a:tab pos="2487613" algn="l"/>
                <a:tab pos="3316288" algn="l"/>
                <a:tab pos="4146550" algn="l"/>
                <a:tab pos="4975225" algn="l"/>
                <a:tab pos="5805488" algn="l"/>
                <a:tab pos="6634163" algn="l"/>
                <a:tab pos="7462838" algn="l"/>
                <a:tab pos="8293100" algn="l"/>
                <a:tab pos="9121775" algn="l"/>
              </a:tabLst>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0" algn="l"/>
                <a:tab pos="828675" algn="l"/>
                <a:tab pos="1657350" algn="l"/>
                <a:tab pos="2487613" algn="l"/>
                <a:tab pos="3316288" algn="l"/>
                <a:tab pos="4146550" algn="l"/>
                <a:tab pos="4975225" algn="l"/>
                <a:tab pos="5805488" algn="l"/>
                <a:tab pos="6634163" algn="l"/>
                <a:tab pos="7462838" algn="l"/>
                <a:tab pos="8293100" algn="l"/>
                <a:tab pos="9121775" algn="l"/>
              </a:tabLst>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0" algn="l"/>
                <a:tab pos="828675" algn="l"/>
                <a:tab pos="1657350" algn="l"/>
                <a:tab pos="2487613" algn="l"/>
                <a:tab pos="3316288" algn="l"/>
                <a:tab pos="4146550" algn="l"/>
                <a:tab pos="4975225" algn="l"/>
                <a:tab pos="5805488" algn="l"/>
                <a:tab pos="6634163" algn="l"/>
                <a:tab pos="7462838" algn="l"/>
                <a:tab pos="8293100" algn="l"/>
                <a:tab pos="9121775" algn="l"/>
              </a:tabLst>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0" algn="l"/>
                <a:tab pos="828675" algn="l"/>
                <a:tab pos="1657350" algn="l"/>
                <a:tab pos="2487613" algn="l"/>
                <a:tab pos="3316288" algn="l"/>
                <a:tab pos="4146550" algn="l"/>
                <a:tab pos="4975225" algn="l"/>
                <a:tab pos="5805488" algn="l"/>
                <a:tab pos="6634163" algn="l"/>
                <a:tab pos="7462838" algn="l"/>
                <a:tab pos="8293100" algn="l"/>
                <a:tab pos="9121775" algn="l"/>
              </a:tabLst>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tabLst>
                <a:tab pos="0" algn="l"/>
                <a:tab pos="828675" algn="l"/>
                <a:tab pos="1657350" algn="l"/>
                <a:tab pos="2487613" algn="l"/>
                <a:tab pos="3316288" algn="l"/>
                <a:tab pos="4146550" algn="l"/>
                <a:tab pos="4975225" algn="l"/>
                <a:tab pos="5805488" algn="l"/>
                <a:tab pos="6634163" algn="l"/>
                <a:tab pos="7462838" algn="l"/>
                <a:tab pos="8293100" algn="l"/>
                <a:tab pos="9121775" algn="l"/>
              </a:tabLs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tabLst>
                <a:tab pos="0" algn="l"/>
                <a:tab pos="828675" algn="l"/>
                <a:tab pos="1657350" algn="l"/>
                <a:tab pos="2487613" algn="l"/>
                <a:tab pos="3316288" algn="l"/>
                <a:tab pos="4146550" algn="l"/>
                <a:tab pos="4975225" algn="l"/>
                <a:tab pos="5805488" algn="l"/>
                <a:tab pos="6634163" algn="l"/>
                <a:tab pos="7462838" algn="l"/>
                <a:tab pos="8293100" algn="l"/>
                <a:tab pos="9121775" algn="l"/>
              </a:tabLs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tabLst>
                <a:tab pos="0" algn="l"/>
                <a:tab pos="828675" algn="l"/>
                <a:tab pos="1657350" algn="l"/>
                <a:tab pos="2487613" algn="l"/>
                <a:tab pos="3316288" algn="l"/>
                <a:tab pos="4146550" algn="l"/>
                <a:tab pos="4975225" algn="l"/>
                <a:tab pos="5805488" algn="l"/>
                <a:tab pos="6634163" algn="l"/>
                <a:tab pos="7462838" algn="l"/>
                <a:tab pos="8293100" algn="l"/>
                <a:tab pos="9121775" algn="l"/>
              </a:tabLs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tabLst>
                <a:tab pos="0" algn="l"/>
                <a:tab pos="828675" algn="l"/>
                <a:tab pos="1657350" algn="l"/>
                <a:tab pos="2487613" algn="l"/>
                <a:tab pos="3316288" algn="l"/>
                <a:tab pos="4146550" algn="l"/>
                <a:tab pos="4975225" algn="l"/>
                <a:tab pos="5805488" algn="l"/>
                <a:tab pos="6634163" algn="l"/>
                <a:tab pos="7462838" algn="l"/>
                <a:tab pos="8293100" algn="l"/>
                <a:tab pos="91217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buClr>
                <a:srgbClr val="FF0000"/>
              </a:buClr>
              <a:buSzPct val="100000"/>
            </a:pPr>
            <a:r>
              <a:rPr lang="en-GB" altLang="en-US" sz="2900" b="1">
                <a:solidFill>
                  <a:srgbClr val="FF0000"/>
                </a:solidFill>
              </a:rPr>
              <a:t>Test setup at Jessica beamline at COSY (Julich) </a:t>
            </a:r>
          </a:p>
        </p:txBody>
      </p:sp>
      <p:sp>
        <p:nvSpPr>
          <p:cNvPr id="31749" name="TextBox 5"/>
          <p:cNvSpPr txBox="1">
            <a:spLocks noChangeArrowheads="1"/>
          </p:cNvSpPr>
          <p:nvPr/>
        </p:nvSpPr>
        <p:spPr bwMode="auto">
          <a:xfrm>
            <a:off x="4473575" y="4899025"/>
            <a:ext cx="184785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936" tIns="41469" rIns="82936" bIns="41469">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b="1"/>
              <a:t>GEM chambers</a:t>
            </a:r>
          </a:p>
        </p:txBody>
      </p:sp>
      <p:sp>
        <p:nvSpPr>
          <p:cNvPr id="31750" name="TextBox 6"/>
          <p:cNvSpPr txBox="1">
            <a:spLocks noChangeArrowheads="1"/>
          </p:cNvSpPr>
          <p:nvPr/>
        </p:nvSpPr>
        <p:spPr bwMode="auto">
          <a:xfrm>
            <a:off x="5094288" y="4181475"/>
            <a:ext cx="14382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936" tIns="41469" rIns="82936" bIns="41469">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b="1"/>
              <a:t>STS station</a:t>
            </a:r>
          </a:p>
        </p:txBody>
      </p:sp>
      <p:cxnSp>
        <p:nvCxnSpPr>
          <p:cNvPr id="31751" name="Straight Arrow Connector 8"/>
          <p:cNvCxnSpPr>
            <a:cxnSpLocks noChangeShapeType="1"/>
            <a:stCxn id="31749" idx="1"/>
          </p:cNvCxnSpPr>
          <p:nvPr/>
        </p:nvCxnSpPr>
        <p:spPr bwMode="auto">
          <a:xfrm flipH="1" flipV="1">
            <a:off x="3984625" y="4735513"/>
            <a:ext cx="488950" cy="344487"/>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31752" name="Straight Arrow Connector 9"/>
          <p:cNvCxnSpPr>
            <a:cxnSpLocks noChangeShapeType="1"/>
          </p:cNvCxnSpPr>
          <p:nvPr/>
        </p:nvCxnSpPr>
        <p:spPr bwMode="auto">
          <a:xfrm rot="10800000" flipV="1">
            <a:off x="4703763" y="4314825"/>
            <a:ext cx="390525" cy="192088"/>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l="16571" t="14629" r="19429" b="33829"/>
          <a:stretch>
            <a:fillRect/>
          </a:stretch>
        </p:blipFill>
        <p:spPr bwMode="auto">
          <a:xfrm>
            <a:off x="1223963" y="1373188"/>
            <a:ext cx="6359525" cy="352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pPr>
              <a:defRPr/>
            </a:pPr>
            <a:fld id="{036992DE-D6CC-492E-A99F-68029E1E2C13}" type="datetime1">
              <a:rPr lang="en-US" smtClean="0"/>
              <a:t>2/4/2016</a:t>
            </a:fld>
            <a:endParaRPr lang="en-IN"/>
          </a:p>
        </p:txBody>
      </p:sp>
      <p:sp>
        <p:nvSpPr>
          <p:cNvPr id="3" name="Footer Placeholder 2"/>
          <p:cNvSpPr>
            <a:spLocks noGrp="1"/>
          </p:cNvSpPr>
          <p:nvPr>
            <p:ph type="ftr" sz="quarter" idx="11"/>
          </p:nvPr>
        </p:nvSpPr>
        <p:spPr/>
        <p:txBody>
          <a:bodyPr/>
          <a:lstStyle/>
          <a:p>
            <a:r>
              <a:rPr lang="en-US" smtClean="0"/>
              <a:t>Heavy Flavour meet, SINP, Kolkata, 03-05 Feb 2016</a:t>
            </a:r>
            <a:endParaRPr lang="en-IN"/>
          </a:p>
        </p:txBody>
      </p:sp>
      <p:sp>
        <p:nvSpPr>
          <p:cNvPr id="4" name="Slide Number Placeholder 3"/>
          <p:cNvSpPr>
            <a:spLocks noGrp="1"/>
          </p:cNvSpPr>
          <p:nvPr>
            <p:ph type="sldNum" sz="quarter" idx="12"/>
          </p:nvPr>
        </p:nvSpPr>
        <p:spPr/>
        <p:txBody>
          <a:bodyPr/>
          <a:lstStyle/>
          <a:p>
            <a:pPr>
              <a:defRPr/>
            </a:pPr>
            <a:fld id="{85217EE4-242F-473C-B87D-A0E39CA6330B}" type="slidenum">
              <a:rPr lang="en-IN" smtClean="0"/>
              <a:pPr>
                <a:defRPr/>
              </a:pPr>
              <a:t>40</a:t>
            </a:fld>
            <a:endParaRPr lang="en-IN"/>
          </a:p>
        </p:txBody>
      </p:sp>
    </p:spTree>
    <p:extLst>
      <p:ext uri="{BB962C8B-B14F-4D97-AF65-F5344CB8AC3E}">
        <p14:creationId xmlns:p14="http://schemas.microsoft.com/office/powerpoint/2010/main" val="3910151974"/>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checkerboard(across)">
                                      <p:cBhvr>
                                        <p:cTn id="7" dur="500"/>
                                        <p:tgtEl>
                                          <p:spTgt spid="3993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heckerboard(across)">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Grp="1" noChangeArrowheads="1"/>
          </p:cNvSpPr>
          <p:nvPr>
            <p:ph type="title"/>
          </p:nvPr>
        </p:nvSpPr>
        <p:spPr>
          <a:xfrm>
            <a:off x="381000" y="367959"/>
            <a:ext cx="8226720" cy="807509"/>
          </a:xfrm>
          <a:ln/>
        </p:spPr>
        <p:txBody>
          <a:bodyPr>
            <a:normAutofit fontScale="90000"/>
          </a:bodyPr>
          <a:lstStyle/>
          <a:p>
            <a:pP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US" sz="3200" dirty="0">
                <a:solidFill>
                  <a:srgbClr val="FF0000"/>
                </a:solidFill>
              </a:rPr>
              <a:t>Beam </a:t>
            </a:r>
            <a:r>
              <a:rPr lang="en-US" sz="3200" dirty="0" smtClean="0">
                <a:solidFill>
                  <a:srgbClr val="FF0000"/>
                </a:solidFill>
              </a:rPr>
              <a:t>spot (for high intensity runs), 2.3 </a:t>
            </a:r>
            <a:r>
              <a:rPr lang="en-US" sz="3200" dirty="0" err="1" smtClean="0">
                <a:solidFill>
                  <a:srgbClr val="FF0000"/>
                </a:solidFill>
              </a:rPr>
              <a:t>GeV</a:t>
            </a:r>
            <a:r>
              <a:rPr lang="en-US" sz="3200" dirty="0" smtClean="0">
                <a:solidFill>
                  <a:srgbClr val="FF0000"/>
                </a:solidFill>
              </a:rPr>
              <a:t>/c protons</a:t>
            </a:r>
            <a:endParaRPr lang="en-US" sz="3200" dirty="0">
              <a:solidFill>
                <a:srgbClr val="FF0000"/>
              </a:solidFill>
            </a:endParaRPr>
          </a:p>
        </p:txBody>
      </p:sp>
      <p:sp>
        <p:nvSpPr>
          <p:cNvPr id="19458" name="Rectangle 2"/>
          <p:cNvSpPr>
            <a:spLocks noGrp="1" noChangeArrowheads="1"/>
          </p:cNvSpPr>
          <p:nvPr>
            <p:ph type="subTitle" idx="4294967295"/>
          </p:nvPr>
        </p:nvSpPr>
        <p:spPr bwMode="auto">
          <a:xfrm>
            <a:off x="456481" y="1644653"/>
            <a:ext cx="8043840" cy="3895609"/>
          </a:xfrm>
          <a:prstGeom prst="rect">
            <a:avLst/>
          </a:prstGeom>
          <a:noFill/>
          <a:ln/>
        </p:spPr>
        <p:txBody>
          <a:bodyPr lIns="0" tIns="0" rIns="0" bIns="0" anchor="ctr"/>
          <a:lstStyle/>
          <a:p>
            <a:pPr marL="0" indent="0" algn="ctr">
              <a:spcAft>
                <a:spcPct val="0"/>
              </a:spcAft>
              <a:tabLst>
                <a:tab pos="311045"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US" dirty="0"/>
              <a:t> </a:t>
            </a:r>
          </a:p>
        </p:txBody>
      </p:sp>
      <p:pic>
        <p:nvPicPr>
          <p:cNvPr id="19459" name="Picture 3"/>
          <p:cNvPicPr>
            <a:picLocks noChangeAspect="1" noChangeArrowheads="1"/>
          </p:cNvPicPr>
          <p:nvPr/>
        </p:nvPicPr>
        <p:blipFill>
          <a:blip r:embed="rId3"/>
          <a:srcRect/>
          <a:stretch>
            <a:fillRect/>
          </a:stretch>
        </p:blipFill>
        <p:spPr bwMode="auto">
          <a:xfrm>
            <a:off x="0" y="2529372"/>
            <a:ext cx="3124200" cy="3047053"/>
          </a:xfrm>
          <a:prstGeom prst="rect">
            <a:avLst/>
          </a:prstGeom>
          <a:noFill/>
          <a:ln w="9525">
            <a:noFill/>
            <a:round/>
            <a:headEnd/>
            <a:tailEnd/>
          </a:ln>
          <a:effectLst/>
        </p:spPr>
      </p:pic>
      <p:pic>
        <p:nvPicPr>
          <p:cNvPr id="19460" name="Picture 4"/>
          <p:cNvPicPr>
            <a:picLocks noChangeAspect="1" noChangeArrowheads="1"/>
          </p:cNvPicPr>
          <p:nvPr/>
        </p:nvPicPr>
        <p:blipFill>
          <a:blip r:embed="rId4"/>
          <a:srcRect/>
          <a:stretch>
            <a:fillRect/>
          </a:stretch>
        </p:blipFill>
        <p:spPr bwMode="auto">
          <a:xfrm>
            <a:off x="3671900" y="1294218"/>
            <a:ext cx="5284902" cy="4269119"/>
          </a:xfrm>
          <a:prstGeom prst="rect">
            <a:avLst/>
          </a:prstGeom>
          <a:noFill/>
          <a:ln w="9525">
            <a:noFill/>
            <a:round/>
            <a:headEnd/>
            <a:tailEnd/>
          </a:ln>
          <a:effectLst/>
        </p:spPr>
      </p:pic>
      <p:sp>
        <p:nvSpPr>
          <p:cNvPr id="7" name="TextBox 6"/>
          <p:cNvSpPr txBox="1"/>
          <p:nvPr/>
        </p:nvSpPr>
        <p:spPr>
          <a:xfrm>
            <a:off x="282518" y="5426849"/>
            <a:ext cx="2621230" cy="369332"/>
          </a:xfrm>
          <a:prstGeom prst="rect">
            <a:avLst/>
          </a:prstGeom>
          <a:noFill/>
        </p:spPr>
        <p:txBody>
          <a:bodyPr wrap="none" rtlCol="0">
            <a:spAutoFit/>
          </a:bodyPr>
          <a:lstStyle/>
          <a:p>
            <a:r>
              <a:rPr lang="en-US" dirty="0" smtClean="0"/>
              <a:t>GEM 2(10 cm x 10 cm) </a:t>
            </a:r>
            <a:endParaRPr lang="en-US" dirty="0"/>
          </a:p>
        </p:txBody>
      </p:sp>
      <p:sp>
        <p:nvSpPr>
          <p:cNvPr id="8" name="Rectangle 7"/>
          <p:cNvSpPr/>
          <p:nvPr/>
        </p:nvSpPr>
        <p:spPr>
          <a:xfrm>
            <a:off x="5508104" y="5448800"/>
            <a:ext cx="2557110" cy="369332"/>
          </a:xfrm>
          <a:prstGeom prst="rect">
            <a:avLst/>
          </a:prstGeom>
        </p:spPr>
        <p:txBody>
          <a:bodyPr wrap="none">
            <a:spAutoFit/>
          </a:bodyPr>
          <a:lstStyle/>
          <a:p>
            <a:pPr lvl="0"/>
            <a:r>
              <a:rPr lang="en-US" dirty="0" smtClean="0">
                <a:solidFill>
                  <a:prstClr val="black"/>
                </a:solidFill>
              </a:rPr>
              <a:t>GEM 3 (31cm x 31 cm)</a:t>
            </a:r>
            <a:endParaRPr lang="en-US" dirty="0">
              <a:solidFill>
                <a:prstClr val="black"/>
              </a:solidFill>
            </a:endParaRPr>
          </a:p>
        </p:txBody>
      </p:sp>
      <p:sp>
        <p:nvSpPr>
          <p:cNvPr id="2" name="TextBox 1"/>
          <p:cNvSpPr txBox="1"/>
          <p:nvPr/>
        </p:nvSpPr>
        <p:spPr>
          <a:xfrm>
            <a:off x="282518" y="5914931"/>
            <a:ext cx="8414804" cy="369332"/>
          </a:xfrm>
          <a:prstGeom prst="rect">
            <a:avLst/>
          </a:prstGeom>
          <a:noFill/>
        </p:spPr>
        <p:txBody>
          <a:bodyPr wrap="none" rtlCol="0">
            <a:spAutoFit/>
          </a:bodyPr>
          <a:lstStyle/>
          <a:p>
            <a:r>
              <a:rPr lang="en-US" dirty="0" smtClean="0"/>
              <a:t>Beam profiles  as seen by 10 cm x 10 cm prototype and  31 cm x 31 cm prototype (right)</a:t>
            </a:r>
            <a:endParaRPr lang="en-US" dirty="0"/>
          </a:p>
        </p:txBody>
      </p:sp>
      <p:sp>
        <p:nvSpPr>
          <p:cNvPr id="3" name="Date Placeholder 2"/>
          <p:cNvSpPr>
            <a:spLocks noGrp="1"/>
          </p:cNvSpPr>
          <p:nvPr>
            <p:ph type="dt" sz="half" idx="10"/>
          </p:nvPr>
        </p:nvSpPr>
        <p:spPr/>
        <p:txBody>
          <a:bodyPr/>
          <a:lstStyle/>
          <a:p>
            <a:pPr>
              <a:defRPr/>
            </a:pPr>
            <a:fld id="{E38F3660-87C9-43E4-ADC4-F5CA24E2FD57}" type="datetime1">
              <a:rPr lang="en-US" smtClean="0"/>
              <a:t>2/4/2016</a:t>
            </a:fld>
            <a:endParaRPr lang="en-IN"/>
          </a:p>
        </p:txBody>
      </p:sp>
      <p:sp>
        <p:nvSpPr>
          <p:cNvPr id="4" name="Footer Placeholder 3"/>
          <p:cNvSpPr>
            <a:spLocks noGrp="1"/>
          </p:cNvSpPr>
          <p:nvPr>
            <p:ph type="ftr" sz="quarter" idx="11"/>
          </p:nvPr>
        </p:nvSpPr>
        <p:spPr/>
        <p:txBody>
          <a:bodyPr/>
          <a:lstStyle/>
          <a:p>
            <a:r>
              <a:rPr lang="en-US" smtClean="0"/>
              <a:t>Heavy Flavour meet, SINP, Kolkata, 03-05 Feb 2016</a:t>
            </a:r>
            <a:endParaRPr lang="en-IN"/>
          </a:p>
        </p:txBody>
      </p:sp>
      <p:sp>
        <p:nvSpPr>
          <p:cNvPr id="5" name="Slide Number Placeholder 4"/>
          <p:cNvSpPr>
            <a:spLocks noGrp="1"/>
          </p:cNvSpPr>
          <p:nvPr>
            <p:ph type="sldNum" sz="quarter" idx="12"/>
          </p:nvPr>
        </p:nvSpPr>
        <p:spPr/>
        <p:txBody>
          <a:bodyPr/>
          <a:lstStyle/>
          <a:p>
            <a:pPr>
              <a:defRPr/>
            </a:pPr>
            <a:fld id="{C22A9FC6-9F8C-4595-92F9-EBAF76F79DC8}" type="slidenum">
              <a:rPr lang="en-IN" smtClean="0"/>
              <a:pPr>
                <a:defRPr/>
              </a:pPr>
              <a:t>41</a:t>
            </a:fld>
            <a:endParaRPr lang="en-IN"/>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536452" y="4297515"/>
            <a:ext cx="3465286" cy="646331"/>
          </a:xfrm>
          <a:prstGeom prst="rect">
            <a:avLst/>
          </a:prstGeom>
          <a:noFill/>
        </p:spPr>
        <p:txBody>
          <a:bodyPr wrap="square" rtlCol="0">
            <a:spAutoFit/>
          </a:bodyPr>
          <a:lstStyle/>
          <a:p>
            <a:pPr algn="ctr"/>
            <a:r>
              <a:rPr lang="en-US" dirty="0" smtClean="0"/>
              <a:t>Time difference between trigger (AUX) and detector hits</a:t>
            </a:r>
            <a:endParaRPr lang="en-US" dirty="0"/>
          </a:p>
        </p:txBody>
      </p:sp>
      <p:sp>
        <p:nvSpPr>
          <p:cNvPr id="4" name="Date Placeholder 3"/>
          <p:cNvSpPr>
            <a:spLocks noGrp="1"/>
          </p:cNvSpPr>
          <p:nvPr>
            <p:ph type="dt" sz="half" idx="10"/>
          </p:nvPr>
        </p:nvSpPr>
        <p:spPr/>
        <p:txBody>
          <a:bodyPr/>
          <a:lstStyle/>
          <a:p>
            <a:pPr>
              <a:defRPr/>
            </a:pPr>
            <a:fld id="{06EA1C4D-D6F6-4792-9339-6F674982A082}" type="datetime1">
              <a:rPr lang="en-US" smtClean="0"/>
              <a:t>2/4/2016</a:t>
            </a:fld>
            <a:endParaRPr lang="en-IN"/>
          </a:p>
        </p:txBody>
      </p:sp>
      <p:sp>
        <p:nvSpPr>
          <p:cNvPr id="5" name="Slide Number Placeholder 4"/>
          <p:cNvSpPr>
            <a:spLocks noGrp="1"/>
          </p:cNvSpPr>
          <p:nvPr>
            <p:ph type="sldNum" sz="quarter" idx="12"/>
          </p:nvPr>
        </p:nvSpPr>
        <p:spPr/>
        <p:txBody>
          <a:bodyPr/>
          <a:lstStyle/>
          <a:p>
            <a:pPr>
              <a:defRPr/>
            </a:pPr>
            <a:fld id="{A76B0D2E-8855-4C1E-8C5E-0E50B2C74CA4}" type="slidenum">
              <a:rPr lang="en-IN" smtClean="0"/>
              <a:pPr>
                <a:defRPr/>
              </a:pPr>
              <a:t>42</a:t>
            </a:fld>
            <a:endParaRPr lang="en-IN"/>
          </a:p>
        </p:txBody>
      </p:sp>
      <p:sp>
        <p:nvSpPr>
          <p:cNvPr id="6" name="Footer Placeholder 5"/>
          <p:cNvSpPr>
            <a:spLocks noGrp="1"/>
          </p:cNvSpPr>
          <p:nvPr>
            <p:ph type="ftr" sz="quarter" idx="11"/>
          </p:nvPr>
        </p:nvSpPr>
        <p:spPr/>
        <p:txBody>
          <a:bodyPr/>
          <a:lstStyle/>
          <a:p>
            <a:r>
              <a:rPr lang="en-US" smtClean="0"/>
              <a:t>Heavy Flavour meet, SINP, Kolkata, 03-05 Feb 2016</a:t>
            </a:r>
            <a:endParaRPr lang="en-IN"/>
          </a:p>
        </p:txBody>
      </p:sp>
      <p:sp>
        <p:nvSpPr>
          <p:cNvPr id="2" name="TextBox 1"/>
          <p:cNvSpPr txBox="1"/>
          <p:nvPr/>
        </p:nvSpPr>
        <p:spPr>
          <a:xfrm>
            <a:off x="3053753" y="0"/>
            <a:ext cx="2142190" cy="523220"/>
          </a:xfrm>
          <a:prstGeom prst="rect">
            <a:avLst/>
          </a:prstGeom>
          <a:noFill/>
        </p:spPr>
        <p:txBody>
          <a:bodyPr wrap="none" rtlCol="0">
            <a:spAutoFit/>
          </a:bodyPr>
          <a:lstStyle/>
          <a:p>
            <a:r>
              <a:rPr lang="en-US" sz="2800" dirty="0" smtClean="0">
                <a:solidFill>
                  <a:srgbClr val="FF0000"/>
                </a:solidFill>
              </a:rPr>
              <a:t>Test Results</a:t>
            </a:r>
            <a:endParaRPr lang="en-US" sz="2800" dirty="0">
              <a:solidFill>
                <a:srgbClr val="FF0000"/>
              </a:solidFill>
            </a:endParaRPr>
          </a:p>
        </p:txBody>
      </p:sp>
      <p:sp>
        <p:nvSpPr>
          <p:cNvPr id="3" name="TextBox 2"/>
          <p:cNvSpPr txBox="1"/>
          <p:nvPr/>
        </p:nvSpPr>
        <p:spPr>
          <a:xfrm>
            <a:off x="1367644" y="1196752"/>
            <a:ext cx="620683" cy="369332"/>
          </a:xfrm>
          <a:prstGeom prst="rect">
            <a:avLst/>
          </a:prstGeom>
          <a:noFill/>
        </p:spPr>
        <p:txBody>
          <a:bodyPr wrap="none" rtlCol="0">
            <a:spAutoFit/>
          </a:bodyPr>
          <a:lstStyle/>
          <a:p>
            <a:r>
              <a:rPr lang="en-US" dirty="0" smtClean="0">
                <a:solidFill>
                  <a:srgbClr val="FF0000"/>
                </a:solidFill>
              </a:rPr>
              <a:t>gain</a:t>
            </a:r>
            <a:endParaRPr lang="en-US" dirty="0">
              <a:solidFill>
                <a:srgbClr val="FF0000"/>
              </a:solidFill>
            </a:endParaRPr>
          </a:p>
        </p:txBody>
      </p:sp>
      <p:sp>
        <p:nvSpPr>
          <p:cNvPr id="14" name="Rectangle 13"/>
          <p:cNvSpPr/>
          <p:nvPr/>
        </p:nvSpPr>
        <p:spPr>
          <a:xfrm>
            <a:off x="3026070" y="433369"/>
            <a:ext cx="2834252" cy="400110"/>
          </a:xfrm>
          <a:prstGeom prst="rect">
            <a:avLst/>
          </a:prstGeom>
        </p:spPr>
        <p:txBody>
          <a:bodyPr wrap="square">
            <a:spAutoFit/>
          </a:bodyPr>
          <a:lstStyle/>
          <a:p>
            <a:r>
              <a:rPr lang="en-US" sz="2000" b="1" u="sng" dirty="0" smtClean="0">
                <a:solidFill>
                  <a:srgbClr val="7030A0"/>
                </a:solidFill>
              </a:rPr>
              <a:t> </a:t>
            </a:r>
            <a:r>
              <a:rPr lang="en-US" sz="2000" b="1" u="sng" dirty="0">
                <a:solidFill>
                  <a:srgbClr val="7030A0"/>
                </a:solidFill>
              </a:rPr>
              <a:t>self triggered mode</a:t>
            </a:r>
          </a:p>
        </p:txBody>
      </p:sp>
      <p:sp>
        <p:nvSpPr>
          <p:cNvPr id="17" name="TextBox 16"/>
          <p:cNvSpPr txBox="1"/>
          <p:nvPr/>
        </p:nvSpPr>
        <p:spPr>
          <a:xfrm>
            <a:off x="6552220" y="5949280"/>
            <a:ext cx="2082621" cy="369332"/>
          </a:xfrm>
          <a:prstGeom prst="rect">
            <a:avLst/>
          </a:prstGeom>
          <a:noFill/>
        </p:spPr>
        <p:txBody>
          <a:bodyPr wrap="none" rtlCol="0">
            <a:spAutoFit/>
          </a:bodyPr>
          <a:lstStyle/>
          <a:p>
            <a:r>
              <a:rPr lang="en-US" i="1" dirty="0" smtClean="0"/>
              <a:t>Published in NIMA</a:t>
            </a:r>
            <a:endParaRPr lang="en-US" i="1" dirty="0"/>
          </a:p>
        </p:txBody>
      </p:sp>
      <p:pic>
        <p:nvPicPr>
          <p:cNvPr id="15" name="Picture 14"/>
          <p:cNvPicPr>
            <a:picLocks noChangeAspect="1"/>
          </p:cNvPicPr>
          <p:nvPr/>
        </p:nvPicPr>
        <p:blipFill>
          <a:blip r:embed="rId2"/>
          <a:stretch>
            <a:fillRect/>
          </a:stretch>
        </p:blipFill>
        <p:spPr>
          <a:xfrm>
            <a:off x="279785" y="786103"/>
            <a:ext cx="2747264" cy="2321193"/>
          </a:xfrm>
          <a:prstGeom prst="rect">
            <a:avLst/>
          </a:prstGeom>
        </p:spPr>
      </p:pic>
      <p:grpSp>
        <p:nvGrpSpPr>
          <p:cNvPr id="20" name="Group 19"/>
          <p:cNvGrpSpPr/>
          <p:nvPr/>
        </p:nvGrpSpPr>
        <p:grpSpPr>
          <a:xfrm>
            <a:off x="279785" y="786103"/>
            <a:ext cx="8741194" cy="5123056"/>
            <a:chOff x="248879" y="898232"/>
            <a:chExt cx="8741194" cy="5123056"/>
          </a:xfrm>
        </p:grpSpPr>
        <p:pic>
          <p:nvPicPr>
            <p:cNvPr id="1026" name="Picture 2"/>
            <p:cNvPicPr>
              <a:picLocks noChangeAspect="1" noChangeArrowheads="1"/>
            </p:cNvPicPr>
            <p:nvPr/>
          </p:nvPicPr>
          <p:blipFill>
            <a:blip r:embed="rId3"/>
            <a:srcRect/>
            <a:stretch>
              <a:fillRect/>
            </a:stretch>
          </p:blipFill>
          <p:spPr bwMode="auto">
            <a:xfrm>
              <a:off x="253081" y="3842077"/>
              <a:ext cx="2800672" cy="2179211"/>
            </a:xfrm>
            <a:prstGeom prst="rect">
              <a:avLst/>
            </a:prstGeom>
            <a:noFill/>
            <a:ln w="9525">
              <a:noFill/>
              <a:miter lim="800000"/>
              <a:headEnd/>
              <a:tailEnd/>
            </a:ln>
            <a:effectLst/>
          </p:spPr>
        </p:pic>
        <p:pic>
          <p:nvPicPr>
            <p:cNvPr id="7" name="Picture 2"/>
            <p:cNvPicPr>
              <a:picLocks noChangeAspect="1" noChangeArrowheads="1"/>
            </p:cNvPicPr>
            <p:nvPr/>
          </p:nvPicPr>
          <p:blipFill>
            <a:blip r:embed="rId4"/>
            <a:srcRect/>
            <a:stretch>
              <a:fillRect/>
            </a:stretch>
          </p:blipFill>
          <p:spPr bwMode="auto">
            <a:xfrm>
              <a:off x="5860322" y="898232"/>
              <a:ext cx="2827280" cy="2350748"/>
            </a:xfrm>
            <a:prstGeom prst="rect">
              <a:avLst/>
            </a:prstGeom>
            <a:noFill/>
            <a:ln w="9525">
              <a:noFill/>
              <a:miter lim="800000"/>
              <a:headEnd/>
              <a:tailEnd/>
            </a:ln>
            <a:effectLst/>
          </p:spPr>
        </p:pic>
        <p:pic>
          <p:nvPicPr>
            <p:cNvPr id="9" name="Picture 2"/>
            <p:cNvPicPr>
              <a:picLocks noChangeAspect="1" noChangeArrowheads="1"/>
            </p:cNvPicPr>
            <p:nvPr/>
          </p:nvPicPr>
          <p:blipFill>
            <a:blip r:embed="rId5"/>
            <a:srcRect/>
            <a:stretch>
              <a:fillRect/>
            </a:stretch>
          </p:blipFill>
          <p:spPr bwMode="auto">
            <a:xfrm>
              <a:off x="3147993" y="3885393"/>
              <a:ext cx="2884527" cy="2099891"/>
            </a:xfrm>
            <a:prstGeom prst="rect">
              <a:avLst/>
            </a:prstGeom>
            <a:noFill/>
            <a:ln w="9525">
              <a:noFill/>
              <a:miter lim="800000"/>
              <a:headEnd/>
              <a:tailEnd/>
            </a:ln>
            <a:effectLst/>
          </p:spPr>
        </p:pic>
        <p:pic>
          <p:nvPicPr>
            <p:cNvPr id="10" name="Picture 3" descr="H:\gsi_apr13\ncell_hv.jpg"/>
            <p:cNvPicPr>
              <a:picLocks noChangeAspect="1" noChangeArrowheads="1"/>
            </p:cNvPicPr>
            <p:nvPr/>
          </p:nvPicPr>
          <p:blipFill>
            <a:blip r:embed="rId6" cstate="print"/>
            <a:srcRect/>
            <a:stretch>
              <a:fillRect/>
            </a:stretch>
          </p:blipFill>
          <p:spPr bwMode="auto">
            <a:xfrm>
              <a:off x="6035353" y="3713643"/>
              <a:ext cx="2954720" cy="2235637"/>
            </a:xfrm>
            <a:prstGeom prst="rect">
              <a:avLst/>
            </a:prstGeom>
            <a:noFill/>
          </p:spPr>
        </p:pic>
        <p:sp>
          <p:nvSpPr>
            <p:cNvPr id="11" name="Rectangle 10"/>
            <p:cNvSpPr/>
            <p:nvPr/>
          </p:nvSpPr>
          <p:spPr>
            <a:xfrm>
              <a:off x="908656" y="4041068"/>
              <a:ext cx="1894493" cy="369332"/>
            </a:xfrm>
            <a:prstGeom prst="rect">
              <a:avLst/>
            </a:prstGeom>
          </p:spPr>
          <p:txBody>
            <a:bodyPr wrap="none">
              <a:spAutoFit/>
            </a:bodyPr>
            <a:lstStyle/>
            <a:p>
              <a:r>
                <a:rPr lang="en-US" dirty="0" smtClean="0">
                  <a:solidFill>
                    <a:srgbClr val="FF0000"/>
                  </a:solidFill>
                </a:rPr>
                <a:t>Time correlation</a:t>
              </a:r>
              <a:endParaRPr lang="en-US" dirty="0">
                <a:solidFill>
                  <a:srgbClr val="FF0000"/>
                </a:solidFill>
              </a:endParaRPr>
            </a:p>
          </p:txBody>
        </p:sp>
        <p:sp>
          <p:nvSpPr>
            <p:cNvPr id="12" name="TextBox 11"/>
            <p:cNvSpPr txBox="1"/>
            <p:nvPr/>
          </p:nvSpPr>
          <p:spPr>
            <a:xfrm>
              <a:off x="4443196" y="4735297"/>
              <a:ext cx="1167948" cy="369332"/>
            </a:xfrm>
            <a:prstGeom prst="rect">
              <a:avLst/>
            </a:prstGeom>
            <a:noFill/>
          </p:spPr>
          <p:txBody>
            <a:bodyPr wrap="none" rtlCol="0">
              <a:spAutoFit/>
            </a:bodyPr>
            <a:lstStyle/>
            <a:p>
              <a:r>
                <a:rPr lang="en-US" dirty="0" smtClean="0">
                  <a:solidFill>
                    <a:srgbClr val="FF0000"/>
                  </a:solidFill>
                </a:rPr>
                <a:t>Efficiency</a:t>
              </a:r>
              <a:endParaRPr lang="en-US" dirty="0">
                <a:solidFill>
                  <a:srgbClr val="FF0000"/>
                </a:solidFill>
              </a:endParaRPr>
            </a:p>
          </p:txBody>
        </p:sp>
        <p:sp>
          <p:nvSpPr>
            <p:cNvPr id="13" name="TextBox 12"/>
            <p:cNvSpPr txBox="1"/>
            <p:nvPr/>
          </p:nvSpPr>
          <p:spPr>
            <a:xfrm>
              <a:off x="6499454" y="4041068"/>
              <a:ext cx="2026517" cy="307777"/>
            </a:xfrm>
            <a:prstGeom prst="rect">
              <a:avLst/>
            </a:prstGeom>
            <a:noFill/>
          </p:spPr>
          <p:txBody>
            <a:bodyPr wrap="none" rtlCol="0">
              <a:spAutoFit/>
            </a:bodyPr>
            <a:lstStyle/>
            <a:p>
              <a:r>
                <a:rPr lang="en-US" sz="1400" dirty="0" smtClean="0">
                  <a:solidFill>
                    <a:srgbClr val="FF0000"/>
                  </a:solidFill>
                </a:rPr>
                <a:t>Cluster size vs. voltage</a:t>
              </a:r>
              <a:endParaRPr lang="en-US" sz="1400" dirty="0">
                <a:solidFill>
                  <a:srgbClr val="FF0000"/>
                </a:solidFill>
              </a:endParaRPr>
            </a:p>
          </p:txBody>
        </p:sp>
        <p:pic>
          <p:nvPicPr>
            <p:cNvPr id="8" name="Picture 2"/>
            <p:cNvPicPr>
              <a:picLocks noChangeAspect="1" noChangeArrowheads="1"/>
            </p:cNvPicPr>
            <p:nvPr/>
          </p:nvPicPr>
          <p:blipFill>
            <a:blip r:embed="rId7"/>
            <a:srcRect/>
            <a:stretch>
              <a:fillRect/>
            </a:stretch>
          </p:blipFill>
          <p:spPr bwMode="auto">
            <a:xfrm>
              <a:off x="3026070" y="1024232"/>
              <a:ext cx="2834252" cy="2044728"/>
            </a:xfrm>
            <a:prstGeom prst="rect">
              <a:avLst/>
            </a:prstGeom>
            <a:noFill/>
            <a:ln w="9525">
              <a:noFill/>
              <a:miter lim="800000"/>
              <a:headEnd/>
              <a:tailEnd/>
            </a:ln>
            <a:effectLst/>
          </p:spPr>
        </p:pic>
        <p:pic>
          <p:nvPicPr>
            <p:cNvPr id="16" name="Picture 15" descr="Picture3_2.png"/>
            <p:cNvPicPr/>
            <p:nvPr/>
          </p:nvPicPr>
          <p:blipFill>
            <a:blip r:embed="rId8"/>
            <a:srcRect r="51506"/>
            <a:stretch>
              <a:fillRect/>
            </a:stretch>
          </p:blipFill>
          <p:spPr>
            <a:xfrm>
              <a:off x="248879" y="1011816"/>
              <a:ext cx="2777191" cy="2093148"/>
            </a:xfrm>
            <a:prstGeom prst="rect">
              <a:avLst/>
            </a:prstGeom>
          </p:spPr>
        </p:pic>
        <p:sp>
          <p:nvSpPr>
            <p:cNvPr id="18" name="TextBox 17"/>
            <p:cNvSpPr txBox="1"/>
            <p:nvPr/>
          </p:nvSpPr>
          <p:spPr>
            <a:xfrm>
              <a:off x="1367644" y="1448780"/>
              <a:ext cx="1220206" cy="523220"/>
            </a:xfrm>
            <a:prstGeom prst="rect">
              <a:avLst/>
            </a:prstGeom>
            <a:noFill/>
          </p:spPr>
          <p:txBody>
            <a:bodyPr wrap="none" rtlCol="0">
              <a:spAutoFit/>
            </a:bodyPr>
            <a:lstStyle/>
            <a:p>
              <a:r>
                <a:rPr lang="en-US" sz="1400" dirty="0" smtClean="0">
                  <a:solidFill>
                    <a:srgbClr val="FF0000"/>
                  </a:solidFill>
                </a:rPr>
                <a:t>Pulse height </a:t>
              </a:r>
            </a:p>
            <a:p>
              <a:r>
                <a:rPr lang="en-US" sz="1400" dirty="0" smtClean="0">
                  <a:solidFill>
                    <a:srgbClr val="FF0000"/>
                  </a:solidFill>
                </a:rPr>
                <a:t>spectra</a:t>
              </a:r>
              <a:endParaRPr lang="en-US" sz="1400" dirty="0">
                <a:solidFill>
                  <a:srgbClr val="FF0000"/>
                </a:solidFill>
              </a:endParaRPr>
            </a:p>
          </p:txBody>
        </p:sp>
        <p:sp>
          <p:nvSpPr>
            <p:cNvPr id="19" name="TextBox 18"/>
            <p:cNvSpPr txBox="1"/>
            <p:nvPr/>
          </p:nvSpPr>
          <p:spPr>
            <a:xfrm>
              <a:off x="4221020" y="1224744"/>
              <a:ext cx="1390124" cy="369332"/>
            </a:xfrm>
            <a:prstGeom prst="rect">
              <a:avLst/>
            </a:prstGeom>
            <a:noFill/>
          </p:spPr>
          <p:txBody>
            <a:bodyPr wrap="none" rtlCol="0">
              <a:spAutoFit/>
            </a:bodyPr>
            <a:lstStyle/>
            <a:p>
              <a:r>
                <a:rPr lang="en-US" dirty="0" smtClean="0"/>
                <a:t>Cluster size</a:t>
              </a:r>
              <a:endParaRPr 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1+#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p:nvPr/>
        </p:nvPicPr>
        <p:blipFill>
          <a:blip r:embed="rId2"/>
          <a:stretch>
            <a:fillRect/>
          </a:stretch>
        </p:blipFill>
        <p:spPr>
          <a:xfrm>
            <a:off x="4196158" y="1541400"/>
            <a:ext cx="4284476" cy="4034817"/>
          </a:xfrm>
          <a:prstGeom prst="rect">
            <a:avLst/>
          </a:prstGeom>
          <a:ln>
            <a:noFill/>
          </a:ln>
        </p:spPr>
      </p:pic>
      <p:pic>
        <p:nvPicPr>
          <p:cNvPr id="6147" name="Picture 3"/>
          <p:cNvPicPr>
            <a:picLocks noChangeAspect="1" noChangeArrowheads="1"/>
          </p:cNvPicPr>
          <p:nvPr/>
        </p:nvPicPr>
        <p:blipFill>
          <a:blip r:embed="rId3" cstate="print"/>
          <a:srcRect t="18750"/>
          <a:stretch>
            <a:fillRect/>
          </a:stretch>
        </p:blipFill>
        <p:spPr bwMode="auto">
          <a:xfrm rot="-5400000">
            <a:off x="470836" y="1785542"/>
            <a:ext cx="3662372" cy="3492904"/>
          </a:xfrm>
          <a:prstGeom prst="rect">
            <a:avLst/>
          </a:prstGeom>
          <a:noFill/>
          <a:ln w="9525">
            <a:noFill/>
            <a:miter lim="800000"/>
            <a:headEnd/>
            <a:tailEnd/>
          </a:ln>
          <a:effectLst/>
        </p:spPr>
      </p:pic>
      <p:sp>
        <p:nvSpPr>
          <p:cNvPr id="4" name="TextBox 3"/>
          <p:cNvSpPr txBox="1"/>
          <p:nvPr/>
        </p:nvSpPr>
        <p:spPr>
          <a:xfrm>
            <a:off x="1861706" y="133589"/>
            <a:ext cx="5537285" cy="1508105"/>
          </a:xfrm>
          <a:prstGeom prst="rect">
            <a:avLst/>
          </a:prstGeom>
          <a:noFill/>
        </p:spPr>
        <p:txBody>
          <a:bodyPr wrap="none" rtlCol="0">
            <a:spAutoFit/>
          </a:bodyPr>
          <a:lstStyle/>
          <a:p>
            <a:pPr algn="ctr"/>
            <a:r>
              <a:rPr lang="en-US" sz="3200" b="1" dirty="0" smtClean="0">
                <a:solidFill>
                  <a:srgbClr val="FF0000"/>
                </a:solidFill>
                <a:latin typeface="Times New Roman" pitchFamily="18" charset="0"/>
                <a:cs typeface="Times New Roman" pitchFamily="18" charset="0"/>
              </a:rPr>
              <a:t>Rate test </a:t>
            </a:r>
          </a:p>
          <a:p>
            <a:pPr algn="ctr"/>
            <a:r>
              <a:rPr lang="en-US" sz="2000" b="1" dirty="0" smtClean="0">
                <a:solidFill>
                  <a:srgbClr val="FF0000"/>
                </a:solidFill>
                <a:latin typeface="Times New Roman" pitchFamily="18" charset="0"/>
                <a:cs typeface="Times New Roman" pitchFamily="18" charset="0"/>
              </a:rPr>
              <a:t>using high intensity Cu X-ray</a:t>
            </a:r>
          </a:p>
          <a:p>
            <a:pPr algn="ctr"/>
            <a:r>
              <a:rPr lang="en-US" sz="2000" b="1" dirty="0" smtClean="0">
                <a:solidFill>
                  <a:srgbClr val="FF0000"/>
                </a:solidFill>
                <a:latin typeface="Times New Roman" pitchFamily="18" charset="0"/>
                <a:cs typeface="Times New Roman" pitchFamily="18" charset="0"/>
              </a:rPr>
              <a:t> source in RD51 lab at CERN, </a:t>
            </a:r>
            <a:r>
              <a:rPr lang="en-US" sz="2000" b="1" u="sng" dirty="0" smtClean="0">
                <a:solidFill>
                  <a:srgbClr val="FF0000"/>
                </a:solidFill>
                <a:latin typeface="Times New Roman" pitchFamily="18" charset="0"/>
                <a:cs typeface="Times New Roman" pitchFamily="18" charset="0"/>
              </a:rPr>
              <a:t>with conventional </a:t>
            </a:r>
          </a:p>
          <a:p>
            <a:pPr algn="ctr"/>
            <a:r>
              <a:rPr lang="en-US" sz="2000" b="1" u="sng" dirty="0" smtClean="0">
                <a:solidFill>
                  <a:srgbClr val="FF0000"/>
                </a:solidFill>
                <a:latin typeface="Times New Roman" pitchFamily="18" charset="0"/>
                <a:cs typeface="Times New Roman" pitchFamily="18" charset="0"/>
              </a:rPr>
              <a:t>electronics</a:t>
            </a:r>
            <a:endParaRPr lang="en-US" sz="2000" b="1" u="sng" dirty="0">
              <a:solidFill>
                <a:srgbClr val="FF0000"/>
              </a:solidFill>
              <a:latin typeface="Times New Roman" pitchFamily="18" charset="0"/>
              <a:cs typeface="Times New Roman" pitchFamily="18" charset="0"/>
            </a:endParaRPr>
          </a:p>
        </p:txBody>
      </p:sp>
      <p:sp>
        <p:nvSpPr>
          <p:cNvPr id="6" name="Date Placeholder 5"/>
          <p:cNvSpPr>
            <a:spLocks noGrp="1"/>
          </p:cNvSpPr>
          <p:nvPr>
            <p:ph type="dt" sz="half" idx="10"/>
          </p:nvPr>
        </p:nvSpPr>
        <p:spPr/>
        <p:txBody>
          <a:bodyPr/>
          <a:lstStyle/>
          <a:p>
            <a:pPr>
              <a:defRPr/>
            </a:pPr>
            <a:fld id="{4BEE075D-67D2-43FD-9772-51F1DC8E2BCE}" type="datetime1">
              <a:rPr lang="en-US" smtClean="0"/>
              <a:t>2/4/2016</a:t>
            </a:fld>
            <a:endParaRPr lang="en-IN"/>
          </a:p>
        </p:txBody>
      </p:sp>
      <p:sp>
        <p:nvSpPr>
          <p:cNvPr id="8" name="Footer Placeholder 7"/>
          <p:cNvSpPr>
            <a:spLocks noGrp="1"/>
          </p:cNvSpPr>
          <p:nvPr>
            <p:ph type="ftr" sz="quarter" idx="11"/>
          </p:nvPr>
        </p:nvSpPr>
        <p:spPr/>
        <p:txBody>
          <a:bodyPr/>
          <a:lstStyle/>
          <a:p>
            <a:r>
              <a:rPr lang="en-US" smtClean="0"/>
              <a:t>Heavy Flavour meet, SINP, Kolkata, 03-05 Feb 2016</a:t>
            </a:r>
            <a:endParaRPr lang="en-IN"/>
          </a:p>
        </p:txBody>
      </p:sp>
      <p:sp>
        <p:nvSpPr>
          <p:cNvPr id="7" name="Slide Number Placeholder 6"/>
          <p:cNvSpPr>
            <a:spLocks noGrp="1"/>
          </p:cNvSpPr>
          <p:nvPr>
            <p:ph type="sldNum" sz="quarter" idx="12"/>
          </p:nvPr>
        </p:nvSpPr>
        <p:spPr/>
        <p:txBody>
          <a:bodyPr/>
          <a:lstStyle/>
          <a:p>
            <a:pPr>
              <a:defRPr/>
            </a:pPr>
            <a:fld id="{85217EE4-242F-473C-B87D-A0E39CA6330B}" type="slidenum">
              <a:rPr lang="en-IN" smtClean="0"/>
              <a:pPr>
                <a:defRPr/>
              </a:pPr>
              <a:t>43</a:t>
            </a:fld>
            <a:endParaRPr lang="en-IN"/>
          </a:p>
        </p:txBody>
      </p:sp>
      <p:sp>
        <p:nvSpPr>
          <p:cNvPr id="11" name="Rectangle 10"/>
          <p:cNvSpPr/>
          <p:nvPr/>
        </p:nvSpPr>
        <p:spPr>
          <a:xfrm>
            <a:off x="4336333" y="5776904"/>
            <a:ext cx="4572000" cy="646331"/>
          </a:xfrm>
          <a:prstGeom prst="rect">
            <a:avLst/>
          </a:prstGeom>
        </p:spPr>
        <p:txBody>
          <a:bodyPr wrap="square">
            <a:spAutoFit/>
          </a:bodyPr>
          <a:lstStyle/>
          <a:p>
            <a:pPr algn="ctr"/>
            <a:r>
              <a:rPr lang="en-US" dirty="0" smtClean="0"/>
              <a:t>Gain remains almost stable with rate</a:t>
            </a:r>
          </a:p>
          <a:p>
            <a:pPr algn="ctr"/>
            <a:r>
              <a:rPr lang="en-US" dirty="0" smtClean="0"/>
              <a:t>Highest Rate in this picture ~ 1.4 MHz/cm</a:t>
            </a:r>
            <a:r>
              <a:rPr lang="en-US" baseline="30000" dirty="0" smtClean="0"/>
              <a:t>2</a:t>
            </a:r>
            <a:endParaRPr lang="en-IN" baseline="30000" dirty="0"/>
          </a:p>
        </p:txBody>
      </p:sp>
      <p:sp>
        <p:nvSpPr>
          <p:cNvPr id="12" name="Rectangle 11"/>
          <p:cNvSpPr/>
          <p:nvPr/>
        </p:nvSpPr>
        <p:spPr>
          <a:xfrm>
            <a:off x="4644121" y="4016097"/>
            <a:ext cx="1116011" cy="276999"/>
          </a:xfrm>
          <a:prstGeom prst="rect">
            <a:avLst/>
          </a:prstGeom>
        </p:spPr>
        <p:txBody>
          <a:bodyPr wrap="none">
            <a:spAutoFit/>
          </a:bodyPr>
          <a:lstStyle/>
          <a:p>
            <a:r>
              <a:rPr lang="en-US" sz="1200" dirty="0" smtClean="0"/>
              <a:t>95 kHz/sq.cm</a:t>
            </a:r>
            <a:endParaRPr lang="en-US" sz="1200" dirty="0"/>
          </a:p>
        </p:txBody>
      </p:sp>
      <p:cxnSp>
        <p:nvCxnSpPr>
          <p:cNvPr id="13" name="Straight Arrow Connector 12"/>
          <p:cNvCxnSpPr/>
          <p:nvPr/>
        </p:nvCxnSpPr>
        <p:spPr>
          <a:xfrm rot="10800000">
            <a:off x="5883320" y="2348880"/>
            <a:ext cx="236852" cy="1617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4538790" y="2066074"/>
            <a:ext cx="1478290" cy="307777"/>
          </a:xfrm>
          <a:prstGeom prst="rect">
            <a:avLst/>
          </a:prstGeom>
        </p:spPr>
        <p:txBody>
          <a:bodyPr wrap="none">
            <a:spAutoFit/>
          </a:bodyPr>
          <a:lstStyle/>
          <a:p>
            <a:r>
              <a:rPr lang="en-US" sz="1400" dirty="0" smtClean="0"/>
              <a:t>1.38 MHz/sq.cm</a:t>
            </a:r>
            <a:endParaRPr lang="en-US" sz="1400" dirty="0"/>
          </a:p>
        </p:txBody>
      </p:sp>
      <p:cxnSp>
        <p:nvCxnSpPr>
          <p:cNvPr id="16" name="Straight Arrow Connector 15"/>
          <p:cNvCxnSpPr/>
          <p:nvPr/>
        </p:nvCxnSpPr>
        <p:spPr>
          <a:xfrm rot="10800000">
            <a:off x="5317976" y="4302420"/>
            <a:ext cx="838200" cy="5667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6866787" y="2442440"/>
            <a:ext cx="1064409" cy="730969"/>
          </a:xfrm>
          <a:prstGeom prst="rect">
            <a:avLst/>
          </a:prstGeom>
        </p:spPr>
        <p:txBody>
          <a:bodyPr wrap="square">
            <a:spAutoFit/>
          </a:bodyPr>
          <a:lstStyle/>
          <a:p>
            <a:r>
              <a:rPr lang="en-US" sz="1050" b="1" dirty="0" smtClean="0"/>
              <a:t>HV = 3200 V, </a:t>
            </a:r>
          </a:p>
          <a:p>
            <a:r>
              <a:rPr lang="en-US" sz="1050" b="1" dirty="0" smtClean="0"/>
              <a:t>Vgem~358 V</a:t>
            </a:r>
            <a:r>
              <a:rPr lang="en-US" sz="1000" b="1" dirty="0" smtClean="0"/>
              <a:t>,</a:t>
            </a:r>
          </a:p>
          <a:p>
            <a:r>
              <a:rPr lang="en-US" sz="1000" b="1" dirty="0" smtClean="0"/>
              <a:t> gas- </a:t>
            </a:r>
            <a:r>
              <a:rPr lang="en-US" sz="1000" b="1" dirty="0" err="1" smtClean="0"/>
              <a:t>Ar</a:t>
            </a:r>
            <a:r>
              <a:rPr lang="en-US" sz="1000" b="1" dirty="0" smtClean="0"/>
              <a:t>/CO2(70/30</a:t>
            </a:r>
            <a:r>
              <a:rPr lang="en-US" sz="1050" b="1" dirty="0" smtClean="0"/>
              <a:t>) </a:t>
            </a:r>
            <a:endParaRPr lang="en-US" sz="1050" b="1" dirty="0"/>
          </a:p>
        </p:txBody>
      </p:sp>
      <p:sp>
        <p:nvSpPr>
          <p:cNvPr id="2" name="TextBox 1"/>
          <p:cNvSpPr txBox="1"/>
          <p:nvPr/>
        </p:nvSpPr>
        <p:spPr>
          <a:xfrm>
            <a:off x="935596" y="6129300"/>
            <a:ext cx="2788007" cy="369332"/>
          </a:xfrm>
          <a:prstGeom prst="rect">
            <a:avLst/>
          </a:prstGeom>
          <a:noFill/>
        </p:spPr>
        <p:txBody>
          <a:bodyPr wrap="none" rtlCol="0">
            <a:spAutoFit/>
          </a:bodyPr>
          <a:lstStyle/>
          <a:p>
            <a:r>
              <a:rPr lang="en-US" i="1" dirty="0" smtClean="0"/>
              <a:t>Published in JINST-2014 </a:t>
            </a:r>
            <a:endParaRPr lang="en-US" i="1"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611560" y="1306252"/>
            <a:ext cx="8075240" cy="3382888"/>
          </a:xfrm>
          <a:prstGeom prst="rect">
            <a:avLst/>
          </a:prstGeom>
          <a:noFill/>
          <a:ln w="9525">
            <a:noFill/>
            <a:miter lim="800000"/>
            <a:headEnd/>
            <a:tailEnd/>
          </a:ln>
        </p:spPr>
      </p:pic>
      <p:sp>
        <p:nvSpPr>
          <p:cNvPr id="3" name="TextBox 2"/>
          <p:cNvSpPr txBox="1"/>
          <p:nvPr/>
        </p:nvSpPr>
        <p:spPr>
          <a:xfrm>
            <a:off x="611560" y="397113"/>
            <a:ext cx="8172908" cy="1015663"/>
          </a:xfrm>
          <a:prstGeom prst="rect">
            <a:avLst/>
          </a:prstGeom>
          <a:noFill/>
        </p:spPr>
        <p:txBody>
          <a:bodyPr wrap="square" rtlCol="0">
            <a:spAutoFit/>
          </a:bodyPr>
          <a:lstStyle/>
          <a:p>
            <a:pPr algn="ctr"/>
            <a:r>
              <a:rPr lang="en-US" sz="2000" b="1" dirty="0" smtClean="0">
                <a:solidFill>
                  <a:srgbClr val="FF0000"/>
                </a:solidFill>
              </a:rPr>
              <a:t>Test with absorbers – </a:t>
            </a:r>
            <a:r>
              <a:rPr lang="en-US" sz="2000" b="1" dirty="0" err="1" smtClean="0">
                <a:solidFill>
                  <a:srgbClr val="FF0000"/>
                </a:solidFill>
              </a:rPr>
              <a:t>MiniMUCH</a:t>
            </a:r>
            <a:endParaRPr lang="en-US" sz="2000" b="1" dirty="0" smtClean="0">
              <a:solidFill>
                <a:srgbClr val="FF0000"/>
              </a:solidFill>
            </a:endParaRPr>
          </a:p>
          <a:p>
            <a:pPr algn="ctr"/>
            <a:r>
              <a:rPr lang="en-US" sz="2000" b="1" dirty="0" smtClean="0">
                <a:solidFill>
                  <a:srgbClr val="FF0000"/>
                </a:solidFill>
              </a:rPr>
              <a:t> at CERN SPS, H4 </a:t>
            </a:r>
            <a:r>
              <a:rPr lang="en-US" sz="2000" b="1" dirty="0" err="1" smtClean="0">
                <a:solidFill>
                  <a:srgbClr val="FF0000"/>
                </a:solidFill>
              </a:rPr>
              <a:t>beamline</a:t>
            </a:r>
            <a:r>
              <a:rPr lang="en-US" sz="2000" b="1" dirty="0" smtClean="0">
                <a:solidFill>
                  <a:srgbClr val="FF0000"/>
                </a:solidFill>
              </a:rPr>
              <a:t>. Pion beams of </a:t>
            </a:r>
            <a:r>
              <a:rPr lang="en-US" sz="2000" b="1" dirty="0" err="1" smtClean="0">
                <a:solidFill>
                  <a:srgbClr val="FF0000"/>
                </a:solidFill>
              </a:rPr>
              <a:t>GeV</a:t>
            </a:r>
            <a:r>
              <a:rPr lang="en-US" sz="2000" b="1" dirty="0" smtClean="0">
                <a:solidFill>
                  <a:srgbClr val="FF0000"/>
                </a:solidFill>
              </a:rPr>
              <a:t>/c(with some </a:t>
            </a:r>
            <a:r>
              <a:rPr lang="en-US" sz="2000" b="1" dirty="0" err="1" smtClean="0">
                <a:solidFill>
                  <a:srgbClr val="FF0000"/>
                </a:solidFill>
              </a:rPr>
              <a:t>muons</a:t>
            </a:r>
            <a:r>
              <a:rPr lang="en-US" sz="2000" b="1" dirty="0" smtClean="0">
                <a:solidFill>
                  <a:srgbClr val="FF0000"/>
                </a:solidFill>
              </a:rPr>
              <a:t> and electrons) </a:t>
            </a:r>
            <a:endParaRPr lang="en-IN" sz="2000" b="1" dirty="0">
              <a:solidFill>
                <a:srgbClr val="FF0000"/>
              </a:solidFill>
            </a:endParaRPr>
          </a:p>
        </p:txBody>
      </p:sp>
      <p:sp>
        <p:nvSpPr>
          <p:cNvPr id="4" name="Rectangle 3"/>
          <p:cNvSpPr/>
          <p:nvPr/>
        </p:nvSpPr>
        <p:spPr>
          <a:xfrm>
            <a:off x="3209934" y="2780928"/>
            <a:ext cx="109728" cy="6858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764670" y="2780928"/>
            <a:ext cx="109728" cy="6858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495800" y="2780928"/>
            <a:ext cx="109728" cy="6858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910328" y="2420888"/>
            <a:ext cx="844296" cy="12954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371495" y="2705100"/>
            <a:ext cx="109728" cy="6858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770010" y="2705100"/>
            <a:ext cx="109728" cy="6858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990600" y="3200400"/>
            <a:ext cx="304800" cy="2286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pPr>
              <a:defRPr/>
            </a:pPr>
            <a:fld id="{7980563B-A376-4286-9AD9-28675617DBC8}" type="datetime1">
              <a:rPr lang="en-US" smtClean="0"/>
              <a:t>2/4/2016</a:t>
            </a:fld>
            <a:endParaRPr lang="en-IN"/>
          </a:p>
        </p:txBody>
      </p:sp>
      <p:sp>
        <p:nvSpPr>
          <p:cNvPr id="12" name="Footer Placeholder 11"/>
          <p:cNvSpPr>
            <a:spLocks noGrp="1"/>
          </p:cNvSpPr>
          <p:nvPr>
            <p:ph type="ftr" sz="quarter" idx="11"/>
          </p:nvPr>
        </p:nvSpPr>
        <p:spPr/>
        <p:txBody>
          <a:bodyPr/>
          <a:lstStyle/>
          <a:p>
            <a:r>
              <a:rPr lang="en-US" smtClean="0"/>
              <a:t>Heavy Flavour meet, SINP, Kolkata, 03-05 Feb 2016</a:t>
            </a:r>
            <a:endParaRPr lang="en-IN"/>
          </a:p>
        </p:txBody>
      </p:sp>
      <p:sp>
        <p:nvSpPr>
          <p:cNvPr id="13" name="Slide Number Placeholder 12"/>
          <p:cNvSpPr>
            <a:spLocks noGrp="1"/>
          </p:cNvSpPr>
          <p:nvPr>
            <p:ph type="sldNum" sz="quarter" idx="12"/>
          </p:nvPr>
        </p:nvSpPr>
        <p:spPr/>
        <p:txBody>
          <a:bodyPr/>
          <a:lstStyle/>
          <a:p>
            <a:pPr>
              <a:defRPr/>
            </a:pPr>
            <a:fld id="{85217EE4-242F-473C-B87D-A0E39CA6330B}" type="slidenum">
              <a:rPr lang="en-IN" smtClean="0"/>
              <a:pPr>
                <a:defRPr/>
              </a:pPr>
              <a:t>44</a:t>
            </a:fld>
            <a:endParaRPr lang="en-IN"/>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gsi_apr13\x_resid_single_cell_on_vecGem.jpg"/>
          <p:cNvPicPr>
            <a:picLocks noChangeAspect="1" noChangeArrowheads="1"/>
          </p:cNvPicPr>
          <p:nvPr/>
        </p:nvPicPr>
        <p:blipFill>
          <a:blip r:embed="rId2" cstate="print"/>
          <a:srcRect/>
          <a:stretch>
            <a:fillRect/>
          </a:stretch>
        </p:blipFill>
        <p:spPr bwMode="auto">
          <a:xfrm>
            <a:off x="31552" y="2456892"/>
            <a:ext cx="4388048" cy="3048000"/>
          </a:xfrm>
          <a:prstGeom prst="rect">
            <a:avLst/>
          </a:prstGeom>
          <a:noFill/>
        </p:spPr>
      </p:pic>
      <p:pic>
        <p:nvPicPr>
          <p:cNvPr id="2051" name="Picture 3" descr="H:\gsi_apr13\Y_resid_single_cell_on_vecGem.jpg"/>
          <p:cNvPicPr>
            <a:picLocks noChangeAspect="1" noChangeArrowheads="1"/>
          </p:cNvPicPr>
          <p:nvPr/>
        </p:nvPicPr>
        <p:blipFill>
          <a:blip r:embed="rId3" cstate="print"/>
          <a:srcRect/>
          <a:stretch>
            <a:fillRect/>
          </a:stretch>
        </p:blipFill>
        <p:spPr bwMode="auto">
          <a:xfrm>
            <a:off x="4524375" y="2420888"/>
            <a:ext cx="4619625" cy="3128635"/>
          </a:xfrm>
          <a:prstGeom prst="rect">
            <a:avLst/>
          </a:prstGeom>
          <a:noFill/>
        </p:spPr>
      </p:pic>
      <p:cxnSp>
        <p:nvCxnSpPr>
          <p:cNvPr id="5" name="Straight Connector 4"/>
          <p:cNvCxnSpPr/>
          <p:nvPr/>
        </p:nvCxnSpPr>
        <p:spPr>
          <a:xfrm>
            <a:off x="1447800" y="1340768"/>
            <a:ext cx="5303520"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1676400" y="1124744"/>
            <a:ext cx="76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362200" y="1124744"/>
            <a:ext cx="76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791200" y="1124744"/>
            <a:ext cx="76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609600" y="685800"/>
            <a:ext cx="533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219200" y="1952836"/>
            <a:ext cx="747320" cy="369332"/>
          </a:xfrm>
          <a:prstGeom prst="rect">
            <a:avLst/>
          </a:prstGeom>
          <a:noFill/>
        </p:spPr>
        <p:txBody>
          <a:bodyPr wrap="none" rtlCol="0">
            <a:spAutoFit/>
          </a:bodyPr>
          <a:lstStyle/>
          <a:p>
            <a:r>
              <a:rPr lang="en-US" dirty="0" smtClean="0"/>
              <a:t>Gem1</a:t>
            </a:r>
            <a:endParaRPr lang="en-US" dirty="0"/>
          </a:p>
        </p:txBody>
      </p:sp>
      <p:sp>
        <p:nvSpPr>
          <p:cNvPr id="11" name="Rectangle 10"/>
          <p:cNvSpPr/>
          <p:nvPr/>
        </p:nvSpPr>
        <p:spPr>
          <a:xfrm>
            <a:off x="2057400" y="1952836"/>
            <a:ext cx="747320" cy="369332"/>
          </a:xfrm>
          <a:prstGeom prst="rect">
            <a:avLst/>
          </a:prstGeom>
        </p:spPr>
        <p:txBody>
          <a:bodyPr wrap="none">
            <a:spAutoFit/>
          </a:bodyPr>
          <a:lstStyle/>
          <a:p>
            <a:pPr lvl="0"/>
            <a:r>
              <a:rPr lang="en-US" dirty="0" smtClean="0">
                <a:solidFill>
                  <a:prstClr val="black"/>
                </a:solidFill>
              </a:rPr>
              <a:t>Gem2</a:t>
            </a:r>
            <a:endParaRPr lang="en-US" dirty="0">
              <a:solidFill>
                <a:prstClr val="black"/>
              </a:solidFill>
            </a:endParaRPr>
          </a:p>
        </p:txBody>
      </p:sp>
      <p:sp>
        <p:nvSpPr>
          <p:cNvPr id="12" name="Rectangle 11"/>
          <p:cNvSpPr/>
          <p:nvPr/>
        </p:nvSpPr>
        <p:spPr>
          <a:xfrm>
            <a:off x="5486400" y="1952836"/>
            <a:ext cx="747320" cy="369332"/>
          </a:xfrm>
          <a:prstGeom prst="rect">
            <a:avLst/>
          </a:prstGeom>
        </p:spPr>
        <p:txBody>
          <a:bodyPr wrap="none">
            <a:spAutoFit/>
          </a:bodyPr>
          <a:lstStyle/>
          <a:p>
            <a:pPr lvl="0"/>
            <a:r>
              <a:rPr lang="en-US" dirty="0" smtClean="0">
                <a:solidFill>
                  <a:prstClr val="black"/>
                </a:solidFill>
              </a:rPr>
              <a:t>Gem3</a:t>
            </a:r>
            <a:endParaRPr lang="en-US" dirty="0">
              <a:solidFill>
                <a:prstClr val="black"/>
              </a:solidFill>
            </a:endParaRPr>
          </a:p>
        </p:txBody>
      </p:sp>
      <p:sp>
        <p:nvSpPr>
          <p:cNvPr id="13" name="TextBox 12"/>
          <p:cNvSpPr txBox="1"/>
          <p:nvPr/>
        </p:nvSpPr>
        <p:spPr>
          <a:xfrm>
            <a:off x="2590800" y="381000"/>
            <a:ext cx="3517501" cy="584775"/>
          </a:xfrm>
          <a:prstGeom prst="rect">
            <a:avLst/>
          </a:prstGeom>
          <a:noFill/>
        </p:spPr>
        <p:txBody>
          <a:bodyPr wrap="none" rtlCol="0">
            <a:spAutoFit/>
          </a:bodyPr>
          <a:lstStyle/>
          <a:p>
            <a:r>
              <a:rPr lang="en-US" sz="3200" dirty="0" smtClean="0">
                <a:solidFill>
                  <a:srgbClr val="FF0000"/>
                </a:solidFill>
              </a:rPr>
              <a:t>Residuals for GEM2 </a:t>
            </a:r>
            <a:endParaRPr lang="en-US" sz="3200" dirty="0">
              <a:solidFill>
                <a:srgbClr val="FF0000"/>
              </a:solidFill>
            </a:endParaRPr>
          </a:p>
        </p:txBody>
      </p:sp>
      <p:sp>
        <p:nvSpPr>
          <p:cNvPr id="14" name="Rectangle 13"/>
          <p:cNvSpPr/>
          <p:nvPr/>
        </p:nvSpPr>
        <p:spPr>
          <a:xfrm>
            <a:off x="457200" y="1066800"/>
            <a:ext cx="716863" cy="369332"/>
          </a:xfrm>
          <a:prstGeom prst="rect">
            <a:avLst/>
          </a:prstGeom>
        </p:spPr>
        <p:txBody>
          <a:bodyPr wrap="none">
            <a:spAutoFit/>
          </a:bodyPr>
          <a:lstStyle/>
          <a:p>
            <a:pPr lvl="0"/>
            <a:r>
              <a:rPr lang="en-US" dirty="0" smtClean="0">
                <a:solidFill>
                  <a:prstClr val="black"/>
                </a:solidFill>
              </a:rPr>
              <a:t>beam</a:t>
            </a:r>
            <a:endParaRPr lang="en-US" dirty="0">
              <a:solidFill>
                <a:prstClr val="black"/>
              </a:solidFill>
            </a:endParaRPr>
          </a:p>
        </p:txBody>
      </p:sp>
      <p:sp>
        <p:nvSpPr>
          <p:cNvPr id="16" name="Rectangle 15"/>
          <p:cNvSpPr/>
          <p:nvPr/>
        </p:nvSpPr>
        <p:spPr>
          <a:xfrm>
            <a:off x="533400" y="5697252"/>
            <a:ext cx="7349704" cy="707886"/>
          </a:xfrm>
          <a:prstGeom prst="rect">
            <a:avLst/>
          </a:prstGeom>
        </p:spPr>
        <p:txBody>
          <a:bodyPr wrap="none">
            <a:spAutoFit/>
          </a:bodyPr>
          <a:lstStyle/>
          <a:p>
            <a:pPr lvl="0"/>
            <a:r>
              <a:rPr lang="en-US" sz="2000" b="1" dirty="0" smtClean="0">
                <a:solidFill>
                  <a:prstClr val="black"/>
                </a:solidFill>
              </a:rPr>
              <a:t>Reconstructing the track using GEM1 and GEM3 and Projecting the</a:t>
            </a:r>
          </a:p>
          <a:p>
            <a:pPr lvl="0"/>
            <a:r>
              <a:rPr lang="en-US" sz="2000" b="1" dirty="0" smtClean="0">
                <a:solidFill>
                  <a:prstClr val="black"/>
                </a:solidFill>
              </a:rPr>
              <a:t> hits at plane_GEM2 and finding the distribution of residuals</a:t>
            </a:r>
            <a:endParaRPr lang="en-US" sz="2000" b="1" dirty="0">
              <a:solidFill>
                <a:prstClr val="black"/>
              </a:solidFill>
            </a:endParaRPr>
          </a:p>
        </p:txBody>
      </p:sp>
      <p:sp>
        <p:nvSpPr>
          <p:cNvPr id="2" name="Date Placeholder 1"/>
          <p:cNvSpPr>
            <a:spLocks noGrp="1"/>
          </p:cNvSpPr>
          <p:nvPr>
            <p:ph type="dt" sz="half" idx="10"/>
          </p:nvPr>
        </p:nvSpPr>
        <p:spPr/>
        <p:txBody>
          <a:bodyPr/>
          <a:lstStyle/>
          <a:p>
            <a:pPr>
              <a:defRPr/>
            </a:pPr>
            <a:fld id="{3CE78925-F14F-447E-9F75-EFEEA0FFD16C}" type="datetime1">
              <a:rPr lang="en-US" smtClean="0"/>
              <a:t>2/4/2016</a:t>
            </a:fld>
            <a:endParaRPr lang="en-IN"/>
          </a:p>
        </p:txBody>
      </p:sp>
      <p:sp>
        <p:nvSpPr>
          <p:cNvPr id="3" name="Footer Placeholder 2"/>
          <p:cNvSpPr>
            <a:spLocks noGrp="1"/>
          </p:cNvSpPr>
          <p:nvPr>
            <p:ph type="ftr" sz="quarter" idx="11"/>
          </p:nvPr>
        </p:nvSpPr>
        <p:spPr/>
        <p:txBody>
          <a:bodyPr/>
          <a:lstStyle/>
          <a:p>
            <a:r>
              <a:rPr lang="en-US" smtClean="0"/>
              <a:t>Heavy Flavour meet, SINP, Kolkata, 03-05 Feb 2016</a:t>
            </a:r>
            <a:endParaRPr lang="en-IN"/>
          </a:p>
        </p:txBody>
      </p:sp>
      <p:sp>
        <p:nvSpPr>
          <p:cNvPr id="4" name="Slide Number Placeholder 3"/>
          <p:cNvSpPr>
            <a:spLocks noGrp="1"/>
          </p:cNvSpPr>
          <p:nvPr>
            <p:ph type="sldNum" sz="quarter" idx="12"/>
          </p:nvPr>
        </p:nvSpPr>
        <p:spPr/>
        <p:txBody>
          <a:bodyPr/>
          <a:lstStyle/>
          <a:p>
            <a:pPr>
              <a:defRPr/>
            </a:pPr>
            <a:fld id="{85217EE4-242F-473C-B87D-A0E39CA6330B}" type="slidenum">
              <a:rPr lang="en-IN" smtClean="0"/>
              <a:pPr>
                <a:defRPr/>
              </a:pPr>
              <a:t>45</a:t>
            </a:fld>
            <a:endParaRPr lang="en-IN"/>
          </a:p>
        </p:txBody>
      </p:sp>
    </p:spTree>
    <p:extLst>
      <p:ext uri="{BB962C8B-B14F-4D97-AF65-F5344CB8AC3E}">
        <p14:creationId xmlns:p14="http://schemas.microsoft.com/office/powerpoint/2010/main" val="211697149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EDDDC208-06FE-4042-AA5D-551F21804258}" type="datetime1">
              <a:rPr lang="en-US" smtClean="0"/>
              <a:t>2/4/2016</a:t>
            </a:fld>
            <a:endParaRPr lang="en-IN"/>
          </a:p>
        </p:txBody>
      </p:sp>
      <p:sp>
        <p:nvSpPr>
          <p:cNvPr id="3" name="Footer Placeholder 2"/>
          <p:cNvSpPr>
            <a:spLocks noGrp="1"/>
          </p:cNvSpPr>
          <p:nvPr>
            <p:ph type="ftr" sz="quarter" idx="11"/>
          </p:nvPr>
        </p:nvSpPr>
        <p:spPr/>
        <p:txBody>
          <a:bodyPr/>
          <a:lstStyle/>
          <a:p>
            <a:r>
              <a:rPr lang="en-US" smtClean="0"/>
              <a:t>Heavy Flavour meet, SINP, Kolkata, 03-05 Feb 2016</a:t>
            </a:r>
            <a:endParaRPr lang="en-IN"/>
          </a:p>
        </p:txBody>
      </p:sp>
      <p:sp>
        <p:nvSpPr>
          <p:cNvPr id="4" name="Slide Number Placeholder 3"/>
          <p:cNvSpPr>
            <a:spLocks noGrp="1"/>
          </p:cNvSpPr>
          <p:nvPr>
            <p:ph type="sldNum" sz="quarter" idx="12"/>
          </p:nvPr>
        </p:nvSpPr>
        <p:spPr/>
        <p:txBody>
          <a:bodyPr/>
          <a:lstStyle/>
          <a:p>
            <a:pPr>
              <a:defRPr/>
            </a:pPr>
            <a:fld id="{85217EE4-242F-473C-B87D-A0E39CA6330B}" type="slidenum">
              <a:rPr lang="en-IN" smtClean="0"/>
              <a:pPr>
                <a:defRPr/>
              </a:pPr>
              <a:t>46</a:t>
            </a:fld>
            <a:endParaRPr lang="en-IN"/>
          </a:p>
        </p:txBody>
      </p:sp>
      <p:sp>
        <p:nvSpPr>
          <p:cNvPr id="5" name="TextBox 4"/>
          <p:cNvSpPr txBox="1"/>
          <p:nvPr/>
        </p:nvSpPr>
        <p:spPr>
          <a:xfrm>
            <a:off x="827584" y="2024844"/>
            <a:ext cx="7596844" cy="1200329"/>
          </a:xfrm>
          <a:prstGeom prst="rect">
            <a:avLst/>
          </a:prstGeom>
          <a:noFill/>
        </p:spPr>
        <p:txBody>
          <a:bodyPr wrap="square" rtlCol="0">
            <a:spAutoFit/>
          </a:bodyPr>
          <a:lstStyle/>
          <a:p>
            <a:pPr algn="ctr"/>
            <a:r>
              <a:rPr lang="en-US" sz="3600" dirty="0" smtClean="0">
                <a:solidFill>
                  <a:srgbClr val="FF0000"/>
                </a:solidFill>
              </a:rPr>
              <a:t>Building a Real size MUCH sector prototype</a:t>
            </a:r>
            <a:endParaRPr lang="en-US" sz="3600" dirty="0">
              <a:solidFill>
                <a:srgbClr val="FF0000"/>
              </a:solidFill>
            </a:endParaRPr>
          </a:p>
        </p:txBody>
      </p:sp>
    </p:spTree>
    <p:extLst>
      <p:ext uri="{BB962C8B-B14F-4D97-AF65-F5344CB8AC3E}">
        <p14:creationId xmlns:p14="http://schemas.microsoft.com/office/powerpoint/2010/main" val="353736676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676"/>
            <a:ext cx="8229600" cy="1143000"/>
          </a:xfrm>
        </p:spPr>
        <p:txBody>
          <a:bodyPr>
            <a:normAutofit fontScale="90000"/>
          </a:bodyPr>
          <a:lstStyle/>
          <a:p>
            <a:r>
              <a:rPr lang="en-IN" dirty="0" smtClean="0">
                <a:solidFill>
                  <a:srgbClr val="0070C0"/>
                </a:solidFill>
              </a:rPr>
              <a:t>Layout --one layer of MUCH on a Drive</a:t>
            </a:r>
            <a:endParaRPr lang="en-IN" dirty="0">
              <a:solidFill>
                <a:srgbClr val="0070C0"/>
              </a:solidFill>
            </a:endParaRPr>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899592" y="1148713"/>
            <a:ext cx="4896544" cy="5400600"/>
          </a:xfrm>
        </p:spPr>
      </p:pic>
      <p:sp>
        <p:nvSpPr>
          <p:cNvPr id="3" name="Date Placeholder 2"/>
          <p:cNvSpPr>
            <a:spLocks noGrp="1"/>
          </p:cNvSpPr>
          <p:nvPr>
            <p:ph type="dt" sz="half" idx="10"/>
          </p:nvPr>
        </p:nvSpPr>
        <p:spPr/>
        <p:txBody>
          <a:bodyPr/>
          <a:lstStyle/>
          <a:p>
            <a:pPr>
              <a:defRPr/>
            </a:pPr>
            <a:fld id="{6DAA5583-A20E-4E55-92BF-F172307EB981}" type="datetime1">
              <a:rPr lang="en-US" smtClean="0"/>
              <a:t>2/4/2016</a:t>
            </a:fld>
            <a:endParaRPr lang="en-IN"/>
          </a:p>
        </p:txBody>
      </p:sp>
      <p:sp>
        <p:nvSpPr>
          <p:cNvPr id="6" name="Slide Number Placeholder 5"/>
          <p:cNvSpPr>
            <a:spLocks noGrp="1"/>
          </p:cNvSpPr>
          <p:nvPr>
            <p:ph type="sldNum" sz="quarter" idx="12"/>
          </p:nvPr>
        </p:nvSpPr>
        <p:spPr/>
        <p:txBody>
          <a:bodyPr/>
          <a:lstStyle/>
          <a:p>
            <a:pPr>
              <a:defRPr/>
            </a:pPr>
            <a:fld id="{36103017-E909-4633-84CB-2FCA619554D7}" type="slidenum">
              <a:rPr lang="en-IN" smtClean="0"/>
              <a:pPr>
                <a:defRPr/>
              </a:pPr>
              <a:t>47</a:t>
            </a:fld>
            <a:endParaRPr lang="en-IN"/>
          </a:p>
        </p:txBody>
      </p:sp>
      <p:sp>
        <p:nvSpPr>
          <p:cNvPr id="7" name="Footer Placeholder 6"/>
          <p:cNvSpPr>
            <a:spLocks noGrp="1"/>
          </p:cNvSpPr>
          <p:nvPr>
            <p:ph type="ftr" sz="quarter" idx="11"/>
          </p:nvPr>
        </p:nvSpPr>
        <p:spPr/>
        <p:txBody>
          <a:bodyPr/>
          <a:lstStyle/>
          <a:p>
            <a:r>
              <a:rPr lang="en-US" smtClean="0"/>
              <a:t>15th RD51 meeting</a:t>
            </a:r>
            <a:endParaRPr lang="en-IN"/>
          </a:p>
        </p:txBody>
      </p:sp>
      <p:sp>
        <p:nvSpPr>
          <p:cNvPr id="11" name="Freeform 10"/>
          <p:cNvSpPr/>
          <p:nvPr/>
        </p:nvSpPr>
        <p:spPr>
          <a:xfrm rot="1294753">
            <a:off x="3400676" y="2237703"/>
            <a:ext cx="1158575" cy="1259619"/>
          </a:xfrm>
          <a:custGeom>
            <a:avLst/>
            <a:gdLst>
              <a:gd name="connsiteX0" fmla="*/ 11017 w 1366092"/>
              <a:gd name="connsiteY0" fmla="*/ 550886 h 1156813"/>
              <a:gd name="connsiteX1" fmla="*/ 11017 w 1366092"/>
              <a:gd name="connsiteY1" fmla="*/ 550886 h 1156813"/>
              <a:gd name="connsiteX2" fmla="*/ 88135 w 1366092"/>
              <a:gd name="connsiteY2" fmla="*/ 495801 h 1156813"/>
              <a:gd name="connsiteX3" fmla="*/ 121186 w 1366092"/>
              <a:gd name="connsiteY3" fmla="*/ 484784 h 1156813"/>
              <a:gd name="connsiteX4" fmla="*/ 220337 w 1366092"/>
              <a:gd name="connsiteY4" fmla="*/ 407666 h 1156813"/>
              <a:gd name="connsiteX5" fmla="*/ 242371 w 1366092"/>
              <a:gd name="connsiteY5" fmla="*/ 374616 h 1156813"/>
              <a:gd name="connsiteX6" fmla="*/ 275422 w 1366092"/>
              <a:gd name="connsiteY6" fmla="*/ 363599 h 1156813"/>
              <a:gd name="connsiteX7" fmla="*/ 308472 w 1366092"/>
              <a:gd name="connsiteY7" fmla="*/ 341565 h 1156813"/>
              <a:gd name="connsiteX8" fmla="*/ 341523 w 1366092"/>
              <a:gd name="connsiteY8" fmla="*/ 308514 h 1156813"/>
              <a:gd name="connsiteX9" fmla="*/ 407624 w 1366092"/>
              <a:gd name="connsiteY9" fmla="*/ 264447 h 1156813"/>
              <a:gd name="connsiteX10" fmla="*/ 506776 w 1366092"/>
              <a:gd name="connsiteY10" fmla="*/ 187329 h 1156813"/>
              <a:gd name="connsiteX11" fmla="*/ 539827 w 1366092"/>
              <a:gd name="connsiteY11" fmla="*/ 176312 h 1156813"/>
              <a:gd name="connsiteX12" fmla="*/ 594911 w 1366092"/>
              <a:gd name="connsiteY12" fmla="*/ 110211 h 1156813"/>
              <a:gd name="connsiteX13" fmla="*/ 694063 w 1366092"/>
              <a:gd name="connsiteY13" fmla="*/ 44110 h 1156813"/>
              <a:gd name="connsiteX14" fmla="*/ 727113 w 1366092"/>
              <a:gd name="connsiteY14" fmla="*/ 22076 h 1156813"/>
              <a:gd name="connsiteX15" fmla="*/ 771181 w 1366092"/>
              <a:gd name="connsiteY15" fmla="*/ 42 h 1156813"/>
              <a:gd name="connsiteX16" fmla="*/ 1366092 w 1366092"/>
              <a:gd name="connsiteY16" fmla="*/ 958510 h 1156813"/>
              <a:gd name="connsiteX17" fmla="*/ 1090670 w 1366092"/>
              <a:gd name="connsiteY17" fmla="*/ 1156813 h 1156813"/>
              <a:gd name="connsiteX18" fmla="*/ 0 w 1366092"/>
              <a:gd name="connsiteY18" fmla="*/ 605970 h 1156813"/>
              <a:gd name="connsiteX19" fmla="*/ 11017 w 1366092"/>
              <a:gd name="connsiteY19" fmla="*/ 550886 h 1156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66092" h="1156813">
                <a:moveTo>
                  <a:pt x="11017" y="550886"/>
                </a:moveTo>
                <a:lnTo>
                  <a:pt x="11017" y="550886"/>
                </a:lnTo>
                <a:cubicBezTo>
                  <a:pt x="36723" y="532524"/>
                  <a:pt x="61047" y="512054"/>
                  <a:pt x="88135" y="495801"/>
                </a:cubicBezTo>
                <a:cubicBezTo>
                  <a:pt x="98093" y="489826"/>
                  <a:pt x="112019" y="491914"/>
                  <a:pt x="121186" y="484784"/>
                </a:cubicBezTo>
                <a:cubicBezTo>
                  <a:pt x="232656" y="398085"/>
                  <a:pt x="143878" y="433153"/>
                  <a:pt x="220337" y="407666"/>
                </a:cubicBezTo>
                <a:cubicBezTo>
                  <a:pt x="227682" y="396649"/>
                  <a:pt x="232032" y="382887"/>
                  <a:pt x="242371" y="374616"/>
                </a:cubicBezTo>
                <a:cubicBezTo>
                  <a:pt x="251439" y="367362"/>
                  <a:pt x="265035" y="368793"/>
                  <a:pt x="275422" y="363599"/>
                </a:cubicBezTo>
                <a:cubicBezTo>
                  <a:pt x="287265" y="357678"/>
                  <a:pt x="298300" y="350041"/>
                  <a:pt x="308472" y="341565"/>
                </a:cubicBezTo>
                <a:cubicBezTo>
                  <a:pt x="320441" y="331591"/>
                  <a:pt x="329225" y="318079"/>
                  <a:pt x="341523" y="308514"/>
                </a:cubicBezTo>
                <a:cubicBezTo>
                  <a:pt x="362426" y="292256"/>
                  <a:pt x="388899" y="283172"/>
                  <a:pt x="407624" y="264447"/>
                </a:cubicBezTo>
                <a:cubicBezTo>
                  <a:pt x="436141" y="235930"/>
                  <a:pt x="467243" y="200507"/>
                  <a:pt x="506776" y="187329"/>
                </a:cubicBezTo>
                <a:lnTo>
                  <a:pt x="539827" y="176312"/>
                </a:lnTo>
                <a:cubicBezTo>
                  <a:pt x="559414" y="146930"/>
                  <a:pt x="565545" y="133051"/>
                  <a:pt x="594911" y="110211"/>
                </a:cubicBezTo>
                <a:cubicBezTo>
                  <a:pt x="594946" y="110183"/>
                  <a:pt x="677519" y="55139"/>
                  <a:pt x="694063" y="44110"/>
                </a:cubicBezTo>
                <a:lnTo>
                  <a:pt x="727113" y="22076"/>
                </a:lnTo>
                <a:cubicBezTo>
                  <a:pt x="763219" y="-1995"/>
                  <a:pt x="746923" y="42"/>
                  <a:pt x="771181" y="42"/>
                </a:cubicBezTo>
                <a:lnTo>
                  <a:pt x="1366092" y="958510"/>
                </a:lnTo>
                <a:lnTo>
                  <a:pt x="1090670" y="1156813"/>
                </a:lnTo>
                <a:lnTo>
                  <a:pt x="0" y="605970"/>
                </a:lnTo>
                <a:lnTo>
                  <a:pt x="11017" y="550886"/>
                </a:lnTo>
                <a:close/>
              </a:path>
            </a:pathLst>
          </a:custGeom>
          <a:solidFill>
            <a:schemeClr val="accent1">
              <a:alpha val="42000"/>
            </a:schemeClr>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rot="19984659">
            <a:off x="2212253" y="3029111"/>
            <a:ext cx="1505772" cy="1274247"/>
          </a:xfrm>
          <a:custGeom>
            <a:avLst/>
            <a:gdLst>
              <a:gd name="connsiteX0" fmla="*/ 11017 w 1366092"/>
              <a:gd name="connsiteY0" fmla="*/ 550886 h 1156813"/>
              <a:gd name="connsiteX1" fmla="*/ 11017 w 1366092"/>
              <a:gd name="connsiteY1" fmla="*/ 550886 h 1156813"/>
              <a:gd name="connsiteX2" fmla="*/ 88135 w 1366092"/>
              <a:gd name="connsiteY2" fmla="*/ 495801 h 1156813"/>
              <a:gd name="connsiteX3" fmla="*/ 121186 w 1366092"/>
              <a:gd name="connsiteY3" fmla="*/ 484784 h 1156813"/>
              <a:gd name="connsiteX4" fmla="*/ 220337 w 1366092"/>
              <a:gd name="connsiteY4" fmla="*/ 407666 h 1156813"/>
              <a:gd name="connsiteX5" fmla="*/ 242371 w 1366092"/>
              <a:gd name="connsiteY5" fmla="*/ 374616 h 1156813"/>
              <a:gd name="connsiteX6" fmla="*/ 275422 w 1366092"/>
              <a:gd name="connsiteY6" fmla="*/ 363599 h 1156813"/>
              <a:gd name="connsiteX7" fmla="*/ 308472 w 1366092"/>
              <a:gd name="connsiteY7" fmla="*/ 341565 h 1156813"/>
              <a:gd name="connsiteX8" fmla="*/ 341523 w 1366092"/>
              <a:gd name="connsiteY8" fmla="*/ 308514 h 1156813"/>
              <a:gd name="connsiteX9" fmla="*/ 407624 w 1366092"/>
              <a:gd name="connsiteY9" fmla="*/ 264447 h 1156813"/>
              <a:gd name="connsiteX10" fmla="*/ 506776 w 1366092"/>
              <a:gd name="connsiteY10" fmla="*/ 187329 h 1156813"/>
              <a:gd name="connsiteX11" fmla="*/ 539827 w 1366092"/>
              <a:gd name="connsiteY11" fmla="*/ 176312 h 1156813"/>
              <a:gd name="connsiteX12" fmla="*/ 594911 w 1366092"/>
              <a:gd name="connsiteY12" fmla="*/ 110211 h 1156813"/>
              <a:gd name="connsiteX13" fmla="*/ 694063 w 1366092"/>
              <a:gd name="connsiteY13" fmla="*/ 44110 h 1156813"/>
              <a:gd name="connsiteX14" fmla="*/ 727113 w 1366092"/>
              <a:gd name="connsiteY14" fmla="*/ 22076 h 1156813"/>
              <a:gd name="connsiteX15" fmla="*/ 771181 w 1366092"/>
              <a:gd name="connsiteY15" fmla="*/ 42 h 1156813"/>
              <a:gd name="connsiteX16" fmla="*/ 1366092 w 1366092"/>
              <a:gd name="connsiteY16" fmla="*/ 958510 h 1156813"/>
              <a:gd name="connsiteX17" fmla="*/ 1090670 w 1366092"/>
              <a:gd name="connsiteY17" fmla="*/ 1156813 h 1156813"/>
              <a:gd name="connsiteX18" fmla="*/ 0 w 1366092"/>
              <a:gd name="connsiteY18" fmla="*/ 605970 h 1156813"/>
              <a:gd name="connsiteX19" fmla="*/ 11017 w 1366092"/>
              <a:gd name="connsiteY19" fmla="*/ 550886 h 1156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66092" h="1156813">
                <a:moveTo>
                  <a:pt x="11017" y="550886"/>
                </a:moveTo>
                <a:lnTo>
                  <a:pt x="11017" y="550886"/>
                </a:lnTo>
                <a:cubicBezTo>
                  <a:pt x="36723" y="532524"/>
                  <a:pt x="61047" y="512054"/>
                  <a:pt x="88135" y="495801"/>
                </a:cubicBezTo>
                <a:cubicBezTo>
                  <a:pt x="98093" y="489826"/>
                  <a:pt x="112019" y="491914"/>
                  <a:pt x="121186" y="484784"/>
                </a:cubicBezTo>
                <a:cubicBezTo>
                  <a:pt x="232656" y="398085"/>
                  <a:pt x="143878" y="433153"/>
                  <a:pt x="220337" y="407666"/>
                </a:cubicBezTo>
                <a:cubicBezTo>
                  <a:pt x="227682" y="396649"/>
                  <a:pt x="232032" y="382887"/>
                  <a:pt x="242371" y="374616"/>
                </a:cubicBezTo>
                <a:cubicBezTo>
                  <a:pt x="251439" y="367362"/>
                  <a:pt x="265035" y="368793"/>
                  <a:pt x="275422" y="363599"/>
                </a:cubicBezTo>
                <a:cubicBezTo>
                  <a:pt x="287265" y="357678"/>
                  <a:pt x="298300" y="350041"/>
                  <a:pt x="308472" y="341565"/>
                </a:cubicBezTo>
                <a:cubicBezTo>
                  <a:pt x="320441" y="331591"/>
                  <a:pt x="329225" y="318079"/>
                  <a:pt x="341523" y="308514"/>
                </a:cubicBezTo>
                <a:cubicBezTo>
                  <a:pt x="362426" y="292256"/>
                  <a:pt x="388899" y="283172"/>
                  <a:pt x="407624" y="264447"/>
                </a:cubicBezTo>
                <a:cubicBezTo>
                  <a:pt x="436141" y="235930"/>
                  <a:pt x="467243" y="200507"/>
                  <a:pt x="506776" y="187329"/>
                </a:cubicBezTo>
                <a:lnTo>
                  <a:pt x="539827" y="176312"/>
                </a:lnTo>
                <a:cubicBezTo>
                  <a:pt x="559414" y="146930"/>
                  <a:pt x="565545" y="133051"/>
                  <a:pt x="594911" y="110211"/>
                </a:cubicBezTo>
                <a:cubicBezTo>
                  <a:pt x="594946" y="110183"/>
                  <a:pt x="677519" y="55139"/>
                  <a:pt x="694063" y="44110"/>
                </a:cubicBezTo>
                <a:lnTo>
                  <a:pt x="727113" y="22076"/>
                </a:lnTo>
                <a:cubicBezTo>
                  <a:pt x="763219" y="-1995"/>
                  <a:pt x="746923" y="42"/>
                  <a:pt x="771181" y="42"/>
                </a:cubicBezTo>
                <a:lnTo>
                  <a:pt x="1366092" y="958510"/>
                </a:lnTo>
                <a:lnTo>
                  <a:pt x="1090670" y="1156813"/>
                </a:lnTo>
                <a:lnTo>
                  <a:pt x="0" y="605970"/>
                </a:lnTo>
                <a:lnTo>
                  <a:pt x="11017" y="550886"/>
                </a:lnTo>
                <a:close/>
              </a:path>
            </a:pathLst>
          </a:custGeom>
          <a:solidFill>
            <a:schemeClr val="accent1">
              <a:alpha val="40000"/>
            </a:schemeClr>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7180753" y="2240868"/>
            <a:ext cx="718492" cy="3708412"/>
            <a:chOff x="2849177" y="2421896"/>
            <a:chExt cx="1370335" cy="3435103"/>
          </a:xfrm>
        </p:grpSpPr>
        <p:sp>
          <p:nvSpPr>
            <p:cNvPr id="10" name="Rectangle 26"/>
            <p:cNvSpPr>
              <a:spLocks noChangeArrowheads="1"/>
            </p:cNvSpPr>
            <p:nvPr/>
          </p:nvSpPr>
          <p:spPr bwMode="auto">
            <a:xfrm>
              <a:off x="3484467" y="2421896"/>
              <a:ext cx="99756" cy="3435103"/>
            </a:xfrm>
            <a:prstGeom prst="rect">
              <a:avLst/>
            </a:prstGeom>
            <a:solidFill>
              <a:srgbClr val="B2B2B2"/>
            </a:solidFill>
            <a:ln w="9525">
              <a:solidFill>
                <a:srgbClr val="000000"/>
              </a:solidFill>
              <a:miter lim="800000"/>
              <a:headEnd/>
              <a:tailEnd/>
            </a:ln>
          </p:spPr>
          <p:txBody>
            <a:bodyPr lIns="100794" tIns="50397" rIns="100794" bIns="50397"/>
            <a:lstStyle/>
            <a:p>
              <a:endParaRPr lang="en-IN"/>
            </a:p>
          </p:txBody>
        </p:sp>
        <p:sp>
          <p:nvSpPr>
            <p:cNvPr id="13" name="Rectangle 25"/>
            <p:cNvSpPr>
              <a:spLocks noChangeArrowheads="1"/>
            </p:cNvSpPr>
            <p:nvPr/>
          </p:nvSpPr>
          <p:spPr bwMode="auto">
            <a:xfrm>
              <a:off x="3379460" y="3239111"/>
              <a:ext cx="105007" cy="1014956"/>
            </a:xfrm>
            <a:prstGeom prst="rect">
              <a:avLst/>
            </a:prstGeom>
            <a:solidFill>
              <a:srgbClr val="C0504D"/>
            </a:solidFill>
            <a:ln w="9525">
              <a:solidFill>
                <a:srgbClr val="000000"/>
              </a:solidFill>
              <a:miter lim="800000"/>
              <a:headEnd/>
              <a:tailEnd/>
            </a:ln>
          </p:spPr>
          <p:txBody>
            <a:bodyPr lIns="100794" tIns="50397" rIns="100794" bIns="50397"/>
            <a:lstStyle/>
            <a:p>
              <a:endParaRPr lang="en-IN"/>
            </a:p>
          </p:txBody>
        </p:sp>
        <p:sp>
          <p:nvSpPr>
            <p:cNvPr id="14" name="Rectangle 10"/>
            <p:cNvSpPr>
              <a:spLocks noChangeArrowheads="1"/>
            </p:cNvSpPr>
            <p:nvPr/>
          </p:nvSpPr>
          <p:spPr bwMode="auto">
            <a:xfrm>
              <a:off x="3584222" y="3987239"/>
              <a:ext cx="105007" cy="1014956"/>
            </a:xfrm>
            <a:prstGeom prst="rect">
              <a:avLst/>
            </a:prstGeom>
            <a:solidFill>
              <a:srgbClr val="C0504D"/>
            </a:solidFill>
            <a:ln w="9525">
              <a:solidFill>
                <a:srgbClr val="000000"/>
              </a:solidFill>
              <a:miter lim="800000"/>
              <a:headEnd/>
              <a:tailEnd/>
            </a:ln>
          </p:spPr>
          <p:txBody>
            <a:bodyPr lIns="100794" tIns="50397" rIns="100794" bIns="50397"/>
            <a:lstStyle/>
            <a:p>
              <a:endParaRPr lang="en-IN"/>
            </a:p>
          </p:txBody>
        </p:sp>
        <p:sp>
          <p:nvSpPr>
            <p:cNvPr id="15" name="Rectangle 22"/>
            <p:cNvSpPr>
              <a:spLocks noChangeArrowheads="1"/>
            </p:cNvSpPr>
            <p:nvPr/>
          </p:nvSpPr>
          <p:spPr bwMode="auto">
            <a:xfrm>
              <a:off x="3379460" y="4717499"/>
              <a:ext cx="105007" cy="1014956"/>
            </a:xfrm>
            <a:prstGeom prst="rect">
              <a:avLst/>
            </a:prstGeom>
            <a:solidFill>
              <a:srgbClr val="C0504D"/>
            </a:solidFill>
            <a:ln w="9525">
              <a:solidFill>
                <a:srgbClr val="000000"/>
              </a:solidFill>
              <a:miter lim="800000"/>
              <a:headEnd/>
              <a:tailEnd/>
            </a:ln>
          </p:spPr>
          <p:txBody>
            <a:bodyPr lIns="100794" tIns="50397" rIns="100794" bIns="50397"/>
            <a:lstStyle/>
            <a:p>
              <a:endParaRPr lang="en-IN"/>
            </a:p>
          </p:txBody>
        </p:sp>
        <p:sp>
          <p:nvSpPr>
            <p:cNvPr id="16" name="Rectangle 24"/>
            <p:cNvSpPr>
              <a:spLocks noChangeArrowheads="1"/>
            </p:cNvSpPr>
            <p:nvPr/>
          </p:nvSpPr>
          <p:spPr bwMode="auto">
            <a:xfrm>
              <a:off x="3379460" y="3354607"/>
              <a:ext cx="105007" cy="785716"/>
            </a:xfrm>
            <a:prstGeom prst="rect">
              <a:avLst/>
            </a:prstGeom>
            <a:solidFill>
              <a:srgbClr val="00B050"/>
            </a:solidFill>
            <a:ln w="9525">
              <a:solidFill>
                <a:srgbClr val="000000"/>
              </a:solidFill>
              <a:miter lim="800000"/>
              <a:headEnd/>
              <a:tailEnd/>
            </a:ln>
          </p:spPr>
          <p:txBody>
            <a:bodyPr lIns="100794" tIns="50397" rIns="100794" bIns="50397"/>
            <a:lstStyle/>
            <a:p>
              <a:endParaRPr lang="en-IN"/>
            </a:p>
          </p:txBody>
        </p:sp>
        <p:sp>
          <p:nvSpPr>
            <p:cNvPr id="17" name="Rectangle 9"/>
            <p:cNvSpPr>
              <a:spLocks noChangeArrowheads="1"/>
            </p:cNvSpPr>
            <p:nvPr/>
          </p:nvSpPr>
          <p:spPr bwMode="auto">
            <a:xfrm>
              <a:off x="3584222" y="4096778"/>
              <a:ext cx="105007" cy="785717"/>
            </a:xfrm>
            <a:prstGeom prst="rect">
              <a:avLst/>
            </a:prstGeom>
            <a:solidFill>
              <a:srgbClr val="00B050"/>
            </a:solidFill>
            <a:ln w="9525">
              <a:solidFill>
                <a:srgbClr val="000000"/>
              </a:solidFill>
              <a:miter lim="800000"/>
              <a:headEnd/>
              <a:tailEnd/>
            </a:ln>
          </p:spPr>
          <p:txBody>
            <a:bodyPr lIns="100794" tIns="50397" rIns="100794" bIns="50397"/>
            <a:lstStyle/>
            <a:p>
              <a:endParaRPr lang="en-IN"/>
            </a:p>
          </p:txBody>
        </p:sp>
        <p:sp>
          <p:nvSpPr>
            <p:cNvPr id="18" name="Rectangle 21"/>
            <p:cNvSpPr>
              <a:spLocks noChangeArrowheads="1"/>
            </p:cNvSpPr>
            <p:nvPr/>
          </p:nvSpPr>
          <p:spPr bwMode="auto">
            <a:xfrm>
              <a:off x="3379460" y="4827038"/>
              <a:ext cx="105007" cy="785716"/>
            </a:xfrm>
            <a:prstGeom prst="rect">
              <a:avLst/>
            </a:prstGeom>
            <a:solidFill>
              <a:srgbClr val="00B050"/>
            </a:solidFill>
            <a:ln w="9525">
              <a:solidFill>
                <a:srgbClr val="000000"/>
              </a:solidFill>
              <a:miter lim="800000"/>
              <a:headEnd/>
              <a:tailEnd/>
            </a:ln>
          </p:spPr>
          <p:txBody>
            <a:bodyPr lIns="100794" tIns="50397" rIns="100794" bIns="50397"/>
            <a:lstStyle/>
            <a:p>
              <a:endParaRPr lang="en-IN"/>
            </a:p>
          </p:txBody>
        </p:sp>
        <p:sp>
          <p:nvSpPr>
            <p:cNvPr id="19" name="Rectangle 23"/>
            <p:cNvSpPr>
              <a:spLocks noChangeArrowheads="1"/>
            </p:cNvSpPr>
            <p:nvPr/>
          </p:nvSpPr>
          <p:spPr bwMode="auto">
            <a:xfrm>
              <a:off x="2849177" y="3393105"/>
              <a:ext cx="530283" cy="698219"/>
            </a:xfrm>
            <a:prstGeom prst="rect">
              <a:avLst/>
            </a:prstGeom>
            <a:solidFill>
              <a:srgbClr val="00B0F0"/>
            </a:solidFill>
            <a:ln w="9525">
              <a:solidFill>
                <a:srgbClr val="000000"/>
              </a:solidFill>
              <a:miter lim="800000"/>
              <a:headEnd/>
              <a:tailEnd/>
            </a:ln>
          </p:spPr>
          <p:txBody>
            <a:bodyPr lIns="100794" tIns="50397" rIns="100794" bIns="50397"/>
            <a:lstStyle/>
            <a:p>
              <a:endParaRPr lang="en-IN"/>
            </a:p>
          </p:txBody>
        </p:sp>
        <p:sp>
          <p:nvSpPr>
            <p:cNvPr id="20" name="Rectangle 8"/>
            <p:cNvSpPr>
              <a:spLocks noChangeArrowheads="1"/>
            </p:cNvSpPr>
            <p:nvPr/>
          </p:nvSpPr>
          <p:spPr bwMode="auto">
            <a:xfrm>
              <a:off x="3689229" y="4169804"/>
              <a:ext cx="530283" cy="673722"/>
            </a:xfrm>
            <a:prstGeom prst="rect">
              <a:avLst/>
            </a:prstGeom>
            <a:solidFill>
              <a:srgbClr val="00B0F0"/>
            </a:solidFill>
            <a:ln w="9525">
              <a:solidFill>
                <a:srgbClr val="000000"/>
              </a:solidFill>
              <a:miter lim="800000"/>
              <a:headEnd/>
              <a:tailEnd/>
            </a:ln>
          </p:spPr>
          <p:txBody>
            <a:bodyPr lIns="100794" tIns="50397" rIns="100794" bIns="50397"/>
            <a:lstStyle/>
            <a:p>
              <a:endParaRPr lang="en-IN"/>
            </a:p>
          </p:txBody>
        </p:sp>
        <p:sp>
          <p:nvSpPr>
            <p:cNvPr id="21" name="Rectangle 20"/>
            <p:cNvSpPr>
              <a:spLocks noChangeArrowheads="1"/>
            </p:cNvSpPr>
            <p:nvPr/>
          </p:nvSpPr>
          <p:spPr bwMode="auto">
            <a:xfrm>
              <a:off x="2849177" y="4936577"/>
              <a:ext cx="530283" cy="687721"/>
            </a:xfrm>
            <a:prstGeom prst="rect">
              <a:avLst/>
            </a:prstGeom>
            <a:solidFill>
              <a:srgbClr val="00B0F0"/>
            </a:solidFill>
            <a:ln w="9525">
              <a:solidFill>
                <a:srgbClr val="000000"/>
              </a:solidFill>
              <a:miter lim="800000"/>
              <a:headEnd/>
              <a:tailEnd/>
            </a:ln>
          </p:spPr>
          <p:txBody>
            <a:bodyPr lIns="100794" tIns="50397" rIns="100794" bIns="50397"/>
            <a:lstStyle/>
            <a:p>
              <a:endParaRPr lang="en-IN"/>
            </a:p>
          </p:txBody>
        </p:sp>
      </p:grpSp>
    </p:spTree>
    <p:extLst>
      <p:ext uri="{BB962C8B-B14F-4D97-AF65-F5344CB8AC3E}">
        <p14:creationId xmlns:p14="http://schemas.microsoft.com/office/powerpoint/2010/main" val="148152153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1714840" y="1304764"/>
          <a:ext cx="5738221" cy="2339992"/>
        </p:xfrm>
        <a:graphic>
          <a:graphicData uri="http://schemas.openxmlformats.org/drawingml/2006/table">
            <a:tbl>
              <a:tblPr/>
              <a:tblGrid>
                <a:gridCol w="557364"/>
                <a:gridCol w="472307"/>
                <a:gridCol w="499276"/>
                <a:gridCol w="412145"/>
                <a:gridCol w="607153"/>
                <a:gridCol w="530395"/>
                <a:gridCol w="676305"/>
                <a:gridCol w="546300"/>
                <a:gridCol w="814609"/>
                <a:gridCol w="622367"/>
              </a:tblGrid>
              <a:tr h="861118">
                <a:tc>
                  <a:txBody>
                    <a:bodyPr/>
                    <a:lstStyle/>
                    <a:p>
                      <a:pPr marL="0" marR="0">
                        <a:lnSpc>
                          <a:spcPct val="115000"/>
                        </a:lnSpc>
                        <a:spcBef>
                          <a:spcPts val="0"/>
                        </a:spcBef>
                        <a:spcAft>
                          <a:spcPts val="0"/>
                        </a:spcAft>
                      </a:pPr>
                      <a:r>
                        <a:rPr lang="en-US" sz="1000" dirty="0">
                          <a:latin typeface="Times New Roman"/>
                          <a:ea typeface="Calibri"/>
                          <a:cs typeface="Times New Roman"/>
                        </a:rPr>
                        <a:t>Station # for </a:t>
                      </a:r>
                      <a:r>
                        <a:rPr lang="en-US" sz="1000" dirty="0">
                          <a:solidFill>
                            <a:srgbClr val="FF0000"/>
                          </a:solidFill>
                          <a:latin typeface="Times New Roman"/>
                          <a:ea typeface="Calibri"/>
                          <a:cs typeface="Times New Roman"/>
                        </a:rPr>
                        <a:t>SIS100</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Calibri"/>
                          <a:cs typeface="Times New Roman"/>
                        </a:rPr>
                        <a:t>Layer #</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Total no of pads</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Times New Roman"/>
                          <a:ea typeface="Calibri"/>
                          <a:cs typeface="Times New Roman"/>
                        </a:rPr>
                        <a:t>R1 (cm)</a:t>
                      </a:r>
                      <a:endParaRPr lang="en-US" sz="11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Pad size (min)</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Times New Roman"/>
                          <a:ea typeface="Calibri"/>
                          <a:cs typeface="Times New Roman"/>
                        </a:rPr>
                        <a:t>R2 (cm)</a:t>
                      </a:r>
                      <a:endParaRPr lang="en-US" sz="11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Calibri"/>
                          <a:cs typeface="Times New Roman"/>
                        </a:rPr>
                        <a:t>Pad size (max)</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Times New Roman"/>
                          <a:ea typeface="Calibri"/>
                          <a:cs typeface="Times New Roman"/>
                        </a:rPr>
                        <a:t>Area (sq.mt)</a:t>
                      </a:r>
                      <a:endParaRPr lang="en-US" sz="11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Calibri"/>
                          <a:cs typeface="Times New Roman"/>
                        </a:rPr>
                        <a:t>No of 128 channel FEB/layer (round off)</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No of Sector per layer</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919">
                <a:tc>
                  <a:txBody>
                    <a:bodyPr/>
                    <a:lstStyle/>
                    <a:p>
                      <a:pPr marL="0" marR="0">
                        <a:lnSpc>
                          <a:spcPct val="115000"/>
                        </a:lnSpc>
                        <a:spcBef>
                          <a:spcPts val="0"/>
                        </a:spcBef>
                        <a:spcAft>
                          <a:spcPts val="0"/>
                        </a:spcAft>
                      </a:pPr>
                      <a:r>
                        <a:rPr lang="en-US" sz="1000" dirty="0">
                          <a:latin typeface="Times New Roman"/>
                          <a:ea typeface="Calibri"/>
                          <a:cs typeface="Times New Roman"/>
                        </a:rPr>
                        <a:t>1</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1</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28800</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Times New Roman"/>
                          <a:ea typeface="Calibri"/>
                          <a:cs typeface="Times New Roman"/>
                        </a:rPr>
                        <a:t>25</a:t>
                      </a:r>
                      <a:endParaRPr lang="en-US" sz="11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4.36mm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Times New Roman"/>
                          <a:ea typeface="Calibri"/>
                          <a:cs typeface="Times New Roman"/>
                        </a:rPr>
                        <a:t>100.25</a:t>
                      </a:r>
                      <a:endParaRPr lang="en-US" sz="11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17.48mm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Times New Roman"/>
                          <a:ea typeface="Calibri"/>
                          <a:cs typeface="Times New Roman"/>
                        </a:rPr>
                        <a:t>2.95</a:t>
                      </a:r>
                      <a:endParaRPr lang="en-US" sz="11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240 </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16</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919">
                <a:tc>
                  <a:txBody>
                    <a:bodyPr/>
                    <a:lstStyle/>
                    <a:p>
                      <a:pPr marL="0" marR="0">
                        <a:lnSpc>
                          <a:spcPct val="115000"/>
                        </a:lnSpc>
                        <a:spcBef>
                          <a:spcPts val="0"/>
                        </a:spcBef>
                        <a:spcAft>
                          <a:spcPts val="0"/>
                        </a:spcAft>
                      </a:pPr>
                      <a:endParaRPr lang="en-US" sz="10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28800</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Times New Roman"/>
                          <a:ea typeface="Calibri"/>
                          <a:cs typeface="Times New Roman"/>
                        </a:rPr>
                        <a:t>25</a:t>
                      </a:r>
                      <a:endParaRPr lang="en-US" sz="11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4.36mm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Times New Roman"/>
                          <a:ea typeface="Calibri"/>
                          <a:cs typeface="Times New Roman"/>
                        </a:rPr>
                        <a:t>100.25</a:t>
                      </a:r>
                      <a:endParaRPr lang="en-US" sz="11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17.48mm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Times New Roman"/>
                          <a:ea typeface="Calibri"/>
                          <a:cs typeface="Times New Roman"/>
                        </a:rPr>
                        <a:t>2.95</a:t>
                      </a:r>
                      <a:endParaRPr lang="en-US" sz="11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240</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16</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279">
                <a:tc>
                  <a:txBody>
                    <a:bodyPr/>
                    <a:lstStyle/>
                    <a:p>
                      <a:pPr marL="0" marR="0">
                        <a:lnSpc>
                          <a:spcPct val="115000"/>
                        </a:lnSpc>
                        <a:spcBef>
                          <a:spcPts val="0"/>
                        </a:spcBef>
                        <a:spcAft>
                          <a:spcPts val="0"/>
                        </a:spcAft>
                      </a:pPr>
                      <a:endParaRPr lang="en-US" sz="10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3</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28800</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Times New Roman"/>
                          <a:ea typeface="Calibri"/>
                          <a:cs typeface="Times New Roman"/>
                        </a:rPr>
                        <a:t>25</a:t>
                      </a:r>
                      <a:endParaRPr lang="en-US" sz="11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4.36mm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Times New Roman"/>
                          <a:ea typeface="Calibri"/>
                          <a:cs typeface="Times New Roman"/>
                        </a:rPr>
                        <a:t>100.25</a:t>
                      </a:r>
                      <a:endParaRPr lang="en-US" sz="11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17.48mm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Times New Roman"/>
                          <a:ea typeface="Calibri"/>
                          <a:cs typeface="Times New Roman"/>
                        </a:rPr>
                        <a:t>2.95</a:t>
                      </a:r>
                      <a:endParaRPr lang="en-US" sz="11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240 </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16</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919">
                <a:tc>
                  <a:txBody>
                    <a:bodyPr/>
                    <a:lstStyle/>
                    <a:p>
                      <a:pPr marL="0" marR="0">
                        <a:lnSpc>
                          <a:spcPct val="115000"/>
                        </a:lnSpc>
                        <a:spcBef>
                          <a:spcPts val="0"/>
                        </a:spcBef>
                        <a:spcAft>
                          <a:spcPts val="0"/>
                        </a:spcAft>
                      </a:pPr>
                      <a:r>
                        <a:rPr lang="en-US" sz="1000">
                          <a:latin typeface="Times New Roman"/>
                          <a:ea typeface="Calibri"/>
                          <a:cs typeface="Times New Roman"/>
                        </a:rPr>
                        <a:t>2</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1</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30600</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Times New Roman"/>
                          <a:ea typeface="Calibri"/>
                          <a:cs typeface="Times New Roman"/>
                        </a:rPr>
                        <a:t>34.5</a:t>
                      </a:r>
                      <a:endParaRPr lang="en-US" sz="11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5.9mm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Times New Roman"/>
                          <a:ea typeface="Calibri"/>
                          <a:cs typeface="Times New Roman"/>
                        </a:rPr>
                        <a:t>146.9</a:t>
                      </a:r>
                      <a:endParaRPr lang="en-US" sz="11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25.4mm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Times New Roman"/>
                          <a:ea typeface="Calibri"/>
                          <a:cs typeface="Times New Roman"/>
                        </a:rPr>
                        <a:t>6.4</a:t>
                      </a:r>
                      <a:endParaRPr lang="en-US" sz="11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240</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24</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919">
                <a:tc>
                  <a:txBody>
                    <a:bodyPr/>
                    <a:lstStyle/>
                    <a:p>
                      <a:pPr marL="0" marR="0">
                        <a:lnSpc>
                          <a:spcPct val="115000"/>
                        </a:lnSpc>
                        <a:spcBef>
                          <a:spcPts val="0"/>
                        </a:spcBef>
                        <a:spcAft>
                          <a:spcPts val="0"/>
                        </a:spcAft>
                      </a:pPr>
                      <a:endParaRPr lang="en-US" sz="10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Calibri"/>
                          <a:cs typeface="Times New Roman"/>
                        </a:rPr>
                        <a:t>30600</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Times New Roman"/>
                          <a:ea typeface="Calibri"/>
                          <a:cs typeface="Times New Roman"/>
                        </a:rPr>
                        <a:t>34.5</a:t>
                      </a:r>
                      <a:endParaRPr lang="en-US" sz="11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5.9mm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Times New Roman"/>
                          <a:ea typeface="Calibri"/>
                          <a:cs typeface="Times New Roman"/>
                        </a:rPr>
                        <a:t>146.9</a:t>
                      </a:r>
                      <a:endParaRPr lang="en-US" sz="11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25.4mm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Times New Roman"/>
                          <a:ea typeface="Calibri"/>
                          <a:cs typeface="Times New Roman"/>
                        </a:rPr>
                        <a:t>6.4</a:t>
                      </a:r>
                      <a:endParaRPr lang="en-US" sz="11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240</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24</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919">
                <a:tc>
                  <a:txBody>
                    <a:bodyPr/>
                    <a:lstStyle/>
                    <a:p>
                      <a:pPr marL="0" marR="0">
                        <a:lnSpc>
                          <a:spcPct val="115000"/>
                        </a:lnSpc>
                        <a:spcBef>
                          <a:spcPts val="0"/>
                        </a:spcBef>
                        <a:spcAft>
                          <a:spcPts val="0"/>
                        </a:spcAft>
                      </a:pPr>
                      <a:endParaRPr lang="en-US" sz="10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Calibri"/>
                          <a:cs typeface="Times New Roman"/>
                        </a:rPr>
                        <a:t>3</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Calibri"/>
                          <a:cs typeface="Times New Roman"/>
                        </a:rPr>
                        <a:t>30600</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Times New Roman"/>
                          <a:ea typeface="Calibri"/>
                          <a:cs typeface="Times New Roman"/>
                        </a:rPr>
                        <a:t>34.5</a:t>
                      </a:r>
                      <a:endParaRPr lang="en-US" sz="11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5.9mm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Times New Roman"/>
                          <a:ea typeface="Calibri"/>
                          <a:cs typeface="Times New Roman"/>
                        </a:rPr>
                        <a:t>146.9</a:t>
                      </a:r>
                      <a:endParaRPr lang="en-US" sz="11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25.4mm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Times New Roman"/>
                          <a:ea typeface="Calibri"/>
                          <a:cs typeface="Times New Roman"/>
                        </a:rPr>
                        <a:t>6.4</a:t>
                      </a:r>
                      <a:endParaRPr lang="en-US" sz="11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240</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Calibri"/>
                          <a:cs typeface="Times New Roman"/>
                        </a:rPr>
                        <a:t>24</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 name="Table 3"/>
          <p:cNvGraphicFramePr>
            <a:graphicFrameLocks noGrp="1"/>
          </p:cNvGraphicFramePr>
          <p:nvPr>
            <p:extLst/>
          </p:nvPr>
        </p:nvGraphicFramePr>
        <p:xfrm>
          <a:off x="1727684" y="3933056"/>
          <a:ext cx="5623001" cy="2124077"/>
        </p:xfrm>
        <a:graphic>
          <a:graphicData uri="http://schemas.openxmlformats.org/drawingml/2006/table">
            <a:tbl>
              <a:tblPr/>
              <a:tblGrid>
                <a:gridCol w="546173"/>
                <a:gridCol w="462824"/>
                <a:gridCol w="489251"/>
                <a:gridCol w="403870"/>
                <a:gridCol w="594962"/>
                <a:gridCol w="519745"/>
                <a:gridCol w="662725"/>
                <a:gridCol w="535330"/>
                <a:gridCol w="798252"/>
                <a:gridCol w="609869"/>
              </a:tblGrid>
              <a:tr h="781661">
                <a:tc>
                  <a:txBody>
                    <a:bodyPr/>
                    <a:lstStyle/>
                    <a:p>
                      <a:pPr marL="0" marR="0">
                        <a:lnSpc>
                          <a:spcPct val="115000"/>
                        </a:lnSpc>
                        <a:spcBef>
                          <a:spcPts val="0"/>
                        </a:spcBef>
                        <a:spcAft>
                          <a:spcPts val="0"/>
                        </a:spcAft>
                      </a:pPr>
                      <a:r>
                        <a:rPr lang="en-US" sz="1000" dirty="0">
                          <a:latin typeface="Times New Roman"/>
                          <a:ea typeface="Calibri"/>
                          <a:cs typeface="Times New Roman"/>
                        </a:rPr>
                        <a:t>Station # for </a:t>
                      </a:r>
                      <a:r>
                        <a:rPr lang="en-US" sz="1000" dirty="0">
                          <a:solidFill>
                            <a:srgbClr val="FF0000"/>
                          </a:solidFill>
                          <a:latin typeface="Times New Roman"/>
                          <a:ea typeface="Calibri"/>
                          <a:cs typeface="Times New Roman"/>
                        </a:rPr>
                        <a:t>SIS300</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Layer #</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Total no of pads</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R1 (cm)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Pad size (min)</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R2 (cm)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Pad size (max)</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Calibri"/>
                          <a:cs typeface="Times New Roman"/>
                        </a:rPr>
                        <a:t>Area (sq.mt)</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No of 128 channel FEB/layer (round off)</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No of Sector per layer</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320">
                <a:tc>
                  <a:txBody>
                    <a:bodyPr/>
                    <a:lstStyle/>
                    <a:p>
                      <a:pPr marL="0" marR="0">
                        <a:lnSpc>
                          <a:spcPct val="115000"/>
                        </a:lnSpc>
                        <a:spcBef>
                          <a:spcPts val="0"/>
                        </a:spcBef>
                        <a:spcAft>
                          <a:spcPts val="0"/>
                        </a:spcAft>
                      </a:pPr>
                      <a:r>
                        <a:rPr lang="en-US" sz="1000">
                          <a:latin typeface="Times New Roman"/>
                          <a:ea typeface="Calibri"/>
                          <a:cs typeface="Times New Roman"/>
                        </a:rPr>
                        <a:t>1</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1</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28800</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25</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Calibri"/>
                          <a:cs typeface="Times New Roman"/>
                        </a:rPr>
                        <a:t>4.36mm</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100.25</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17.48mm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2.95</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240 </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16</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320">
                <a:tc>
                  <a:txBody>
                    <a:bodyPr/>
                    <a:lstStyle/>
                    <a:p>
                      <a:pPr marL="0" marR="0">
                        <a:lnSpc>
                          <a:spcPct val="115000"/>
                        </a:lnSpc>
                        <a:spcBef>
                          <a:spcPts val="0"/>
                        </a:spcBef>
                        <a:spcAft>
                          <a:spcPts val="0"/>
                        </a:spcAft>
                      </a:pPr>
                      <a:endParaRPr lang="en-US" sz="10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28800</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Calibri"/>
                          <a:cs typeface="Times New Roman"/>
                        </a:rPr>
                        <a:t>25</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4.36mm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100.25</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17.48mm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2.95</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240</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16</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816">
                <a:tc>
                  <a:txBody>
                    <a:bodyPr/>
                    <a:lstStyle/>
                    <a:p>
                      <a:pPr marL="0" marR="0">
                        <a:lnSpc>
                          <a:spcPct val="115000"/>
                        </a:lnSpc>
                        <a:spcBef>
                          <a:spcPts val="0"/>
                        </a:spcBef>
                        <a:spcAft>
                          <a:spcPts val="0"/>
                        </a:spcAft>
                      </a:pPr>
                      <a:endParaRPr lang="en-US" sz="10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3</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28800</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25</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4.36mm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Calibri"/>
                          <a:cs typeface="Times New Roman"/>
                        </a:rPr>
                        <a:t>100.25</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17.48mm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2.95</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240 </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16</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320">
                <a:tc>
                  <a:txBody>
                    <a:bodyPr/>
                    <a:lstStyle/>
                    <a:p>
                      <a:pPr marL="0" marR="0">
                        <a:lnSpc>
                          <a:spcPct val="115000"/>
                        </a:lnSpc>
                        <a:spcBef>
                          <a:spcPts val="0"/>
                        </a:spcBef>
                        <a:spcAft>
                          <a:spcPts val="0"/>
                        </a:spcAft>
                      </a:pPr>
                      <a:r>
                        <a:rPr lang="en-US" sz="1000">
                          <a:latin typeface="Times New Roman"/>
                          <a:ea typeface="Calibri"/>
                          <a:cs typeface="Times New Roman"/>
                        </a:rPr>
                        <a:t>2</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1</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30240</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29.5</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5mm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123.5</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21.3mm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4.5</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240</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20</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320">
                <a:tc>
                  <a:txBody>
                    <a:bodyPr/>
                    <a:lstStyle/>
                    <a:p>
                      <a:pPr marL="0" marR="0">
                        <a:lnSpc>
                          <a:spcPct val="115000"/>
                        </a:lnSpc>
                        <a:spcBef>
                          <a:spcPts val="0"/>
                        </a:spcBef>
                        <a:spcAft>
                          <a:spcPts val="0"/>
                        </a:spcAft>
                      </a:pPr>
                      <a:endParaRPr lang="en-US" sz="10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30240</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29.5</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5mm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123.5</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21.3mm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4.5</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240</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20</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320">
                <a:tc>
                  <a:txBody>
                    <a:bodyPr/>
                    <a:lstStyle/>
                    <a:p>
                      <a:pPr marL="0" marR="0">
                        <a:lnSpc>
                          <a:spcPct val="115000"/>
                        </a:lnSpc>
                        <a:spcBef>
                          <a:spcPts val="0"/>
                        </a:spcBef>
                        <a:spcAft>
                          <a:spcPts val="0"/>
                        </a:spcAft>
                      </a:pPr>
                      <a:endParaRPr lang="en-US" sz="10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3</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30240</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29.5</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5mm</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123.5</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Calibri"/>
                          <a:cs typeface="Times New Roman"/>
                        </a:rPr>
                        <a:t>21.3mm</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4.5</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latin typeface="Times New Roman"/>
                          <a:ea typeface="Calibri"/>
                          <a:cs typeface="Times New Roman"/>
                        </a:rPr>
                        <a:t>240</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Calibri"/>
                          <a:cs typeface="Times New Roman"/>
                        </a:rPr>
                        <a:t>20</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 name="TextBox 5"/>
          <p:cNvSpPr txBox="1"/>
          <p:nvPr/>
        </p:nvSpPr>
        <p:spPr>
          <a:xfrm>
            <a:off x="2235168" y="580986"/>
            <a:ext cx="4331570" cy="523220"/>
          </a:xfrm>
          <a:prstGeom prst="rect">
            <a:avLst/>
          </a:prstGeom>
          <a:noFill/>
        </p:spPr>
        <p:txBody>
          <a:bodyPr wrap="none" rtlCol="0">
            <a:spAutoFit/>
          </a:bodyPr>
          <a:lstStyle/>
          <a:p>
            <a:r>
              <a:rPr lang="en-US" sz="2800" b="1" dirty="0" smtClean="0">
                <a:solidFill>
                  <a:srgbClr val="FF0000"/>
                </a:solidFill>
                <a:latin typeface="Times New Roman" pitchFamily="18" charset="0"/>
                <a:cs typeface="Times New Roman" pitchFamily="18" charset="0"/>
              </a:rPr>
              <a:t># of sectors, FEB, area, etc.</a:t>
            </a:r>
            <a:endParaRPr lang="en-US" sz="2800" b="1" dirty="0">
              <a:solidFill>
                <a:srgbClr val="FF0000"/>
              </a:solidFill>
              <a:latin typeface="Times New Roman" pitchFamily="18" charset="0"/>
              <a:cs typeface="Times New Roman" pitchFamily="18" charset="0"/>
            </a:endParaRPr>
          </a:p>
        </p:txBody>
      </p:sp>
      <p:sp>
        <p:nvSpPr>
          <p:cNvPr id="2" name="Date Placeholder 1"/>
          <p:cNvSpPr>
            <a:spLocks noGrp="1"/>
          </p:cNvSpPr>
          <p:nvPr>
            <p:ph type="dt" sz="half" idx="10"/>
          </p:nvPr>
        </p:nvSpPr>
        <p:spPr/>
        <p:txBody>
          <a:bodyPr/>
          <a:lstStyle/>
          <a:p>
            <a:pPr>
              <a:defRPr/>
            </a:pPr>
            <a:fld id="{B694D699-AC3F-4C8E-9DB6-BDFC39C1804F}" type="datetime1">
              <a:rPr lang="en-US" smtClean="0"/>
              <a:t>2/4/2016</a:t>
            </a:fld>
            <a:endParaRPr lang="en-IN" dirty="0"/>
          </a:p>
        </p:txBody>
      </p:sp>
      <p:sp>
        <p:nvSpPr>
          <p:cNvPr id="5" name="Footer Placeholder 4"/>
          <p:cNvSpPr>
            <a:spLocks noGrp="1"/>
          </p:cNvSpPr>
          <p:nvPr>
            <p:ph type="ftr" sz="quarter" idx="11"/>
          </p:nvPr>
        </p:nvSpPr>
        <p:spPr/>
        <p:txBody>
          <a:bodyPr/>
          <a:lstStyle/>
          <a:p>
            <a:r>
              <a:rPr lang="en-US" smtClean="0"/>
              <a:t>Heavy Flavour meet, SINP, Kolkata, 03-05 Feb 2016</a:t>
            </a:r>
            <a:endParaRPr lang="en-IN" dirty="0"/>
          </a:p>
        </p:txBody>
      </p:sp>
      <p:sp>
        <p:nvSpPr>
          <p:cNvPr id="8" name="Slide Number Placeholder 7"/>
          <p:cNvSpPr>
            <a:spLocks noGrp="1"/>
          </p:cNvSpPr>
          <p:nvPr>
            <p:ph type="sldNum" sz="quarter" idx="12"/>
          </p:nvPr>
        </p:nvSpPr>
        <p:spPr/>
        <p:txBody>
          <a:bodyPr/>
          <a:lstStyle/>
          <a:p>
            <a:pPr>
              <a:defRPr/>
            </a:pPr>
            <a:fld id="{93D90B08-1DC8-462A-81BF-56EE57CA8698}" type="slidenum">
              <a:rPr lang="en-IN" smtClean="0"/>
              <a:pPr>
                <a:defRPr/>
              </a:pPr>
              <a:t>48</a:t>
            </a:fld>
            <a:endParaRPr lang="en-IN" dirty="0"/>
          </a:p>
        </p:txBody>
      </p:sp>
    </p:spTree>
    <p:extLst>
      <p:ext uri="{BB962C8B-B14F-4D97-AF65-F5344CB8AC3E}">
        <p14:creationId xmlns:p14="http://schemas.microsoft.com/office/powerpoint/2010/main" val="268619253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l="22069" r="21379"/>
          <a:stretch>
            <a:fillRect/>
          </a:stretch>
        </p:blipFill>
        <p:spPr bwMode="auto">
          <a:xfrm>
            <a:off x="811161" y="617499"/>
            <a:ext cx="7325227" cy="5257872"/>
          </a:xfrm>
          <a:prstGeom prst="rect">
            <a:avLst/>
          </a:prstGeom>
          <a:noFill/>
          <a:ln w="9525">
            <a:noFill/>
            <a:miter lim="800000"/>
            <a:headEnd/>
            <a:tailEnd/>
          </a:ln>
          <a:effectLst/>
        </p:spPr>
      </p:pic>
      <p:sp>
        <p:nvSpPr>
          <p:cNvPr id="5" name="TextBox 4"/>
          <p:cNvSpPr txBox="1"/>
          <p:nvPr/>
        </p:nvSpPr>
        <p:spPr>
          <a:xfrm>
            <a:off x="2709837" y="248167"/>
            <a:ext cx="3498073" cy="523220"/>
          </a:xfrm>
          <a:prstGeom prst="rect">
            <a:avLst/>
          </a:prstGeom>
          <a:noFill/>
        </p:spPr>
        <p:txBody>
          <a:bodyPr wrap="none" rtlCol="0">
            <a:spAutoFit/>
          </a:bodyPr>
          <a:lstStyle/>
          <a:p>
            <a:r>
              <a:rPr lang="en-US" sz="2800" b="1" dirty="0" smtClean="0">
                <a:solidFill>
                  <a:srgbClr val="FF0000"/>
                </a:solidFill>
                <a:latin typeface="Times New Roman" pitchFamily="18" charset="0"/>
                <a:cs typeface="Times New Roman" pitchFamily="18" charset="0"/>
              </a:rPr>
              <a:t>MUCH station layout</a:t>
            </a:r>
            <a:endParaRPr lang="en-US" sz="2800" b="1" dirty="0">
              <a:solidFill>
                <a:srgbClr val="FF0000"/>
              </a:solidFill>
              <a:latin typeface="Times New Roman" pitchFamily="18" charset="0"/>
              <a:cs typeface="Times New Roman" pitchFamily="18" charset="0"/>
            </a:endParaRPr>
          </a:p>
        </p:txBody>
      </p:sp>
      <p:sp>
        <p:nvSpPr>
          <p:cNvPr id="2" name="Date Placeholder 1"/>
          <p:cNvSpPr>
            <a:spLocks noGrp="1"/>
          </p:cNvSpPr>
          <p:nvPr>
            <p:ph type="dt" sz="half" idx="10"/>
          </p:nvPr>
        </p:nvSpPr>
        <p:spPr/>
        <p:txBody>
          <a:bodyPr/>
          <a:lstStyle/>
          <a:p>
            <a:pPr>
              <a:defRPr/>
            </a:pPr>
            <a:fld id="{67F9BB10-7797-40D1-91D5-DAC340A95151}" type="datetime1">
              <a:rPr lang="en-US" smtClean="0"/>
              <a:t>2/4/2016</a:t>
            </a:fld>
            <a:endParaRPr lang="en-IN"/>
          </a:p>
        </p:txBody>
      </p:sp>
      <p:sp>
        <p:nvSpPr>
          <p:cNvPr id="6" name="Footer Placeholder 5"/>
          <p:cNvSpPr>
            <a:spLocks noGrp="1"/>
          </p:cNvSpPr>
          <p:nvPr>
            <p:ph type="ftr" sz="quarter" idx="11"/>
          </p:nvPr>
        </p:nvSpPr>
        <p:spPr/>
        <p:txBody>
          <a:bodyPr/>
          <a:lstStyle/>
          <a:p>
            <a:r>
              <a:rPr lang="en-US" smtClean="0"/>
              <a:t>Heavy Flavour meet, SINP, Kolkata, 03-05 Feb 2016</a:t>
            </a:r>
            <a:endParaRPr lang="en-IN"/>
          </a:p>
        </p:txBody>
      </p:sp>
      <p:sp>
        <p:nvSpPr>
          <p:cNvPr id="7" name="Slide Number Placeholder 6"/>
          <p:cNvSpPr>
            <a:spLocks noGrp="1"/>
          </p:cNvSpPr>
          <p:nvPr>
            <p:ph type="sldNum" sz="quarter" idx="12"/>
          </p:nvPr>
        </p:nvSpPr>
        <p:spPr/>
        <p:txBody>
          <a:bodyPr/>
          <a:lstStyle/>
          <a:p>
            <a:pPr>
              <a:defRPr/>
            </a:pPr>
            <a:fld id="{93D90B08-1DC8-462A-81BF-56EE57CA8698}" type="slidenum">
              <a:rPr lang="en-IN" smtClean="0"/>
              <a:pPr>
                <a:defRPr/>
              </a:pPr>
              <a:t>49</a:t>
            </a:fld>
            <a:endParaRPr lang="en-IN"/>
          </a:p>
        </p:txBody>
      </p:sp>
      <p:grpSp>
        <p:nvGrpSpPr>
          <p:cNvPr id="4" name="Group 9"/>
          <p:cNvGrpSpPr/>
          <p:nvPr/>
        </p:nvGrpSpPr>
        <p:grpSpPr>
          <a:xfrm>
            <a:off x="647564" y="414954"/>
            <a:ext cx="8334302" cy="5285091"/>
            <a:chOff x="647564" y="414954"/>
            <a:chExt cx="8334302" cy="5285091"/>
          </a:xfrm>
        </p:grpSpPr>
        <p:pic>
          <p:nvPicPr>
            <p:cNvPr id="8" name="Picture 2"/>
            <p:cNvPicPr>
              <a:picLocks noChangeAspect="1" noChangeArrowheads="1"/>
            </p:cNvPicPr>
            <p:nvPr/>
          </p:nvPicPr>
          <p:blipFill>
            <a:blip r:embed="rId3"/>
            <a:srcRect/>
            <a:stretch>
              <a:fillRect/>
            </a:stretch>
          </p:blipFill>
          <p:spPr bwMode="auto">
            <a:xfrm>
              <a:off x="647564" y="414954"/>
              <a:ext cx="4329352" cy="5285091"/>
            </a:xfrm>
            <a:prstGeom prst="rect">
              <a:avLst/>
            </a:prstGeom>
            <a:noFill/>
            <a:ln w="9525">
              <a:noFill/>
              <a:miter lim="800000"/>
              <a:headEnd/>
              <a:tailEnd/>
            </a:ln>
            <a:effectLst/>
          </p:spPr>
        </p:pic>
        <p:pic>
          <p:nvPicPr>
            <p:cNvPr id="9" name="Picture 3"/>
            <p:cNvPicPr>
              <a:picLocks noChangeAspect="1" noChangeArrowheads="1"/>
            </p:cNvPicPr>
            <p:nvPr/>
          </p:nvPicPr>
          <p:blipFill>
            <a:blip r:embed="rId4"/>
            <a:srcRect/>
            <a:stretch>
              <a:fillRect/>
            </a:stretch>
          </p:blipFill>
          <p:spPr bwMode="auto">
            <a:xfrm>
              <a:off x="4976916" y="442597"/>
              <a:ext cx="4004950" cy="5110639"/>
            </a:xfrm>
            <a:prstGeom prst="rect">
              <a:avLst/>
            </a:prstGeom>
            <a:noFill/>
            <a:ln w="9525">
              <a:noFill/>
              <a:miter lim="800000"/>
              <a:headEnd/>
              <a:tailEnd/>
            </a:ln>
            <a:effectLst/>
          </p:spPr>
        </p:pic>
      </p:grpSp>
    </p:spTree>
    <p:extLst>
      <p:ext uri="{BB962C8B-B14F-4D97-AF65-F5344CB8AC3E}">
        <p14:creationId xmlns:p14="http://schemas.microsoft.com/office/powerpoint/2010/main" val="1418935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3ED4C-D805-4B42-9293-73CF307D2255}" type="datetime1">
              <a:rPr lang="en-US" smtClean="0"/>
              <a:t>2/4/2016</a:t>
            </a:fld>
            <a:endParaRPr lang="en-US"/>
          </a:p>
        </p:txBody>
      </p:sp>
      <p:sp>
        <p:nvSpPr>
          <p:cNvPr id="3" name="Footer Placeholder 2"/>
          <p:cNvSpPr>
            <a:spLocks noGrp="1"/>
          </p:cNvSpPr>
          <p:nvPr>
            <p:ph type="ftr" sz="quarter" idx="11"/>
          </p:nvPr>
        </p:nvSpPr>
        <p:spPr/>
        <p:txBody>
          <a:bodyPr/>
          <a:lstStyle/>
          <a:p>
            <a:r>
              <a:rPr lang="en-US" smtClean="0"/>
              <a:t>Heavy Flavour meet, SINP, Kolkata, 03-05 Feb 2016</a:t>
            </a:r>
            <a:endParaRPr lang="en-US"/>
          </a:p>
        </p:txBody>
      </p:sp>
      <p:sp>
        <p:nvSpPr>
          <p:cNvPr id="4" name="Slide Number Placeholder 3"/>
          <p:cNvSpPr>
            <a:spLocks noGrp="1"/>
          </p:cNvSpPr>
          <p:nvPr>
            <p:ph type="sldNum" sz="quarter" idx="12"/>
          </p:nvPr>
        </p:nvSpPr>
        <p:spPr/>
        <p:txBody>
          <a:bodyPr/>
          <a:lstStyle/>
          <a:p>
            <a:fld id="{4F061F49-58B3-444B-8D0A-49E01249780B}" type="slidenum">
              <a:rPr lang="en-US" smtClean="0"/>
              <a:t>5</a:t>
            </a:fld>
            <a:endParaRPr lang="en-US"/>
          </a:p>
        </p:txBody>
      </p:sp>
      <p:sp>
        <p:nvSpPr>
          <p:cNvPr id="5" name="Rectangle 4"/>
          <p:cNvSpPr/>
          <p:nvPr/>
        </p:nvSpPr>
        <p:spPr>
          <a:xfrm>
            <a:off x="323528" y="1412776"/>
            <a:ext cx="8363272" cy="5078313"/>
          </a:xfrm>
          <a:prstGeom prst="rect">
            <a:avLst/>
          </a:prstGeom>
        </p:spPr>
        <p:txBody>
          <a:bodyPr wrap="square">
            <a:spAutoFit/>
          </a:bodyPr>
          <a:lstStyle/>
          <a:p>
            <a:pPr marL="285750" indent="-285750">
              <a:buFont typeface="Arial" panose="020B0604020202020204" pitchFamily="34" charset="0"/>
              <a:buChar char="•"/>
            </a:pPr>
            <a:r>
              <a:rPr lang="en-US" dirty="0" err="1">
                <a:solidFill>
                  <a:srgbClr val="C00000"/>
                </a:solidFill>
                <a:latin typeface="SFRM1095"/>
              </a:rPr>
              <a:t>D</a:t>
            </a:r>
            <a:r>
              <a:rPr lang="en-US" dirty="0" err="1" smtClean="0">
                <a:solidFill>
                  <a:srgbClr val="C00000"/>
                </a:solidFill>
                <a:latin typeface="SFRM1095"/>
              </a:rPr>
              <a:t>ilepton</a:t>
            </a:r>
            <a:r>
              <a:rPr lang="en-US" dirty="0" smtClean="0">
                <a:solidFill>
                  <a:srgbClr val="C00000"/>
                </a:solidFill>
                <a:latin typeface="SFRM1095"/>
              </a:rPr>
              <a:t> pairs </a:t>
            </a:r>
            <a:r>
              <a:rPr lang="en-US" dirty="0">
                <a:solidFill>
                  <a:srgbClr val="C00000"/>
                </a:solidFill>
                <a:latin typeface="SFRM1095"/>
              </a:rPr>
              <a:t>emitted in energetic heavy-ion collisions provide valuable information on the </a:t>
            </a:r>
            <a:r>
              <a:rPr lang="en-US" dirty="0" smtClean="0">
                <a:solidFill>
                  <a:srgbClr val="C00000"/>
                </a:solidFill>
                <a:latin typeface="SFRM1095"/>
              </a:rPr>
              <a:t>evolution and </a:t>
            </a:r>
            <a:r>
              <a:rPr lang="en-US" dirty="0">
                <a:solidFill>
                  <a:srgbClr val="C00000"/>
                </a:solidFill>
                <a:latin typeface="SFRM1095"/>
              </a:rPr>
              <a:t>on the properties of the hot and dense fireball. </a:t>
            </a:r>
            <a:endParaRPr lang="en-US" dirty="0" smtClean="0">
              <a:solidFill>
                <a:srgbClr val="C00000"/>
              </a:solidFill>
              <a:latin typeface="SFRM1095"/>
            </a:endParaRPr>
          </a:p>
          <a:p>
            <a:endParaRPr lang="en-US" dirty="0">
              <a:latin typeface="SFRM1095"/>
            </a:endParaRPr>
          </a:p>
          <a:p>
            <a:pPr marL="285750" indent="-285750">
              <a:buFont typeface="Arial" panose="020B0604020202020204" pitchFamily="34" charset="0"/>
              <a:buChar char="•"/>
            </a:pPr>
            <a:r>
              <a:rPr lang="en-US" dirty="0" smtClean="0">
                <a:solidFill>
                  <a:srgbClr val="0070C0"/>
                </a:solidFill>
                <a:latin typeface="SFRM1095"/>
              </a:rPr>
              <a:t>Comparison of </a:t>
            </a:r>
            <a:r>
              <a:rPr lang="en-US" dirty="0" err="1" smtClean="0">
                <a:solidFill>
                  <a:srgbClr val="0070C0"/>
                </a:solidFill>
                <a:latin typeface="SFRM1095"/>
              </a:rPr>
              <a:t>charmonium</a:t>
            </a:r>
            <a:r>
              <a:rPr lang="en-US" dirty="0" smtClean="0">
                <a:solidFill>
                  <a:srgbClr val="0070C0"/>
                </a:solidFill>
                <a:latin typeface="SFRM1095"/>
              </a:rPr>
              <a:t> </a:t>
            </a:r>
            <a:r>
              <a:rPr lang="en-US" dirty="0">
                <a:solidFill>
                  <a:srgbClr val="0070C0"/>
                </a:solidFill>
                <a:latin typeface="SFRM1095"/>
              </a:rPr>
              <a:t>yields measured in proton-nucleus and nucleus-nucleus collisions has led to </a:t>
            </a:r>
            <a:r>
              <a:rPr lang="en-US" dirty="0" smtClean="0">
                <a:solidFill>
                  <a:srgbClr val="0070C0"/>
                </a:solidFill>
                <a:latin typeface="SFRM1095"/>
              </a:rPr>
              <a:t>the observation </a:t>
            </a:r>
            <a:r>
              <a:rPr lang="en-US" dirty="0">
                <a:solidFill>
                  <a:srgbClr val="0070C0"/>
                </a:solidFill>
                <a:latin typeface="SFRM1095"/>
              </a:rPr>
              <a:t>of an anomalous dissociation of </a:t>
            </a:r>
            <a:r>
              <a:rPr lang="en-US" dirty="0" err="1">
                <a:solidFill>
                  <a:srgbClr val="0070C0"/>
                </a:solidFill>
                <a:latin typeface="SFRM1095"/>
              </a:rPr>
              <a:t>charmonium</a:t>
            </a:r>
            <a:r>
              <a:rPr lang="en-US" dirty="0">
                <a:solidFill>
                  <a:srgbClr val="0070C0"/>
                </a:solidFill>
                <a:latin typeface="SFRM1095"/>
              </a:rPr>
              <a:t> in central collisions of heavy </a:t>
            </a:r>
            <a:r>
              <a:rPr lang="en-US" dirty="0" smtClean="0">
                <a:solidFill>
                  <a:srgbClr val="0070C0"/>
                </a:solidFill>
                <a:latin typeface="SFRM1095"/>
              </a:rPr>
              <a:t>nuclei which </a:t>
            </a:r>
            <a:r>
              <a:rPr lang="en-US" dirty="0">
                <a:solidFill>
                  <a:srgbClr val="0070C0"/>
                </a:solidFill>
                <a:latin typeface="SFRM1095"/>
              </a:rPr>
              <a:t>was explained by color screening in the quark-gluon phase</a:t>
            </a:r>
            <a:r>
              <a:rPr lang="en-US" dirty="0">
                <a:latin typeface="SFRM1095"/>
              </a:rPr>
              <a:t>. </a:t>
            </a:r>
            <a:endParaRPr lang="en-US" dirty="0" smtClean="0">
              <a:latin typeface="SFRM1095"/>
            </a:endParaRPr>
          </a:p>
          <a:p>
            <a:pPr marL="285750" indent="-285750">
              <a:buFont typeface="Arial" panose="020B0604020202020204" pitchFamily="34" charset="0"/>
              <a:buChar char="•"/>
            </a:pPr>
            <a:endParaRPr lang="en-US" dirty="0" smtClean="0">
              <a:latin typeface="SFRM1095"/>
            </a:endParaRPr>
          </a:p>
          <a:p>
            <a:pPr marL="285750" indent="-285750">
              <a:buFont typeface="Arial" panose="020B0604020202020204" pitchFamily="34" charset="0"/>
              <a:buChar char="•"/>
            </a:pPr>
            <a:r>
              <a:rPr lang="en-US" dirty="0" smtClean="0">
                <a:solidFill>
                  <a:srgbClr val="0070C0"/>
                </a:solidFill>
                <a:latin typeface="SFRM1095"/>
              </a:rPr>
              <a:t>Till </a:t>
            </a:r>
            <a:r>
              <a:rPr lang="en-US" dirty="0">
                <a:solidFill>
                  <a:srgbClr val="0070C0"/>
                </a:solidFill>
                <a:latin typeface="SFRM1095"/>
              </a:rPr>
              <a:t>today, this </a:t>
            </a:r>
            <a:r>
              <a:rPr lang="en-US" dirty="0" smtClean="0">
                <a:solidFill>
                  <a:srgbClr val="0070C0"/>
                </a:solidFill>
                <a:latin typeface="SFRM1095"/>
              </a:rPr>
              <a:t>observation still </a:t>
            </a:r>
            <a:r>
              <a:rPr lang="en-US" dirty="0">
                <a:solidFill>
                  <a:srgbClr val="0070C0"/>
                </a:solidFill>
                <a:latin typeface="SFRM1095"/>
              </a:rPr>
              <a:t>has remained one of the most convincing experimental facts hinting towards the existence of </a:t>
            </a:r>
            <a:r>
              <a:rPr lang="en-US" dirty="0" err="1">
                <a:solidFill>
                  <a:srgbClr val="0070C0"/>
                </a:solidFill>
                <a:latin typeface="SFRM1095"/>
              </a:rPr>
              <a:t>partonic</a:t>
            </a:r>
            <a:r>
              <a:rPr lang="en-US" dirty="0">
                <a:solidFill>
                  <a:srgbClr val="0070C0"/>
                </a:solidFill>
                <a:latin typeface="SFRM1095"/>
              </a:rPr>
              <a:t> degrees of freedom in the fireball at top SPS energies</a:t>
            </a:r>
            <a:r>
              <a:rPr lang="en-US" dirty="0" smtClean="0">
                <a:solidFill>
                  <a:srgbClr val="0070C0"/>
                </a:solidFill>
                <a:latin typeface="SFRM1095"/>
              </a:rPr>
              <a:t>.</a:t>
            </a:r>
          </a:p>
          <a:p>
            <a:pPr marL="285750" indent="-285750">
              <a:buFont typeface="Arial" panose="020B0604020202020204" pitchFamily="34" charset="0"/>
              <a:buChar char="•"/>
            </a:pPr>
            <a:endParaRPr lang="en-US" dirty="0">
              <a:latin typeface="SFRM1095"/>
            </a:endParaRPr>
          </a:p>
          <a:p>
            <a:pPr marL="285750" indent="-285750">
              <a:buFont typeface="Arial" panose="020B0604020202020204" pitchFamily="34" charset="0"/>
              <a:buChar char="•"/>
            </a:pPr>
            <a:r>
              <a:rPr lang="en-US" dirty="0">
                <a:solidFill>
                  <a:srgbClr val="C00000"/>
                </a:solidFill>
                <a:latin typeface="SFRM1095"/>
              </a:rPr>
              <a:t>The </a:t>
            </a:r>
            <a:r>
              <a:rPr lang="en-US" dirty="0" err="1">
                <a:solidFill>
                  <a:srgbClr val="C00000"/>
                </a:solidFill>
                <a:latin typeface="SFRM1095"/>
              </a:rPr>
              <a:t>dilepton</a:t>
            </a:r>
            <a:r>
              <a:rPr lang="en-US" dirty="0">
                <a:solidFill>
                  <a:srgbClr val="C00000"/>
                </a:solidFill>
                <a:latin typeface="SFRM1095"/>
              </a:rPr>
              <a:t> measurements at the CERN-SPS have been performed mainly at 158 A </a:t>
            </a:r>
            <a:r>
              <a:rPr lang="en-US" dirty="0" err="1">
                <a:solidFill>
                  <a:srgbClr val="C00000"/>
                </a:solidFill>
                <a:latin typeface="SFRM1095"/>
              </a:rPr>
              <a:t>GeV</a:t>
            </a:r>
            <a:r>
              <a:rPr lang="en-US" dirty="0">
                <a:solidFill>
                  <a:srgbClr val="C00000"/>
                </a:solidFill>
                <a:latin typeface="SFRM1095"/>
              </a:rPr>
              <a:t>, except for one spectrum taken in </a:t>
            </a:r>
            <a:r>
              <a:rPr lang="en-US" dirty="0" err="1">
                <a:solidFill>
                  <a:srgbClr val="C00000"/>
                </a:solidFill>
                <a:latin typeface="SFRM1095"/>
              </a:rPr>
              <a:t>Pb</a:t>
            </a:r>
            <a:r>
              <a:rPr lang="en-US" dirty="0">
                <a:solidFill>
                  <a:srgbClr val="C00000"/>
                </a:solidFill>
                <a:latin typeface="SFRM1095"/>
              </a:rPr>
              <a:t>+ Au at 40 A </a:t>
            </a:r>
            <a:r>
              <a:rPr lang="en-US" dirty="0" err="1">
                <a:solidFill>
                  <a:srgbClr val="C00000"/>
                </a:solidFill>
                <a:latin typeface="SFRM1095"/>
              </a:rPr>
              <a:t>GeV</a:t>
            </a:r>
            <a:r>
              <a:rPr lang="en-US" dirty="0">
                <a:solidFill>
                  <a:srgbClr val="C00000"/>
                </a:solidFill>
                <a:latin typeface="SFRM1095"/>
              </a:rPr>
              <a:t> by the CERES collaboration where even an increased excess yield has been observed </a:t>
            </a:r>
          </a:p>
          <a:p>
            <a:endParaRPr lang="en-US" dirty="0">
              <a:latin typeface="SFRM1095"/>
            </a:endParaRPr>
          </a:p>
        </p:txBody>
      </p:sp>
      <p:sp>
        <p:nvSpPr>
          <p:cNvPr id="6" name="TextBox 5"/>
          <p:cNvSpPr txBox="1"/>
          <p:nvPr/>
        </p:nvSpPr>
        <p:spPr>
          <a:xfrm>
            <a:off x="457200" y="656692"/>
            <a:ext cx="2241191" cy="523220"/>
          </a:xfrm>
          <a:prstGeom prst="rect">
            <a:avLst/>
          </a:prstGeom>
          <a:noFill/>
        </p:spPr>
        <p:txBody>
          <a:bodyPr wrap="none" rtlCol="0">
            <a:spAutoFit/>
          </a:bodyPr>
          <a:lstStyle/>
          <a:p>
            <a:r>
              <a:rPr lang="en-US" sz="2800" b="1" dirty="0" smtClean="0">
                <a:solidFill>
                  <a:srgbClr val="FF0000"/>
                </a:solidFill>
              </a:rPr>
              <a:t>The </a:t>
            </a:r>
            <a:r>
              <a:rPr lang="en-US" sz="2800" b="1" dirty="0" err="1" smtClean="0">
                <a:solidFill>
                  <a:srgbClr val="FF0000"/>
                </a:solidFill>
              </a:rPr>
              <a:t>Dileptons</a:t>
            </a:r>
            <a:endParaRPr lang="en-US" sz="2800" b="1" dirty="0">
              <a:solidFill>
                <a:srgbClr val="FF0000"/>
              </a:solidFill>
            </a:endParaRPr>
          </a:p>
        </p:txBody>
      </p:sp>
    </p:spTree>
    <p:extLst>
      <p:ext uri="{BB962C8B-B14F-4D97-AF65-F5344CB8AC3E}">
        <p14:creationId xmlns:p14="http://schemas.microsoft.com/office/powerpoint/2010/main" val="261012358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1DF4B63D-ADE1-4065-89FC-685A2ED0B57D}" type="slidenum">
              <a:rPr lang="en-GB" smtClean="0"/>
              <a:pPr/>
              <a:t>50</a:t>
            </a:fld>
            <a:endParaRPr lang="en-GB" dirty="0"/>
          </a:p>
        </p:txBody>
      </p:sp>
      <p:sp>
        <p:nvSpPr>
          <p:cNvPr id="7" name="Footer Placeholder 6"/>
          <p:cNvSpPr>
            <a:spLocks noGrp="1"/>
          </p:cNvSpPr>
          <p:nvPr>
            <p:ph type="ftr" sz="quarter" idx="11"/>
          </p:nvPr>
        </p:nvSpPr>
        <p:spPr/>
        <p:txBody>
          <a:bodyPr/>
          <a:lstStyle/>
          <a:p>
            <a:r>
              <a:rPr lang="en-GB" dirty="0" smtClean="0"/>
              <a:t>Murthy S. Ganti,  VECC</a:t>
            </a:r>
            <a:endParaRPr lang="en-GB" dirty="0"/>
          </a:p>
        </p:txBody>
      </p:sp>
      <p:sp>
        <p:nvSpPr>
          <p:cNvPr id="9" name="TextBox 8"/>
          <p:cNvSpPr txBox="1"/>
          <p:nvPr/>
        </p:nvSpPr>
        <p:spPr>
          <a:xfrm>
            <a:off x="304802" y="76200"/>
            <a:ext cx="8382000" cy="523220"/>
          </a:xfrm>
          <a:prstGeom prst="rect">
            <a:avLst/>
          </a:prstGeom>
          <a:noFill/>
        </p:spPr>
        <p:txBody>
          <a:bodyPr wrap="square" lIns="91281" tIns="45643" rIns="91281" bIns="45643" rtlCol="0">
            <a:spAutoFit/>
          </a:bodyPr>
          <a:lstStyle/>
          <a:p>
            <a:pPr algn="ctr"/>
            <a:r>
              <a:rPr lang="en-US" sz="2800" b="1" i="1" dirty="0" smtClean="0">
                <a:solidFill>
                  <a:schemeClr val="tx1">
                    <a:lumMod val="65000"/>
                    <a:lumOff val="35000"/>
                  </a:schemeClr>
                </a:solidFill>
              </a:rPr>
              <a:t>Sector Chamber elements – (old design) </a:t>
            </a:r>
            <a:endParaRPr lang="en-GB" sz="2800" b="1" i="1" dirty="0">
              <a:solidFill>
                <a:schemeClr val="tx1">
                  <a:lumMod val="65000"/>
                  <a:lumOff val="35000"/>
                </a:schemeClr>
              </a:solidFill>
            </a:endParaRPr>
          </a:p>
        </p:txBody>
      </p:sp>
      <p:cxnSp>
        <p:nvCxnSpPr>
          <p:cNvPr id="10" name="Straight Connector 9"/>
          <p:cNvCxnSpPr/>
          <p:nvPr/>
        </p:nvCxnSpPr>
        <p:spPr>
          <a:xfrm>
            <a:off x="0" y="760412"/>
            <a:ext cx="4495800" cy="1588"/>
          </a:xfrm>
          <a:prstGeom prst="line">
            <a:avLst/>
          </a:prstGeom>
          <a:ln w="63500">
            <a:solidFill>
              <a:srgbClr val="C2572C"/>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838200" y="760412"/>
            <a:ext cx="8305800" cy="1588"/>
          </a:xfrm>
          <a:prstGeom prst="line">
            <a:avLst/>
          </a:prstGeom>
          <a:ln w="12700">
            <a:solidFill>
              <a:srgbClr val="C2572C"/>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1588" y="6551611"/>
            <a:ext cx="9142412" cy="158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242" name="AutoShape 2" descr="http://www.hzdr.de/workshops/cbm2011/Images/CBM_logo.jpg"/>
          <p:cNvSpPr>
            <a:spLocks noChangeAspect="1" noChangeArrowheads="1"/>
          </p:cNvSpPr>
          <p:nvPr/>
        </p:nvSpPr>
        <p:spPr bwMode="auto">
          <a:xfrm>
            <a:off x="155575" y="-2468547"/>
            <a:ext cx="3810000" cy="5143501"/>
          </a:xfrm>
          <a:prstGeom prst="rect">
            <a:avLst/>
          </a:prstGeom>
          <a:noFill/>
        </p:spPr>
        <p:txBody>
          <a:bodyPr vert="horz" wrap="square" lIns="91281" tIns="45643" rIns="91281" bIns="45643" numCol="1" anchor="t" anchorCtr="0" compatLnSpc="1">
            <a:prstTxWarp prst="textNoShape">
              <a:avLst/>
            </a:prstTxWarp>
          </a:bodyPr>
          <a:lstStyle/>
          <a:p>
            <a:endParaRPr lang="en-US" dirty="0"/>
          </a:p>
        </p:txBody>
      </p:sp>
      <p:sp>
        <p:nvSpPr>
          <p:cNvPr id="10244" name="AutoShape 4" descr="http://www.hzdr.de/workshops/cbm2011/Images/CBM_logo.jpg"/>
          <p:cNvSpPr>
            <a:spLocks noChangeAspect="1" noChangeArrowheads="1"/>
          </p:cNvSpPr>
          <p:nvPr/>
        </p:nvSpPr>
        <p:spPr bwMode="auto">
          <a:xfrm>
            <a:off x="155575" y="-2468547"/>
            <a:ext cx="3810000" cy="5143501"/>
          </a:xfrm>
          <a:prstGeom prst="rect">
            <a:avLst/>
          </a:prstGeom>
          <a:noFill/>
        </p:spPr>
        <p:txBody>
          <a:bodyPr vert="horz" wrap="square" lIns="91281" tIns="45643" rIns="91281" bIns="45643" numCol="1" anchor="t" anchorCtr="0" compatLnSpc="1">
            <a:prstTxWarp prst="textNoShape">
              <a:avLst/>
            </a:prstTxWarp>
          </a:bodyPr>
          <a:lstStyle/>
          <a:p>
            <a:endParaRPr lang="en-US" dirty="0"/>
          </a:p>
        </p:txBody>
      </p:sp>
      <p:sp>
        <p:nvSpPr>
          <p:cNvPr id="10246" name="AutoShape 6" descr="http://www.hzdr.de/workshops/cbm2011/Images/CBM_logo.jpg"/>
          <p:cNvSpPr>
            <a:spLocks noChangeAspect="1" noChangeArrowheads="1"/>
          </p:cNvSpPr>
          <p:nvPr/>
        </p:nvSpPr>
        <p:spPr bwMode="auto">
          <a:xfrm>
            <a:off x="155575" y="-2468547"/>
            <a:ext cx="3810000" cy="5143501"/>
          </a:xfrm>
          <a:prstGeom prst="rect">
            <a:avLst/>
          </a:prstGeom>
          <a:noFill/>
        </p:spPr>
        <p:txBody>
          <a:bodyPr vert="horz" wrap="square" lIns="91281" tIns="45643" rIns="91281" bIns="45643" numCol="1" anchor="t" anchorCtr="0" compatLnSpc="1">
            <a:prstTxWarp prst="textNoShape">
              <a:avLst/>
            </a:prstTxWarp>
          </a:bodyPr>
          <a:lstStyle/>
          <a:p>
            <a:endParaRPr lang="en-US" dirty="0"/>
          </a:p>
        </p:txBody>
      </p:sp>
      <p:pic>
        <p:nvPicPr>
          <p:cNvPr id="18" name="Picture 17" descr="CBM_logo.jpg"/>
          <p:cNvPicPr>
            <a:picLocks noChangeAspect="1"/>
          </p:cNvPicPr>
          <p:nvPr/>
        </p:nvPicPr>
        <p:blipFill>
          <a:blip r:embed="rId2" cstate="print"/>
          <a:stretch>
            <a:fillRect/>
          </a:stretch>
        </p:blipFill>
        <p:spPr>
          <a:xfrm>
            <a:off x="5" y="1"/>
            <a:ext cx="550333" cy="742950"/>
          </a:xfrm>
          <a:prstGeom prst="rect">
            <a:avLst/>
          </a:prstGeom>
        </p:spPr>
      </p:pic>
      <p:grpSp>
        <p:nvGrpSpPr>
          <p:cNvPr id="2" name="Group 57"/>
          <p:cNvGrpSpPr/>
          <p:nvPr/>
        </p:nvGrpSpPr>
        <p:grpSpPr>
          <a:xfrm>
            <a:off x="2" y="1371599"/>
            <a:ext cx="8991600" cy="4154129"/>
            <a:chOff x="0" y="1371599"/>
            <a:chExt cx="8991600" cy="4154129"/>
          </a:xfrm>
        </p:grpSpPr>
        <p:sp>
          <p:nvSpPr>
            <p:cNvPr id="15" name="TextBox 14"/>
            <p:cNvSpPr txBox="1"/>
            <p:nvPr/>
          </p:nvSpPr>
          <p:spPr>
            <a:xfrm>
              <a:off x="0" y="1447800"/>
              <a:ext cx="2133600" cy="538609"/>
            </a:xfrm>
            <a:prstGeom prst="rect">
              <a:avLst/>
            </a:prstGeom>
            <a:noFill/>
          </p:spPr>
          <p:txBody>
            <a:bodyPr wrap="square" rtlCol="0">
              <a:spAutoFit/>
            </a:bodyPr>
            <a:lstStyle/>
            <a:p>
              <a:r>
                <a:rPr lang="en-US" sz="1400" b="1" dirty="0" smtClean="0">
                  <a:solidFill>
                    <a:schemeClr val="tx1">
                      <a:lumMod val="65000"/>
                      <a:lumOff val="35000"/>
                    </a:schemeClr>
                  </a:solidFill>
                </a:rPr>
                <a:t>Top Honey comb </a:t>
              </a:r>
            </a:p>
            <a:p>
              <a:r>
                <a:rPr lang="en-US" sz="1400" b="1" dirty="0" smtClean="0">
                  <a:solidFill>
                    <a:schemeClr val="tx1">
                      <a:lumMod val="65000"/>
                      <a:lumOff val="35000"/>
                    </a:schemeClr>
                  </a:solidFill>
                </a:rPr>
                <a:t>plate</a:t>
              </a:r>
              <a:endParaRPr lang="en-US" sz="1400" b="1" dirty="0">
                <a:solidFill>
                  <a:schemeClr val="tx1">
                    <a:lumMod val="65000"/>
                    <a:lumOff val="35000"/>
                  </a:schemeClr>
                </a:solidFill>
              </a:endParaRPr>
            </a:p>
          </p:txBody>
        </p:sp>
        <p:sp>
          <p:nvSpPr>
            <p:cNvPr id="16" name="TextBox 15"/>
            <p:cNvSpPr txBox="1"/>
            <p:nvPr/>
          </p:nvSpPr>
          <p:spPr>
            <a:xfrm>
              <a:off x="381000" y="3848100"/>
              <a:ext cx="1447800" cy="738664"/>
            </a:xfrm>
            <a:prstGeom prst="rect">
              <a:avLst/>
            </a:prstGeom>
            <a:noFill/>
          </p:spPr>
          <p:txBody>
            <a:bodyPr wrap="square" rtlCol="0">
              <a:spAutoFit/>
            </a:bodyPr>
            <a:lstStyle/>
            <a:p>
              <a:r>
                <a:rPr lang="en-US" sz="1400" b="1" dirty="0" smtClean="0">
                  <a:solidFill>
                    <a:schemeClr val="tx1">
                      <a:lumMod val="65000"/>
                      <a:lumOff val="35000"/>
                    </a:schemeClr>
                  </a:solidFill>
                </a:rPr>
                <a:t>Enclosure frame with ‘O’ ring seal</a:t>
              </a:r>
              <a:endParaRPr lang="en-US" sz="1400" b="1" dirty="0">
                <a:solidFill>
                  <a:schemeClr val="tx1">
                    <a:lumMod val="65000"/>
                    <a:lumOff val="35000"/>
                  </a:schemeClr>
                </a:solidFill>
              </a:endParaRPr>
            </a:p>
          </p:txBody>
        </p:sp>
        <p:sp>
          <p:nvSpPr>
            <p:cNvPr id="17" name="TextBox 16"/>
            <p:cNvSpPr txBox="1"/>
            <p:nvPr/>
          </p:nvSpPr>
          <p:spPr>
            <a:xfrm>
              <a:off x="457200" y="4724400"/>
              <a:ext cx="1371600" cy="523220"/>
            </a:xfrm>
            <a:prstGeom prst="rect">
              <a:avLst/>
            </a:prstGeom>
            <a:noFill/>
          </p:spPr>
          <p:txBody>
            <a:bodyPr wrap="square" rtlCol="0">
              <a:spAutoFit/>
            </a:bodyPr>
            <a:lstStyle/>
            <a:p>
              <a:r>
                <a:rPr lang="en-US" sz="1400" b="1" dirty="0" smtClean="0">
                  <a:solidFill>
                    <a:schemeClr val="tx1">
                      <a:lumMod val="65000"/>
                      <a:lumOff val="35000"/>
                    </a:schemeClr>
                  </a:solidFill>
                </a:rPr>
                <a:t>Drift plane PCB</a:t>
              </a:r>
              <a:endParaRPr lang="en-US" sz="1400" b="1" dirty="0">
                <a:solidFill>
                  <a:schemeClr val="tx1">
                    <a:lumMod val="65000"/>
                    <a:lumOff val="35000"/>
                  </a:schemeClr>
                </a:solidFill>
              </a:endParaRPr>
            </a:p>
          </p:txBody>
        </p:sp>
        <p:sp>
          <p:nvSpPr>
            <p:cNvPr id="19" name="TextBox 18"/>
            <p:cNvSpPr txBox="1"/>
            <p:nvPr/>
          </p:nvSpPr>
          <p:spPr>
            <a:xfrm>
              <a:off x="7886700" y="4686300"/>
              <a:ext cx="1104900" cy="523220"/>
            </a:xfrm>
            <a:prstGeom prst="rect">
              <a:avLst/>
            </a:prstGeom>
            <a:noFill/>
          </p:spPr>
          <p:txBody>
            <a:bodyPr wrap="square" rtlCol="0">
              <a:spAutoFit/>
            </a:bodyPr>
            <a:lstStyle/>
            <a:p>
              <a:r>
                <a:rPr lang="en-US" sz="1400" b="1" dirty="0" smtClean="0">
                  <a:solidFill>
                    <a:schemeClr val="tx1">
                      <a:lumMod val="65000"/>
                      <a:lumOff val="35000"/>
                    </a:schemeClr>
                  </a:solidFill>
                </a:rPr>
                <a:t>HV  divider </a:t>
              </a:r>
              <a:endParaRPr lang="en-US" sz="1400" b="1" dirty="0">
                <a:solidFill>
                  <a:schemeClr val="tx1">
                    <a:lumMod val="65000"/>
                    <a:lumOff val="35000"/>
                  </a:schemeClr>
                </a:solidFill>
              </a:endParaRPr>
            </a:p>
          </p:txBody>
        </p:sp>
        <p:sp>
          <p:nvSpPr>
            <p:cNvPr id="22" name="TextBox 21"/>
            <p:cNvSpPr txBox="1"/>
            <p:nvPr/>
          </p:nvSpPr>
          <p:spPr>
            <a:xfrm>
              <a:off x="114300" y="1905000"/>
              <a:ext cx="1714500" cy="738664"/>
            </a:xfrm>
            <a:prstGeom prst="rect">
              <a:avLst/>
            </a:prstGeom>
            <a:noFill/>
          </p:spPr>
          <p:txBody>
            <a:bodyPr wrap="square" rtlCol="0">
              <a:spAutoFit/>
            </a:bodyPr>
            <a:lstStyle/>
            <a:p>
              <a:r>
                <a:rPr lang="en-US" sz="1400" b="1" dirty="0" smtClean="0">
                  <a:solidFill>
                    <a:schemeClr val="tx1">
                      <a:lumMod val="65000"/>
                      <a:lumOff val="35000"/>
                    </a:schemeClr>
                  </a:solidFill>
                </a:rPr>
                <a:t>Pad plane PCB With clamping frame </a:t>
              </a:r>
              <a:endParaRPr lang="en-US" sz="1400" b="1" dirty="0">
                <a:solidFill>
                  <a:schemeClr val="tx1">
                    <a:lumMod val="65000"/>
                    <a:lumOff val="35000"/>
                  </a:schemeClr>
                </a:solidFill>
              </a:endParaRPr>
            </a:p>
          </p:txBody>
        </p:sp>
        <p:sp>
          <p:nvSpPr>
            <p:cNvPr id="23" name="TextBox 22"/>
            <p:cNvSpPr txBox="1"/>
            <p:nvPr/>
          </p:nvSpPr>
          <p:spPr>
            <a:xfrm>
              <a:off x="1143000" y="3314700"/>
              <a:ext cx="762000" cy="307777"/>
            </a:xfrm>
            <a:prstGeom prst="rect">
              <a:avLst/>
            </a:prstGeom>
            <a:noFill/>
          </p:spPr>
          <p:txBody>
            <a:bodyPr wrap="square" rtlCol="0">
              <a:spAutoFit/>
            </a:bodyPr>
            <a:lstStyle/>
            <a:p>
              <a:r>
                <a:rPr lang="en-US" sz="1400" b="1" dirty="0" smtClean="0">
                  <a:solidFill>
                    <a:schemeClr val="tx1">
                      <a:lumMod val="65000"/>
                      <a:lumOff val="35000"/>
                    </a:schemeClr>
                  </a:solidFill>
                </a:rPr>
                <a:t>GEM3 </a:t>
              </a:r>
              <a:endParaRPr lang="en-US" sz="1400" b="1" dirty="0">
                <a:solidFill>
                  <a:schemeClr val="tx1">
                    <a:lumMod val="65000"/>
                    <a:lumOff val="35000"/>
                  </a:schemeClr>
                </a:solidFill>
              </a:endParaRPr>
            </a:p>
          </p:txBody>
        </p:sp>
        <p:sp>
          <p:nvSpPr>
            <p:cNvPr id="24" name="TextBox 23"/>
            <p:cNvSpPr txBox="1"/>
            <p:nvPr/>
          </p:nvSpPr>
          <p:spPr>
            <a:xfrm>
              <a:off x="1143000" y="2476500"/>
              <a:ext cx="762000" cy="307777"/>
            </a:xfrm>
            <a:prstGeom prst="rect">
              <a:avLst/>
            </a:prstGeom>
            <a:noFill/>
          </p:spPr>
          <p:txBody>
            <a:bodyPr wrap="square" rtlCol="0">
              <a:spAutoFit/>
            </a:bodyPr>
            <a:lstStyle/>
            <a:p>
              <a:r>
                <a:rPr lang="en-US" sz="1400" b="1" dirty="0" smtClean="0">
                  <a:solidFill>
                    <a:schemeClr val="tx1">
                      <a:lumMod val="65000"/>
                      <a:lumOff val="35000"/>
                    </a:schemeClr>
                  </a:solidFill>
                </a:rPr>
                <a:t>GEM1</a:t>
              </a:r>
              <a:endParaRPr lang="en-US" sz="1400" b="1" dirty="0">
                <a:solidFill>
                  <a:schemeClr val="tx1">
                    <a:lumMod val="65000"/>
                    <a:lumOff val="35000"/>
                  </a:schemeClr>
                </a:solidFill>
              </a:endParaRPr>
            </a:p>
          </p:txBody>
        </p:sp>
        <p:sp>
          <p:nvSpPr>
            <p:cNvPr id="25" name="TextBox 24"/>
            <p:cNvSpPr txBox="1"/>
            <p:nvPr/>
          </p:nvSpPr>
          <p:spPr>
            <a:xfrm>
              <a:off x="1143000" y="2933700"/>
              <a:ext cx="838200" cy="307777"/>
            </a:xfrm>
            <a:prstGeom prst="rect">
              <a:avLst/>
            </a:prstGeom>
            <a:noFill/>
          </p:spPr>
          <p:txBody>
            <a:bodyPr wrap="square" rtlCol="0">
              <a:spAutoFit/>
            </a:bodyPr>
            <a:lstStyle/>
            <a:p>
              <a:r>
                <a:rPr lang="en-US" sz="1400" b="1" dirty="0" smtClean="0">
                  <a:solidFill>
                    <a:schemeClr val="tx1">
                      <a:lumMod val="65000"/>
                      <a:lumOff val="35000"/>
                    </a:schemeClr>
                  </a:solidFill>
                </a:rPr>
                <a:t>GEM2</a:t>
              </a:r>
              <a:endParaRPr lang="en-US" sz="1400" b="1" dirty="0">
                <a:solidFill>
                  <a:schemeClr val="tx1">
                    <a:lumMod val="65000"/>
                    <a:lumOff val="35000"/>
                  </a:schemeClr>
                </a:solidFill>
              </a:endParaRPr>
            </a:p>
          </p:txBody>
        </p:sp>
        <p:sp>
          <p:nvSpPr>
            <p:cNvPr id="28" name="TextBox 27"/>
            <p:cNvSpPr txBox="1"/>
            <p:nvPr/>
          </p:nvSpPr>
          <p:spPr>
            <a:xfrm>
              <a:off x="7810500" y="2362200"/>
              <a:ext cx="1066800" cy="738664"/>
            </a:xfrm>
            <a:prstGeom prst="rect">
              <a:avLst/>
            </a:prstGeom>
            <a:noFill/>
          </p:spPr>
          <p:txBody>
            <a:bodyPr wrap="square" rtlCol="0">
              <a:spAutoFit/>
            </a:bodyPr>
            <a:lstStyle/>
            <a:p>
              <a:r>
                <a:rPr lang="en-US" sz="1400" b="1" dirty="0" smtClean="0">
                  <a:solidFill>
                    <a:schemeClr val="tx1">
                      <a:lumMod val="65000"/>
                      <a:lumOff val="35000"/>
                    </a:schemeClr>
                  </a:solidFill>
                </a:rPr>
                <a:t>GEM spacer frame -1</a:t>
              </a:r>
              <a:endParaRPr lang="en-US" sz="1400" b="1" dirty="0">
                <a:solidFill>
                  <a:schemeClr val="tx1">
                    <a:lumMod val="65000"/>
                    <a:lumOff val="35000"/>
                  </a:schemeClr>
                </a:solidFill>
              </a:endParaRPr>
            </a:p>
          </p:txBody>
        </p:sp>
        <p:pic>
          <p:nvPicPr>
            <p:cNvPr id="29" name="Picture 28" descr="Exploded View chamber 2.tif"/>
            <p:cNvPicPr>
              <a:picLocks noChangeAspect="1"/>
            </p:cNvPicPr>
            <p:nvPr/>
          </p:nvPicPr>
          <p:blipFill>
            <a:blip r:embed="rId3" cstate="print"/>
            <a:srcRect l="15833" t="15507" r="6667" b="12169"/>
            <a:stretch>
              <a:fillRect/>
            </a:stretch>
          </p:blipFill>
          <p:spPr>
            <a:xfrm>
              <a:off x="1905000" y="1371599"/>
              <a:ext cx="5943600" cy="4154129"/>
            </a:xfrm>
            <a:prstGeom prst="rect">
              <a:avLst/>
            </a:prstGeom>
          </p:spPr>
        </p:pic>
        <p:sp>
          <p:nvSpPr>
            <p:cNvPr id="30" name="TextBox 29"/>
            <p:cNvSpPr txBox="1"/>
            <p:nvPr/>
          </p:nvSpPr>
          <p:spPr>
            <a:xfrm>
              <a:off x="7772400" y="2971800"/>
              <a:ext cx="1066800" cy="738664"/>
            </a:xfrm>
            <a:prstGeom prst="rect">
              <a:avLst/>
            </a:prstGeom>
            <a:noFill/>
          </p:spPr>
          <p:txBody>
            <a:bodyPr wrap="square" rtlCol="0">
              <a:spAutoFit/>
            </a:bodyPr>
            <a:lstStyle/>
            <a:p>
              <a:r>
                <a:rPr lang="en-US" sz="1400" b="1" dirty="0" smtClean="0">
                  <a:solidFill>
                    <a:schemeClr val="tx1">
                      <a:lumMod val="65000"/>
                      <a:lumOff val="35000"/>
                    </a:schemeClr>
                  </a:solidFill>
                </a:rPr>
                <a:t>GEM spacer frame -2</a:t>
              </a:r>
              <a:endParaRPr lang="en-US" sz="1400" b="1" dirty="0">
                <a:solidFill>
                  <a:schemeClr val="tx1">
                    <a:lumMod val="65000"/>
                    <a:lumOff val="35000"/>
                  </a:schemeClr>
                </a:solidFill>
              </a:endParaRPr>
            </a:p>
          </p:txBody>
        </p:sp>
        <p:sp>
          <p:nvSpPr>
            <p:cNvPr id="31" name="TextBox 30"/>
            <p:cNvSpPr txBox="1"/>
            <p:nvPr/>
          </p:nvSpPr>
          <p:spPr>
            <a:xfrm>
              <a:off x="7772400" y="3581400"/>
              <a:ext cx="1066800" cy="738664"/>
            </a:xfrm>
            <a:prstGeom prst="rect">
              <a:avLst/>
            </a:prstGeom>
            <a:noFill/>
          </p:spPr>
          <p:txBody>
            <a:bodyPr wrap="square" rtlCol="0">
              <a:spAutoFit/>
            </a:bodyPr>
            <a:lstStyle/>
            <a:p>
              <a:r>
                <a:rPr lang="en-US" sz="1400" b="1" dirty="0" smtClean="0">
                  <a:solidFill>
                    <a:schemeClr val="tx1">
                      <a:lumMod val="65000"/>
                      <a:lumOff val="35000"/>
                    </a:schemeClr>
                  </a:solidFill>
                </a:rPr>
                <a:t>GEM spacer frame -3</a:t>
              </a:r>
              <a:endParaRPr lang="en-US" sz="1400" b="1" dirty="0">
                <a:solidFill>
                  <a:schemeClr val="tx1">
                    <a:lumMod val="65000"/>
                    <a:lumOff val="35000"/>
                  </a:schemeClr>
                </a:solidFill>
              </a:endParaRPr>
            </a:p>
          </p:txBody>
        </p:sp>
        <p:cxnSp>
          <p:nvCxnSpPr>
            <p:cNvPr id="35" name="Straight Arrow Connector 34"/>
            <p:cNvCxnSpPr/>
            <p:nvPr/>
          </p:nvCxnSpPr>
          <p:spPr>
            <a:xfrm>
              <a:off x="1752600" y="2667000"/>
              <a:ext cx="304800"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1752600" y="3086100"/>
              <a:ext cx="304800"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1752600" y="3467100"/>
              <a:ext cx="304800"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1790700" y="1714500"/>
              <a:ext cx="304800"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1524000" y="2171700"/>
              <a:ext cx="304800"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1828800" y="4191000"/>
              <a:ext cx="304800"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1866900" y="4876800"/>
              <a:ext cx="304800"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rot="10800000">
              <a:off x="7010400" y="2628900"/>
              <a:ext cx="800100"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rot="10800000" flipV="1">
              <a:off x="6896100" y="4876800"/>
              <a:ext cx="952500"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rot="10800000">
              <a:off x="7010400" y="3048000"/>
              <a:ext cx="647700" cy="22860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rot="10800000">
              <a:off x="7048500" y="3429000"/>
              <a:ext cx="647700" cy="22860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9902441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u="sng" dirty="0" smtClean="0">
                <a:solidFill>
                  <a:srgbClr val="FF0000"/>
                </a:solidFill>
              </a:rPr>
              <a:t>Real size readout PCB designed at VECC</a:t>
            </a:r>
            <a:r>
              <a:rPr lang="en-US" sz="4000" b="1" u="sng" dirty="0" smtClean="0">
                <a:solidFill>
                  <a:srgbClr val="FF0000"/>
                </a:solidFill>
              </a:rPr>
              <a:t> </a:t>
            </a:r>
            <a:endParaRPr lang="en-US" sz="4000" b="1" u="sng" dirty="0">
              <a:solidFill>
                <a:srgbClr val="FF0000"/>
              </a:solidFill>
            </a:endParaRP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2086" t="7841" r="26349" b="7020"/>
          <a:stretch/>
        </p:blipFill>
        <p:spPr bwMode="auto">
          <a:xfrm rot="5400000">
            <a:off x="2513219" y="229981"/>
            <a:ext cx="4218124" cy="7110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Connector 5"/>
          <p:cNvCxnSpPr/>
          <p:nvPr/>
        </p:nvCxnSpPr>
        <p:spPr>
          <a:xfrm>
            <a:off x="8229600" y="1676400"/>
            <a:ext cx="43283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8229600" y="5867400"/>
            <a:ext cx="35663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8394181" y="1676400"/>
            <a:ext cx="0" cy="1905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8382000" y="4011472"/>
            <a:ext cx="0" cy="17797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8239585" y="3657600"/>
            <a:ext cx="904415" cy="369332"/>
          </a:xfrm>
          <a:prstGeom prst="rect">
            <a:avLst/>
          </a:prstGeom>
          <a:noFill/>
        </p:spPr>
        <p:txBody>
          <a:bodyPr wrap="none" rtlCol="0">
            <a:spAutoFit/>
          </a:bodyPr>
          <a:lstStyle/>
          <a:p>
            <a:r>
              <a:rPr lang="en-US" dirty="0" smtClean="0"/>
              <a:t>471mm</a:t>
            </a:r>
            <a:endParaRPr lang="en-US" dirty="0"/>
          </a:p>
        </p:txBody>
      </p:sp>
      <p:cxnSp>
        <p:nvCxnSpPr>
          <p:cNvPr id="15" name="Straight Connector 14"/>
          <p:cNvCxnSpPr/>
          <p:nvPr/>
        </p:nvCxnSpPr>
        <p:spPr>
          <a:xfrm>
            <a:off x="1143000" y="1905000"/>
            <a:ext cx="0" cy="1752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8123172" y="19050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4572000" y="1981200"/>
            <a:ext cx="35511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1143000" y="1981200"/>
            <a:ext cx="22098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352800" y="1790236"/>
            <a:ext cx="1079142" cy="369332"/>
          </a:xfrm>
          <a:prstGeom prst="rect">
            <a:avLst/>
          </a:prstGeom>
          <a:noFill/>
        </p:spPr>
        <p:txBody>
          <a:bodyPr wrap="none" rtlCol="0">
            <a:spAutoFit/>
          </a:bodyPr>
          <a:lstStyle/>
          <a:p>
            <a:r>
              <a:rPr lang="en-US" dirty="0" smtClean="0"/>
              <a:t>797.2mm</a:t>
            </a:r>
            <a:endParaRPr lang="en-US" dirty="0"/>
          </a:p>
        </p:txBody>
      </p:sp>
      <p:cxnSp>
        <p:nvCxnSpPr>
          <p:cNvPr id="25" name="Straight Connector 24"/>
          <p:cNvCxnSpPr/>
          <p:nvPr/>
        </p:nvCxnSpPr>
        <p:spPr>
          <a:xfrm>
            <a:off x="1447800" y="4724400"/>
            <a:ext cx="0" cy="1600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620000" y="6019800"/>
            <a:ext cx="0" cy="325582"/>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5248993" y="6345382"/>
            <a:ext cx="2286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1447800" y="6345382"/>
            <a:ext cx="289677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48" name="TextBox 2047"/>
          <p:cNvSpPr txBox="1"/>
          <p:nvPr/>
        </p:nvSpPr>
        <p:spPr>
          <a:xfrm>
            <a:off x="4344578" y="6153286"/>
            <a:ext cx="904415" cy="369332"/>
          </a:xfrm>
          <a:prstGeom prst="rect">
            <a:avLst/>
          </a:prstGeom>
          <a:noFill/>
        </p:spPr>
        <p:txBody>
          <a:bodyPr wrap="none" rtlCol="0">
            <a:spAutoFit/>
          </a:bodyPr>
          <a:lstStyle/>
          <a:p>
            <a:r>
              <a:rPr lang="en-US" smtClean="0"/>
              <a:t>708mm</a:t>
            </a:r>
            <a:endParaRPr lang="en-US" dirty="0"/>
          </a:p>
        </p:txBody>
      </p:sp>
      <p:sp>
        <p:nvSpPr>
          <p:cNvPr id="19" name="TextBox 18"/>
          <p:cNvSpPr txBox="1"/>
          <p:nvPr/>
        </p:nvSpPr>
        <p:spPr>
          <a:xfrm>
            <a:off x="8077200" y="6248400"/>
            <a:ext cx="810991" cy="369332"/>
          </a:xfrm>
          <a:prstGeom prst="rect">
            <a:avLst/>
          </a:prstGeom>
          <a:noFill/>
        </p:spPr>
        <p:txBody>
          <a:bodyPr wrap="none" rtlCol="0">
            <a:spAutoFit/>
          </a:bodyPr>
          <a:lstStyle/>
          <a:p>
            <a:r>
              <a:rPr lang="en-US" dirty="0" smtClean="0"/>
              <a:t>J. </a:t>
            </a:r>
            <a:r>
              <a:rPr lang="en-US" dirty="0" err="1" smtClean="0"/>
              <a:t>Saini</a:t>
            </a:r>
            <a:endParaRPr lang="en-US" dirty="0"/>
          </a:p>
        </p:txBody>
      </p:sp>
      <p:pic>
        <p:nvPicPr>
          <p:cNvPr id="5" name="Picture 4"/>
          <p:cNvPicPr>
            <a:picLocks noChangeAspect="1"/>
          </p:cNvPicPr>
          <p:nvPr/>
        </p:nvPicPr>
        <p:blipFill>
          <a:blip r:embed="rId3"/>
          <a:stretch>
            <a:fillRect/>
          </a:stretch>
        </p:blipFill>
        <p:spPr>
          <a:xfrm>
            <a:off x="1028407" y="4476962"/>
            <a:ext cx="202974" cy="2381038"/>
          </a:xfrm>
          <a:prstGeom prst="rect">
            <a:avLst/>
          </a:prstGeom>
        </p:spPr>
      </p:pic>
      <p:pic>
        <p:nvPicPr>
          <p:cNvPr id="14" name="Picture 13"/>
          <p:cNvPicPr>
            <a:picLocks noChangeAspect="1"/>
          </p:cNvPicPr>
          <p:nvPr/>
        </p:nvPicPr>
        <p:blipFill>
          <a:blip r:embed="rId4"/>
          <a:stretch>
            <a:fillRect/>
          </a:stretch>
        </p:blipFill>
        <p:spPr>
          <a:xfrm>
            <a:off x="1066800" y="6665989"/>
            <a:ext cx="2981202" cy="158510"/>
          </a:xfrm>
          <a:prstGeom prst="rect">
            <a:avLst/>
          </a:prstGeom>
        </p:spPr>
      </p:pic>
      <p:pic>
        <p:nvPicPr>
          <p:cNvPr id="16" name="Picture 15"/>
          <p:cNvPicPr>
            <a:picLocks noChangeAspect="1"/>
          </p:cNvPicPr>
          <p:nvPr/>
        </p:nvPicPr>
        <p:blipFill>
          <a:blip r:embed="rId5"/>
          <a:stretch>
            <a:fillRect/>
          </a:stretch>
        </p:blipFill>
        <p:spPr>
          <a:xfrm>
            <a:off x="5231674" y="6592780"/>
            <a:ext cx="3302725" cy="221317"/>
          </a:xfrm>
          <a:prstGeom prst="rect">
            <a:avLst/>
          </a:prstGeom>
        </p:spPr>
      </p:pic>
      <p:sp>
        <p:nvSpPr>
          <p:cNvPr id="18" name="Rectangle 17"/>
          <p:cNvSpPr/>
          <p:nvPr/>
        </p:nvSpPr>
        <p:spPr>
          <a:xfrm>
            <a:off x="4285457" y="6522618"/>
            <a:ext cx="904415" cy="369332"/>
          </a:xfrm>
          <a:prstGeom prst="rect">
            <a:avLst/>
          </a:prstGeom>
        </p:spPr>
        <p:txBody>
          <a:bodyPr wrap="none">
            <a:spAutoFit/>
          </a:bodyPr>
          <a:lstStyle/>
          <a:p>
            <a:r>
              <a:rPr lang="en-US" dirty="0" smtClean="0"/>
              <a:t>797mm</a:t>
            </a:r>
            <a:endParaRPr lang="en-US" dirty="0"/>
          </a:p>
        </p:txBody>
      </p:sp>
      <p:pic>
        <p:nvPicPr>
          <p:cNvPr id="24" name="Picture 23"/>
          <p:cNvPicPr>
            <a:picLocks noChangeAspect="1"/>
          </p:cNvPicPr>
          <p:nvPr/>
        </p:nvPicPr>
        <p:blipFill>
          <a:blip r:embed="rId6"/>
          <a:stretch>
            <a:fillRect/>
          </a:stretch>
        </p:blipFill>
        <p:spPr>
          <a:xfrm rot="5400000">
            <a:off x="8218926" y="6669008"/>
            <a:ext cx="365792" cy="12193"/>
          </a:xfrm>
          <a:prstGeom prst="rect">
            <a:avLst/>
          </a:prstGeom>
        </p:spPr>
      </p:pic>
      <p:sp>
        <p:nvSpPr>
          <p:cNvPr id="2" name="Date Placeholder 1"/>
          <p:cNvSpPr>
            <a:spLocks noGrp="1"/>
          </p:cNvSpPr>
          <p:nvPr>
            <p:ph type="dt" sz="half" idx="10"/>
          </p:nvPr>
        </p:nvSpPr>
        <p:spPr/>
        <p:txBody>
          <a:bodyPr/>
          <a:lstStyle/>
          <a:p>
            <a:pPr>
              <a:defRPr/>
            </a:pPr>
            <a:fld id="{D82653D7-DE90-4ECE-8A70-4A66EB047E49}" type="datetime1">
              <a:rPr lang="en-US" smtClean="0"/>
              <a:t>2/4/2016</a:t>
            </a:fld>
            <a:endParaRPr lang="en-IN"/>
          </a:p>
        </p:txBody>
      </p:sp>
      <p:sp>
        <p:nvSpPr>
          <p:cNvPr id="3" name="Footer Placeholder 2"/>
          <p:cNvSpPr>
            <a:spLocks noGrp="1"/>
          </p:cNvSpPr>
          <p:nvPr>
            <p:ph type="ftr" sz="quarter" idx="11"/>
          </p:nvPr>
        </p:nvSpPr>
        <p:spPr/>
        <p:txBody>
          <a:bodyPr/>
          <a:lstStyle/>
          <a:p>
            <a:r>
              <a:rPr lang="en-US" smtClean="0"/>
              <a:t>Heavy Flavour meet, SINP, Kolkata, 03-05 Feb 2016</a:t>
            </a:r>
            <a:endParaRPr lang="en-IN"/>
          </a:p>
        </p:txBody>
      </p:sp>
      <p:sp>
        <p:nvSpPr>
          <p:cNvPr id="7" name="Slide Number Placeholder 6"/>
          <p:cNvSpPr>
            <a:spLocks noGrp="1"/>
          </p:cNvSpPr>
          <p:nvPr>
            <p:ph type="sldNum" sz="quarter" idx="12"/>
          </p:nvPr>
        </p:nvSpPr>
        <p:spPr/>
        <p:txBody>
          <a:bodyPr/>
          <a:lstStyle/>
          <a:p>
            <a:pPr>
              <a:defRPr/>
            </a:pPr>
            <a:fld id="{93D90B08-1DC8-462A-81BF-56EE57CA8698}" type="slidenum">
              <a:rPr lang="en-IN" smtClean="0"/>
              <a:pPr>
                <a:defRPr/>
              </a:pPr>
              <a:t>51</a:t>
            </a:fld>
            <a:endParaRPr lang="en-IN"/>
          </a:p>
        </p:txBody>
      </p:sp>
    </p:spTree>
    <p:extLst>
      <p:ext uri="{BB962C8B-B14F-4D97-AF65-F5344CB8AC3E}">
        <p14:creationId xmlns:p14="http://schemas.microsoft.com/office/powerpoint/2010/main" val="223404197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solidFill>
                  <a:prstClr val="black">
                    <a:tint val="75000"/>
                  </a:prstClr>
                </a:solidFill>
              </a:rPr>
              <a:t>Heavy Flavour meet, SINP, Kolkata, 03-05 Feb 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0A3EAEE1-2B03-474E-AB8F-5F0CBD93AD73}" type="slidenum">
              <a:rPr lang="en-US" smtClean="0">
                <a:solidFill>
                  <a:prstClr val="black">
                    <a:tint val="75000"/>
                  </a:prstClr>
                </a:solidFill>
              </a:rPr>
              <a:pPr/>
              <a:t>52</a:t>
            </a:fld>
            <a:endParaRPr lang="en-US">
              <a:solidFill>
                <a:prstClr val="black">
                  <a:tint val="75000"/>
                </a:prst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27784" y="-963488"/>
            <a:ext cx="3145083" cy="5369733"/>
          </a:xfrm>
          <a:prstGeom prst="rect">
            <a:avLst/>
          </a:prstGeom>
          <a:scene3d>
            <a:camera prst="orthographicFront">
              <a:rot lat="0" lon="0" rev="5400000"/>
            </a:camera>
            <a:lightRig rig="threePt" dir="t"/>
          </a:scene3d>
        </p:spPr>
      </p:pic>
      <p:pic>
        <p:nvPicPr>
          <p:cNvPr id="8" name="Picture 7"/>
          <p:cNvPicPr>
            <a:picLocks noChangeAspect="1"/>
          </p:cNvPicPr>
          <p:nvPr/>
        </p:nvPicPr>
        <p:blipFill rotWithShape="1">
          <a:blip r:embed="rId3" cstate="print"/>
          <a:srcRect l="22639" t="9971" r="13362" b="49601"/>
          <a:stretch/>
        </p:blipFill>
        <p:spPr>
          <a:xfrm>
            <a:off x="974541" y="3645024"/>
            <a:ext cx="6158644" cy="2304256"/>
          </a:xfrm>
          <a:prstGeom prst="rect">
            <a:avLst/>
          </a:prstGeom>
        </p:spPr>
      </p:pic>
      <p:sp>
        <p:nvSpPr>
          <p:cNvPr id="9" name="TextBox 8"/>
          <p:cNvSpPr txBox="1"/>
          <p:nvPr/>
        </p:nvSpPr>
        <p:spPr>
          <a:xfrm>
            <a:off x="7344308" y="692696"/>
            <a:ext cx="1394100" cy="646331"/>
          </a:xfrm>
          <a:prstGeom prst="rect">
            <a:avLst/>
          </a:prstGeom>
          <a:noFill/>
        </p:spPr>
        <p:txBody>
          <a:bodyPr wrap="none" rtlCol="0">
            <a:spAutoFit/>
          </a:bodyPr>
          <a:lstStyle/>
          <a:p>
            <a:pPr fontAlgn="auto">
              <a:spcBef>
                <a:spcPts val="0"/>
              </a:spcBef>
              <a:spcAft>
                <a:spcPts val="0"/>
              </a:spcAft>
            </a:pPr>
            <a:r>
              <a:rPr lang="en-US" dirty="0" smtClean="0">
                <a:solidFill>
                  <a:prstClr val="black"/>
                </a:solidFill>
                <a:latin typeface="Calibri"/>
              </a:rPr>
              <a:t>Readout PCB</a:t>
            </a:r>
          </a:p>
          <a:p>
            <a:pPr fontAlgn="auto">
              <a:spcBef>
                <a:spcPts val="0"/>
              </a:spcBef>
              <a:spcAft>
                <a:spcPts val="0"/>
              </a:spcAft>
            </a:pPr>
            <a:r>
              <a:rPr lang="en-US" dirty="0" smtClean="0">
                <a:solidFill>
                  <a:prstClr val="black"/>
                </a:solidFill>
                <a:latin typeface="Calibri"/>
              </a:rPr>
              <a:t> inner side</a:t>
            </a:r>
            <a:endParaRPr lang="en-US" dirty="0">
              <a:solidFill>
                <a:prstClr val="black"/>
              </a:solidFill>
              <a:latin typeface="Calibri"/>
            </a:endParaRPr>
          </a:p>
        </p:txBody>
      </p:sp>
      <p:sp>
        <p:nvSpPr>
          <p:cNvPr id="10" name="Rectangle 9"/>
          <p:cNvSpPr/>
          <p:nvPr/>
        </p:nvSpPr>
        <p:spPr>
          <a:xfrm>
            <a:off x="7200292" y="4473986"/>
            <a:ext cx="1538116" cy="1200329"/>
          </a:xfrm>
          <a:prstGeom prst="rect">
            <a:avLst/>
          </a:prstGeom>
        </p:spPr>
        <p:txBody>
          <a:bodyPr wrap="square">
            <a:spAutoFit/>
          </a:bodyPr>
          <a:lstStyle/>
          <a:p>
            <a:pPr fontAlgn="auto">
              <a:spcBef>
                <a:spcPts val="0"/>
              </a:spcBef>
              <a:spcAft>
                <a:spcPts val="0"/>
              </a:spcAft>
            </a:pPr>
            <a:r>
              <a:rPr lang="en-US" dirty="0">
                <a:solidFill>
                  <a:prstClr val="black"/>
                </a:solidFill>
                <a:latin typeface="Calibri"/>
              </a:rPr>
              <a:t>Readout PCB</a:t>
            </a:r>
          </a:p>
          <a:p>
            <a:pPr fontAlgn="auto">
              <a:spcBef>
                <a:spcPts val="0"/>
              </a:spcBef>
              <a:spcAft>
                <a:spcPts val="0"/>
              </a:spcAft>
            </a:pPr>
            <a:r>
              <a:rPr lang="en-US" dirty="0">
                <a:solidFill>
                  <a:prstClr val="black"/>
                </a:solidFill>
                <a:latin typeface="Calibri"/>
              </a:rPr>
              <a:t> </a:t>
            </a:r>
            <a:r>
              <a:rPr lang="en-US" dirty="0" smtClean="0">
                <a:solidFill>
                  <a:prstClr val="black"/>
                </a:solidFill>
                <a:latin typeface="Calibri"/>
              </a:rPr>
              <a:t>outer side with FEB connectors</a:t>
            </a:r>
            <a:endParaRPr lang="en-US" dirty="0">
              <a:solidFill>
                <a:prstClr val="black"/>
              </a:solidFill>
              <a:latin typeface="Calibri"/>
            </a:endParaRPr>
          </a:p>
        </p:txBody>
      </p:sp>
      <p:sp>
        <p:nvSpPr>
          <p:cNvPr id="5" name="Date Placeholder 4"/>
          <p:cNvSpPr>
            <a:spLocks noGrp="1"/>
          </p:cNvSpPr>
          <p:nvPr>
            <p:ph type="dt" sz="half" idx="10"/>
          </p:nvPr>
        </p:nvSpPr>
        <p:spPr/>
        <p:txBody>
          <a:bodyPr/>
          <a:lstStyle/>
          <a:p>
            <a:fld id="{03A024C9-36E4-4B47-93DB-6898DC528799}" type="datetime1">
              <a:rPr lang="en-US" smtClean="0">
                <a:solidFill>
                  <a:prstClr val="black">
                    <a:tint val="75000"/>
                  </a:prstClr>
                </a:solidFill>
              </a:rPr>
              <a:t>2/4/2016</a:t>
            </a:fld>
            <a:endParaRPr lang="en-US">
              <a:solidFill>
                <a:prstClr val="black">
                  <a:tint val="75000"/>
                </a:prstClr>
              </a:solidFill>
            </a:endParaRPr>
          </a:p>
        </p:txBody>
      </p:sp>
    </p:spTree>
    <p:extLst>
      <p:ext uri="{BB962C8B-B14F-4D97-AF65-F5344CB8AC3E}">
        <p14:creationId xmlns:p14="http://schemas.microsoft.com/office/powerpoint/2010/main" val="55819087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590800" y="118427"/>
            <a:ext cx="2824992" cy="468327"/>
          </a:xfrm>
          <a:prstGeom prst="rect">
            <a:avLst/>
          </a:prstGeom>
          <a:noFill/>
        </p:spPr>
        <p:txBody>
          <a:bodyPr wrap="none" lIns="82798" tIns="41399" rIns="82798" bIns="41399" rtlCol="0">
            <a:spAutoFit/>
          </a:bodyPr>
          <a:lstStyle/>
          <a:p>
            <a:pPr fontAlgn="auto">
              <a:spcBef>
                <a:spcPts val="0"/>
              </a:spcBef>
              <a:spcAft>
                <a:spcPts val="0"/>
              </a:spcAft>
            </a:pPr>
            <a:r>
              <a:rPr lang="en-US" sz="2500" b="1" dirty="0" smtClean="0">
                <a:solidFill>
                  <a:srgbClr val="FF0000"/>
                </a:solidFill>
                <a:latin typeface="Times New Roman" pitchFamily="18" charset="0"/>
                <a:cs typeface="Times New Roman" pitchFamily="18" charset="0"/>
              </a:rPr>
              <a:t>Real size GEM foil </a:t>
            </a:r>
            <a:endParaRPr lang="en-US" sz="2500" b="1" dirty="0">
              <a:solidFill>
                <a:srgbClr val="FF0000"/>
              </a:solidFill>
              <a:latin typeface="Times New Roman" pitchFamily="18" charset="0"/>
              <a:cs typeface="Times New Roman" pitchFamily="18" charset="0"/>
            </a:endParaRPr>
          </a:p>
        </p:txBody>
      </p:sp>
      <p:sp>
        <p:nvSpPr>
          <p:cNvPr id="1032" name="AutoShape 8" descr="https://mail-attachment.googleusercontent.com/attachment?ui=2&amp;ik=090b83a203&amp;view=att&amp;th=13552418deb36fa6&amp;attid=0.1&amp;disp=inline&amp;realattid=f_gybdo34f0&amp;safe=1&amp;zw&amp;saduie=AG9B_P-6aQanSYHmtmO-P95LGuze&amp;sadet=1328535181628&amp;sads=4erhGw_8HyrzMCYxMEqN7i1HRHM"/>
          <p:cNvSpPr>
            <a:spLocks noChangeAspect="1" noChangeArrowheads="1"/>
          </p:cNvSpPr>
          <p:nvPr/>
        </p:nvSpPr>
        <p:spPr bwMode="auto">
          <a:xfrm>
            <a:off x="141120" y="-131054"/>
            <a:ext cx="276480" cy="276510"/>
          </a:xfrm>
          <a:prstGeom prst="rect">
            <a:avLst/>
          </a:prstGeom>
          <a:noFill/>
        </p:spPr>
        <p:txBody>
          <a:bodyPr vert="horz" wrap="square" lIns="82798" tIns="41399" rIns="82798" bIns="41399" numCol="1" anchor="t" anchorCtr="0" compatLnSpc="1">
            <a:prstTxWarp prst="textNoShape">
              <a:avLst/>
            </a:prstTxWarp>
          </a:bodyPr>
          <a:lstStyle/>
          <a:p>
            <a:pPr fontAlgn="auto">
              <a:spcBef>
                <a:spcPts val="0"/>
              </a:spcBef>
              <a:spcAft>
                <a:spcPts val="0"/>
              </a:spcAft>
            </a:pPr>
            <a:endParaRPr lang="en-US">
              <a:solidFill>
                <a:prstClr val="black"/>
              </a:solidFill>
              <a:latin typeface="Calibri"/>
            </a:endParaRPr>
          </a:p>
        </p:txBody>
      </p:sp>
      <p:sp>
        <p:nvSpPr>
          <p:cNvPr id="1034" name="AutoShape 10" descr="https://mail-attachment.googleusercontent.com/attachment?ui=2&amp;ik=090b83a203&amp;view=att&amp;th=13552418deb36fa6&amp;attid=0.1&amp;disp=inline&amp;realattid=f_gybdo34f0&amp;safe=1&amp;zw&amp;saduie=AG9B_P-6aQanSYHmtmO-P95LGuze&amp;sadet=1328535181628&amp;sads=4erhGw_8HyrzMCYxMEqN7i1HRHM"/>
          <p:cNvSpPr>
            <a:spLocks noChangeAspect="1" noChangeArrowheads="1"/>
          </p:cNvSpPr>
          <p:nvPr/>
        </p:nvSpPr>
        <p:spPr bwMode="auto">
          <a:xfrm>
            <a:off x="141120" y="-131054"/>
            <a:ext cx="276480" cy="276510"/>
          </a:xfrm>
          <a:prstGeom prst="rect">
            <a:avLst/>
          </a:prstGeom>
          <a:noFill/>
        </p:spPr>
        <p:txBody>
          <a:bodyPr vert="horz" wrap="square" lIns="82798" tIns="41399" rIns="82798" bIns="41399" numCol="1" anchor="t" anchorCtr="0" compatLnSpc="1">
            <a:prstTxWarp prst="textNoShape">
              <a:avLst/>
            </a:prstTxWarp>
          </a:bodyPr>
          <a:lstStyle/>
          <a:p>
            <a:pPr fontAlgn="auto">
              <a:spcBef>
                <a:spcPts val="0"/>
              </a:spcBef>
              <a:spcAft>
                <a:spcPts val="0"/>
              </a:spcAft>
            </a:pPr>
            <a:endParaRPr lang="en-US">
              <a:solidFill>
                <a:prstClr val="black"/>
              </a:solidFill>
              <a:latin typeface="Calibri"/>
            </a:endParaRPr>
          </a:p>
        </p:txBody>
      </p:sp>
      <p:sp>
        <p:nvSpPr>
          <p:cNvPr id="1036" name="AutoShape 12" descr="https://mail-attachment.googleusercontent.com/attachment?ui=2&amp;ik=090b83a203&amp;view=att&amp;th=13552418deb36fa6&amp;attid=0.1&amp;disp=inline&amp;realattid=f_gybdo34f0&amp;safe=1&amp;zw&amp;saduie=AG9B_P-6aQanSYHmtmO-P95LGuze&amp;sadet=1328535181628&amp;sads=4erhGw_8HyrzMCYxMEqN7i1HRHM"/>
          <p:cNvSpPr>
            <a:spLocks noChangeAspect="1" noChangeArrowheads="1"/>
          </p:cNvSpPr>
          <p:nvPr/>
        </p:nvSpPr>
        <p:spPr bwMode="auto">
          <a:xfrm>
            <a:off x="141120" y="-131054"/>
            <a:ext cx="276480" cy="276510"/>
          </a:xfrm>
          <a:prstGeom prst="rect">
            <a:avLst/>
          </a:prstGeom>
          <a:noFill/>
        </p:spPr>
        <p:txBody>
          <a:bodyPr vert="horz" wrap="square" lIns="82798" tIns="41399" rIns="82798" bIns="41399" numCol="1" anchor="t" anchorCtr="0" compatLnSpc="1">
            <a:prstTxWarp prst="textNoShape">
              <a:avLst/>
            </a:prstTxWarp>
          </a:bodyPr>
          <a:lstStyle/>
          <a:p>
            <a:pPr fontAlgn="auto">
              <a:spcBef>
                <a:spcPts val="0"/>
              </a:spcBef>
              <a:spcAft>
                <a:spcPts val="0"/>
              </a:spcAft>
            </a:pPr>
            <a:endParaRPr lang="en-US">
              <a:solidFill>
                <a:prstClr val="black"/>
              </a:solidFill>
              <a:latin typeface="Calibri"/>
            </a:endParaRPr>
          </a:p>
        </p:txBody>
      </p:sp>
      <p:sp>
        <p:nvSpPr>
          <p:cNvPr id="17" name="Date Placeholder 16"/>
          <p:cNvSpPr>
            <a:spLocks noGrp="1"/>
          </p:cNvSpPr>
          <p:nvPr>
            <p:ph type="dt" sz="half" idx="10"/>
          </p:nvPr>
        </p:nvSpPr>
        <p:spPr/>
        <p:txBody>
          <a:bodyPr/>
          <a:lstStyle/>
          <a:p>
            <a:pPr>
              <a:defRPr/>
            </a:pPr>
            <a:fld id="{A738FC84-8FD4-43A9-A6D9-9AE3E16FDDCE}" type="datetime1">
              <a:rPr lang="en-US" smtClean="0">
                <a:solidFill>
                  <a:prstClr val="black">
                    <a:tint val="75000"/>
                  </a:prstClr>
                </a:solidFill>
              </a:rPr>
              <a:t>2/4/2016</a:t>
            </a:fld>
            <a:endParaRPr lang="en-IN">
              <a:solidFill>
                <a:prstClr val="black">
                  <a:tint val="75000"/>
                </a:prstClr>
              </a:solidFill>
            </a:endParaRPr>
          </a:p>
        </p:txBody>
      </p:sp>
      <p:sp>
        <p:nvSpPr>
          <p:cNvPr id="18" name="Footer Placeholder 17"/>
          <p:cNvSpPr>
            <a:spLocks noGrp="1"/>
          </p:cNvSpPr>
          <p:nvPr>
            <p:ph type="ftr" sz="quarter" idx="11"/>
          </p:nvPr>
        </p:nvSpPr>
        <p:spPr/>
        <p:txBody>
          <a:bodyPr/>
          <a:lstStyle/>
          <a:p>
            <a:r>
              <a:rPr lang="en-US" smtClean="0">
                <a:solidFill>
                  <a:prstClr val="black">
                    <a:tint val="75000"/>
                  </a:prstClr>
                </a:solidFill>
              </a:rPr>
              <a:t>Heavy Flavour meet, SINP, Kolkata, 03-05 Feb 2016</a:t>
            </a:r>
            <a:endParaRPr lang="en-IN">
              <a:solidFill>
                <a:prstClr val="black">
                  <a:tint val="75000"/>
                </a:prstClr>
              </a:solidFill>
            </a:endParaRPr>
          </a:p>
        </p:txBody>
      </p:sp>
      <p:sp>
        <p:nvSpPr>
          <p:cNvPr id="13" name="Slide Number Placeholder 12"/>
          <p:cNvSpPr>
            <a:spLocks noGrp="1"/>
          </p:cNvSpPr>
          <p:nvPr>
            <p:ph type="sldNum" sz="quarter" idx="12"/>
          </p:nvPr>
        </p:nvSpPr>
        <p:spPr/>
        <p:txBody>
          <a:bodyPr/>
          <a:lstStyle/>
          <a:p>
            <a:pPr>
              <a:defRPr/>
            </a:pPr>
            <a:fld id="{36103017-E909-4633-84CB-2FCA619554D7}" type="slidenum">
              <a:rPr lang="en-IN" smtClean="0">
                <a:solidFill>
                  <a:prstClr val="black">
                    <a:tint val="75000"/>
                  </a:prstClr>
                </a:solidFill>
              </a:rPr>
              <a:pPr>
                <a:defRPr/>
              </a:pPr>
              <a:t>53</a:t>
            </a:fld>
            <a:endParaRPr lang="en-IN" dirty="0">
              <a:solidFill>
                <a:prstClr val="black">
                  <a:tint val="75000"/>
                </a:prstClr>
              </a:solidFill>
            </a:endParaRPr>
          </a:p>
        </p:txBody>
      </p:sp>
      <p:sp>
        <p:nvSpPr>
          <p:cNvPr id="10" name="TextBox 9"/>
          <p:cNvSpPr txBox="1"/>
          <p:nvPr/>
        </p:nvSpPr>
        <p:spPr>
          <a:xfrm>
            <a:off x="714754" y="2002609"/>
            <a:ext cx="2057047" cy="461509"/>
          </a:xfrm>
          <a:prstGeom prst="rect">
            <a:avLst/>
          </a:prstGeom>
          <a:noFill/>
        </p:spPr>
        <p:txBody>
          <a:bodyPr wrap="square" lIns="91281" tIns="45643" rIns="91281" bIns="45643" rtlCol="0">
            <a:spAutoFit/>
          </a:bodyPr>
          <a:lstStyle/>
          <a:p>
            <a:pPr fontAlgn="auto">
              <a:spcBef>
                <a:spcPts val="0"/>
              </a:spcBef>
              <a:spcAft>
                <a:spcPts val="0"/>
              </a:spcAft>
            </a:pPr>
            <a:r>
              <a:rPr lang="en-US" sz="1200" dirty="0" smtClean="0">
                <a:solidFill>
                  <a:prstClr val="white"/>
                </a:solidFill>
                <a:latin typeface="Calibri"/>
              </a:rPr>
              <a:t>31 cm x 31 cm GEM foil  12 HV </a:t>
            </a:r>
            <a:r>
              <a:rPr lang="en-US" sz="1200" dirty="0" err="1" smtClean="0">
                <a:solidFill>
                  <a:prstClr val="white"/>
                </a:solidFill>
                <a:latin typeface="Calibri"/>
              </a:rPr>
              <a:t>seg</a:t>
            </a:r>
            <a:r>
              <a:rPr lang="en-US" sz="1200" dirty="0" smtClean="0">
                <a:solidFill>
                  <a:prstClr val="white"/>
                </a:solidFill>
                <a:latin typeface="Calibri"/>
              </a:rPr>
              <a:t>.</a:t>
            </a:r>
            <a:endParaRPr lang="en-US" sz="1200" dirty="0">
              <a:solidFill>
                <a:prstClr val="white"/>
              </a:solidFill>
              <a:latin typeface="Calibri"/>
            </a:endParaRPr>
          </a:p>
        </p:txBody>
      </p:sp>
      <p:sp>
        <p:nvSpPr>
          <p:cNvPr id="11" name="TextBox 10"/>
          <p:cNvSpPr txBox="1"/>
          <p:nvPr/>
        </p:nvSpPr>
        <p:spPr>
          <a:xfrm>
            <a:off x="6324611" y="3886210"/>
            <a:ext cx="224921" cy="1283935"/>
          </a:xfrm>
          <a:prstGeom prst="rect">
            <a:avLst/>
          </a:prstGeom>
          <a:noFill/>
        </p:spPr>
        <p:txBody>
          <a:bodyPr wrap="none" lIns="82798" tIns="41399" rIns="82798" bIns="41399" rtlCol="0">
            <a:spAutoFit/>
          </a:bodyPr>
          <a:lstStyle/>
          <a:p>
            <a:pPr fontAlgn="auto">
              <a:spcBef>
                <a:spcPts val="0"/>
              </a:spcBef>
              <a:spcAft>
                <a:spcPts val="0"/>
              </a:spcAft>
            </a:pPr>
            <a:r>
              <a:rPr lang="en-US" sz="2000" b="1" dirty="0" smtClean="0">
                <a:solidFill>
                  <a:srgbClr val="C0504D"/>
                </a:solidFill>
                <a:latin typeface="Calibri"/>
              </a:rPr>
              <a:t> </a:t>
            </a:r>
          </a:p>
          <a:p>
            <a:pPr fontAlgn="auto">
              <a:spcBef>
                <a:spcPts val="0"/>
              </a:spcBef>
              <a:spcAft>
                <a:spcPts val="0"/>
              </a:spcAft>
            </a:pPr>
            <a:endParaRPr lang="en-US" sz="2000" b="1" dirty="0" smtClean="0">
              <a:solidFill>
                <a:srgbClr val="C0504D"/>
              </a:solidFill>
              <a:latin typeface="Calibri"/>
            </a:endParaRPr>
          </a:p>
          <a:p>
            <a:pPr fontAlgn="auto">
              <a:spcBef>
                <a:spcPts val="0"/>
              </a:spcBef>
              <a:spcAft>
                <a:spcPts val="0"/>
              </a:spcAft>
            </a:pPr>
            <a:r>
              <a:rPr lang="en-US" sz="2000" b="1" dirty="0" smtClean="0">
                <a:solidFill>
                  <a:srgbClr val="C0504D"/>
                </a:solidFill>
                <a:latin typeface="Calibri"/>
              </a:rPr>
              <a:t> </a:t>
            </a:r>
            <a:endParaRPr lang="en-US" sz="1400" b="1" dirty="0" smtClean="0">
              <a:solidFill>
                <a:srgbClr val="C0504D"/>
              </a:solidFill>
              <a:latin typeface="Calibri"/>
            </a:endParaRPr>
          </a:p>
          <a:p>
            <a:pPr fontAlgn="auto">
              <a:spcBef>
                <a:spcPts val="0"/>
              </a:spcBef>
              <a:spcAft>
                <a:spcPts val="0"/>
              </a:spcAft>
            </a:pPr>
            <a:r>
              <a:rPr lang="en-US" b="1" dirty="0" smtClean="0">
                <a:solidFill>
                  <a:srgbClr val="C0504D"/>
                </a:solidFill>
                <a:latin typeface="Calibri"/>
              </a:rPr>
              <a:t> </a:t>
            </a:r>
            <a:endParaRPr lang="en-US" b="1" dirty="0">
              <a:solidFill>
                <a:srgbClr val="C0504D"/>
              </a:solidFill>
              <a:latin typeface="Calibri"/>
            </a:endParaRPr>
          </a:p>
        </p:txBody>
      </p:sp>
      <p:sp>
        <p:nvSpPr>
          <p:cNvPr id="20" name="Rectangle 19"/>
          <p:cNvSpPr/>
          <p:nvPr/>
        </p:nvSpPr>
        <p:spPr>
          <a:xfrm>
            <a:off x="716718" y="5034929"/>
            <a:ext cx="2420966" cy="1246495"/>
          </a:xfrm>
          <a:prstGeom prst="rect">
            <a:avLst/>
          </a:prstGeom>
        </p:spPr>
        <p:txBody>
          <a:bodyPr wrap="square">
            <a:spAutoFit/>
          </a:bodyPr>
          <a:lstStyle/>
          <a:p>
            <a:pPr fontAlgn="auto">
              <a:spcBef>
                <a:spcPts val="0"/>
              </a:spcBef>
              <a:spcAft>
                <a:spcPts val="0"/>
              </a:spcAft>
            </a:pPr>
            <a:r>
              <a:rPr lang="en-US" sz="1200" b="1" dirty="0" smtClean="0">
                <a:solidFill>
                  <a:prstClr val="white"/>
                </a:solidFill>
                <a:latin typeface="Calibri"/>
              </a:rPr>
              <a:t>~  </a:t>
            </a:r>
            <a:r>
              <a:rPr lang="en-US" sz="1000" b="1" dirty="0" smtClean="0">
                <a:solidFill>
                  <a:prstClr val="white"/>
                </a:solidFill>
                <a:latin typeface="Calibri"/>
              </a:rPr>
              <a:t>Sector based readout</a:t>
            </a:r>
            <a:r>
              <a:rPr lang="en-US" sz="900" b="1" dirty="0" smtClean="0">
                <a:solidFill>
                  <a:prstClr val="white"/>
                </a:solidFill>
                <a:latin typeface="Calibri"/>
              </a:rPr>
              <a:t>.</a:t>
            </a:r>
          </a:p>
          <a:p>
            <a:pPr fontAlgn="auto">
              <a:spcBef>
                <a:spcPts val="0"/>
              </a:spcBef>
              <a:spcAft>
                <a:spcPts val="0"/>
              </a:spcAft>
            </a:pPr>
            <a:r>
              <a:rPr lang="en-US" sz="900" b="1" dirty="0" smtClean="0">
                <a:solidFill>
                  <a:prstClr val="white"/>
                </a:solidFill>
                <a:latin typeface="Calibri"/>
              </a:rPr>
              <a:t>     1200 pads with progressive</a:t>
            </a:r>
          </a:p>
          <a:p>
            <a:pPr fontAlgn="auto">
              <a:spcBef>
                <a:spcPts val="0"/>
              </a:spcBef>
              <a:spcAft>
                <a:spcPts val="0"/>
              </a:spcAft>
            </a:pPr>
            <a:r>
              <a:rPr lang="en-US" sz="900" b="1" dirty="0" smtClean="0">
                <a:solidFill>
                  <a:prstClr val="white"/>
                </a:solidFill>
                <a:latin typeface="Calibri"/>
              </a:rPr>
              <a:t>     increasing size</a:t>
            </a:r>
          </a:p>
          <a:p>
            <a:pPr fontAlgn="auto">
              <a:spcBef>
                <a:spcPts val="0"/>
              </a:spcBef>
              <a:spcAft>
                <a:spcPts val="0"/>
              </a:spcAft>
            </a:pPr>
            <a:r>
              <a:rPr lang="en-US" sz="900" b="1" dirty="0" smtClean="0">
                <a:solidFill>
                  <a:prstClr val="white"/>
                </a:solidFill>
                <a:latin typeface="Calibri"/>
              </a:rPr>
              <a:t> -- 9 FEBs placed at the three </a:t>
            </a:r>
          </a:p>
          <a:p>
            <a:pPr fontAlgn="auto">
              <a:spcBef>
                <a:spcPts val="0"/>
              </a:spcBef>
              <a:spcAft>
                <a:spcPts val="0"/>
              </a:spcAft>
            </a:pPr>
            <a:r>
              <a:rPr lang="en-US" sz="900" b="1" dirty="0" smtClean="0">
                <a:solidFill>
                  <a:prstClr val="white"/>
                </a:solidFill>
                <a:latin typeface="Calibri"/>
              </a:rPr>
              <a:t>     sides of the board</a:t>
            </a:r>
          </a:p>
          <a:p>
            <a:pPr fontAlgn="auto">
              <a:spcBef>
                <a:spcPts val="0"/>
              </a:spcBef>
              <a:spcAft>
                <a:spcPts val="0"/>
              </a:spcAft>
            </a:pPr>
            <a:r>
              <a:rPr lang="en-US" sz="900" b="1" dirty="0" smtClean="0">
                <a:solidFill>
                  <a:prstClr val="white"/>
                </a:solidFill>
                <a:latin typeface="Calibri"/>
              </a:rPr>
              <a:t>  -- coupled to 5 ROC’s</a:t>
            </a:r>
          </a:p>
          <a:p>
            <a:pPr fontAlgn="auto">
              <a:spcBef>
                <a:spcPts val="0"/>
              </a:spcBef>
              <a:spcAft>
                <a:spcPts val="0"/>
              </a:spcAft>
            </a:pPr>
            <a:endParaRPr lang="en-US" b="1" dirty="0" smtClean="0">
              <a:solidFill>
                <a:srgbClr val="C0504D"/>
              </a:solidFill>
              <a:latin typeface="Calibri"/>
            </a:endParaRPr>
          </a:p>
        </p:txBody>
      </p:sp>
      <p:sp>
        <p:nvSpPr>
          <p:cNvPr id="3" name="TextBox 2"/>
          <p:cNvSpPr txBox="1"/>
          <p:nvPr/>
        </p:nvSpPr>
        <p:spPr>
          <a:xfrm>
            <a:off x="723145" y="5432344"/>
            <a:ext cx="7277626" cy="369332"/>
          </a:xfrm>
          <a:prstGeom prst="rect">
            <a:avLst/>
          </a:prstGeom>
          <a:noFill/>
        </p:spPr>
        <p:txBody>
          <a:bodyPr wrap="square" rtlCol="0">
            <a:spAutoFit/>
          </a:bodyPr>
          <a:lstStyle/>
          <a:p>
            <a:pPr fontAlgn="auto">
              <a:spcBef>
                <a:spcPts val="0"/>
              </a:spcBef>
              <a:spcAft>
                <a:spcPts val="0"/>
              </a:spcAft>
            </a:pPr>
            <a:r>
              <a:rPr lang="en-US" dirty="0" smtClean="0">
                <a:solidFill>
                  <a:prstClr val="black"/>
                </a:solidFill>
                <a:latin typeface="Calibri"/>
              </a:rPr>
              <a:t>For CBM MUCH  -- GEM foils having 24  HV Segmentation.</a:t>
            </a:r>
            <a:endParaRPr lang="en-US" dirty="0">
              <a:solidFill>
                <a:prstClr val="black"/>
              </a:solidFill>
              <a:latin typeface="Calibri"/>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867808"/>
            <a:ext cx="7139136" cy="4283482"/>
          </a:xfrm>
          <a:prstGeom prst="rect">
            <a:avLst/>
          </a:prstGeom>
        </p:spPr>
      </p:pic>
    </p:spTree>
    <p:extLst>
      <p:ext uri="{BB962C8B-B14F-4D97-AF65-F5344CB8AC3E}">
        <p14:creationId xmlns:p14="http://schemas.microsoft.com/office/powerpoint/2010/main" val="73958723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E4944F6B-E15B-4146-8260-1E634FDDE01E}" type="datetime1">
              <a:rPr lang="en-US" smtClean="0"/>
              <a:t>2/4/2016</a:t>
            </a:fld>
            <a:endParaRPr lang="en-IN"/>
          </a:p>
        </p:txBody>
      </p:sp>
      <p:sp>
        <p:nvSpPr>
          <p:cNvPr id="3" name="Footer Placeholder 2"/>
          <p:cNvSpPr>
            <a:spLocks noGrp="1"/>
          </p:cNvSpPr>
          <p:nvPr>
            <p:ph type="ftr" sz="quarter" idx="11"/>
          </p:nvPr>
        </p:nvSpPr>
        <p:spPr/>
        <p:txBody>
          <a:bodyPr/>
          <a:lstStyle/>
          <a:p>
            <a:r>
              <a:rPr lang="en-US" smtClean="0"/>
              <a:t>Heavy Flavour meet, SINP, Kolkata, 03-05 Feb 2016</a:t>
            </a:r>
            <a:endParaRPr lang="en-IN"/>
          </a:p>
        </p:txBody>
      </p:sp>
      <p:sp>
        <p:nvSpPr>
          <p:cNvPr id="4" name="Slide Number Placeholder 3"/>
          <p:cNvSpPr>
            <a:spLocks noGrp="1"/>
          </p:cNvSpPr>
          <p:nvPr>
            <p:ph type="sldNum" sz="quarter" idx="12"/>
          </p:nvPr>
        </p:nvSpPr>
        <p:spPr/>
        <p:txBody>
          <a:bodyPr/>
          <a:lstStyle/>
          <a:p>
            <a:pPr>
              <a:defRPr/>
            </a:pPr>
            <a:fld id="{85217EE4-242F-473C-B87D-A0E39CA6330B}" type="slidenum">
              <a:rPr lang="en-IN" smtClean="0"/>
              <a:pPr>
                <a:defRPr/>
              </a:pPr>
              <a:t>54</a:t>
            </a:fld>
            <a:endParaRPr lang="en-IN"/>
          </a:p>
        </p:txBody>
      </p:sp>
      <p:pic>
        <p:nvPicPr>
          <p:cNvPr id="5" name="Picture 4" descr="Macintosh HD:Users:zhouyi:Pictures:iPhoto Library:Originals:2012:May 29, 2012:IMG_0400.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6164" y="982629"/>
            <a:ext cx="2583674" cy="1387494"/>
          </a:xfrm>
          <a:prstGeom prst="rect">
            <a:avLst/>
          </a:prstGeom>
          <a:noFill/>
          <a:ln>
            <a:noFill/>
          </a:ln>
        </p:spPr>
      </p:pic>
      <p:pic>
        <p:nvPicPr>
          <p:cNvPr id="6" name="Picture 5" descr="Macintosh HD:Users:zhouyi:Pictures:iPhoto Library:Modified:2012:May 29, 2012:IMG_0395.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22557" y="982629"/>
            <a:ext cx="803286" cy="1387494"/>
          </a:xfrm>
          <a:prstGeom prst="rect">
            <a:avLst/>
          </a:prstGeom>
          <a:noFill/>
          <a:ln>
            <a:noFill/>
          </a:ln>
        </p:spPr>
      </p:pic>
      <p:sp>
        <p:nvSpPr>
          <p:cNvPr id="1025" name="Rectangle 1"/>
          <p:cNvSpPr>
            <a:spLocks noChangeArrowheads="1"/>
          </p:cNvSpPr>
          <p:nvPr/>
        </p:nvSpPr>
        <p:spPr bwMode="auto">
          <a:xfrm>
            <a:off x="774649" y="2698740"/>
            <a:ext cx="7448652" cy="37548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Now </a:t>
            </a:r>
            <a:r>
              <a:rPr kumimoji="0" lang="en-US" sz="14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all the three layers of each clamp segment are fastened together with screws at select places</a:t>
            </a: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While designing the layout of the GEM foil some circular copper patterns are generated at the edges to enhance the grip of the edge clamp segments.</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clamp segments are provided with an internal groove to accommodate a stainless steel nut. Thus after assembly of the segment a screw can be inserted sideways through the segment which mates with the embedded nut </a:t>
            </a:r>
            <a:r>
              <a:rPr kumimoji="0" lang="en-US"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Fig.xx</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outer chamber frame has provision to insert screws from side walls through a small gas tight O-ring seal and the screw can be coupled to the embedded nut in the corresponding clamp segment.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After clamping all the foils the screws  on the sides of the chamber frame can be tightened  to stretch the foils in-situ .The screws are tightened until optimum tension is reached in all the three GEM foils. </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HV contacts are brought out of the foils through spring contacts. This needs further improvement.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For large scale production it may be possible to mould the clamp segments with some engineering plastic like PEEK.</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This method completely eliminates the slow gluing procedure and suitable for large volume production of chambers. Also since the grid-spacers are absent in the active zone, sparking probability due to glass filaments on the grid edges is eliminated. The chamber is opened for GEM replacement</a:t>
            </a:r>
            <a:r>
              <a:rPr kumimoji="0" lang="en-US"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en-US" sz="600" b="0" i="0" u="none" strike="noStrike" cap="none" normalizeH="0" baseline="0" dirty="0" smtClean="0">
                <a:ln>
                  <a:noFill/>
                </a:ln>
                <a:solidFill>
                  <a:schemeClr val="tx1"/>
                </a:solidFill>
                <a:effectLst/>
                <a:latin typeface="Arial" pitchFamily="34" charset="0"/>
              </a:rPr>
              <a:t> </a:t>
            </a:r>
            <a:endParaRPr kumimoji="0" lang="en-US" sz="1800" b="0" i="0" u="none" strike="noStrike" cap="none" normalizeH="0" baseline="0" dirty="0" smtClean="0">
              <a:ln>
                <a:noFill/>
              </a:ln>
              <a:solidFill>
                <a:schemeClr val="tx1"/>
              </a:solidFill>
              <a:effectLst/>
              <a:latin typeface="Arial" pitchFamily="34" charset="0"/>
            </a:endParaRPr>
          </a:p>
        </p:txBody>
      </p:sp>
      <p:grpSp>
        <p:nvGrpSpPr>
          <p:cNvPr id="8" name="Group 7"/>
          <p:cNvGrpSpPr/>
          <p:nvPr/>
        </p:nvGrpSpPr>
        <p:grpSpPr>
          <a:xfrm>
            <a:off x="3525844" y="580986"/>
            <a:ext cx="5464230" cy="2035192"/>
            <a:chOff x="1468395" y="1530324"/>
            <a:chExt cx="5842079" cy="2230441"/>
          </a:xfrm>
        </p:grpSpPr>
        <p:pic>
          <p:nvPicPr>
            <p:cNvPr id="9" name="Picture 8" descr="D:\Photos HTC\IMAG0690.jpg"/>
            <p:cNvPicPr/>
            <p:nvPr/>
          </p:nvPicPr>
          <p:blipFill>
            <a:blip r:embed="rId4" cstate="print"/>
            <a:srcRect/>
            <a:stretch>
              <a:fillRect/>
            </a:stretch>
          </p:blipFill>
          <p:spPr bwMode="auto">
            <a:xfrm>
              <a:off x="5740415" y="1530324"/>
              <a:ext cx="1570059" cy="2230441"/>
            </a:xfrm>
            <a:prstGeom prst="rect">
              <a:avLst/>
            </a:prstGeom>
            <a:noFill/>
          </p:spPr>
        </p:pic>
        <p:pic>
          <p:nvPicPr>
            <p:cNvPr id="10" name="Picture 9" descr="C:\Users\Dylan\Documents\CERN\RAPPORT_DE_STAGE\Rapport_LaTeX\GEMstretching.jpg"/>
            <p:cNvPicPr/>
            <p:nvPr/>
          </p:nvPicPr>
          <p:blipFill>
            <a:blip r:embed="rId5" cstate="print"/>
            <a:srcRect/>
            <a:stretch>
              <a:fillRect/>
            </a:stretch>
          </p:blipFill>
          <p:spPr bwMode="auto">
            <a:xfrm>
              <a:off x="1468395" y="1968480"/>
              <a:ext cx="4138631" cy="1597036"/>
            </a:xfrm>
            <a:prstGeom prst="rect">
              <a:avLst/>
            </a:prstGeom>
            <a:noFill/>
          </p:spPr>
        </p:pic>
        <p:sp>
          <p:nvSpPr>
            <p:cNvPr id="11" name="Right Arrow 10"/>
            <p:cNvSpPr/>
            <p:nvPr/>
          </p:nvSpPr>
          <p:spPr>
            <a:xfrm>
              <a:off x="5557851" y="2698740"/>
              <a:ext cx="511182" cy="7302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7" name="TextBox 6"/>
          <p:cNvSpPr txBox="1"/>
          <p:nvPr/>
        </p:nvSpPr>
        <p:spPr>
          <a:xfrm>
            <a:off x="1422087" y="274656"/>
            <a:ext cx="5974713" cy="369332"/>
          </a:xfrm>
          <a:prstGeom prst="rect">
            <a:avLst/>
          </a:prstGeom>
          <a:noFill/>
        </p:spPr>
        <p:txBody>
          <a:bodyPr wrap="none" rtlCol="0">
            <a:spAutoFit/>
          </a:bodyPr>
          <a:lstStyle/>
          <a:p>
            <a:r>
              <a:rPr lang="en-US" b="1" dirty="0" smtClean="0">
                <a:solidFill>
                  <a:srgbClr val="FF0000"/>
                </a:solidFill>
              </a:rPr>
              <a:t>Stretching of GEM foils – glue-less approach – “ns2”</a:t>
            </a:r>
            <a:endParaRPr lang="en-US" b="1" dirty="0">
              <a:solidFill>
                <a:srgbClr val="FF0000"/>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885901E9-49C3-4611-A8DF-349FD7A09BBB}" type="datetime1">
              <a:rPr lang="en-US" smtClean="0"/>
              <a:t>2/4/2016</a:t>
            </a:fld>
            <a:endParaRPr lang="en-IN"/>
          </a:p>
        </p:txBody>
      </p:sp>
      <p:sp>
        <p:nvSpPr>
          <p:cNvPr id="4" name="Slide Number Placeholder 3"/>
          <p:cNvSpPr>
            <a:spLocks noGrp="1"/>
          </p:cNvSpPr>
          <p:nvPr>
            <p:ph type="sldNum" sz="quarter" idx="12"/>
          </p:nvPr>
        </p:nvSpPr>
        <p:spPr/>
        <p:txBody>
          <a:bodyPr/>
          <a:lstStyle/>
          <a:p>
            <a:pPr>
              <a:defRPr/>
            </a:pPr>
            <a:fld id="{85217EE4-242F-473C-B87D-A0E39CA6330B}" type="slidenum">
              <a:rPr lang="en-IN" smtClean="0"/>
              <a:pPr>
                <a:defRPr/>
              </a:pPr>
              <a:t>55</a:t>
            </a:fld>
            <a:endParaRPr lang="en-IN"/>
          </a:p>
        </p:txBody>
      </p:sp>
      <p:sp>
        <p:nvSpPr>
          <p:cNvPr id="6" name="Footer Placeholder 5"/>
          <p:cNvSpPr>
            <a:spLocks noGrp="1"/>
          </p:cNvSpPr>
          <p:nvPr>
            <p:ph type="ftr" sz="quarter" idx="11"/>
          </p:nvPr>
        </p:nvSpPr>
        <p:spPr/>
        <p:txBody>
          <a:bodyPr/>
          <a:lstStyle/>
          <a:p>
            <a:r>
              <a:rPr lang="en-US" smtClean="0"/>
              <a:t>25th CBM collab meeting, 2015</a:t>
            </a:r>
            <a:endParaRPr lang="en-IN"/>
          </a:p>
        </p:txBody>
      </p:sp>
      <p:pic>
        <p:nvPicPr>
          <p:cNvPr id="7" name="Picture 5"/>
          <p:cNvPicPr>
            <a:picLocks noChangeAspect="1" noChangeArrowheads="1"/>
          </p:cNvPicPr>
          <p:nvPr/>
        </p:nvPicPr>
        <p:blipFill>
          <a:blip r:embed="rId2"/>
          <a:srcRect/>
          <a:stretch>
            <a:fillRect/>
          </a:stretch>
        </p:blipFill>
        <p:spPr bwMode="auto">
          <a:xfrm rot="-5400000">
            <a:off x="1936636" y="-1014024"/>
            <a:ext cx="5270728" cy="7836114"/>
          </a:xfrm>
          <a:prstGeom prst="rect">
            <a:avLst/>
          </a:prstGeom>
          <a:noFill/>
          <a:ln w="9525">
            <a:noFill/>
            <a:miter lim="800000"/>
            <a:headEnd/>
            <a:tailEnd/>
          </a:ln>
          <a:effectLst/>
        </p:spPr>
      </p:pic>
      <p:sp>
        <p:nvSpPr>
          <p:cNvPr id="8" name="TextBox 7"/>
          <p:cNvSpPr txBox="1"/>
          <p:nvPr/>
        </p:nvSpPr>
        <p:spPr>
          <a:xfrm>
            <a:off x="1959858" y="5135573"/>
            <a:ext cx="1261884" cy="369332"/>
          </a:xfrm>
          <a:prstGeom prst="rect">
            <a:avLst/>
          </a:prstGeom>
          <a:noFill/>
        </p:spPr>
        <p:txBody>
          <a:bodyPr wrap="none" rtlCol="0">
            <a:spAutoFit/>
          </a:bodyPr>
          <a:lstStyle/>
          <a:p>
            <a:r>
              <a:rPr lang="en-US" dirty="0" smtClean="0">
                <a:solidFill>
                  <a:srgbClr val="FF0000"/>
                </a:solidFill>
              </a:rPr>
              <a:t>Drift Plane</a:t>
            </a:r>
            <a:endParaRPr lang="en-US" dirty="0">
              <a:solidFill>
                <a:srgbClr val="FF0000"/>
              </a:solidFill>
            </a:endParaRPr>
          </a:p>
        </p:txBody>
      </p:sp>
      <p:sp>
        <p:nvSpPr>
          <p:cNvPr id="3" name="Rectangle 2"/>
          <p:cNvSpPr/>
          <p:nvPr/>
        </p:nvSpPr>
        <p:spPr>
          <a:xfrm>
            <a:off x="1079612" y="1556792"/>
            <a:ext cx="612068" cy="2700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1799692" y="2816932"/>
            <a:ext cx="6552728" cy="72008"/>
          </a:xfrm>
          <a:prstGeom prst="line">
            <a:avLst/>
          </a:prstGeom>
        </p:spPr>
        <p:style>
          <a:lnRef idx="1">
            <a:schemeClr val="accent1"/>
          </a:lnRef>
          <a:fillRef idx="0">
            <a:schemeClr val="accent1"/>
          </a:fillRef>
          <a:effectRef idx="0">
            <a:schemeClr val="accent1"/>
          </a:effectRef>
          <a:fontRef idx="minor">
            <a:schemeClr val="tx1"/>
          </a:fontRef>
        </p:style>
      </p:cxnSp>
      <p:sp>
        <p:nvSpPr>
          <p:cNvPr id="19" name="Freeform 18"/>
          <p:cNvSpPr/>
          <p:nvPr/>
        </p:nvSpPr>
        <p:spPr>
          <a:xfrm>
            <a:off x="2401161" y="1079653"/>
            <a:ext cx="275938" cy="3635566"/>
          </a:xfrm>
          <a:custGeom>
            <a:avLst/>
            <a:gdLst>
              <a:gd name="connsiteX0" fmla="*/ 220853 w 275938"/>
              <a:gd name="connsiteY0" fmla="*/ 0 h 3635566"/>
              <a:gd name="connsiteX1" fmla="*/ 516 w 275938"/>
              <a:gd name="connsiteY1" fmla="*/ 1762699 h 3635566"/>
              <a:gd name="connsiteX2" fmla="*/ 275938 w 275938"/>
              <a:gd name="connsiteY2" fmla="*/ 3635566 h 3635566"/>
            </a:gdLst>
            <a:ahLst/>
            <a:cxnLst>
              <a:cxn ang="0">
                <a:pos x="connsiteX0" y="connsiteY0"/>
              </a:cxn>
              <a:cxn ang="0">
                <a:pos x="connsiteX1" y="connsiteY1"/>
              </a:cxn>
              <a:cxn ang="0">
                <a:pos x="connsiteX2" y="connsiteY2"/>
              </a:cxn>
            </a:cxnLst>
            <a:rect l="l" t="t" r="r" b="b"/>
            <a:pathLst>
              <a:path w="275938" h="3635566">
                <a:moveTo>
                  <a:pt x="220853" y="0"/>
                </a:moveTo>
                <a:cubicBezTo>
                  <a:pt x="106094" y="578385"/>
                  <a:pt x="-8665" y="1156771"/>
                  <a:pt x="516" y="1762699"/>
                </a:cubicBezTo>
                <a:cubicBezTo>
                  <a:pt x="9697" y="2368627"/>
                  <a:pt x="142817" y="3002096"/>
                  <a:pt x="275938" y="363556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6768244" y="2024844"/>
            <a:ext cx="53733" cy="1728192"/>
          </a:xfrm>
          <a:custGeom>
            <a:avLst/>
            <a:gdLst>
              <a:gd name="connsiteX0" fmla="*/ 220853 w 275938"/>
              <a:gd name="connsiteY0" fmla="*/ 0 h 3635566"/>
              <a:gd name="connsiteX1" fmla="*/ 516 w 275938"/>
              <a:gd name="connsiteY1" fmla="*/ 1762699 h 3635566"/>
              <a:gd name="connsiteX2" fmla="*/ 275938 w 275938"/>
              <a:gd name="connsiteY2" fmla="*/ 3635566 h 3635566"/>
            </a:gdLst>
            <a:ahLst/>
            <a:cxnLst>
              <a:cxn ang="0">
                <a:pos x="connsiteX0" y="connsiteY0"/>
              </a:cxn>
              <a:cxn ang="0">
                <a:pos x="connsiteX1" y="connsiteY1"/>
              </a:cxn>
              <a:cxn ang="0">
                <a:pos x="connsiteX2" y="connsiteY2"/>
              </a:cxn>
            </a:cxnLst>
            <a:rect l="l" t="t" r="r" b="b"/>
            <a:pathLst>
              <a:path w="275938" h="3635566">
                <a:moveTo>
                  <a:pt x="220853" y="0"/>
                </a:moveTo>
                <a:cubicBezTo>
                  <a:pt x="106094" y="578385"/>
                  <a:pt x="-8665" y="1156771"/>
                  <a:pt x="516" y="1762699"/>
                </a:cubicBezTo>
                <a:cubicBezTo>
                  <a:pt x="9697" y="2368627"/>
                  <a:pt x="142817" y="3002096"/>
                  <a:pt x="275938" y="363556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7443888" y="2141352"/>
            <a:ext cx="45719" cy="1512168"/>
          </a:xfrm>
          <a:custGeom>
            <a:avLst/>
            <a:gdLst>
              <a:gd name="connsiteX0" fmla="*/ 220853 w 275938"/>
              <a:gd name="connsiteY0" fmla="*/ 0 h 3635566"/>
              <a:gd name="connsiteX1" fmla="*/ 516 w 275938"/>
              <a:gd name="connsiteY1" fmla="*/ 1762699 h 3635566"/>
              <a:gd name="connsiteX2" fmla="*/ 275938 w 275938"/>
              <a:gd name="connsiteY2" fmla="*/ 3635566 h 3635566"/>
            </a:gdLst>
            <a:ahLst/>
            <a:cxnLst>
              <a:cxn ang="0">
                <a:pos x="connsiteX0" y="connsiteY0"/>
              </a:cxn>
              <a:cxn ang="0">
                <a:pos x="connsiteX1" y="connsiteY1"/>
              </a:cxn>
              <a:cxn ang="0">
                <a:pos x="connsiteX2" y="connsiteY2"/>
              </a:cxn>
            </a:cxnLst>
            <a:rect l="l" t="t" r="r" b="b"/>
            <a:pathLst>
              <a:path w="275938" h="3635566">
                <a:moveTo>
                  <a:pt x="220853" y="0"/>
                </a:moveTo>
                <a:cubicBezTo>
                  <a:pt x="106094" y="578385"/>
                  <a:pt x="-8665" y="1156771"/>
                  <a:pt x="516" y="1762699"/>
                </a:cubicBezTo>
                <a:cubicBezTo>
                  <a:pt x="9697" y="2368627"/>
                  <a:pt x="142817" y="3002096"/>
                  <a:pt x="275938" y="363556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7929074" y="2348880"/>
            <a:ext cx="45719" cy="1116124"/>
          </a:xfrm>
          <a:custGeom>
            <a:avLst/>
            <a:gdLst>
              <a:gd name="connsiteX0" fmla="*/ 220853 w 275938"/>
              <a:gd name="connsiteY0" fmla="*/ 0 h 3635566"/>
              <a:gd name="connsiteX1" fmla="*/ 516 w 275938"/>
              <a:gd name="connsiteY1" fmla="*/ 1762699 h 3635566"/>
              <a:gd name="connsiteX2" fmla="*/ 275938 w 275938"/>
              <a:gd name="connsiteY2" fmla="*/ 3635566 h 3635566"/>
            </a:gdLst>
            <a:ahLst/>
            <a:cxnLst>
              <a:cxn ang="0">
                <a:pos x="connsiteX0" y="connsiteY0"/>
              </a:cxn>
              <a:cxn ang="0">
                <a:pos x="connsiteX1" y="connsiteY1"/>
              </a:cxn>
              <a:cxn ang="0">
                <a:pos x="connsiteX2" y="connsiteY2"/>
              </a:cxn>
            </a:cxnLst>
            <a:rect l="l" t="t" r="r" b="b"/>
            <a:pathLst>
              <a:path w="275938" h="3635566">
                <a:moveTo>
                  <a:pt x="220853" y="0"/>
                </a:moveTo>
                <a:cubicBezTo>
                  <a:pt x="106094" y="578385"/>
                  <a:pt x="-8665" y="1156771"/>
                  <a:pt x="516" y="1762699"/>
                </a:cubicBezTo>
                <a:cubicBezTo>
                  <a:pt x="9697" y="2368627"/>
                  <a:pt x="142817" y="3002096"/>
                  <a:pt x="275938" y="363556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5076222" y="4684020"/>
            <a:ext cx="3021468" cy="369332"/>
          </a:xfrm>
          <a:prstGeom prst="rect">
            <a:avLst/>
          </a:prstGeom>
          <a:noFill/>
        </p:spPr>
        <p:txBody>
          <a:bodyPr wrap="none" rtlCol="0">
            <a:spAutoFit/>
          </a:bodyPr>
          <a:lstStyle/>
          <a:p>
            <a:r>
              <a:rPr lang="en-US" dirty="0" smtClean="0"/>
              <a:t>12-14 segments on either side</a:t>
            </a:r>
            <a:endParaRPr lang="en-US" dirty="0"/>
          </a:p>
        </p:txBody>
      </p:sp>
      <p:cxnSp>
        <p:nvCxnSpPr>
          <p:cNvPr id="26" name="Straight Arrow Connector 25"/>
          <p:cNvCxnSpPr/>
          <p:nvPr/>
        </p:nvCxnSpPr>
        <p:spPr>
          <a:xfrm flipV="1">
            <a:off x="6308808" y="2593445"/>
            <a:ext cx="459436" cy="22006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6553200" y="2593445"/>
            <a:ext cx="857118" cy="22006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734573" y="497889"/>
            <a:ext cx="4202497" cy="369332"/>
          </a:xfrm>
          <a:prstGeom prst="rect">
            <a:avLst/>
          </a:prstGeom>
          <a:noFill/>
        </p:spPr>
        <p:txBody>
          <a:bodyPr wrap="none" rtlCol="0">
            <a:spAutoFit/>
          </a:bodyPr>
          <a:lstStyle/>
          <a:p>
            <a:r>
              <a:rPr lang="en-US" dirty="0" smtClean="0"/>
              <a:t>GEM Foil segmentation and HV connection</a:t>
            </a:r>
            <a:endParaRPr lang="en-US" dirty="0"/>
          </a:p>
        </p:txBody>
      </p:sp>
      <p:grpSp>
        <p:nvGrpSpPr>
          <p:cNvPr id="1024" name="Group 1023"/>
          <p:cNvGrpSpPr/>
          <p:nvPr/>
        </p:nvGrpSpPr>
        <p:grpSpPr>
          <a:xfrm>
            <a:off x="680436" y="659299"/>
            <a:ext cx="6360196" cy="1207885"/>
            <a:chOff x="693001" y="4585161"/>
            <a:chExt cx="8253498" cy="1620181"/>
          </a:xfrm>
        </p:grpSpPr>
        <p:sp>
          <p:nvSpPr>
            <p:cNvPr id="30" name="Right Arrow 29"/>
            <p:cNvSpPr/>
            <p:nvPr/>
          </p:nvSpPr>
          <p:spPr>
            <a:xfrm rot="12954883" flipH="1">
              <a:off x="7965854" y="5679927"/>
              <a:ext cx="980645" cy="2974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Content Placeholder 6"/>
            <p:cNvPicPr>
              <a:picLocks noChangeAspect="1"/>
            </p:cNvPicPr>
            <p:nvPr/>
          </p:nvPicPr>
          <p:blipFill rotWithShape="1">
            <a:blip r:embed="rId3" cstate="print">
              <a:extLst>
                <a:ext uri="{28A0092B-C50C-407E-A947-70E740481C1C}">
                  <a14:useLocalDpi xmlns:a14="http://schemas.microsoft.com/office/drawing/2010/main" val="0"/>
                </a:ext>
              </a:extLst>
            </a:blip>
            <a:srcRect t="24660" b="39542"/>
            <a:stretch/>
          </p:blipFill>
          <p:spPr>
            <a:xfrm>
              <a:off x="693001" y="4585161"/>
              <a:ext cx="7543271" cy="1620181"/>
            </a:xfrm>
            <a:prstGeom prst="rect">
              <a:avLst/>
            </a:prstGeom>
          </p:spPr>
        </p:pic>
      </p:grpSp>
      <p:sp>
        <p:nvSpPr>
          <p:cNvPr id="1032" name="TextBox 1031"/>
          <p:cNvSpPr txBox="1"/>
          <p:nvPr/>
        </p:nvSpPr>
        <p:spPr>
          <a:xfrm>
            <a:off x="4571999" y="5067871"/>
            <a:ext cx="3225691" cy="369332"/>
          </a:xfrm>
          <a:prstGeom prst="rect">
            <a:avLst/>
          </a:prstGeom>
          <a:noFill/>
        </p:spPr>
        <p:txBody>
          <a:bodyPr wrap="none" rtlCol="0">
            <a:spAutoFit/>
          </a:bodyPr>
          <a:lstStyle/>
          <a:p>
            <a:r>
              <a:rPr lang="en-US" dirty="0" smtClean="0"/>
              <a:t>Total 24-28 HV segments per foil</a:t>
            </a:r>
            <a:endParaRPr lang="en-US" dirty="0"/>
          </a:p>
        </p:txBody>
      </p:sp>
    </p:spTree>
    <p:extLst>
      <p:ext uri="{BB962C8B-B14F-4D97-AF65-F5344CB8AC3E}">
        <p14:creationId xmlns:p14="http://schemas.microsoft.com/office/powerpoint/2010/main" val="680705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24"/>
                                        </p:tgtEl>
                                        <p:attrNameLst>
                                          <p:attrName>style.visibility</p:attrName>
                                        </p:attrNameLst>
                                      </p:cBhvr>
                                      <p:to>
                                        <p:strVal val="visible"/>
                                      </p:to>
                                    </p:set>
                                    <p:animEffect transition="in" filter="circle(in)">
                                      <p:cBhvr>
                                        <p:cTn id="7" dur="2000"/>
                                        <p:tgtEl>
                                          <p:spTgt spid="10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D80F32FE-C85A-4629-8DCC-83364EC232C5}" type="datetime1">
              <a:rPr lang="en-US" smtClean="0"/>
              <a:pPr>
                <a:defRPr/>
              </a:pPr>
              <a:t>2/4/2016</a:t>
            </a:fld>
            <a:endParaRPr lang="en-IN"/>
          </a:p>
        </p:txBody>
      </p:sp>
      <p:sp>
        <p:nvSpPr>
          <p:cNvPr id="5" name="Footer Placeholder 4"/>
          <p:cNvSpPr>
            <a:spLocks noGrp="1"/>
          </p:cNvSpPr>
          <p:nvPr>
            <p:ph type="ftr" sz="quarter" idx="11"/>
          </p:nvPr>
        </p:nvSpPr>
        <p:spPr/>
        <p:txBody>
          <a:bodyPr/>
          <a:lstStyle/>
          <a:p>
            <a:r>
              <a:rPr lang="pt-BR" smtClean="0"/>
              <a:t>GEM R&amp;D for MUCH, Krakow 2014</a:t>
            </a:r>
            <a:endParaRPr lang="en-IN"/>
          </a:p>
        </p:txBody>
      </p:sp>
      <p:sp>
        <p:nvSpPr>
          <p:cNvPr id="6" name="Slide Number Placeholder 5"/>
          <p:cNvSpPr>
            <a:spLocks noGrp="1"/>
          </p:cNvSpPr>
          <p:nvPr>
            <p:ph type="sldNum" sz="quarter" idx="12"/>
          </p:nvPr>
        </p:nvSpPr>
        <p:spPr/>
        <p:txBody>
          <a:bodyPr/>
          <a:lstStyle/>
          <a:p>
            <a:pPr>
              <a:defRPr/>
            </a:pPr>
            <a:fld id="{36103017-E909-4633-84CB-2FCA619554D7}" type="slidenum">
              <a:rPr lang="en-IN" smtClean="0"/>
              <a:pPr>
                <a:defRPr/>
              </a:pPr>
              <a:t>56</a:t>
            </a:fld>
            <a:endParaRPr lang="en-IN"/>
          </a:p>
        </p:txBody>
      </p:sp>
      <p:sp>
        <p:nvSpPr>
          <p:cNvPr id="8" name="Rectangle 7"/>
          <p:cNvSpPr/>
          <p:nvPr/>
        </p:nvSpPr>
        <p:spPr>
          <a:xfrm>
            <a:off x="3124200" y="982629"/>
            <a:ext cx="1813317" cy="369332"/>
          </a:xfrm>
          <a:prstGeom prst="rect">
            <a:avLst/>
          </a:prstGeom>
        </p:spPr>
        <p:txBody>
          <a:bodyPr wrap="none">
            <a:spAutoFit/>
          </a:bodyPr>
          <a:lstStyle/>
          <a:p>
            <a:r>
              <a:rPr lang="en-US" dirty="0" smtClean="0"/>
              <a:t>GE 1/1 for CMS</a:t>
            </a:r>
            <a:endParaRPr lang="en-US" dirty="0"/>
          </a:p>
        </p:txBody>
      </p:sp>
      <p:pic>
        <p:nvPicPr>
          <p:cNvPr id="9" name="Picture 2" descr="E:\GEM_DETECTOR_PHOTOS\P4150077.JPG"/>
          <p:cNvPicPr>
            <a:picLocks noChangeAspect="1" noChangeArrowheads="1"/>
          </p:cNvPicPr>
          <p:nvPr/>
        </p:nvPicPr>
        <p:blipFill>
          <a:blip r:embed="rId2" cstate="print"/>
          <a:srcRect l="14997" t="6000" b="26000"/>
          <a:stretch>
            <a:fillRect/>
          </a:stretch>
        </p:blipFill>
        <p:spPr bwMode="auto">
          <a:xfrm>
            <a:off x="1833525" y="215856"/>
            <a:ext cx="5181627" cy="3108960"/>
          </a:xfrm>
          <a:prstGeom prst="rect">
            <a:avLst/>
          </a:prstGeom>
          <a:noFill/>
        </p:spPr>
      </p:pic>
      <p:pic>
        <p:nvPicPr>
          <p:cNvPr id="3074" name="Picture 2"/>
          <p:cNvPicPr>
            <a:picLocks noGrp="1" noChangeAspect="1" noChangeArrowheads="1"/>
          </p:cNvPicPr>
          <p:nvPr>
            <p:ph idx="1"/>
          </p:nvPr>
        </p:nvPicPr>
        <p:blipFill>
          <a:blip r:embed="rId3"/>
          <a:srcRect t="9078"/>
          <a:stretch>
            <a:fillRect/>
          </a:stretch>
        </p:blipFill>
        <p:spPr bwMode="auto">
          <a:xfrm>
            <a:off x="884187" y="2693031"/>
            <a:ext cx="7439025" cy="3663363"/>
          </a:xfrm>
          <a:prstGeom prst="rect">
            <a:avLst/>
          </a:prstGeom>
          <a:noFill/>
          <a:ln w="9525">
            <a:noFill/>
            <a:miter lim="800000"/>
            <a:headEnd/>
            <a:tailEnd/>
          </a:ln>
          <a:effectLst/>
        </p:spPr>
      </p:pic>
      <p:cxnSp>
        <p:nvCxnSpPr>
          <p:cNvPr id="11" name="Elbow Connector 10"/>
          <p:cNvCxnSpPr/>
          <p:nvPr/>
        </p:nvCxnSpPr>
        <p:spPr>
          <a:xfrm rot="5400000" flipH="1" flipV="1">
            <a:off x="2874148" y="2899561"/>
            <a:ext cx="1935189" cy="219080"/>
          </a:xfrm>
          <a:prstGeom prst="bentConnector3">
            <a:avLst>
              <a:gd name="adj1" fmla="val 50000"/>
            </a:avLst>
          </a:prstGeom>
          <a:ln w="254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22472" y="797963"/>
            <a:ext cx="1813317" cy="369332"/>
          </a:xfrm>
          <a:prstGeom prst="rect">
            <a:avLst/>
          </a:prstGeom>
        </p:spPr>
        <p:txBody>
          <a:bodyPr wrap="none">
            <a:spAutoFit/>
          </a:bodyPr>
          <a:lstStyle/>
          <a:p>
            <a:r>
              <a:rPr lang="en-US" dirty="0" smtClean="0"/>
              <a:t>GE 1/1 for CMS</a:t>
            </a:r>
            <a:endParaRPr lang="en-US" dirty="0"/>
          </a:p>
        </p:txBody>
      </p:sp>
    </p:spTree>
    <p:extLst>
      <p:ext uri="{BB962C8B-B14F-4D97-AF65-F5344CB8AC3E}">
        <p14:creationId xmlns:p14="http://schemas.microsoft.com/office/powerpoint/2010/main" val="236300855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90E3628-F18C-48E7-BFFF-B56CFFC24A34}" type="datetime1">
              <a:rPr lang="en-US" smtClean="0"/>
              <a:t>2/4/2016</a:t>
            </a:fld>
            <a:endParaRPr lang="en-US"/>
          </a:p>
        </p:txBody>
      </p:sp>
      <p:sp>
        <p:nvSpPr>
          <p:cNvPr id="5" name="Footer Placeholder 4"/>
          <p:cNvSpPr>
            <a:spLocks noGrp="1"/>
          </p:cNvSpPr>
          <p:nvPr>
            <p:ph type="ftr" sz="quarter" idx="11"/>
          </p:nvPr>
        </p:nvSpPr>
        <p:spPr/>
        <p:txBody>
          <a:bodyPr/>
          <a:lstStyle/>
          <a:p>
            <a:r>
              <a:rPr lang="en-US" smtClean="0"/>
              <a:t>Heavy Flavour meet, SINP, Kolkata, 03-05 Feb 2016</a:t>
            </a:r>
            <a:endParaRPr lang="en-US"/>
          </a:p>
        </p:txBody>
      </p:sp>
      <p:sp>
        <p:nvSpPr>
          <p:cNvPr id="6" name="Slide Number Placeholder 5"/>
          <p:cNvSpPr>
            <a:spLocks noGrp="1"/>
          </p:cNvSpPr>
          <p:nvPr>
            <p:ph type="sldNum" sz="quarter" idx="12"/>
          </p:nvPr>
        </p:nvSpPr>
        <p:spPr/>
        <p:txBody>
          <a:bodyPr/>
          <a:lstStyle/>
          <a:p>
            <a:fld id="{4F061F49-58B3-444B-8D0A-49E01249780B}" type="slidenum">
              <a:rPr lang="en-US" smtClean="0"/>
              <a:t>57</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5097" y="944724"/>
            <a:ext cx="8040893" cy="4824536"/>
          </a:xfrm>
          <a:prstGeom prst="rect">
            <a:avLst/>
          </a:prstGeom>
        </p:spPr>
      </p:pic>
    </p:spTree>
    <p:extLst>
      <p:ext uri="{BB962C8B-B14F-4D97-AF65-F5344CB8AC3E}">
        <p14:creationId xmlns:p14="http://schemas.microsoft.com/office/powerpoint/2010/main" val="127281317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rapezoid 36"/>
          <p:cNvSpPr/>
          <p:nvPr/>
        </p:nvSpPr>
        <p:spPr>
          <a:xfrm rot="10800000">
            <a:off x="287523" y="1228311"/>
            <a:ext cx="2502535" cy="2865246"/>
          </a:xfrm>
          <a:prstGeom prst="trapezoid">
            <a:avLst>
              <a:gd name="adj" fmla="val 3595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p:cNvGrpSpPr/>
          <p:nvPr/>
        </p:nvGrpSpPr>
        <p:grpSpPr>
          <a:xfrm>
            <a:off x="426705" y="1257051"/>
            <a:ext cx="2262362" cy="2834245"/>
            <a:chOff x="2525662" y="1574795"/>
            <a:chExt cx="2262362" cy="2834245"/>
          </a:xfrm>
        </p:grpSpPr>
        <p:cxnSp>
          <p:nvCxnSpPr>
            <p:cNvPr id="28" name="Straight Connector 27"/>
            <p:cNvCxnSpPr/>
            <p:nvPr/>
          </p:nvCxnSpPr>
          <p:spPr>
            <a:xfrm flipH="1">
              <a:off x="3646232" y="1574795"/>
              <a:ext cx="1044114" cy="0"/>
            </a:xfrm>
            <a:prstGeom prst="line">
              <a:avLst/>
            </a:prstGeom>
            <a:ln w="50800"/>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2525662" y="1574795"/>
              <a:ext cx="2262362" cy="2834245"/>
              <a:chOff x="2525662" y="1574795"/>
              <a:chExt cx="2262362" cy="2834245"/>
            </a:xfrm>
          </p:grpSpPr>
          <p:cxnSp>
            <p:nvCxnSpPr>
              <p:cNvPr id="8" name="Straight Connector 7"/>
              <p:cNvCxnSpPr/>
              <p:nvPr/>
            </p:nvCxnSpPr>
            <p:spPr>
              <a:xfrm>
                <a:off x="2525662" y="1615243"/>
                <a:ext cx="396044" cy="1386153"/>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915816" y="3032956"/>
                <a:ext cx="396044" cy="1368152"/>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3959933" y="2996952"/>
                <a:ext cx="416712" cy="1404156"/>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4376645" y="1574795"/>
                <a:ext cx="411379" cy="1386153"/>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2538080" y="1574795"/>
                <a:ext cx="1044114"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3365867" y="4401108"/>
                <a:ext cx="519389" cy="7932"/>
              </a:xfrm>
              <a:prstGeom prst="line">
                <a:avLst/>
              </a:prstGeom>
              <a:ln w="50800"/>
            </p:spPr>
            <p:style>
              <a:lnRef idx="1">
                <a:schemeClr val="accent1"/>
              </a:lnRef>
              <a:fillRef idx="0">
                <a:schemeClr val="accent1"/>
              </a:fillRef>
              <a:effectRef idx="0">
                <a:schemeClr val="accent1"/>
              </a:effectRef>
              <a:fontRef idx="minor">
                <a:schemeClr val="tx1"/>
              </a:fontRef>
            </p:style>
          </p:cxnSp>
        </p:grpSp>
      </p:grpSp>
      <p:sp>
        <p:nvSpPr>
          <p:cNvPr id="39" name="TextBox 38"/>
          <p:cNvSpPr txBox="1"/>
          <p:nvPr/>
        </p:nvSpPr>
        <p:spPr>
          <a:xfrm>
            <a:off x="4443919" y="65678"/>
            <a:ext cx="4520569" cy="523220"/>
          </a:xfrm>
          <a:prstGeom prst="rect">
            <a:avLst/>
          </a:prstGeom>
          <a:noFill/>
        </p:spPr>
        <p:txBody>
          <a:bodyPr wrap="square" rtlCol="0">
            <a:spAutoFit/>
          </a:bodyPr>
          <a:lstStyle/>
          <a:p>
            <a:r>
              <a:rPr lang="en-US" sz="2800" b="1" dirty="0" smtClean="0">
                <a:solidFill>
                  <a:srgbClr val="FF0000"/>
                </a:solidFill>
              </a:rPr>
              <a:t>Module Assembly schematic</a:t>
            </a:r>
            <a:endParaRPr lang="en-US" sz="2800" b="1" dirty="0">
              <a:solidFill>
                <a:srgbClr val="FF0000"/>
              </a:solidFill>
            </a:endParaRPr>
          </a:p>
        </p:txBody>
      </p:sp>
      <p:sp>
        <p:nvSpPr>
          <p:cNvPr id="40" name="TextBox 39"/>
          <p:cNvSpPr txBox="1"/>
          <p:nvPr/>
        </p:nvSpPr>
        <p:spPr>
          <a:xfrm>
            <a:off x="316663" y="263684"/>
            <a:ext cx="1180131" cy="369332"/>
          </a:xfrm>
          <a:prstGeom prst="rect">
            <a:avLst/>
          </a:prstGeom>
          <a:noFill/>
        </p:spPr>
        <p:txBody>
          <a:bodyPr wrap="none" rtlCol="0">
            <a:spAutoFit/>
          </a:bodyPr>
          <a:lstStyle/>
          <a:p>
            <a:r>
              <a:rPr lang="en-US" dirty="0" smtClean="0"/>
              <a:t>Drift Plane</a:t>
            </a:r>
            <a:endParaRPr lang="en-US" dirty="0"/>
          </a:p>
        </p:txBody>
      </p:sp>
      <p:sp>
        <p:nvSpPr>
          <p:cNvPr id="42" name="TextBox 41"/>
          <p:cNvSpPr txBox="1"/>
          <p:nvPr/>
        </p:nvSpPr>
        <p:spPr>
          <a:xfrm>
            <a:off x="2456830" y="2166123"/>
            <a:ext cx="912814" cy="369332"/>
          </a:xfrm>
          <a:prstGeom prst="rect">
            <a:avLst/>
          </a:prstGeom>
          <a:noFill/>
        </p:spPr>
        <p:txBody>
          <a:bodyPr wrap="none" rtlCol="0">
            <a:spAutoFit/>
          </a:bodyPr>
          <a:lstStyle/>
          <a:p>
            <a:r>
              <a:rPr lang="en-US" b="1" dirty="0" smtClean="0">
                <a:solidFill>
                  <a:srgbClr val="0070C0"/>
                </a:solidFill>
              </a:rPr>
              <a:t>Spacers</a:t>
            </a:r>
            <a:endParaRPr lang="en-US" b="1" dirty="0">
              <a:solidFill>
                <a:srgbClr val="0070C0"/>
              </a:solidFill>
            </a:endParaRPr>
          </a:p>
        </p:txBody>
      </p:sp>
      <p:grpSp>
        <p:nvGrpSpPr>
          <p:cNvPr id="45" name="Group 44"/>
          <p:cNvGrpSpPr/>
          <p:nvPr/>
        </p:nvGrpSpPr>
        <p:grpSpPr>
          <a:xfrm>
            <a:off x="3203069" y="825754"/>
            <a:ext cx="2331193" cy="3276099"/>
            <a:chOff x="3203069" y="825754"/>
            <a:chExt cx="2331193" cy="3276099"/>
          </a:xfrm>
        </p:grpSpPr>
        <p:grpSp>
          <p:nvGrpSpPr>
            <p:cNvPr id="36" name="Group 35"/>
            <p:cNvGrpSpPr/>
            <p:nvPr/>
          </p:nvGrpSpPr>
          <p:grpSpPr>
            <a:xfrm>
              <a:off x="3203069" y="1315987"/>
              <a:ext cx="2331193" cy="2785866"/>
              <a:chOff x="5171096" y="1574795"/>
              <a:chExt cx="2825080" cy="3329136"/>
            </a:xfrm>
          </p:grpSpPr>
          <p:sp>
            <p:nvSpPr>
              <p:cNvPr id="3" name="Trapezoid 2"/>
              <p:cNvSpPr/>
              <p:nvPr/>
            </p:nvSpPr>
            <p:spPr>
              <a:xfrm rot="10800000">
                <a:off x="5171096" y="1574795"/>
                <a:ext cx="2520280" cy="3024336"/>
              </a:xfrm>
              <a:prstGeom prst="trapezoid">
                <a:avLst>
                  <a:gd name="adj" fmla="val 3595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rapezoid 30"/>
              <p:cNvSpPr/>
              <p:nvPr/>
            </p:nvSpPr>
            <p:spPr>
              <a:xfrm rot="10800000">
                <a:off x="5323496" y="1727195"/>
                <a:ext cx="2520280" cy="3024336"/>
              </a:xfrm>
              <a:prstGeom prst="trapezoid">
                <a:avLst>
                  <a:gd name="adj" fmla="val 3595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rapezoid 31"/>
              <p:cNvSpPr/>
              <p:nvPr/>
            </p:nvSpPr>
            <p:spPr>
              <a:xfrm rot="10800000">
                <a:off x="5475896" y="1879595"/>
                <a:ext cx="2520280" cy="3024336"/>
              </a:xfrm>
              <a:prstGeom prst="trapezoid">
                <a:avLst>
                  <a:gd name="adj" fmla="val 3595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3" name="TextBox 42"/>
            <p:cNvSpPr txBox="1"/>
            <p:nvPr/>
          </p:nvSpPr>
          <p:spPr>
            <a:xfrm>
              <a:off x="3790263" y="825754"/>
              <a:ext cx="1075872" cy="369332"/>
            </a:xfrm>
            <a:prstGeom prst="rect">
              <a:avLst/>
            </a:prstGeom>
            <a:noFill/>
          </p:spPr>
          <p:txBody>
            <a:bodyPr wrap="none" rtlCol="0">
              <a:spAutoFit/>
            </a:bodyPr>
            <a:lstStyle/>
            <a:p>
              <a:r>
                <a:rPr lang="en-US" dirty="0" smtClean="0"/>
                <a:t>GEM foils</a:t>
              </a:r>
              <a:endParaRPr lang="en-US" dirty="0"/>
            </a:p>
          </p:txBody>
        </p:sp>
      </p:grpSp>
      <p:grpSp>
        <p:nvGrpSpPr>
          <p:cNvPr id="14" name="Group 13"/>
          <p:cNvGrpSpPr/>
          <p:nvPr/>
        </p:nvGrpSpPr>
        <p:grpSpPr>
          <a:xfrm>
            <a:off x="5410976" y="709755"/>
            <a:ext cx="3160618" cy="3551201"/>
            <a:chOff x="5410976" y="709755"/>
            <a:chExt cx="3160618" cy="3551201"/>
          </a:xfrm>
        </p:grpSpPr>
        <p:grpSp>
          <p:nvGrpSpPr>
            <p:cNvPr id="46" name="Group 45"/>
            <p:cNvGrpSpPr/>
            <p:nvPr/>
          </p:nvGrpSpPr>
          <p:grpSpPr>
            <a:xfrm>
              <a:off x="5410976" y="709755"/>
              <a:ext cx="3160618" cy="3551201"/>
              <a:chOff x="7701743" y="1078815"/>
              <a:chExt cx="3160618" cy="3551201"/>
            </a:xfrm>
          </p:grpSpPr>
          <p:sp>
            <p:nvSpPr>
              <p:cNvPr id="33" name="Trapezoid 32"/>
              <p:cNvSpPr/>
              <p:nvPr/>
            </p:nvSpPr>
            <p:spPr>
              <a:xfrm rot="10800000">
                <a:off x="8342081" y="1605680"/>
                <a:ext cx="2520280" cy="3024336"/>
              </a:xfrm>
              <a:prstGeom prst="trapezoid">
                <a:avLst>
                  <a:gd name="adj" fmla="val 3595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p:cNvSpPr txBox="1"/>
              <p:nvPr/>
            </p:nvSpPr>
            <p:spPr>
              <a:xfrm>
                <a:off x="7701743" y="1078815"/>
                <a:ext cx="1652184" cy="369332"/>
              </a:xfrm>
              <a:prstGeom prst="rect">
                <a:avLst/>
              </a:prstGeom>
              <a:noFill/>
            </p:spPr>
            <p:txBody>
              <a:bodyPr wrap="none" rtlCol="0">
                <a:spAutoFit/>
              </a:bodyPr>
              <a:lstStyle/>
              <a:p>
                <a:r>
                  <a:rPr lang="en-US" dirty="0"/>
                  <a:t> </a:t>
                </a:r>
                <a:r>
                  <a:rPr lang="en-US" dirty="0" smtClean="0"/>
                  <a:t>Readout  Plane</a:t>
                </a:r>
                <a:endParaRPr lang="en-US" dirty="0"/>
              </a:p>
            </p:txBody>
          </p:sp>
        </p:grpSp>
        <p:grpSp>
          <p:nvGrpSpPr>
            <p:cNvPr id="80" name="Group 79"/>
            <p:cNvGrpSpPr/>
            <p:nvPr/>
          </p:nvGrpSpPr>
          <p:grpSpPr>
            <a:xfrm>
              <a:off x="6528559" y="1716335"/>
              <a:ext cx="1408089" cy="1842496"/>
              <a:chOff x="2209002" y="4016865"/>
              <a:chExt cx="1408089" cy="1842496"/>
            </a:xfrm>
          </p:grpSpPr>
          <p:sp>
            <p:nvSpPr>
              <p:cNvPr id="81" name="Rectangle 80"/>
              <p:cNvSpPr/>
              <p:nvPr/>
            </p:nvSpPr>
            <p:spPr>
              <a:xfrm>
                <a:off x="2209002" y="4032158"/>
                <a:ext cx="72008" cy="3960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3545083" y="4029190"/>
                <a:ext cx="72008" cy="3960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506881" y="4016865"/>
                <a:ext cx="72008" cy="3960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p:cNvSpPr/>
              <p:nvPr/>
            </p:nvSpPr>
            <p:spPr>
              <a:xfrm>
                <a:off x="3153005" y="4063327"/>
                <a:ext cx="72008" cy="3960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2841038" y="4029190"/>
                <a:ext cx="72008" cy="3960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542885" y="4720460"/>
                <a:ext cx="72008" cy="3960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p:cNvSpPr/>
              <p:nvPr/>
            </p:nvSpPr>
            <p:spPr>
              <a:xfrm>
                <a:off x="3093845" y="4702403"/>
                <a:ext cx="72008" cy="3960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p:cNvSpPr/>
              <p:nvPr/>
            </p:nvSpPr>
            <p:spPr>
              <a:xfrm>
                <a:off x="3418578" y="4847168"/>
                <a:ext cx="72008" cy="3960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p:cNvSpPr/>
              <p:nvPr/>
            </p:nvSpPr>
            <p:spPr>
              <a:xfrm>
                <a:off x="2689507" y="5463317"/>
                <a:ext cx="72008" cy="3960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p:cNvSpPr/>
              <p:nvPr/>
            </p:nvSpPr>
            <p:spPr>
              <a:xfrm>
                <a:off x="3048342" y="5463317"/>
                <a:ext cx="72008" cy="3960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cxnSp>
        <p:nvCxnSpPr>
          <p:cNvPr id="93" name="Straight Connector 92"/>
          <p:cNvCxnSpPr>
            <a:stCxn id="58" idx="0"/>
          </p:cNvCxnSpPr>
          <p:nvPr/>
        </p:nvCxnSpPr>
        <p:spPr>
          <a:xfrm flipV="1">
            <a:off x="7280939" y="3251601"/>
            <a:ext cx="13387" cy="988666"/>
          </a:xfrm>
          <a:prstGeom prst="line">
            <a:avLst/>
          </a:prstGeom>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0" y="4300478"/>
            <a:ext cx="5209310" cy="2537667"/>
            <a:chOff x="0" y="4300478"/>
            <a:chExt cx="5209310" cy="2537667"/>
          </a:xfrm>
        </p:grpSpPr>
        <p:sp>
          <p:nvSpPr>
            <p:cNvPr id="9" name="Rectangle 8"/>
            <p:cNvSpPr/>
            <p:nvPr/>
          </p:nvSpPr>
          <p:spPr>
            <a:xfrm>
              <a:off x="0" y="4314149"/>
              <a:ext cx="4866135" cy="2429778"/>
            </a:xfrm>
            <a:prstGeom prst="rect">
              <a:avLst/>
            </a:prstGeom>
            <a:solidFill>
              <a:schemeClr val="accent1">
                <a:alpha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143508" y="4300478"/>
              <a:ext cx="5065802" cy="2537667"/>
              <a:chOff x="308324" y="4300478"/>
              <a:chExt cx="5065802" cy="2537667"/>
            </a:xfrm>
          </p:grpSpPr>
          <p:grpSp>
            <p:nvGrpSpPr>
              <p:cNvPr id="22" name="Group 21"/>
              <p:cNvGrpSpPr/>
              <p:nvPr/>
            </p:nvGrpSpPr>
            <p:grpSpPr>
              <a:xfrm>
                <a:off x="349467" y="4300478"/>
                <a:ext cx="5024659" cy="2206779"/>
                <a:chOff x="349467" y="4300478"/>
                <a:chExt cx="5024659" cy="2206779"/>
              </a:xfrm>
            </p:grpSpPr>
            <p:cxnSp>
              <p:nvCxnSpPr>
                <p:cNvPr id="5" name="Straight Arrow Connector 4"/>
                <p:cNvCxnSpPr/>
                <p:nvPr/>
              </p:nvCxnSpPr>
              <p:spPr>
                <a:xfrm>
                  <a:off x="3692100" y="4596177"/>
                  <a:ext cx="0" cy="191108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21" name="Group 20"/>
                <p:cNvGrpSpPr/>
                <p:nvPr/>
              </p:nvGrpSpPr>
              <p:grpSpPr>
                <a:xfrm>
                  <a:off x="349467" y="4300478"/>
                  <a:ext cx="5024659" cy="2206779"/>
                  <a:chOff x="349467" y="4300478"/>
                  <a:chExt cx="5024659" cy="2206779"/>
                </a:xfrm>
              </p:grpSpPr>
              <p:grpSp>
                <p:nvGrpSpPr>
                  <p:cNvPr id="20" name="Group 19"/>
                  <p:cNvGrpSpPr/>
                  <p:nvPr/>
                </p:nvGrpSpPr>
                <p:grpSpPr>
                  <a:xfrm>
                    <a:off x="2851088" y="5324206"/>
                    <a:ext cx="2156783" cy="1066679"/>
                    <a:chOff x="2851088" y="5324206"/>
                    <a:chExt cx="2156783" cy="1066679"/>
                  </a:xfrm>
                </p:grpSpPr>
                <p:sp>
                  <p:nvSpPr>
                    <p:cNvPr id="126" name="TextBox 125"/>
                    <p:cNvSpPr txBox="1"/>
                    <p:nvPr/>
                  </p:nvSpPr>
                  <p:spPr>
                    <a:xfrm>
                      <a:off x="3692100" y="5531342"/>
                      <a:ext cx="893193" cy="369332"/>
                    </a:xfrm>
                    <a:prstGeom prst="rect">
                      <a:avLst/>
                    </a:prstGeom>
                    <a:noFill/>
                  </p:spPr>
                  <p:txBody>
                    <a:bodyPr wrap="none" rtlCol="0">
                      <a:spAutoFit/>
                    </a:bodyPr>
                    <a:lstStyle/>
                    <a:p>
                      <a:r>
                        <a:rPr lang="en-US" dirty="0" smtClean="0"/>
                        <a:t>39 mm </a:t>
                      </a:r>
                      <a:endParaRPr lang="en-US" dirty="0"/>
                    </a:p>
                  </p:txBody>
                </p:sp>
                <p:sp>
                  <p:nvSpPr>
                    <p:cNvPr id="7" name="TextBox 6"/>
                    <p:cNvSpPr txBox="1"/>
                    <p:nvPr/>
                  </p:nvSpPr>
                  <p:spPr>
                    <a:xfrm>
                      <a:off x="3794013" y="6021553"/>
                      <a:ext cx="1213858" cy="369332"/>
                    </a:xfrm>
                    <a:prstGeom prst="rect">
                      <a:avLst/>
                    </a:prstGeom>
                    <a:noFill/>
                  </p:spPr>
                  <p:txBody>
                    <a:bodyPr wrap="none" rtlCol="0">
                      <a:spAutoFit/>
                    </a:bodyPr>
                    <a:lstStyle/>
                    <a:p>
                      <a:r>
                        <a:rPr lang="en-US" dirty="0" smtClean="0"/>
                        <a:t>Drift board</a:t>
                      </a:r>
                      <a:endParaRPr lang="en-US" dirty="0"/>
                    </a:p>
                  </p:txBody>
                </p:sp>
                <p:cxnSp>
                  <p:nvCxnSpPr>
                    <p:cNvPr id="12" name="Straight Arrow Connector 11"/>
                    <p:cNvCxnSpPr>
                      <a:stCxn id="68" idx="1"/>
                    </p:cNvCxnSpPr>
                    <p:nvPr/>
                  </p:nvCxnSpPr>
                  <p:spPr>
                    <a:xfrm flipH="1">
                      <a:off x="2851088" y="5324206"/>
                      <a:ext cx="942925" cy="862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7" idx="1"/>
                    </p:cNvCxnSpPr>
                    <p:nvPr/>
                  </p:nvCxnSpPr>
                  <p:spPr>
                    <a:xfrm flipH="1" flipV="1">
                      <a:off x="2851088" y="6042389"/>
                      <a:ext cx="942925" cy="1638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349467" y="4300478"/>
                    <a:ext cx="5024659" cy="2206779"/>
                    <a:chOff x="349467" y="4300478"/>
                    <a:chExt cx="5024659" cy="2206779"/>
                  </a:xfrm>
                </p:grpSpPr>
                <p:grpSp>
                  <p:nvGrpSpPr>
                    <p:cNvPr id="125" name="Group 124"/>
                    <p:cNvGrpSpPr/>
                    <p:nvPr/>
                  </p:nvGrpSpPr>
                  <p:grpSpPr>
                    <a:xfrm>
                      <a:off x="349467" y="4481969"/>
                      <a:ext cx="3105115" cy="2025288"/>
                      <a:chOff x="162545" y="4212440"/>
                      <a:chExt cx="3105115" cy="2025288"/>
                    </a:xfrm>
                  </p:grpSpPr>
                  <p:sp>
                    <p:nvSpPr>
                      <p:cNvPr id="117" name="Rectangle 116"/>
                      <p:cNvSpPr/>
                      <p:nvPr/>
                    </p:nvSpPr>
                    <p:spPr>
                      <a:xfrm>
                        <a:off x="162545" y="5878774"/>
                        <a:ext cx="3041303" cy="3589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8" name="Rectangle 117"/>
                      <p:cNvSpPr/>
                      <p:nvPr/>
                    </p:nvSpPr>
                    <p:spPr>
                      <a:xfrm>
                        <a:off x="1048590" y="5254123"/>
                        <a:ext cx="1399174" cy="42512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Rectangle 119"/>
                      <p:cNvSpPr/>
                      <p:nvPr/>
                    </p:nvSpPr>
                    <p:spPr>
                      <a:xfrm>
                        <a:off x="878513" y="5708807"/>
                        <a:ext cx="1712875" cy="1513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Rectangle 121"/>
                      <p:cNvSpPr/>
                      <p:nvPr/>
                    </p:nvSpPr>
                    <p:spPr>
                      <a:xfrm>
                        <a:off x="878513" y="5088014"/>
                        <a:ext cx="1712875" cy="1513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Rectangle 122"/>
                      <p:cNvSpPr/>
                      <p:nvPr/>
                    </p:nvSpPr>
                    <p:spPr>
                      <a:xfrm>
                        <a:off x="226357" y="4521160"/>
                        <a:ext cx="3041303" cy="544384"/>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Rectangle 123"/>
                      <p:cNvSpPr/>
                      <p:nvPr/>
                    </p:nvSpPr>
                    <p:spPr>
                      <a:xfrm>
                        <a:off x="869559" y="4212440"/>
                        <a:ext cx="1712875" cy="265537"/>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TextBox 67"/>
                    <p:cNvSpPr txBox="1"/>
                    <p:nvPr/>
                  </p:nvSpPr>
                  <p:spPr>
                    <a:xfrm>
                      <a:off x="3794013" y="5139540"/>
                      <a:ext cx="1580113" cy="369332"/>
                    </a:xfrm>
                    <a:prstGeom prst="rect">
                      <a:avLst/>
                    </a:prstGeom>
                    <a:noFill/>
                  </p:spPr>
                  <p:txBody>
                    <a:bodyPr wrap="none" rtlCol="0">
                      <a:spAutoFit/>
                    </a:bodyPr>
                    <a:lstStyle/>
                    <a:p>
                      <a:r>
                        <a:rPr lang="en-US" dirty="0" smtClean="0"/>
                        <a:t>Readout board</a:t>
                      </a:r>
                      <a:endParaRPr lang="en-US" dirty="0"/>
                    </a:p>
                  </p:txBody>
                </p:sp>
                <p:sp>
                  <p:nvSpPr>
                    <p:cNvPr id="17" name="TextBox 16"/>
                    <p:cNvSpPr txBox="1"/>
                    <p:nvPr/>
                  </p:nvSpPr>
                  <p:spPr>
                    <a:xfrm>
                      <a:off x="2729542" y="4300478"/>
                      <a:ext cx="2376869" cy="646331"/>
                    </a:xfrm>
                    <a:prstGeom prst="rect">
                      <a:avLst/>
                    </a:prstGeom>
                    <a:noFill/>
                  </p:spPr>
                  <p:txBody>
                    <a:bodyPr wrap="none" rtlCol="0">
                      <a:spAutoFit/>
                    </a:bodyPr>
                    <a:lstStyle/>
                    <a:p>
                      <a:pPr algn="ctr"/>
                      <a:r>
                        <a:rPr lang="en-US" b="1" dirty="0">
                          <a:solidFill>
                            <a:srgbClr val="FF0000"/>
                          </a:solidFill>
                        </a:rPr>
                        <a:t>6</a:t>
                      </a:r>
                      <a:r>
                        <a:rPr lang="en-US" b="1" dirty="0" smtClean="0">
                          <a:solidFill>
                            <a:srgbClr val="FF0000"/>
                          </a:solidFill>
                        </a:rPr>
                        <a:t>mm slotted Al  or grid</a:t>
                      </a:r>
                    </a:p>
                    <a:p>
                      <a:pPr algn="ctr"/>
                      <a:r>
                        <a:rPr lang="en-US" b="1" dirty="0" smtClean="0">
                          <a:solidFill>
                            <a:srgbClr val="FF0000"/>
                          </a:solidFill>
                        </a:rPr>
                        <a:t> for cooling</a:t>
                      </a:r>
                      <a:endParaRPr lang="en-US" b="1" dirty="0">
                        <a:solidFill>
                          <a:srgbClr val="FF0000"/>
                        </a:solidFill>
                      </a:endParaRPr>
                    </a:p>
                  </p:txBody>
                </p:sp>
              </p:grpSp>
            </p:grpSp>
          </p:grpSp>
          <p:sp>
            <p:nvSpPr>
              <p:cNvPr id="127" name="TextBox 126"/>
              <p:cNvSpPr txBox="1"/>
              <p:nvPr/>
            </p:nvSpPr>
            <p:spPr>
              <a:xfrm>
                <a:off x="308324" y="6468813"/>
                <a:ext cx="4196213" cy="369332"/>
              </a:xfrm>
              <a:prstGeom prst="rect">
                <a:avLst/>
              </a:prstGeom>
              <a:noFill/>
            </p:spPr>
            <p:txBody>
              <a:bodyPr wrap="none" rtlCol="0">
                <a:spAutoFit/>
              </a:bodyPr>
              <a:lstStyle/>
              <a:p>
                <a:r>
                  <a:rPr lang="en-US" dirty="0" smtClean="0"/>
                  <a:t>8 mm Aluminum Base – support structures</a:t>
                </a:r>
                <a:endParaRPr lang="en-US" dirty="0"/>
              </a:p>
            </p:txBody>
          </p:sp>
        </p:grpSp>
      </p:grpSp>
      <p:grpSp>
        <p:nvGrpSpPr>
          <p:cNvPr id="24" name="Group 23"/>
          <p:cNvGrpSpPr/>
          <p:nvPr/>
        </p:nvGrpSpPr>
        <p:grpSpPr>
          <a:xfrm>
            <a:off x="5596548" y="1215931"/>
            <a:ext cx="3626547" cy="4289756"/>
            <a:chOff x="4267036" y="3406914"/>
            <a:chExt cx="3626547" cy="4289756"/>
          </a:xfrm>
        </p:grpSpPr>
        <p:grpSp>
          <p:nvGrpSpPr>
            <p:cNvPr id="116" name="Group 115"/>
            <p:cNvGrpSpPr/>
            <p:nvPr/>
          </p:nvGrpSpPr>
          <p:grpSpPr>
            <a:xfrm>
              <a:off x="4267036" y="3406914"/>
              <a:ext cx="3626547" cy="4289756"/>
              <a:chOff x="5554215" y="1156408"/>
              <a:chExt cx="3626547" cy="4289756"/>
            </a:xfrm>
          </p:grpSpPr>
          <p:cxnSp>
            <p:nvCxnSpPr>
              <p:cNvPr id="112" name="Straight Arrow Connector 111"/>
              <p:cNvCxnSpPr/>
              <p:nvPr/>
            </p:nvCxnSpPr>
            <p:spPr>
              <a:xfrm flipH="1">
                <a:off x="6075817" y="3774088"/>
                <a:ext cx="626520" cy="10801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15" name="Group 114"/>
              <p:cNvGrpSpPr/>
              <p:nvPr/>
            </p:nvGrpSpPr>
            <p:grpSpPr>
              <a:xfrm>
                <a:off x="5554215" y="1156408"/>
                <a:ext cx="3626547" cy="4289756"/>
                <a:chOff x="2287178" y="1064878"/>
                <a:chExt cx="3626547" cy="4289756"/>
              </a:xfrm>
            </p:grpSpPr>
            <p:cxnSp>
              <p:nvCxnSpPr>
                <p:cNvPr id="103" name="Straight Arrow Connector 102"/>
                <p:cNvCxnSpPr>
                  <a:stCxn id="106" idx="0"/>
                </p:cNvCxnSpPr>
                <p:nvPr/>
              </p:nvCxnSpPr>
              <p:spPr>
                <a:xfrm flipV="1">
                  <a:off x="2595917" y="2558541"/>
                  <a:ext cx="555112" cy="3967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p:nvPr/>
              </p:nvCxnSpPr>
              <p:spPr>
                <a:xfrm flipV="1">
                  <a:off x="2781444" y="2989666"/>
                  <a:ext cx="884707" cy="931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14" name="Group 113"/>
                <p:cNvGrpSpPr/>
                <p:nvPr/>
              </p:nvGrpSpPr>
              <p:grpSpPr>
                <a:xfrm>
                  <a:off x="2287178" y="1064878"/>
                  <a:ext cx="3626547" cy="4289756"/>
                  <a:chOff x="5582441" y="1087727"/>
                  <a:chExt cx="3626547" cy="4289756"/>
                </a:xfrm>
              </p:grpSpPr>
              <p:grpSp>
                <p:nvGrpSpPr>
                  <p:cNvPr id="107" name="Group 106"/>
                  <p:cNvGrpSpPr/>
                  <p:nvPr/>
                </p:nvGrpSpPr>
                <p:grpSpPr>
                  <a:xfrm>
                    <a:off x="5582441" y="1087727"/>
                    <a:ext cx="2944531" cy="3024336"/>
                    <a:chOff x="1249493" y="3360809"/>
                    <a:chExt cx="2944531" cy="3024336"/>
                  </a:xfrm>
                </p:grpSpPr>
                <p:sp>
                  <p:nvSpPr>
                    <p:cNvPr id="58" name="Trapezoid 57"/>
                    <p:cNvSpPr/>
                    <p:nvPr/>
                  </p:nvSpPr>
                  <p:spPr>
                    <a:xfrm rot="10800000">
                      <a:off x="1673744" y="3360809"/>
                      <a:ext cx="2520280" cy="3024336"/>
                    </a:xfrm>
                    <a:prstGeom prst="trapezoid">
                      <a:avLst>
                        <a:gd name="adj" fmla="val 35950"/>
                      </a:avLst>
                    </a:prstGeom>
                    <a:solidFill>
                      <a:srgbClr val="FF0000">
                        <a:alpha val="65000"/>
                      </a:srgbClr>
                    </a:solid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1" name="Group 90"/>
                    <p:cNvGrpSpPr/>
                    <p:nvPr/>
                  </p:nvGrpSpPr>
                  <p:grpSpPr>
                    <a:xfrm>
                      <a:off x="2103672" y="3560728"/>
                      <a:ext cx="1637063" cy="1838499"/>
                      <a:chOff x="2103672" y="3560728"/>
                      <a:chExt cx="1637063" cy="1838499"/>
                    </a:xfrm>
                  </p:grpSpPr>
                  <p:sp>
                    <p:nvSpPr>
                      <p:cNvPr id="59" name="Rectangle 58"/>
                      <p:cNvSpPr/>
                      <p:nvPr/>
                    </p:nvSpPr>
                    <p:spPr>
                      <a:xfrm>
                        <a:off x="2104623" y="3571003"/>
                        <a:ext cx="414608" cy="367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3326127" y="3560728"/>
                        <a:ext cx="414608" cy="367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2669738" y="3581247"/>
                        <a:ext cx="414608" cy="367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2645073" y="4464858"/>
                        <a:ext cx="414608" cy="367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3291590" y="4424935"/>
                        <a:ext cx="414608" cy="367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p:cNvSpPr/>
                      <p:nvPr/>
                    </p:nvSpPr>
                    <p:spPr>
                      <a:xfrm>
                        <a:off x="2103672" y="4511868"/>
                        <a:ext cx="414608" cy="367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p:nvPr/>
                    </p:nvSpPr>
                    <p:spPr>
                      <a:xfrm>
                        <a:off x="2662155" y="5031562"/>
                        <a:ext cx="414608" cy="367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6" name="TextBox 105"/>
                    <p:cNvSpPr txBox="1"/>
                    <p:nvPr/>
                  </p:nvSpPr>
                  <p:spPr>
                    <a:xfrm>
                      <a:off x="1249493" y="5251203"/>
                      <a:ext cx="617477" cy="369332"/>
                    </a:xfrm>
                    <a:prstGeom prst="rect">
                      <a:avLst/>
                    </a:prstGeom>
                    <a:noFill/>
                  </p:spPr>
                  <p:txBody>
                    <a:bodyPr wrap="none" rtlCol="0">
                      <a:spAutoFit/>
                    </a:bodyPr>
                    <a:lstStyle/>
                    <a:p>
                      <a:r>
                        <a:rPr lang="en-US" dirty="0" smtClean="0"/>
                        <a:t>FEBs</a:t>
                      </a:r>
                      <a:endParaRPr lang="en-US" dirty="0"/>
                    </a:p>
                  </p:txBody>
                </p:sp>
              </p:grpSp>
              <p:sp>
                <p:nvSpPr>
                  <p:cNvPr id="113" name="TextBox 112"/>
                  <p:cNvSpPr txBox="1"/>
                  <p:nvPr/>
                </p:nvSpPr>
                <p:spPr>
                  <a:xfrm>
                    <a:off x="5643845" y="4731152"/>
                    <a:ext cx="3565143" cy="646331"/>
                  </a:xfrm>
                  <a:prstGeom prst="rect">
                    <a:avLst/>
                  </a:prstGeom>
                  <a:noFill/>
                </p:spPr>
                <p:txBody>
                  <a:bodyPr wrap="none" rtlCol="0">
                    <a:spAutoFit/>
                  </a:bodyPr>
                  <a:lstStyle/>
                  <a:p>
                    <a:r>
                      <a:rPr lang="en-US" b="1" dirty="0">
                        <a:solidFill>
                          <a:srgbClr val="FF0000"/>
                        </a:solidFill>
                      </a:rPr>
                      <a:t>6</a:t>
                    </a:r>
                    <a:r>
                      <a:rPr lang="en-US" b="1" dirty="0" smtClean="0">
                        <a:solidFill>
                          <a:srgbClr val="FF0000"/>
                        </a:solidFill>
                      </a:rPr>
                      <a:t> mm Aluminum frame or grid with</a:t>
                    </a:r>
                  </a:p>
                  <a:p>
                    <a:r>
                      <a:rPr lang="en-US" b="1" dirty="0">
                        <a:solidFill>
                          <a:srgbClr val="FF0000"/>
                        </a:solidFill>
                      </a:rPr>
                      <a:t>w</a:t>
                    </a:r>
                    <a:r>
                      <a:rPr lang="en-US" b="1" dirty="0" smtClean="0">
                        <a:solidFill>
                          <a:srgbClr val="FF0000"/>
                        </a:solidFill>
                      </a:rPr>
                      <a:t>ater cooling</a:t>
                    </a:r>
                    <a:endParaRPr lang="en-US" b="1" dirty="0">
                      <a:solidFill>
                        <a:srgbClr val="FF0000"/>
                      </a:solidFill>
                    </a:endParaRPr>
                  </a:p>
                </p:txBody>
              </p:sp>
            </p:grpSp>
          </p:grpSp>
        </p:grpSp>
        <p:grpSp>
          <p:nvGrpSpPr>
            <p:cNvPr id="78" name="Group 77"/>
            <p:cNvGrpSpPr/>
            <p:nvPr/>
          </p:nvGrpSpPr>
          <p:grpSpPr>
            <a:xfrm>
              <a:off x="5235651" y="4035225"/>
              <a:ext cx="1408089" cy="1842496"/>
              <a:chOff x="2209002" y="4016865"/>
              <a:chExt cx="1408089" cy="1842496"/>
            </a:xfrm>
          </p:grpSpPr>
          <p:sp>
            <p:nvSpPr>
              <p:cNvPr id="79" name="Rectangle 78"/>
              <p:cNvSpPr/>
              <p:nvPr/>
            </p:nvSpPr>
            <p:spPr>
              <a:xfrm>
                <a:off x="2209002" y="4032158"/>
                <a:ext cx="72008" cy="3960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p:cNvSpPr/>
              <p:nvPr/>
            </p:nvSpPr>
            <p:spPr>
              <a:xfrm>
                <a:off x="3545083" y="4029190"/>
                <a:ext cx="72008" cy="3960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p:cNvSpPr/>
              <p:nvPr/>
            </p:nvSpPr>
            <p:spPr>
              <a:xfrm>
                <a:off x="2506881" y="4016865"/>
                <a:ext cx="72008" cy="3960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p:nvPr/>
            </p:nvSpPr>
            <p:spPr>
              <a:xfrm>
                <a:off x="3153005" y="4063327"/>
                <a:ext cx="72008" cy="3960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p:cNvSpPr/>
              <p:nvPr/>
            </p:nvSpPr>
            <p:spPr>
              <a:xfrm>
                <a:off x="2841038" y="4029190"/>
                <a:ext cx="72008" cy="3960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p:cNvSpPr/>
              <p:nvPr/>
            </p:nvSpPr>
            <p:spPr>
              <a:xfrm>
                <a:off x="2542885" y="4720460"/>
                <a:ext cx="72008" cy="3960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p:cNvSpPr/>
              <p:nvPr/>
            </p:nvSpPr>
            <p:spPr>
              <a:xfrm>
                <a:off x="3093845" y="4702403"/>
                <a:ext cx="72008" cy="3960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p:cNvSpPr/>
              <p:nvPr/>
            </p:nvSpPr>
            <p:spPr>
              <a:xfrm>
                <a:off x="3418578" y="4847168"/>
                <a:ext cx="72008" cy="3960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p:cNvSpPr/>
              <p:nvPr/>
            </p:nvSpPr>
            <p:spPr>
              <a:xfrm>
                <a:off x="2689507" y="5463317"/>
                <a:ext cx="72008" cy="3960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3048342" y="5463317"/>
                <a:ext cx="72008" cy="3960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41" name="TextBox 40"/>
          <p:cNvSpPr txBox="1"/>
          <p:nvPr/>
        </p:nvSpPr>
        <p:spPr>
          <a:xfrm>
            <a:off x="1860976" y="329512"/>
            <a:ext cx="1071127" cy="369332"/>
          </a:xfrm>
          <a:prstGeom prst="rect">
            <a:avLst/>
          </a:prstGeom>
          <a:noFill/>
        </p:spPr>
        <p:txBody>
          <a:bodyPr wrap="none" rtlCol="0">
            <a:spAutoFit/>
          </a:bodyPr>
          <a:lstStyle/>
          <a:p>
            <a:r>
              <a:rPr lang="en-US" dirty="0" smtClean="0">
                <a:solidFill>
                  <a:srgbClr val="0070C0"/>
                </a:solidFill>
              </a:rPr>
              <a:t>HV chain </a:t>
            </a:r>
            <a:endParaRPr lang="en-US" dirty="0">
              <a:solidFill>
                <a:srgbClr val="0070C0"/>
              </a:solidFill>
            </a:endParaRPr>
          </a:p>
        </p:txBody>
      </p:sp>
      <p:cxnSp>
        <p:nvCxnSpPr>
          <p:cNvPr id="108" name="Elbow Connector 107"/>
          <p:cNvCxnSpPr/>
          <p:nvPr/>
        </p:nvCxnSpPr>
        <p:spPr>
          <a:xfrm rot="10800000">
            <a:off x="2483378" y="1017354"/>
            <a:ext cx="218563" cy="147026"/>
          </a:xfrm>
          <a:prstGeom prst="bentConnector3">
            <a:avLst>
              <a:gd name="adj1" fmla="val -5446"/>
            </a:avLst>
          </a:prstGeom>
        </p:spPr>
        <p:style>
          <a:lnRef idx="1">
            <a:schemeClr val="accent1"/>
          </a:lnRef>
          <a:fillRef idx="0">
            <a:schemeClr val="accent1"/>
          </a:fillRef>
          <a:effectRef idx="0">
            <a:schemeClr val="accent1"/>
          </a:effectRef>
          <a:fontRef idx="minor">
            <a:schemeClr val="tx1"/>
          </a:fontRef>
        </p:style>
      </p:cxnSp>
      <p:grpSp>
        <p:nvGrpSpPr>
          <p:cNvPr id="52" name="Group 51"/>
          <p:cNvGrpSpPr/>
          <p:nvPr/>
        </p:nvGrpSpPr>
        <p:grpSpPr>
          <a:xfrm>
            <a:off x="0" y="585048"/>
            <a:ext cx="3008865" cy="3420380"/>
            <a:chOff x="0" y="585048"/>
            <a:chExt cx="3008865" cy="3420380"/>
          </a:xfrm>
        </p:grpSpPr>
        <p:sp>
          <p:nvSpPr>
            <p:cNvPr id="2" name="Trapezoid 1"/>
            <p:cNvSpPr/>
            <p:nvPr/>
          </p:nvSpPr>
          <p:spPr>
            <a:xfrm rot="10800000">
              <a:off x="0" y="585048"/>
              <a:ext cx="3008865" cy="3420380"/>
            </a:xfrm>
            <a:prstGeom prst="trapezoid">
              <a:avLst>
                <a:gd name="adj" fmla="val 36835"/>
              </a:avLst>
            </a:prstGeom>
            <a:solidFill>
              <a:schemeClr val="bg1">
                <a:alpha val="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860976" y="652012"/>
              <a:ext cx="752518" cy="2424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Elbow Connector 26"/>
            <p:cNvCxnSpPr/>
            <p:nvPr/>
          </p:nvCxnSpPr>
          <p:spPr>
            <a:xfrm flipV="1">
              <a:off x="367935" y="984627"/>
              <a:ext cx="1909753" cy="174119"/>
            </a:xfrm>
            <a:prstGeom prst="bentConnector3">
              <a:avLst>
                <a:gd name="adj1" fmla="val 389"/>
              </a:avLst>
            </a:prstGeom>
          </p:spPr>
          <p:style>
            <a:lnRef idx="1">
              <a:schemeClr val="accent1"/>
            </a:lnRef>
            <a:fillRef idx="0">
              <a:schemeClr val="accent1"/>
            </a:fillRef>
            <a:effectRef idx="0">
              <a:schemeClr val="accent1"/>
            </a:effectRef>
            <a:fontRef idx="minor">
              <a:schemeClr val="tx1"/>
            </a:fontRef>
          </p:style>
        </p:cxnSp>
        <p:cxnSp>
          <p:nvCxnSpPr>
            <p:cNvPr id="102" name="Elbow Connector 101"/>
            <p:cNvCxnSpPr/>
            <p:nvPr/>
          </p:nvCxnSpPr>
          <p:spPr>
            <a:xfrm flipV="1">
              <a:off x="416656" y="1038221"/>
              <a:ext cx="1909753" cy="174119"/>
            </a:xfrm>
            <a:prstGeom prst="bentConnector3">
              <a:avLst>
                <a:gd name="adj1" fmla="val 389"/>
              </a:avLst>
            </a:prstGeom>
          </p:spPr>
          <p:style>
            <a:lnRef idx="1">
              <a:schemeClr val="accent1"/>
            </a:lnRef>
            <a:fillRef idx="0">
              <a:schemeClr val="accent1"/>
            </a:fillRef>
            <a:effectRef idx="0">
              <a:schemeClr val="accent1"/>
            </a:effectRef>
            <a:fontRef idx="minor">
              <a:schemeClr val="tx1"/>
            </a:fontRef>
          </p:style>
        </p:cxnSp>
        <p:cxnSp>
          <p:nvCxnSpPr>
            <p:cNvPr id="104" name="Elbow Connector 103"/>
            <p:cNvCxnSpPr/>
            <p:nvPr/>
          </p:nvCxnSpPr>
          <p:spPr>
            <a:xfrm flipV="1">
              <a:off x="513757" y="1105378"/>
              <a:ext cx="1909753" cy="174119"/>
            </a:xfrm>
            <a:prstGeom prst="bentConnector3">
              <a:avLst>
                <a:gd name="adj1" fmla="val 389"/>
              </a:avLst>
            </a:prstGeom>
          </p:spPr>
          <p:style>
            <a:lnRef idx="1">
              <a:schemeClr val="accent1"/>
            </a:lnRef>
            <a:fillRef idx="0">
              <a:schemeClr val="accent1"/>
            </a:fillRef>
            <a:effectRef idx="0">
              <a:schemeClr val="accent1"/>
            </a:effectRef>
            <a:fontRef idx="minor">
              <a:schemeClr val="tx1"/>
            </a:fontRef>
          </p:style>
        </p:cxnSp>
        <p:cxnSp>
          <p:nvCxnSpPr>
            <p:cNvPr id="109" name="Elbow Connector 108"/>
            <p:cNvCxnSpPr/>
            <p:nvPr/>
          </p:nvCxnSpPr>
          <p:spPr>
            <a:xfrm rot="10800000">
              <a:off x="2512391" y="1082692"/>
              <a:ext cx="218563" cy="147026"/>
            </a:xfrm>
            <a:prstGeom prst="bentConnector3">
              <a:avLst>
                <a:gd name="adj1" fmla="val -5446"/>
              </a:avLst>
            </a:prstGeom>
          </p:spPr>
          <p:style>
            <a:lnRef idx="1">
              <a:schemeClr val="accent1"/>
            </a:lnRef>
            <a:fillRef idx="0">
              <a:schemeClr val="accent1"/>
            </a:fillRef>
            <a:effectRef idx="0">
              <a:schemeClr val="accent1"/>
            </a:effectRef>
            <a:fontRef idx="minor">
              <a:schemeClr val="tx1"/>
            </a:fontRef>
          </p:style>
        </p:cxnSp>
      </p:grpSp>
      <p:cxnSp>
        <p:nvCxnSpPr>
          <p:cNvPr id="54" name="Straight Connector 53"/>
          <p:cNvCxnSpPr>
            <a:endCxn id="37" idx="0"/>
          </p:cNvCxnSpPr>
          <p:nvPr/>
        </p:nvCxnSpPr>
        <p:spPr>
          <a:xfrm>
            <a:off x="1496794" y="1325599"/>
            <a:ext cx="41996" cy="276795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279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45"/>
                                        </p:tgtEl>
                                        <p:attrNameLst>
                                          <p:attrName>style.visibility</p:attrName>
                                        </p:attrNameLst>
                                      </p:cBhvr>
                                      <p:to>
                                        <p:strVal val="visible"/>
                                      </p:to>
                                    </p:set>
                                    <p:anim calcmode="lin" valueType="num">
                                      <p:cBhvr additive="base">
                                        <p:cTn id="14" dur="500" fill="hold"/>
                                        <p:tgtEl>
                                          <p:spTgt spid="45"/>
                                        </p:tgtEl>
                                        <p:attrNameLst>
                                          <p:attrName>ppt_x</p:attrName>
                                        </p:attrNameLst>
                                      </p:cBhvr>
                                      <p:tavLst>
                                        <p:tav tm="0">
                                          <p:val>
                                            <p:strVal val="#ppt_x"/>
                                          </p:val>
                                        </p:tav>
                                        <p:tav tm="100000">
                                          <p:val>
                                            <p:strVal val="#ppt_x"/>
                                          </p:val>
                                        </p:tav>
                                      </p:tavLst>
                                    </p:anim>
                                    <p:anim calcmode="lin" valueType="num">
                                      <p:cBhvr additive="base">
                                        <p:cTn id="15"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ppt_x"/>
                                          </p:val>
                                        </p:tav>
                                        <p:tav tm="100000">
                                          <p:val>
                                            <p:strVal val="#ppt_x"/>
                                          </p:val>
                                        </p:tav>
                                      </p:tavLst>
                                    </p:anim>
                                    <p:anim calcmode="lin" valueType="num">
                                      <p:cBhvr additive="base">
                                        <p:cTn id="2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1000"/>
                                        <p:tgtEl>
                                          <p:spTgt spid="24"/>
                                        </p:tgtEl>
                                      </p:cBhvr>
                                    </p:animEffect>
                                    <p:anim calcmode="lin" valueType="num">
                                      <p:cBhvr>
                                        <p:cTn id="27" dur="1000" fill="hold"/>
                                        <p:tgtEl>
                                          <p:spTgt spid="24"/>
                                        </p:tgtEl>
                                        <p:attrNameLst>
                                          <p:attrName>ppt_x</p:attrName>
                                        </p:attrNameLst>
                                      </p:cBhvr>
                                      <p:tavLst>
                                        <p:tav tm="0">
                                          <p:val>
                                            <p:strVal val="#ppt_x"/>
                                          </p:val>
                                        </p:tav>
                                        <p:tav tm="100000">
                                          <p:val>
                                            <p:strVal val="#ppt_x"/>
                                          </p:val>
                                        </p:tav>
                                      </p:tavLst>
                                    </p:anim>
                                    <p:anim calcmode="lin" valueType="num">
                                      <p:cBhvr>
                                        <p:cTn id="28"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rgbClr val="FF0000"/>
                </a:solidFill>
              </a:rPr>
              <a:t>GEM foils for Real-size prototype</a:t>
            </a:r>
            <a:endParaRPr lang="en-US" sz="4000" b="1" dirty="0">
              <a:solidFill>
                <a:srgbClr val="FF0000"/>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00364" y="1600200"/>
            <a:ext cx="7543271" cy="4525963"/>
          </a:xfrm>
        </p:spPr>
      </p:pic>
    </p:spTree>
    <p:extLst>
      <p:ext uri="{BB962C8B-B14F-4D97-AF65-F5344CB8AC3E}">
        <p14:creationId xmlns:p14="http://schemas.microsoft.com/office/powerpoint/2010/main" val="9690742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5"/>
          <p:cNvSpPr>
            <a:spLocks noGrp="1"/>
          </p:cNvSpPr>
          <p:nvPr>
            <p:ph type="sldNum" sz="quarter" idx="12"/>
          </p:nvPr>
        </p:nvSpPr>
        <p:spPr/>
        <p:txBody>
          <a:bodyPr/>
          <a:lstStyle/>
          <a:p>
            <a:fld id="{F5575695-70FF-488C-9FAA-105733D0A68B}" type="slidenum">
              <a:rPr lang="en-GB"/>
              <a:pPr/>
              <a:t>6</a:t>
            </a:fld>
            <a:endParaRPr lang="en-GB"/>
          </a:p>
        </p:txBody>
      </p:sp>
      <p:sp>
        <p:nvSpPr>
          <p:cNvPr id="2076676" name="Rectangle 4"/>
          <p:cNvSpPr>
            <a:spLocks noChangeArrowheads="1"/>
          </p:cNvSpPr>
          <p:nvPr/>
        </p:nvSpPr>
        <p:spPr bwMode="auto">
          <a:xfrm>
            <a:off x="163513" y="5889625"/>
            <a:ext cx="3275012" cy="274638"/>
          </a:xfrm>
          <a:prstGeom prst="rect">
            <a:avLst/>
          </a:prstGeom>
          <a:noFill/>
          <a:ln w="9525" algn="ctr">
            <a:noFill/>
            <a:miter lim="800000"/>
            <a:headEnd/>
            <a:tailEnd/>
          </a:ln>
          <a:effectLst/>
        </p:spPr>
        <p:txBody>
          <a:bodyPr wrap="none">
            <a:spAutoFit/>
          </a:bodyPr>
          <a:lstStyle/>
          <a:p>
            <a:pPr algn="l">
              <a:spcBef>
                <a:spcPct val="0"/>
              </a:spcBef>
            </a:pPr>
            <a:r>
              <a:rPr lang="en-US" sz="1200">
                <a:solidFill>
                  <a:schemeClr val="tx1"/>
                </a:solidFill>
                <a:latin typeface="Verdana" pitchFamily="34" charset="0"/>
                <a:cs typeface="Arial" pitchFamily="34" charset="0"/>
              </a:rPr>
              <a:t>B. Alessandro et al., EPJC39 (2005) 335</a:t>
            </a:r>
            <a:endParaRPr lang="it-IT" sz="1200">
              <a:solidFill>
                <a:schemeClr val="tx1"/>
              </a:solidFill>
              <a:latin typeface="Verdana" pitchFamily="34" charset="0"/>
              <a:cs typeface="Arial" pitchFamily="34" charset="0"/>
            </a:endParaRPr>
          </a:p>
        </p:txBody>
      </p:sp>
      <p:sp>
        <p:nvSpPr>
          <p:cNvPr id="2076677" name="Rectangle 5"/>
          <p:cNvSpPr>
            <a:spLocks noChangeArrowheads="1"/>
          </p:cNvSpPr>
          <p:nvPr/>
        </p:nvSpPr>
        <p:spPr bwMode="auto">
          <a:xfrm>
            <a:off x="152400" y="6092825"/>
            <a:ext cx="3724275" cy="274638"/>
          </a:xfrm>
          <a:prstGeom prst="rect">
            <a:avLst/>
          </a:prstGeom>
          <a:noFill/>
          <a:ln w="9525" algn="ctr">
            <a:noFill/>
            <a:miter lim="800000"/>
            <a:headEnd/>
            <a:tailEnd/>
          </a:ln>
          <a:effectLst/>
        </p:spPr>
        <p:txBody>
          <a:bodyPr wrap="none">
            <a:spAutoFit/>
          </a:bodyPr>
          <a:lstStyle/>
          <a:p>
            <a:pPr algn="l">
              <a:spcBef>
                <a:spcPct val="0"/>
              </a:spcBef>
            </a:pPr>
            <a:r>
              <a:rPr lang="en-US" sz="1200">
                <a:solidFill>
                  <a:schemeClr val="tx1"/>
                </a:solidFill>
                <a:latin typeface="Verdana" pitchFamily="34" charset="0"/>
                <a:cs typeface="Arial" pitchFamily="34" charset="0"/>
              </a:rPr>
              <a:t>R. Arnaldi et al., Nucl. Phys. A830 (2009) 345</a:t>
            </a:r>
            <a:endParaRPr lang="it-IT" sz="1200">
              <a:solidFill>
                <a:schemeClr val="tx1"/>
              </a:solidFill>
              <a:latin typeface="Verdana" pitchFamily="34" charset="0"/>
              <a:cs typeface="Arial" pitchFamily="34" charset="0"/>
            </a:endParaRPr>
          </a:p>
        </p:txBody>
      </p:sp>
      <p:sp>
        <p:nvSpPr>
          <p:cNvPr id="2076678" name="Text Box 6"/>
          <p:cNvSpPr txBox="1">
            <a:spLocks noChangeArrowheads="1"/>
          </p:cNvSpPr>
          <p:nvPr/>
        </p:nvSpPr>
        <p:spPr bwMode="auto">
          <a:xfrm>
            <a:off x="152400" y="6330950"/>
            <a:ext cx="5486400" cy="274638"/>
          </a:xfrm>
          <a:prstGeom prst="rect">
            <a:avLst/>
          </a:prstGeom>
          <a:noFill/>
          <a:ln w="9525" algn="ctr">
            <a:noFill/>
            <a:miter lim="800000"/>
            <a:headEnd/>
            <a:tailEnd/>
          </a:ln>
          <a:effectLst/>
        </p:spPr>
        <p:txBody>
          <a:bodyPr>
            <a:spAutoFit/>
          </a:bodyPr>
          <a:lstStyle/>
          <a:p>
            <a:pPr algn="l">
              <a:spcBef>
                <a:spcPct val="0"/>
              </a:spcBef>
            </a:pPr>
            <a:r>
              <a:rPr lang="en-US" sz="1200">
                <a:solidFill>
                  <a:schemeClr val="tx1"/>
                </a:solidFill>
                <a:latin typeface="Verdana" pitchFamily="34" charset="0"/>
                <a:cs typeface="Arial" pitchFamily="34" charset="0"/>
              </a:rPr>
              <a:t>R.Arnaldi, P. Cortese, E. Scomparin </a:t>
            </a:r>
            <a:r>
              <a:rPr lang="it-IT" sz="1200">
                <a:solidFill>
                  <a:schemeClr val="tx1"/>
                </a:solidFill>
                <a:latin typeface="Verdana" pitchFamily="34" charset="0"/>
                <a:cs typeface="Arial" pitchFamily="34" charset="0"/>
              </a:rPr>
              <a:t>Phys. Rev. C 81 (2009), 014903 </a:t>
            </a:r>
          </a:p>
        </p:txBody>
      </p:sp>
      <p:sp>
        <p:nvSpPr>
          <p:cNvPr id="2076679" name="Text Box 7"/>
          <p:cNvSpPr txBox="1">
            <a:spLocks noChangeArrowheads="1"/>
          </p:cNvSpPr>
          <p:nvPr/>
        </p:nvSpPr>
        <p:spPr bwMode="auto">
          <a:xfrm>
            <a:off x="5943600" y="1038225"/>
            <a:ext cx="2895600" cy="641350"/>
          </a:xfrm>
          <a:prstGeom prst="rect">
            <a:avLst/>
          </a:prstGeom>
          <a:noFill/>
          <a:ln w="9525" algn="ctr">
            <a:noFill/>
            <a:miter lim="800000"/>
            <a:headEnd/>
            <a:tailEnd/>
          </a:ln>
          <a:effectLst/>
        </p:spPr>
        <p:txBody>
          <a:bodyPr>
            <a:spAutoFit/>
          </a:bodyPr>
          <a:lstStyle/>
          <a:p>
            <a:pPr algn="l">
              <a:spcBef>
                <a:spcPct val="0"/>
              </a:spcBef>
            </a:pPr>
            <a:r>
              <a:rPr lang="en-US">
                <a:solidFill>
                  <a:schemeClr val="tx1"/>
                </a:solidFill>
                <a:latin typeface="Verdana" pitchFamily="34" charset="0"/>
                <a:cs typeface="Arial" pitchFamily="34" charset="0"/>
              </a:rPr>
              <a:t>Using the previously defined reference:</a:t>
            </a:r>
            <a:endParaRPr lang="it-IT">
              <a:solidFill>
                <a:schemeClr val="tx1"/>
              </a:solidFill>
              <a:latin typeface="Verdana" pitchFamily="34" charset="0"/>
              <a:cs typeface="Arial" pitchFamily="34" charset="0"/>
            </a:endParaRPr>
          </a:p>
        </p:txBody>
      </p:sp>
      <p:sp>
        <p:nvSpPr>
          <p:cNvPr id="2076680" name="Text Box 8"/>
          <p:cNvSpPr txBox="1">
            <a:spLocks noChangeArrowheads="1"/>
          </p:cNvSpPr>
          <p:nvPr/>
        </p:nvSpPr>
        <p:spPr bwMode="auto">
          <a:xfrm>
            <a:off x="6019800" y="2103438"/>
            <a:ext cx="2667000" cy="915987"/>
          </a:xfrm>
          <a:prstGeom prst="rect">
            <a:avLst/>
          </a:prstGeom>
          <a:noFill/>
          <a:ln w="9525" algn="ctr">
            <a:noFill/>
            <a:miter lim="800000"/>
            <a:headEnd/>
            <a:tailEnd/>
          </a:ln>
          <a:effectLst/>
        </p:spPr>
        <p:txBody>
          <a:bodyPr>
            <a:spAutoFit/>
          </a:bodyPr>
          <a:lstStyle/>
          <a:p>
            <a:pPr algn="l">
              <a:spcBef>
                <a:spcPct val="0"/>
              </a:spcBef>
              <a:buClr>
                <a:srgbClr val="FFCC00"/>
              </a:buClr>
            </a:pPr>
            <a:r>
              <a:rPr lang="en-US">
                <a:solidFill>
                  <a:srgbClr val="FF0000"/>
                </a:solidFill>
                <a:latin typeface="Verdana" pitchFamily="34" charset="0"/>
                <a:cs typeface="Arial" pitchFamily="34" charset="0"/>
              </a:rPr>
              <a:t>Central Pb-Pb:</a:t>
            </a:r>
            <a:r>
              <a:rPr lang="en-US">
                <a:solidFill>
                  <a:schemeClr val="tx1"/>
                </a:solidFill>
                <a:latin typeface="Verdana" pitchFamily="34" charset="0"/>
                <a:cs typeface="Arial" pitchFamily="34" charset="0"/>
              </a:rPr>
              <a:t> </a:t>
            </a:r>
          </a:p>
          <a:p>
            <a:pPr algn="l">
              <a:spcBef>
                <a:spcPct val="0"/>
              </a:spcBef>
              <a:buClr>
                <a:srgbClr val="FFCC00"/>
              </a:buClr>
            </a:pPr>
            <a:r>
              <a:rPr lang="en-US">
                <a:solidFill>
                  <a:schemeClr val="tx1"/>
                </a:solidFill>
                <a:latin typeface="Verdana" pitchFamily="34" charset="0"/>
                <a:cs typeface="Arial" pitchFamily="34" charset="0"/>
                <a:sym typeface="Wingdings" pitchFamily="2" charset="2"/>
              </a:rPr>
              <a:t> </a:t>
            </a:r>
            <a:r>
              <a:rPr lang="en-US">
                <a:solidFill>
                  <a:schemeClr val="tx1"/>
                </a:solidFill>
                <a:latin typeface="Verdana" pitchFamily="34" charset="0"/>
                <a:cs typeface="Arial" pitchFamily="34" charset="0"/>
              </a:rPr>
              <a:t>still anomalously </a:t>
            </a:r>
            <a:br>
              <a:rPr lang="en-US">
                <a:solidFill>
                  <a:schemeClr val="tx1"/>
                </a:solidFill>
                <a:latin typeface="Verdana" pitchFamily="34" charset="0"/>
                <a:cs typeface="Arial" pitchFamily="34" charset="0"/>
              </a:rPr>
            </a:br>
            <a:r>
              <a:rPr lang="en-US">
                <a:solidFill>
                  <a:schemeClr val="tx1"/>
                </a:solidFill>
                <a:latin typeface="Verdana" pitchFamily="34" charset="0"/>
                <a:cs typeface="Arial" pitchFamily="34" charset="0"/>
              </a:rPr>
              <a:t>    suppressed</a:t>
            </a:r>
            <a:endParaRPr lang="it-IT">
              <a:solidFill>
                <a:schemeClr val="tx1"/>
              </a:solidFill>
              <a:latin typeface="Verdana" pitchFamily="34" charset="0"/>
              <a:cs typeface="Arial" pitchFamily="34" charset="0"/>
            </a:endParaRPr>
          </a:p>
        </p:txBody>
      </p:sp>
      <p:sp>
        <p:nvSpPr>
          <p:cNvPr id="2076681" name="Text Box 9"/>
          <p:cNvSpPr txBox="1">
            <a:spLocks noChangeArrowheads="1"/>
          </p:cNvSpPr>
          <p:nvPr/>
        </p:nvSpPr>
        <p:spPr bwMode="auto">
          <a:xfrm>
            <a:off x="6019800" y="3400425"/>
            <a:ext cx="3733800" cy="1465263"/>
          </a:xfrm>
          <a:prstGeom prst="rect">
            <a:avLst/>
          </a:prstGeom>
          <a:noFill/>
          <a:ln w="9525" algn="ctr">
            <a:noFill/>
            <a:miter lim="800000"/>
            <a:headEnd/>
            <a:tailEnd/>
          </a:ln>
          <a:effectLst/>
        </p:spPr>
        <p:txBody>
          <a:bodyPr>
            <a:spAutoFit/>
          </a:bodyPr>
          <a:lstStyle/>
          <a:p>
            <a:pPr algn="l">
              <a:spcBef>
                <a:spcPct val="0"/>
              </a:spcBef>
              <a:buClr>
                <a:srgbClr val="FFCC00"/>
              </a:buClr>
            </a:pPr>
            <a:r>
              <a:rPr lang="en-US">
                <a:solidFill>
                  <a:srgbClr val="FF0000"/>
                </a:solidFill>
                <a:latin typeface="Verdana" pitchFamily="34" charset="0"/>
                <a:cs typeface="Arial" pitchFamily="34" charset="0"/>
              </a:rPr>
              <a:t>In-In:</a:t>
            </a:r>
            <a:r>
              <a:rPr lang="en-US">
                <a:solidFill>
                  <a:srgbClr val="FFFF00"/>
                </a:solidFill>
                <a:latin typeface="Verdana" pitchFamily="34" charset="0"/>
                <a:cs typeface="Arial" pitchFamily="34" charset="0"/>
              </a:rPr>
              <a:t> </a:t>
            </a:r>
            <a:endParaRPr lang="en-US">
              <a:solidFill>
                <a:schemeClr val="tx1"/>
              </a:solidFill>
              <a:latin typeface="Verdana" pitchFamily="34" charset="0"/>
              <a:cs typeface="Arial" pitchFamily="34" charset="0"/>
            </a:endParaRPr>
          </a:p>
          <a:p>
            <a:pPr algn="l">
              <a:spcBef>
                <a:spcPct val="0"/>
              </a:spcBef>
              <a:buClr>
                <a:schemeClr val="bg1"/>
              </a:buClr>
              <a:buFont typeface="Wingdings" pitchFamily="2" charset="2"/>
              <a:buChar char="à"/>
            </a:pPr>
            <a:r>
              <a:rPr lang="en-US">
                <a:solidFill>
                  <a:schemeClr val="tx1"/>
                </a:solidFill>
                <a:latin typeface="Verdana" pitchFamily="34" charset="0"/>
                <a:cs typeface="Arial" pitchFamily="34" charset="0"/>
              </a:rPr>
              <a:t> almost no anomalous  </a:t>
            </a:r>
          </a:p>
          <a:p>
            <a:pPr algn="l">
              <a:spcBef>
                <a:spcPct val="0"/>
              </a:spcBef>
              <a:buClr>
                <a:srgbClr val="FFCC00"/>
              </a:buClr>
              <a:buFont typeface="Wingdings" pitchFamily="2" charset="2"/>
              <a:buNone/>
            </a:pPr>
            <a:r>
              <a:rPr lang="en-US">
                <a:solidFill>
                  <a:schemeClr val="tx1"/>
                </a:solidFill>
                <a:latin typeface="Verdana" pitchFamily="34" charset="0"/>
                <a:cs typeface="Arial" pitchFamily="34" charset="0"/>
              </a:rPr>
              <a:t>    suppression</a:t>
            </a:r>
          </a:p>
          <a:p>
            <a:pPr algn="l">
              <a:spcBef>
                <a:spcPct val="0"/>
              </a:spcBef>
            </a:pPr>
            <a:endParaRPr lang="it-IT">
              <a:solidFill>
                <a:schemeClr val="tx1"/>
              </a:solidFill>
              <a:latin typeface="Verdana" pitchFamily="34" charset="0"/>
              <a:cs typeface="Arial" pitchFamily="34" charset="0"/>
            </a:endParaRPr>
          </a:p>
          <a:p>
            <a:pPr algn="l">
              <a:spcBef>
                <a:spcPct val="0"/>
              </a:spcBef>
              <a:buClr>
                <a:srgbClr val="FFCC00"/>
              </a:buClr>
            </a:pPr>
            <a:endParaRPr lang="it-IT">
              <a:solidFill>
                <a:schemeClr val="tx1"/>
              </a:solidFill>
              <a:latin typeface="Verdana" pitchFamily="34" charset="0"/>
              <a:cs typeface="Arial" pitchFamily="34" charset="0"/>
            </a:endParaRPr>
          </a:p>
        </p:txBody>
      </p:sp>
      <p:sp>
        <p:nvSpPr>
          <p:cNvPr id="2076682" name="AutoShape 13"/>
          <p:cNvSpPr>
            <a:spLocks noChangeArrowheads="1"/>
          </p:cNvSpPr>
          <p:nvPr/>
        </p:nvSpPr>
        <p:spPr bwMode="auto">
          <a:xfrm>
            <a:off x="1725613" y="2116138"/>
            <a:ext cx="577850" cy="501650"/>
          </a:xfrm>
          <a:prstGeom prst="downArrow">
            <a:avLst>
              <a:gd name="adj1" fmla="val 49676"/>
              <a:gd name="adj2" fmla="val 34361"/>
            </a:avLst>
          </a:prstGeom>
          <a:solidFill>
            <a:schemeClr val="bg1"/>
          </a:solidFill>
          <a:ln w="9525" algn="ctr">
            <a:noFill/>
            <a:miter lim="800000"/>
            <a:headEnd/>
            <a:tailEnd/>
          </a:ln>
        </p:spPr>
        <p:txBody>
          <a:bodyPr anchor="ctr">
            <a:spAutoFit/>
          </a:bodyPr>
          <a:lstStyle/>
          <a:p>
            <a:pPr algn="l">
              <a:lnSpc>
                <a:spcPct val="93000"/>
              </a:lnSpc>
              <a:spcBef>
                <a:spcPct val="0"/>
              </a:spcBef>
              <a:buClr>
                <a:srgbClr val="000000"/>
              </a:buClr>
              <a:buSzPct val="100000"/>
              <a:buFont typeface="Times New Roman" pitchFamily="18" charset="0"/>
              <a:buNone/>
            </a:pPr>
            <a:endParaRPr lang="en-US" sz="2400">
              <a:solidFill>
                <a:schemeClr val="bg1"/>
              </a:solidFill>
              <a:latin typeface="Times New Roman" pitchFamily="18" charset="0"/>
              <a:ea typeface="DejaVu LGC Sans" pitchFamily="34" charset="0"/>
              <a:cs typeface="DejaVu LGC Sans" pitchFamily="34" charset="0"/>
            </a:endParaRPr>
          </a:p>
        </p:txBody>
      </p:sp>
      <p:grpSp>
        <p:nvGrpSpPr>
          <p:cNvPr id="2" name="Group 11"/>
          <p:cNvGrpSpPr>
            <a:grpSpLocks/>
          </p:cNvGrpSpPr>
          <p:nvPr/>
        </p:nvGrpSpPr>
        <p:grpSpPr bwMode="auto">
          <a:xfrm>
            <a:off x="0" y="914400"/>
            <a:ext cx="5562600" cy="5000625"/>
            <a:chOff x="0" y="576"/>
            <a:chExt cx="3504" cy="3150"/>
          </a:xfrm>
        </p:grpSpPr>
        <p:pic>
          <p:nvPicPr>
            <p:cNvPr id="2076684" name="Picture 19" descr="PbIn_MeasExp_shadowing"/>
            <p:cNvPicPr>
              <a:picLocks noChangeAspect="1" noChangeArrowheads="1"/>
            </p:cNvPicPr>
            <p:nvPr/>
          </p:nvPicPr>
          <p:blipFill>
            <a:blip r:embed="rId3"/>
            <a:srcRect l="2734" t="4572"/>
            <a:stretch>
              <a:fillRect/>
            </a:stretch>
          </p:blipFill>
          <p:spPr bwMode="auto">
            <a:xfrm>
              <a:off x="0" y="576"/>
              <a:ext cx="3504" cy="3150"/>
            </a:xfrm>
            <a:prstGeom prst="rect">
              <a:avLst/>
            </a:prstGeom>
            <a:noFill/>
            <a:ln w="9525">
              <a:noFill/>
              <a:miter lim="800000"/>
              <a:headEnd/>
              <a:tailEnd/>
            </a:ln>
          </p:spPr>
        </p:pic>
        <p:sp>
          <p:nvSpPr>
            <p:cNvPr id="2076685" name="Rectangle 21"/>
            <p:cNvSpPr>
              <a:spLocks noChangeArrowheads="1"/>
            </p:cNvSpPr>
            <p:nvPr/>
          </p:nvSpPr>
          <p:spPr bwMode="auto">
            <a:xfrm>
              <a:off x="3225" y="1501"/>
              <a:ext cx="122" cy="278"/>
            </a:xfrm>
            <a:prstGeom prst="rect">
              <a:avLst/>
            </a:prstGeom>
            <a:solidFill>
              <a:srgbClr val="0099FF">
                <a:alpha val="49019"/>
              </a:srgbClr>
            </a:solidFill>
            <a:ln w="9525" algn="ctr">
              <a:solidFill>
                <a:srgbClr val="0099FF"/>
              </a:solidFill>
              <a:miter lim="800000"/>
              <a:headEnd/>
              <a:tailEnd/>
            </a:ln>
          </p:spPr>
          <p:txBody>
            <a:bodyPr wrap="none" anchor="ctr">
              <a:spAutoFit/>
            </a:bodyPr>
            <a:lstStyle/>
            <a:p>
              <a:pPr algn="l">
                <a:lnSpc>
                  <a:spcPct val="93000"/>
                </a:lnSpc>
                <a:spcBef>
                  <a:spcPct val="0"/>
                </a:spcBef>
                <a:buClr>
                  <a:srgbClr val="000000"/>
                </a:buClr>
                <a:buSzPct val="100000"/>
                <a:buFont typeface="Times New Roman" pitchFamily="18" charset="0"/>
                <a:buNone/>
              </a:pPr>
              <a:endParaRPr lang="en-US" sz="2400">
                <a:solidFill>
                  <a:schemeClr val="bg1"/>
                </a:solidFill>
                <a:latin typeface="Times New Roman" pitchFamily="18" charset="0"/>
                <a:ea typeface="DejaVu LGC Sans" pitchFamily="34" charset="0"/>
                <a:cs typeface="DejaVu LGC Sans" pitchFamily="34" charset="0"/>
              </a:endParaRPr>
            </a:p>
          </p:txBody>
        </p:sp>
      </p:grpSp>
      <p:sp>
        <p:nvSpPr>
          <p:cNvPr id="2076686" name="Text Box 14"/>
          <p:cNvSpPr txBox="1">
            <a:spLocks noChangeArrowheads="1"/>
          </p:cNvSpPr>
          <p:nvPr/>
        </p:nvSpPr>
        <p:spPr bwMode="auto">
          <a:xfrm>
            <a:off x="3124200" y="1038225"/>
            <a:ext cx="2236788" cy="517525"/>
          </a:xfrm>
          <a:prstGeom prst="rect">
            <a:avLst/>
          </a:prstGeom>
          <a:noFill/>
          <a:ln w="9525" algn="ctr">
            <a:noFill/>
            <a:miter lim="800000"/>
            <a:headEnd/>
            <a:tailEnd/>
          </a:ln>
          <a:effectLst/>
        </p:spPr>
        <p:txBody>
          <a:bodyPr wrap="none">
            <a:spAutoFit/>
          </a:bodyPr>
          <a:lstStyle/>
          <a:p>
            <a:pPr algn="l">
              <a:spcBef>
                <a:spcPct val="0"/>
              </a:spcBef>
            </a:pPr>
            <a:r>
              <a:rPr lang="en-US" sz="1400">
                <a:solidFill>
                  <a:srgbClr val="FF0000"/>
                </a:solidFill>
                <a:latin typeface="Verdana" pitchFamily="34" charset="0"/>
                <a:cs typeface="Arial" pitchFamily="34" charset="0"/>
              </a:rPr>
              <a:t>In-In 158 GeV (NA60)</a:t>
            </a:r>
          </a:p>
          <a:p>
            <a:pPr algn="l">
              <a:spcBef>
                <a:spcPct val="0"/>
              </a:spcBef>
            </a:pPr>
            <a:r>
              <a:rPr lang="en-US" sz="1400">
                <a:solidFill>
                  <a:srgbClr val="3333CC"/>
                </a:solidFill>
                <a:latin typeface="Verdana" pitchFamily="34" charset="0"/>
                <a:cs typeface="Arial" pitchFamily="34" charset="0"/>
              </a:rPr>
              <a:t>Pb-Pb 158 GeV (NA50)</a:t>
            </a:r>
            <a:endParaRPr lang="it-IT" sz="1400">
              <a:solidFill>
                <a:srgbClr val="3333CC"/>
              </a:solidFill>
              <a:latin typeface="Verdana" pitchFamily="34" charset="0"/>
              <a:cs typeface="Arial" pitchFamily="34" charset="0"/>
            </a:endParaRPr>
          </a:p>
        </p:txBody>
      </p:sp>
      <p:sp>
        <p:nvSpPr>
          <p:cNvPr id="2076688" name="Text Box 2"/>
          <p:cNvSpPr txBox="1">
            <a:spLocks noChangeArrowheads="1"/>
          </p:cNvSpPr>
          <p:nvPr/>
        </p:nvSpPr>
        <p:spPr bwMode="auto">
          <a:xfrm>
            <a:off x="34925" y="44450"/>
            <a:ext cx="9109075" cy="519113"/>
          </a:xfrm>
          <a:prstGeom prst="rect">
            <a:avLst/>
          </a:prstGeom>
          <a:noFill/>
          <a:ln w="9525" algn="ctr">
            <a:noFill/>
            <a:miter lim="800000"/>
            <a:headEnd/>
            <a:tailEnd/>
          </a:ln>
        </p:spPr>
        <p:txBody>
          <a:bodyPr>
            <a:spAutoFit/>
          </a:bodyPr>
          <a:lstStyle/>
          <a:p>
            <a:pPr marL="360363" indent="-360363" algn="l" eaLnBrk="0" hangingPunct="0">
              <a:spcBef>
                <a:spcPct val="100000"/>
              </a:spcBef>
              <a:tabLst>
                <a:tab pos="82550" algn="l"/>
              </a:tabLst>
            </a:pPr>
            <a:r>
              <a:rPr lang="en-GB" sz="2800" b="1">
                <a:solidFill>
                  <a:srgbClr val="000099"/>
                </a:solidFill>
              </a:rPr>
              <a:t>Anomalous suppression </a:t>
            </a:r>
          </a:p>
        </p:txBody>
      </p:sp>
      <p:sp>
        <p:nvSpPr>
          <p:cNvPr id="15" name="Date Placeholder 14"/>
          <p:cNvSpPr>
            <a:spLocks noGrp="1"/>
          </p:cNvSpPr>
          <p:nvPr>
            <p:ph type="dt" sz="half" idx="10"/>
          </p:nvPr>
        </p:nvSpPr>
        <p:spPr/>
        <p:txBody>
          <a:bodyPr/>
          <a:lstStyle/>
          <a:p>
            <a:fld id="{3C7BD424-9BB9-47A1-88BE-3413B0E36A4F}" type="datetime1">
              <a:rPr lang="en-US" smtClean="0"/>
              <a:t>2/4/2016</a:t>
            </a:fld>
            <a:endParaRPr lang="en-US"/>
          </a:p>
        </p:txBody>
      </p:sp>
      <p:sp>
        <p:nvSpPr>
          <p:cNvPr id="17" name="Footer Placeholder 16"/>
          <p:cNvSpPr>
            <a:spLocks noGrp="1"/>
          </p:cNvSpPr>
          <p:nvPr>
            <p:ph type="ftr" sz="quarter" idx="11"/>
          </p:nvPr>
        </p:nvSpPr>
        <p:spPr/>
        <p:txBody>
          <a:bodyPr/>
          <a:lstStyle/>
          <a:p>
            <a:r>
              <a:rPr lang="en-US" smtClean="0"/>
              <a:t>Heavy Flavour meet, SINP, Kolkata, 03-05 Feb 2016</a:t>
            </a:r>
            <a:endParaRPr lang="en-US"/>
          </a:p>
        </p:txBody>
      </p:sp>
    </p:spTree>
    <p:extLst>
      <p:ext uri="{BB962C8B-B14F-4D97-AF65-F5344CB8AC3E}">
        <p14:creationId xmlns:p14="http://schemas.microsoft.com/office/powerpoint/2010/main" val="30547652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solidFill>
                  <a:prstClr val="black">
                    <a:tint val="75000"/>
                  </a:prstClr>
                </a:solidFill>
              </a:rPr>
              <a:t>Heavy Flavour meet, SINP, Kolkata, 03-05 Feb 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0A3EAEE1-2B03-474E-AB8F-5F0CBD93AD73}" type="slidenum">
              <a:rPr lang="en-US" smtClean="0">
                <a:solidFill>
                  <a:prstClr val="black">
                    <a:tint val="75000"/>
                  </a:prstClr>
                </a:solidFill>
              </a:rPr>
              <a:pPr/>
              <a:t>60</a:t>
            </a:fld>
            <a:endParaRPr lang="en-US">
              <a:solidFill>
                <a:prstClr val="black">
                  <a:tint val="75000"/>
                </a:prstClr>
              </a:solidFill>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9532" y="728700"/>
            <a:ext cx="3718194" cy="5627650"/>
          </a:xfrm>
          <a:prstGeom prst="rect">
            <a:avLst/>
          </a:prstGeom>
        </p:spPr>
      </p:pic>
      <p:sp>
        <p:nvSpPr>
          <p:cNvPr id="5" name="Date Placeholder 4"/>
          <p:cNvSpPr>
            <a:spLocks noGrp="1"/>
          </p:cNvSpPr>
          <p:nvPr>
            <p:ph type="dt" sz="half" idx="10"/>
          </p:nvPr>
        </p:nvSpPr>
        <p:spPr/>
        <p:txBody>
          <a:bodyPr/>
          <a:lstStyle/>
          <a:p>
            <a:fld id="{892A48A0-72FA-4F8F-9D4C-DF921F0C5DBF}" type="datetime1">
              <a:rPr lang="en-US" smtClean="0">
                <a:solidFill>
                  <a:prstClr val="black">
                    <a:tint val="75000"/>
                  </a:prstClr>
                </a:solidFill>
              </a:rPr>
              <a:t>2/4/2016</a:t>
            </a:fld>
            <a:endParaRPr lang="en-US">
              <a:solidFill>
                <a:prstClr val="black">
                  <a:tint val="75000"/>
                </a:prstClr>
              </a:solidFill>
            </a:endParaRPr>
          </a:p>
        </p:txBody>
      </p:sp>
      <p:pic>
        <p:nvPicPr>
          <p:cNvPr id="6" name="Picture 5"/>
          <p:cNvPicPr>
            <a:picLocks noChangeAspect="1"/>
          </p:cNvPicPr>
          <p:nvPr/>
        </p:nvPicPr>
        <p:blipFill>
          <a:blip r:embed="rId4"/>
          <a:stretch>
            <a:fillRect/>
          </a:stretch>
        </p:blipFill>
        <p:spPr>
          <a:xfrm>
            <a:off x="4355976" y="728700"/>
            <a:ext cx="3533775" cy="5575146"/>
          </a:xfrm>
          <a:prstGeom prst="rect">
            <a:avLst/>
          </a:prstGeom>
        </p:spPr>
      </p:pic>
      <p:sp>
        <p:nvSpPr>
          <p:cNvPr id="7" name="TextBox 6"/>
          <p:cNvSpPr txBox="1"/>
          <p:nvPr/>
        </p:nvSpPr>
        <p:spPr>
          <a:xfrm>
            <a:off x="2051720" y="260648"/>
            <a:ext cx="4912179" cy="369332"/>
          </a:xfrm>
          <a:prstGeom prst="rect">
            <a:avLst/>
          </a:prstGeom>
          <a:noFill/>
        </p:spPr>
        <p:txBody>
          <a:bodyPr wrap="none" rtlCol="0">
            <a:spAutoFit/>
          </a:bodyPr>
          <a:lstStyle/>
          <a:p>
            <a:pPr fontAlgn="auto">
              <a:spcBef>
                <a:spcPts val="0"/>
              </a:spcBef>
              <a:spcAft>
                <a:spcPts val="0"/>
              </a:spcAft>
            </a:pPr>
            <a:r>
              <a:rPr lang="en-US" dirty="0" smtClean="0">
                <a:solidFill>
                  <a:prstClr val="black"/>
                </a:solidFill>
                <a:latin typeface="Calibri"/>
              </a:rPr>
              <a:t>Response of the real size prototype  to Fe55 X-rays</a:t>
            </a:r>
            <a:endParaRPr lang="en-US" dirty="0">
              <a:solidFill>
                <a:prstClr val="black"/>
              </a:solidFill>
              <a:latin typeface="Calibri"/>
            </a:endParaRPr>
          </a:p>
        </p:txBody>
      </p:sp>
    </p:spTree>
    <p:extLst>
      <p:ext uri="{BB962C8B-B14F-4D97-AF65-F5344CB8AC3E}">
        <p14:creationId xmlns:p14="http://schemas.microsoft.com/office/powerpoint/2010/main" val="90918647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36A737-D3FF-44A0-8121-433E6C107A58}" type="datetime1">
              <a:rPr lang="en-US" smtClean="0">
                <a:solidFill>
                  <a:prstClr val="black">
                    <a:tint val="75000"/>
                  </a:prstClr>
                </a:solidFill>
              </a:rPr>
              <a:t>2/4/2016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Heavy Flavour meet, SINP, Kolkata, 03-05 Feb 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0A3EAEE1-2B03-474E-AB8F-5F0CBD93AD73}" type="slidenum">
              <a:rPr lang="en-US" smtClean="0">
                <a:solidFill>
                  <a:prstClr val="black">
                    <a:tint val="75000"/>
                  </a:prstClr>
                </a:solidFill>
              </a:rPr>
              <a:pPr/>
              <a:t>61</a:t>
            </a:fld>
            <a:endParaRPr lang="en-US">
              <a:solidFill>
                <a:prstClr val="black">
                  <a:tint val="75000"/>
                </a:prstClr>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8" y="800708"/>
            <a:ext cx="8628959" cy="5177375"/>
          </a:xfrm>
          <a:prstGeom prst="rect">
            <a:avLst/>
          </a:prstGeom>
        </p:spPr>
      </p:pic>
      <p:sp>
        <p:nvSpPr>
          <p:cNvPr id="6" name="TextBox 5"/>
          <p:cNvSpPr txBox="1"/>
          <p:nvPr/>
        </p:nvSpPr>
        <p:spPr>
          <a:xfrm>
            <a:off x="1267876" y="224644"/>
            <a:ext cx="5634299" cy="369332"/>
          </a:xfrm>
          <a:prstGeom prst="rect">
            <a:avLst/>
          </a:prstGeom>
          <a:noFill/>
        </p:spPr>
        <p:txBody>
          <a:bodyPr wrap="none" rtlCol="0">
            <a:spAutoFit/>
          </a:bodyPr>
          <a:lstStyle/>
          <a:p>
            <a:r>
              <a:rPr lang="en-US" b="1" dirty="0" err="1" smtClean="0">
                <a:solidFill>
                  <a:srgbClr val="FF0000"/>
                </a:solidFill>
              </a:rPr>
              <a:t>Beamtest</a:t>
            </a:r>
            <a:r>
              <a:rPr lang="en-US" b="1" dirty="0" smtClean="0">
                <a:solidFill>
                  <a:srgbClr val="FF0000"/>
                </a:solidFill>
              </a:rPr>
              <a:t> of real size prototype at JESSICA@COSY, </a:t>
            </a:r>
            <a:r>
              <a:rPr lang="en-US" b="1" dirty="0" err="1" smtClean="0">
                <a:solidFill>
                  <a:srgbClr val="FF0000"/>
                </a:solidFill>
              </a:rPr>
              <a:t>Juelich</a:t>
            </a:r>
            <a:endParaRPr lang="en-US" b="1" dirty="0">
              <a:solidFill>
                <a:srgbClr val="FF0000"/>
              </a:solidFill>
            </a:endParaRPr>
          </a:p>
        </p:txBody>
      </p:sp>
    </p:spTree>
    <p:extLst>
      <p:ext uri="{BB962C8B-B14F-4D97-AF65-F5344CB8AC3E}">
        <p14:creationId xmlns:p14="http://schemas.microsoft.com/office/powerpoint/2010/main" val="3850118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 name="CustomShape 1"/>
          <p:cNvSpPr/>
          <p:nvPr/>
        </p:nvSpPr>
        <p:spPr>
          <a:xfrm>
            <a:off x="369720" y="-19145"/>
            <a:ext cx="8228880" cy="1144440"/>
          </a:xfrm>
          <a:prstGeom prst="rect">
            <a:avLst/>
          </a:prstGeom>
          <a:noFill/>
          <a:ln>
            <a:noFill/>
          </a:ln>
        </p:spPr>
        <p:txBody>
          <a:bodyPr lIns="0" tIns="0" rIns="0" bIns="0" anchor="ctr"/>
          <a:lstStyle/>
          <a:p>
            <a:pPr algn="ctr">
              <a:lnSpc>
                <a:spcPct val="100000"/>
              </a:lnSpc>
            </a:pPr>
            <a:r>
              <a:rPr lang="en-US" sz="2800" dirty="0" smtClean="0">
                <a:solidFill>
                  <a:srgbClr val="FF0000"/>
                </a:solidFill>
              </a:rPr>
              <a:t>Beam spots at different positions of the prototype</a:t>
            </a:r>
            <a:endParaRPr sz="2800" dirty="0">
              <a:solidFill>
                <a:srgbClr val="FF0000"/>
              </a:solidFill>
            </a:endParaRPr>
          </a:p>
        </p:txBody>
      </p:sp>
      <p:sp>
        <p:nvSpPr>
          <p:cNvPr id="518" name="CustomShape 2"/>
          <p:cNvSpPr/>
          <p:nvPr/>
        </p:nvSpPr>
        <p:spPr>
          <a:xfrm>
            <a:off x="0" y="856080"/>
            <a:ext cx="9143640" cy="6001200"/>
          </a:xfrm>
          <a:prstGeom prst="rect">
            <a:avLst/>
          </a:prstGeom>
          <a:noFill/>
          <a:ln>
            <a:noFill/>
          </a:ln>
        </p:spPr>
        <p:txBody>
          <a:bodyPr lIns="0" tIns="0" rIns="0" bIns="0"/>
          <a:lstStyle/>
          <a:p>
            <a:pPr>
              <a:lnSpc>
                <a:spcPct val="100000"/>
              </a:lnSpc>
              <a:buSzPct val="45000"/>
              <a:buFont typeface="StarSymbol"/>
              <a:buChar char="l"/>
            </a:pPr>
            <a:endParaRPr dirty="0"/>
          </a:p>
        </p:txBody>
      </p:sp>
      <p:pic>
        <p:nvPicPr>
          <p:cNvPr id="519" name="Picture 518"/>
          <p:cNvPicPr/>
          <p:nvPr/>
        </p:nvPicPr>
        <p:blipFill>
          <a:blip r:embed="rId2"/>
          <a:stretch>
            <a:fillRect/>
          </a:stretch>
        </p:blipFill>
        <p:spPr>
          <a:xfrm>
            <a:off x="4310640" y="1193400"/>
            <a:ext cx="4201920" cy="2790360"/>
          </a:xfrm>
          <a:prstGeom prst="rect">
            <a:avLst/>
          </a:prstGeom>
          <a:ln>
            <a:noFill/>
          </a:ln>
        </p:spPr>
      </p:pic>
      <p:sp>
        <p:nvSpPr>
          <p:cNvPr id="520" name="CustomShape 3"/>
          <p:cNvSpPr/>
          <p:nvPr/>
        </p:nvSpPr>
        <p:spPr>
          <a:xfrm>
            <a:off x="6335280" y="2450880"/>
            <a:ext cx="1632600" cy="1023120"/>
          </a:xfrm>
          <a:prstGeom prst="rect">
            <a:avLst/>
          </a:prstGeom>
          <a:noFill/>
          <a:ln>
            <a:noFill/>
          </a:ln>
        </p:spPr>
        <p:txBody>
          <a:bodyPr lIns="90000" tIns="45000" rIns="90000" bIns="45000"/>
          <a:lstStyle/>
          <a:p>
            <a:r>
              <a:rPr lang="en-US" sz="1639">
                <a:latin typeface="Arial"/>
              </a:rPr>
              <a:t>Run91</a:t>
            </a:r>
            <a:endParaRPr/>
          </a:p>
          <a:p>
            <a:r>
              <a:rPr lang="en-US" sz="1639">
                <a:latin typeface="Arial"/>
              </a:rPr>
              <a:t>X,Y=(19,16)</a:t>
            </a:r>
            <a:endParaRPr/>
          </a:p>
          <a:p>
            <a:r>
              <a:rPr lang="en-US" sz="1639">
                <a:latin typeface="Arial"/>
              </a:rPr>
              <a:t>Pad size=5.76 mm</a:t>
            </a:r>
            <a:endParaRPr/>
          </a:p>
        </p:txBody>
      </p:sp>
      <p:pic>
        <p:nvPicPr>
          <p:cNvPr id="521" name="Picture 520"/>
          <p:cNvPicPr/>
          <p:nvPr/>
        </p:nvPicPr>
        <p:blipFill>
          <a:blip r:embed="rId3"/>
          <a:stretch>
            <a:fillRect/>
          </a:stretch>
        </p:blipFill>
        <p:spPr>
          <a:xfrm>
            <a:off x="162000" y="4096800"/>
            <a:ext cx="4082760" cy="2398320"/>
          </a:xfrm>
          <a:prstGeom prst="rect">
            <a:avLst/>
          </a:prstGeom>
          <a:ln>
            <a:noFill/>
          </a:ln>
        </p:spPr>
      </p:pic>
      <p:sp>
        <p:nvSpPr>
          <p:cNvPr id="522" name="CustomShape 4"/>
          <p:cNvSpPr/>
          <p:nvPr/>
        </p:nvSpPr>
        <p:spPr>
          <a:xfrm>
            <a:off x="2024640" y="5094360"/>
            <a:ext cx="1501920" cy="1023120"/>
          </a:xfrm>
          <a:prstGeom prst="rect">
            <a:avLst/>
          </a:prstGeom>
          <a:noFill/>
          <a:ln>
            <a:noFill/>
          </a:ln>
        </p:spPr>
        <p:txBody>
          <a:bodyPr lIns="90000" tIns="45000" rIns="90000" bIns="45000"/>
          <a:lstStyle/>
          <a:p>
            <a:r>
              <a:rPr lang="en-US" sz="1639">
                <a:latin typeface="Arial"/>
              </a:rPr>
              <a:t>Run100</a:t>
            </a:r>
            <a:endParaRPr/>
          </a:p>
          <a:p>
            <a:r>
              <a:rPr lang="en-US" sz="1639">
                <a:latin typeface="Arial"/>
              </a:rPr>
              <a:t>X,Y=(21,18)</a:t>
            </a:r>
            <a:endParaRPr/>
          </a:p>
          <a:p>
            <a:r>
              <a:rPr lang="en-US" sz="1639">
                <a:latin typeface="Arial"/>
              </a:rPr>
              <a:t>Pad size= 5.97mm</a:t>
            </a:r>
            <a:endParaRPr/>
          </a:p>
        </p:txBody>
      </p:sp>
      <p:pic>
        <p:nvPicPr>
          <p:cNvPr id="523" name="Picture 522"/>
          <p:cNvPicPr/>
          <p:nvPr/>
        </p:nvPicPr>
        <p:blipFill>
          <a:blip r:embed="rId4"/>
          <a:stretch>
            <a:fillRect/>
          </a:stretch>
        </p:blipFill>
        <p:spPr>
          <a:xfrm>
            <a:off x="4484160" y="3984120"/>
            <a:ext cx="3861720" cy="2790360"/>
          </a:xfrm>
          <a:prstGeom prst="rect">
            <a:avLst/>
          </a:prstGeom>
          <a:ln>
            <a:noFill/>
          </a:ln>
        </p:spPr>
      </p:pic>
      <p:sp>
        <p:nvSpPr>
          <p:cNvPr id="524" name="CustomShape 5"/>
          <p:cNvSpPr/>
          <p:nvPr/>
        </p:nvSpPr>
        <p:spPr>
          <a:xfrm>
            <a:off x="6792480" y="5063400"/>
            <a:ext cx="1306080" cy="1023120"/>
          </a:xfrm>
          <a:prstGeom prst="rect">
            <a:avLst/>
          </a:prstGeom>
          <a:noFill/>
          <a:ln>
            <a:noFill/>
          </a:ln>
        </p:spPr>
        <p:txBody>
          <a:bodyPr lIns="90000" tIns="45000" rIns="90000" bIns="45000"/>
          <a:lstStyle/>
          <a:p>
            <a:r>
              <a:rPr lang="en-US" sz="1639">
                <a:latin typeface="Arial"/>
              </a:rPr>
              <a:t>RUN169</a:t>
            </a:r>
            <a:endParaRPr/>
          </a:p>
          <a:p>
            <a:r>
              <a:rPr lang="en-US" sz="1639">
                <a:latin typeface="Arial"/>
              </a:rPr>
              <a:t>X,Y=(32,7)</a:t>
            </a:r>
            <a:endParaRPr/>
          </a:p>
          <a:p>
            <a:r>
              <a:rPr lang="en-US" sz="1639">
                <a:latin typeface="Arial"/>
              </a:rPr>
              <a:t>Pad size = 7.26 mm</a:t>
            </a:r>
            <a:endParaRPr/>
          </a:p>
        </p:txBody>
      </p:sp>
      <p:pic>
        <p:nvPicPr>
          <p:cNvPr id="525" name="Picture 524"/>
          <p:cNvPicPr/>
          <p:nvPr/>
        </p:nvPicPr>
        <p:blipFill>
          <a:blip r:embed="rId5"/>
          <a:stretch>
            <a:fillRect/>
          </a:stretch>
        </p:blipFill>
        <p:spPr>
          <a:xfrm>
            <a:off x="195840" y="1193400"/>
            <a:ext cx="3938760" cy="2790360"/>
          </a:xfrm>
          <a:prstGeom prst="rect">
            <a:avLst/>
          </a:prstGeom>
          <a:ln>
            <a:noFill/>
          </a:ln>
        </p:spPr>
      </p:pic>
      <p:sp>
        <p:nvSpPr>
          <p:cNvPr id="526" name="CustomShape 6"/>
          <p:cNvSpPr/>
          <p:nvPr/>
        </p:nvSpPr>
        <p:spPr>
          <a:xfrm>
            <a:off x="2024640" y="2416320"/>
            <a:ext cx="1501920" cy="1109880"/>
          </a:xfrm>
          <a:prstGeom prst="rect">
            <a:avLst/>
          </a:prstGeom>
          <a:noFill/>
          <a:ln>
            <a:noFill/>
          </a:ln>
        </p:spPr>
        <p:txBody>
          <a:bodyPr lIns="90000" tIns="45000" rIns="90000" bIns="45000"/>
          <a:lstStyle/>
          <a:p>
            <a:r>
              <a:rPr lang="en-US" sz="1639">
                <a:latin typeface="Arial"/>
              </a:rPr>
              <a:t>Run133</a:t>
            </a:r>
            <a:endParaRPr/>
          </a:p>
          <a:p>
            <a:r>
              <a:rPr lang="en-US" sz="1639">
                <a:latin typeface="Arial"/>
              </a:rPr>
              <a:t>X,Y=(16,10)</a:t>
            </a:r>
            <a:endParaRPr/>
          </a:p>
          <a:p>
            <a:r>
              <a:rPr lang="en-US" sz="1639">
                <a:latin typeface="Arial"/>
              </a:rPr>
              <a:t>Pad size=5.46mm</a:t>
            </a:r>
            <a:endParaRPr/>
          </a:p>
        </p:txBody>
      </p:sp>
      <p:sp>
        <p:nvSpPr>
          <p:cNvPr id="2" name="Date Placeholder 1"/>
          <p:cNvSpPr>
            <a:spLocks noGrp="1"/>
          </p:cNvSpPr>
          <p:nvPr>
            <p:ph type="dt" sz="half" idx="10"/>
          </p:nvPr>
        </p:nvSpPr>
        <p:spPr/>
        <p:txBody>
          <a:bodyPr/>
          <a:lstStyle/>
          <a:p>
            <a:fld id="{2FBD55FB-9176-4B8A-96CF-AC99EC479B28}" type="datetime1">
              <a:rPr lang="en-US" smtClean="0">
                <a:solidFill>
                  <a:prstClr val="black">
                    <a:tint val="75000"/>
                  </a:prstClr>
                </a:solidFill>
              </a:rPr>
              <a:t>2/4/2016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Heavy Flavour meet, SINP, Kolkata, 03-05 Feb 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0A3EAEE1-2B03-474E-AB8F-5F0CBD93AD73}" type="slidenum">
              <a:rPr lang="en-US" smtClean="0">
                <a:solidFill>
                  <a:prstClr val="black">
                    <a:tint val="75000"/>
                  </a:prstClr>
                </a:solidFill>
              </a:rPr>
              <a:pPr/>
              <a:t>62</a:t>
            </a:fld>
            <a:endParaRPr lang="en-US">
              <a:solidFill>
                <a:prstClr val="black">
                  <a:tint val="75000"/>
                </a:prstClr>
              </a:solidFill>
            </a:endParaRPr>
          </a:p>
        </p:txBody>
      </p:sp>
    </p:spTree>
    <p:extLst>
      <p:ext uri="{BB962C8B-B14F-4D97-AF65-F5344CB8AC3E}">
        <p14:creationId xmlns:p14="http://schemas.microsoft.com/office/powerpoint/2010/main" val="140885989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1" name="Picture 3"/>
          <p:cNvPicPr>
            <a:picLocks noChangeAspect="1" noChangeArrowheads="1"/>
          </p:cNvPicPr>
          <p:nvPr/>
        </p:nvPicPr>
        <p:blipFill>
          <a:blip r:embed="rId2"/>
          <a:srcRect/>
          <a:stretch>
            <a:fillRect/>
          </a:stretch>
        </p:blipFill>
        <p:spPr bwMode="auto">
          <a:xfrm>
            <a:off x="117414" y="179343"/>
            <a:ext cx="3286170" cy="2022259"/>
          </a:xfrm>
          <a:prstGeom prst="rect">
            <a:avLst/>
          </a:prstGeom>
          <a:noFill/>
          <a:ln w="9525">
            <a:noFill/>
            <a:miter lim="800000"/>
            <a:headEnd/>
            <a:tailEnd/>
          </a:ln>
          <a:effectLst/>
        </p:spPr>
      </p:pic>
      <p:sp>
        <p:nvSpPr>
          <p:cNvPr id="2" name="Title 1"/>
          <p:cNvSpPr>
            <a:spLocks noGrp="1"/>
          </p:cNvSpPr>
          <p:nvPr>
            <p:ph type="title"/>
          </p:nvPr>
        </p:nvSpPr>
        <p:spPr>
          <a:xfrm>
            <a:off x="6188036" y="548680"/>
            <a:ext cx="2704444" cy="1391558"/>
          </a:xfrm>
        </p:spPr>
        <p:txBody>
          <a:bodyPr>
            <a:normAutofit fontScale="90000"/>
          </a:bodyPr>
          <a:lstStyle/>
          <a:p>
            <a:r>
              <a:rPr lang="en-US" sz="3200" dirty="0" smtClean="0">
                <a:solidFill>
                  <a:srgbClr val="FF0000"/>
                </a:solidFill>
              </a:rPr>
              <a:t>Test Results</a:t>
            </a:r>
            <a:br>
              <a:rPr lang="en-US" sz="3200" dirty="0" smtClean="0">
                <a:solidFill>
                  <a:srgbClr val="FF0000"/>
                </a:solidFill>
              </a:rPr>
            </a:br>
            <a:r>
              <a:rPr lang="en-US" sz="3200" dirty="0" smtClean="0">
                <a:solidFill>
                  <a:srgbClr val="FF0000"/>
                </a:solidFill>
              </a:rPr>
              <a:t>of Real Size Prototype</a:t>
            </a:r>
            <a:endParaRPr lang="en-US" sz="3200" dirty="0">
              <a:solidFill>
                <a:srgbClr val="FF0000"/>
              </a:solidFill>
            </a:endParaRPr>
          </a:p>
        </p:txBody>
      </p:sp>
      <p:pic>
        <p:nvPicPr>
          <p:cNvPr id="48130" name="Picture 2"/>
          <p:cNvPicPr>
            <a:picLocks noChangeAspect="1" noChangeArrowheads="1"/>
          </p:cNvPicPr>
          <p:nvPr/>
        </p:nvPicPr>
        <p:blipFill>
          <a:blip r:embed="rId3"/>
          <a:srcRect/>
          <a:stretch>
            <a:fillRect/>
          </a:stretch>
        </p:blipFill>
        <p:spPr bwMode="auto">
          <a:xfrm>
            <a:off x="3367071" y="252369"/>
            <a:ext cx="2774988" cy="1803537"/>
          </a:xfrm>
          <a:prstGeom prst="rect">
            <a:avLst/>
          </a:prstGeom>
          <a:noFill/>
          <a:ln w="9525">
            <a:noFill/>
            <a:miter lim="800000"/>
            <a:headEnd/>
            <a:tailEnd/>
          </a:ln>
          <a:effectLst/>
        </p:spPr>
      </p:pic>
      <p:pic>
        <p:nvPicPr>
          <p:cNvPr id="48132" name="Picture 4"/>
          <p:cNvPicPr>
            <a:picLocks noChangeAspect="1" noChangeArrowheads="1"/>
          </p:cNvPicPr>
          <p:nvPr/>
        </p:nvPicPr>
        <p:blipFill>
          <a:blip r:embed="rId4"/>
          <a:srcRect/>
          <a:stretch>
            <a:fillRect/>
          </a:stretch>
        </p:blipFill>
        <p:spPr bwMode="auto">
          <a:xfrm>
            <a:off x="190440" y="4487877"/>
            <a:ext cx="2811501" cy="1744485"/>
          </a:xfrm>
          <a:prstGeom prst="rect">
            <a:avLst/>
          </a:prstGeom>
          <a:noFill/>
          <a:ln w="9525">
            <a:noFill/>
            <a:miter lim="800000"/>
            <a:headEnd/>
            <a:tailEnd/>
          </a:ln>
          <a:effectLst/>
        </p:spPr>
      </p:pic>
      <p:pic>
        <p:nvPicPr>
          <p:cNvPr id="48133" name="Picture 5"/>
          <p:cNvPicPr>
            <a:picLocks noChangeAspect="1" noChangeArrowheads="1"/>
          </p:cNvPicPr>
          <p:nvPr/>
        </p:nvPicPr>
        <p:blipFill>
          <a:blip r:embed="rId5"/>
          <a:srcRect/>
          <a:stretch>
            <a:fillRect/>
          </a:stretch>
        </p:blipFill>
        <p:spPr bwMode="auto">
          <a:xfrm>
            <a:off x="190440" y="2370123"/>
            <a:ext cx="2848014" cy="1697465"/>
          </a:xfrm>
          <a:prstGeom prst="rect">
            <a:avLst/>
          </a:prstGeom>
          <a:noFill/>
          <a:ln w="9525">
            <a:noFill/>
            <a:miter lim="800000"/>
            <a:headEnd/>
            <a:tailEnd/>
          </a:ln>
          <a:effectLst/>
        </p:spPr>
      </p:pic>
      <p:pic>
        <p:nvPicPr>
          <p:cNvPr id="48134" name="Picture 6"/>
          <p:cNvPicPr>
            <a:picLocks noChangeAspect="1" noChangeArrowheads="1"/>
          </p:cNvPicPr>
          <p:nvPr/>
        </p:nvPicPr>
        <p:blipFill>
          <a:blip r:embed="rId6"/>
          <a:srcRect/>
          <a:stretch>
            <a:fillRect/>
          </a:stretch>
        </p:blipFill>
        <p:spPr bwMode="auto">
          <a:xfrm>
            <a:off x="3221019" y="2260584"/>
            <a:ext cx="2957553" cy="1965954"/>
          </a:xfrm>
          <a:prstGeom prst="rect">
            <a:avLst/>
          </a:prstGeom>
          <a:noFill/>
          <a:ln w="9525">
            <a:noFill/>
            <a:miter lim="800000"/>
            <a:headEnd/>
            <a:tailEnd/>
          </a:ln>
          <a:effectLst/>
        </p:spPr>
      </p:pic>
      <p:pic>
        <p:nvPicPr>
          <p:cNvPr id="48135" name="Picture 7"/>
          <p:cNvPicPr>
            <a:picLocks noChangeAspect="1" noChangeArrowheads="1"/>
          </p:cNvPicPr>
          <p:nvPr/>
        </p:nvPicPr>
        <p:blipFill>
          <a:blip r:embed="rId7"/>
          <a:srcRect/>
          <a:stretch>
            <a:fillRect/>
          </a:stretch>
        </p:blipFill>
        <p:spPr bwMode="auto">
          <a:xfrm>
            <a:off x="3038454" y="4378338"/>
            <a:ext cx="3103448" cy="2154267"/>
          </a:xfrm>
          <a:prstGeom prst="rect">
            <a:avLst/>
          </a:prstGeom>
          <a:noFill/>
          <a:ln w="9525">
            <a:noFill/>
            <a:miter lim="800000"/>
            <a:headEnd/>
            <a:tailEnd/>
          </a:ln>
          <a:effectLst/>
        </p:spPr>
      </p:pic>
      <p:sp>
        <p:nvSpPr>
          <p:cNvPr id="9" name="Date Placeholder 8"/>
          <p:cNvSpPr>
            <a:spLocks noGrp="1"/>
          </p:cNvSpPr>
          <p:nvPr>
            <p:ph type="dt" sz="half" idx="10"/>
          </p:nvPr>
        </p:nvSpPr>
        <p:spPr/>
        <p:txBody>
          <a:bodyPr/>
          <a:lstStyle/>
          <a:p>
            <a:fld id="{410FF18A-D381-42FA-AFFF-FE6C01BC372A}" type="datetime1">
              <a:rPr lang="en-US" smtClean="0"/>
              <a:t>2/4/2016</a:t>
            </a:fld>
            <a:endParaRPr lang="en-US"/>
          </a:p>
        </p:txBody>
      </p:sp>
      <p:sp>
        <p:nvSpPr>
          <p:cNvPr id="10" name="Slide Number Placeholder 9"/>
          <p:cNvSpPr>
            <a:spLocks noGrp="1"/>
          </p:cNvSpPr>
          <p:nvPr>
            <p:ph type="sldNum" sz="quarter" idx="12"/>
          </p:nvPr>
        </p:nvSpPr>
        <p:spPr/>
        <p:txBody>
          <a:bodyPr/>
          <a:lstStyle/>
          <a:p>
            <a:fld id="{4F061F49-58B3-444B-8D0A-49E01249780B}" type="slidenum">
              <a:rPr lang="en-US" smtClean="0"/>
              <a:t>63</a:t>
            </a:fld>
            <a:endParaRPr lang="en-US"/>
          </a:p>
        </p:txBody>
      </p:sp>
      <p:sp>
        <p:nvSpPr>
          <p:cNvPr id="11" name="Footer Placeholder 10"/>
          <p:cNvSpPr>
            <a:spLocks noGrp="1"/>
          </p:cNvSpPr>
          <p:nvPr>
            <p:ph type="ftr" sz="quarter" idx="11"/>
          </p:nvPr>
        </p:nvSpPr>
        <p:spPr/>
        <p:txBody>
          <a:bodyPr/>
          <a:lstStyle/>
          <a:p>
            <a:r>
              <a:rPr lang="en-US" smtClean="0"/>
              <a:t>Heavy Flavour meet, SINP, Kolkata, 03-05 Feb 2016</a:t>
            </a:r>
            <a:endParaRPr lang="en-US"/>
          </a:p>
        </p:txBody>
      </p:sp>
      <p:sp>
        <p:nvSpPr>
          <p:cNvPr id="4" name="TextBox 3"/>
          <p:cNvSpPr txBox="1"/>
          <p:nvPr/>
        </p:nvSpPr>
        <p:spPr>
          <a:xfrm>
            <a:off x="6361137" y="2890914"/>
            <a:ext cx="2531343" cy="646331"/>
          </a:xfrm>
          <a:prstGeom prst="rect">
            <a:avLst/>
          </a:prstGeom>
          <a:noFill/>
        </p:spPr>
        <p:txBody>
          <a:bodyPr wrap="square" rtlCol="0">
            <a:spAutoFit/>
          </a:bodyPr>
          <a:lstStyle/>
          <a:p>
            <a:r>
              <a:rPr lang="en-US" b="1" dirty="0" smtClean="0">
                <a:solidFill>
                  <a:srgbClr val="FF0000"/>
                </a:solidFill>
              </a:rPr>
              <a:t>-- a gain uniformity of &lt; 15 % observed</a:t>
            </a:r>
            <a:endParaRPr lang="en-US" b="1" dirty="0">
              <a:solidFill>
                <a:srgbClr val="FF0000"/>
              </a:solidFill>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itle-much.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457200"/>
            <a:ext cx="4202113" cy="6069013"/>
          </a:xfrm>
          <a:prstGeom prst="rect">
            <a:avLst/>
          </a:prstGeom>
          <a:ln>
            <a:solidFill>
              <a:schemeClr val="tx2">
                <a:lumMod val="50000"/>
              </a:schemeClr>
            </a:solidFill>
          </a:ln>
        </p:spPr>
      </p:pic>
      <p:sp>
        <p:nvSpPr>
          <p:cNvPr id="3" name="TextBox 2"/>
          <p:cNvSpPr txBox="1"/>
          <p:nvPr/>
        </p:nvSpPr>
        <p:spPr>
          <a:xfrm>
            <a:off x="4278313" y="457200"/>
            <a:ext cx="4111575" cy="2308324"/>
          </a:xfrm>
          <a:prstGeom prst="rect">
            <a:avLst/>
          </a:prstGeom>
          <a:noFill/>
          <a:ln>
            <a:solidFill>
              <a:schemeClr val="tx2">
                <a:lumMod val="50000"/>
              </a:schemeClr>
            </a:solidFill>
          </a:ln>
        </p:spPr>
        <p:txBody>
          <a:bodyPr wrap="none">
            <a:spAutoFit/>
          </a:bodyPr>
          <a:lstStyle/>
          <a:p>
            <a:pPr>
              <a:defRPr/>
            </a:pPr>
            <a:r>
              <a:rPr lang="en-US" b="1" dirty="0">
                <a:ln w="12700">
                  <a:solidFill>
                    <a:schemeClr val="tx2">
                      <a:satMod val="155000"/>
                    </a:schemeClr>
                  </a:solidFill>
                  <a:prstDash val="solid"/>
                </a:ln>
                <a:solidFill>
                  <a:srgbClr val="C00000"/>
                </a:solidFill>
                <a:effectLst>
                  <a:outerShdw blurRad="41275" dist="20320" dir="1800000" algn="tl" rotWithShape="0">
                    <a:srgbClr val="000000">
                      <a:alpha val="40000"/>
                    </a:srgbClr>
                  </a:outerShdw>
                </a:effectLst>
                <a:cs typeface="Arial" charset="0"/>
              </a:rPr>
              <a:t>Technical Design Report</a:t>
            </a:r>
          </a:p>
          <a:p>
            <a:pPr>
              <a:defRPr/>
            </a:pPr>
            <a:r>
              <a:rPr lang="en-US" b="1" dirty="0">
                <a:ln w="12700">
                  <a:solidFill>
                    <a:schemeClr val="tx2">
                      <a:satMod val="155000"/>
                    </a:schemeClr>
                  </a:solidFill>
                  <a:prstDash val="solid"/>
                </a:ln>
                <a:solidFill>
                  <a:srgbClr val="C00000"/>
                </a:solidFill>
                <a:effectLst>
                  <a:outerShdw blurRad="41275" dist="20320" dir="1800000" algn="tl" rotWithShape="0">
                    <a:srgbClr val="000000">
                      <a:alpha val="40000"/>
                    </a:srgbClr>
                  </a:outerShdw>
                </a:effectLst>
                <a:cs typeface="Arial" charset="0"/>
              </a:rPr>
              <a:t>Submission for </a:t>
            </a:r>
            <a:r>
              <a:rPr lang="en-US" b="1" dirty="0" smtClean="0">
                <a:ln w="12700">
                  <a:solidFill>
                    <a:schemeClr val="tx2">
                      <a:satMod val="155000"/>
                    </a:schemeClr>
                  </a:solidFill>
                  <a:prstDash val="solid"/>
                </a:ln>
                <a:solidFill>
                  <a:srgbClr val="C00000"/>
                </a:solidFill>
                <a:effectLst>
                  <a:outerShdw blurRad="41275" dist="20320" dir="1800000" algn="tl" rotWithShape="0">
                    <a:srgbClr val="000000">
                      <a:alpha val="40000"/>
                    </a:srgbClr>
                  </a:outerShdw>
                </a:effectLst>
                <a:cs typeface="Arial" charset="0"/>
              </a:rPr>
              <a:t>internal review</a:t>
            </a:r>
            <a:r>
              <a:rPr lang="en-US" b="1" dirty="0">
                <a:ln w="12700">
                  <a:solidFill>
                    <a:schemeClr val="tx2">
                      <a:satMod val="155000"/>
                    </a:schemeClr>
                  </a:solidFill>
                  <a:prstDash val="solid"/>
                </a:ln>
                <a:solidFill>
                  <a:srgbClr val="C00000"/>
                </a:solidFill>
                <a:effectLst>
                  <a:outerShdw blurRad="41275" dist="20320" dir="1800000" algn="tl" rotWithShape="0">
                    <a:srgbClr val="000000">
                      <a:alpha val="40000"/>
                    </a:srgbClr>
                  </a:outerShdw>
                </a:effectLst>
                <a:cs typeface="Arial" charset="0"/>
              </a:rPr>
              <a:t>: 21/10/13</a:t>
            </a:r>
          </a:p>
          <a:p>
            <a:pPr>
              <a:defRPr/>
            </a:pPr>
            <a:r>
              <a:rPr lang="en-US" b="1" dirty="0">
                <a:ln w="12700">
                  <a:solidFill>
                    <a:schemeClr val="tx2">
                      <a:satMod val="155000"/>
                    </a:schemeClr>
                  </a:solidFill>
                  <a:prstDash val="solid"/>
                </a:ln>
                <a:solidFill>
                  <a:srgbClr val="C00000"/>
                </a:solidFill>
                <a:effectLst>
                  <a:outerShdw blurRad="41275" dist="20320" dir="1800000" algn="tl" rotWithShape="0">
                    <a:srgbClr val="000000">
                      <a:alpha val="40000"/>
                    </a:srgbClr>
                  </a:outerShdw>
                </a:effectLst>
                <a:cs typeface="Arial" charset="0"/>
              </a:rPr>
              <a:t>Review: 7-8 Nov </a:t>
            </a:r>
            <a:r>
              <a:rPr lang="en-US" b="1" dirty="0" smtClean="0">
                <a:ln w="12700">
                  <a:solidFill>
                    <a:schemeClr val="tx2">
                      <a:satMod val="155000"/>
                    </a:schemeClr>
                  </a:solidFill>
                  <a:prstDash val="solid"/>
                </a:ln>
                <a:solidFill>
                  <a:srgbClr val="C00000"/>
                </a:solidFill>
                <a:effectLst>
                  <a:outerShdw blurRad="41275" dist="20320" dir="1800000" algn="tl" rotWithShape="0">
                    <a:srgbClr val="000000">
                      <a:alpha val="40000"/>
                    </a:srgbClr>
                  </a:outerShdw>
                </a:effectLst>
                <a:cs typeface="Arial" charset="0"/>
              </a:rPr>
              <a:t>2013</a:t>
            </a:r>
          </a:p>
          <a:p>
            <a:pPr>
              <a:defRPr/>
            </a:pPr>
            <a:endParaRPr lang="en-US" b="1" dirty="0">
              <a:ln w="12700">
                <a:solidFill>
                  <a:schemeClr val="tx2">
                    <a:satMod val="155000"/>
                  </a:schemeClr>
                </a:solidFill>
                <a:prstDash val="solid"/>
              </a:ln>
              <a:solidFill>
                <a:srgbClr val="C00000"/>
              </a:solidFill>
              <a:effectLst>
                <a:outerShdw blurRad="41275" dist="20320" dir="1800000" algn="tl" rotWithShape="0">
                  <a:srgbClr val="000000">
                    <a:alpha val="40000"/>
                  </a:srgbClr>
                </a:outerShdw>
              </a:effectLst>
              <a:cs typeface="Arial" charset="0"/>
            </a:endParaRPr>
          </a:p>
          <a:p>
            <a:pPr>
              <a:defRPr/>
            </a:pPr>
            <a:r>
              <a:rPr lang="en-US" b="1" dirty="0" smtClean="0">
                <a:ln w="12700">
                  <a:solidFill>
                    <a:schemeClr val="tx2">
                      <a:satMod val="155000"/>
                    </a:schemeClr>
                  </a:solidFill>
                  <a:prstDash val="solid"/>
                </a:ln>
                <a:solidFill>
                  <a:srgbClr val="C00000"/>
                </a:solidFill>
                <a:effectLst>
                  <a:outerShdw blurRad="41275" dist="20320" dir="1800000" algn="tl" rotWithShape="0">
                    <a:srgbClr val="000000">
                      <a:alpha val="40000"/>
                    </a:srgbClr>
                  </a:outerShdw>
                </a:effectLst>
                <a:cs typeface="Arial" charset="0"/>
              </a:rPr>
              <a:t>Submitted to FAIR: December 2013</a:t>
            </a:r>
          </a:p>
          <a:p>
            <a:pPr>
              <a:defRPr/>
            </a:pPr>
            <a:endParaRPr lang="en-US" b="1" dirty="0" smtClean="0">
              <a:ln w="12700">
                <a:solidFill>
                  <a:schemeClr val="tx2">
                    <a:satMod val="155000"/>
                  </a:schemeClr>
                </a:solidFill>
                <a:prstDash val="solid"/>
              </a:ln>
              <a:solidFill>
                <a:srgbClr val="C00000"/>
              </a:solidFill>
              <a:effectLst>
                <a:outerShdw blurRad="41275" dist="20320" dir="1800000" algn="tl" rotWithShape="0">
                  <a:srgbClr val="000000">
                    <a:alpha val="40000"/>
                  </a:srgbClr>
                </a:outerShdw>
              </a:effectLst>
              <a:cs typeface="Arial" charset="0"/>
            </a:endParaRPr>
          </a:p>
          <a:p>
            <a:pPr>
              <a:defRPr/>
            </a:pPr>
            <a:r>
              <a:rPr lang="en-US"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cs typeface="Arial" charset="0"/>
              </a:rPr>
              <a:t>Approved – December 2014</a:t>
            </a:r>
            <a:endParaRPr lang="en-US"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cs typeface="Arial" charset="0"/>
            </a:endParaRPr>
          </a:p>
          <a:p>
            <a:pPr>
              <a:defRPr/>
            </a:pPr>
            <a:endParaRPr lang="en-US" dirty="0">
              <a:cs typeface="Arial" charset="0"/>
            </a:endParaRPr>
          </a:p>
        </p:txBody>
      </p:sp>
      <p:sp>
        <p:nvSpPr>
          <p:cNvPr id="4" name="Date Placeholder 3"/>
          <p:cNvSpPr>
            <a:spLocks noGrp="1"/>
          </p:cNvSpPr>
          <p:nvPr>
            <p:ph type="dt" sz="half" idx="10"/>
          </p:nvPr>
        </p:nvSpPr>
        <p:spPr/>
        <p:txBody>
          <a:bodyPr/>
          <a:lstStyle/>
          <a:p>
            <a:fld id="{1CE32837-731A-4710-8E6D-DFCCED1DD4AD}" type="datetime1">
              <a:rPr lang="en-US" smtClean="0">
                <a:solidFill>
                  <a:prstClr val="black">
                    <a:tint val="75000"/>
                  </a:prstClr>
                </a:solidFill>
              </a:rPr>
              <a:t>2/4/2016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Heavy Flavour meet, SINP, Kolkata, 03-05 Feb 2016</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A3EAEE1-2B03-474E-AB8F-5F0CBD93AD73}" type="slidenum">
              <a:rPr lang="en-US" smtClean="0">
                <a:solidFill>
                  <a:prstClr val="black">
                    <a:tint val="75000"/>
                  </a:prstClr>
                </a:solidFill>
              </a:rPr>
              <a:pPr/>
              <a:t>64</a:t>
            </a:fld>
            <a:endParaRPr lang="en-US">
              <a:solidFill>
                <a:prstClr val="black">
                  <a:tint val="75000"/>
                </a:prstClr>
              </a:solidFill>
            </a:endParaRPr>
          </a:p>
        </p:txBody>
      </p:sp>
      <p:sp>
        <p:nvSpPr>
          <p:cNvPr id="7" name="TextBox 6"/>
          <p:cNvSpPr txBox="1"/>
          <p:nvPr/>
        </p:nvSpPr>
        <p:spPr>
          <a:xfrm>
            <a:off x="4753000" y="3096021"/>
            <a:ext cx="3600400" cy="646331"/>
          </a:xfrm>
          <a:prstGeom prst="rect">
            <a:avLst/>
          </a:prstGeom>
          <a:noFill/>
        </p:spPr>
        <p:txBody>
          <a:bodyPr wrap="square" rtlCol="0">
            <a:spAutoFit/>
          </a:bodyPr>
          <a:lstStyle/>
          <a:p>
            <a:r>
              <a:rPr lang="en-US" dirty="0" smtClean="0"/>
              <a:t>( VECC + 12 Indian Institutes, PNPI </a:t>
            </a:r>
            <a:r>
              <a:rPr lang="en-US" dirty="0" err="1" smtClean="0"/>
              <a:t>Gatchina</a:t>
            </a:r>
            <a:r>
              <a:rPr lang="en-US" dirty="0" smtClean="0"/>
              <a:t>, JINR </a:t>
            </a:r>
            <a:r>
              <a:rPr lang="en-US" dirty="0" err="1" smtClean="0"/>
              <a:t>Dubna</a:t>
            </a:r>
            <a:r>
              <a:rPr lang="en-US" dirty="0" smtClean="0"/>
              <a:t> )</a:t>
            </a:r>
            <a:endParaRPr lang="en-US" dirty="0"/>
          </a:p>
        </p:txBody>
      </p:sp>
    </p:spTree>
    <p:extLst>
      <p:ext uri="{BB962C8B-B14F-4D97-AF65-F5344CB8AC3E}">
        <p14:creationId xmlns:p14="http://schemas.microsoft.com/office/powerpoint/2010/main" val="167380113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1991" y="369315"/>
            <a:ext cx="8530469" cy="6555641"/>
          </a:xfrm>
          <a:prstGeom prst="rect">
            <a:avLst/>
          </a:prstGeom>
          <a:noFill/>
          <a:ln>
            <a:solidFill>
              <a:srgbClr val="0000FF"/>
            </a:solidFill>
          </a:ln>
        </p:spPr>
        <p:txBody>
          <a:bodyPr wrap="square" rtlCol="0">
            <a:spAutoFit/>
          </a:bodyPr>
          <a:lstStyle/>
          <a:p>
            <a:r>
              <a:rPr lang="en-US" sz="3600" dirty="0" smtClean="0">
                <a:solidFill>
                  <a:srgbClr val="FF0000"/>
                </a:solidFill>
              </a:rPr>
              <a:t>Summary</a:t>
            </a:r>
          </a:p>
          <a:p>
            <a:endParaRPr lang="en-US" sz="2400" dirty="0">
              <a:solidFill>
                <a:srgbClr val="FF0000"/>
              </a:solidFill>
            </a:endParaRPr>
          </a:p>
          <a:p>
            <a:pPr marL="342900" indent="-342900">
              <a:buFont typeface="Arial"/>
              <a:buChar char="•"/>
            </a:pPr>
            <a:r>
              <a:rPr lang="en-US" sz="2000" dirty="0" err="1" smtClean="0">
                <a:solidFill>
                  <a:srgbClr val="000090"/>
                </a:solidFill>
              </a:rPr>
              <a:t>Dimuon</a:t>
            </a:r>
            <a:r>
              <a:rPr lang="en-US" sz="2000" dirty="0" smtClean="0">
                <a:solidFill>
                  <a:srgbClr val="000090"/>
                </a:solidFill>
              </a:rPr>
              <a:t> measurement is at the core of the CBM physics program</a:t>
            </a:r>
          </a:p>
          <a:p>
            <a:pPr marL="342900" indent="-342900">
              <a:buFont typeface="Arial"/>
              <a:buChar char="•"/>
            </a:pPr>
            <a:endParaRPr lang="en-US" sz="2000" dirty="0">
              <a:solidFill>
                <a:srgbClr val="FF0000"/>
              </a:solidFill>
            </a:endParaRPr>
          </a:p>
          <a:p>
            <a:pPr marL="342900" indent="-342900">
              <a:buFont typeface="Arial"/>
              <a:buChar char="•"/>
            </a:pPr>
            <a:r>
              <a:rPr lang="en-US" sz="2000" dirty="0" smtClean="0">
                <a:solidFill>
                  <a:srgbClr val="FF0000"/>
                </a:solidFill>
              </a:rPr>
              <a:t>Feasibility studies performed for a layout with </a:t>
            </a:r>
          </a:p>
          <a:p>
            <a:r>
              <a:rPr lang="en-US" sz="2000" dirty="0" smtClean="0">
                <a:solidFill>
                  <a:srgbClr val="FF0000"/>
                </a:solidFill>
              </a:rPr>
              <a:t>           segmented absorber and detector triplets</a:t>
            </a:r>
          </a:p>
          <a:p>
            <a:pPr marL="342900" indent="-342900">
              <a:buFont typeface="Arial"/>
              <a:buChar char="•"/>
            </a:pPr>
            <a:endParaRPr lang="en-US" sz="2000" dirty="0">
              <a:solidFill>
                <a:srgbClr val="FF0000"/>
              </a:solidFill>
            </a:endParaRPr>
          </a:p>
          <a:p>
            <a:pPr marL="342900" indent="-342900">
              <a:buFont typeface="Arial"/>
              <a:buChar char="•"/>
            </a:pPr>
            <a:r>
              <a:rPr lang="en-US" sz="2000" dirty="0" smtClean="0">
                <a:solidFill>
                  <a:srgbClr val="3366FF"/>
                </a:solidFill>
              </a:rPr>
              <a:t>Different detector technologies will be implemented at different stations</a:t>
            </a:r>
          </a:p>
          <a:p>
            <a:endParaRPr lang="en-US" sz="2000" dirty="0" smtClean="0">
              <a:solidFill>
                <a:srgbClr val="FF0000"/>
              </a:solidFill>
            </a:endParaRPr>
          </a:p>
          <a:p>
            <a:pPr marL="342900" indent="-342900">
              <a:buFont typeface="Arial"/>
              <a:buChar char="•"/>
            </a:pPr>
            <a:r>
              <a:rPr lang="en-US" sz="2000" dirty="0">
                <a:solidFill>
                  <a:srgbClr val="FF0000"/>
                </a:solidFill>
              </a:rPr>
              <a:t>  </a:t>
            </a:r>
            <a:r>
              <a:rPr lang="en-US" sz="2000" dirty="0" smtClean="0">
                <a:solidFill>
                  <a:srgbClr val="660066"/>
                </a:solidFill>
              </a:rPr>
              <a:t>SIS100 layout R&amp;D completed, can be extended to SIS300 chambers</a:t>
            </a:r>
          </a:p>
          <a:p>
            <a:pPr marL="342900" indent="-342900">
              <a:buFont typeface="Arial"/>
              <a:buChar char="•"/>
            </a:pPr>
            <a:endParaRPr lang="en-US" sz="2000" dirty="0" smtClean="0">
              <a:solidFill>
                <a:srgbClr val="FF0000"/>
              </a:solidFill>
            </a:endParaRPr>
          </a:p>
          <a:p>
            <a:pPr marL="342900" indent="-342900">
              <a:buFont typeface="Arial"/>
              <a:buChar char="•"/>
            </a:pPr>
            <a:r>
              <a:rPr lang="en-US" sz="2000" dirty="0" smtClean="0">
                <a:solidFill>
                  <a:srgbClr val="FF0000"/>
                </a:solidFill>
              </a:rPr>
              <a:t>First Real size Prototype using “ns2” stretching assembled and tested successfully with proton beams and using self triggered </a:t>
            </a:r>
            <a:r>
              <a:rPr lang="en-US" sz="2000" dirty="0" err="1" smtClean="0">
                <a:solidFill>
                  <a:srgbClr val="FF0000"/>
                </a:solidFill>
              </a:rPr>
              <a:t>nXYTER</a:t>
            </a:r>
            <a:r>
              <a:rPr lang="en-US" sz="2000" dirty="0" smtClean="0">
                <a:solidFill>
                  <a:srgbClr val="FF0000"/>
                </a:solidFill>
              </a:rPr>
              <a:t> electronics. New radiation hard chip for actual experiment would be </a:t>
            </a:r>
          </a:p>
          <a:p>
            <a:r>
              <a:rPr lang="en-US" sz="2000" dirty="0">
                <a:solidFill>
                  <a:srgbClr val="FF0000"/>
                </a:solidFill>
              </a:rPr>
              <a:t> </a:t>
            </a:r>
            <a:r>
              <a:rPr lang="en-US" sz="2000" dirty="0" smtClean="0">
                <a:solidFill>
                  <a:srgbClr val="FF0000"/>
                </a:solidFill>
              </a:rPr>
              <a:t>     available soon.</a:t>
            </a:r>
          </a:p>
          <a:p>
            <a:endParaRPr lang="en-US" sz="2000" dirty="0">
              <a:solidFill>
                <a:srgbClr val="FF0000"/>
              </a:solidFill>
            </a:endParaRPr>
          </a:p>
          <a:p>
            <a:pPr marL="342900" indent="-342900">
              <a:buFont typeface="Arial"/>
              <a:buChar char="•"/>
            </a:pPr>
            <a:r>
              <a:rPr lang="en-US" sz="2000" dirty="0" smtClean="0">
                <a:solidFill>
                  <a:srgbClr val="0070C0"/>
                </a:solidFill>
              </a:rPr>
              <a:t>Mechanical design underway for superstructure and detector chambers.</a:t>
            </a:r>
          </a:p>
          <a:p>
            <a:pPr marL="342900" indent="-342900">
              <a:buFont typeface="Arial"/>
              <a:buChar char="•"/>
            </a:pPr>
            <a:endParaRPr lang="en-US" sz="2000" dirty="0">
              <a:solidFill>
                <a:srgbClr val="FF0000"/>
              </a:solidFill>
            </a:endParaRPr>
          </a:p>
          <a:p>
            <a:pPr marL="342900" indent="-342900">
              <a:buFont typeface="Arial"/>
              <a:buChar char="•"/>
            </a:pPr>
            <a:r>
              <a:rPr lang="en-US" sz="2000" dirty="0" smtClean="0">
                <a:solidFill>
                  <a:srgbClr val="FF0000"/>
                </a:solidFill>
              </a:rPr>
              <a:t>GEM module production may start early next year.</a:t>
            </a:r>
            <a:endParaRPr lang="en-US" sz="2000" dirty="0" smtClean="0"/>
          </a:p>
          <a:p>
            <a:pPr marL="342900" indent="-342900">
              <a:buFont typeface="Arial"/>
              <a:buChar char="•"/>
            </a:pPr>
            <a:endParaRPr lang="en-US" sz="2000" dirty="0">
              <a:solidFill>
                <a:srgbClr val="FF0000"/>
              </a:solidFill>
            </a:endParaRPr>
          </a:p>
        </p:txBody>
      </p:sp>
    </p:spTree>
    <p:extLst>
      <p:ext uri="{BB962C8B-B14F-4D97-AF65-F5344CB8AC3E}">
        <p14:creationId xmlns:p14="http://schemas.microsoft.com/office/powerpoint/2010/main" val="162625877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FDDDDBCB-E72B-4FB5-A964-B7D2027F809C}" type="datetime1">
              <a:rPr lang="en-US" smtClean="0"/>
              <a:t>2/4/2016</a:t>
            </a:fld>
            <a:endParaRPr lang="en-IN"/>
          </a:p>
        </p:txBody>
      </p:sp>
      <p:sp>
        <p:nvSpPr>
          <p:cNvPr id="3" name="Footer Placeholder 2"/>
          <p:cNvSpPr>
            <a:spLocks noGrp="1"/>
          </p:cNvSpPr>
          <p:nvPr>
            <p:ph type="ftr" sz="quarter" idx="11"/>
          </p:nvPr>
        </p:nvSpPr>
        <p:spPr/>
        <p:txBody>
          <a:bodyPr/>
          <a:lstStyle/>
          <a:p>
            <a:r>
              <a:rPr lang="en-US" smtClean="0"/>
              <a:t>Heavy Flavour meet, SINP, Kolkata, 03-05 Feb 2016</a:t>
            </a:r>
            <a:endParaRPr lang="en-IN"/>
          </a:p>
        </p:txBody>
      </p:sp>
      <p:sp>
        <p:nvSpPr>
          <p:cNvPr id="4" name="Slide Number Placeholder 3"/>
          <p:cNvSpPr>
            <a:spLocks noGrp="1"/>
          </p:cNvSpPr>
          <p:nvPr>
            <p:ph type="sldNum" sz="quarter" idx="12"/>
          </p:nvPr>
        </p:nvSpPr>
        <p:spPr/>
        <p:txBody>
          <a:bodyPr/>
          <a:lstStyle/>
          <a:p>
            <a:pPr>
              <a:defRPr/>
            </a:pPr>
            <a:fld id="{85217EE4-242F-473C-B87D-A0E39CA6330B}" type="slidenum">
              <a:rPr lang="en-IN" smtClean="0"/>
              <a:pPr>
                <a:defRPr/>
              </a:pPr>
              <a:t>66</a:t>
            </a:fld>
            <a:endParaRPr lang="en-IN"/>
          </a:p>
        </p:txBody>
      </p:sp>
      <p:sp>
        <p:nvSpPr>
          <p:cNvPr id="5" name="TextBox 4"/>
          <p:cNvSpPr txBox="1"/>
          <p:nvPr/>
        </p:nvSpPr>
        <p:spPr>
          <a:xfrm>
            <a:off x="2519772" y="2341329"/>
            <a:ext cx="3820661" cy="1015663"/>
          </a:xfrm>
          <a:prstGeom prst="rect">
            <a:avLst/>
          </a:prstGeom>
          <a:noFill/>
        </p:spPr>
        <p:txBody>
          <a:bodyPr wrap="none" rtlCol="0">
            <a:spAutoFit/>
          </a:bodyPr>
          <a:lstStyle/>
          <a:p>
            <a:r>
              <a:rPr lang="en-US" sz="6000" dirty="0" smtClean="0"/>
              <a:t>Thank You</a:t>
            </a:r>
            <a:endParaRPr lang="en-US" sz="6000" dirty="0"/>
          </a:p>
        </p:txBody>
      </p:sp>
    </p:spTree>
    <p:extLst>
      <p:ext uri="{BB962C8B-B14F-4D97-AF65-F5344CB8AC3E}">
        <p14:creationId xmlns:p14="http://schemas.microsoft.com/office/powerpoint/2010/main" val="40778986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p:cNvSpPr>
          <p:nvPr>
            <p:ph type="title"/>
          </p:nvPr>
        </p:nvSpPr>
        <p:spPr/>
        <p:txBody>
          <a:bodyPr/>
          <a:lstStyle/>
          <a:p>
            <a:endParaRPr lang="en-US" dirty="0" smtClean="0"/>
          </a:p>
        </p:txBody>
      </p:sp>
      <p:sp>
        <p:nvSpPr>
          <p:cNvPr id="171011" name="Rectangle 3"/>
          <p:cNvSpPr>
            <a:spLocks noGrp="1"/>
          </p:cNvSpPr>
          <p:nvPr>
            <p:ph idx="1"/>
          </p:nvPr>
        </p:nvSpPr>
        <p:spPr/>
        <p:txBody>
          <a:bodyPr/>
          <a:lstStyle/>
          <a:p>
            <a:r>
              <a:rPr lang="en-US" smtClean="0"/>
              <a:t>                    </a:t>
            </a:r>
          </a:p>
          <a:p>
            <a:endParaRPr lang="en-US" smtClean="0"/>
          </a:p>
          <a:p>
            <a:endParaRPr lang="en-US" smtClean="0"/>
          </a:p>
          <a:p>
            <a:r>
              <a:rPr lang="en-US" smtClean="0"/>
              <a:t>                           BACKUPS</a:t>
            </a:r>
          </a:p>
        </p:txBody>
      </p:sp>
      <p:sp>
        <p:nvSpPr>
          <p:cNvPr id="6" name="Date Placeholder 5"/>
          <p:cNvSpPr>
            <a:spLocks noGrp="1"/>
          </p:cNvSpPr>
          <p:nvPr>
            <p:ph type="dt" sz="half" idx="10"/>
          </p:nvPr>
        </p:nvSpPr>
        <p:spPr/>
        <p:txBody>
          <a:bodyPr/>
          <a:lstStyle/>
          <a:p>
            <a:pPr>
              <a:defRPr/>
            </a:pPr>
            <a:fld id="{50D4094C-6595-436F-A518-BD39391D4F37}" type="datetime1">
              <a:rPr lang="en-US" smtClean="0"/>
              <a:t>2/4/2016</a:t>
            </a:fld>
            <a:endParaRPr lang="en-IN"/>
          </a:p>
        </p:txBody>
      </p:sp>
      <p:sp>
        <p:nvSpPr>
          <p:cNvPr id="5" name="Footer Placeholder 4"/>
          <p:cNvSpPr>
            <a:spLocks noGrp="1"/>
          </p:cNvSpPr>
          <p:nvPr>
            <p:ph type="ftr" sz="quarter" idx="11"/>
          </p:nvPr>
        </p:nvSpPr>
        <p:spPr/>
        <p:txBody>
          <a:bodyPr/>
          <a:lstStyle/>
          <a:p>
            <a:r>
              <a:rPr lang="en-US" smtClean="0"/>
              <a:t>Heavy Flavour meet, SINP, Kolkata, 03-05 Feb 2016</a:t>
            </a:r>
            <a:endParaRPr lang="en-IN"/>
          </a:p>
        </p:txBody>
      </p:sp>
      <p:sp>
        <p:nvSpPr>
          <p:cNvPr id="4" name="Slide Number Placeholder 5"/>
          <p:cNvSpPr>
            <a:spLocks noGrp="1"/>
          </p:cNvSpPr>
          <p:nvPr>
            <p:ph type="sldNum" sz="quarter" idx="12"/>
          </p:nvPr>
        </p:nvSpPr>
        <p:spPr/>
        <p:txBody>
          <a:bodyPr/>
          <a:lstStyle/>
          <a:p>
            <a:pPr>
              <a:defRPr/>
            </a:pPr>
            <a:fld id="{76C84C8C-3DBF-4B98-B435-790254C41CD9}" type="slidenum">
              <a:rPr lang="en-IN"/>
              <a:pPr>
                <a:defRPr/>
              </a:pPr>
              <a:t>67</a:t>
            </a:fld>
            <a:endParaRPr lang="en-IN"/>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80372" name="Group 52"/>
          <p:cNvGraphicFramePr>
            <a:graphicFrameLocks noGrp="1"/>
          </p:cNvGraphicFramePr>
          <p:nvPr>
            <p:extLst/>
          </p:nvPr>
        </p:nvGraphicFramePr>
        <p:xfrm>
          <a:off x="179513" y="1025468"/>
          <a:ext cx="8568951" cy="5066684"/>
        </p:xfrm>
        <a:graphic>
          <a:graphicData uri="http://schemas.openxmlformats.org/drawingml/2006/table">
            <a:tbl>
              <a:tblPr/>
              <a:tblGrid>
                <a:gridCol w="2088231"/>
                <a:gridCol w="2110449"/>
                <a:gridCol w="2282039"/>
                <a:gridCol w="2088232"/>
              </a:tblGrid>
              <a:tr h="762260">
                <a:tc>
                  <a:txBody>
                    <a:bodyPr/>
                    <a:lstStyle/>
                    <a:p>
                      <a:pPr marL="0" marR="0" lvl="0" indent="0" algn="l"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cap="none" normalizeH="0" baseline="0" dirty="0" smtClean="0">
                          <a:ln>
                            <a:noFill/>
                          </a:ln>
                          <a:solidFill>
                            <a:schemeClr val="bg1"/>
                          </a:solidFill>
                          <a:effectLst/>
                          <a:latin typeface="Arial" charset="0"/>
                        </a:rPr>
                        <a:t>Experiment</a:t>
                      </a:r>
                    </a:p>
                  </a:txBody>
                  <a:tcPr marT="45736" marB="4573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defRPr/>
                      </a:pPr>
                      <a:r>
                        <a:rPr kumimoji="0" lang="de-DE" sz="2000" b="0" i="0" u="none" strike="noStrike" kern="1200" cap="none" spc="0" normalizeH="0" baseline="0" noProof="0" dirty="0" err="1" smtClean="0">
                          <a:ln>
                            <a:noFill/>
                          </a:ln>
                          <a:solidFill>
                            <a:srgbClr val="FFFFFF"/>
                          </a:solidFill>
                          <a:effectLst/>
                          <a:uLnTx/>
                          <a:uFillTx/>
                          <a:latin typeface="Arial" charset="0"/>
                          <a:ea typeface="+mn-ea"/>
                          <a:cs typeface="+mn-cs"/>
                        </a:rPr>
                        <a:t>Energy</a:t>
                      </a:r>
                      <a:r>
                        <a:rPr kumimoji="0" lang="de-DE" sz="2000" b="0" i="0" u="none" strike="noStrike" kern="1200" cap="none" spc="0" normalizeH="0" baseline="0" noProof="0" dirty="0" smtClean="0">
                          <a:ln>
                            <a:noFill/>
                          </a:ln>
                          <a:solidFill>
                            <a:srgbClr val="FFFFFF"/>
                          </a:solidFill>
                          <a:effectLst/>
                          <a:uLnTx/>
                          <a:uFillTx/>
                          <a:latin typeface="Arial" charset="0"/>
                          <a:ea typeface="+mn-ea"/>
                          <a:cs typeface="+mn-cs"/>
                        </a:rPr>
                        <a:t> </a:t>
                      </a:r>
                      <a:r>
                        <a:rPr kumimoji="0" lang="de-DE" sz="2000" b="0" i="0" u="none" strike="noStrike" kern="1200" cap="none" spc="0" normalizeH="0" baseline="0" noProof="0" dirty="0" smtClean="0">
                          <a:ln>
                            <a:noFill/>
                          </a:ln>
                          <a:solidFill>
                            <a:srgbClr val="FFFFFF"/>
                          </a:solidFill>
                          <a:effectLst/>
                          <a:uLnTx/>
                          <a:uFillTx/>
                          <a:latin typeface="Arial" charset="0"/>
                          <a:ea typeface="+mn-ea"/>
                          <a:cs typeface="+mn-cs"/>
                          <a:sym typeface="Symbol" pitchFamily="18" charset="2"/>
                        </a:rPr>
                        <a:t></a:t>
                      </a:r>
                      <a:r>
                        <a:rPr kumimoji="0" lang="de-DE" sz="2000" b="0" i="0" u="none" strike="noStrike" kern="1200" cap="none" spc="0" normalizeH="0" baseline="0" noProof="0" dirty="0" err="1" smtClean="0">
                          <a:ln>
                            <a:noFill/>
                          </a:ln>
                          <a:solidFill>
                            <a:srgbClr val="FFFFFF"/>
                          </a:solidFill>
                          <a:effectLst/>
                          <a:uLnTx/>
                          <a:uFillTx/>
                          <a:latin typeface="Arial" charset="0"/>
                          <a:ea typeface="+mn-ea"/>
                          <a:cs typeface="+mn-cs"/>
                          <a:sym typeface="Symbol" pitchFamily="18" charset="2"/>
                        </a:rPr>
                        <a:t>s</a:t>
                      </a:r>
                      <a:r>
                        <a:rPr kumimoji="0" lang="de-DE" sz="2000" b="0" i="0" u="none" strike="noStrike" kern="1200" cap="none" spc="0" normalizeH="0" baseline="-25000" noProof="0" dirty="0" err="1" smtClean="0">
                          <a:ln>
                            <a:noFill/>
                          </a:ln>
                          <a:solidFill>
                            <a:srgbClr val="FFFFFF"/>
                          </a:solidFill>
                          <a:effectLst/>
                          <a:uLnTx/>
                          <a:uFillTx/>
                          <a:latin typeface="Arial" charset="0"/>
                          <a:ea typeface="+mn-ea"/>
                          <a:cs typeface="+mn-cs"/>
                          <a:sym typeface="Symbol" pitchFamily="18" charset="2"/>
                        </a:rPr>
                        <a:t>NN</a:t>
                      </a:r>
                      <a:r>
                        <a:rPr kumimoji="0" lang="de-DE" sz="2000" b="0" i="0" u="none" strike="noStrike" kern="1200" cap="none" spc="0" normalizeH="0" baseline="0" noProof="0" dirty="0" smtClean="0">
                          <a:ln>
                            <a:noFill/>
                          </a:ln>
                          <a:solidFill>
                            <a:srgbClr val="FFFFFF"/>
                          </a:solidFill>
                          <a:effectLst/>
                          <a:uLnTx/>
                          <a:uFillTx/>
                          <a:latin typeface="Arial" charset="0"/>
                          <a:ea typeface="+mn-ea"/>
                          <a:cs typeface="+mn-cs"/>
                          <a:sym typeface="Symbol" pitchFamily="18" charset="2"/>
                        </a:rPr>
                        <a:t> </a:t>
                      </a:r>
                      <a:endParaRPr kumimoji="0" lang="de-DE" sz="2000" b="0" i="0" u="none" strike="noStrike" kern="1200" cap="none" spc="0" normalizeH="0" baseline="0" noProof="0" dirty="0" smtClean="0">
                        <a:ln>
                          <a:noFill/>
                        </a:ln>
                        <a:solidFill>
                          <a:srgbClr val="FFFFFF"/>
                        </a:solidFill>
                        <a:effectLst/>
                        <a:uLnTx/>
                        <a:uFillTx/>
                        <a:latin typeface="Arial" charset="0"/>
                        <a:ea typeface="+mn-ea"/>
                        <a:cs typeface="+mn-cs"/>
                      </a:endParaRPr>
                    </a:p>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defRPr/>
                      </a:pPr>
                      <a:r>
                        <a:rPr kumimoji="0" lang="de-DE" sz="2000" b="0" i="0" u="none" strike="noStrike" kern="1200" cap="none" spc="0" normalizeH="0" baseline="0" noProof="0" dirty="0" smtClean="0">
                          <a:ln>
                            <a:noFill/>
                          </a:ln>
                          <a:solidFill>
                            <a:srgbClr val="FFFFFF"/>
                          </a:solidFill>
                          <a:effectLst/>
                          <a:uLnTx/>
                          <a:uFillTx/>
                          <a:latin typeface="Arial" charset="0"/>
                          <a:ea typeface="+mn-ea"/>
                          <a:cs typeface="+mn-cs"/>
                        </a:rPr>
                        <a:t>(Au/</a:t>
                      </a:r>
                      <a:r>
                        <a:rPr kumimoji="0" lang="de-DE" sz="2000" b="0" i="0" u="none" strike="noStrike" kern="1200" cap="none" spc="0" normalizeH="0" baseline="0" noProof="0" dirty="0" err="1" smtClean="0">
                          <a:ln>
                            <a:noFill/>
                          </a:ln>
                          <a:solidFill>
                            <a:srgbClr val="FFFFFF"/>
                          </a:solidFill>
                          <a:effectLst/>
                          <a:uLnTx/>
                          <a:uFillTx/>
                          <a:latin typeface="Arial" charset="0"/>
                          <a:ea typeface="+mn-ea"/>
                          <a:cs typeface="+mn-cs"/>
                        </a:rPr>
                        <a:t>Pb</a:t>
                      </a:r>
                      <a:r>
                        <a:rPr kumimoji="0" lang="de-DE" sz="2000" b="0" i="0" u="none" strike="noStrike" kern="1200" cap="none" spc="0" normalizeH="0" baseline="0" noProof="0" dirty="0" smtClean="0">
                          <a:ln>
                            <a:noFill/>
                          </a:ln>
                          <a:solidFill>
                            <a:srgbClr val="FFFFFF"/>
                          </a:solidFill>
                          <a:effectLst/>
                          <a:uLnTx/>
                          <a:uFillTx/>
                          <a:latin typeface="Arial" charset="0"/>
                          <a:ea typeface="+mn-ea"/>
                          <a:cs typeface="+mn-cs"/>
                        </a:rPr>
                        <a:t> </a:t>
                      </a:r>
                      <a:r>
                        <a:rPr kumimoji="0" lang="de-DE" sz="2000" b="0" i="0" u="none" strike="noStrike" kern="1200" cap="none" spc="0" normalizeH="0" baseline="0" noProof="0" dirty="0" err="1" smtClean="0">
                          <a:ln>
                            <a:noFill/>
                          </a:ln>
                          <a:solidFill>
                            <a:srgbClr val="FFFFFF"/>
                          </a:solidFill>
                          <a:effectLst/>
                          <a:uLnTx/>
                          <a:uFillTx/>
                          <a:latin typeface="Arial" charset="0"/>
                          <a:ea typeface="+mn-ea"/>
                          <a:cs typeface="+mn-cs"/>
                        </a:rPr>
                        <a:t>beams</a:t>
                      </a:r>
                      <a:r>
                        <a:rPr kumimoji="0" lang="de-DE" sz="2000" b="0" i="0" u="none" strike="noStrike" kern="1200" cap="none" spc="0" normalizeH="0" baseline="0" noProof="0" dirty="0" smtClean="0">
                          <a:ln>
                            <a:noFill/>
                          </a:ln>
                          <a:solidFill>
                            <a:srgbClr val="FFFFFF"/>
                          </a:solidFill>
                          <a:effectLst/>
                          <a:uLnTx/>
                          <a:uFillTx/>
                          <a:latin typeface="Arial" charset="0"/>
                          <a:ea typeface="+mn-ea"/>
                          <a:cs typeface="+mn-cs"/>
                        </a:rPr>
                        <a:t>)</a:t>
                      </a:r>
                      <a:endParaRPr kumimoji="0" lang="de-DE" sz="2000" b="0" i="0" u="none" strike="noStrike" kern="1200" cap="none" spc="0" normalizeH="0" baseline="0" noProof="0" dirty="0" smtClean="0">
                        <a:ln>
                          <a:noFill/>
                        </a:ln>
                        <a:solidFill>
                          <a:srgbClr val="FFFFFF"/>
                        </a:solidFill>
                        <a:effectLst/>
                        <a:uLnTx/>
                        <a:uFillTx/>
                        <a:latin typeface="Arial" charset="0"/>
                        <a:ea typeface="+mn-ea"/>
                        <a:cs typeface="+mn-cs"/>
                        <a:sym typeface="Symbol" pitchFamily="18" charset="2"/>
                      </a:endParaRP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defRPr/>
                      </a:pPr>
                      <a:r>
                        <a:rPr kumimoji="0" lang="de-DE" sz="2000" b="0" i="0" u="none" strike="noStrike" kern="1200" cap="none" spc="0" normalizeH="0" baseline="0" noProof="0" dirty="0" smtClean="0">
                          <a:ln>
                            <a:noFill/>
                          </a:ln>
                          <a:solidFill>
                            <a:srgbClr val="FFFFFF"/>
                          </a:solidFill>
                          <a:effectLst/>
                          <a:uLnTx/>
                          <a:uFillTx/>
                          <a:latin typeface="Arial" charset="0"/>
                          <a:ea typeface="+mn-ea"/>
                          <a:cs typeface="+mn-cs"/>
                        </a:rPr>
                        <a:t>Observables</a:t>
                      </a:r>
                      <a:endParaRPr kumimoji="0" lang="de-DE" sz="2000" b="0" i="0" u="none" strike="noStrike" kern="1200" cap="none" spc="0" normalizeH="0" baseline="0" noProof="0" dirty="0" smtClean="0">
                        <a:ln>
                          <a:noFill/>
                        </a:ln>
                        <a:solidFill>
                          <a:srgbClr val="FFFFFF"/>
                        </a:solidFill>
                        <a:effectLst/>
                        <a:uLnTx/>
                        <a:uFillTx/>
                        <a:latin typeface="Arial" charset="0"/>
                        <a:ea typeface="+mn-ea"/>
                        <a:cs typeface="+mn-cs"/>
                        <a:sym typeface="Symbol" pitchFamily="18" charset="2"/>
                      </a:endParaRP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cap="none" normalizeH="0" baseline="0" dirty="0" err="1" smtClean="0">
                          <a:ln>
                            <a:noFill/>
                          </a:ln>
                          <a:solidFill>
                            <a:schemeClr val="bg1"/>
                          </a:solidFill>
                          <a:effectLst/>
                          <a:latin typeface="Arial" charset="0"/>
                        </a:rPr>
                        <a:t>Reaction</a:t>
                      </a:r>
                      <a:r>
                        <a:rPr kumimoji="0" lang="de-DE" sz="2000" b="0" i="0" u="none" strike="noStrike" cap="none" normalizeH="0" baseline="0" dirty="0" smtClean="0">
                          <a:ln>
                            <a:noFill/>
                          </a:ln>
                          <a:solidFill>
                            <a:schemeClr val="bg1"/>
                          </a:solidFill>
                          <a:effectLst/>
                          <a:latin typeface="Arial" charset="0"/>
                        </a:rPr>
                        <a:t> </a:t>
                      </a:r>
                      <a:r>
                        <a:rPr kumimoji="0" lang="de-DE" sz="2000" b="0" i="0" u="none" strike="noStrike" cap="none" normalizeH="0" baseline="0" dirty="0" err="1" smtClean="0">
                          <a:ln>
                            <a:noFill/>
                          </a:ln>
                          <a:solidFill>
                            <a:schemeClr val="bg1"/>
                          </a:solidFill>
                          <a:effectLst/>
                          <a:latin typeface="Arial" charset="0"/>
                        </a:rPr>
                        <a:t>rates</a:t>
                      </a:r>
                      <a:endParaRPr kumimoji="0" lang="de-DE" sz="2000" b="0" i="0" u="none" strike="noStrike" cap="none" normalizeH="0" baseline="0" dirty="0" smtClean="0">
                        <a:ln>
                          <a:noFill/>
                        </a:ln>
                        <a:solidFill>
                          <a:schemeClr val="bg1"/>
                        </a:solidFill>
                        <a:effectLst/>
                        <a:latin typeface="Arial" charset="0"/>
                      </a:endParaRPr>
                    </a:p>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cap="none" normalizeH="0" baseline="0" dirty="0" smtClean="0">
                          <a:ln>
                            <a:noFill/>
                          </a:ln>
                          <a:solidFill>
                            <a:schemeClr val="bg1"/>
                          </a:solidFill>
                          <a:effectLst/>
                          <a:latin typeface="Arial" charset="0"/>
                        </a:rPr>
                        <a:t>Hz</a:t>
                      </a:r>
                    </a:p>
                  </a:txBody>
                  <a:tcPr marT="45736" marB="4573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50000"/>
                      </a:schemeClr>
                    </a:solidFill>
                  </a:tcPr>
                </a:tc>
              </a:tr>
              <a:tr h="762260">
                <a:tc>
                  <a:txBody>
                    <a:bodyPr/>
                    <a:lstStyle/>
                    <a:p>
                      <a:pPr marL="0" marR="0" lvl="0" indent="0" algn="l"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cap="none" normalizeH="0" baseline="0" dirty="0" smtClean="0">
                          <a:ln>
                            <a:noFill/>
                          </a:ln>
                          <a:solidFill>
                            <a:schemeClr val="accent1">
                              <a:lumMod val="75000"/>
                            </a:schemeClr>
                          </a:solidFill>
                          <a:effectLst/>
                          <a:latin typeface="Arial" charset="0"/>
                        </a:rPr>
                        <a:t>STAR@RHIC</a:t>
                      </a:r>
                    </a:p>
                    <a:p>
                      <a:pPr marL="0" marR="0" lvl="0" indent="0" algn="l"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cap="none" normalizeH="0" baseline="0" dirty="0" smtClean="0">
                          <a:ln>
                            <a:noFill/>
                          </a:ln>
                          <a:solidFill>
                            <a:schemeClr val="accent1">
                              <a:lumMod val="75000"/>
                            </a:schemeClr>
                          </a:solidFill>
                          <a:effectLst/>
                          <a:latin typeface="Arial" charset="0"/>
                        </a:rPr>
                        <a:t>BNL</a:t>
                      </a:r>
                    </a:p>
                  </a:txBody>
                  <a:tcPr marT="45736" marB="4573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cap="none" normalizeH="0" baseline="0" dirty="0" smtClean="0">
                          <a:ln>
                            <a:noFill/>
                          </a:ln>
                          <a:solidFill>
                            <a:schemeClr val="accent1">
                              <a:lumMod val="75000"/>
                            </a:schemeClr>
                          </a:solidFill>
                          <a:effectLst/>
                          <a:latin typeface="Arial" charset="0"/>
                          <a:sym typeface="Symbol" pitchFamily="18" charset="2"/>
                        </a:rPr>
                        <a:t>7 – 200 </a:t>
                      </a:r>
                      <a:r>
                        <a:rPr kumimoji="0" lang="de-DE" sz="2000" b="0" i="0" u="none" strike="noStrike" cap="none" normalizeH="0" baseline="0" dirty="0" err="1" smtClean="0">
                          <a:ln>
                            <a:noFill/>
                          </a:ln>
                          <a:solidFill>
                            <a:schemeClr val="accent1">
                              <a:lumMod val="75000"/>
                            </a:schemeClr>
                          </a:solidFill>
                          <a:effectLst/>
                          <a:latin typeface="Arial" charset="0"/>
                          <a:sym typeface="Symbol" pitchFamily="18" charset="2"/>
                        </a:rPr>
                        <a:t>GeV</a:t>
                      </a:r>
                      <a:endParaRPr kumimoji="0" lang="de-DE" sz="2000" b="0" i="0" u="none" strike="noStrike" cap="none" normalizeH="0" baseline="0" dirty="0" smtClean="0">
                        <a:ln>
                          <a:noFill/>
                        </a:ln>
                        <a:solidFill>
                          <a:schemeClr val="accent1">
                            <a:lumMod val="75000"/>
                          </a:schemeClr>
                        </a:solidFill>
                        <a:effectLst/>
                        <a:latin typeface="Arial" charset="0"/>
                        <a:sym typeface="Symbol" pitchFamily="18" charset="2"/>
                      </a:endParaRP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defRPr/>
                      </a:pPr>
                      <a:r>
                        <a:rPr kumimoji="0" lang="de-DE" sz="2000" b="0" i="0" u="none" strike="noStrike" kern="1200" cap="none" spc="0" normalizeH="0" baseline="0" noProof="0" dirty="0" err="1" smtClean="0">
                          <a:ln>
                            <a:noFill/>
                          </a:ln>
                          <a:solidFill>
                            <a:schemeClr val="accent1">
                              <a:lumMod val="75000"/>
                            </a:schemeClr>
                          </a:solidFill>
                          <a:effectLst/>
                          <a:uLnTx/>
                          <a:uFillTx/>
                          <a:latin typeface="Arial" charset="0"/>
                          <a:ea typeface="+mn-ea"/>
                          <a:cs typeface="+mn-cs"/>
                        </a:rPr>
                        <a:t>hadrons</a:t>
                      </a:r>
                      <a:r>
                        <a:rPr kumimoji="0" lang="de-DE" sz="2000" b="0" i="0" u="none" strike="noStrike" kern="1200" cap="none" spc="0" normalizeH="0" baseline="0" noProof="0" dirty="0" smtClean="0">
                          <a:ln>
                            <a:noFill/>
                          </a:ln>
                          <a:solidFill>
                            <a:schemeClr val="accent1">
                              <a:lumMod val="75000"/>
                            </a:schemeClr>
                          </a:solidFill>
                          <a:effectLst/>
                          <a:uLnTx/>
                          <a:uFillTx/>
                          <a:latin typeface="Arial" charset="0"/>
                          <a:ea typeface="+mn-ea"/>
                          <a:cs typeface="+mn-cs"/>
                        </a:rPr>
                        <a:t>,</a:t>
                      </a:r>
                    </a:p>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defRPr/>
                      </a:pPr>
                      <a:r>
                        <a:rPr kumimoji="0" lang="de-DE" sz="2000" b="0" i="0" u="none" strike="noStrike" kern="1200" cap="none" spc="0" normalizeH="0" baseline="0" noProof="0" dirty="0" err="1" smtClean="0">
                          <a:ln>
                            <a:noFill/>
                          </a:ln>
                          <a:solidFill>
                            <a:schemeClr val="accent1">
                              <a:lumMod val="75000"/>
                            </a:schemeClr>
                          </a:solidFill>
                          <a:effectLst/>
                          <a:uLnTx/>
                          <a:uFillTx/>
                          <a:latin typeface="Arial" charset="0"/>
                          <a:ea typeface="+mn-ea"/>
                          <a:cs typeface="+mn-cs"/>
                        </a:rPr>
                        <a:t>electrons</a:t>
                      </a:r>
                      <a:r>
                        <a:rPr kumimoji="0" lang="de-DE" sz="2000" b="0" i="0" u="none" strike="noStrike" kern="1200" cap="none" spc="0" normalizeH="0" baseline="0" noProof="0" dirty="0" smtClean="0">
                          <a:ln>
                            <a:noFill/>
                          </a:ln>
                          <a:solidFill>
                            <a:schemeClr val="accent1">
                              <a:lumMod val="75000"/>
                            </a:schemeClr>
                          </a:solidFill>
                          <a:effectLst/>
                          <a:uLnTx/>
                          <a:uFillTx/>
                          <a:latin typeface="Arial" charset="0"/>
                          <a:ea typeface="+mn-ea"/>
                          <a:cs typeface="+mn-cs"/>
                        </a:rPr>
                        <a:t>, </a:t>
                      </a:r>
                      <a:r>
                        <a:rPr kumimoji="0" lang="de-DE" sz="2000" b="0" i="0" u="none" strike="noStrike" kern="1200" cap="none" spc="0" normalizeH="0" baseline="0" noProof="0" dirty="0" err="1" smtClean="0">
                          <a:ln>
                            <a:noFill/>
                          </a:ln>
                          <a:solidFill>
                            <a:schemeClr val="accent1">
                              <a:lumMod val="75000"/>
                            </a:schemeClr>
                          </a:solidFill>
                          <a:effectLst/>
                          <a:uLnTx/>
                          <a:uFillTx/>
                          <a:latin typeface="Arial" charset="0"/>
                          <a:ea typeface="+mn-ea"/>
                          <a:cs typeface="+mn-cs"/>
                        </a:rPr>
                        <a:t>muons</a:t>
                      </a:r>
                      <a:r>
                        <a:rPr kumimoji="0" lang="de-DE" sz="2000" b="0" i="0" u="none" strike="noStrike" kern="1200" cap="none" spc="0" normalizeH="0" baseline="0" noProof="0" dirty="0" smtClean="0">
                          <a:ln>
                            <a:noFill/>
                          </a:ln>
                          <a:solidFill>
                            <a:schemeClr val="accent1">
                              <a:lumMod val="75000"/>
                            </a:schemeClr>
                          </a:solidFill>
                          <a:effectLst/>
                          <a:uLnTx/>
                          <a:uFillTx/>
                          <a:latin typeface="Arial" charset="0"/>
                          <a:ea typeface="+mn-ea"/>
                          <a:cs typeface="+mn-cs"/>
                        </a:rPr>
                        <a:t> </a:t>
                      </a: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cap="none" normalizeH="0" baseline="0" dirty="0" smtClean="0">
                          <a:ln>
                            <a:noFill/>
                          </a:ln>
                          <a:solidFill>
                            <a:schemeClr val="accent1">
                              <a:lumMod val="75000"/>
                            </a:schemeClr>
                          </a:solidFill>
                          <a:effectLst/>
                          <a:latin typeface="Arial" charset="0"/>
                        </a:rPr>
                        <a:t> 1 – 800</a:t>
                      </a:r>
                    </a:p>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1200" b="0" i="0" u="none" strike="noStrike" cap="none" normalizeH="0" baseline="0" dirty="0" smtClean="0">
                          <a:ln>
                            <a:noFill/>
                          </a:ln>
                          <a:solidFill>
                            <a:schemeClr val="accent1">
                              <a:lumMod val="75000"/>
                            </a:schemeClr>
                          </a:solidFill>
                          <a:effectLst/>
                          <a:latin typeface="Arial" charset="0"/>
                        </a:rPr>
                        <a:t>(</a:t>
                      </a:r>
                      <a:r>
                        <a:rPr kumimoji="0" lang="de-DE" sz="1200" b="0" i="0" u="none" strike="noStrike" cap="none" normalizeH="0" baseline="0" dirty="0" err="1" smtClean="0">
                          <a:ln>
                            <a:noFill/>
                          </a:ln>
                          <a:solidFill>
                            <a:schemeClr val="accent1">
                              <a:lumMod val="75000"/>
                            </a:schemeClr>
                          </a:solidFill>
                          <a:effectLst/>
                          <a:latin typeface="Arial" charset="0"/>
                        </a:rPr>
                        <a:t>limitation</a:t>
                      </a:r>
                      <a:r>
                        <a:rPr kumimoji="0" lang="de-DE" sz="1200" b="0" i="0" u="none" strike="noStrike" cap="none" normalizeH="0" baseline="0" dirty="0" smtClean="0">
                          <a:ln>
                            <a:noFill/>
                          </a:ln>
                          <a:solidFill>
                            <a:schemeClr val="accent1">
                              <a:lumMod val="75000"/>
                            </a:schemeClr>
                          </a:solidFill>
                          <a:effectLst/>
                          <a:latin typeface="Arial" charset="0"/>
                        </a:rPr>
                        <a:t> </a:t>
                      </a:r>
                      <a:r>
                        <a:rPr kumimoji="0" lang="de-DE" sz="1200" b="0" i="0" u="none" strike="noStrike" cap="none" normalizeH="0" baseline="0" dirty="0" err="1" smtClean="0">
                          <a:ln>
                            <a:noFill/>
                          </a:ln>
                          <a:solidFill>
                            <a:schemeClr val="accent1">
                              <a:lumMod val="75000"/>
                            </a:schemeClr>
                          </a:solidFill>
                          <a:effectLst/>
                          <a:latin typeface="Arial" charset="0"/>
                        </a:rPr>
                        <a:t>by</a:t>
                      </a:r>
                      <a:r>
                        <a:rPr kumimoji="0" lang="de-DE" sz="1200" b="0" i="0" u="none" strike="noStrike" cap="none" normalizeH="0" baseline="0" dirty="0" smtClean="0">
                          <a:ln>
                            <a:noFill/>
                          </a:ln>
                          <a:solidFill>
                            <a:schemeClr val="accent1">
                              <a:lumMod val="75000"/>
                            </a:schemeClr>
                          </a:solidFill>
                          <a:effectLst/>
                          <a:latin typeface="Arial" charset="0"/>
                        </a:rPr>
                        <a:t> </a:t>
                      </a:r>
                      <a:r>
                        <a:rPr kumimoji="0" lang="de-DE" sz="1200" b="0" i="0" u="none" strike="noStrike" cap="none" normalizeH="0" baseline="0" dirty="0" err="1" smtClean="0">
                          <a:ln>
                            <a:noFill/>
                          </a:ln>
                          <a:solidFill>
                            <a:schemeClr val="accent1">
                              <a:lumMod val="75000"/>
                            </a:schemeClr>
                          </a:solidFill>
                          <a:effectLst/>
                          <a:latin typeface="Arial" charset="0"/>
                        </a:rPr>
                        <a:t>luminosity</a:t>
                      </a:r>
                      <a:r>
                        <a:rPr kumimoji="0" lang="de-DE" sz="1200" b="0" i="0" u="none" strike="noStrike" cap="none" normalizeH="0" baseline="0" dirty="0" smtClean="0">
                          <a:ln>
                            <a:noFill/>
                          </a:ln>
                          <a:solidFill>
                            <a:schemeClr val="accent1">
                              <a:lumMod val="75000"/>
                            </a:schemeClr>
                          </a:solidFill>
                          <a:effectLst/>
                          <a:latin typeface="Arial" charset="0"/>
                        </a:rPr>
                        <a:t>)</a:t>
                      </a:r>
                    </a:p>
                  </a:txBody>
                  <a:tcPr marT="45736" marB="4573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2260">
                <a:tc>
                  <a:txBody>
                    <a:bodyPr/>
                    <a:lstStyle/>
                    <a:p>
                      <a:pPr marL="0" marR="0" lvl="0" indent="0" algn="l"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cap="none" normalizeH="0" baseline="0" smtClean="0">
                          <a:ln>
                            <a:noFill/>
                          </a:ln>
                          <a:solidFill>
                            <a:schemeClr val="accent1">
                              <a:lumMod val="75000"/>
                            </a:schemeClr>
                          </a:solidFill>
                          <a:effectLst/>
                          <a:latin typeface="Arial" charset="0"/>
                        </a:rPr>
                        <a:t>NA61@SPS</a:t>
                      </a:r>
                    </a:p>
                    <a:p>
                      <a:pPr marL="0" marR="0" lvl="0" indent="0" algn="l"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cap="none" normalizeH="0" baseline="0" smtClean="0">
                          <a:ln>
                            <a:noFill/>
                          </a:ln>
                          <a:solidFill>
                            <a:schemeClr val="accent1">
                              <a:lumMod val="75000"/>
                            </a:schemeClr>
                          </a:solidFill>
                          <a:effectLst/>
                          <a:latin typeface="Arial" charset="0"/>
                        </a:rPr>
                        <a:t>CERN</a:t>
                      </a:r>
                    </a:p>
                  </a:txBody>
                  <a:tcPr marT="45736" marB="4573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cap="none" normalizeH="0" baseline="0" dirty="0" smtClean="0">
                          <a:ln>
                            <a:noFill/>
                          </a:ln>
                          <a:solidFill>
                            <a:schemeClr val="accent1">
                              <a:lumMod val="75000"/>
                            </a:schemeClr>
                          </a:solidFill>
                          <a:effectLst/>
                          <a:latin typeface="Arial" charset="0"/>
                          <a:sym typeface="Symbol" pitchFamily="18" charset="2"/>
                        </a:rPr>
                        <a:t>6.4 – 17.4 </a:t>
                      </a:r>
                      <a:r>
                        <a:rPr kumimoji="0" lang="de-DE" sz="2000" b="0" i="0" u="none" strike="noStrike" cap="none" normalizeH="0" baseline="0" dirty="0" err="1" smtClean="0">
                          <a:ln>
                            <a:noFill/>
                          </a:ln>
                          <a:solidFill>
                            <a:schemeClr val="accent1">
                              <a:lumMod val="75000"/>
                            </a:schemeClr>
                          </a:solidFill>
                          <a:effectLst/>
                          <a:latin typeface="Arial" charset="0"/>
                          <a:sym typeface="Symbol" pitchFamily="18" charset="2"/>
                        </a:rPr>
                        <a:t>GeV</a:t>
                      </a:r>
                      <a:endParaRPr kumimoji="0" lang="de-DE" sz="2000" b="0" i="0" u="none" strike="noStrike" cap="none" normalizeH="0" baseline="0" dirty="0" smtClean="0">
                        <a:ln>
                          <a:noFill/>
                        </a:ln>
                        <a:solidFill>
                          <a:schemeClr val="accent1">
                            <a:lumMod val="75000"/>
                          </a:schemeClr>
                        </a:solidFill>
                        <a:effectLst/>
                        <a:latin typeface="Arial" charset="0"/>
                      </a:endParaRP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defRPr/>
                      </a:pPr>
                      <a:r>
                        <a:rPr kumimoji="0" lang="de-DE" sz="2000" b="0" i="0" u="none" strike="noStrike" kern="1200" cap="none" spc="0" normalizeH="0" baseline="0" noProof="0" dirty="0" err="1" smtClean="0">
                          <a:ln>
                            <a:noFill/>
                          </a:ln>
                          <a:solidFill>
                            <a:srgbClr val="4F81BD">
                              <a:lumMod val="75000"/>
                            </a:srgbClr>
                          </a:solidFill>
                          <a:effectLst/>
                          <a:uLnTx/>
                          <a:uFillTx/>
                          <a:latin typeface="Arial" charset="0"/>
                          <a:ea typeface="+mn-ea"/>
                          <a:cs typeface="+mn-cs"/>
                        </a:rPr>
                        <a:t>hadrons</a:t>
                      </a:r>
                      <a:endParaRPr kumimoji="0" lang="de-DE" sz="2000" b="0" i="0" u="none" strike="noStrike" kern="1200" cap="none" spc="0" normalizeH="0" baseline="0" noProof="0" dirty="0" smtClean="0">
                        <a:ln>
                          <a:noFill/>
                        </a:ln>
                        <a:solidFill>
                          <a:srgbClr val="4F81BD">
                            <a:lumMod val="75000"/>
                          </a:srgbClr>
                        </a:solidFill>
                        <a:effectLst/>
                        <a:uLnTx/>
                        <a:uFillTx/>
                        <a:latin typeface="Arial" charset="0"/>
                        <a:ea typeface="+mn-ea"/>
                        <a:cs typeface="+mn-cs"/>
                      </a:endParaRPr>
                    </a:p>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pPr>
                      <a:endParaRPr kumimoji="0" lang="de-DE" sz="2000" b="0" i="0" u="none" strike="noStrike" cap="none" normalizeH="0" baseline="0" dirty="0" smtClean="0">
                        <a:ln>
                          <a:noFill/>
                        </a:ln>
                        <a:solidFill>
                          <a:schemeClr val="accent1">
                            <a:lumMod val="75000"/>
                          </a:schemeClr>
                        </a:solidFill>
                        <a:effectLst/>
                        <a:latin typeface="Arial" charset="0"/>
                      </a:endParaRP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cap="none" normalizeH="0" baseline="0" dirty="0" smtClean="0">
                          <a:ln>
                            <a:noFill/>
                          </a:ln>
                          <a:solidFill>
                            <a:schemeClr val="accent1">
                              <a:lumMod val="75000"/>
                            </a:schemeClr>
                          </a:solidFill>
                          <a:effectLst/>
                          <a:latin typeface="Arial" charset="0"/>
                        </a:rPr>
                        <a:t>80</a:t>
                      </a:r>
                    </a:p>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1200" b="0" i="0" u="none" strike="noStrike" cap="none" normalizeH="0" baseline="0" dirty="0" smtClean="0">
                          <a:ln>
                            <a:noFill/>
                          </a:ln>
                          <a:solidFill>
                            <a:schemeClr val="accent1">
                              <a:lumMod val="75000"/>
                            </a:schemeClr>
                          </a:solidFill>
                          <a:effectLst/>
                          <a:latin typeface="Arial" charset="0"/>
                        </a:rPr>
                        <a:t>(</a:t>
                      </a:r>
                      <a:r>
                        <a:rPr kumimoji="0" lang="de-DE" sz="1200" b="0" i="0" u="none" strike="noStrike" cap="none" normalizeH="0" baseline="0" dirty="0" err="1" smtClean="0">
                          <a:ln>
                            <a:noFill/>
                          </a:ln>
                          <a:solidFill>
                            <a:schemeClr val="accent1">
                              <a:lumMod val="75000"/>
                            </a:schemeClr>
                          </a:solidFill>
                          <a:effectLst/>
                          <a:latin typeface="Arial" charset="0"/>
                        </a:rPr>
                        <a:t>limitation</a:t>
                      </a:r>
                      <a:r>
                        <a:rPr kumimoji="0" lang="de-DE" sz="1200" b="0" i="0" u="none" strike="noStrike" cap="none" normalizeH="0" baseline="0" dirty="0" smtClean="0">
                          <a:ln>
                            <a:noFill/>
                          </a:ln>
                          <a:solidFill>
                            <a:schemeClr val="accent1">
                              <a:lumMod val="75000"/>
                            </a:schemeClr>
                          </a:solidFill>
                          <a:effectLst/>
                          <a:latin typeface="Arial" charset="0"/>
                        </a:rPr>
                        <a:t> </a:t>
                      </a:r>
                      <a:r>
                        <a:rPr kumimoji="0" lang="de-DE" sz="1200" b="0" i="0" u="none" strike="noStrike" cap="none" normalizeH="0" baseline="0" dirty="0" err="1" smtClean="0">
                          <a:ln>
                            <a:noFill/>
                          </a:ln>
                          <a:solidFill>
                            <a:schemeClr val="accent1">
                              <a:lumMod val="75000"/>
                            </a:schemeClr>
                          </a:solidFill>
                          <a:effectLst/>
                          <a:latin typeface="Arial" charset="0"/>
                        </a:rPr>
                        <a:t>by</a:t>
                      </a:r>
                      <a:r>
                        <a:rPr kumimoji="0" lang="de-DE" sz="1200" b="0" i="0" u="none" strike="noStrike" cap="none" normalizeH="0" baseline="0" dirty="0" smtClean="0">
                          <a:ln>
                            <a:noFill/>
                          </a:ln>
                          <a:solidFill>
                            <a:schemeClr val="accent1">
                              <a:lumMod val="75000"/>
                            </a:schemeClr>
                          </a:solidFill>
                          <a:effectLst/>
                          <a:latin typeface="Arial" charset="0"/>
                        </a:rPr>
                        <a:t> </a:t>
                      </a:r>
                      <a:r>
                        <a:rPr kumimoji="0" lang="de-DE" sz="1200" b="0" i="0" u="none" strike="noStrike" cap="none" normalizeH="0" baseline="0" dirty="0" err="1" smtClean="0">
                          <a:ln>
                            <a:noFill/>
                          </a:ln>
                          <a:solidFill>
                            <a:schemeClr val="accent1">
                              <a:lumMod val="75000"/>
                            </a:schemeClr>
                          </a:solidFill>
                          <a:effectLst/>
                          <a:latin typeface="Arial" charset="0"/>
                        </a:rPr>
                        <a:t>detector</a:t>
                      </a:r>
                      <a:r>
                        <a:rPr kumimoji="0" lang="de-DE" sz="1200" b="0" i="0" u="none" strike="noStrike" cap="none" normalizeH="0" baseline="0" dirty="0" smtClean="0">
                          <a:ln>
                            <a:noFill/>
                          </a:ln>
                          <a:solidFill>
                            <a:schemeClr val="accent1">
                              <a:lumMod val="75000"/>
                            </a:schemeClr>
                          </a:solidFill>
                          <a:effectLst/>
                          <a:latin typeface="Arial" charset="0"/>
                        </a:rPr>
                        <a:t>)</a:t>
                      </a:r>
                    </a:p>
                  </a:txBody>
                  <a:tcPr marT="45736" marB="4573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3540">
                <a:tc>
                  <a:txBody>
                    <a:bodyPr/>
                    <a:lstStyle/>
                    <a:p>
                      <a:pPr marL="0" marR="0" lvl="0" indent="0" algn="l"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cap="none" normalizeH="0" baseline="0" dirty="0" smtClean="0">
                          <a:ln>
                            <a:noFill/>
                          </a:ln>
                          <a:solidFill>
                            <a:schemeClr val="accent1">
                              <a:lumMod val="75000"/>
                            </a:schemeClr>
                          </a:solidFill>
                          <a:effectLst/>
                          <a:latin typeface="Arial" charset="0"/>
                        </a:rPr>
                        <a:t>HADES@SIS18</a:t>
                      </a:r>
                    </a:p>
                    <a:p>
                      <a:pPr marL="0" marR="0" lvl="0" indent="0" algn="l"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cap="none" normalizeH="0" baseline="0" dirty="0" smtClean="0">
                          <a:ln>
                            <a:noFill/>
                          </a:ln>
                          <a:solidFill>
                            <a:schemeClr val="accent1">
                              <a:lumMod val="75000"/>
                            </a:schemeClr>
                          </a:solidFill>
                          <a:effectLst/>
                          <a:latin typeface="Arial" charset="0"/>
                        </a:rPr>
                        <a:t>GSI</a:t>
                      </a:r>
                    </a:p>
                  </a:txBody>
                  <a:tcPr marT="45736" marB="4573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cap="none" normalizeH="0" baseline="0" dirty="0" smtClean="0">
                          <a:ln>
                            <a:noFill/>
                          </a:ln>
                          <a:solidFill>
                            <a:schemeClr val="accent1">
                              <a:lumMod val="75000"/>
                            </a:schemeClr>
                          </a:solidFill>
                          <a:effectLst/>
                          <a:latin typeface="Arial" charset="0"/>
                        </a:rPr>
                        <a:t>&lt; 2.4 </a:t>
                      </a:r>
                      <a:r>
                        <a:rPr kumimoji="0" lang="de-DE" sz="2000" b="0" i="0" u="none" strike="noStrike" cap="none" normalizeH="0" baseline="0" dirty="0" err="1" smtClean="0">
                          <a:ln>
                            <a:noFill/>
                          </a:ln>
                          <a:solidFill>
                            <a:schemeClr val="accent1">
                              <a:lumMod val="75000"/>
                            </a:schemeClr>
                          </a:solidFill>
                          <a:effectLst/>
                          <a:latin typeface="Arial" charset="0"/>
                        </a:rPr>
                        <a:t>GeV</a:t>
                      </a:r>
                      <a:endParaRPr kumimoji="0" lang="de-DE" sz="2000" b="0" i="0" u="none" strike="noStrike" cap="none" normalizeH="0" baseline="0" dirty="0" smtClean="0">
                        <a:ln>
                          <a:noFill/>
                        </a:ln>
                        <a:solidFill>
                          <a:schemeClr val="accent1">
                            <a:lumMod val="75000"/>
                          </a:schemeClr>
                        </a:solidFill>
                        <a:effectLst/>
                        <a:latin typeface="Arial" charset="0"/>
                      </a:endParaRP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defRPr/>
                      </a:pPr>
                      <a:r>
                        <a:rPr kumimoji="0" lang="de-DE" sz="2000" b="0" i="0" u="none" strike="noStrike" kern="1200" cap="none" spc="0" normalizeH="0" baseline="0" noProof="0" dirty="0" err="1" smtClean="0">
                          <a:ln>
                            <a:noFill/>
                          </a:ln>
                          <a:solidFill>
                            <a:srgbClr val="4F81BD">
                              <a:lumMod val="75000"/>
                            </a:srgbClr>
                          </a:solidFill>
                          <a:effectLst/>
                          <a:uLnTx/>
                          <a:uFillTx/>
                          <a:latin typeface="Arial" charset="0"/>
                          <a:ea typeface="+mn-ea"/>
                          <a:cs typeface="+mn-cs"/>
                        </a:rPr>
                        <a:t>electrons</a:t>
                      </a:r>
                      <a:r>
                        <a:rPr kumimoji="0" lang="de-DE" sz="2000" b="0" i="0" u="none" strike="noStrike" kern="1200" cap="none" spc="0" normalizeH="0" baseline="0" noProof="0" dirty="0" smtClean="0">
                          <a:ln>
                            <a:noFill/>
                          </a:ln>
                          <a:solidFill>
                            <a:srgbClr val="4F81BD">
                              <a:lumMod val="75000"/>
                            </a:srgbClr>
                          </a:solidFill>
                          <a:effectLst/>
                          <a:uLnTx/>
                          <a:uFillTx/>
                          <a:latin typeface="Arial" charset="0"/>
                          <a:ea typeface="+mn-ea"/>
                          <a:cs typeface="+mn-cs"/>
                        </a:rPr>
                        <a:t>,</a:t>
                      </a:r>
                    </a:p>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defRPr/>
                      </a:pPr>
                      <a:r>
                        <a:rPr kumimoji="0" lang="de-DE" sz="2000" b="0" i="0" u="none" strike="noStrike" kern="1200" cap="none" spc="0" normalizeH="0" baseline="0" noProof="0" dirty="0" err="1" smtClean="0">
                          <a:ln>
                            <a:noFill/>
                          </a:ln>
                          <a:solidFill>
                            <a:srgbClr val="4F81BD">
                              <a:lumMod val="75000"/>
                            </a:srgbClr>
                          </a:solidFill>
                          <a:effectLst/>
                          <a:uLnTx/>
                          <a:uFillTx/>
                          <a:latin typeface="Arial" charset="0"/>
                          <a:ea typeface="+mn-ea"/>
                          <a:cs typeface="+mn-cs"/>
                          <a:sym typeface="Symbol" pitchFamily="18" charset="2"/>
                        </a:rPr>
                        <a:t>hadrons</a:t>
                      </a:r>
                      <a:endParaRPr kumimoji="0" lang="de-DE" sz="2000" b="0" i="0" u="none" strike="noStrike" kern="1200" cap="none" spc="0" normalizeH="0" baseline="0" noProof="0" dirty="0" smtClean="0">
                        <a:ln>
                          <a:noFill/>
                        </a:ln>
                        <a:solidFill>
                          <a:srgbClr val="4F81BD">
                            <a:lumMod val="75000"/>
                          </a:srgbClr>
                        </a:solidFill>
                        <a:effectLst/>
                        <a:uLnTx/>
                        <a:uFillTx/>
                        <a:latin typeface="Arial" charset="0"/>
                        <a:ea typeface="+mn-ea"/>
                        <a:cs typeface="+mn-cs"/>
                        <a:sym typeface="Symbol" pitchFamily="18" charset="2"/>
                      </a:endParaRP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defRPr/>
                      </a:pPr>
                      <a:r>
                        <a:rPr kumimoji="0" lang="de-DE" sz="2000" b="0" i="0" u="none" strike="noStrike" cap="none" normalizeH="0" baseline="0" dirty="0" smtClean="0">
                          <a:ln>
                            <a:noFill/>
                          </a:ln>
                          <a:solidFill>
                            <a:schemeClr val="accent1">
                              <a:lumMod val="75000"/>
                            </a:schemeClr>
                          </a:solidFill>
                          <a:effectLst/>
                          <a:latin typeface="Arial" charset="0"/>
                        </a:rPr>
                        <a:t>2·10</a:t>
                      </a:r>
                      <a:r>
                        <a:rPr kumimoji="0" lang="de-DE" sz="2000" b="0" i="0" u="none" strike="noStrike" cap="none" normalizeH="0" baseline="30000" dirty="0" smtClean="0">
                          <a:ln>
                            <a:noFill/>
                          </a:ln>
                          <a:solidFill>
                            <a:schemeClr val="accent1">
                              <a:lumMod val="75000"/>
                            </a:schemeClr>
                          </a:solidFill>
                          <a:effectLst/>
                          <a:latin typeface="Arial" charset="0"/>
                        </a:rPr>
                        <a:t>4</a:t>
                      </a:r>
                    </a:p>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defRPr/>
                      </a:pPr>
                      <a:r>
                        <a:rPr kumimoji="0" lang="de-DE" sz="1200" b="0" i="0" u="none" strike="noStrike" kern="1200" cap="none" spc="0" normalizeH="0" baseline="0" noProof="0" dirty="0" smtClean="0">
                          <a:ln>
                            <a:noFill/>
                          </a:ln>
                          <a:solidFill>
                            <a:srgbClr val="4F81BD">
                              <a:lumMod val="75000"/>
                            </a:srgbClr>
                          </a:solidFill>
                          <a:effectLst/>
                          <a:uLnTx/>
                          <a:uFillTx/>
                          <a:latin typeface="Arial" charset="0"/>
                          <a:ea typeface="+mn-ea"/>
                          <a:cs typeface="+mn-cs"/>
                        </a:rPr>
                        <a:t>(</a:t>
                      </a:r>
                      <a:r>
                        <a:rPr kumimoji="0" lang="de-DE" sz="1200" b="0" i="0" u="none" strike="noStrike" kern="1200" cap="none" spc="0" normalizeH="0" baseline="0" noProof="0" dirty="0" err="1" smtClean="0">
                          <a:ln>
                            <a:noFill/>
                          </a:ln>
                          <a:solidFill>
                            <a:srgbClr val="4F81BD">
                              <a:lumMod val="75000"/>
                            </a:srgbClr>
                          </a:solidFill>
                          <a:effectLst/>
                          <a:uLnTx/>
                          <a:uFillTx/>
                          <a:latin typeface="Arial" charset="0"/>
                          <a:ea typeface="+mn-ea"/>
                          <a:cs typeface="+mn-cs"/>
                        </a:rPr>
                        <a:t>limitation</a:t>
                      </a:r>
                      <a:r>
                        <a:rPr kumimoji="0" lang="de-DE" sz="1200" b="0" i="0" u="none" strike="noStrike" kern="1200" cap="none" spc="0" normalizeH="0" baseline="0" noProof="0" dirty="0" smtClean="0">
                          <a:ln>
                            <a:noFill/>
                          </a:ln>
                          <a:solidFill>
                            <a:srgbClr val="4F81BD">
                              <a:lumMod val="75000"/>
                            </a:srgbClr>
                          </a:solidFill>
                          <a:effectLst/>
                          <a:uLnTx/>
                          <a:uFillTx/>
                          <a:latin typeface="Arial" charset="0"/>
                          <a:ea typeface="+mn-ea"/>
                          <a:cs typeface="+mn-cs"/>
                        </a:rPr>
                        <a:t> </a:t>
                      </a:r>
                      <a:r>
                        <a:rPr kumimoji="0" lang="de-DE" sz="1200" b="0" i="0" u="none" strike="noStrike" kern="1200" cap="none" spc="0" normalizeH="0" baseline="0" noProof="0" dirty="0" err="1" smtClean="0">
                          <a:ln>
                            <a:noFill/>
                          </a:ln>
                          <a:solidFill>
                            <a:srgbClr val="4F81BD">
                              <a:lumMod val="75000"/>
                            </a:srgbClr>
                          </a:solidFill>
                          <a:effectLst/>
                          <a:uLnTx/>
                          <a:uFillTx/>
                          <a:latin typeface="Arial" charset="0"/>
                          <a:ea typeface="+mn-ea"/>
                          <a:cs typeface="+mn-cs"/>
                        </a:rPr>
                        <a:t>by</a:t>
                      </a:r>
                      <a:r>
                        <a:rPr kumimoji="0" lang="de-DE" sz="1200" b="0" i="0" u="none" strike="noStrike" kern="1200" cap="none" spc="0" normalizeH="0" baseline="0" noProof="0" dirty="0" smtClean="0">
                          <a:ln>
                            <a:noFill/>
                          </a:ln>
                          <a:solidFill>
                            <a:srgbClr val="4F81BD">
                              <a:lumMod val="75000"/>
                            </a:srgbClr>
                          </a:solidFill>
                          <a:effectLst/>
                          <a:uLnTx/>
                          <a:uFillTx/>
                          <a:latin typeface="Arial" charset="0"/>
                          <a:ea typeface="+mn-ea"/>
                          <a:cs typeface="+mn-cs"/>
                        </a:rPr>
                        <a:t> </a:t>
                      </a:r>
                      <a:r>
                        <a:rPr kumimoji="0" lang="de-DE" sz="1200" b="0" i="0" u="none" strike="noStrike" kern="1200" cap="none" spc="0" normalizeH="0" baseline="0" noProof="0" dirty="0" err="1" smtClean="0">
                          <a:ln>
                            <a:noFill/>
                          </a:ln>
                          <a:solidFill>
                            <a:srgbClr val="4F81BD">
                              <a:lumMod val="75000"/>
                            </a:srgbClr>
                          </a:solidFill>
                          <a:effectLst/>
                          <a:uLnTx/>
                          <a:uFillTx/>
                          <a:latin typeface="Arial" charset="0"/>
                          <a:ea typeface="+mn-ea"/>
                          <a:cs typeface="+mn-cs"/>
                        </a:rPr>
                        <a:t>detector</a:t>
                      </a:r>
                      <a:r>
                        <a:rPr kumimoji="0" lang="de-DE" sz="1200" b="0" i="0" u="none" strike="noStrike" kern="1200" cap="none" spc="0" normalizeH="0" baseline="0" noProof="0" dirty="0" smtClean="0">
                          <a:ln>
                            <a:noFill/>
                          </a:ln>
                          <a:solidFill>
                            <a:srgbClr val="4F81BD">
                              <a:lumMod val="75000"/>
                            </a:srgbClr>
                          </a:solidFill>
                          <a:effectLst/>
                          <a:uLnTx/>
                          <a:uFillTx/>
                          <a:latin typeface="Arial" charset="0"/>
                          <a:ea typeface="+mn-ea"/>
                          <a:cs typeface="+mn-cs"/>
                        </a:rPr>
                        <a:t>)</a:t>
                      </a:r>
                    </a:p>
                  </a:txBody>
                  <a:tcPr marT="45736" marB="4573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783">
                <a:tc gridSpan="4">
                  <a:txBody>
                    <a:bodyPr/>
                    <a:lstStyle/>
                    <a:p>
                      <a:pPr marL="0" marR="0" lvl="0" indent="0" algn="l"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cap="none" normalizeH="0" baseline="0" dirty="0" smtClean="0">
                          <a:ln>
                            <a:noFill/>
                          </a:ln>
                          <a:solidFill>
                            <a:schemeClr val="accent1">
                              <a:lumMod val="75000"/>
                            </a:schemeClr>
                          </a:solidFill>
                          <a:effectLst/>
                          <a:latin typeface="Arial" charset="0"/>
                        </a:rPr>
                        <a:t>Future/</a:t>
                      </a:r>
                      <a:r>
                        <a:rPr kumimoji="0" lang="de-DE" sz="2000" b="0" i="0" u="none" strike="noStrike" cap="none" normalizeH="0" baseline="0" dirty="0" err="1" smtClean="0">
                          <a:ln>
                            <a:noFill/>
                          </a:ln>
                          <a:solidFill>
                            <a:schemeClr val="accent1">
                              <a:lumMod val="75000"/>
                            </a:schemeClr>
                          </a:solidFill>
                          <a:effectLst/>
                          <a:latin typeface="Arial" charset="0"/>
                        </a:rPr>
                        <a:t>planned</a:t>
                      </a:r>
                      <a:r>
                        <a:rPr kumimoji="0" lang="de-DE" sz="2000" b="0" i="0" u="none" strike="noStrike" cap="none" normalizeH="0" baseline="0" dirty="0" smtClean="0">
                          <a:ln>
                            <a:noFill/>
                          </a:ln>
                          <a:solidFill>
                            <a:schemeClr val="accent1">
                              <a:lumMod val="75000"/>
                            </a:schemeClr>
                          </a:solidFill>
                          <a:effectLst/>
                          <a:latin typeface="Arial" charset="0"/>
                        </a:rPr>
                        <a:t> Experiments:</a:t>
                      </a:r>
                    </a:p>
                  </a:txBody>
                  <a:tcPr marT="45736" marB="45736"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defRPr/>
                      </a:pPr>
                      <a:endParaRPr kumimoji="0" lang="de-DE" sz="2000" b="0" i="0" u="none" strike="noStrike" kern="1200" cap="none" spc="0" normalizeH="0" baseline="0" noProof="0" dirty="0" smtClean="0">
                        <a:ln>
                          <a:noFill/>
                        </a:ln>
                        <a:solidFill>
                          <a:srgbClr val="4F81BD">
                            <a:lumMod val="75000"/>
                          </a:srgbClr>
                        </a:solidFill>
                        <a:effectLst/>
                        <a:uLnTx/>
                        <a:uFillTx/>
                        <a:latin typeface="Arial" charset="0"/>
                        <a:ea typeface="+mn-ea"/>
                        <a:cs typeface="+mn-cs"/>
                      </a:endParaRP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defRPr/>
                      </a:pPr>
                      <a:endParaRPr kumimoji="0" lang="de-DE" sz="2000" b="0" i="0" u="none" strike="noStrike" kern="1200" cap="none" spc="0" normalizeH="0" baseline="0" noProof="0" dirty="0" smtClean="0">
                        <a:ln>
                          <a:noFill/>
                        </a:ln>
                        <a:solidFill>
                          <a:srgbClr val="4F81BD">
                            <a:lumMod val="75000"/>
                          </a:srgbClr>
                        </a:solidFill>
                        <a:effectLst/>
                        <a:uLnTx/>
                        <a:uFillTx/>
                        <a:latin typeface="Arial" charset="0"/>
                        <a:ea typeface="+mn-ea"/>
                        <a:cs typeface="+mn-cs"/>
                      </a:endParaRP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pPr>
                      <a:endParaRPr kumimoji="0" lang="de-DE" sz="2000" b="0" i="0" u="none" strike="noStrike" cap="none" normalizeH="0" baseline="30000" dirty="0" smtClean="0">
                        <a:ln>
                          <a:noFill/>
                        </a:ln>
                        <a:solidFill>
                          <a:schemeClr val="accent1">
                            <a:lumMod val="75000"/>
                          </a:schemeClr>
                        </a:solidFill>
                        <a:effectLst/>
                        <a:latin typeface="Arial" charset="0"/>
                      </a:endParaRPr>
                    </a:p>
                  </a:txBody>
                  <a:tcPr marT="45736" marB="4573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6583">
                <a:tc>
                  <a:txBody>
                    <a:bodyPr/>
                    <a:lstStyle/>
                    <a:p>
                      <a:pPr marL="0" marR="0" lvl="0" indent="0" algn="l"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cap="none" normalizeH="0" baseline="0" dirty="0" smtClean="0">
                          <a:ln>
                            <a:noFill/>
                          </a:ln>
                          <a:solidFill>
                            <a:schemeClr val="accent1">
                              <a:lumMod val="75000"/>
                            </a:schemeClr>
                          </a:solidFill>
                          <a:effectLst/>
                          <a:latin typeface="Arial" charset="0"/>
                        </a:rPr>
                        <a:t>CBM@SIS</a:t>
                      </a:r>
                    </a:p>
                    <a:p>
                      <a:pPr marL="0" marR="0" lvl="0" indent="0" algn="l"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cap="none" normalizeH="0" baseline="0" dirty="0" smtClean="0">
                          <a:ln>
                            <a:noFill/>
                          </a:ln>
                          <a:solidFill>
                            <a:schemeClr val="accent1">
                              <a:lumMod val="75000"/>
                            </a:schemeClr>
                          </a:solidFill>
                          <a:effectLst/>
                          <a:latin typeface="Arial" charset="0"/>
                        </a:rPr>
                        <a:t>FAIR</a:t>
                      </a:r>
                    </a:p>
                  </a:txBody>
                  <a:tcPr marT="45736" marB="4573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defRPr/>
                      </a:pPr>
                      <a:r>
                        <a:rPr kumimoji="0" lang="de-DE" sz="2000" b="0" i="0" u="none" strike="noStrike" cap="none" normalizeH="0" baseline="0" dirty="0" smtClean="0">
                          <a:ln>
                            <a:noFill/>
                          </a:ln>
                          <a:solidFill>
                            <a:schemeClr val="accent1">
                              <a:lumMod val="75000"/>
                            </a:schemeClr>
                          </a:solidFill>
                          <a:effectLst/>
                          <a:latin typeface="Arial" charset="0"/>
                          <a:sym typeface="Symbol" pitchFamily="18" charset="2"/>
                        </a:rPr>
                        <a:t>2.7 – 4.9 </a:t>
                      </a:r>
                      <a:r>
                        <a:rPr kumimoji="0" lang="de-DE" sz="2000" b="0" i="0" u="none" strike="noStrike" cap="none" normalizeH="0" baseline="0" dirty="0" err="1" smtClean="0">
                          <a:ln>
                            <a:noFill/>
                          </a:ln>
                          <a:solidFill>
                            <a:schemeClr val="accent1">
                              <a:lumMod val="75000"/>
                            </a:schemeClr>
                          </a:solidFill>
                          <a:effectLst/>
                          <a:latin typeface="Arial" charset="0"/>
                          <a:sym typeface="Symbol" pitchFamily="18" charset="2"/>
                        </a:rPr>
                        <a:t>GeV</a:t>
                      </a:r>
                      <a:endParaRPr kumimoji="0" lang="de-DE" sz="2000" b="0" i="0" u="none" strike="noStrike" cap="none" normalizeH="0" baseline="0" dirty="0" smtClean="0">
                        <a:ln>
                          <a:noFill/>
                        </a:ln>
                        <a:solidFill>
                          <a:schemeClr val="accent1">
                            <a:lumMod val="75000"/>
                          </a:schemeClr>
                        </a:solidFill>
                        <a:effectLst/>
                        <a:latin typeface="Arial" charset="0"/>
                        <a:sym typeface="Symbol" pitchFamily="18" charset="2"/>
                      </a:endParaRPr>
                    </a:p>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defRPr/>
                      </a:pPr>
                      <a:r>
                        <a:rPr kumimoji="0" lang="de-DE" sz="2000" b="0" i="0" u="none" strike="noStrike" kern="1200" cap="none" spc="0" normalizeH="0" baseline="0" noProof="0" dirty="0" smtClean="0">
                          <a:ln>
                            <a:noFill/>
                          </a:ln>
                          <a:solidFill>
                            <a:srgbClr val="4F81BD">
                              <a:lumMod val="75000"/>
                            </a:srgbClr>
                          </a:solidFill>
                          <a:effectLst/>
                          <a:uLnTx/>
                          <a:uFillTx/>
                          <a:latin typeface="Arial" charset="0"/>
                          <a:ea typeface="+mn-ea"/>
                          <a:cs typeface="+mn-cs"/>
                          <a:sym typeface="Symbol" pitchFamily="18" charset="2"/>
                        </a:rPr>
                        <a:t>2.7 – 8.3 </a:t>
                      </a:r>
                      <a:r>
                        <a:rPr kumimoji="0" lang="de-DE" sz="2000" b="0" i="0" u="none" strike="noStrike" kern="1200" cap="none" spc="0" normalizeH="0" baseline="0" noProof="0" dirty="0" err="1" smtClean="0">
                          <a:ln>
                            <a:noFill/>
                          </a:ln>
                          <a:solidFill>
                            <a:srgbClr val="4F81BD">
                              <a:lumMod val="75000"/>
                            </a:srgbClr>
                          </a:solidFill>
                          <a:effectLst/>
                          <a:uLnTx/>
                          <a:uFillTx/>
                          <a:latin typeface="Arial" charset="0"/>
                          <a:ea typeface="+mn-ea"/>
                          <a:cs typeface="+mn-cs"/>
                          <a:sym typeface="Symbol" pitchFamily="18" charset="2"/>
                        </a:rPr>
                        <a:t>GeV</a:t>
                      </a:r>
                      <a:endParaRPr kumimoji="0" lang="de-DE" sz="2000" b="0" i="0" u="none" strike="noStrike" kern="1200" cap="none" spc="0" normalizeH="0" baseline="0" noProof="0" dirty="0" smtClean="0">
                        <a:ln>
                          <a:noFill/>
                        </a:ln>
                        <a:solidFill>
                          <a:srgbClr val="4F81BD">
                            <a:lumMod val="75000"/>
                          </a:srgbClr>
                        </a:solidFill>
                        <a:effectLst/>
                        <a:uLnTx/>
                        <a:uFillTx/>
                        <a:latin typeface="Arial" charset="0"/>
                        <a:ea typeface="+mn-ea"/>
                        <a:cs typeface="+mn-cs"/>
                      </a:endParaRP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defRPr/>
                      </a:pPr>
                      <a:r>
                        <a:rPr kumimoji="0" lang="de-DE" sz="2000" b="0" i="0" u="none" strike="noStrike" kern="1200" cap="none" spc="0" normalizeH="0" baseline="0" noProof="0" dirty="0" err="1" smtClean="0">
                          <a:ln>
                            <a:noFill/>
                          </a:ln>
                          <a:solidFill>
                            <a:srgbClr val="4F81BD">
                              <a:lumMod val="75000"/>
                            </a:srgbClr>
                          </a:solidFill>
                          <a:effectLst/>
                          <a:uLnTx/>
                          <a:uFillTx/>
                          <a:latin typeface="Arial" charset="0"/>
                          <a:ea typeface="+mn-ea"/>
                          <a:cs typeface="+mn-cs"/>
                        </a:rPr>
                        <a:t>hadrons</a:t>
                      </a:r>
                      <a:r>
                        <a:rPr kumimoji="0" lang="de-DE" sz="2000" b="0" i="0" u="none" strike="noStrike" kern="1200" cap="none" spc="0" normalizeH="0" baseline="0" noProof="0" dirty="0" smtClean="0">
                          <a:ln>
                            <a:noFill/>
                          </a:ln>
                          <a:solidFill>
                            <a:srgbClr val="4F81BD">
                              <a:lumMod val="75000"/>
                            </a:srgbClr>
                          </a:solidFill>
                          <a:effectLst/>
                          <a:uLnTx/>
                          <a:uFillTx/>
                          <a:latin typeface="Arial" charset="0"/>
                          <a:ea typeface="+mn-ea"/>
                          <a:cs typeface="+mn-cs"/>
                        </a:rPr>
                        <a:t>,</a:t>
                      </a:r>
                    </a:p>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defRPr/>
                      </a:pPr>
                      <a:r>
                        <a:rPr kumimoji="0" lang="de-DE" sz="2000" b="0" i="0" u="none" strike="noStrike" kern="1200" cap="none" spc="0" normalizeH="0" baseline="0" noProof="0" dirty="0" err="1" smtClean="0">
                          <a:ln>
                            <a:noFill/>
                          </a:ln>
                          <a:solidFill>
                            <a:srgbClr val="4F81BD">
                              <a:lumMod val="75000"/>
                            </a:srgbClr>
                          </a:solidFill>
                          <a:effectLst/>
                          <a:uLnTx/>
                          <a:uFillTx/>
                          <a:latin typeface="Arial" charset="0"/>
                          <a:ea typeface="+mn-ea"/>
                          <a:cs typeface="+mn-cs"/>
                        </a:rPr>
                        <a:t>electrons</a:t>
                      </a:r>
                      <a:r>
                        <a:rPr kumimoji="0" lang="de-DE" sz="2000" b="0" i="0" u="none" strike="noStrike" kern="1200" cap="none" spc="0" normalizeH="0" baseline="0" noProof="0" dirty="0" smtClean="0">
                          <a:ln>
                            <a:noFill/>
                          </a:ln>
                          <a:solidFill>
                            <a:srgbClr val="4F81BD">
                              <a:lumMod val="75000"/>
                            </a:srgbClr>
                          </a:solidFill>
                          <a:effectLst/>
                          <a:uLnTx/>
                          <a:uFillTx/>
                          <a:latin typeface="Arial" charset="0"/>
                          <a:ea typeface="+mn-ea"/>
                          <a:cs typeface="+mn-cs"/>
                        </a:rPr>
                        <a:t>, </a:t>
                      </a:r>
                      <a:r>
                        <a:rPr kumimoji="0" lang="de-DE" sz="2000" b="0" i="0" u="none" strike="noStrike" kern="1200" cap="none" spc="0" normalizeH="0" baseline="0" noProof="0" dirty="0" err="1" smtClean="0">
                          <a:ln>
                            <a:noFill/>
                          </a:ln>
                          <a:solidFill>
                            <a:srgbClr val="4F81BD">
                              <a:lumMod val="75000"/>
                            </a:srgbClr>
                          </a:solidFill>
                          <a:effectLst/>
                          <a:uLnTx/>
                          <a:uFillTx/>
                          <a:latin typeface="Arial" charset="0"/>
                          <a:ea typeface="+mn-ea"/>
                          <a:cs typeface="+mn-cs"/>
                        </a:rPr>
                        <a:t>muons</a:t>
                      </a:r>
                      <a:endParaRPr kumimoji="0" lang="de-DE" sz="2000" b="0" i="0" u="none" strike="noStrike" kern="1200" cap="none" spc="0" normalizeH="0" baseline="0" noProof="0" dirty="0" smtClean="0">
                        <a:ln>
                          <a:noFill/>
                        </a:ln>
                        <a:solidFill>
                          <a:srgbClr val="4F81BD">
                            <a:lumMod val="75000"/>
                          </a:srgbClr>
                        </a:solidFill>
                        <a:effectLst/>
                        <a:uLnTx/>
                        <a:uFillTx/>
                        <a:latin typeface="Arial" charset="0"/>
                        <a:ea typeface="+mn-ea"/>
                        <a:cs typeface="+mn-cs"/>
                      </a:endParaRP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cap="none" normalizeH="0" baseline="0" dirty="0" smtClean="0">
                          <a:ln>
                            <a:noFill/>
                          </a:ln>
                          <a:solidFill>
                            <a:schemeClr val="accent1">
                              <a:lumMod val="75000"/>
                            </a:schemeClr>
                          </a:solidFill>
                          <a:effectLst/>
                          <a:latin typeface="Arial" charset="0"/>
                        </a:rPr>
                        <a:t>10</a:t>
                      </a:r>
                      <a:r>
                        <a:rPr kumimoji="0" lang="de-DE" sz="2000" b="0" i="0" u="none" strike="noStrike" cap="none" normalizeH="0" baseline="30000" dirty="0" smtClean="0">
                          <a:ln>
                            <a:noFill/>
                          </a:ln>
                          <a:solidFill>
                            <a:schemeClr val="accent1">
                              <a:lumMod val="75000"/>
                            </a:schemeClr>
                          </a:solidFill>
                          <a:effectLst/>
                          <a:latin typeface="Arial" charset="0"/>
                        </a:rPr>
                        <a:t>5</a:t>
                      </a:r>
                      <a:r>
                        <a:rPr kumimoji="0" lang="de-DE" sz="2000" b="0" i="0" u="none" strike="noStrike" cap="none" normalizeH="0" baseline="0" dirty="0" smtClean="0">
                          <a:ln>
                            <a:noFill/>
                          </a:ln>
                          <a:solidFill>
                            <a:schemeClr val="accent1">
                              <a:lumMod val="75000"/>
                            </a:schemeClr>
                          </a:solidFill>
                          <a:effectLst/>
                          <a:latin typeface="Arial" charset="0"/>
                        </a:rPr>
                        <a:t> – 10</a:t>
                      </a:r>
                      <a:r>
                        <a:rPr kumimoji="0" lang="de-DE" sz="2000" b="0" i="0" u="none" strike="noStrike" cap="none" normalizeH="0" baseline="30000" dirty="0" smtClean="0">
                          <a:ln>
                            <a:noFill/>
                          </a:ln>
                          <a:solidFill>
                            <a:schemeClr val="accent1">
                              <a:lumMod val="75000"/>
                            </a:schemeClr>
                          </a:solidFill>
                          <a:effectLst/>
                          <a:latin typeface="Arial" charset="0"/>
                        </a:rPr>
                        <a:t>7</a:t>
                      </a:r>
                    </a:p>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1200" b="0" i="0" u="none" strike="noStrike" cap="none" normalizeH="0" baseline="0" dirty="0" smtClean="0">
                          <a:ln>
                            <a:noFill/>
                          </a:ln>
                          <a:solidFill>
                            <a:schemeClr val="accent1">
                              <a:lumMod val="75000"/>
                            </a:schemeClr>
                          </a:solidFill>
                          <a:effectLst/>
                          <a:latin typeface="Arial" charset="0"/>
                        </a:rPr>
                        <a:t>(</a:t>
                      </a:r>
                      <a:r>
                        <a:rPr kumimoji="0" lang="de-DE" sz="1200" b="0" i="0" u="none" strike="noStrike" cap="none" normalizeH="0" baseline="0" dirty="0" err="1" smtClean="0">
                          <a:ln>
                            <a:noFill/>
                          </a:ln>
                          <a:solidFill>
                            <a:schemeClr val="accent1">
                              <a:lumMod val="75000"/>
                            </a:schemeClr>
                          </a:solidFill>
                          <a:effectLst/>
                          <a:latin typeface="Arial" charset="0"/>
                        </a:rPr>
                        <a:t>limitation</a:t>
                      </a:r>
                      <a:r>
                        <a:rPr kumimoji="0" lang="de-DE" sz="1200" b="0" i="0" u="none" strike="noStrike" cap="none" normalizeH="0" baseline="0" dirty="0" smtClean="0">
                          <a:ln>
                            <a:noFill/>
                          </a:ln>
                          <a:solidFill>
                            <a:schemeClr val="accent1">
                              <a:lumMod val="75000"/>
                            </a:schemeClr>
                          </a:solidFill>
                          <a:effectLst/>
                          <a:latin typeface="Arial" charset="0"/>
                        </a:rPr>
                        <a:t> </a:t>
                      </a:r>
                      <a:r>
                        <a:rPr kumimoji="0" lang="de-DE" sz="1200" b="0" i="0" u="none" strike="noStrike" cap="none" normalizeH="0" baseline="0" dirty="0" err="1" smtClean="0">
                          <a:ln>
                            <a:noFill/>
                          </a:ln>
                          <a:solidFill>
                            <a:schemeClr val="accent1">
                              <a:lumMod val="75000"/>
                            </a:schemeClr>
                          </a:solidFill>
                          <a:effectLst/>
                          <a:latin typeface="Arial" charset="0"/>
                        </a:rPr>
                        <a:t>by</a:t>
                      </a:r>
                      <a:r>
                        <a:rPr kumimoji="0" lang="de-DE" sz="1200" b="0" i="0" u="none" strike="noStrike" cap="none" normalizeH="0" baseline="0" dirty="0" smtClean="0">
                          <a:ln>
                            <a:noFill/>
                          </a:ln>
                          <a:solidFill>
                            <a:schemeClr val="accent1">
                              <a:lumMod val="75000"/>
                            </a:schemeClr>
                          </a:solidFill>
                          <a:effectLst/>
                          <a:latin typeface="Arial" charset="0"/>
                        </a:rPr>
                        <a:t> </a:t>
                      </a:r>
                      <a:r>
                        <a:rPr kumimoji="0" lang="de-DE" sz="1200" b="0" i="0" u="none" strike="noStrike" cap="none" normalizeH="0" baseline="0" dirty="0" err="1" smtClean="0">
                          <a:ln>
                            <a:noFill/>
                          </a:ln>
                          <a:solidFill>
                            <a:schemeClr val="accent1">
                              <a:lumMod val="75000"/>
                            </a:schemeClr>
                          </a:solidFill>
                          <a:effectLst/>
                          <a:latin typeface="Arial" charset="0"/>
                        </a:rPr>
                        <a:t>detector</a:t>
                      </a:r>
                      <a:r>
                        <a:rPr kumimoji="0" lang="de-DE" sz="1200" b="0" i="0" u="none" strike="noStrike" cap="none" normalizeH="0" baseline="0" dirty="0" smtClean="0">
                          <a:ln>
                            <a:noFill/>
                          </a:ln>
                          <a:solidFill>
                            <a:schemeClr val="accent1">
                              <a:lumMod val="75000"/>
                            </a:schemeClr>
                          </a:solidFill>
                          <a:effectLst/>
                          <a:latin typeface="Arial" charset="0"/>
                        </a:rPr>
                        <a:t>)</a:t>
                      </a:r>
                    </a:p>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pPr>
                      <a:endParaRPr kumimoji="0" lang="de-DE" sz="2000" b="0" i="0" u="none" strike="noStrike" cap="none" normalizeH="0" baseline="30000" dirty="0" smtClean="0">
                        <a:ln>
                          <a:noFill/>
                        </a:ln>
                        <a:solidFill>
                          <a:schemeClr val="accent1">
                            <a:lumMod val="75000"/>
                          </a:schemeClr>
                        </a:solidFill>
                        <a:effectLst/>
                        <a:latin typeface="Arial" charset="0"/>
                      </a:endParaRPr>
                    </a:p>
                  </a:txBody>
                  <a:tcPr marT="45736" marB="4573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3900">
                <a:tc>
                  <a:txBody>
                    <a:bodyPr/>
                    <a:lstStyle/>
                    <a:p>
                      <a:pPr marL="0" marR="0" lvl="0" indent="0" algn="l"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cap="none" normalizeH="0" baseline="0" dirty="0" smtClean="0">
                          <a:ln>
                            <a:noFill/>
                          </a:ln>
                          <a:solidFill>
                            <a:schemeClr val="accent1">
                              <a:lumMod val="75000"/>
                            </a:schemeClr>
                          </a:solidFill>
                          <a:effectLst/>
                          <a:latin typeface="Arial" charset="0"/>
                        </a:rPr>
                        <a:t>MPD@NICA</a:t>
                      </a:r>
                    </a:p>
                    <a:p>
                      <a:pPr marL="0" marR="0" lvl="0" indent="0" algn="l"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cap="none" normalizeH="0" baseline="0" dirty="0" err="1" smtClean="0">
                          <a:ln>
                            <a:noFill/>
                          </a:ln>
                          <a:solidFill>
                            <a:schemeClr val="accent1">
                              <a:lumMod val="75000"/>
                            </a:schemeClr>
                          </a:solidFill>
                          <a:effectLst/>
                          <a:latin typeface="Arial" charset="0"/>
                        </a:rPr>
                        <a:t>Dubna</a:t>
                      </a:r>
                      <a:endParaRPr kumimoji="0" lang="de-DE" sz="2000" b="0" i="0" u="none" strike="noStrike" cap="none" normalizeH="0" baseline="0" dirty="0" smtClean="0">
                        <a:ln>
                          <a:noFill/>
                        </a:ln>
                        <a:solidFill>
                          <a:schemeClr val="accent1">
                            <a:lumMod val="75000"/>
                          </a:schemeClr>
                        </a:solidFill>
                        <a:effectLst/>
                        <a:latin typeface="Arial" charset="0"/>
                      </a:endParaRPr>
                    </a:p>
                  </a:txBody>
                  <a:tcPr marT="45736" marB="4573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cap="none" normalizeH="0" baseline="0" dirty="0" smtClean="0">
                          <a:ln>
                            <a:noFill/>
                          </a:ln>
                          <a:solidFill>
                            <a:schemeClr val="accent1">
                              <a:lumMod val="75000"/>
                            </a:schemeClr>
                          </a:solidFill>
                          <a:effectLst/>
                          <a:latin typeface="Arial" charset="0"/>
                          <a:sym typeface="Symbol" pitchFamily="18" charset="2"/>
                        </a:rPr>
                        <a:t>4.0 – 11.0 </a:t>
                      </a:r>
                      <a:r>
                        <a:rPr kumimoji="0" lang="de-DE" sz="2000" b="0" i="0" u="none" strike="noStrike" cap="none" normalizeH="0" baseline="0" dirty="0" err="1" smtClean="0">
                          <a:ln>
                            <a:noFill/>
                          </a:ln>
                          <a:solidFill>
                            <a:schemeClr val="accent1">
                              <a:lumMod val="75000"/>
                            </a:schemeClr>
                          </a:solidFill>
                          <a:effectLst/>
                          <a:latin typeface="Arial" charset="0"/>
                          <a:sym typeface="Symbol" pitchFamily="18" charset="2"/>
                        </a:rPr>
                        <a:t>GeV</a:t>
                      </a:r>
                      <a:endParaRPr kumimoji="0" lang="de-DE" sz="2000" b="0" i="0" u="none" strike="noStrike" cap="none" normalizeH="0" baseline="0" dirty="0" smtClean="0">
                        <a:ln>
                          <a:noFill/>
                        </a:ln>
                        <a:solidFill>
                          <a:schemeClr val="accent1">
                            <a:lumMod val="75000"/>
                          </a:schemeClr>
                        </a:solidFill>
                        <a:effectLst/>
                        <a:latin typeface="Arial" charset="0"/>
                        <a:sym typeface="Symbol" pitchFamily="18" charset="2"/>
                      </a:endParaRP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kern="1200" cap="none" spc="0" normalizeH="0" baseline="0" noProof="0" dirty="0" err="1" smtClean="0">
                          <a:ln>
                            <a:noFill/>
                          </a:ln>
                          <a:solidFill>
                            <a:srgbClr val="4F81BD">
                              <a:lumMod val="75000"/>
                            </a:srgbClr>
                          </a:solidFill>
                          <a:effectLst/>
                          <a:uLnTx/>
                          <a:uFillTx/>
                          <a:latin typeface="Arial" charset="0"/>
                          <a:ea typeface="+mn-ea"/>
                          <a:cs typeface="+mn-cs"/>
                        </a:rPr>
                        <a:t>hadrons</a:t>
                      </a:r>
                      <a:endParaRPr kumimoji="0" lang="de-DE" sz="2000" b="0" i="0" u="none" strike="noStrike" cap="none" normalizeH="0" baseline="0" dirty="0" smtClean="0">
                        <a:ln>
                          <a:noFill/>
                        </a:ln>
                        <a:solidFill>
                          <a:schemeClr val="accent1">
                            <a:lumMod val="75000"/>
                          </a:schemeClr>
                        </a:solidFill>
                        <a:effectLst/>
                        <a:latin typeface="Arial" charset="0"/>
                        <a:sym typeface="Symbol" pitchFamily="18" charset="2"/>
                      </a:endParaRP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pPr>
                      <a:r>
                        <a:rPr kumimoji="0" lang="de-DE" sz="2000" b="0" i="0" u="none" strike="noStrike" cap="none" normalizeH="0" baseline="0" dirty="0" smtClean="0">
                          <a:ln>
                            <a:noFill/>
                          </a:ln>
                          <a:solidFill>
                            <a:schemeClr val="accent1">
                              <a:lumMod val="75000"/>
                            </a:schemeClr>
                          </a:solidFill>
                          <a:effectLst/>
                          <a:latin typeface="Arial" charset="0"/>
                          <a:cs typeface="Arial" charset="0"/>
                        </a:rPr>
                        <a:t>100 - </a:t>
                      </a:r>
                      <a:r>
                        <a:rPr kumimoji="0" lang="de-DE" sz="2000" b="0" i="0" u="none" strike="noStrike" cap="none" normalizeH="0" baseline="0" dirty="0" smtClean="0">
                          <a:ln>
                            <a:noFill/>
                          </a:ln>
                          <a:solidFill>
                            <a:schemeClr val="accent1">
                              <a:lumMod val="75000"/>
                            </a:schemeClr>
                          </a:solidFill>
                          <a:effectLst/>
                          <a:latin typeface="Arial" charset="0"/>
                        </a:rPr>
                        <a:t>1000</a:t>
                      </a:r>
                    </a:p>
                    <a:p>
                      <a:pPr marL="0" marR="0" lvl="0" indent="0" algn="ctr" defTabSz="914400" rtl="0" eaLnBrk="1" fontAlgn="base" latinLnBrk="0" hangingPunct="1">
                        <a:lnSpc>
                          <a:spcPct val="100000"/>
                        </a:lnSpc>
                        <a:spcBef>
                          <a:spcPct val="20000"/>
                        </a:spcBef>
                        <a:spcAft>
                          <a:spcPct val="0"/>
                        </a:spcAft>
                        <a:buClr>
                          <a:srgbClr val="0066CC"/>
                        </a:buClr>
                        <a:buSzTx/>
                        <a:buFont typeface="Wingdings" pitchFamily="2" charset="2"/>
                        <a:buNone/>
                        <a:tabLst/>
                        <a:defRPr/>
                      </a:pPr>
                      <a:r>
                        <a:rPr kumimoji="0" lang="de-DE" sz="1200" b="0" i="0" u="none" strike="noStrike" kern="1200" cap="none" spc="0" normalizeH="0" baseline="0" noProof="0" dirty="0" smtClean="0">
                          <a:ln>
                            <a:noFill/>
                          </a:ln>
                          <a:solidFill>
                            <a:srgbClr val="4F81BD">
                              <a:lumMod val="75000"/>
                            </a:srgbClr>
                          </a:solidFill>
                          <a:effectLst/>
                          <a:uLnTx/>
                          <a:uFillTx/>
                          <a:latin typeface="Arial" charset="0"/>
                          <a:ea typeface="+mn-ea"/>
                          <a:cs typeface="+mn-cs"/>
                        </a:rPr>
                        <a:t>(</a:t>
                      </a:r>
                      <a:r>
                        <a:rPr kumimoji="0" lang="de-DE" sz="1200" b="0" i="0" u="none" strike="noStrike" kern="1200" cap="none" spc="0" normalizeH="0" baseline="0" noProof="0" dirty="0" err="1" smtClean="0">
                          <a:ln>
                            <a:noFill/>
                          </a:ln>
                          <a:solidFill>
                            <a:srgbClr val="4F81BD">
                              <a:lumMod val="75000"/>
                            </a:srgbClr>
                          </a:solidFill>
                          <a:effectLst/>
                          <a:uLnTx/>
                          <a:uFillTx/>
                          <a:latin typeface="Arial" charset="0"/>
                          <a:ea typeface="+mn-ea"/>
                          <a:cs typeface="+mn-cs"/>
                        </a:rPr>
                        <a:t>limitation</a:t>
                      </a:r>
                      <a:r>
                        <a:rPr kumimoji="0" lang="de-DE" sz="1200" b="0" i="0" u="none" strike="noStrike" kern="1200" cap="none" spc="0" normalizeH="0" baseline="0" noProof="0" dirty="0" smtClean="0">
                          <a:ln>
                            <a:noFill/>
                          </a:ln>
                          <a:solidFill>
                            <a:srgbClr val="4F81BD">
                              <a:lumMod val="75000"/>
                            </a:srgbClr>
                          </a:solidFill>
                          <a:effectLst/>
                          <a:uLnTx/>
                          <a:uFillTx/>
                          <a:latin typeface="Arial" charset="0"/>
                          <a:ea typeface="+mn-ea"/>
                          <a:cs typeface="+mn-cs"/>
                        </a:rPr>
                        <a:t> </a:t>
                      </a:r>
                      <a:r>
                        <a:rPr kumimoji="0" lang="de-DE" sz="1200" b="0" i="0" u="none" strike="noStrike" kern="1200" cap="none" spc="0" normalizeH="0" baseline="0" noProof="0" dirty="0" err="1" smtClean="0">
                          <a:ln>
                            <a:noFill/>
                          </a:ln>
                          <a:solidFill>
                            <a:srgbClr val="4F81BD">
                              <a:lumMod val="75000"/>
                            </a:srgbClr>
                          </a:solidFill>
                          <a:effectLst/>
                          <a:uLnTx/>
                          <a:uFillTx/>
                          <a:latin typeface="Arial" charset="0"/>
                          <a:ea typeface="+mn-ea"/>
                          <a:cs typeface="+mn-cs"/>
                        </a:rPr>
                        <a:t>by</a:t>
                      </a:r>
                      <a:r>
                        <a:rPr kumimoji="0" lang="de-DE" sz="1200" b="0" i="0" u="none" strike="noStrike" kern="1200" cap="none" spc="0" normalizeH="0" baseline="0" noProof="0" dirty="0" smtClean="0">
                          <a:ln>
                            <a:noFill/>
                          </a:ln>
                          <a:solidFill>
                            <a:srgbClr val="4F81BD">
                              <a:lumMod val="75000"/>
                            </a:srgbClr>
                          </a:solidFill>
                          <a:effectLst/>
                          <a:uLnTx/>
                          <a:uFillTx/>
                          <a:latin typeface="Arial" charset="0"/>
                          <a:ea typeface="+mn-ea"/>
                          <a:cs typeface="+mn-cs"/>
                        </a:rPr>
                        <a:t> </a:t>
                      </a:r>
                      <a:r>
                        <a:rPr kumimoji="0" lang="de-DE" sz="1200" b="0" i="0" u="none" strike="noStrike" kern="1200" cap="none" spc="0" normalizeH="0" baseline="0" noProof="0" dirty="0" err="1" smtClean="0">
                          <a:ln>
                            <a:noFill/>
                          </a:ln>
                          <a:solidFill>
                            <a:srgbClr val="4F81BD">
                              <a:lumMod val="75000"/>
                            </a:srgbClr>
                          </a:solidFill>
                          <a:effectLst/>
                          <a:uLnTx/>
                          <a:uFillTx/>
                          <a:latin typeface="Arial" charset="0"/>
                          <a:ea typeface="+mn-ea"/>
                          <a:cs typeface="+mn-cs"/>
                        </a:rPr>
                        <a:t>luminosity</a:t>
                      </a:r>
                      <a:r>
                        <a:rPr kumimoji="0" lang="de-DE" sz="1200" b="0" i="0" u="none" strike="noStrike" kern="1200" cap="none" spc="0" normalizeH="0" baseline="0" noProof="0" dirty="0" smtClean="0">
                          <a:ln>
                            <a:noFill/>
                          </a:ln>
                          <a:solidFill>
                            <a:srgbClr val="4F81BD">
                              <a:lumMod val="75000"/>
                            </a:srgbClr>
                          </a:solidFill>
                          <a:effectLst/>
                          <a:uLnTx/>
                          <a:uFillTx/>
                          <a:latin typeface="Arial" charset="0"/>
                          <a:ea typeface="+mn-ea"/>
                          <a:cs typeface="+mn-cs"/>
                        </a:rPr>
                        <a:t>)</a:t>
                      </a:r>
                    </a:p>
                  </a:txBody>
                  <a:tcPr marT="45736" marB="4573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6592" name="Text Box 53"/>
          <p:cNvSpPr txBox="1">
            <a:spLocks noChangeArrowheads="1"/>
          </p:cNvSpPr>
          <p:nvPr/>
        </p:nvSpPr>
        <p:spPr bwMode="auto">
          <a:xfrm>
            <a:off x="0" y="190381"/>
            <a:ext cx="9144000" cy="646331"/>
          </a:xfrm>
          <a:prstGeom prst="rect">
            <a:avLst/>
          </a:prstGeom>
          <a:noFill/>
          <a:ln>
            <a:noFill/>
          </a:ln>
          <a:effectLs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algn="ctr" eaLnBrk="1" hangingPunct="1"/>
            <a:r>
              <a:rPr lang="de-DE" sz="3600" dirty="0">
                <a:solidFill>
                  <a:srgbClr val="002060"/>
                </a:solidFill>
                <a:latin typeface="Tahoma" pitchFamily="34" charset="0"/>
              </a:rPr>
              <a:t>Experiments </a:t>
            </a:r>
            <a:r>
              <a:rPr lang="de-DE" sz="3600" dirty="0" err="1" smtClean="0">
                <a:solidFill>
                  <a:srgbClr val="002060"/>
                </a:solidFill>
                <a:latin typeface="Tahoma" pitchFamily="34" charset="0"/>
              </a:rPr>
              <a:t>exploring</a:t>
            </a:r>
            <a:r>
              <a:rPr lang="de-DE" sz="3600" dirty="0" smtClean="0">
                <a:solidFill>
                  <a:srgbClr val="002060"/>
                </a:solidFill>
                <a:latin typeface="Tahoma" pitchFamily="34" charset="0"/>
              </a:rPr>
              <a:t> </a:t>
            </a:r>
            <a:r>
              <a:rPr lang="de-DE" sz="3600" dirty="0" err="1" smtClean="0">
                <a:solidFill>
                  <a:srgbClr val="002060"/>
                </a:solidFill>
                <a:latin typeface="Tahoma" pitchFamily="34" charset="0"/>
              </a:rPr>
              <a:t>dense</a:t>
            </a:r>
            <a:r>
              <a:rPr lang="de-DE" sz="3600" dirty="0" smtClean="0">
                <a:solidFill>
                  <a:srgbClr val="002060"/>
                </a:solidFill>
                <a:latin typeface="Tahoma" pitchFamily="34" charset="0"/>
              </a:rPr>
              <a:t> </a:t>
            </a:r>
            <a:r>
              <a:rPr lang="de-DE" sz="3600" dirty="0" err="1">
                <a:solidFill>
                  <a:srgbClr val="002060"/>
                </a:solidFill>
                <a:latin typeface="Tahoma" pitchFamily="34" charset="0"/>
              </a:rPr>
              <a:t>nuclear</a:t>
            </a:r>
            <a:r>
              <a:rPr lang="de-DE" sz="3600" dirty="0">
                <a:solidFill>
                  <a:srgbClr val="002060"/>
                </a:solidFill>
                <a:latin typeface="Tahoma" pitchFamily="34" charset="0"/>
              </a:rPr>
              <a:t> matter </a:t>
            </a:r>
          </a:p>
        </p:txBody>
      </p:sp>
    </p:spTree>
    <p:extLst>
      <p:ext uri="{BB962C8B-B14F-4D97-AF65-F5344CB8AC3E}">
        <p14:creationId xmlns:p14="http://schemas.microsoft.com/office/powerpoint/2010/main" val="5860861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755576" y="590500"/>
            <a:ext cx="7772400" cy="1830388"/>
          </a:xfrm>
        </p:spPr>
        <p:txBody>
          <a:bodyPr/>
          <a:lstStyle/>
          <a:p>
            <a:r>
              <a:rPr lang="en-US" dirty="0" smtClean="0"/>
              <a:t>MUCH-</a:t>
            </a:r>
            <a:r>
              <a:rPr lang="en-US" dirty="0" err="1" smtClean="0"/>
              <a:t>XYter</a:t>
            </a:r>
            <a:r>
              <a:rPr lang="en-US" dirty="0" smtClean="0"/>
              <a:t>: s</a:t>
            </a:r>
            <a:r>
              <a:rPr lang="ru-RU" dirty="0" smtClean="0"/>
              <a:t>pecifications</a:t>
            </a:r>
            <a:br>
              <a:rPr lang="ru-RU" dirty="0" smtClean="0"/>
            </a:br>
            <a:endParaRPr lang="ru-RU" dirty="0"/>
          </a:p>
        </p:txBody>
      </p:sp>
      <p:sp>
        <p:nvSpPr>
          <p:cNvPr id="3" name="Подзаголовок 2"/>
          <p:cNvSpPr>
            <a:spLocks noGrp="1"/>
          </p:cNvSpPr>
          <p:nvPr>
            <p:ph type="subTitle" idx="4294967295"/>
          </p:nvPr>
        </p:nvSpPr>
        <p:spPr>
          <a:xfrm>
            <a:off x="971600" y="2348880"/>
            <a:ext cx="7772400" cy="2592288"/>
          </a:xfrm>
        </p:spPr>
        <p:txBody>
          <a:bodyPr>
            <a:normAutofit fontScale="85000" lnSpcReduction="20000"/>
          </a:bodyPr>
          <a:lstStyle/>
          <a:p>
            <a:r>
              <a:rPr lang="ru-RU" dirty="0" smtClean="0"/>
              <a:t>I</a:t>
            </a:r>
            <a:r>
              <a:rPr lang="en-US" dirty="0" err="1" smtClean="0"/>
              <a:t>nput</a:t>
            </a:r>
            <a:r>
              <a:rPr lang="en-US" dirty="0" smtClean="0"/>
              <a:t> signal range of 1.5-100 </a:t>
            </a:r>
            <a:r>
              <a:rPr lang="en-US" dirty="0" err="1" smtClean="0"/>
              <a:t>fC</a:t>
            </a:r>
            <a:endParaRPr lang="ru-RU" dirty="0" smtClean="0"/>
          </a:p>
          <a:p>
            <a:r>
              <a:rPr lang="en-US" dirty="0" smtClean="0"/>
              <a:t>Charge</a:t>
            </a:r>
            <a:r>
              <a:rPr lang="ru-RU" dirty="0" smtClean="0"/>
              <a:t> </a:t>
            </a:r>
            <a:r>
              <a:rPr lang="en-US" dirty="0" smtClean="0"/>
              <a:t>polarity – negative</a:t>
            </a:r>
            <a:endParaRPr lang="ru-RU" dirty="0" smtClean="0"/>
          </a:p>
          <a:p>
            <a:r>
              <a:rPr lang="en-US" dirty="0" smtClean="0"/>
              <a:t>ENC – less than 0.3 </a:t>
            </a:r>
            <a:r>
              <a:rPr lang="en-US" dirty="0" err="1" smtClean="0"/>
              <a:t>fC</a:t>
            </a:r>
            <a:endParaRPr lang="ru-RU" dirty="0" smtClean="0"/>
          </a:p>
          <a:p>
            <a:r>
              <a:rPr lang="en-US" dirty="0" smtClean="0"/>
              <a:t>Detector</a:t>
            </a:r>
            <a:r>
              <a:rPr lang="ru-RU" dirty="0" smtClean="0"/>
              <a:t> </a:t>
            </a:r>
            <a:r>
              <a:rPr lang="en-US" dirty="0" smtClean="0"/>
              <a:t>capacitance up to 100 pF</a:t>
            </a:r>
            <a:endParaRPr lang="ru-RU" dirty="0" smtClean="0"/>
          </a:p>
          <a:p>
            <a:r>
              <a:rPr lang="en-US" dirty="0" smtClean="0"/>
              <a:t>maximum hit rate/channel – 2 MHz</a:t>
            </a:r>
            <a:endParaRPr lang="ru-RU" dirty="0" smtClean="0"/>
          </a:p>
          <a:p>
            <a:r>
              <a:rPr lang="en-US" dirty="0" smtClean="0"/>
              <a:t>Power consumption – 2 </a:t>
            </a:r>
            <a:r>
              <a:rPr lang="en-US" dirty="0" err="1" smtClean="0"/>
              <a:t>mW</a:t>
            </a:r>
            <a:r>
              <a:rPr lang="en-US" dirty="0" smtClean="0"/>
              <a:t>/</a:t>
            </a:r>
            <a:r>
              <a:rPr lang="en-US" dirty="0" err="1" smtClean="0"/>
              <a:t>ch</a:t>
            </a:r>
            <a:endParaRPr lang="ru-RU" dirty="0" smtClean="0"/>
          </a:p>
        </p:txBody>
      </p:sp>
      <p:sp>
        <p:nvSpPr>
          <p:cNvPr id="4" name="Date Placeholder 3"/>
          <p:cNvSpPr>
            <a:spLocks noGrp="1"/>
          </p:cNvSpPr>
          <p:nvPr>
            <p:ph type="dt" sz="half" idx="10"/>
          </p:nvPr>
        </p:nvSpPr>
        <p:spPr/>
        <p:txBody>
          <a:bodyPr/>
          <a:lstStyle/>
          <a:p>
            <a:pPr>
              <a:defRPr/>
            </a:pPr>
            <a:fld id="{4F16FB14-9853-46F4-9ADB-FEFCDA535372}" type="datetime1">
              <a:rPr lang="en-US" smtClean="0"/>
              <a:t>2/4/2016</a:t>
            </a:fld>
            <a:endParaRPr lang="en-IN"/>
          </a:p>
        </p:txBody>
      </p:sp>
      <p:sp>
        <p:nvSpPr>
          <p:cNvPr id="5" name="Slide Number Placeholder 4"/>
          <p:cNvSpPr>
            <a:spLocks noGrp="1"/>
          </p:cNvSpPr>
          <p:nvPr>
            <p:ph type="sldNum" sz="quarter" idx="12"/>
          </p:nvPr>
        </p:nvSpPr>
        <p:spPr/>
        <p:txBody>
          <a:bodyPr/>
          <a:lstStyle/>
          <a:p>
            <a:pPr>
              <a:defRPr/>
            </a:pPr>
            <a:fld id="{85217EE4-242F-473C-B87D-A0E39CA6330B}" type="slidenum">
              <a:rPr lang="en-IN" smtClean="0"/>
              <a:pPr>
                <a:defRPr/>
              </a:pPr>
              <a:t>69</a:t>
            </a:fld>
            <a:endParaRPr lang="en-IN"/>
          </a:p>
        </p:txBody>
      </p:sp>
      <p:sp>
        <p:nvSpPr>
          <p:cNvPr id="6" name="Footer Placeholder 5"/>
          <p:cNvSpPr>
            <a:spLocks noGrp="1"/>
          </p:cNvSpPr>
          <p:nvPr>
            <p:ph type="ftr" sz="quarter" idx="11"/>
          </p:nvPr>
        </p:nvSpPr>
        <p:spPr/>
        <p:txBody>
          <a:bodyPr/>
          <a:lstStyle/>
          <a:p>
            <a:r>
              <a:rPr lang="en-US" smtClean="0"/>
              <a:t>Heavy Flavour meet, SINP, Kolkata, 03-05 Feb 2016</a:t>
            </a:r>
            <a:endParaRPr lang="en-IN"/>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3ED4C-D805-4B42-9293-73CF307D2255}" type="datetime1">
              <a:rPr lang="en-US" smtClean="0"/>
              <a:t>2/4/2016</a:t>
            </a:fld>
            <a:endParaRPr lang="en-US"/>
          </a:p>
        </p:txBody>
      </p:sp>
      <p:sp>
        <p:nvSpPr>
          <p:cNvPr id="3" name="Footer Placeholder 2"/>
          <p:cNvSpPr>
            <a:spLocks noGrp="1"/>
          </p:cNvSpPr>
          <p:nvPr>
            <p:ph type="ftr" sz="quarter" idx="11"/>
          </p:nvPr>
        </p:nvSpPr>
        <p:spPr/>
        <p:txBody>
          <a:bodyPr/>
          <a:lstStyle/>
          <a:p>
            <a:r>
              <a:rPr lang="en-US" smtClean="0"/>
              <a:t>Heavy Flavour meet, SINP, Kolkata, 03-05 Feb 2016</a:t>
            </a:r>
            <a:endParaRPr lang="en-US"/>
          </a:p>
        </p:txBody>
      </p:sp>
      <p:sp>
        <p:nvSpPr>
          <p:cNvPr id="4" name="Slide Number Placeholder 3"/>
          <p:cNvSpPr>
            <a:spLocks noGrp="1"/>
          </p:cNvSpPr>
          <p:nvPr>
            <p:ph type="sldNum" sz="quarter" idx="12"/>
          </p:nvPr>
        </p:nvSpPr>
        <p:spPr/>
        <p:txBody>
          <a:bodyPr/>
          <a:lstStyle/>
          <a:p>
            <a:fld id="{4F061F49-58B3-444B-8D0A-49E01249780B}" type="slidenum">
              <a:rPr lang="en-US" smtClean="0"/>
              <a:t>7</a:t>
            </a:fld>
            <a:endParaRPr lang="en-US"/>
          </a:p>
        </p:txBody>
      </p:sp>
      <p:sp>
        <p:nvSpPr>
          <p:cNvPr id="5" name="Rectangle 4"/>
          <p:cNvSpPr/>
          <p:nvPr/>
        </p:nvSpPr>
        <p:spPr>
          <a:xfrm>
            <a:off x="143508" y="98040"/>
            <a:ext cx="8640960" cy="6186309"/>
          </a:xfrm>
          <a:prstGeom prst="rect">
            <a:avLst/>
          </a:prstGeom>
        </p:spPr>
        <p:txBody>
          <a:bodyPr wrap="square">
            <a:spAutoFit/>
          </a:bodyPr>
          <a:lstStyle/>
          <a:p>
            <a:endParaRPr lang="en-US" dirty="0">
              <a:latin typeface="SFRM1095"/>
            </a:endParaRPr>
          </a:p>
          <a:p>
            <a:pPr marL="285750" indent="-285750">
              <a:buFont typeface="Arial" panose="020B0604020202020204" pitchFamily="34" charset="0"/>
              <a:buChar char="•"/>
            </a:pPr>
            <a:r>
              <a:rPr lang="en-US" dirty="0" smtClean="0">
                <a:latin typeface="SFRM1095"/>
              </a:rPr>
              <a:t> </a:t>
            </a:r>
            <a:r>
              <a:rPr lang="en-US" dirty="0">
                <a:latin typeface="SFRM1095"/>
              </a:rPr>
              <a:t>A systematic beam energy scan in order to </a:t>
            </a:r>
            <a:r>
              <a:rPr lang="en-US" dirty="0" smtClean="0">
                <a:latin typeface="SFRM1095"/>
              </a:rPr>
              <a:t>search for </a:t>
            </a:r>
            <a:r>
              <a:rPr lang="en-US" dirty="0">
                <a:latin typeface="SFRM1095"/>
              </a:rPr>
              <a:t>the onset of in-medium mass modifications of vector mesons or for </a:t>
            </a:r>
            <a:r>
              <a:rPr lang="en-US" dirty="0" err="1">
                <a:latin typeface="SFRM1095"/>
              </a:rPr>
              <a:t>partonic</a:t>
            </a:r>
            <a:r>
              <a:rPr lang="en-US" dirty="0">
                <a:latin typeface="SFRM1095"/>
              </a:rPr>
              <a:t> contributions </a:t>
            </a:r>
            <a:r>
              <a:rPr lang="en-US" dirty="0" smtClean="0">
                <a:latin typeface="SFRM1095"/>
              </a:rPr>
              <a:t>to the </a:t>
            </a:r>
            <a:r>
              <a:rPr lang="en-US" dirty="0" err="1">
                <a:latin typeface="SFRM1095"/>
              </a:rPr>
              <a:t>dilepton</a:t>
            </a:r>
            <a:r>
              <a:rPr lang="en-US" dirty="0">
                <a:latin typeface="SFRM1095"/>
              </a:rPr>
              <a:t> yield has not been performed </a:t>
            </a:r>
            <a:r>
              <a:rPr lang="en-US" dirty="0" smtClean="0">
                <a:latin typeface="SFRM1095"/>
              </a:rPr>
              <a:t>yet. </a:t>
            </a:r>
          </a:p>
          <a:p>
            <a:pPr marL="285750" indent="-285750">
              <a:buFont typeface="Arial" panose="020B0604020202020204" pitchFamily="34" charset="0"/>
              <a:buChar char="•"/>
            </a:pPr>
            <a:endParaRPr lang="en-US" dirty="0" smtClean="0">
              <a:latin typeface="SFRM1095"/>
            </a:endParaRPr>
          </a:p>
          <a:p>
            <a:pPr marL="285750" indent="-285750">
              <a:buFont typeface="Arial" panose="020B0604020202020204" pitchFamily="34" charset="0"/>
              <a:buChar char="•"/>
            </a:pPr>
            <a:r>
              <a:rPr lang="en-US" b="1" dirty="0" smtClean="0">
                <a:solidFill>
                  <a:srgbClr val="FF0000"/>
                </a:solidFill>
                <a:latin typeface="SFRM1095"/>
              </a:rPr>
              <a:t>With </a:t>
            </a:r>
            <a:r>
              <a:rPr lang="en-US" b="1" dirty="0">
                <a:solidFill>
                  <a:srgbClr val="FF0000"/>
                </a:solidFill>
                <a:latin typeface="SFRM1095"/>
              </a:rPr>
              <a:t>the </a:t>
            </a:r>
            <a:r>
              <a:rPr lang="en-US" b="1" dirty="0" err="1">
                <a:solidFill>
                  <a:srgbClr val="FF0000"/>
                </a:solidFill>
                <a:latin typeface="SFRM1095"/>
              </a:rPr>
              <a:t>dilepton</a:t>
            </a:r>
            <a:r>
              <a:rPr lang="en-US" b="1" dirty="0">
                <a:solidFill>
                  <a:srgbClr val="FF0000"/>
                </a:solidFill>
                <a:latin typeface="SFRM1095"/>
              </a:rPr>
              <a:t> measurements in heavy-ion collisions at FAIR energies the CBM </a:t>
            </a:r>
            <a:r>
              <a:rPr lang="en-US" b="1" dirty="0" smtClean="0">
                <a:solidFill>
                  <a:srgbClr val="FF0000"/>
                </a:solidFill>
                <a:latin typeface="SFRM1095"/>
              </a:rPr>
              <a:t>collaboration will </a:t>
            </a:r>
            <a:r>
              <a:rPr lang="en-US" b="1" dirty="0">
                <a:solidFill>
                  <a:srgbClr val="FF0000"/>
                </a:solidFill>
                <a:latin typeface="SFRM1095"/>
              </a:rPr>
              <a:t>open a new era of </a:t>
            </a:r>
            <a:r>
              <a:rPr lang="en-US" b="1" dirty="0" err="1">
                <a:solidFill>
                  <a:srgbClr val="FF0000"/>
                </a:solidFill>
                <a:latin typeface="SFRM1095"/>
              </a:rPr>
              <a:t>dilepton</a:t>
            </a:r>
            <a:r>
              <a:rPr lang="en-US" b="1" dirty="0">
                <a:solidFill>
                  <a:srgbClr val="FF0000"/>
                </a:solidFill>
                <a:latin typeface="SFRM1095"/>
              </a:rPr>
              <a:t> </a:t>
            </a:r>
            <a:r>
              <a:rPr lang="en-US" b="1" dirty="0" smtClean="0">
                <a:solidFill>
                  <a:srgbClr val="FF0000"/>
                </a:solidFill>
                <a:latin typeface="SFRM1095"/>
              </a:rPr>
              <a:t>experiments in the energy </a:t>
            </a:r>
            <a:r>
              <a:rPr lang="en-US" b="1" dirty="0">
                <a:solidFill>
                  <a:srgbClr val="FF0000"/>
                </a:solidFill>
                <a:latin typeface="SFRM1095"/>
              </a:rPr>
              <a:t>range between 2 and 40 A </a:t>
            </a:r>
            <a:r>
              <a:rPr lang="en-US" b="1" dirty="0" err="1">
                <a:solidFill>
                  <a:srgbClr val="FF0000"/>
                </a:solidFill>
                <a:latin typeface="SFRM1095"/>
              </a:rPr>
              <a:t>GeV</a:t>
            </a:r>
            <a:r>
              <a:rPr lang="en-US" b="1" dirty="0">
                <a:solidFill>
                  <a:srgbClr val="FF0000"/>
                </a:solidFill>
                <a:latin typeface="SFRM1095"/>
              </a:rPr>
              <a:t> where the highest net- baryon densities can </a:t>
            </a:r>
            <a:r>
              <a:rPr lang="en-US" b="1" dirty="0" smtClean="0">
                <a:solidFill>
                  <a:srgbClr val="FF0000"/>
                </a:solidFill>
                <a:latin typeface="SFRM1095"/>
              </a:rPr>
              <a:t>be created </a:t>
            </a:r>
            <a:r>
              <a:rPr lang="en-US" b="1" dirty="0">
                <a:solidFill>
                  <a:srgbClr val="FF0000"/>
                </a:solidFill>
                <a:latin typeface="SFRM1095"/>
              </a:rPr>
              <a:t>in the laboratory, </a:t>
            </a:r>
            <a:endParaRPr lang="en-US" b="1" dirty="0" smtClean="0">
              <a:solidFill>
                <a:srgbClr val="FF0000"/>
              </a:solidFill>
              <a:latin typeface="SFRM1095"/>
            </a:endParaRPr>
          </a:p>
          <a:p>
            <a:pPr marL="285750" indent="-285750">
              <a:buFont typeface="Arial" panose="020B0604020202020204" pitchFamily="34" charset="0"/>
              <a:buChar char="•"/>
            </a:pPr>
            <a:endParaRPr lang="en-US" dirty="0" smtClean="0">
              <a:latin typeface="SFRM1095"/>
            </a:endParaRPr>
          </a:p>
          <a:p>
            <a:pPr marL="285750" indent="-285750">
              <a:buFont typeface="Arial" panose="020B0604020202020204" pitchFamily="34" charset="0"/>
              <a:buChar char="•"/>
            </a:pPr>
            <a:r>
              <a:rPr lang="en-US" b="1" dirty="0" smtClean="0">
                <a:solidFill>
                  <a:srgbClr val="FF0000"/>
                </a:solidFill>
                <a:latin typeface="SFRM1095"/>
              </a:rPr>
              <a:t>no </a:t>
            </a:r>
            <a:r>
              <a:rPr lang="en-US" b="1" dirty="0" err="1">
                <a:solidFill>
                  <a:srgbClr val="FF0000"/>
                </a:solidFill>
                <a:latin typeface="SFRM1095"/>
              </a:rPr>
              <a:t>dileptons</a:t>
            </a:r>
            <a:r>
              <a:rPr lang="en-US" b="1" dirty="0">
                <a:solidFill>
                  <a:srgbClr val="FF0000"/>
                </a:solidFill>
                <a:latin typeface="SFRM1095"/>
              </a:rPr>
              <a:t> have been measured in heavy ion </a:t>
            </a:r>
            <a:r>
              <a:rPr lang="en-US" b="1" dirty="0" smtClean="0">
                <a:solidFill>
                  <a:srgbClr val="FF0000"/>
                </a:solidFill>
                <a:latin typeface="SFRM1095"/>
              </a:rPr>
              <a:t>collisions at these energies.</a:t>
            </a:r>
          </a:p>
          <a:p>
            <a:pPr marL="285750" indent="-285750">
              <a:buFont typeface="Arial" panose="020B0604020202020204" pitchFamily="34" charset="0"/>
              <a:buChar char="•"/>
            </a:pPr>
            <a:r>
              <a:rPr lang="en-US" b="1" dirty="0" smtClean="0">
                <a:solidFill>
                  <a:srgbClr val="FF0000"/>
                </a:solidFill>
                <a:latin typeface="SFRM1095"/>
              </a:rPr>
              <a:t> </a:t>
            </a:r>
          </a:p>
          <a:p>
            <a:pPr marL="285750" indent="-285750">
              <a:buFont typeface="Arial" panose="020B0604020202020204" pitchFamily="34" charset="0"/>
              <a:buChar char="•"/>
            </a:pPr>
            <a:r>
              <a:rPr lang="en-US" dirty="0" smtClean="0">
                <a:latin typeface="SFRM1095"/>
              </a:rPr>
              <a:t>The CBM collaboration </a:t>
            </a:r>
            <a:r>
              <a:rPr lang="en-US" dirty="0">
                <a:latin typeface="SFRM1095"/>
              </a:rPr>
              <a:t>will systematically measure both </a:t>
            </a:r>
            <a:r>
              <a:rPr lang="en-US" dirty="0" err="1">
                <a:latin typeface="SFRM1095"/>
              </a:rPr>
              <a:t>dielectrons</a:t>
            </a:r>
            <a:r>
              <a:rPr lang="en-US" dirty="0">
                <a:latin typeface="SFRM1095"/>
              </a:rPr>
              <a:t> and </a:t>
            </a:r>
            <a:r>
              <a:rPr lang="en-US" dirty="0" err="1">
                <a:latin typeface="SFRM1095"/>
              </a:rPr>
              <a:t>dimuons</a:t>
            </a:r>
            <a:r>
              <a:rPr lang="en-US" dirty="0">
                <a:latin typeface="SFRM1095"/>
              </a:rPr>
              <a:t> in </a:t>
            </a:r>
            <a:r>
              <a:rPr lang="en-US" dirty="0" err="1">
                <a:latin typeface="SFRM1095"/>
              </a:rPr>
              <a:t>p+p</a:t>
            </a:r>
            <a:r>
              <a:rPr lang="en-US" dirty="0">
                <a:latin typeface="SFRM1095"/>
              </a:rPr>
              <a:t>, </a:t>
            </a:r>
            <a:r>
              <a:rPr lang="en-US" dirty="0" err="1">
                <a:latin typeface="SFRM1095"/>
              </a:rPr>
              <a:t>p+A</a:t>
            </a:r>
            <a:r>
              <a:rPr lang="en-US" dirty="0">
                <a:latin typeface="SFRM1095"/>
              </a:rPr>
              <a:t> and </a:t>
            </a:r>
            <a:r>
              <a:rPr lang="en-US" dirty="0" smtClean="0">
                <a:latin typeface="SFRM1095"/>
              </a:rPr>
              <a:t>A+A collisions </a:t>
            </a:r>
            <a:r>
              <a:rPr lang="en-US" dirty="0">
                <a:latin typeface="SFRM1095"/>
              </a:rPr>
              <a:t>as function of beam energy and size of the collision system. </a:t>
            </a:r>
            <a:endParaRPr lang="en-US" dirty="0" smtClean="0">
              <a:latin typeface="SFRM1095"/>
            </a:endParaRPr>
          </a:p>
          <a:p>
            <a:pPr marL="285750" indent="-285750">
              <a:buFont typeface="Arial" panose="020B0604020202020204" pitchFamily="34" charset="0"/>
              <a:buChar char="•"/>
            </a:pPr>
            <a:endParaRPr lang="en-US" dirty="0" smtClean="0">
              <a:latin typeface="SFRM1095"/>
            </a:endParaRPr>
          </a:p>
          <a:p>
            <a:pPr marL="285750" indent="-285750">
              <a:buFont typeface="Arial" panose="020B0604020202020204" pitchFamily="34" charset="0"/>
              <a:buChar char="•"/>
            </a:pPr>
            <a:r>
              <a:rPr lang="en-US" b="1" dirty="0">
                <a:solidFill>
                  <a:srgbClr val="FF0000"/>
                </a:solidFill>
                <a:latin typeface="SFRM1095"/>
              </a:rPr>
              <a:t>The </a:t>
            </a:r>
            <a:r>
              <a:rPr lang="en-US" b="1" dirty="0" err="1">
                <a:solidFill>
                  <a:srgbClr val="FF0000"/>
                </a:solidFill>
                <a:latin typeface="SFRM1095"/>
              </a:rPr>
              <a:t>dielectron</a:t>
            </a:r>
            <a:r>
              <a:rPr lang="en-US" b="1" dirty="0">
                <a:solidFill>
                  <a:srgbClr val="FF0000"/>
                </a:solidFill>
                <a:latin typeface="SFRM1095"/>
              </a:rPr>
              <a:t> and </a:t>
            </a:r>
            <a:r>
              <a:rPr lang="en-US" b="1" dirty="0" err="1">
                <a:solidFill>
                  <a:srgbClr val="FF0000"/>
                </a:solidFill>
                <a:latin typeface="SFRM1095"/>
              </a:rPr>
              <a:t>dimuon</a:t>
            </a:r>
            <a:r>
              <a:rPr lang="en-US" b="1" dirty="0">
                <a:solidFill>
                  <a:srgbClr val="FF0000"/>
                </a:solidFill>
                <a:latin typeface="SFRM1095"/>
              </a:rPr>
              <a:t> high-precision data will complement each other, and will provide a complete picture on </a:t>
            </a:r>
            <a:r>
              <a:rPr lang="en-US" b="1" dirty="0" err="1">
                <a:solidFill>
                  <a:srgbClr val="FF0000"/>
                </a:solidFill>
                <a:latin typeface="SFRM1095"/>
              </a:rPr>
              <a:t>dilepton</a:t>
            </a:r>
            <a:r>
              <a:rPr lang="en-US" b="1" dirty="0">
                <a:solidFill>
                  <a:srgbClr val="FF0000"/>
                </a:solidFill>
                <a:latin typeface="SFRM1095"/>
              </a:rPr>
              <a:t> radiation off dense baryonic </a:t>
            </a:r>
            <a:r>
              <a:rPr lang="en-US" b="1" dirty="0" smtClean="0">
                <a:solidFill>
                  <a:srgbClr val="FF0000"/>
                </a:solidFill>
                <a:latin typeface="SFRM1095"/>
              </a:rPr>
              <a:t>matter. Also gamma </a:t>
            </a:r>
            <a:r>
              <a:rPr lang="en-US" b="1" dirty="0">
                <a:solidFill>
                  <a:srgbClr val="FF0000"/>
                </a:solidFill>
                <a:latin typeface="SFRM1095"/>
              </a:rPr>
              <a:t>conversion contamination is largely </a:t>
            </a:r>
            <a:r>
              <a:rPr lang="en-US" b="1" dirty="0" smtClean="0">
                <a:solidFill>
                  <a:srgbClr val="FF0000"/>
                </a:solidFill>
                <a:latin typeface="SFRM1095"/>
              </a:rPr>
              <a:t>suppressed in case of </a:t>
            </a:r>
            <a:r>
              <a:rPr lang="en-US" b="1" dirty="0" err="1" smtClean="0">
                <a:solidFill>
                  <a:srgbClr val="FF0000"/>
                </a:solidFill>
                <a:latin typeface="SFRM1095"/>
              </a:rPr>
              <a:t>dimuons</a:t>
            </a:r>
            <a:r>
              <a:rPr lang="en-US" b="1" dirty="0" smtClean="0">
                <a:solidFill>
                  <a:srgbClr val="FF0000"/>
                </a:solidFill>
                <a:latin typeface="SFRM1095"/>
              </a:rPr>
              <a:t>.</a:t>
            </a:r>
            <a:endParaRPr lang="en-US" b="1" dirty="0">
              <a:solidFill>
                <a:srgbClr val="FF0000"/>
              </a:solidFill>
              <a:latin typeface="SFRM1095"/>
            </a:endParaRPr>
          </a:p>
          <a:p>
            <a:pPr marL="285750" indent="-285750">
              <a:buFont typeface="Arial" panose="020B0604020202020204" pitchFamily="34" charset="0"/>
              <a:buChar char="•"/>
            </a:pPr>
            <a:r>
              <a:rPr lang="en-US" b="1" dirty="0" smtClean="0">
                <a:solidFill>
                  <a:srgbClr val="FF0000"/>
                </a:solidFill>
                <a:latin typeface="SFRM1095"/>
              </a:rPr>
              <a:t> .</a:t>
            </a:r>
            <a:r>
              <a:rPr lang="en-US" dirty="0" smtClean="0"/>
              <a:t> </a:t>
            </a:r>
            <a:endParaRPr lang="en-US" b="1" dirty="0">
              <a:solidFill>
                <a:srgbClr val="FF0000"/>
              </a:solidFill>
            </a:endParaRPr>
          </a:p>
        </p:txBody>
      </p:sp>
      <p:sp>
        <p:nvSpPr>
          <p:cNvPr id="6" name="Rounded Rectangle 5"/>
          <p:cNvSpPr/>
          <p:nvPr/>
        </p:nvSpPr>
        <p:spPr>
          <a:xfrm>
            <a:off x="349188" y="4653136"/>
            <a:ext cx="8229600" cy="1440160"/>
          </a:xfrm>
          <a:prstGeom prst="roundRect">
            <a:avLst/>
          </a:prstGeom>
          <a:solidFill>
            <a:srgbClr val="FFC000">
              <a:alpha val="1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583176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1"/>
          </p:nvPr>
        </p:nvSpPr>
        <p:spPr/>
        <p:txBody>
          <a:bodyPr/>
          <a:lstStyle/>
          <a:p>
            <a:r>
              <a:rPr lang="en-US" smtClean="0"/>
              <a:t>Heavy Flavour meet, SINP, Kolkata, 03-05 Feb 2016</a:t>
            </a:r>
            <a:endParaRPr lang="en-GB" dirty="0"/>
          </a:p>
        </p:txBody>
      </p:sp>
      <p:sp>
        <p:nvSpPr>
          <p:cNvPr id="6" name="Slide Number Placeholder 5"/>
          <p:cNvSpPr>
            <a:spLocks noGrp="1"/>
          </p:cNvSpPr>
          <p:nvPr>
            <p:ph type="sldNum" sz="quarter" idx="12"/>
          </p:nvPr>
        </p:nvSpPr>
        <p:spPr/>
        <p:txBody>
          <a:bodyPr/>
          <a:lstStyle/>
          <a:p>
            <a:fld id="{1DF4B63D-ADE1-4065-89FC-685A2ED0B57D}" type="slidenum">
              <a:rPr lang="en-GB" smtClean="0"/>
              <a:pPr/>
              <a:t>70</a:t>
            </a:fld>
            <a:endParaRPr lang="en-GB" dirty="0"/>
          </a:p>
        </p:txBody>
      </p:sp>
      <p:sp>
        <p:nvSpPr>
          <p:cNvPr id="9" name="TextBox 8"/>
          <p:cNvSpPr txBox="1"/>
          <p:nvPr/>
        </p:nvSpPr>
        <p:spPr>
          <a:xfrm>
            <a:off x="304802" y="76200"/>
            <a:ext cx="8382000" cy="523220"/>
          </a:xfrm>
          <a:prstGeom prst="rect">
            <a:avLst/>
          </a:prstGeom>
          <a:noFill/>
        </p:spPr>
        <p:txBody>
          <a:bodyPr wrap="square" lIns="91281" tIns="45643" rIns="91281" bIns="45643" rtlCol="0">
            <a:spAutoFit/>
          </a:bodyPr>
          <a:lstStyle/>
          <a:p>
            <a:pPr algn="ctr"/>
            <a:r>
              <a:rPr lang="en-US" sz="2800" b="1" i="1" dirty="0" smtClean="0">
                <a:solidFill>
                  <a:schemeClr val="tx1">
                    <a:lumMod val="65000"/>
                    <a:lumOff val="35000"/>
                  </a:schemeClr>
                </a:solidFill>
              </a:rPr>
              <a:t>Cooled plate for FEB cooling  </a:t>
            </a:r>
            <a:endParaRPr lang="en-GB" sz="2800" b="1" i="1" dirty="0">
              <a:solidFill>
                <a:schemeClr val="tx1">
                  <a:lumMod val="65000"/>
                  <a:lumOff val="35000"/>
                </a:schemeClr>
              </a:solidFill>
            </a:endParaRPr>
          </a:p>
        </p:txBody>
      </p:sp>
      <p:cxnSp>
        <p:nvCxnSpPr>
          <p:cNvPr id="10" name="Straight Connector 9"/>
          <p:cNvCxnSpPr/>
          <p:nvPr/>
        </p:nvCxnSpPr>
        <p:spPr>
          <a:xfrm>
            <a:off x="0" y="760412"/>
            <a:ext cx="4495800" cy="1588"/>
          </a:xfrm>
          <a:prstGeom prst="line">
            <a:avLst/>
          </a:prstGeom>
          <a:ln w="63500">
            <a:solidFill>
              <a:srgbClr val="C2572C"/>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838200" y="760412"/>
            <a:ext cx="8305800" cy="1588"/>
          </a:xfrm>
          <a:prstGeom prst="line">
            <a:avLst/>
          </a:prstGeom>
          <a:ln w="12700">
            <a:solidFill>
              <a:srgbClr val="C2572C"/>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1588" y="6551611"/>
            <a:ext cx="9142412" cy="158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242" name="AutoShape 2" descr="http://www.hzdr.de/workshops/cbm2011/Images/CBM_logo.jpg"/>
          <p:cNvSpPr>
            <a:spLocks noChangeAspect="1" noChangeArrowheads="1"/>
          </p:cNvSpPr>
          <p:nvPr/>
        </p:nvSpPr>
        <p:spPr bwMode="auto">
          <a:xfrm>
            <a:off x="155575" y="-2468547"/>
            <a:ext cx="3810000" cy="5143501"/>
          </a:xfrm>
          <a:prstGeom prst="rect">
            <a:avLst/>
          </a:prstGeom>
          <a:noFill/>
        </p:spPr>
        <p:txBody>
          <a:bodyPr vert="horz" wrap="square" lIns="91281" tIns="45643" rIns="91281" bIns="45643" numCol="1" anchor="t" anchorCtr="0" compatLnSpc="1">
            <a:prstTxWarp prst="textNoShape">
              <a:avLst/>
            </a:prstTxWarp>
          </a:bodyPr>
          <a:lstStyle/>
          <a:p>
            <a:endParaRPr lang="en-US" dirty="0"/>
          </a:p>
        </p:txBody>
      </p:sp>
      <p:sp>
        <p:nvSpPr>
          <p:cNvPr id="10244" name="AutoShape 4" descr="http://www.hzdr.de/workshops/cbm2011/Images/CBM_logo.jpg"/>
          <p:cNvSpPr>
            <a:spLocks noChangeAspect="1" noChangeArrowheads="1"/>
          </p:cNvSpPr>
          <p:nvPr/>
        </p:nvSpPr>
        <p:spPr bwMode="auto">
          <a:xfrm>
            <a:off x="155575" y="-2468547"/>
            <a:ext cx="3810000" cy="5143501"/>
          </a:xfrm>
          <a:prstGeom prst="rect">
            <a:avLst/>
          </a:prstGeom>
          <a:noFill/>
        </p:spPr>
        <p:txBody>
          <a:bodyPr vert="horz" wrap="square" lIns="91281" tIns="45643" rIns="91281" bIns="45643" numCol="1" anchor="t" anchorCtr="0" compatLnSpc="1">
            <a:prstTxWarp prst="textNoShape">
              <a:avLst/>
            </a:prstTxWarp>
          </a:bodyPr>
          <a:lstStyle/>
          <a:p>
            <a:endParaRPr lang="en-US" dirty="0"/>
          </a:p>
        </p:txBody>
      </p:sp>
      <p:sp>
        <p:nvSpPr>
          <p:cNvPr id="10246" name="AutoShape 6" descr="http://www.hzdr.de/workshops/cbm2011/Images/CBM_logo.jpg"/>
          <p:cNvSpPr>
            <a:spLocks noChangeAspect="1" noChangeArrowheads="1"/>
          </p:cNvSpPr>
          <p:nvPr/>
        </p:nvSpPr>
        <p:spPr bwMode="auto">
          <a:xfrm>
            <a:off x="155575" y="-2468547"/>
            <a:ext cx="3810000" cy="5143501"/>
          </a:xfrm>
          <a:prstGeom prst="rect">
            <a:avLst/>
          </a:prstGeom>
          <a:noFill/>
        </p:spPr>
        <p:txBody>
          <a:bodyPr vert="horz" wrap="square" lIns="91281" tIns="45643" rIns="91281" bIns="45643" numCol="1" anchor="t" anchorCtr="0" compatLnSpc="1">
            <a:prstTxWarp prst="textNoShape">
              <a:avLst/>
            </a:prstTxWarp>
          </a:bodyPr>
          <a:lstStyle/>
          <a:p>
            <a:endParaRPr lang="en-US" dirty="0"/>
          </a:p>
        </p:txBody>
      </p:sp>
      <p:pic>
        <p:nvPicPr>
          <p:cNvPr id="18" name="Picture 17" descr="CBM_logo.jpg"/>
          <p:cNvPicPr>
            <a:picLocks noChangeAspect="1"/>
          </p:cNvPicPr>
          <p:nvPr/>
        </p:nvPicPr>
        <p:blipFill>
          <a:blip r:embed="rId2" cstate="print"/>
          <a:stretch>
            <a:fillRect/>
          </a:stretch>
        </p:blipFill>
        <p:spPr>
          <a:xfrm>
            <a:off x="5" y="1"/>
            <a:ext cx="550333" cy="742950"/>
          </a:xfrm>
          <a:prstGeom prst="rect">
            <a:avLst/>
          </a:prstGeom>
        </p:spPr>
      </p:pic>
      <p:pic>
        <p:nvPicPr>
          <p:cNvPr id="13" name="Picture 12" descr="Cooling Plate Assy View 1.tif"/>
          <p:cNvPicPr>
            <a:picLocks noChangeAspect="1"/>
          </p:cNvPicPr>
          <p:nvPr/>
        </p:nvPicPr>
        <p:blipFill>
          <a:blip r:embed="rId3" cstate="print"/>
          <a:srcRect l="32917" t="7104" r="38750" b="8820"/>
          <a:stretch>
            <a:fillRect/>
          </a:stretch>
        </p:blipFill>
        <p:spPr>
          <a:xfrm>
            <a:off x="3009902" y="914400"/>
            <a:ext cx="2590800" cy="5600700"/>
          </a:xfrm>
          <a:prstGeom prst="rect">
            <a:avLst/>
          </a:prstGeom>
        </p:spPr>
      </p:pic>
      <p:sp>
        <p:nvSpPr>
          <p:cNvPr id="19" name="TextBox 18"/>
          <p:cNvSpPr txBox="1"/>
          <p:nvPr/>
        </p:nvSpPr>
        <p:spPr>
          <a:xfrm>
            <a:off x="1752603" y="4000505"/>
            <a:ext cx="1943100" cy="1477172"/>
          </a:xfrm>
          <a:prstGeom prst="rect">
            <a:avLst/>
          </a:prstGeom>
          <a:noFill/>
        </p:spPr>
        <p:txBody>
          <a:bodyPr wrap="square" lIns="91281" tIns="45643" rIns="91281" bIns="45643" rtlCol="0">
            <a:spAutoFit/>
          </a:bodyPr>
          <a:lstStyle/>
          <a:p>
            <a:r>
              <a:rPr lang="en-US" dirty="0" smtClean="0">
                <a:solidFill>
                  <a:schemeClr val="tx1">
                    <a:lumMod val="65000"/>
                    <a:lumOff val="35000"/>
                  </a:schemeClr>
                </a:solidFill>
              </a:rPr>
              <a:t>8mm thick Alluminum plate with internal channel for water flow</a:t>
            </a:r>
            <a:endParaRPr lang="en-US" dirty="0">
              <a:solidFill>
                <a:schemeClr val="tx1">
                  <a:lumMod val="65000"/>
                  <a:lumOff val="35000"/>
                </a:schemeClr>
              </a:solidFill>
            </a:endParaRPr>
          </a:p>
        </p:txBody>
      </p:sp>
      <p:sp>
        <p:nvSpPr>
          <p:cNvPr id="20" name="TextBox 19"/>
          <p:cNvSpPr txBox="1"/>
          <p:nvPr/>
        </p:nvSpPr>
        <p:spPr>
          <a:xfrm>
            <a:off x="6362702" y="838207"/>
            <a:ext cx="1943100" cy="923174"/>
          </a:xfrm>
          <a:prstGeom prst="rect">
            <a:avLst/>
          </a:prstGeom>
          <a:noFill/>
        </p:spPr>
        <p:txBody>
          <a:bodyPr wrap="square" lIns="91281" tIns="45643" rIns="91281" bIns="45643" rtlCol="0">
            <a:spAutoFit/>
          </a:bodyPr>
          <a:lstStyle/>
          <a:p>
            <a:r>
              <a:rPr lang="en-US" dirty="0" smtClean="0">
                <a:solidFill>
                  <a:schemeClr val="tx1">
                    <a:lumMod val="65000"/>
                    <a:lumOff val="35000"/>
                  </a:schemeClr>
                </a:solidFill>
              </a:rPr>
              <a:t>Chilled water In/Out connections </a:t>
            </a:r>
            <a:endParaRPr lang="en-US" dirty="0">
              <a:solidFill>
                <a:schemeClr val="tx1">
                  <a:lumMod val="65000"/>
                  <a:lumOff val="35000"/>
                </a:schemeClr>
              </a:solidFill>
            </a:endParaRPr>
          </a:p>
        </p:txBody>
      </p:sp>
      <p:cxnSp>
        <p:nvCxnSpPr>
          <p:cNvPr id="22" name="Straight Arrow Connector 21"/>
          <p:cNvCxnSpPr/>
          <p:nvPr/>
        </p:nvCxnSpPr>
        <p:spPr>
          <a:xfrm rot="10800000" flipV="1">
            <a:off x="4038600" y="952503"/>
            <a:ext cx="2247900" cy="1143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10800000" flipV="1">
            <a:off x="4838703" y="952500"/>
            <a:ext cx="1447800" cy="3048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3352800" y="4724400"/>
            <a:ext cx="1143000" cy="158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el 1"/>
          <p:cNvSpPr>
            <a:spLocks noGrp="1"/>
          </p:cNvSpPr>
          <p:nvPr>
            <p:ph type="title"/>
          </p:nvPr>
        </p:nvSpPr>
        <p:spPr>
          <a:xfrm>
            <a:off x="446031" y="0"/>
            <a:ext cx="8229600" cy="1143000"/>
          </a:xfrm>
        </p:spPr>
        <p:txBody>
          <a:bodyPr/>
          <a:lstStyle/>
          <a:p>
            <a:pPr eaLnBrk="1" hangingPunct="1"/>
            <a:r>
              <a:rPr lang="de-DE" dirty="0" smtClean="0"/>
              <a:t>Background - muons</a:t>
            </a:r>
          </a:p>
        </p:txBody>
      </p:sp>
      <p:sp>
        <p:nvSpPr>
          <p:cNvPr id="3" name="Foliennummernplatzhalter 2"/>
          <p:cNvSpPr>
            <a:spLocks noGrp="1"/>
          </p:cNvSpPr>
          <p:nvPr>
            <p:ph type="sldNum" sz="quarter"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fld id="{347D3892-C07C-4B01-BEE2-7F8D4635D142}" type="slidenum">
              <a:rPr lang="de-DE"/>
              <a:pPr>
                <a:defRPr/>
              </a:pPr>
              <a:t>71</a:t>
            </a:fld>
            <a:endParaRPr lang="de-DE"/>
          </a:p>
        </p:txBody>
      </p:sp>
      <p:sp>
        <p:nvSpPr>
          <p:cNvPr id="4" name="Textfeld 3"/>
          <p:cNvSpPr txBox="1"/>
          <p:nvPr/>
        </p:nvSpPr>
        <p:spPr>
          <a:xfrm>
            <a:off x="665109" y="1165194"/>
            <a:ext cx="7388225" cy="923925"/>
          </a:xfrm>
          <a:prstGeom prst="rect">
            <a:avLst/>
          </a:prstGeom>
          <a:noFill/>
        </p:spPr>
        <p:txBody>
          <a:bodyPr>
            <a:spAutoFit/>
          </a:bodyPr>
          <a:lstStyle/>
          <a:p>
            <a:pPr>
              <a:defRPr/>
            </a:pPr>
            <a:r>
              <a:rPr lang="de-DE" sz="1800" dirty="0" err="1">
                <a:latin typeface="Arial" pitchFamily="34" charset="0"/>
                <a:cs typeface="Arial" pitchFamily="34" charset="0"/>
              </a:rPr>
              <a:t>Particles</a:t>
            </a:r>
            <a:r>
              <a:rPr lang="de-DE" sz="1800" dirty="0">
                <a:latin typeface="Arial" pitchFamily="34" charset="0"/>
                <a:cs typeface="Arial" pitchFamily="34" charset="0"/>
              </a:rPr>
              <a:t> </a:t>
            </a:r>
            <a:r>
              <a:rPr lang="de-DE" sz="1800" dirty="0" err="1">
                <a:latin typeface="Arial" pitchFamily="34" charset="0"/>
                <a:cs typeface="Arial" pitchFamily="34" charset="0"/>
              </a:rPr>
              <a:t>identified</a:t>
            </a:r>
            <a:r>
              <a:rPr lang="de-DE" sz="1800" dirty="0">
                <a:latin typeface="Arial" pitchFamily="34" charset="0"/>
                <a:cs typeface="Arial" pitchFamily="34" charset="0"/>
              </a:rPr>
              <a:t> </a:t>
            </a:r>
            <a:r>
              <a:rPr lang="de-DE" sz="1800" dirty="0" err="1">
                <a:latin typeface="Arial" pitchFamily="34" charset="0"/>
                <a:cs typeface="Arial" pitchFamily="34" charset="0"/>
              </a:rPr>
              <a:t>as</a:t>
            </a:r>
            <a:r>
              <a:rPr lang="de-DE" sz="1800" dirty="0">
                <a:latin typeface="Arial" pitchFamily="34" charset="0"/>
                <a:cs typeface="Arial" pitchFamily="34" charset="0"/>
              </a:rPr>
              <a:t> </a:t>
            </a:r>
            <a:r>
              <a:rPr lang="de-DE" sz="1800" dirty="0" err="1">
                <a:latin typeface="Arial" pitchFamily="34" charset="0"/>
                <a:cs typeface="Arial" pitchFamily="34" charset="0"/>
              </a:rPr>
              <a:t>muons</a:t>
            </a:r>
            <a:r>
              <a:rPr lang="de-DE" sz="1800" dirty="0">
                <a:latin typeface="Arial" pitchFamily="34" charset="0"/>
                <a:cs typeface="Arial" pitchFamily="34" charset="0"/>
              </a:rPr>
              <a:t> = </a:t>
            </a:r>
            <a:r>
              <a:rPr lang="de-DE" sz="1800" dirty="0" err="1">
                <a:latin typeface="Arial" pitchFamily="34" charset="0"/>
                <a:cs typeface="Arial" pitchFamily="34" charset="0"/>
              </a:rPr>
              <a:t>reconstructed</a:t>
            </a:r>
            <a:r>
              <a:rPr lang="de-DE" sz="1800" dirty="0">
                <a:latin typeface="Arial" pitchFamily="34" charset="0"/>
                <a:cs typeface="Arial" pitchFamily="34" charset="0"/>
              </a:rPr>
              <a:t> after MUCH (25 </a:t>
            </a:r>
            <a:r>
              <a:rPr lang="de-DE" sz="1800" dirty="0" err="1">
                <a:latin typeface="Arial" pitchFamily="34" charset="0"/>
                <a:cs typeface="Arial" pitchFamily="34" charset="0"/>
              </a:rPr>
              <a:t>AGeV</a:t>
            </a:r>
            <a:r>
              <a:rPr lang="de-DE" sz="1800" dirty="0">
                <a:latin typeface="Arial" pitchFamily="34" charset="0"/>
                <a:cs typeface="Arial" pitchFamily="34" charset="0"/>
              </a:rPr>
              <a:t> </a:t>
            </a:r>
            <a:r>
              <a:rPr lang="de-DE" sz="1800" dirty="0" err="1">
                <a:latin typeface="Arial" pitchFamily="34" charset="0"/>
                <a:cs typeface="Arial" pitchFamily="34" charset="0"/>
              </a:rPr>
              <a:t>central</a:t>
            </a:r>
            <a:r>
              <a:rPr lang="de-DE" sz="1800" dirty="0">
                <a:latin typeface="Arial" pitchFamily="34" charset="0"/>
                <a:cs typeface="Arial" pitchFamily="34" charset="0"/>
              </a:rPr>
              <a:t> </a:t>
            </a:r>
            <a:r>
              <a:rPr lang="de-DE" sz="1800" dirty="0" err="1">
                <a:latin typeface="Arial" pitchFamily="34" charset="0"/>
                <a:cs typeface="Arial" pitchFamily="34" charset="0"/>
              </a:rPr>
              <a:t>Au+Au</a:t>
            </a:r>
            <a:r>
              <a:rPr lang="de-DE" sz="1800" dirty="0">
                <a:latin typeface="Arial" pitchFamily="34" charset="0"/>
                <a:cs typeface="Arial" pitchFamily="34" charset="0"/>
              </a:rPr>
              <a:t>)</a:t>
            </a:r>
          </a:p>
          <a:p>
            <a:pPr marL="285750" indent="-285750">
              <a:buFont typeface="Arial" pitchFamily="34" charset="0"/>
              <a:buChar char="•"/>
              <a:defRPr/>
            </a:pPr>
            <a:r>
              <a:rPr lang="de-DE" sz="1800" dirty="0">
                <a:latin typeface="Arial" pitchFamily="34" charset="0"/>
                <a:cs typeface="Arial" pitchFamily="34" charset="0"/>
              </a:rPr>
              <a:t>Total </a:t>
            </a:r>
            <a:r>
              <a:rPr lang="de-DE" sz="1800" dirty="0" err="1">
                <a:latin typeface="Arial" pitchFamily="34" charset="0"/>
                <a:cs typeface="Arial" pitchFamily="34" charset="0"/>
              </a:rPr>
              <a:t>number</a:t>
            </a:r>
            <a:r>
              <a:rPr lang="de-DE" sz="1800" dirty="0">
                <a:latin typeface="Arial" pitchFamily="34" charset="0"/>
                <a:cs typeface="Arial" pitchFamily="34" charset="0"/>
              </a:rPr>
              <a:t> </a:t>
            </a:r>
            <a:r>
              <a:rPr lang="de-DE" sz="1800" dirty="0" err="1">
                <a:latin typeface="Arial" pitchFamily="34" charset="0"/>
                <a:cs typeface="Arial" pitchFamily="34" charset="0"/>
              </a:rPr>
              <a:t>allows</a:t>
            </a:r>
            <a:r>
              <a:rPr lang="de-DE" sz="1800" dirty="0">
                <a:latin typeface="Arial" pitchFamily="34" charset="0"/>
                <a:cs typeface="Arial" pitchFamily="34" charset="0"/>
              </a:rPr>
              <a:t> </a:t>
            </a:r>
            <a:r>
              <a:rPr lang="de-DE" sz="1800" dirty="0" err="1">
                <a:latin typeface="Arial" pitchFamily="34" charset="0"/>
                <a:cs typeface="Arial" pitchFamily="34" charset="0"/>
              </a:rPr>
              <a:t>for</a:t>
            </a:r>
            <a:r>
              <a:rPr lang="de-DE" sz="1800" dirty="0">
                <a:latin typeface="Arial" pitchFamily="34" charset="0"/>
                <a:cs typeface="Arial" pitchFamily="34" charset="0"/>
              </a:rPr>
              <a:t> a </a:t>
            </a:r>
            <a:r>
              <a:rPr lang="de-DE" sz="1800" dirty="0" err="1">
                <a:latin typeface="Arial" pitchFamily="34" charset="0"/>
                <a:cs typeface="Arial" pitchFamily="34" charset="0"/>
              </a:rPr>
              <a:t>trigger</a:t>
            </a:r>
            <a:r>
              <a:rPr lang="de-DE" sz="1800" dirty="0">
                <a:latin typeface="Arial" pitchFamily="34" charset="0"/>
                <a:cs typeface="Arial" pitchFamily="34" charset="0"/>
              </a:rPr>
              <a:t> also </a:t>
            </a:r>
            <a:r>
              <a:rPr lang="de-DE" sz="1800" dirty="0" err="1">
                <a:latin typeface="Arial" pitchFamily="34" charset="0"/>
                <a:cs typeface="Arial" pitchFamily="34" charset="0"/>
              </a:rPr>
              <a:t>for</a:t>
            </a:r>
            <a:r>
              <a:rPr lang="de-DE" sz="1800" dirty="0">
                <a:latin typeface="Arial" pitchFamily="34" charset="0"/>
                <a:cs typeface="Arial" pitchFamily="34" charset="0"/>
              </a:rPr>
              <a:t> LMVM </a:t>
            </a:r>
          </a:p>
        </p:txBody>
      </p:sp>
      <p:pic>
        <p:nvPicPr>
          <p:cNvPr id="53253" name="Picture 4"/>
          <p:cNvPicPr>
            <a:picLocks noChangeAspect="1"/>
          </p:cNvPicPr>
          <p:nvPr/>
        </p:nvPicPr>
        <p:blipFill>
          <a:blip r:embed="rId2"/>
          <a:srcRect/>
          <a:stretch>
            <a:fillRect/>
          </a:stretch>
        </p:blipFill>
        <p:spPr bwMode="auto">
          <a:xfrm>
            <a:off x="299979" y="2297097"/>
            <a:ext cx="4421185" cy="3724575"/>
          </a:xfrm>
          <a:prstGeom prst="rect">
            <a:avLst/>
          </a:prstGeom>
          <a:noFill/>
          <a:ln w="9525">
            <a:noFill/>
            <a:miter lim="800000"/>
            <a:headEnd/>
            <a:tailEnd/>
          </a:ln>
        </p:spPr>
      </p:pic>
      <p:sp>
        <p:nvSpPr>
          <p:cNvPr id="53254" name="TextBox 1"/>
          <p:cNvSpPr txBox="1">
            <a:spLocks noChangeArrowheads="1"/>
          </p:cNvSpPr>
          <p:nvPr/>
        </p:nvSpPr>
        <p:spPr bwMode="auto">
          <a:xfrm>
            <a:off x="2762250" y="4273550"/>
            <a:ext cx="1601788" cy="276225"/>
          </a:xfrm>
          <a:prstGeom prst="rect">
            <a:avLst/>
          </a:prstGeom>
          <a:solidFill>
            <a:schemeClr val="bg1"/>
          </a:solidFill>
          <a:ln w="9525">
            <a:noFill/>
            <a:miter lim="800000"/>
            <a:headEnd/>
            <a:tailEnd/>
          </a:ln>
        </p:spPr>
        <p:txBody>
          <a:bodyPr wrap="none">
            <a:spAutoFit/>
          </a:bodyPr>
          <a:lstStyle/>
          <a:p>
            <a:r>
              <a:rPr lang="de-DE" sz="1200" i="1" dirty="0"/>
              <a:t>min. 14 MuCh hits</a:t>
            </a:r>
            <a:endParaRPr lang="en-US" sz="1200" i="1" dirty="0"/>
          </a:p>
        </p:txBody>
      </p:sp>
      <p:pic>
        <p:nvPicPr>
          <p:cNvPr id="53255" name="Picture 2"/>
          <p:cNvPicPr>
            <a:picLocks noChangeAspect="1" noChangeArrowheads="1"/>
          </p:cNvPicPr>
          <p:nvPr/>
        </p:nvPicPr>
        <p:blipFill>
          <a:blip r:embed="rId3"/>
          <a:srcRect/>
          <a:stretch>
            <a:fillRect/>
          </a:stretch>
        </p:blipFill>
        <p:spPr bwMode="auto">
          <a:xfrm>
            <a:off x="4724400" y="2438400"/>
            <a:ext cx="4342787" cy="3692562"/>
          </a:xfrm>
          <a:prstGeom prst="rect">
            <a:avLst/>
          </a:prstGeom>
          <a:noFill/>
          <a:ln w="9525">
            <a:noFill/>
            <a:miter lim="800000"/>
            <a:headEnd/>
            <a:tailEnd/>
          </a:ln>
        </p:spPr>
      </p:pic>
      <p:sp>
        <p:nvSpPr>
          <p:cNvPr id="53256" name="Textfeld 6"/>
          <p:cNvSpPr txBox="1">
            <a:spLocks noChangeArrowheads="1"/>
          </p:cNvSpPr>
          <p:nvPr/>
        </p:nvSpPr>
        <p:spPr bwMode="auto">
          <a:xfrm>
            <a:off x="900113" y="2192338"/>
            <a:ext cx="3173412" cy="368300"/>
          </a:xfrm>
          <a:prstGeom prst="rect">
            <a:avLst/>
          </a:prstGeom>
          <a:noFill/>
          <a:ln w="9525">
            <a:noFill/>
            <a:miter lim="800000"/>
            <a:headEnd/>
            <a:tailEnd/>
          </a:ln>
        </p:spPr>
        <p:txBody>
          <a:bodyPr>
            <a:spAutoFit/>
          </a:bodyPr>
          <a:lstStyle/>
          <a:p>
            <a:r>
              <a:rPr lang="de-DE" sz="1800">
                <a:latin typeface="Arial" charset="0"/>
                <a:cs typeface="Arial" charset="0"/>
              </a:rPr>
              <a:t>LMVM setup (no TOF)</a:t>
            </a:r>
          </a:p>
        </p:txBody>
      </p:sp>
      <p:sp>
        <p:nvSpPr>
          <p:cNvPr id="53257" name="Textfeld 8"/>
          <p:cNvSpPr txBox="1">
            <a:spLocks noChangeArrowheads="1"/>
          </p:cNvSpPr>
          <p:nvPr/>
        </p:nvSpPr>
        <p:spPr bwMode="auto">
          <a:xfrm>
            <a:off x="5072063" y="2159000"/>
            <a:ext cx="3173412" cy="369888"/>
          </a:xfrm>
          <a:prstGeom prst="rect">
            <a:avLst/>
          </a:prstGeom>
          <a:noFill/>
          <a:ln w="9525">
            <a:noFill/>
            <a:miter lim="800000"/>
            <a:headEnd/>
            <a:tailEnd/>
          </a:ln>
        </p:spPr>
        <p:txBody>
          <a:bodyPr>
            <a:spAutoFit/>
          </a:bodyPr>
          <a:lstStyle/>
          <a:p>
            <a:r>
              <a:rPr lang="de-DE" sz="1800">
                <a:latin typeface="Arial" charset="0"/>
                <a:cs typeface="Arial" charset="0"/>
              </a:rPr>
              <a:t>J/</a:t>
            </a:r>
            <a:r>
              <a:rPr lang="de-DE" sz="1800">
                <a:latin typeface="Symbol" pitchFamily="18" charset="2"/>
                <a:cs typeface="Arial" charset="0"/>
              </a:rPr>
              <a:t>y</a:t>
            </a:r>
            <a:r>
              <a:rPr lang="de-DE" sz="1800">
                <a:latin typeface="Arial" charset="0"/>
                <a:cs typeface="Arial" charset="0"/>
              </a:rPr>
              <a:t> setup (no TOF)</a:t>
            </a:r>
          </a:p>
        </p:txBody>
      </p:sp>
      <p:sp>
        <p:nvSpPr>
          <p:cNvPr id="53258" name="TextBox 1"/>
          <p:cNvSpPr txBox="1">
            <a:spLocks noChangeArrowheads="1"/>
          </p:cNvSpPr>
          <p:nvPr/>
        </p:nvSpPr>
        <p:spPr bwMode="auto">
          <a:xfrm>
            <a:off x="7662863" y="4265613"/>
            <a:ext cx="1330325" cy="276225"/>
          </a:xfrm>
          <a:prstGeom prst="rect">
            <a:avLst/>
          </a:prstGeom>
          <a:solidFill>
            <a:schemeClr val="bg1"/>
          </a:solidFill>
          <a:ln w="9525">
            <a:noFill/>
            <a:miter lim="800000"/>
            <a:headEnd/>
            <a:tailEnd/>
          </a:ln>
        </p:spPr>
        <p:txBody>
          <a:bodyPr wrap="none">
            <a:spAutoFit/>
          </a:bodyPr>
          <a:lstStyle/>
          <a:p>
            <a:r>
              <a:rPr lang="de-DE" sz="1200" i="1"/>
              <a:t>min. 17 MuCh hits</a:t>
            </a:r>
            <a:endParaRPr lang="en-US" sz="1200" i="1"/>
          </a:p>
        </p:txBody>
      </p:sp>
      <p:sp>
        <p:nvSpPr>
          <p:cNvPr id="53259" name="Textfeld 7"/>
          <p:cNvSpPr txBox="1">
            <a:spLocks noChangeArrowheads="1"/>
          </p:cNvSpPr>
          <p:nvPr/>
        </p:nvSpPr>
        <p:spPr bwMode="auto">
          <a:xfrm>
            <a:off x="3344863" y="2960688"/>
            <a:ext cx="1162050" cy="277812"/>
          </a:xfrm>
          <a:prstGeom prst="rect">
            <a:avLst/>
          </a:prstGeom>
          <a:noFill/>
          <a:ln w="9525">
            <a:noFill/>
            <a:miter lim="800000"/>
            <a:headEnd/>
            <a:tailEnd/>
          </a:ln>
        </p:spPr>
        <p:txBody>
          <a:bodyPr>
            <a:spAutoFit/>
          </a:bodyPr>
          <a:lstStyle/>
          <a:p>
            <a:r>
              <a:rPr lang="de-DE" sz="1200">
                <a:latin typeface="Arial" charset="0"/>
                <a:cs typeface="Arial" charset="0"/>
              </a:rPr>
              <a:t>(70%)</a:t>
            </a:r>
          </a:p>
        </p:txBody>
      </p:sp>
      <p:sp>
        <p:nvSpPr>
          <p:cNvPr id="12" name="Date Placeholder 11"/>
          <p:cNvSpPr>
            <a:spLocks noGrp="1"/>
          </p:cNvSpPr>
          <p:nvPr>
            <p:ph type="dt" sz="half" idx="10"/>
          </p:nvPr>
        </p:nvSpPr>
        <p:spPr/>
        <p:txBody>
          <a:bodyPr/>
          <a:lstStyle/>
          <a:p>
            <a:fld id="{83F92D34-4C1D-4E71-B6BA-C2F4B11FA154}" type="datetime1">
              <a:rPr lang="en-US" smtClean="0"/>
              <a:t>2/4/2016</a:t>
            </a:fld>
            <a:endParaRPr lang="en-US"/>
          </a:p>
        </p:txBody>
      </p:sp>
      <p:sp>
        <p:nvSpPr>
          <p:cNvPr id="13" name="Footer Placeholder 12"/>
          <p:cNvSpPr>
            <a:spLocks noGrp="1"/>
          </p:cNvSpPr>
          <p:nvPr>
            <p:ph type="ftr" sz="quarter" idx="11"/>
          </p:nvPr>
        </p:nvSpPr>
        <p:spPr/>
        <p:txBody>
          <a:bodyPr/>
          <a:lstStyle/>
          <a:p>
            <a:r>
              <a:rPr lang="en-US" smtClean="0"/>
              <a:t>Heavy Flavour meet, SINP, Kolkata, 03-05 Feb 2016</a:t>
            </a:r>
            <a:endParaRPr lang="en-US"/>
          </a:p>
        </p:txBody>
      </p:sp>
    </p:spTree>
    <p:extLst>
      <p:ext uri="{BB962C8B-B14F-4D97-AF65-F5344CB8AC3E}">
        <p14:creationId xmlns:p14="http://schemas.microsoft.com/office/powerpoint/2010/main" val="153672375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90E3628-F18C-48E7-BFFF-B56CFFC24A34}" type="datetime1">
              <a:rPr lang="en-US" smtClean="0"/>
              <a:t>2/4/2016</a:t>
            </a:fld>
            <a:endParaRPr lang="en-US"/>
          </a:p>
        </p:txBody>
      </p:sp>
      <p:sp>
        <p:nvSpPr>
          <p:cNvPr id="5" name="Footer Placeholder 4"/>
          <p:cNvSpPr>
            <a:spLocks noGrp="1"/>
          </p:cNvSpPr>
          <p:nvPr>
            <p:ph type="ftr" sz="quarter" idx="11"/>
          </p:nvPr>
        </p:nvSpPr>
        <p:spPr/>
        <p:txBody>
          <a:bodyPr/>
          <a:lstStyle/>
          <a:p>
            <a:r>
              <a:rPr lang="en-US" smtClean="0"/>
              <a:t>Heavy Flavour meet, SINP, Kolkata, 03-05 Feb 2016</a:t>
            </a:r>
            <a:endParaRPr lang="en-US"/>
          </a:p>
        </p:txBody>
      </p:sp>
      <p:sp>
        <p:nvSpPr>
          <p:cNvPr id="6" name="Slide Number Placeholder 5"/>
          <p:cNvSpPr>
            <a:spLocks noGrp="1"/>
          </p:cNvSpPr>
          <p:nvPr>
            <p:ph type="sldNum" sz="quarter" idx="12"/>
          </p:nvPr>
        </p:nvSpPr>
        <p:spPr/>
        <p:txBody>
          <a:bodyPr/>
          <a:lstStyle/>
          <a:p>
            <a:fld id="{4F061F49-58B3-444B-8D0A-49E01249780B}" type="slidenum">
              <a:rPr lang="en-US" smtClean="0"/>
              <a:t>72</a:t>
            </a:fld>
            <a:endParaRPr lang="en-US"/>
          </a:p>
        </p:txBody>
      </p:sp>
      <p:sp>
        <p:nvSpPr>
          <p:cNvPr id="7" name="TextBox 6"/>
          <p:cNvSpPr txBox="1"/>
          <p:nvPr/>
        </p:nvSpPr>
        <p:spPr>
          <a:xfrm>
            <a:off x="1295636" y="544964"/>
            <a:ext cx="6229305" cy="830997"/>
          </a:xfrm>
          <a:prstGeom prst="rect">
            <a:avLst/>
          </a:prstGeom>
          <a:noFill/>
        </p:spPr>
        <p:txBody>
          <a:bodyPr wrap="square" rtlCol="0">
            <a:spAutoFit/>
          </a:bodyPr>
          <a:lstStyle/>
          <a:p>
            <a:pPr algn="ctr"/>
            <a:r>
              <a:rPr lang="en-US" sz="2400" b="1" dirty="0" smtClean="0">
                <a:solidFill>
                  <a:srgbClr val="FF0000"/>
                </a:solidFill>
              </a:rPr>
              <a:t>What is the typical configuration for </a:t>
            </a:r>
            <a:r>
              <a:rPr lang="en-US" sz="2400" b="1" dirty="0" err="1" smtClean="0">
                <a:solidFill>
                  <a:srgbClr val="FF0000"/>
                </a:solidFill>
              </a:rPr>
              <a:t>dimuon</a:t>
            </a:r>
            <a:r>
              <a:rPr lang="en-US" sz="2400" b="1" dirty="0" smtClean="0">
                <a:solidFill>
                  <a:srgbClr val="FF0000"/>
                </a:solidFill>
              </a:rPr>
              <a:t> detection in particle physics ?</a:t>
            </a:r>
          </a:p>
        </p:txBody>
      </p:sp>
      <p:sp>
        <p:nvSpPr>
          <p:cNvPr id="2" name="Rectangle 1"/>
          <p:cNvSpPr/>
          <p:nvPr/>
        </p:nvSpPr>
        <p:spPr>
          <a:xfrm>
            <a:off x="1907704" y="3429000"/>
            <a:ext cx="108012" cy="57606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2590800" y="3079082"/>
            <a:ext cx="1440160" cy="1368152"/>
          </a:xfrm>
          <a:prstGeom prst="rect">
            <a:avLst/>
          </a:prstGeom>
          <a:solidFill>
            <a:schemeClr val="accent1">
              <a:alpha val="1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644008" y="3068960"/>
            <a:ext cx="2772921" cy="13321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040052" y="2816932"/>
            <a:ext cx="72008" cy="187220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725108" y="2780928"/>
            <a:ext cx="72008" cy="187220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299212" y="2824292"/>
            <a:ext cx="72008" cy="187220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713748" y="2816932"/>
            <a:ext cx="72008" cy="187220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128284" y="2827054"/>
            <a:ext cx="72008" cy="187220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932040" y="2384884"/>
            <a:ext cx="2268252" cy="10801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908967" y="5097313"/>
            <a:ext cx="2304869" cy="10801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p:cNvCxnSpPr>
            <a:endCxn id="2" idx="1"/>
          </p:cNvCxnSpPr>
          <p:nvPr/>
        </p:nvCxnSpPr>
        <p:spPr>
          <a:xfrm>
            <a:off x="971600" y="3717032"/>
            <a:ext cx="936104"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920289" y="1849535"/>
            <a:ext cx="1399422" cy="523220"/>
          </a:xfrm>
          <a:prstGeom prst="rect">
            <a:avLst/>
          </a:prstGeom>
          <a:noFill/>
        </p:spPr>
        <p:txBody>
          <a:bodyPr wrap="none" rtlCol="0">
            <a:spAutoFit/>
          </a:bodyPr>
          <a:lstStyle/>
          <a:p>
            <a:r>
              <a:rPr lang="en-US" sz="2800" dirty="0" smtClean="0"/>
              <a:t>Magnet </a:t>
            </a:r>
            <a:endParaRPr lang="en-US" sz="2800" dirty="0"/>
          </a:p>
        </p:txBody>
      </p:sp>
      <p:sp>
        <p:nvSpPr>
          <p:cNvPr id="19" name="Rectangle 18"/>
          <p:cNvSpPr/>
          <p:nvPr/>
        </p:nvSpPr>
        <p:spPr>
          <a:xfrm>
            <a:off x="2625834" y="4541322"/>
            <a:ext cx="1047531" cy="369332"/>
          </a:xfrm>
          <a:prstGeom prst="rect">
            <a:avLst/>
          </a:prstGeom>
        </p:spPr>
        <p:txBody>
          <a:bodyPr wrap="none">
            <a:spAutoFit/>
          </a:bodyPr>
          <a:lstStyle/>
          <a:p>
            <a:r>
              <a:rPr lang="en-US" dirty="0"/>
              <a:t>Absorber</a:t>
            </a:r>
          </a:p>
        </p:txBody>
      </p:sp>
      <p:sp>
        <p:nvSpPr>
          <p:cNvPr id="20" name="Rectangle 19"/>
          <p:cNvSpPr/>
          <p:nvPr/>
        </p:nvSpPr>
        <p:spPr>
          <a:xfrm>
            <a:off x="3326186" y="5325467"/>
            <a:ext cx="3571747" cy="369332"/>
          </a:xfrm>
          <a:prstGeom prst="rect">
            <a:avLst/>
          </a:prstGeom>
        </p:spPr>
        <p:txBody>
          <a:bodyPr wrap="none">
            <a:spAutoFit/>
          </a:bodyPr>
          <a:lstStyle/>
          <a:p>
            <a:r>
              <a:rPr lang="en-US" dirty="0" err="1"/>
              <a:t>Muon</a:t>
            </a:r>
            <a:r>
              <a:rPr lang="en-US" dirty="0"/>
              <a:t> trigger and tracking detectors</a:t>
            </a:r>
          </a:p>
        </p:txBody>
      </p:sp>
      <p:cxnSp>
        <p:nvCxnSpPr>
          <p:cNvPr id="22" name="Straight Connector 21"/>
          <p:cNvCxnSpPr>
            <a:stCxn id="2" idx="1"/>
          </p:cNvCxnSpPr>
          <p:nvPr/>
        </p:nvCxnSpPr>
        <p:spPr>
          <a:xfrm flipV="1">
            <a:off x="1907704" y="3334912"/>
            <a:ext cx="1655694" cy="3821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2" idx="1"/>
          </p:cNvCxnSpPr>
          <p:nvPr/>
        </p:nvCxnSpPr>
        <p:spPr>
          <a:xfrm flipV="1">
            <a:off x="1907704" y="3285077"/>
            <a:ext cx="2915711" cy="431955"/>
          </a:xfrm>
          <a:prstGeom prst="line">
            <a:avLst/>
          </a:prstGeom>
        </p:spPr>
        <p:style>
          <a:lnRef idx="1">
            <a:schemeClr val="accent1"/>
          </a:lnRef>
          <a:fillRef idx="0">
            <a:schemeClr val="accent1"/>
          </a:fillRef>
          <a:effectRef idx="0">
            <a:schemeClr val="accent1"/>
          </a:effectRef>
          <a:fontRef idx="minor">
            <a:schemeClr val="tx1"/>
          </a:fontRef>
        </p:style>
      </p:cxnSp>
      <p:sp>
        <p:nvSpPr>
          <p:cNvPr id="27" name="Arc 26"/>
          <p:cNvSpPr/>
          <p:nvPr/>
        </p:nvSpPr>
        <p:spPr>
          <a:xfrm>
            <a:off x="2807804" y="3248980"/>
            <a:ext cx="5468829" cy="1818171"/>
          </a:xfrm>
          <a:prstGeom prst="arc">
            <a:avLst>
              <a:gd name="adj1" fmla="val 13754133"/>
              <a:gd name="adj2" fmla="val 21125552"/>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21031094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7635E526-5826-4BC1-892F-2380C1B9B04D}" type="datetime1">
              <a:rPr lang="en-US" smtClean="0"/>
              <a:t>2/4/2016</a:t>
            </a:fld>
            <a:endParaRPr lang="en-IN"/>
          </a:p>
        </p:txBody>
      </p:sp>
      <p:sp>
        <p:nvSpPr>
          <p:cNvPr id="3" name="Footer Placeholder 2"/>
          <p:cNvSpPr>
            <a:spLocks noGrp="1"/>
          </p:cNvSpPr>
          <p:nvPr>
            <p:ph type="ftr" sz="quarter" idx="11"/>
          </p:nvPr>
        </p:nvSpPr>
        <p:spPr/>
        <p:txBody>
          <a:bodyPr/>
          <a:lstStyle/>
          <a:p>
            <a:r>
              <a:rPr lang="en-US" smtClean="0"/>
              <a:t>Heavy Flavour meet, SINP, Kolkata, 03-05 Feb 2016</a:t>
            </a:r>
            <a:endParaRPr lang="en-IN"/>
          </a:p>
        </p:txBody>
      </p:sp>
      <p:sp>
        <p:nvSpPr>
          <p:cNvPr id="4" name="Slide Number Placeholder 3"/>
          <p:cNvSpPr>
            <a:spLocks noGrp="1"/>
          </p:cNvSpPr>
          <p:nvPr>
            <p:ph type="sldNum" sz="quarter" idx="12"/>
          </p:nvPr>
        </p:nvSpPr>
        <p:spPr/>
        <p:txBody>
          <a:bodyPr/>
          <a:lstStyle/>
          <a:p>
            <a:pPr>
              <a:defRPr/>
            </a:pPr>
            <a:fld id="{85217EE4-242F-473C-B87D-A0E39CA6330B}" type="slidenum">
              <a:rPr lang="en-IN" smtClean="0"/>
              <a:pPr>
                <a:defRPr/>
              </a:pPr>
              <a:t>73</a:t>
            </a:fld>
            <a:endParaRPr lang="en-IN"/>
          </a:p>
        </p:txBody>
      </p:sp>
      <p:pic>
        <p:nvPicPr>
          <p:cNvPr id="8" name="Picture 7"/>
          <p:cNvPicPr>
            <a:picLocks noChangeAspect="1"/>
          </p:cNvPicPr>
          <p:nvPr/>
        </p:nvPicPr>
        <p:blipFill>
          <a:blip r:embed="rId3"/>
          <a:stretch>
            <a:fillRect/>
          </a:stretch>
        </p:blipFill>
        <p:spPr>
          <a:xfrm>
            <a:off x="431540" y="756420"/>
            <a:ext cx="4049422" cy="4688804"/>
          </a:xfrm>
          <a:prstGeom prst="rect">
            <a:avLst/>
          </a:prstGeom>
        </p:spPr>
      </p:pic>
      <p:pic>
        <p:nvPicPr>
          <p:cNvPr id="9" name="Picture 8"/>
          <p:cNvPicPr>
            <a:picLocks noChangeAspect="1"/>
          </p:cNvPicPr>
          <p:nvPr/>
        </p:nvPicPr>
        <p:blipFill>
          <a:blip r:embed="rId4"/>
          <a:stretch>
            <a:fillRect/>
          </a:stretch>
        </p:blipFill>
        <p:spPr>
          <a:xfrm>
            <a:off x="4442868" y="129161"/>
            <a:ext cx="5041829" cy="3127519"/>
          </a:xfrm>
          <a:prstGeom prst="rect">
            <a:avLst/>
          </a:prstGeom>
        </p:spPr>
      </p:pic>
      <p:pic>
        <p:nvPicPr>
          <p:cNvPr id="10" name="Picture 9"/>
          <p:cNvPicPr>
            <a:picLocks noChangeAspect="1"/>
          </p:cNvPicPr>
          <p:nvPr/>
        </p:nvPicPr>
        <p:blipFill>
          <a:blip r:embed="rId5"/>
          <a:stretch>
            <a:fillRect/>
          </a:stretch>
        </p:blipFill>
        <p:spPr>
          <a:xfrm>
            <a:off x="4769033" y="3470937"/>
            <a:ext cx="4389500" cy="2456901"/>
          </a:xfrm>
          <a:prstGeom prst="rect">
            <a:avLst/>
          </a:prstGeom>
        </p:spPr>
      </p:pic>
    </p:spTree>
    <p:extLst>
      <p:ext uri="{BB962C8B-B14F-4D97-AF65-F5344CB8AC3E}">
        <p14:creationId xmlns:p14="http://schemas.microsoft.com/office/powerpoint/2010/main" val="310645924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gev_absorption.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00" y="238473"/>
            <a:ext cx="6071557" cy="3082671"/>
          </a:xfrm>
          <a:prstGeom prst="rect">
            <a:avLst/>
          </a:prstGeom>
        </p:spPr>
      </p:pic>
      <p:pic>
        <p:nvPicPr>
          <p:cNvPr id="3" name="Picture 2" descr="25gev_absorption.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86803" y="3776147"/>
            <a:ext cx="5620308" cy="2904662"/>
          </a:xfrm>
          <a:prstGeom prst="rect">
            <a:avLst/>
          </a:prstGeom>
        </p:spPr>
      </p:pic>
      <p:sp>
        <p:nvSpPr>
          <p:cNvPr id="4" name="TextBox 3"/>
          <p:cNvSpPr txBox="1"/>
          <p:nvPr/>
        </p:nvSpPr>
        <p:spPr>
          <a:xfrm>
            <a:off x="6416256" y="1420481"/>
            <a:ext cx="2637824" cy="1477328"/>
          </a:xfrm>
          <a:prstGeom prst="rect">
            <a:avLst/>
          </a:prstGeom>
          <a:noFill/>
          <a:ln>
            <a:solidFill>
              <a:srgbClr val="0000FF"/>
            </a:solidFill>
          </a:ln>
        </p:spPr>
        <p:txBody>
          <a:bodyPr wrap="none" rtlCol="0">
            <a:spAutoFit/>
          </a:bodyPr>
          <a:lstStyle/>
          <a:p>
            <a:r>
              <a:rPr lang="en-US" b="1" dirty="0" smtClean="0"/>
              <a:t>Comparison between</a:t>
            </a:r>
          </a:p>
          <a:p>
            <a:r>
              <a:rPr lang="en-US" b="1" dirty="0" smtClean="0"/>
              <a:t>Carbon and iron absorber</a:t>
            </a:r>
          </a:p>
          <a:p>
            <a:endParaRPr lang="en-US" b="1" dirty="0" smtClean="0"/>
          </a:p>
          <a:p>
            <a:r>
              <a:rPr lang="en-US" b="1" dirty="0" smtClean="0"/>
              <a:t>Carbon as first absorber, </a:t>
            </a:r>
          </a:p>
          <a:p>
            <a:r>
              <a:rPr lang="en-US" b="1" dirty="0" smtClean="0"/>
              <a:t>Rest iron</a:t>
            </a:r>
          </a:p>
        </p:txBody>
      </p:sp>
      <p:sp>
        <p:nvSpPr>
          <p:cNvPr id="5" name="TextBox 4"/>
          <p:cNvSpPr txBox="1"/>
          <p:nvPr/>
        </p:nvSpPr>
        <p:spPr>
          <a:xfrm>
            <a:off x="5012106" y="307328"/>
            <a:ext cx="1659429" cy="584776"/>
          </a:xfrm>
          <a:prstGeom prst="rect">
            <a:avLst/>
          </a:prstGeom>
          <a:noFill/>
        </p:spPr>
        <p:txBody>
          <a:bodyPr wrap="none" rtlCol="0">
            <a:spAutoFit/>
          </a:bodyPr>
          <a:lstStyle/>
          <a:p>
            <a:r>
              <a:rPr lang="en-US" sz="3200" b="1" dirty="0" smtClean="0"/>
              <a:t>10 </a:t>
            </a:r>
            <a:r>
              <a:rPr lang="en-US" sz="3200" b="1" dirty="0" err="1" smtClean="0"/>
              <a:t>AGeV</a:t>
            </a:r>
            <a:endParaRPr lang="en-US" sz="3200" b="1" dirty="0"/>
          </a:p>
        </p:txBody>
      </p:sp>
      <p:sp>
        <p:nvSpPr>
          <p:cNvPr id="6" name="TextBox 5"/>
          <p:cNvSpPr txBox="1"/>
          <p:nvPr/>
        </p:nvSpPr>
        <p:spPr>
          <a:xfrm>
            <a:off x="7484571" y="3604599"/>
            <a:ext cx="1659429" cy="584776"/>
          </a:xfrm>
          <a:prstGeom prst="rect">
            <a:avLst/>
          </a:prstGeom>
          <a:noFill/>
        </p:spPr>
        <p:txBody>
          <a:bodyPr wrap="none" rtlCol="0">
            <a:spAutoFit/>
          </a:bodyPr>
          <a:lstStyle/>
          <a:p>
            <a:r>
              <a:rPr lang="en-US" sz="3200" b="1" dirty="0" smtClean="0"/>
              <a:t>25 </a:t>
            </a:r>
            <a:r>
              <a:rPr lang="en-US" sz="3200" b="1" dirty="0" err="1" smtClean="0"/>
              <a:t>AGeV</a:t>
            </a:r>
            <a:endParaRPr lang="en-US" sz="3200" b="1" dirty="0"/>
          </a:p>
        </p:txBody>
      </p:sp>
      <p:sp>
        <p:nvSpPr>
          <p:cNvPr id="7" name="TextBox 6"/>
          <p:cNvSpPr txBox="1"/>
          <p:nvPr/>
        </p:nvSpPr>
        <p:spPr>
          <a:xfrm>
            <a:off x="25400" y="3937000"/>
            <a:ext cx="3300904" cy="1477328"/>
          </a:xfrm>
          <a:prstGeom prst="rect">
            <a:avLst/>
          </a:prstGeom>
          <a:noFill/>
          <a:ln>
            <a:solidFill>
              <a:srgbClr val="0000FF"/>
            </a:solidFill>
          </a:ln>
        </p:spPr>
        <p:txBody>
          <a:bodyPr wrap="none" rtlCol="0">
            <a:spAutoFit/>
          </a:bodyPr>
          <a:lstStyle/>
          <a:p>
            <a:pPr marL="285750" indent="-285750">
              <a:buFont typeface="Arial"/>
              <a:buChar char="•"/>
            </a:pPr>
            <a:r>
              <a:rPr lang="en-US" dirty="0" smtClean="0"/>
              <a:t>Peak particle densities for two</a:t>
            </a:r>
          </a:p>
          <a:p>
            <a:r>
              <a:rPr lang="en-US" dirty="0" smtClean="0"/>
              <a:t>     cases are similar</a:t>
            </a:r>
          </a:p>
          <a:p>
            <a:pPr marL="285750" indent="-285750">
              <a:buFont typeface="Arial"/>
              <a:buChar char="•"/>
            </a:pPr>
            <a:endParaRPr lang="en-US" dirty="0"/>
          </a:p>
          <a:p>
            <a:pPr marL="285750" indent="-285750">
              <a:buFont typeface="Arial"/>
              <a:buChar char="•"/>
            </a:pPr>
            <a:r>
              <a:rPr lang="en-US" dirty="0" smtClean="0"/>
              <a:t>Carbon has advantages for </a:t>
            </a:r>
          </a:p>
          <a:p>
            <a:r>
              <a:rPr lang="en-US" dirty="0" smtClean="0"/>
              <a:t>     installation inside magnet</a:t>
            </a:r>
            <a:endParaRPr lang="en-US" dirty="0"/>
          </a:p>
        </p:txBody>
      </p:sp>
    </p:spTree>
    <p:extLst>
      <p:ext uri="{BB962C8B-B14F-4D97-AF65-F5344CB8AC3E}">
        <p14:creationId xmlns:p14="http://schemas.microsoft.com/office/powerpoint/2010/main" val="115341584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ALICE </a:t>
            </a:r>
            <a:r>
              <a:rPr lang="en-US" dirty="0" err="1" smtClean="0"/>
              <a:t>Dimuon</a:t>
            </a:r>
            <a:r>
              <a:rPr lang="en-US" dirty="0" smtClean="0"/>
              <a:t> Detector</a:t>
            </a:r>
            <a:endParaRPr lang="en-US" dirty="0"/>
          </a:p>
        </p:txBody>
      </p:sp>
      <p:pic>
        <p:nvPicPr>
          <p:cNvPr id="39938" name="Picture 2"/>
          <p:cNvPicPr>
            <a:picLocks noGrp="1" noChangeAspect="1" noChangeArrowheads="1"/>
          </p:cNvPicPr>
          <p:nvPr>
            <p:ph idx="1"/>
          </p:nvPr>
        </p:nvPicPr>
        <p:blipFill>
          <a:blip r:embed="rId2"/>
          <a:srcRect/>
          <a:stretch>
            <a:fillRect/>
          </a:stretch>
        </p:blipFill>
        <p:spPr bwMode="auto">
          <a:xfrm>
            <a:off x="170169" y="1600200"/>
            <a:ext cx="8397254" cy="4756150"/>
          </a:xfrm>
          <a:prstGeom prst="rect">
            <a:avLst/>
          </a:prstGeom>
          <a:noFill/>
          <a:ln w="9525">
            <a:noFill/>
            <a:miter lim="800000"/>
            <a:headEnd/>
            <a:tailEnd/>
          </a:ln>
          <a:effectLst/>
        </p:spPr>
      </p:pic>
      <p:sp>
        <p:nvSpPr>
          <p:cNvPr id="5" name="Date Placeholder 4"/>
          <p:cNvSpPr>
            <a:spLocks noGrp="1"/>
          </p:cNvSpPr>
          <p:nvPr>
            <p:ph type="dt" sz="half" idx="10"/>
          </p:nvPr>
        </p:nvSpPr>
        <p:spPr/>
        <p:txBody>
          <a:bodyPr/>
          <a:lstStyle/>
          <a:p>
            <a:fld id="{0D618E1D-055C-4BB3-BF3E-8E44FE1AB13A}" type="datetime1">
              <a:rPr lang="en-US" smtClean="0"/>
              <a:t>2/4/2016</a:t>
            </a:fld>
            <a:endParaRPr lang="en-US"/>
          </a:p>
        </p:txBody>
      </p:sp>
      <p:sp>
        <p:nvSpPr>
          <p:cNvPr id="6" name="Slide Number Placeholder 5"/>
          <p:cNvSpPr>
            <a:spLocks noGrp="1"/>
          </p:cNvSpPr>
          <p:nvPr>
            <p:ph type="sldNum" sz="quarter" idx="12"/>
          </p:nvPr>
        </p:nvSpPr>
        <p:spPr/>
        <p:txBody>
          <a:bodyPr/>
          <a:lstStyle/>
          <a:p>
            <a:fld id="{4F061F49-58B3-444B-8D0A-49E01249780B}" type="slidenum">
              <a:rPr lang="en-US" smtClean="0"/>
              <a:t>75</a:t>
            </a:fld>
            <a:endParaRPr lang="en-US"/>
          </a:p>
        </p:txBody>
      </p:sp>
      <p:sp>
        <p:nvSpPr>
          <p:cNvPr id="7" name="Footer Placeholder 6"/>
          <p:cNvSpPr>
            <a:spLocks noGrp="1"/>
          </p:cNvSpPr>
          <p:nvPr>
            <p:ph type="ftr" sz="quarter" idx="11"/>
          </p:nvPr>
        </p:nvSpPr>
        <p:spPr/>
        <p:txBody>
          <a:bodyPr/>
          <a:lstStyle/>
          <a:p>
            <a:r>
              <a:rPr lang="en-US" smtClean="0"/>
              <a:t>Heavy Flavour meet, SINP, Kolkata, 03-05 Feb 2016</a:t>
            </a:r>
            <a:endParaRPr lang="en-US"/>
          </a:p>
        </p:txBody>
      </p:sp>
    </p:spTree>
    <p:extLst>
      <p:ext uri="{BB962C8B-B14F-4D97-AF65-F5344CB8AC3E}">
        <p14:creationId xmlns:p14="http://schemas.microsoft.com/office/powerpoint/2010/main" val="45468399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5"/>
          <p:cNvSpPr>
            <a:spLocks noGrp="1"/>
          </p:cNvSpPr>
          <p:nvPr>
            <p:ph type="sldNum" sz="quarter" idx="12"/>
          </p:nvPr>
        </p:nvSpPr>
        <p:spPr/>
        <p:txBody>
          <a:bodyPr/>
          <a:lstStyle/>
          <a:p>
            <a:fld id="{E07C5AD8-773B-473C-8966-9A6BD1526493}" type="slidenum">
              <a:rPr lang="en-GB"/>
              <a:pPr/>
              <a:t>76</a:t>
            </a:fld>
            <a:endParaRPr lang="en-GB"/>
          </a:p>
        </p:txBody>
      </p:sp>
      <p:pic>
        <p:nvPicPr>
          <p:cNvPr id="2078724" name="Immagine 4" descr="sigmas.png"/>
          <p:cNvPicPr>
            <a:picLocks noChangeAspect="1"/>
          </p:cNvPicPr>
          <p:nvPr/>
        </p:nvPicPr>
        <p:blipFill>
          <a:blip r:embed="rId3"/>
          <a:srcRect t="8789" r="6746"/>
          <a:stretch>
            <a:fillRect/>
          </a:stretch>
        </p:blipFill>
        <p:spPr bwMode="auto">
          <a:xfrm>
            <a:off x="1600200" y="1066800"/>
            <a:ext cx="5715000" cy="3784600"/>
          </a:xfrm>
          <a:prstGeom prst="rect">
            <a:avLst/>
          </a:prstGeom>
          <a:noFill/>
          <a:ln w="9525">
            <a:noFill/>
            <a:miter lim="800000"/>
            <a:headEnd/>
            <a:tailEnd/>
          </a:ln>
        </p:spPr>
      </p:pic>
      <p:sp>
        <p:nvSpPr>
          <p:cNvPr id="2078725" name="CasellaDiTesto 6"/>
          <p:cNvSpPr txBox="1">
            <a:spLocks noChangeArrowheads="1"/>
          </p:cNvSpPr>
          <p:nvPr/>
        </p:nvSpPr>
        <p:spPr bwMode="auto">
          <a:xfrm>
            <a:off x="5094288" y="2717800"/>
            <a:ext cx="1916112" cy="431800"/>
          </a:xfrm>
          <a:prstGeom prst="rect">
            <a:avLst/>
          </a:prstGeom>
          <a:noFill/>
          <a:ln w="9525">
            <a:noFill/>
            <a:miter lim="800000"/>
            <a:headEnd/>
            <a:tailEnd/>
          </a:ln>
        </p:spPr>
        <p:txBody>
          <a:bodyPr wrap="none">
            <a:spAutoFit/>
          </a:bodyPr>
          <a:lstStyle/>
          <a:p>
            <a:pPr algn="l">
              <a:lnSpc>
                <a:spcPct val="93000"/>
              </a:lnSpc>
              <a:spcBef>
                <a:spcPct val="0"/>
              </a:spcBef>
              <a:buClr>
                <a:srgbClr val="000000"/>
              </a:buClr>
              <a:buSzPct val="100000"/>
              <a:buFont typeface="Times New Roman" pitchFamily="18" charset="0"/>
              <a:buNone/>
            </a:pPr>
            <a:r>
              <a:rPr lang="en-US" sz="2400">
                <a:solidFill>
                  <a:srgbClr val="FF0000"/>
                </a:solidFill>
                <a:latin typeface="Verdana" pitchFamily="34" charset="0"/>
                <a:ea typeface="DejaVu LGC Sans" pitchFamily="34" charset="0"/>
                <a:cs typeface="DejaVu LGC Sans" pitchFamily="34" charset="0"/>
              </a:rPr>
              <a:t>Preliminary</a:t>
            </a:r>
            <a:endParaRPr lang="it-IT" sz="2400">
              <a:solidFill>
                <a:srgbClr val="FF0000"/>
              </a:solidFill>
              <a:latin typeface="Verdana" pitchFamily="34" charset="0"/>
              <a:ea typeface="DejaVu LGC Sans" pitchFamily="34" charset="0"/>
              <a:cs typeface="DejaVu LGC Sans" pitchFamily="34" charset="0"/>
            </a:endParaRPr>
          </a:p>
        </p:txBody>
      </p:sp>
      <p:sp>
        <p:nvSpPr>
          <p:cNvPr id="2078726" name="CasellaDiTesto 5"/>
          <p:cNvSpPr txBox="1">
            <a:spLocks noChangeArrowheads="1"/>
          </p:cNvSpPr>
          <p:nvPr/>
        </p:nvSpPr>
        <p:spPr bwMode="auto">
          <a:xfrm>
            <a:off x="330200" y="6472238"/>
            <a:ext cx="9499600" cy="376237"/>
          </a:xfrm>
          <a:prstGeom prst="rect">
            <a:avLst/>
          </a:prstGeom>
          <a:noFill/>
          <a:ln w="9525">
            <a:noFill/>
            <a:miter lim="800000"/>
            <a:headEnd/>
            <a:tailEnd/>
          </a:ln>
        </p:spPr>
        <p:txBody>
          <a:bodyPr>
            <a:spAutoFit/>
          </a:bodyPr>
          <a:lstStyle/>
          <a:p>
            <a:pPr algn="l">
              <a:lnSpc>
                <a:spcPct val="93000"/>
              </a:lnSpc>
              <a:spcBef>
                <a:spcPct val="0"/>
              </a:spcBef>
              <a:buClr>
                <a:schemeClr val="bg1"/>
              </a:buClr>
              <a:buSzPct val="100000"/>
              <a:buFontTx/>
              <a:buChar char="•"/>
            </a:pPr>
            <a:r>
              <a:rPr lang="en-US" sz="2000">
                <a:solidFill>
                  <a:schemeClr val="tx1"/>
                </a:solidFill>
                <a:latin typeface="Verdana" pitchFamily="34" charset="0"/>
                <a:ea typeface="DejaVu LGC Sans" pitchFamily="34" charset="0"/>
                <a:cs typeface="DejaVu LGC Sans" pitchFamily="34" charset="0"/>
              </a:rPr>
              <a:t> 158 GeV cross sections constrained by the relative normalization</a:t>
            </a:r>
            <a:endParaRPr lang="it-IT" sz="2000">
              <a:solidFill>
                <a:schemeClr val="tx1"/>
              </a:solidFill>
              <a:latin typeface="Verdana" pitchFamily="34" charset="0"/>
              <a:ea typeface="DejaVu LGC Sans" pitchFamily="34" charset="0"/>
              <a:cs typeface="DejaVu LGC Sans" pitchFamily="34" charset="0"/>
            </a:endParaRPr>
          </a:p>
        </p:txBody>
      </p:sp>
      <p:sp>
        <p:nvSpPr>
          <p:cNvPr id="2078727" name="Rectangle 7"/>
          <p:cNvSpPr>
            <a:spLocks noChangeArrowheads="1"/>
          </p:cNvSpPr>
          <p:nvPr/>
        </p:nvSpPr>
        <p:spPr bwMode="auto">
          <a:xfrm>
            <a:off x="228600" y="4953000"/>
            <a:ext cx="8534400" cy="376238"/>
          </a:xfrm>
          <a:prstGeom prst="rect">
            <a:avLst/>
          </a:prstGeom>
          <a:noFill/>
          <a:ln w="9525" algn="ctr">
            <a:noFill/>
            <a:miter lim="800000"/>
            <a:headEnd/>
            <a:tailEnd/>
          </a:ln>
          <a:effectLst/>
        </p:spPr>
        <p:txBody>
          <a:bodyPr wrap="none">
            <a:spAutoFit/>
          </a:bodyPr>
          <a:lstStyle/>
          <a:p>
            <a:pPr algn="l">
              <a:lnSpc>
                <a:spcPct val="93000"/>
              </a:lnSpc>
              <a:spcBef>
                <a:spcPct val="0"/>
              </a:spcBef>
              <a:buClr>
                <a:schemeClr val="bg1"/>
              </a:buClr>
              <a:buSzPct val="100000"/>
              <a:buFontTx/>
              <a:buChar char="•"/>
            </a:pPr>
            <a:r>
              <a:rPr lang="en-US" sz="2000">
                <a:solidFill>
                  <a:schemeClr val="tx1"/>
                </a:solidFill>
                <a:latin typeface="Verdana" pitchFamily="34" charset="0"/>
                <a:ea typeface="DejaVu LGC Sans" pitchFamily="34" charset="0"/>
                <a:cs typeface="DejaVu LGC Sans" pitchFamily="34" charset="0"/>
              </a:rPr>
              <a:t> Systematic error on (absolute) luminosity estimation quite high</a:t>
            </a:r>
          </a:p>
        </p:txBody>
      </p:sp>
      <p:sp>
        <p:nvSpPr>
          <p:cNvPr id="2078728" name="Rectangle 8"/>
          <p:cNvSpPr>
            <a:spLocks noChangeArrowheads="1"/>
          </p:cNvSpPr>
          <p:nvPr/>
        </p:nvSpPr>
        <p:spPr bwMode="auto">
          <a:xfrm>
            <a:off x="877888" y="5332413"/>
            <a:ext cx="7543800" cy="660400"/>
          </a:xfrm>
          <a:prstGeom prst="rect">
            <a:avLst/>
          </a:prstGeom>
          <a:noFill/>
          <a:ln w="9525" algn="ctr">
            <a:noFill/>
            <a:miter lim="800000"/>
            <a:headEnd/>
            <a:tailEnd/>
          </a:ln>
          <a:effectLst/>
        </p:spPr>
        <p:txBody>
          <a:bodyPr>
            <a:spAutoFit/>
          </a:bodyPr>
          <a:lstStyle/>
          <a:p>
            <a:pPr algn="l">
              <a:lnSpc>
                <a:spcPct val="93000"/>
              </a:lnSpc>
              <a:spcBef>
                <a:spcPct val="0"/>
              </a:spcBef>
              <a:buClr>
                <a:schemeClr val="bg1"/>
              </a:buClr>
              <a:buSzPct val="100000"/>
              <a:buFontTx/>
              <a:buChar char="•"/>
            </a:pPr>
            <a:r>
              <a:rPr lang="en-US" sz="2000">
                <a:solidFill>
                  <a:schemeClr val="tx1"/>
                </a:solidFill>
                <a:latin typeface="Verdana" pitchFamily="34" charset="0"/>
                <a:ea typeface="DejaVu LGC Sans" pitchFamily="34" charset="0"/>
                <a:cs typeface="DejaVu LGC Sans" pitchFamily="34" charset="0"/>
              </a:rPr>
              <a:t> Relative luminosity estimate between 158 and 400 GeV  </a:t>
            </a:r>
          </a:p>
          <a:p>
            <a:pPr algn="l">
              <a:lnSpc>
                <a:spcPct val="93000"/>
              </a:lnSpc>
              <a:spcBef>
                <a:spcPct val="0"/>
              </a:spcBef>
              <a:buClr>
                <a:schemeClr val="bg1"/>
              </a:buClr>
              <a:buSzPct val="100000"/>
            </a:pPr>
            <a:r>
              <a:rPr lang="en-US" sz="2000">
                <a:solidFill>
                  <a:schemeClr val="tx1"/>
                </a:solidFill>
                <a:latin typeface="Verdana" pitchFamily="34" charset="0"/>
                <a:ea typeface="DejaVu LGC Sans" pitchFamily="34" charset="0"/>
                <a:cs typeface="DejaVu LGC Sans" pitchFamily="34" charset="0"/>
              </a:rPr>
              <a:t>  much better known (~2-3% systematic error) </a:t>
            </a:r>
          </a:p>
        </p:txBody>
      </p:sp>
      <p:sp>
        <p:nvSpPr>
          <p:cNvPr id="2078729" name="Rectangle 9"/>
          <p:cNvSpPr>
            <a:spLocks noChangeArrowheads="1"/>
          </p:cNvSpPr>
          <p:nvPr/>
        </p:nvSpPr>
        <p:spPr bwMode="auto">
          <a:xfrm>
            <a:off x="827088" y="5943600"/>
            <a:ext cx="8335962" cy="376238"/>
          </a:xfrm>
          <a:prstGeom prst="rect">
            <a:avLst/>
          </a:prstGeom>
          <a:solidFill>
            <a:schemeClr val="bg1"/>
          </a:solidFill>
          <a:ln w="9525" algn="ctr">
            <a:noFill/>
            <a:miter lim="800000"/>
            <a:headEnd/>
            <a:tailEnd/>
          </a:ln>
          <a:effectLst/>
        </p:spPr>
        <p:txBody>
          <a:bodyPr wrap="none">
            <a:spAutoFit/>
          </a:bodyPr>
          <a:lstStyle/>
          <a:p>
            <a:pPr algn="l">
              <a:lnSpc>
                <a:spcPct val="93000"/>
              </a:lnSpc>
              <a:spcBef>
                <a:spcPct val="0"/>
              </a:spcBef>
              <a:buClr>
                <a:schemeClr val="bg1"/>
              </a:buClr>
              <a:buSzPct val="100000"/>
              <a:buFontTx/>
              <a:buChar char="•"/>
            </a:pPr>
            <a:r>
              <a:rPr lang="en-US" sz="2000">
                <a:solidFill>
                  <a:schemeClr val="tx1"/>
                </a:solidFill>
                <a:latin typeface="Verdana" pitchFamily="34" charset="0"/>
                <a:ea typeface="DejaVu LGC Sans" pitchFamily="34" charset="0"/>
                <a:cs typeface="DejaVu LGC Sans" pitchFamily="34" charset="0"/>
              </a:rPr>
              <a:t> Normalize NA60 400 GeV cross section ratios to NA50 results </a:t>
            </a:r>
          </a:p>
        </p:txBody>
      </p:sp>
      <p:sp>
        <p:nvSpPr>
          <p:cNvPr id="2078730" name="Text Box 10"/>
          <p:cNvSpPr txBox="1">
            <a:spLocks noChangeArrowheads="1"/>
          </p:cNvSpPr>
          <p:nvPr/>
        </p:nvSpPr>
        <p:spPr bwMode="auto">
          <a:xfrm>
            <a:off x="304800" y="660400"/>
            <a:ext cx="5640388" cy="396875"/>
          </a:xfrm>
          <a:prstGeom prst="rect">
            <a:avLst/>
          </a:prstGeom>
          <a:noFill/>
          <a:ln w="9525" algn="ctr">
            <a:noFill/>
            <a:miter lim="800000"/>
            <a:headEnd/>
            <a:tailEnd/>
          </a:ln>
          <a:effectLst/>
        </p:spPr>
        <p:txBody>
          <a:bodyPr wrap="none">
            <a:spAutoFit/>
          </a:bodyPr>
          <a:lstStyle/>
          <a:p>
            <a:pPr algn="l">
              <a:spcBef>
                <a:spcPct val="0"/>
              </a:spcBef>
              <a:buFontTx/>
              <a:buChar char="•"/>
            </a:pPr>
            <a:r>
              <a:rPr lang="en-US" sz="2000">
                <a:solidFill>
                  <a:schemeClr val="tx1"/>
                </a:solidFill>
                <a:latin typeface="Verdana" pitchFamily="34" charset="0"/>
                <a:cs typeface="Arial" pitchFamily="34" charset="0"/>
              </a:rPr>
              <a:t> J/</a:t>
            </a:r>
            <a:r>
              <a:rPr lang="en-US" sz="2000">
                <a:solidFill>
                  <a:schemeClr val="tx1"/>
                </a:solidFill>
                <a:latin typeface="Verdana" pitchFamily="34" charset="0"/>
                <a:cs typeface="Arial" pitchFamily="34" charset="0"/>
                <a:sym typeface="Symbol" pitchFamily="18" charset="2"/>
              </a:rPr>
              <a:t> production cross sections for pA data</a:t>
            </a:r>
          </a:p>
        </p:txBody>
      </p:sp>
      <p:sp>
        <p:nvSpPr>
          <p:cNvPr id="2078732" name="Text Box 2"/>
          <p:cNvSpPr txBox="1">
            <a:spLocks noChangeArrowheads="1"/>
          </p:cNvSpPr>
          <p:nvPr/>
        </p:nvSpPr>
        <p:spPr bwMode="auto">
          <a:xfrm>
            <a:off x="34925" y="44450"/>
            <a:ext cx="9109075" cy="519113"/>
          </a:xfrm>
          <a:prstGeom prst="rect">
            <a:avLst/>
          </a:prstGeom>
          <a:noFill/>
          <a:ln w="9525" algn="ctr">
            <a:noFill/>
            <a:miter lim="800000"/>
            <a:headEnd/>
            <a:tailEnd/>
          </a:ln>
        </p:spPr>
        <p:txBody>
          <a:bodyPr>
            <a:spAutoFit/>
          </a:bodyPr>
          <a:lstStyle/>
          <a:p>
            <a:pPr marL="360363" indent="-360363" algn="l" eaLnBrk="0" hangingPunct="0">
              <a:spcBef>
                <a:spcPct val="100000"/>
              </a:spcBef>
              <a:tabLst>
                <a:tab pos="82550" algn="l"/>
              </a:tabLst>
            </a:pPr>
            <a:r>
              <a:rPr lang="en-GB" sz="2800" b="1">
                <a:solidFill>
                  <a:srgbClr val="000099"/>
                </a:solidFill>
              </a:rPr>
              <a:t>New result: J/</a:t>
            </a:r>
            <a:r>
              <a:rPr lang="en-GB" sz="2800" b="1">
                <a:solidFill>
                  <a:srgbClr val="000099"/>
                </a:solidFill>
                <a:latin typeface="Symbol" pitchFamily="18" charset="2"/>
              </a:rPr>
              <a:t>y</a:t>
            </a:r>
            <a:r>
              <a:rPr lang="en-GB" sz="2800" b="1">
                <a:solidFill>
                  <a:srgbClr val="000099"/>
                </a:solidFill>
              </a:rPr>
              <a:t>  cross section in pA </a:t>
            </a:r>
          </a:p>
        </p:txBody>
      </p:sp>
      <p:sp>
        <p:nvSpPr>
          <p:cNvPr id="11" name="Date Placeholder 10"/>
          <p:cNvSpPr>
            <a:spLocks noGrp="1"/>
          </p:cNvSpPr>
          <p:nvPr>
            <p:ph type="dt" sz="half" idx="10"/>
          </p:nvPr>
        </p:nvSpPr>
        <p:spPr/>
        <p:txBody>
          <a:bodyPr/>
          <a:lstStyle/>
          <a:p>
            <a:fld id="{A85AFF81-7933-4B12-AB3B-B90623463478}" type="datetime1">
              <a:rPr lang="en-US" smtClean="0"/>
              <a:t>2/4/2016</a:t>
            </a:fld>
            <a:endParaRPr lang="en-US"/>
          </a:p>
        </p:txBody>
      </p:sp>
      <p:sp>
        <p:nvSpPr>
          <p:cNvPr id="13" name="Footer Placeholder 12"/>
          <p:cNvSpPr>
            <a:spLocks noGrp="1"/>
          </p:cNvSpPr>
          <p:nvPr>
            <p:ph type="ftr" sz="quarter" idx="11"/>
          </p:nvPr>
        </p:nvSpPr>
        <p:spPr/>
        <p:txBody>
          <a:bodyPr/>
          <a:lstStyle/>
          <a:p>
            <a:r>
              <a:rPr lang="en-US" smtClean="0"/>
              <a:t>Heavy Flavour meet, SINP, Kolkata, 03-05 Feb 2016</a:t>
            </a:r>
            <a:endParaRPr lang="en-US"/>
          </a:p>
        </p:txBody>
      </p:sp>
    </p:spTree>
    <p:extLst>
      <p:ext uri="{BB962C8B-B14F-4D97-AF65-F5344CB8AC3E}">
        <p14:creationId xmlns:p14="http://schemas.microsoft.com/office/powerpoint/2010/main" val="369136550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0700" y="727038"/>
            <a:ext cx="7547022" cy="452400"/>
          </a:xfrm>
        </p:spPr>
        <p:txBody>
          <a:bodyPr>
            <a:noAutofit/>
          </a:bodyPr>
          <a:lstStyle/>
          <a:p>
            <a:r>
              <a:rPr lang="en-US" sz="2000" dirty="0" smtClean="0"/>
              <a:t>From aliceinfo.cern.ch/public/…chapter2….ALICE </a:t>
            </a:r>
            <a:r>
              <a:rPr lang="en-US" sz="2000" dirty="0" err="1" smtClean="0"/>
              <a:t>dimoun</a:t>
            </a:r>
            <a:r>
              <a:rPr lang="en-US" sz="2000" dirty="0" smtClean="0"/>
              <a:t> spectrometer</a:t>
            </a:r>
            <a:endParaRPr lang="en-US" sz="2000" dirty="0"/>
          </a:p>
        </p:txBody>
      </p:sp>
      <p:sp>
        <p:nvSpPr>
          <p:cNvPr id="3" name="Content Placeholder 2"/>
          <p:cNvSpPr>
            <a:spLocks noGrp="1"/>
          </p:cNvSpPr>
          <p:nvPr>
            <p:ph idx="1"/>
          </p:nvPr>
        </p:nvSpPr>
        <p:spPr/>
        <p:txBody>
          <a:bodyPr>
            <a:normAutofit fontScale="40000" lnSpcReduction="20000"/>
          </a:bodyPr>
          <a:lstStyle/>
          <a:p>
            <a:r>
              <a:rPr lang="en-US" dirty="0"/>
              <a:t>Hard, penetrating probes, such as heavy </a:t>
            </a:r>
            <a:r>
              <a:rPr lang="en-US" dirty="0" err="1"/>
              <a:t>quarkonium</a:t>
            </a:r>
            <a:r>
              <a:rPr lang="en-US" dirty="0"/>
              <a:t> states, provide an essential tool to study the early and hot stage of heavy-ion collisions. In particular they are expected to be sensitive to Quark-Gluon Plasma formation. In the presence of a </a:t>
            </a:r>
            <a:r>
              <a:rPr lang="en-US" dirty="0" err="1"/>
              <a:t>deconfined</a:t>
            </a:r>
            <a:r>
              <a:rPr lang="en-US" dirty="0"/>
              <a:t> medium (i.e. QGP) with high enough energy density, </a:t>
            </a:r>
            <a:r>
              <a:rPr lang="en-US" dirty="0" err="1"/>
              <a:t>quarkonium</a:t>
            </a:r>
            <a:r>
              <a:rPr lang="en-US" dirty="0"/>
              <a:t> states are dissociated because of </a:t>
            </a:r>
            <a:r>
              <a:rPr lang="en-US" dirty="0" err="1"/>
              <a:t>colour</a:t>
            </a:r>
            <a:r>
              <a:rPr lang="en-US" dirty="0"/>
              <a:t> screening. This leads to a suppression of their production rates. At the high LHC collision energy, both the </a:t>
            </a:r>
            <a:r>
              <a:rPr lang="en-US" dirty="0" err="1"/>
              <a:t>charmonium</a:t>
            </a:r>
            <a:r>
              <a:rPr lang="en-US" dirty="0"/>
              <a:t> states (J/Ψ and Ψ′) as well as the </a:t>
            </a:r>
            <a:r>
              <a:rPr lang="en-US" dirty="0" err="1"/>
              <a:t>bottomonium</a:t>
            </a:r>
            <a:r>
              <a:rPr lang="en-US" dirty="0"/>
              <a:t> states (ϒ, ϒ′ and ϒ′′) can be studied. The </a:t>
            </a:r>
            <a:r>
              <a:rPr lang="en-US" dirty="0" err="1"/>
              <a:t>Dimuon</a:t>
            </a:r>
            <a:r>
              <a:rPr lang="en-US" dirty="0"/>
              <a:t> spectrometer is optimized for the detection of these heavy quark resonances</a:t>
            </a:r>
            <a:r>
              <a:rPr lang="en-US" dirty="0" smtClean="0"/>
              <a:t>.</a:t>
            </a:r>
          </a:p>
          <a:p>
            <a:r>
              <a:rPr lang="en-US" dirty="0"/>
              <a:t>The ALICE forward </a:t>
            </a:r>
            <a:r>
              <a:rPr lang="en-US" dirty="0" err="1"/>
              <a:t>muon</a:t>
            </a:r>
            <a:r>
              <a:rPr lang="en-US" dirty="0"/>
              <a:t> spectrometer will study the complete spectrum of heavy </a:t>
            </a:r>
            <a:r>
              <a:rPr lang="en-US" dirty="0" err="1"/>
              <a:t>quarkonia</a:t>
            </a:r>
            <a:r>
              <a:rPr lang="en-US" dirty="0"/>
              <a:t> (J/Ψ, Ψ′, ϒ, ϒ′, ϒ′′) via their decay in the </a:t>
            </a:r>
            <a:r>
              <a:rPr lang="en-US" dirty="0" err="1"/>
              <a:t>μ+μ</a:t>
            </a:r>
            <a:r>
              <a:rPr lang="en-US" dirty="0"/>
              <a:t>– channel. The spectrometer acceptance covers the </a:t>
            </a:r>
            <a:r>
              <a:rPr lang="en-US" dirty="0" err="1"/>
              <a:t>pseudorapidity</a:t>
            </a:r>
            <a:r>
              <a:rPr lang="en-US" dirty="0"/>
              <a:t> interval 2.5 ≤ η ≤ 4 and the resonances can be detected down to zero transverse momentum. The invariant mass resolution is of the order of 70 </a:t>
            </a:r>
            <a:r>
              <a:rPr lang="en-US" dirty="0" err="1"/>
              <a:t>MeV</a:t>
            </a:r>
            <a:r>
              <a:rPr lang="en-US" dirty="0"/>
              <a:t> in the J/Ψ region and about 100 </a:t>
            </a:r>
            <a:r>
              <a:rPr lang="en-US" dirty="0" err="1"/>
              <a:t>MeV</a:t>
            </a:r>
            <a:r>
              <a:rPr lang="en-US" dirty="0"/>
              <a:t> close to the ϒ. These values allow to resolve and measure individually all five resonance states.</a:t>
            </a:r>
          </a:p>
          <a:p>
            <a:r>
              <a:rPr lang="en-US" dirty="0"/>
              <a:t>The main components of the spectrometer are shown on the following sketch.</a:t>
            </a:r>
          </a:p>
          <a:p>
            <a:r>
              <a:rPr lang="en-US" dirty="0"/>
              <a:t>Basic principle of the </a:t>
            </a:r>
            <a:r>
              <a:rPr lang="en-US" dirty="0" err="1"/>
              <a:t>Dimuon</a:t>
            </a:r>
            <a:r>
              <a:rPr lang="en-US" dirty="0"/>
              <a:t> spectrometer: an absorber to filter the background, a set of tracking chambers before, inside and after the magnet and a set of trigger chambers.</a:t>
            </a:r>
          </a:p>
          <a:p>
            <a:r>
              <a:rPr lang="en-US" dirty="0"/>
              <a:t>The </a:t>
            </a:r>
            <a:r>
              <a:rPr lang="en-US" b="1" dirty="0"/>
              <a:t>front absorber</a:t>
            </a:r>
            <a:r>
              <a:rPr lang="en-US" dirty="0"/>
              <a:t> suppresses all particles except </a:t>
            </a:r>
            <a:r>
              <a:rPr lang="en-US" dirty="0" err="1"/>
              <a:t>muons</a:t>
            </a:r>
            <a:r>
              <a:rPr lang="en-US" dirty="0"/>
              <a:t> coming from the interaction vertex. It is made of carbon and concrete in order to limit the multiple scattering and the energy loss of the </a:t>
            </a:r>
            <a:r>
              <a:rPr lang="en-US" dirty="0" err="1"/>
              <a:t>muons</a:t>
            </a:r>
            <a:r>
              <a:rPr lang="en-US" dirty="0"/>
              <a:t>. The inner beam shield protects the chambers from background originating from particles at small angles. It is made of tungsten, lead and stainless steel to minimize the background arising from primary particles emitted in the collision and from their showers produced in the beam pipe and in the shield itself.</a:t>
            </a:r>
          </a:p>
          <a:p>
            <a:r>
              <a:rPr lang="en-US" dirty="0"/>
              <a:t>The </a:t>
            </a:r>
            <a:r>
              <a:rPr lang="en-US" b="1" dirty="0"/>
              <a:t>tracking system</a:t>
            </a:r>
            <a:r>
              <a:rPr lang="en-US" dirty="0"/>
              <a:t> is made of 10 cathode pad/strip chambers arranged in 5 stations of 2 chambers each. The spatial resolution should be better than 100 mm and all the chambers are made of composite material (&lt; 3% X0 per chamber) to minimize the scattering of the </a:t>
            </a:r>
            <a:r>
              <a:rPr lang="en-US" dirty="0" err="1"/>
              <a:t>muons</a:t>
            </a:r>
            <a:r>
              <a:rPr lang="en-US" dirty="0"/>
              <a:t> in order to obtain the required resolution. To limit the occupation rate to a maximum of 5% the full set of chambers has more than 1 million channels.</a:t>
            </a:r>
          </a:p>
        </p:txBody>
      </p:sp>
      <p:sp>
        <p:nvSpPr>
          <p:cNvPr id="4" name="Date Placeholder 3"/>
          <p:cNvSpPr>
            <a:spLocks noGrp="1"/>
          </p:cNvSpPr>
          <p:nvPr>
            <p:ph type="dt" sz="half" idx="10"/>
          </p:nvPr>
        </p:nvSpPr>
        <p:spPr/>
        <p:txBody>
          <a:bodyPr/>
          <a:lstStyle/>
          <a:p>
            <a:fld id="{46AB7A57-0AF2-4947-BD66-7996AD68545F}" type="datetime1">
              <a:rPr lang="en-US" smtClean="0"/>
              <a:t>2/4/2016</a:t>
            </a:fld>
            <a:endParaRPr lang="en-US"/>
          </a:p>
        </p:txBody>
      </p:sp>
      <p:sp>
        <p:nvSpPr>
          <p:cNvPr id="5" name="Slide Number Placeholder 4"/>
          <p:cNvSpPr>
            <a:spLocks noGrp="1"/>
          </p:cNvSpPr>
          <p:nvPr>
            <p:ph type="sldNum" sz="quarter" idx="12"/>
          </p:nvPr>
        </p:nvSpPr>
        <p:spPr/>
        <p:txBody>
          <a:bodyPr/>
          <a:lstStyle/>
          <a:p>
            <a:fld id="{4F061F49-58B3-444B-8D0A-49E01249780B}" type="slidenum">
              <a:rPr lang="en-US" smtClean="0"/>
              <a:t>77</a:t>
            </a:fld>
            <a:endParaRPr lang="en-US"/>
          </a:p>
        </p:txBody>
      </p:sp>
      <p:sp>
        <p:nvSpPr>
          <p:cNvPr id="6" name="Footer Placeholder 5"/>
          <p:cNvSpPr>
            <a:spLocks noGrp="1"/>
          </p:cNvSpPr>
          <p:nvPr>
            <p:ph type="ftr" sz="quarter" idx="11"/>
          </p:nvPr>
        </p:nvSpPr>
        <p:spPr/>
        <p:txBody>
          <a:bodyPr/>
          <a:lstStyle/>
          <a:p>
            <a:r>
              <a:rPr lang="en-US" smtClean="0"/>
              <a:t>Heavy Flavour meet, SINP, Kolkata, 03-05 Feb 2016</a:t>
            </a:r>
            <a:endParaRPr lang="en-US"/>
          </a:p>
        </p:txBody>
      </p:sp>
    </p:spTree>
    <p:extLst>
      <p:ext uri="{BB962C8B-B14F-4D97-AF65-F5344CB8AC3E}">
        <p14:creationId xmlns:p14="http://schemas.microsoft.com/office/powerpoint/2010/main" val="394231471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liennummernplatzhalter 2"/>
          <p:cNvSpPr>
            <a:spLocks noGrp="1"/>
          </p:cNvSpPr>
          <p:nvPr>
            <p:ph type="sldNum" sz="quarter"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fld id="{F31CF04D-75A9-4437-8836-01A64B9343CA}" type="slidenum">
              <a:rPr lang="de-DE"/>
              <a:pPr>
                <a:defRPr/>
              </a:pPr>
              <a:t>78</a:t>
            </a:fld>
            <a:endParaRPr lang="de-DE"/>
          </a:p>
        </p:txBody>
      </p:sp>
      <p:sp>
        <p:nvSpPr>
          <p:cNvPr id="46083" name="Rectangle 2"/>
          <p:cNvSpPr>
            <a:spLocks noGrp="1" noChangeArrowheads="1"/>
          </p:cNvSpPr>
          <p:nvPr>
            <p:ph type="title"/>
          </p:nvPr>
        </p:nvSpPr>
        <p:spPr>
          <a:xfrm>
            <a:off x="1066752" y="179343"/>
            <a:ext cx="7120035" cy="471447"/>
          </a:xfrm>
        </p:spPr>
        <p:txBody>
          <a:bodyPr>
            <a:normAutofit fontScale="90000"/>
          </a:bodyPr>
          <a:lstStyle/>
          <a:p>
            <a:pPr eaLnBrk="1" hangingPunct="1"/>
            <a:r>
              <a:rPr lang="de-DE" dirty="0" smtClean="0"/>
              <a:t>Dileptons at FAIR - the aim</a:t>
            </a:r>
          </a:p>
        </p:txBody>
      </p:sp>
      <p:pic>
        <p:nvPicPr>
          <p:cNvPr id="46084" name="Picture 3"/>
          <p:cNvPicPr>
            <a:picLocks noChangeAspect="1" noChangeArrowheads="1"/>
          </p:cNvPicPr>
          <p:nvPr/>
        </p:nvPicPr>
        <p:blipFill>
          <a:blip r:embed="rId2"/>
          <a:srcRect/>
          <a:stretch>
            <a:fillRect/>
          </a:stretch>
        </p:blipFill>
        <p:spPr bwMode="auto">
          <a:xfrm>
            <a:off x="465138" y="801688"/>
            <a:ext cx="4776787" cy="4557712"/>
          </a:xfrm>
          <a:prstGeom prst="rect">
            <a:avLst/>
          </a:prstGeom>
          <a:noFill/>
          <a:ln w="9525">
            <a:noFill/>
            <a:miter lim="800000"/>
            <a:headEnd/>
            <a:tailEnd/>
          </a:ln>
          <a:effectLst/>
        </p:spPr>
      </p:pic>
      <p:sp>
        <p:nvSpPr>
          <p:cNvPr id="46085" name="Text Box 4"/>
          <p:cNvSpPr txBox="1">
            <a:spLocks noChangeArrowheads="1"/>
          </p:cNvSpPr>
          <p:nvPr/>
        </p:nvSpPr>
        <p:spPr bwMode="auto">
          <a:xfrm>
            <a:off x="973138" y="5540375"/>
            <a:ext cx="6643687" cy="646113"/>
          </a:xfrm>
          <a:prstGeom prst="rect">
            <a:avLst/>
          </a:prstGeom>
          <a:noFill/>
          <a:ln w="9525">
            <a:noFill/>
            <a:miter lim="800000"/>
            <a:headEnd/>
            <a:tailEnd/>
          </a:ln>
          <a:effectLst/>
        </p:spPr>
        <p:txBody>
          <a:bodyPr wrap="none">
            <a:spAutoFit/>
          </a:bodyPr>
          <a:lstStyle/>
          <a:p>
            <a:r>
              <a:rPr lang="de-DE" sz="1800">
                <a:latin typeface="Arial" charset="0"/>
              </a:rPr>
              <a:t>no </a:t>
            </a:r>
            <a:r>
              <a:rPr lang="el-GR" sz="1800">
                <a:latin typeface="Arial" charset="0"/>
                <a:cs typeface="Arial" charset="0"/>
              </a:rPr>
              <a:t>ρ</a:t>
            </a:r>
            <a:r>
              <a:rPr lang="de-DE" sz="1800">
                <a:latin typeface="Arial" charset="0"/>
                <a:cs typeface="Arial" charset="0"/>
              </a:rPr>
              <a:t>,</a:t>
            </a:r>
            <a:r>
              <a:rPr lang="el-GR" sz="1800">
                <a:latin typeface="Arial" charset="0"/>
                <a:cs typeface="Arial" charset="0"/>
              </a:rPr>
              <a:t>ω</a:t>
            </a:r>
            <a:r>
              <a:rPr lang="de-DE" sz="1800">
                <a:latin typeface="Arial" charset="0"/>
                <a:cs typeface="Arial" charset="0"/>
              </a:rPr>
              <a:t>,</a:t>
            </a:r>
            <a:r>
              <a:rPr lang="el-GR" sz="1800">
                <a:latin typeface="Arial" charset="0"/>
                <a:cs typeface="Arial" charset="0"/>
              </a:rPr>
              <a:t>φ</a:t>
            </a:r>
            <a:r>
              <a:rPr lang="de-DE" sz="1800">
                <a:latin typeface="Arial" charset="0"/>
                <a:cs typeface="Arial" charset="0"/>
              </a:rPr>
              <a:t> </a:t>
            </a:r>
            <a:r>
              <a:rPr lang="el-GR" sz="1800">
                <a:latin typeface="Arial" charset="0"/>
                <a:cs typeface="Arial" charset="0"/>
              </a:rPr>
              <a:t>→</a:t>
            </a:r>
            <a:r>
              <a:rPr lang="de-DE" sz="1800">
                <a:latin typeface="Arial" charset="0"/>
                <a:cs typeface="Arial" charset="0"/>
              </a:rPr>
              <a:t> e</a:t>
            </a:r>
            <a:r>
              <a:rPr lang="de-DE" sz="1800" baseline="30000">
                <a:latin typeface="Arial" charset="0"/>
                <a:cs typeface="Arial" charset="0"/>
              </a:rPr>
              <a:t>+</a:t>
            </a:r>
            <a:r>
              <a:rPr lang="de-DE" sz="1800">
                <a:latin typeface="Arial" charset="0"/>
                <a:cs typeface="Arial" charset="0"/>
              </a:rPr>
              <a:t>e</a:t>
            </a:r>
            <a:r>
              <a:rPr lang="de-DE" sz="1800" baseline="30000">
                <a:latin typeface="Arial" charset="0"/>
                <a:cs typeface="Arial" charset="0"/>
              </a:rPr>
              <a:t>-</a:t>
            </a:r>
            <a:r>
              <a:rPr lang="de-DE" sz="1800">
                <a:latin typeface="Arial" charset="0"/>
                <a:cs typeface="Arial" charset="0"/>
              </a:rPr>
              <a:t> (</a:t>
            </a:r>
            <a:r>
              <a:rPr lang="de-DE" sz="1800">
                <a:latin typeface="Symbol" pitchFamily="18" charset="2"/>
                <a:cs typeface="Arial" charset="0"/>
              </a:rPr>
              <a:t>m</a:t>
            </a:r>
            <a:r>
              <a:rPr lang="de-DE" sz="1800" baseline="30000">
                <a:latin typeface="Arial" charset="0"/>
                <a:cs typeface="Arial" charset="0"/>
              </a:rPr>
              <a:t>+</a:t>
            </a:r>
            <a:r>
              <a:rPr lang="de-DE" sz="1800">
                <a:latin typeface="Symbol" pitchFamily="18" charset="2"/>
                <a:cs typeface="Arial" charset="0"/>
              </a:rPr>
              <a:t>m</a:t>
            </a:r>
            <a:r>
              <a:rPr lang="de-DE" sz="1800" baseline="30000">
                <a:latin typeface="Arial" charset="0"/>
                <a:cs typeface="Arial" charset="0"/>
              </a:rPr>
              <a:t>-</a:t>
            </a:r>
            <a:r>
              <a:rPr lang="de-DE" sz="1800">
                <a:latin typeface="Arial" charset="0"/>
                <a:cs typeface="Arial" charset="0"/>
              </a:rPr>
              <a:t>) measurement  between 2 and 40 AGeV </a:t>
            </a:r>
          </a:p>
          <a:p>
            <a:r>
              <a:rPr lang="de-DE" sz="1800">
                <a:latin typeface="Arial" charset="0"/>
                <a:cs typeface="Arial" charset="0"/>
              </a:rPr>
              <a:t>no J/</a:t>
            </a:r>
            <a:r>
              <a:rPr lang="el-GR" sz="1800">
                <a:latin typeface="Arial" charset="0"/>
                <a:cs typeface="Arial" charset="0"/>
              </a:rPr>
              <a:t>ψ</a:t>
            </a:r>
            <a:r>
              <a:rPr lang="de-DE" sz="1800">
                <a:latin typeface="Arial" charset="0"/>
                <a:cs typeface="Arial" charset="0"/>
              </a:rPr>
              <a:t>  </a:t>
            </a:r>
            <a:r>
              <a:rPr lang="el-GR" sz="1800">
                <a:latin typeface="Arial" charset="0"/>
                <a:cs typeface="Arial" charset="0"/>
              </a:rPr>
              <a:t>→ </a:t>
            </a:r>
            <a:r>
              <a:rPr lang="de-DE" sz="1800">
                <a:latin typeface="Arial" charset="0"/>
                <a:cs typeface="Arial" charset="0"/>
              </a:rPr>
              <a:t>e</a:t>
            </a:r>
            <a:r>
              <a:rPr lang="de-DE" sz="1800" baseline="30000">
                <a:latin typeface="Arial" charset="0"/>
                <a:cs typeface="Arial" charset="0"/>
              </a:rPr>
              <a:t>+</a:t>
            </a:r>
            <a:r>
              <a:rPr lang="de-DE" sz="1800">
                <a:latin typeface="Arial" charset="0"/>
                <a:cs typeface="Arial" charset="0"/>
              </a:rPr>
              <a:t>e</a:t>
            </a:r>
            <a:r>
              <a:rPr lang="de-DE" sz="1800" baseline="30000">
                <a:latin typeface="Arial" charset="0"/>
                <a:cs typeface="Arial" charset="0"/>
              </a:rPr>
              <a:t>-</a:t>
            </a:r>
            <a:r>
              <a:rPr lang="de-DE" sz="1800">
                <a:latin typeface="Arial" charset="0"/>
                <a:cs typeface="Arial" charset="0"/>
              </a:rPr>
              <a:t> (</a:t>
            </a:r>
            <a:r>
              <a:rPr lang="el-GR" sz="1800">
                <a:latin typeface="Arial" charset="0"/>
                <a:cs typeface="Arial" charset="0"/>
              </a:rPr>
              <a:t>μ</a:t>
            </a:r>
            <a:r>
              <a:rPr lang="de-DE" sz="1800" baseline="30000">
                <a:latin typeface="Arial" charset="0"/>
                <a:cs typeface="Arial" charset="0"/>
              </a:rPr>
              <a:t>+</a:t>
            </a:r>
            <a:r>
              <a:rPr lang="el-GR" sz="1800">
                <a:latin typeface="Arial" charset="0"/>
                <a:cs typeface="Arial" charset="0"/>
              </a:rPr>
              <a:t>μ</a:t>
            </a:r>
            <a:r>
              <a:rPr lang="de-DE" sz="1800" baseline="30000">
                <a:latin typeface="Arial" charset="0"/>
                <a:cs typeface="Arial" charset="0"/>
              </a:rPr>
              <a:t>-</a:t>
            </a:r>
            <a:r>
              <a:rPr lang="de-DE" sz="1800">
                <a:latin typeface="Arial" charset="0"/>
                <a:cs typeface="Arial" charset="0"/>
              </a:rPr>
              <a:t>) measurement  below 158 AGeV </a:t>
            </a:r>
          </a:p>
        </p:txBody>
      </p:sp>
      <p:sp>
        <p:nvSpPr>
          <p:cNvPr id="38918" name="Text Box 6"/>
          <p:cNvSpPr txBox="1">
            <a:spLocks noChangeArrowheads="1"/>
          </p:cNvSpPr>
          <p:nvPr/>
        </p:nvSpPr>
        <p:spPr bwMode="auto">
          <a:xfrm>
            <a:off x="5256213" y="931863"/>
            <a:ext cx="3636962" cy="3832225"/>
          </a:xfrm>
          <a:prstGeom prst="rect">
            <a:avLst/>
          </a:prstGeom>
          <a:solidFill>
            <a:schemeClr val="bg1"/>
          </a:solidFill>
          <a:ln w="9525">
            <a:solidFill>
              <a:srgbClr val="99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n-US" sz="1800" b="1" dirty="0">
                <a:solidFill>
                  <a:srgbClr val="FF0000"/>
                </a:solidFill>
                <a:latin typeface="Arial" pitchFamily="34" charset="0"/>
              </a:rPr>
              <a:t>Study EM radiation (+ heavy flavor) in baryon dominated matter at moderate temperature as accessible by FAIR!</a:t>
            </a:r>
          </a:p>
          <a:p>
            <a:pPr>
              <a:spcBef>
                <a:spcPct val="50000"/>
              </a:spcBef>
              <a:defRPr/>
            </a:pPr>
            <a:endParaRPr lang="sv-SE" sz="1800" dirty="0">
              <a:latin typeface="Arial" pitchFamily="34" charset="0"/>
            </a:endParaRPr>
          </a:p>
          <a:p>
            <a:pPr marL="285750" indent="-285750">
              <a:buFont typeface="Arial" pitchFamily="34" charset="0"/>
              <a:buChar char="•"/>
              <a:defRPr/>
            </a:pPr>
            <a:r>
              <a:rPr lang="de-DE" sz="1800" dirty="0">
                <a:solidFill>
                  <a:srgbClr val="000000"/>
                </a:solidFill>
                <a:latin typeface="Arial" pitchFamily="34" charset="0"/>
              </a:rPr>
              <a:t>Photons: </a:t>
            </a:r>
            <a:r>
              <a:rPr lang="de-DE" sz="1800" dirty="0" err="1">
                <a:solidFill>
                  <a:srgbClr val="000000"/>
                </a:solidFill>
                <a:latin typeface="Arial" pitchFamily="34" charset="0"/>
              </a:rPr>
              <a:t>access</a:t>
            </a:r>
            <a:r>
              <a:rPr lang="de-DE" sz="1800" dirty="0">
                <a:solidFill>
                  <a:srgbClr val="000000"/>
                </a:solidFill>
                <a:latin typeface="Arial" pitchFamily="34" charset="0"/>
              </a:rPr>
              <a:t> </a:t>
            </a:r>
            <a:r>
              <a:rPr lang="de-DE" sz="1800" dirty="0" err="1">
                <a:solidFill>
                  <a:srgbClr val="000000"/>
                </a:solidFill>
                <a:latin typeface="Arial" pitchFamily="34" charset="0"/>
              </a:rPr>
              <a:t>to</a:t>
            </a:r>
            <a:r>
              <a:rPr lang="de-DE" sz="1800" dirty="0">
                <a:solidFill>
                  <a:srgbClr val="000000"/>
                </a:solidFill>
                <a:latin typeface="Arial" pitchFamily="34" charset="0"/>
              </a:rPr>
              <a:t> </a:t>
            </a:r>
            <a:r>
              <a:rPr lang="de-DE" sz="1800" dirty="0" err="1">
                <a:solidFill>
                  <a:srgbClr val="000000"/>
                </a:solidFill>
                <a:latin typeface="Arial" pitchFamily="34" charset="0"/>
              </a:rPr>
              <a:t>early</a:t>
            </a:r>
            <a:r>
              <a:rPr lang="de-DE" sz="1800" dirty="0">
                <a:solidFill>
                  <a:srgbClr val="000000"/>
                </a:solidFill>
                <a:latin typeface="Arial" pitchFamily="34" charset="0"/>
              </a:rPr>
              <a:t> </a:t>
            </a:r>
            <a:r>
              <a:rPr lang="de-DE" sz="1800" dirty="0" err="1">
                <a:solidFill>
                  <a:srgbClr val="000000"/>
                </a:solidFill>
                <a:latin typeface="Arial" pitchFamily="34" charset="0"/>
              </a:rPr>
              <a:t>temperatures</a:t>
            </a:r>
            <a:endParaRPr lang="de-DE" sz="1800" dirty="0">
              <a:solidFill>
                <a:srgbClr val="000000"/>
              </a:solidFill>
              <a:latin typeface="Arial" pitchFamily="34" charset="0"/>
            </a:endParaRPr>
          </a:p>
          <a:p>
            <a:pPr marL="285750" indent="-285750">
              <a:buFont typeface="Arial" pitchFamily="34" charset="0"/>
              <a:buChar char="•"/>
              <a:defRPr/>
            </a:pPr>
            <a:r>
              <a:rPr lang="de-DE" sz="1800" dirty="0">
                <a:solidFill>
                  <a:srgbClr val="000000"/>
                </a:solidFill>
                <a:latin typeface="Arial" pitchFamily="34" charset="0"/>
              </a:rPr>
              <a:t>Low-</a:t>
            </a:r>
            <a:r>
              <a:rPr lang="de-DE" sz="1800" dirty="0" err="1">
                <a:solidFill>
                  <a:srgbClr val="000000"/>
                </a:solidFill>
                <a:latin typeface="Arial" pitchFamily="34" charset="0"/>
              </a:rPr>
              <a:t>mass</a:t>
            </a:r>
            <a:r>
              <a:rPr lang="de-DE" sz="1800" dirty="0">
                <a:solidFill>
                  <a:srgbClr val="000000"/>
                </a:solidFill>
                <a:latin typeface="Arial" pitchFamily="34" charset="0"/>
              </a:rPr>
              <a:t> </a:t>
            </a:r>
            <a:r>
              <a:rPr lang="de-DE" sz="1800" dirty="0" err="1">
                <a:solidFill>
                  <a:srgbClr val="000000"/>
                </a:solidFill>
                <a:latin typeface="Arial" pitchFamily="34" charset="0"/>
              </a:rPr>
              <a:t>vector</a:t>
            </a:r>
            <a:r>
              <a:rPr lang="de-DE" sz="1800" dirty="0">
                <a:solidFill>
                  <a:srgbClr val="000000"/>
                </a:solidFill>
                <a:latin typeface="Arial" pitchFamily="34" charset="0"/>
              </a:rPr>
              <a:t> </a:t>
            </a:r>
            <a:r>
              <a:rPr lang="de-DE" sz="1800" dirty="0" err="1">
                <a:solidFill>
                  <a:srgbClr val="000000"/>
                </a:solidFill>
                <a:latin typeface="Arial" pitchFamily="34" charset="0"/>
              </a:rPr>
              <a:t>mesons</a:t>
            </a:r>
            <a:r>
              <a:rPr lang="de-DE" sz="1800" dirty="0">
                <a:solidFill>
                  <a:srgbClr val="000000"/>
                </a:solidFill>
                <a:latin typeface="Arial" pitchFamily="34" charset="0"/>
              </a:rPr>
              <a:t>: in-medium </a:t>
            </a:r>
            <a:r>
              <a:rPr lang="de-DE" sz="1800" dirty="0" err="1">
                <a:solidFill>
                  <a:srgbClr val="000000"/>
                </a:solidFill>
                <a:latin typeface="Arial" pitchFamily="34" charset="0"/>
              </a:rPr>
              <a:t>properties</a:t>
            </a:r>
            <a:r>
              <a:rPr lang="de-DE" sz="1800" dirty="0">
                <a:solidFill>
                  <a:srgbClr val="000000"/>
                </a:solidFill>
                <a:latin typeface="Arial" pitchFamily="34" charset="0"/>
              </a:rPr>
              <a:t> </a:t>
            </a:r>
            <a:r>
              <a:rPr lang="de-DE" sz="1800" dirty="0" err="1">
                <a:solidFill>
                  <a:srgbClr val="000000"/>
                </a:solidFill>
                <a:latin typeface="Arial" pitchFamily="34" charset="0"/>
              </a:rPr>
              <a:t>of</a:t>
            </a:r>
            <a:r>
              <a:rPr lang="de-DE" sz="1800" dirty="0">
                <a:solidFill>
                  <a:srgbClr val="000000"/>
                </a:solidFill>
                <a:latin typeface="Arial" pitchFamily="34" charset="0"/>
              </a:rPr>
              <a:t> </a:t>
            </a:r>
            <a:r>
              <a:rPr lang="de-DE" sz="1800" dirty="0">
                <a:solidFill>
                  <a:srgbClr val="000000"/>
                </a:solidFill>
                <a:latin typeface="Symbol" pitchFamily="18" charset="2"/>
              </a:rPr>
              <a:t>r</a:t>
            </a:r>
          </a:p>
          <a:p>
            <a:pPr marL="285750" indent="-285750">
              <a:buFont typeface="Arial" pitchFamily="34" charset="0"/>
              <a:buChar char="•"/>
              <a:defRPr/>
            </a:pPr>
            <a:r>
              <a:rPr lang="de-DE" sz="1800" dirty="0">
                <a:solidFill>
                  <a:srgbClr val="000000"/>
                </a:solidFill>
                <a:latin typeface="Arial" pitchFamily="34" charset="0"/>
              </a:rPr>
              <a:t>Intermediate </a:t>
            </a:r>
            <a:r>
              <a:rPr lang="de-DE" sz="1800" dirty="0" err="1">
                <a:solidFill>
                  <a:srgbClr val="000000"/>
                </a:solidFill>
                <a:latin typeface="Arial" pitchFamily="34" charset="0"/>
              </a:rPr>
              <a:t>range</a:t>
            </a:r>
            <a:r>
              <a:rPr lang="de-DE" sz="1800" dirty="0">
                <a:solidFill>
                  <a:srgbClr val="000000"/>
                </a:solidFill>
                <a:latin typeface="Arial" pitchFamily="34" charset="0"/>
              </a:rPr>
              <a:t>: </a:t>
            </a:r>
            <a:r>
              <a:rPr lang="de-DE" sz="1800" dirty="0" err="1">
                <a:solidFill>
                  <a:srgbClr val="000000"/>
                </a:solidFill>
                <a:latin typeface="Arial" pitchFamily="34" charset="0"/>
              </a:rPr>
              <a:t>acces</a:t>
            </a:r>
            <a:r>
              <a:rPr lang="de-DE" sz="1800" dirty="0">
                <a:solidFill>
                  <a:srgbClr val="000000"/>
                </a:solidFill>
                <a:latin typeface="Arial" pitchFamily="34" charset="0"/>
              </a:rPr>
              <a:t> </a:t>
            </a:r>
            <a:r>
              <a:rPr lang="de-DE" sz="1800" dirty="0" err="1">
                <a:solidFill>
                  <a:srgbClr val="000000"/>
                </a:solidFill>
                <a:latin typeface="Arial" pitchFamily="34" charset="0"/>
              </a:rPr>
              <a:t>to</a:t>
            </a:r>
            <a:r>
              <a:rPr lang="de-DE" sz="1800" dirty="0">
                <a:solidFill>
                  <a:srgbClr val="000000"/>
                </a:solidFill>
                <a:latin typeface="Arial" pitchFamily="34" charset="0"/>
              </a:rPr>
              <a:t> </a:t>
            </a:r>
            <a:r>
              <a:rPr lang="de-DE" sz="1800" dirty="0" err="1">
                <a:solidFill>
                  <a:srgbClr val="000000"/>
                </a:solidFill>
                <a:latin typeface="Arial" pitchFamily="34" charset="0"/>
              </a:rPr>
              <a:t>fireball</a:t>
            </a:r>
            <a:r>
              <a:rPr lang="de-DE" sz="1800" dirty="0">
                <a:solidFill>
                  <a:srgbClr val="000000"/>
                </a:solidFill>
                <a:latin typeface="Arial" pitchFamily="34" charset="0"/>
              </a:rPr>
              <a:t> </a:t>
            </a:r>
            <a:r>
              <a:rPr lang="de-DE" sz="1800" dirty="0" err="1">
                <a:solidFill>
                  <a:srgbClr val="000000"/>
                </a:solidFill>
                <a:latin typeface="Arial" pitchFamily="34" charset="0"/>
              </a:rPr>
              <a:t>radiation</a:t>
            </a:r>
            <a:endParaRPr lang="de-DE" sz="1800" dirty="0">
              <a:solidFill>
                <a:srgbClr val="000000"/>
              </a:solidFill>
              <a:latin typeface="Arial" pitchFamily="34" charset="0"/>
            </a:endParaRPr>
          </a:p>
          <a:p>
            <a:pPr marL="285750" indent="-285750">
              <a:buFont typeface="Arial" pitchFamily="34" charset="0"/>
              <a:buChar char="•"/>
              <a:defRPr/>
            </a:pPr>
            <a:r>
              <a:rPr lang="de-DE" sz="1800" dirty="0">
                <a:solidFill>
                  <a:srgbClr val="000000"/>
                </a:solidFill>
                <a:latin typeface="Arial" pitchFamily="34" charset="0"/>
              </a:rPr>
              <a:t>J/</a:t>
            </a:r>
            <a:r>
              <a:rPr lang="de-DE" sz="1800" dirty="0">
                <a:solidFill>
                  <a:srgbClr val="000000"/>
                </a:solidFill>
                <a:latin typeface="Symbol" pitchFamily="18" charset="2"/>
              </a:rPr>
              <a:t>y</a:t>
            </a:r>
            <a:r>
              <a:rPr lang="de-DE" sz="1800" dirty="0">
                <a:solidFill>
                  <a:srgbClr val="000000"/>
                </a:solidFill>
                <a:latin typeface="Arial" pitchFamily="34" charset="0"/>
              </a:rPr>
              <a:t>: </a:t>
            </a:r>
            <a:r>
              <a:rPr lang="de-DE" sz="1800" dirty="0" err="1">
                <a:solidFill>
                  <a:srgbClr val="000000"/>
                </a:solidFill>
                <a:latin typeface="Arial" pitchFamily="34" charset="0"/>
              </a:rPr>
              <a:t>charm</a:t>
            </a:r>
            <a:r>
              <a:rPr lang="de-DE" sz="1800" dirty="0">
                <a:solidFill>
                  <a:srgbClr val="000000"/>
                </a:solidFill>
                <a:latin typeface="Arial" pitchFamily="34" charset="0"/>
              </a:rPr>
              <a:t> </a:t>
            </a:r>
            <a:r>
              <a:rPr lang="de-DE" sz="1800" dirty="0" err="1">
                <a:solidFill>
                  <a:srgbClr val="000000"/>
                </a:solidFill>
                <a:latin typeface="Arial" pitchFamily="34" charset="0"/>
              </a:rPr>
              <a:t>as</a:t>
            </a:r>
            <a:r>
              <a:rPr lang="de-DE" sz="1800" dirty="0">
                <a:solidFill>
                  <a:srgbClr val="000000"/>
                </a:solidFill>
                <a:latin typeface="Arial" pitchFamily="34" charset="0"/>
              </a:rPr>
              <a:t> a probe </a:t>
            </a:r>
            <a:r>
              <a:rPr lang="de-DE" sz="1800" dirty="0" err="1">
                <a:solidFill>
                  <a:srgbClr val="000000"/>
                </a:solidFill>
                <a:latin typeface="Arial" pitchFamily="34" charset="0"/>
              </a:rPr>
              <a:t>for</a:t>
            </a:r>
            <a:r>
              <a:rPr lang="de-DE" sz="1800" dirty="0">
                <a:solidFill>
                  <a:srgbClr val="000000"/>
                </a:solidFill>
                <a:latin typeface="Arial" pitchFamily="34" charset="0"/>
              </a:rPr>
              <a:t> </a:t>
            </a:r>
            <a:r>
              <a:rPr lang="de-DE" sz="1800" dirty="0" err="1">
                <a:solidFill>
                  <a:srgbClr val="000000"/>
                </a:solidFill>
                <a:latin typeface="Arial" pitchFamily="34" charset="0"/>
              </a:rPr>
              <a:t>dense</a:t>
            </a:r>
            <a:r>
              <a:rPr lang="de-DE" sz="1800" dirty="0">
                <a:solidFill>
                  <a:srgbClr val="000000"/>
                </a:solidFill>
                <a:latin typeface="Arial" pitchFamily="34" charset="0"/>
              </a:rPr>
              <a:t> </a:t>
            </a:r>
            <a:r>
              <a:rPr lang="de-DE" sz="1800" dirty="0" err="1">
                <a:solidFill>
                  <a:srgbClr val="000000"/>
                </a:solidFill>
                <a:latin typeface="Arial" pitchFamily="34" charset="0"/>
              </a:rPr>
              <a:t>baryonic</a:t>
            </a:r>
            <a:r>
              <a:rPr lang="de-DE" sz="1800" dirty="0">
                <a:solidFill>
                  <a:srgbClr val="000000"/>
                </a:solidFill>
                <a:latin typeface="Arial" pitchFamily="34" charset="0"/>
              </a:rPr>
              <a:t> matter</a:t>
            </a:r>
          </a:p>
        </p:txBody>
      </p:sp>
      <p:sp>
        <p:nvSpPr>
          <p:cNvPr id="46087" name="Text Box 7"/>
          <p:cNvSpPr txBox="1">
            <a:spLocks noChangeArrowheads="1"/>
          </p:cNvSpPr>
          <p:nvPr/>
        </p:nvSpPr>
        <p:spPr bwMode="auto">
          <a:xfrm>
            <a:off x="3962400" y="896938"/>
            <a:ext cx="1654175" cy="336550"/>
          </a:xfrm>
          <a:prstGeom prst="rect">
            <a:avLst/>
          </a:prstGeom>
          <a:noFill/>
          <a:ln w="9525">
            <a:noFill/>
            <a:miter lim="800000"/>
            <a:headEnd/>
            <a:tailEnd/>
          </a:ln>
          <a:effectLst/>
        </p:spPr>
        <p:txBody>
          <a:bodyPr>
            <a:spAutoFit/>
          </a:bodyPr>
          <a:lstStyle/>
          <a:p>
            <a:pPr>
              <a:spcBef>
                <a:spcPct val="50000"/>
              </a:spcBef>
            </a:pPr>
            <a:r>
              <a:rPr lang="en-US" sz="1600">
                <a:latin typeface="Arial" charset="0"/>
              </a:rPr>
              <a:t>[A. Drees]</a:t>
            </a:r>
          </a:p>
        </p:txBody>
      </p:sp>
      <p:sp>
        <p:nvSpPr>
          <p:cNvPr id="8" name="Date Placeholder 7"/>
          <p:cNvSpPr>
            <a:spLocks noGrp="1"/>
          </p:cNvSpPr>
          <p:nvPr>
            <p:ph type="dt" sz="half" idx="10"/>
          </p:nvPr>
        </p:nvSpPr>
        <p:spPr/>
        <p:txBody>
          <a:bodyPr/>
          <a:lstStyle/>
          <a:p>
            <a:fld id="{BF464743-1724-4254-BD2B-B0874DF52FFF}" type="datetime1">
              <a:rPr lang="en-US" smtClean="0"/>
              <a:t>2/4/2016</a:t>
            </a:fld>
            <a:endParaRPr lang="en-US"/>
          </a:p>
        </p:txBody>
      </p:sp>
      <p:sp>
        <p:nvSpPr>
          <p:cNvPr id="9" name="Footer Placeholder 8"/>
          <p:cNvSpPr>
            <a:spLocks noGrp="1"/>
          </p:cNvSpPr>
          <p:nvPr>
            <p:ph type="ftr" sz="quarter" idx="11"/>
          </p:nvPr>
        </p:nvSpPr>
        <p:spPr/>
        <p:txBody>
          <a:bodyPr/>
          <a:lstStyle/>
          <a:p>
            <a:r>
              <a:rPr lang="en-US" smtClean="0"/>
              <a:t>Heavy Flavour meet, SINP, Kolkata, 03-05 Feb 2016</a:t>
            </a:r>
            <a:endParaRPr lang="en-US"/>
          </a:p>
        </p:txBody>
      </p:sp>
    </p:spTree>
    <p:extLst>
      <p:ext uri="{BB962C8B-B14F-4D97-AF65-F5344CB8AC3E}">
        <p14:creationId xmlns:p14="http://schemas.microsoft.com/office/powerpoint/2010/main" val="99080029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el 1"/>
          <p:cNvSpPr>
            <a:spLocks noGrp="1"/>
          </p:cNvSpPr>
          <p:nvPr>
            <p:ph type="title"/>
          </p:nvPr>
        </p:nvSpPr>
        <p:spPr>
          <a:xfrm>
            <a:off x="482544" y="325395"/>
            <a:ext cx="8229600" cy="800139"/>
          </a:xfrm>
        </p:spPr>
        <p:txBody>
          <a:bodyPr/>
          <a:lstStyle/>
          <a:p>
            <a:pPr eaLnBrk="1" hangingPunct="1"/>
            <a:r>
              <a:rPr lang="de-DE" dirty="0" smtClean="0"/>
              <a:t>Decay muons</a:t>
            </a:r>
          </a:p>
        </p:txBody>
      </p:sp>
      <p:sp>
        <p:nvSpPr>
          <p:cNvPr id="3" name="Foliennummernplatzhalter 2"/>
          <p:cNvSpPr>
            <a:spLocks noGrp="1"/>
          </p:cNvSpPr>
          <p:nvPr>
            <p:ph type="sldNum" sz="quarter"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fld id="{5164B899-BE77-4157-A753-7FCC91318E30}" type="slidenum">
              <a:rPr lang="de-DE"/>
              <a:pPr>
                <a:defRPr/>
              </a:pPr>
              <a:t>79</a:t>
            </a:fld>
            <a:endParaRPr lang="de-DE"/>
          </a:p>
        </p:txBody>
      </p:sp>
      <p:sp>
        <p:nvSpPr>
          <p:cNvPr id="4" name="Textfeld 3"/>
          <p:cNvSpPr txBox="1"/>
          <p:nvPr/>
        </p:nvSpPr>
        <p:spPr>
          <a:xfrm>
            <a:off x="555570" y="1165194"/>
            <a:ext cx="7562850" cy="923925"/>
          </a:xfrm>
          <a:prstGeom prst="rect">
            <a:avLst/>
          </a:prstGeom>
          <a:noFill/>
        </p:spPr>
        <p:txBody>
          <a:bodyPr>
            <a:spAutoFit/>
          </a:bodyPr>
          <a:lstStyle/>
          <a:p>
            <a:pPr>
              <a:defRPr/>
            </a:pPr>
            <a:r>
              <a:rPr lang="de-DE" sz="1800" dirty="0">
                <a:latin typeface="Arial" pitchFamily="34" charset="0"/>
                <a:cs typeface="Arial" pitchFamily="34" charset="0"/>
              </a:rPr>
              <a:t>Background </a:t>
            </a:r>
            <a:r>
              <a:rPr lang="de-DE" sz="1800" dirty="0" err="1">
                <a:latin typeface="Arial" pitchFamily="34" charset="0"/>
                <a:cs typeface="Arial" pitchFamily="34" charset="0"/>
              </a:rPr>
              <a:t>dominated</a:t>
            </a:r>
            <a:r>
              <a:rPr lang="de-DE" sz="1800" dirty="0">
                <a:latin typeface="Arial" pitchFamily="34" charset="0"/>
                <a:cs typeface="Arial" pitchFamily="34" charset="0"/>
              </a:rPr>
              <a:t> </a:t>
            </a:r>
            <a:r>
              <a:rPr lang="de-DE" sz="1800" dirty="0" err="1">
                <a:latin typeface="Arial" pitchFamily="34" charset="0"/>
                <a:cs typeface="Arial" pitchFamily="34" charset="0"/>
              </a:rPr>
              <a:t>by</a:t>
            </a:r>
            <a:r>
              <a:rPr lang="de-DE" sz="1800" dirty="0">
                <a:latin typeface="Arial" pitchFamily="34" charset="0"/>
                <a:cs typeface="Arial" pitchFamily="34" charset="0"/>
              </a:rPr>
              <a:t> </a:t>
            </a:r>
            <a:r>
              <a:rPr lang="de-DE" sz="1800" dirty="0" err="1">
                <a:latin typeface="Arial" pitchFamily="34" charset="0"/>
                <a:cs typeface="Arial" pitchFamily="34" charset="0"/>
              </a:rPr>
              <a:t>decay</a:t>
            </a:r>
            <a:r>
              <a:rPr lang="de-DE" sz="1800" dirty="0">
                <a:latin typeface="Arial" pitchFamily="34" charset="0"/>
                <a:cs typeface="Arial" pitchFamily="34" charset="0"/>
              </a:rPr>
              <a:t> </a:t>
            </a:r>
            <a:r>
              <a:rPr lang="de-DE" sz="1800" dirty="0" err="1">
                <a:latin typeface="Arial" pitchFamily="34" charset="0"/>
                <a:cs typeface="Arial" pitchFamily="34" charset="0"/>
              </a:rPr>
              <a:t>muons</a:t>
            </a:r>
            <a:endParaRPr lang="de-DE" sz="1800" dirty="0">
              <a:latin typeface="Arial" pitchFamily="34" charset="0"/>
              <a:cs typeface="Arial" pitchFamily="34" charset="0"/>
            </a:endParaRPr>
          </a:p>
          <a:p>
            <a:pPr marL="285750" indent="-285750">
              <a:buFont typeface="Arial" pitchFamily="34" charset="0"/>
              <a:buChar char="•"/>
              <a:defRPr/>
            </a:pPr>
            <a:r>
              <a:rPr lang="de-DE" sz="1800" dirty="0">
                <a:latin typeface="Arial" pitchFamily="34" charset="0"/>
                <a:cs typeface="Arial" pitchFamily="34" charset="0"/>
              </a:rPr>
              <a:t>Vertex-z </a:t>
            </a:r>
            <a:r>
              <a:rPr lang="de-DE" sz="1800" dirty="0" err="1">
                <a:latin typeface="Arial" pitchFamily="34" charset="0"/>
                <a:cs typeface="Arial" pitchFamily="34" charset="0"/>
              </a:rPr>
              <a:t>distribution</a:t>
            </a:r>
            <a:r>
              <a:rPr lang="de-DE" sz="1800" dirty="0">
                <a:latin typeface="Arial" pitchFamily="34" charset="0"/>
                <a:cs typeface="Arial" pitchFamily="34" charset="0"/>
              </a:rPr>
              <a:t> </a:t>
            </a:r>
            <a:r>
              <a:rPr lang="de-DE" sz="1800" dirty="0" err="1">
                <a:latin typeface="Arial" pitchFamily="34" charset="0"/>
                <a:cs typeface="Arial" pitchFamily="34" charset="0"/>
              </a:rPr>
              <a:t>of</a:t>
            </a:r>
            <a:r>
              <a:rPr lang="de-DE" sz="1800" dirty="0">
                <a:latin typeface="Arial" pitchFamily="34" charset="0"/>
                <a:cs typeface="Arial" pitchFamily="34" charset="0"/>
              </a:rPr>
              <a:t> </a:t>
            </a:r>
            <a:r>
              <a:rPr lang="de-DE" sz="1800" dirty="0" err="1">
                <a:latin typeface="Arial" pitchFamily="34" charset="0"/>
                <a:cs typeface="Arial" pitchFamily="34" charset="0"/>
              </a:rPr>
              <a:t>reconstructed</a:t>
            </a:r>
            <a:r>
              <a:rPr lang="de-DE" sz="1800" dirty="0">
                <a:latin typeface="Arial" pitchFamily="34" charset="0"/>
                <a:cs typeface="Arial" pitchFamily="34" charset="0"/>
              </a:rPr>
              <a:t> </a:t>
            </a:r>
            <a:r>
              <a:rPr lang="de-DE" sz="1800" dirty="0">
                <a:latin typeface="Symbol" pitchFamily="18" charset="2"/>
                <a:cs typeface="Arial" pitchFamily="34" charset="0"/>
              </a:rPr>
              <a:t>m</a:t>
            </a:r>
            <a:r>
              <a:rPr lang="de-DE" sz="1800" dirty="0">
                <a:latin typeface="Arial" pitchFamily="34" charset="0"/>
                <a:cs typeface="Arial" pitchFamily="34" charset="0"/>
              </a:rPr>
              <a:t> </a:t>
            </a:r>
            <a:r>
              <a:rPr lang="de-DE" sz="1800" dirty="0" err="1">
                <a:latin typeface="Arial" pitchFamily="34" charset="0"/>
                <a:cs typeface="Arial" pitchFamily="34" charset="0"/>
              </a:rPr>
              <a:t>tracks</a:t>
            </a:r>
            <a:r>
              <a:rPr lang="de-DE" sz="1800" dirty="0">
                <a:latin typeface="Arial" pitchFamily="34" charset="0"/>
                <a:cs typeface="Arial" pitchFamily="34" charset="0"/>
              </a:rPr>
              <a:t> in STS/ MUCH:</a:t>
            </a:r>
          </a:p>
          <a:p>
            <a:pPr>
              <a:defRPr/>
            </a:pPr>
            <a:r>
              <a:rPr lang="de-DE" sz="1800" dirty="0">
                <a:latin typeface="Arial" pitchFamily="34" charset="0"/>
                <a:cs typeface="Arial" pitchFamily="34" charset="0"/>
              </a:rPr>
              <a:t>     </a:t>
            </a:r>
            <a:r>
              <a:rPr lang="de-DE" sz="1800" dirty="0" err="1">
                <a:latin typeface="Arial" pitchFamily="34" charset="0"/>
                <a:cs typeface="Arial" pitchFamily="34" charset="0"/>
              </a:rPr>
              <a:t>Successful</a:t>
            </a:r>
            <a:r>
              <a:rPr lang="de-DE" sz="1800" dirty="0">
                <a:latin typeface="Arial" pitchFamily="34" charset="0"/>
                <a:cs typeface="Arial" pitchFamily="34" charset="0"/>
              </a:rPr>
              <a:t> </a:t>
            </a:r>
            <a:r>
              <a:rPr lang="de-DE" sz="1800" dirty="0" err="1">
                <a:latin typeface="Arial" pitchFamily="34" charset="0"/>
                <a:cs typeface="Arial" pitchFamily="34" charset="0"/>
              </a:rPr>
              <a:t>reduction</a:t>
            </a:r>
            <a:r>
              <a:rPr lang="de-DE" sz="1800" dirty="0">
                <a:latin typeface="Arial" pitchFamily="34" charset="0"/>
                <a:cs typeface="Arial" pitchFamily="34" charset="0"/>
              </a:rPr>
              <a:t> </a:t>
            </a:r>
            <a:r>
              <a:rPr lang="de-DE" sz="1800" dirty="0" err="1">
                <a:latin typeface="Arial" pitchFamily="34" charset="0"/>
                <a:cs typeface="Arial" pitchFamily="34" charset="0"/>
              </a:rPr>
              <a:t>of</a:t>
            </a:r>
            <a:r>
              <a:rPr lang="de-DE" sz="1800" dirty="0">
                <a:latin typeface="Arial" pitchFamily="34" charset="0"/>
                <a:cs typeface="Arial" pitchFamily="34" charset="0"/>
              </a:rPr>
              <a:t> </a:t>
            </a:r>
            <a:r>
              <a:rPr lang="de-DE" sz="1800" dirty="0" err="1">
                <a:latin typeface="Arial" pitchFamily="34" charset="0"/>
                <a:cs typeface="Arial" pitchFamily="34" charset="0"/>
              </a:rPr>
              <a:t>decay</a:t>
            </a:r>
            <a:r>
              <a:rPr lang="de-DE" sz="1800" dirty="0">
                <a:latin typeface="Arial" pitchFamily="34" charset="0"/>
                <a:cs typeface="Arial" pitchFamily="34" charset="0"/>
              </a:rPr>
              <a:t> </a:t>
            </a:r>
            <a:r>
              <a:rPr lang="de-DE" sz="1800" dirty="0" err="1">
                <a:latin typeface="Arial" pitchFamily="34" charset="0"/>
                <a:cs typeface="Arial" pitchFamily="34" charset="0"/>
              </a:rPr>
              <a:t>muons</a:t>
            </a:r>
            <a:r>
              <a:rPr lang="de-DE" sz="1800" dirty="0">
                <a:latin typeface="Arial" pitchFamily="34" charset="0"/>
                <a:cs typeface="Arial" pitchFamily="34" charset="0"/>
              </a:rPr>
              <a:t> </a:t>
            </a:r>
            <a:r>
              <a:rPr lang="de-DE" sz="1800" dirty="0" err="1">
                <a:latin typeface="Arial" pitchFamily="34" charset="0"/>
                <a:cs typeface="Arial" pitchFamily="34" charset="0"/>
              </a:rPr>
              <a:t>by</a:t>
            </a:r>
            <a:r>
              <a:rPr lang="de-DE" sz="1800" dirty="0">
                <a:latin typeface="Arial" pitchFamily="34" charset="0"/>
                <a:cs typeface="Arial" pitchFamily="34" charset="0"/>
              </a:rPr>
              <a:t> </a:t>
            </a:r>
            <a:r>
              <a:rPr lang="de-DE" sz="1800" dirty="0" err="1">
                <a:latin typeface="Arial" pitchFamily="34" charset="0"/>
                <a:cs typeface="Arial" pitchFamily="34" charset="0"/>
              </a:rPr>
              <a:t>tracking</a:t>
            </a:r>
            <a:r>
              <a:rPr lang="de-DE" sz="1800" dirty="0">
                <a:latin typeface="Arial" pitchFamily="34" charset="0"/>
                <a:cs typeface="Arial" pitchFamily="34" charset="0"/>
              </a:rPr>
              <a:t> </a:t>
            </a:r>
            <a:r>
              <a:rPr lang="de-DE" sz="1800" dirty="0" err="1">
                <a:latin typeface="Arial" pitchFamily="34" charset="0"/>
                <a:cs typeface="Arial" pitchFamily="34" charset="0"/>
              </a:rPr>
              <a:t>cuts</a:t>
            </a:r>
            <a:r>
              <a:rPr lang="de-DE" sz="1800" dirty="0">
                <a:latin typeface="Arial" pitchFamily="34" charset="0"/>
                <a:cs typeface="Arial" pitchFamily="34" charset="0"/>
              </a:rPr>
              <a:t>! </a:t>
            </a:r>
          </a:p>
        </p:txBody>
      </p:sp>
      <p:pic>
        <p:nvPicPr>
          <p:cNvPr id="54277" name="Picture 2"/>
          <p:cNvPicPr>
            <a:picLocks noChangeAspect="1" noChangeArrowheads="1"/>
          </p:cNvPicPr>
          <p:nvPr/>
        </p:nvPicPr>
        <p:blipFill>
          <a:blip r:embed="rId2"/>
          <a:srcRect/>
          <a:stretch>
            <a:fillRect/>
          </a:stretch>
        </p:blipFill>
        <p:spPr bwMode="auto">
          <a:xfrm>
            <a:off x="280988" y="2540000"/>
            <a:ext cx="4291012" cy="3860800"/>
          </a:xfrm>
          <a:prstGeom prst="rect">
            <a:avLst/>
          </a:prstGeom>
          <a:noFill/>
          <a:ln w="9525">
            <a:noFill/>
            <a:miter lim="800000"/>
            <a:headEnd/>
            <a:tailEnd/>
          </a:ln>
        </p:spPr>
      </p:pic>
      <p:sp>
        <p:nvSpPr>
          <p:cNvPr id="6" name="Rechteck 5"/>
          <p:cNvSpPr/>
          <p:nvPr/>
        </p:nvSpPr>
        <p:spPr>
          <a:xfrm>
            <a:off x="1204913" y="2438400"/>
            <a:ext cx="2046287" cy="2619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pic>
        <p:nvPicPr>
          <p:cNvPr id="54279" name="Picture 2"/>
          <p:cNvPicPr>
            <a:picLocks noChangeAspect="1" noChangeArrowheads="1"/>
          </p:cNvPicPr>
          <p:nvPr/>
        </p:nvPicPr>
        <p:blipFill>
          <a:blip r:embed="rId3"/>
          <a:srcRect/>
          <a:stretch>
            <a:fillRect/>
          </a:stretch>
        </p:blipFill>
        <p:spPr bwMode="auto">
          <a:xfrm>
            <a:off x="4687888" y="2525713"/>
            <a:ext cx="4381500" cy="3978275"/>
          </a:xfrm>
          <a:prstGeom prst="rect">
            <a:avLst/>
          </a:prstGeom>
          <a:noFill/>
          <a:ln w="9525">
            <a:noFill/>
            <a:miter lim="800000"/>
            <a:headEnd/>
            <a:tailEnd/>
          </a:ln>
        </p:spPr>
      </p:pic>
      <p:sp>
        <p:nvSpPr>
          <p:cNvPr id="10" name="Rechteck 9"/>
          <p:cNvSpPr/>
          <p:nvPr/>
        </p:nvSpPr>
        <p:spPr>
          <a:xfrm>
            <a:off x="5537200" y="2365375"/>
            <a:ext cx="2046288" cy="2619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54281" name="Textfeld 6"/>
          <p:cNvSpPr txBox="1">
            <a:spLocks noChangeArrowheads="1"/>
          </p:cNvSpPr>
          <p:nvPr/>
        </p:nvSpPr>
        <p:spPr bwMode="auto">
          <a:xfrm>
            <a:off x="827088" y="2365375"/>
            <a:ext cx="2743200" cy="369888"/>
          </a:xfrm>
          <a:prstGeom prst="rect">
            <a:avLst/>
          </a:prstGeom>
          <a:noFill/>
          <a:ln w="9525">
            <a:noFill/>
            <a:miter lim="800000"/>
            <a:headEnd/>
            <a:tailEnd/>
          </a:ln>
        </p:spPr>
        <p:txBody>
          <a:bodyPr>
            <a:spAutoFit/>
          </a:bodyPr>
          <a:lstStyle/>
          <a:p>
            <a:r>
              <a:rPr lang="de-DE" sz="1800">
                <a:latin typeface="Symbol" pitchFamily="18" charset="2"/>
                <a:cs typeface="Arial" charset="0"/>
              </a:rPr>
              <a:t>m</a:t>
            </a:r>
            <a:r>
              <a:rPr lang="de-DE" sz="1800">
                <a:latin typeface="Arial" charset="0"/>
                <a:cs typeface="Arial" charset="0"/>
              </a:rPr>
              <a:t>-ID in STS</a:t>
            </a:r>
          </a:p>
        </p:txBody>
      </p:sp>
      <p:sp>
        <p:nvSpPr>
          <p:cNvPr id="54282" name="Textfeld 11"/>
          <p:cNvSpPr txBox="1">
            <a:spLocks noChangeArrowheads="1"/>
          </p:cNvSpPr>
          <p:nvPr/>
        </p:nvSpPr>
        <p:spPr bwMode="auto">
          <a:xfrm>
            <a:off x="5189538" y="2384425"/>
            <a:ext cx="2743200" cy="369888"/>
          </a:xfrm>
          <a:prstGeom prst="rect">
            <a:avLst/>
          </a:prstGeom>
          <a:noFill/>
          <a:ln w="9525">
            <a:noFill/>
            <a:miter lim="800000"/>
            <a:headEnd/>
            <a:tailEnd/>
          </a:ln>
        </p:spPr>
        <p:txBody>
          <a:bodyPr>
            <a:spAutoFit/>
          </a:bodyPr>
          <a:lstStyle/>
          <a:p>
            <a:r>
              <a:rPr lang="de-DE" sz="1800">
                <a:latin typeface="Symbol" pitchFamily="18" charset="2"/>
                <a:cs typeface="Arial" charset="0"/>
              </a:rPr>
              <a:t>m</a:t>
            </a:r>
            <a:r>
              <a:rPr lang="de-DE" sz="1800">
                <a:latin typeface="Arial" charset="0"/>
                <a:cs typeface="Arial" charset="0"/>
              </a:rPr>
              <a:t>-ID in MUCH</a:t>
            </a:r>
          </a:p>
        </p:txBody>
      </p:sp>
      <p:sp>
        <p:nvSpPr>
          <p:cNvPr id="11" name="Date Placeholder 10"/>
          <p:cNvSpPr>
            <a:spLocks noGrp="1"/>
          </p:cNvSpPr>
          <p:nvPr>
            <p:ph type="dt" sz="half" idx="10"/>
          </p:nvPr>
        </p:nvSpPr>
        <p:spPr/>
        <p:txBody>
          <a:bodyPr/>
          <a:lstStyle/>
          <a:p>
            <a:fld id="{A5DE5579-49D9-411F-B657-5DA792AB5CB1}" type="datetime1">
              <a:rPr lang="en-US" smtClean="0"/>
              <a:t>2/4/2016</a:t>
            </a:fld>
            <a:endParaRPr lang="en-US"/>
          </a:p>
        </p:txBody>
      </p:sp>
      <p:sp>
        <p:nvSpPr>
          <p:cNvPr id="12" name="Footer Placeholder 11"/>
          <p:cNvSpPr>
            <a:spLocks noGrp="1"/>
          </p:cNvSpPr>
          <p:nvPr>
            <p:ph type="ftr" sz="quarter" idx="11"/>
          </p:nvPr>
        </p:nvSpPr>
        <p:spPr/>
        <p:txBody>
          <a:bodyPr/>
          <a:lstStyle/>
          <a:p>
            <a:r>
              <a:rPr lang="en-US" smtClean="0"/>
              <a:t>Heavy Flavour meet, SINP, Kolkata, 03-05 Feb 2016</a:t>
            </a:r>
            <a:endParaRPr lang="en-US"/>
          </a:p>
        </p:txBody>
      </p:sp>
    </p:spTree>
    <p:extLst>
      <p:ext uri="{BB962C8B-B14F-4D97-AF65-F5344CB8AC3E}">
        <p14:creationId xmlns:p14="http://schemas.microsoft.com/office/powerpoint/2010/main" val="6648364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el 1"/>
          <p:cNvSpPr>
            <a:spLocks noGrp="1"/>
          </p:cNvSpPr>
          <p:nvPr>
            <p:ph type="title"/>
          </p:nvPr>
        </p:nvSpPr>
        <p:spPr>
          <a:xfrm>
            <a:off x="0" y="-58738"/>
            <a:ext cx="9144000" cy="762001"/>
          </a:xfrm>
        </p:spPr>
        <p:txBody>
          <a:bodyPr/>
          <a:lstStyle/>
          <a:p>
            <a:pPr eaLnBrk="1" hangingPunct="1"/>
            <a:r>
              <a:rPr lang="de-DE" smtClean="0"/>
              <a:t>The CBM experiment</a:t>
            </a:r>
          </a:p>
        </p:txBody>
      </p:sp>
      <p:sp>
        <p:nvSpPr>
          <p:cNvPr id="3" name="Foliennummernplatzhalter 2"/>
          <p:cNvSpPr>
            <a:spLocks noGrp="1"/>
          </p:cNvSpPr>
          <p:nvPr>
            <p:ph type="sldNum" sz="quarter"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fld id="{DDECED09-8755-47EB-A84F-DAA0BCD8A0A2}" type="slidenum">
              <a:rPr lang="de-DE"/>
              <a:pPr>
                <a:defRPr/>
              </a:pPr>
              <a:t>8</a:t>
            </a:fld>
            <a:endParaRPr lang="de-DE"/>
          </a:p>
        </p:txBody>
      </p:sp>
      <p:pic>
        <p:nvPicPr>
          <p:cNvPr id="50180" name="Picture 2" descr="\\winfilesvf\CBM$Root\cbminfra\cbm-drawings\Cave\CBM-Infra\Bilder&amp;step\Cave 27.06.2013\SIS100AR_1.jpg"/>
          <p:cNvPicPr>
            <a:picLocks noChangeAspect="1" noChangeArrowheads="1"/>
          </p:cNvPicPr>
          <p:nvPr/>
        </p:nvPicPr>
        <p:blipFill>
          <a:blip r:embed="rId2"/>
          <a:srcRect l="29121" t="9013" r="13702" b="30235"/>
          <a:stretch>
            <a:fillRect/>
          </a:stretch>
        </p:blipFill>
        <p:spPr bwMode="auto">
          <a:xfrm>
            <a:off x="-28575" y="682625"/>
            <a:ext cx="9231313" cy="5718175"/>
          </a:xfrm>
          <a:prstGeom prst="rect">
            <a:avLst/>
          </a:prstGeom>
          <a:noFill/>
          <a:ln w="9525">
            <a:noFill/>
            <a:miter lim="800000"/>
            <a:headEnd/>
            <a:tailEnd/>
          </a:ln>
        </p:spPr>
      </p:pic>
      <p:sp>
        <p:nvSpPr>
          <p:cNvPr id="50181" name="Textfeld 4"/>
          <p:cNvSpPr txBox="1">
            <a:spLocks noChangeArrowheads="1"/>
          </p:cNvSpPr>
          <p:nvPr/>
        </p:nvSpPr>
        <p:spPr bwMode="auto">
          <a:xfrm>
            <a:off x="1363663" y="2506663"/>
            <a:ext cx="1292225" cy="461962"/>
          </a:xfrm>
          <a:prstGeom prst="rect">
            <a:avLst/>
          </a:prstGeom>
          <a:noFill/>
          <a:ln w="9525">
            <a:noFill/>
            <a:miter lim="800000"/>
            <a:headEnd/>
            <a:tailEnd/>
          </a:ln>
        </p:spPr>
        <p:txBody>
          <a:bodyPr>
            <a:spAutoFit/>
          </a:bodyPr>
          <a:lstStyle/>
          <a:p>
            <a:r>
              <a:rPr lang="de-DE" b="1">
                <a:solidFill>
                  <a:schemeClr val="bg1"/>
                </a:solidFill>
                <a:latin typeface="Arial" charset="0"/>
                <a:cs typeface="Arial" charset="0"/>
              </a:rPr>
              <a:t>HADES</a:t>
            </a:r>
          </a:p>
        </p:txBody>
      </p:sp>
      <p:sp>
        <p:nvSpPr>
          <p:cNvPr id="50182" name="Textfeld 5"/>
          <p:cNvSpPr txBox="1">
            <a:spLocks noChangeArrowheads="1"/>
          </p:cNvSpPr>
          <p:nvPr/>
        </p:nvSpPr>
        <p:spPr bwMode="auto">
          <a:xfrm>
            <a:off x="3824288" y="2678113"/>
            <a:ext cx="1292225" cy="646112"/>
          </a:xfrm>
          <a:prstGeom prst="rect">
            <a:avLst/>
          </a:prstGeom>
          <a:noFill/>
          <a:ln w="9525">
            <a:noFill/>
            <a:miter lim="800000"/>
            <a:headEnd/>
            <a:tailEnd/>
          </a:ln>
        </p:spPr>
        <p:txBody>
          <a:bodyPr>
            <a:spAutoFit/>
          </a:bodyPr>
          <a:lstStyle/>
          <a:p>
            <a:r>
              <a:rPr lang="de-DE" sz="1800" b="1">
                <a:solidFill>
                  <a:schemeClr val="bg1"/>
                </a:solidFill>
                <a:latin typeface="Arial" charset="0"/>
                <a:cs typeface="Arial" charset="0"/>
              </a:rPr>
              <a:t>MVD + STS</a:t>
            </a:r>
          </a:p>
        </p:txBody>
      </p:sp>
      <p:sp>
        <p:nvSpPr>
          <p:cNvPr id="50183" name="Textfeld 6"/>
          <p:cNvSpPr txBox="1">
            <a:spLocks noChangeArrowheads="1"/>
          </p:cNvSpPr>
          <p:nvPr/>
        </p:nvSpPr>
        <p:spPr bwMode="auto">
          <a:xfrm>
            <a:off x="4775200" y="2697163"/>
            <a:ext cx="1292225" cy="368300"/>
          </a:xfrm>
          <a:prstGeom prst="rect">
            <a:avLst/>
          </a:prstGeom>
          <a:noFill/>
          <a:ln w="9525">
            <a:noFill/>
            <a:miter lim="800000"/>
            <a:headEnd/>
            <a:tailEnd/>
          </a:ln>
        </p:spPr>
        <p:txBody>
          <a:bodyPr>
            <a:spAutoFit/>
          </a:bodyPr>
          <a:lstStyle/>
          <a:p>
            <a:r>
              <a:rPr lang="de-DE" sz="1800" b="1">
                <a:solidFill>
                  <a:schemeClr val="bg1"/>
                </a:solidFill>
                <a:latin typeface="Arial" charset="0"/>
                <a:cs typeface="Arial" charset="0"/>
              </a:rPr>
              <a:t>RICH</a:t>
            </a:r>
          </a:p>
        </p:txBody>
      </p:sp>
      <p:sp>
        <p:nvSpPr>
          <p:cNvPr id="50184" name="Textfeld 8"/>
          <p:cNvSpPr txBox="1">
            <a:spLocks noChangeArrowheads="1"/>
          </p:cNvSpPr>
          <p:nvPr/>
        </p:nvSpPr>
        <p:spPr bwMode="auto">
          <a:xfrm>
            <a:off x="4732338" y="2068513"/>
            <a:ext cx="1290637" cy="369887"/>
          </a:xfrm>
          <a:prstGeom prst="rect">
            <a:avLst/>
          </a:prstGeom>
          <a:noFill/>
          <a:ln w="9525">
            <a:noFill/>
            <a:miter lim="800000"/>
            <a:headEnd/>
            <a:tailEnd/>
          </a:ln>
        </p:spPr>
        <p:txBody>
          <a:bodyPr>
            <a:spAutoFit/>
          </a:bodyPr>
          <a:lstStyle/>
          <a:p>
            <a:r>
              <a:rPr lang="de-DE" sz="1800" b="1">
                <a:solidFill>
                  <a:schemeClr val="bg1"/>
                </a:solidFill>
                <a:latin typeface="Arial" charset="0"/>
                <a:cs typeface="Arial" charset="0"/>
              </a:rPr>
              <a:t>TRD</a:t>
            </a:r>
          </a:p>
        </p:txBody>
      </p:sp>
      <p:sp>
        <p:nvSpPr>
          <p:cNvPr id="50185" name="Textfeld 9"/>
          <p:cNvSpPr txBox="1">
            <a:spLocks noChangeArrowheads="1"/>
          </p:cNvSpPr>
          <p:nvPr/>
        </p:nvSpPr>
        <p:spPr bwMode="auto">
          <a:xfrm>
            <a:off x="8266113" y="3055938"/>
            <a:ext cx="1292225" cy="368300"/>
          </a:xfrm>
          <a:prstGeom prst="rect">
            <a:avLst/>
          </a:prstGeom>
          <a:noFill/>
          <a:ln w="9525">
            <a:noFill/>
            <a:miter lim="800000"/>
            <a:headEnd/>
            <a:tailEnd/>
          </a:ln>
        </p:spPr>
        <p:txBody>
          <a:bodyPr>
            <a:spAutoFit/>
          </a:bodyPr>
          <a:lstStyle/>
          <a:p>
            <a:r>
              <a:rPr lang="de-DE" sz="1800" b="1">
                <a:solidFill>
                  <a:schemeClr val="bg1"/>
                </a:solidFill>
                <a:latin typeface="Arial" charset="0"/>
                <a:cs typeface="Arial" charset="0"/>
              </a:rPr>
              <a:t>PSD</a:t>
            </a:r>
          </a:p>
        </p:txBody>
      </p:sp>
      <p:sp>
        <p:nvSpPr>
          <p:cNvPr id="50186" name="Textfeld 10"/>
          <p:cNvSpPr txBox="1">
            <a:spLocks noChangeArrowheads="1"/>
          </p:cNvSpPr>
          <p:nvPr/>
        </p:nvSpPr>
        <p:spPr bwMode="auto">
          <a:xfrm>
            <a:off x="6276975" y="1408113"/>
            <a:ext cx="2155825" cy="369887"/>
          </a:xfrm>
          <a:prstGeom prst="rect">
            <a:avLst/>
          </a:prstGeom>
          <a:noFill/>
          <a:ln w="9525">
            <a:noFill/>
            <a:miter lim="800000"/>
            <a:headEnd/>
            <a:tailEnd/>
          </a:ln>
        </p:spPr>
        <p:txBody>
          <a:bodyPr>
            <a:spAutoFit/>
          </a:bodyPr>
          <a:lstStyle/>
          <a:p>
            <a:r>
              <a:rPr lang="de-DE" sz="1800" b="1">
                <a:solidFill>
                  <a:schemeClr val="bg1"/>
                </a:solidFill>
                <a:latin typeface="Arial" charset="0"/>
                <a:cs typeface="Arial" charset="0"/>
              </a:rPr>
              <a:t>EMC (park. pos.)</a:t>
            </a:r>
          </a:p>
        </p:txBody>
      </p:sp>
      <p:sp>
        <p:nvSpPr>
          <p:cNvPr id="50187" name="Textfeld 11"/>
          <p:cNvSpPr txBox="1">
            <a:spLocks noChangeArrowheads="1"/>
          </p:cNvSpPr>
          <p:nvPr/>
        </p:nvSpPr>
        <p:spPr bwMode="auto">
          <a:xfrm>
            <a:off x="6697663" y="4994275"/>
            <a:ext cx="2214562" cy="646113"/>
          </a:xfrm>
          <a:prstGeom prst="rect">
            <a:avLst/>
          </a:prstGeom>
          <a:noFill/>
          <a:ln w="9525">
            <a:noFill/>
            <a:miter lim="800000"/>
            <a:headEnd/>
            <a:tailEnd/>
          </a:ln>
        </p:spPr>
        <p:txBody>
          <a:bodyPr>
            <a:spAutoFit/>
          </a:bodyPr>
          <a:lstStyle/>
          <a:p>
            <a:r>
              <a:rPr lang="de-DE" sz="1800" b="1">
                <a:solidFill>
                  <a:schemeClr val="bg1"/>
                </a:solidFill>
                <a:latin typeface="Arial" charset="0"/>
                <a:cs typeface="Arial" charset="0"/>
              </a:rPr>
              <a:t>Muon detector</a:t>
            </a:r>
          </a:p>
          <a:p>
            <a:r>
              <a:rPr lang="de-DE" sz="1800" b="1">
                <a:solidFill>
                  <a:schemeClr val="bg1"/>
                </a:solidFill>
                <a:latin typeface="Arial" charset="0"/>
                <a:cs typeface="Arial" charset="0"/>
              </a:rPr>
              <a:t>(parking position)</a:t>
            </a:r>
          </a:p>
        </p:txBody>
      </p:sp>
      <p:sp>
        <p:nvSpPr>
          <p:cNvPr id="50188" name="Textfeld 12"/>
          <p:cNvSpPr txBox="1">
            <a:spLocks noChangeArrowheads="1"/>
          </p:cNvSpPr>
          <p:nvPr/>
        </p:nvSpPr>
        <p:spPr bwMode="auto">
          <a:xfrm>
            <a:off x="3482975" y="5437188"/>
            <a:ext cx="1292225" cy="646112"/>
          </a:xfrm>
          <a:prstGeom prst="rect">
            <a:avLst/>
          </a:prstGeom>
          <a:noFill/>
          <a:ln w="9525">
            <a:noFill/>
            <a:miter lim="800000"/>
            <a:headEnd/>
            <a:tailEnd/>
          </a:ln>
        </p:spPr>
        <p:txBody>
          <a:bodyPr>
            <a:spAutoFit/>
          </a:bodyPr>
          <a:lstStyle/>
          <a:p>
            <a:r>
              <a:rPr lang="de-DE" sz="1800" b="1">
                <a:solidFill>
                  <a:schemeClr val="bg1"/>
                </a:solidFill>
                <a:latin typeface="Arial" charset="0"/>
                <a:cs typeface="Arial" charset="0"/>
              </a:rPr>
              <a:t>dipole magnet</a:t>
            </a:r>
          </a:p>
        </p:txBody>
      </p:sp>
      <p:cxnSp>
        <p:nvCxnSpPr>
          <p:cNvPr id="15" name="Gerade Verbindung 14"/>
          <p:cNvCxnSpPr/>
          <p:nvPr/>
        </p:nvCxnSpPr>
        <p:spPr>
          <a:xfrm flipV="1">
            <a:off x="4470400" y="4411663"/>
            <a:ext cx="306388" cy="12287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Freihandform 18"/>
          <p:cNvSpPr/>
          <p:nvPr/>
        </p:nvSpPr>
        <p:spPr>
          <a:xfrm>
            <a:off x="123825" y="766763"/>
            <a:ext cx="6472238" cy="1739900"/>
          </a:xfrm>
          <a:custGeom>
            <a:avLst/>
            <a:gdLst>
              <a:gd name="connsiteX0" fmla="*/ 0 w 6473372"/>
              <a:gd name="connsiteY0" fmla="*/ 0 h 1451428"/>
              <a:gd name="connsiteX1" fmla="*/ 6473372 w 6473372"/>
              <a:gd name="connsiteY1" fmla="*/ 14514 h 1451428"/>
              <a:gd name="connsiteX2" fmla="*/ 6473372 w 6473372"/>
              <a:gd name="connsiteY2" fmla="*/ 348343 h 1451428"/>
              <a:gd name="connsiteX3" fmla="*/ 3497943 w 6473372"/>
              <a:gd name="connsiteY3" fmla="*/ 1422400 h 1451428"/>
              <a:gd name="connsiteX4" fmla="*/ 0 w 6473372"/>
              <a:gd name="connsiteY4" fmla="*/ 1451428 h 1451428"/>
              <a:gd name="connsiteX5" fmla="*/ 0 w 6473372"/>
              <a:gd name="connsiteY5" fmla="*/ 0 h 1451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73372" h="1451428">
                <a:moveTo>
                  <a:pt x="0" y="0"/>
                </a:moveTo>
                <a:lnTo>
                  <a:pt x="6473372" y="14514"/>
                </a:lnTo>
                <a:lnTo>
                  <a:pt x="6473372" y="348343"/>
                </a:lnTo>
                <a:lnTo>
                  <a:pt x="3497943" y="1422400"/>
                </a:lnTo>
                <a:lnTo>
                  <a:pt x="0" y="1451428"/>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50191" name="Textfeld 16"/>
          <p:cNvSpPr txBox="1">
            <a:spLocks noChangeArrowheads="1"/>
          </p:cNvSpPr>
          <p:nvPr/>
        </p:nvSpPr>
        <p:spPr bwMode="auto">
          <a:xfrm>
            <a:off x="144463" y="758825"/>
            <a:ext cx="6445250" cy="1754188"/>
          </a:xfrm>
          <a:prstGeom prst="rect">
            <a:avLst/>
          </a:prstGeom>
          <a:noFill/>
          <a:ln w="9525">
            <a:noFill/>
            <a:miter lim="800000"/>
            <a:headEnd/>
            <a:tailEnd/>
          </a:ln>
        </p:spPr>
        <p:txBody>
          <a:bodyPr>
            <a:spAutoFit/>
          </a:bodyPr>
          <a:lstStyle/>
          <a:p>
            <a:pPr marL="285750" indent="-285750">
              <a:buFont typeface="Arial" charset="0"/>
              <a:buChar char="•"/>
            </a:pPr>
            <a:r>
              <a:rPr lang="de-DE" sz="1800" b="1" dirty="0">
                <a:latin typeface="Arial" charset="0"/>
                <a:cs typeface="Arial" charset="0"/>
              </a:rPr>
              <a:t>Tracking, momentum, V</a:t>
            </a:r>
            <a:r>
              <a:rPr lang="de-DE" sz="1800" b="1" baseline="30000" dirty="0">
                <a:latin typeface="Arial" charset="0"/>
                <a:cs typeface="Arial" charset="0"/>
              </a:rPr>
              <a:t>0</a:t>
            </a:r>
            <a:r>
              <a:rPr lang="de-DE" sz="1800" b="1" dirty="0">
                <a:latin typeface="Arial" charset="0"/>
                <a:cs typeface="Arial" charset="0"/>
              </a:rPr>
              <a:t>: MVD+STS+dipole magnet</a:t>
            </a:r>
          </a:p>
          <a:p>
            <a:pPr marL="285750" indent="-285750">
              <a:buFont typeface="Arial" charset="0"/>
              <a:buChar char="•"/>
            </a:pPr>
            <a:r>
              <a:rPr lang="de-DE" sz="1800" b="1" dirty="0">
                <a:latin typeface="Arial" charset="0"/>
                <a:cs typeface="Arial" charset="0"/>
              </a:rPr>
              <a:t>Event characterization: PSD</a:t>
            </a:r>
          </a:p>
          <a:p>
            <a:pPr marL="285750" indent="-285750">
              <a:buFont typeface="Arial" charset="0"/>
              <a:buChar char="•"/>
            </a:pPr>
            <a:r>
              <a:rPr lang="de-DE" sz="1800" b="1" dirty="0">
                <a:latin typeface="Arial" charset="0"/>
                <a:cs typeface="Arial" charset="0"/>
              </a:rPr>
              <a:t>Hadron id: TOF</a:t>
            </a:r>
          </a:p>
          <a:p>
            <a:pPr marL="285750" indent="-285750">
              <a:buFont typeface="Arial" charset="0"/>
              <a:buChar char="•"/>
            </a:pPr>
            <a:r>
              <a:rPr lang="de-DE" sz="1800" b="1" dirty="0">
                <a:latin typeface="Arial" charset="0"/>
                <a:cs typeface="Arial" charset="0"/>
              </a:rPr>
              <a:t>Lepton id: RICH+TRD or MUCH</a:t>
            </a:r>
          </a:p>
          <a:p>
            <a:pPr marL="285750" indent="-285750">
              <a:buFont typeface="Arial" charset="0"/>
              <a:buChar char="•"/>
            </a:pPr>
            <a:r>
              <a:rPr lang="de-DE" sz="1800" b="1" dirty="0">
                <a:latin typeface="Symbol" pitchFamily="18" charset="2"/>
                <a:cs typeface="Arial" charset="0"/>
              </a:rPr>
              <a:t>g</a:t>
            </a:r>
            <a:r>
              <a:rPr lang="de-DE" sz="1800" b="1" dirty="0">
                <a:latin typeface="Arial" charset="0"/>
                <a:cs typeface="Arial" charset="0"/>
              </a:rPr>
              <a:t>, </a:t>
            </a:r>
            <a:r>
              <a:rPr lang="de-DE" sz="1800" b="1" dirty="0">
                <a:latin typeface="Symbol" pitchFamily="18" charset="2"/>
                <a:cs typeface="Arial" charset="0"/>
              </a:rPr>
              <a:t>p</a:t>
            </a:r>
            <a:r>
              <a:rPr lang="de-DE" sz="1800" b="1" baseline="30000" dirty="0">
                <a:latin typeface="Arial" charset="0"/>
                <a:cs typeface="Arial" charset="0"/>
              </a:rPr>
              <a:t>0</a:t>
            </a:r>
            <a:r>
              <a:rPr lang="de-DE" sz="1800" b="1" dirty="0">
                <a:latin typeface="Arial" charset="0"/>
                <a:cs typeface="Arial" charset="0"/>
              </a:rPr>
              <a:t>: EMC</a:t>
            </a:r>
          </a:p>
          <a:p>
            <a:pPr marL="285750" indent="-285750">
              <a:buFont typeface="Arial" charset="0"/>
              <a:buChar char="•"/>
            </a:pPr>
            <a:r>
              <a:rPr lang="de-DE" sz="1800" b="1" dirty="0">
                <a:latin typeface="Arial" charset="0"/>
                <a:cs typeface="Arial" charset="0"/>
              </a:rPr>
              <a:t>High speed DAQ &amp; trigger</a:t>
            </a:r>
          </a:p>
        </p:txBody>
      </p:sp>
      <p:sp>
        <p:nvSpPr>
          <p:cNvPr id="50192" name="Textfeld 7"/>
          <p:cNvSpPr txBox="1">
            <a:spLocks noChangeArrowheads="1"/>
          </p:cNvSpPr>
          <p:nvPr/>
        </p:nvSpPr>
        <p:spPr bwMode="auto">
          <a:xfrm>
            <a:off x="5464175" y="1733550"/>
            <a:ext cx="1292225" cy="369888"/>
          </a:xfrm>
          <a:prstGeom prst="rect">
            <a:avLst/>
          </a:prstGeom>
          <a:noFill/>
          <a:ln w="9525">
            <a:noFill/>
            <a:miter lim="800000"/>
            <a:headEnd/>
            <a:tailEnd/>
          </a:ln>
        </p:spPr>
        <p:txBody>
          <a:bodyPr>
            <a:spAutoFit/>
          </a:bodyPr>
          <a:lstStyle/>
          <a:p>
            <a:r>
              <a:rPr lang="de-DE" sz="1800" b="1">
                <a:solidFill>
                  <a:schemeClr val="bg1"/>
                </a:solidFill>
                <a:latin typeface="Arial" charset="0"/>
                <a:cs typeface="Arial" charset="0"/>
              </a:rPr>
              <a:t>TOF</a:t>
            </a:r>
          </a:p>
        </p:txBody>
      </p:sp>
      <p:sp>
        <p:nvSpPr>
          <p:cNvPr id="50193" name="Textfeld 19"/>
          <p:cNvSpPr txBox="1">
            <a:spLocks noChangeArrowheads="1"/>
          </p:cNvSpPr>
          <p:nvPr/>
        </p:nvSpPr>
        <p:spPr bwMode="auto">
          <a:xfrm>
            <a:off x="144463" y="5792788"/>
            <a:ext cx="2192337" cy="369887"/>
          </a:xfrm>
          <a:prstGeom prst="rect">
            <a:avLst/>
          </a:prstGeom>
          <a:noFill/>
          <a:ln w="9525">
            <a:noFill/>
            <a:miter lim="800000"/>
            <a:headEnd/>
            <a:tailEnd/>
          </a:ln>
        </p:spPr>
        <p:txBody>
          <a:bodyPr>
            <a:spAutoFit/>
          </a:bodyPr>
          <a:lstStyle/>
          <a:p>
            <a:r>
              <a:rPr lang="de-DE" sz="1800" b="1">
                <a:solidFill>
                  <a:schemeClr val="bg1"/>
                </a:solidFill>
                <a:latin typeface="Arial" charset="0"/>
                <a:cs typeface="Arial" charset="0"/>
              </a:rPr>
              <a:t>SIS 100 setup</a:t>
            </a:r>
          </a:p>
        </p:txBody>
      </p:sp>
      <p:sp>
        <p:nvSpPr>
          <p:cNvPr id="18" name="Date Placeholder 17"/>
          <p:cNvSpPr>
            <a:spLocks noGrp="1"/>
          </p:cNvSpPr>
          <p:nvPr>
            <p:ph type="dt" sz="half" idx="10"/>
          </p:nvPr>
        </p:nvSpPr>
        <p:spPr/>
        <p:txBody>
          <a:bodyPr/>
          <a:lstStyle/>
          <a:p>
            <a:fld id="{E4AEEBF5-FD97-46A7-A846-E169315DA095}" type="datetime1">
              <a:rPr lang="en-US" smtClean="0"/>
              <a:t>2/4/2016</a:t>
            </a:fld>
            <a:endParaRPr lang="en-US"/>
          </a:p>
        </p:txBody>
      </p:sp>
      <p:sp>
        <p:nvSpPr>
          <p:cNvPr id="20" name="Footer Placeholder 19"/>
          <p:cNvSpPr>
            <a:spLocks noGrp="1"/>
          </p:cNvSpPr>
          <p:nvPr>
            <p:ph type="ftr" sz="quarter" idx="11"/>
          </p:nvPr>
        </p:nvSpPr>
        <p:spPr/>
        <p:txBody>
          <a:bodyPr/>
          <a:lstStyle/>
          <a:p>
            <a:r>
              <a:rPr lang="en-US" smtClean="0"/>
              <a:t>Heavy Flavour meet, SINP, Kolkata, 03-05 Feb 2016</a:t>
            </a:r>
            <a:endParaRPr lang="en-US"/>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el 1"/>
          <p:cNvSpPr>
            <a:spLocks noGrp="1"/>
          </p:cNvSpPr>
          <p:nvPr>
            <p:ph type="title"/>
          </p:nvPr>
        </p:nvSpPr>
        <p:spPr/>
        <p:txBody>
          <a:bodyPr/>
          <a:lstStyle/>
          <a:p>
            <a:pPr eaLnBrk="1" hangingPunct="1"/>
            <a:r>
              <a:rPr lang="de-DE" smtClean="0"/>
              <a:t>Acceptance – </a:t>
            </a:r>
            <a:r>
              <a:rPr lang="de-DE" smtClean="0">
                <a:latin typeface="Symbol" pitchFamily="18" charset="2"/>
              </a:rPr>
              <a:t>r</a:t>
            </a:r>
            <a:r>
              <a:rPr lang="de-DE" smtClean="0"/>
              <a:t>-meson </a:t>
            </a:r>
          </a:p>
        </p:txBody>
      </p:sp>
      <p:sp>
        <p:nvSpPr>
          <p:cNvPr id="3" name="Foliennummernplatzhalter 2"/>
          <p:cNvSpPr>
            <a:spLocks noGrp="1"/>
          </p:cNvSpPr>
          <p:nvPr>
            <p:ph type="sldNum" sz="quarter"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fld id="{C8842A94-812C-4ACB-94B2-381933E475BD}" type="slidenum">
              <a:rPr lang="de-DE"/>
              <a:pPr>
                <a:defRPr/>
              </a:pPr>
              <a:t>80</a:t>
            </a:fld>
            <a:endParaRPr lang="de-DE"/>
          </a:p>
        </p:txBody>
      </p:sp>
      <p:pic>
        <p:nvPicPr>
          <p:cNvPr id="60420" name="Picture 3"/>
          <p:cNvPicPr>
            <a:picLocks noChangeAspect="1"/>
          </p:cNvPicPr>
          <p:nvPr/>
        </p:nvPicPr>
        <p:blipFill>
          <a:blip r:embed="rId2"/>
          <a:srcRect/>
          <a:stretch>
            <a:fillRect/>
          </a:stretch>
        </p:blipFill>
        <p:spPr bwMode="auto">
          <a:xfrm>
            <a:off x="0" y="2187575"/>
            <a:ext cx="4524375" cy="4184650"/>
          </a:xfrm>
          <a:prstGeom prst="rect">
            <a:avLst/>
          </a:prstGeom>
          <a:noFill/>
          <a:ln w="9525">
            <a:noFill/>
            <a:miter lim="800000"/>
            <a:headEnd/>
            <a:tailEnd/>
          </a:ln>
        </p:spPr>
      </p:pic>
      <p:sp>
        <p:nvSpPr>
          <p:cNvPr id="60421" name="Textfeld 4"/>
          <p:cNvSpPr txBox="1">
            <a:spLocks noChangeArrowheads="1"/>
          </p:cNvSpPr>
          <p:nvPr/>
        </p:nvSpPr>
        <p:spPr bwMode="auto">
          <a:xfrm>
            <a:off x="1768475" y="2165350"/>
            <a:ext cx="1365250" cy="369888"/>
          </a:xfrm>
          <a:prstGeom prst="rect">
            <a:avLst/>
          </a:prstGeom>
          <a:noFill/>
          <a:ln w="9525">
            <a:noFill/>
            <a:miter lim="800000"/>
            <a:headEnd/>
            <a:tailEnd/>
          </a:ln>
        </p:spPr>
        <p:txBody>
          <a:bodyPr>
            <a:spAutoFit/>
          </a:bodyPr>
          <a:lstStyle/>
          <a:p>
            <a:r>
              <a:rPr lang="de-DE" sz="1800" b="1">
                <a:solidFill>
                  <a:srgbClr val="0070C0"/>
                </a:solidFill>
                <a:latin typeface="Arial" charset="0"/>
                <a:cs typeface="Arial" charset="0"/>
              </a:rPr>
              <a:t>muons</a:t>
            </a:r>
          </a:p>
        </p:txBody>
      </p:sp>
      <p:sp>
        <p:nvSpPr>
          <p:cNvPr id="60422" name="Textfeld 6"/>
          <p:cNvSpPr txBox="1">
            <a:spLocks noChangeArrowheads="1"/>
          </p:cNvSpPr>
          <p:nvPr/>
        </p:nvSpPr>
        <p:spPr bwMode="auto">
          <a:xfrm>
            <a:off x="665109" y="1311246"/>
            <a:ext cx="7532687" cy="647700"/>
          </a:xfrm>
          <a:prstGeom prst="rect">
            <a:avLst/>
          </a:prstGeom>
          <a:noFill/>
          <a:ln w="9525">
            <a:noFill/>
            <a:miter lim="800000"/>
            <a:headEnd/>
            <a:tailEnd/>
          </a:ln>
        </p:spPr>
        <p:txBody>
          <a:bodyPr>
            <a:spAutoFit/>
          </a:bodyPr>
          <a:lstStyle/>
          <a:p>
            <a:r>
              <a:rPr lang="de-DE" sz="1800" dirty="0">
                <a:latin typeface="Arial" charset="0"/>
                <a:cs typeface="Arial" charset="0"/>
              </a:rPr>
              <a:t>Central (b=0fm) Au+Au collisions at 25 AGeV</a:t>
            </a:r>
          </a:p>
          <a:p>
            <a:r>
              <a:rPr lang="de-DE" sz="1800" dirty="0">
                <a:latin typeface="Arial" charset="0"/>
                <a:cs typeface="Arial" charset="0"/>
              </a:rPr>
              <a:t>Midrapidity at 2</a:t>
            </a:r>
          </a:p>
        </p:txBody>
      </p:sp>
      <p:pic>
        <p:nvPicPr>
          <p:cNvPr id="60423" name="Picture 6" descr="25gev_rho0_lmvm_pty_mc_ptcut.png"/>
          <p:cNvPicPr>
            <a:picLocks noChangeAspect="1"/>
          </p:cNvPicPr>
          <p:nvPr/>
        </p:nvPicPr>
        <p:blipFill>
          <a:blip r:embed="rId3"/>
          <a:srcRect l="50763" t="2437" r="3839" b="2271"/>
          <a:stretch>
            <a:fillRect/>
          </a:stretch>
        </p:blipFill>
        <p:spPr bwMode="auto">
          <a:xfrm>
            <a:off x="4579938" y="2165350"/>
            <a:ext cx="4462462" cy="4481513"/>
          </a:xfrm>
          <a:prstGeom prst="rect">
            <a:avLst/>
          </a:prstGeom>
          <a:noFill/>
          <a:ln w="9525">
            <a:noFill/>
            <a:miter lim="800000"/>
            <a:headEnd/>
            <a:tailEnd/>
          </a:ln>
        </p:spPr>
      </p:pic>
      <p:sp>
        <p:nvSpPr>
          <p:cNvPr id="60424" name="Textfeld 5"/>
          <p:cNvSpPr txBox="1">
            <a:spLocks noChangeArrowheads="1"/>
          </p:cNvSpPr>
          <p:nvPr/>
        </p:nvSpPr>
        <p:spPr bwMode="auto">
          <a:xfrm>
            <a:off x="6184900" y="2154238"/>
            <a:ext cx="1363663" cy="369887"/>
          </a:xfrm>
          <a:prstGeom prst="rect">
            <a:avLst/>
          </a:prstGeom>
          <a:noFill/>
          <a:ln w="9525">
            <a:noFill/>
            <a:miter lim="800000"/>
            <a:headEnd/>
            <a:tailEnd/>
          </a:ln>
        </p:spPr>
        <p:txBody>
          <a:bodyPr>
            <a:spAutoFit/>
          </a:bodyPr>
          <a:lstStyle/>
          <a:p>
            <a:r>
              <a:rPr lang="de-DE" sz="1800" b="1">
                <a:solidFill>
                  <a:srgbClr val="FF0000"/>
                </a:solidFill>
                <a:latin typeface="Arial" charset="0"/>
                <a:cs typeface="Arial" charset="0"/>
              </a:rPr>
              <a:t>electrons</a:t>
            </a:r>
          </a:p>
        </p:txBody>
      </p:sp>
      <p:sp>
        <p:nvSpPr>
          <p:cNvPr id="9" name="Date Placeholder 8"/>
          <p:cNvSpPr>
            <a:spLocks noGrp="1"/>
          </p:cNvSpPr>
          <p:nvPr>
            <p:ph type="dt" sz="half" idx="10"/>
          </p:nvPr>
        </p:nvSpPr>
        <p:spPr/>
        <p:txBody>
          <a:bodyPr/>
          <a:lstStyle/>
          <a:p>
            <a:fld id="{919DFE0D-B075-41FC-92B1-F10E335F863E}" type="datetime1">
              <a:rPr lang="en-US" smtClean="0"/>
              <a:t>2/4/2016</a:t>
            </a:fld>
            <a:endParaRPr lang="en-US"/>
          </a:p>
        </p:txBody>
      </p:sp>
      <p:sp>
        <p:nvSpPr>
          <p:cNvPr id="10" name="Footer Placeholder 9"/>
          <p:cNvSpPr>
            <a:spLocks noGrp="1"/>
          </p:cNvSpPr>
          <p:nvPr>
            <p:ph type="ftr" sz="quarter" idx="11"/>
          </p:nvPr>
        </p:nvSpPr>
        <p:spPr/>
        <p:txBody>
          <a:bodyPr/>
          <a:lstStyle/>
          <a:p>
            <a:r>
              <a:rPr lang="en-US" smtClean="0"/>
              <a:t>Heavy Flavour meet, SINP, Kolkata, 03-05 Feb 2016</a:t>
            </a:r>
            <a:endParaRPr lang="en-US"/>
          </a:p>
        </p:txBody>
      </p:sp>
    </p:spTree>
    <p:extLst>
      <p:ext uri="{BB962C8B-B14F-4D97-AF65-F5344CB8AC3E}">
        <p14:creationId xmlns:p14="http://schemas.microsoft.com/office/powerpoint/2010/main" val="72508139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
          <p:cNvGrpSpPr>
            <a:grpSpLocks/>
          </p:cNvGrpSpPr>
          <p:nvPr/>
        </p:nvGrpSpPr>
        <p:grpSpPr bwMode="auto">
          <a:xfrm>
            <a:off x="706760" y="3495086"/>
            <a:ext cx="2713112" cy="2958250"/>
            <a:chOff x="13817" y="10833"/>
            <a:chExt cx="2745" cy="3945"/>
          </a:xfrm>
        </p:grpSpPr>
        <p:pic>
          <p:nvPicPr>
            <p:cNvPr id="14" name="Picture 23" descr="invM_pAu25gev2"/>
            <p:cNvPicPr>
              <a:picLocks noChangeAspect="1" noChangeArrowheads="1"/>
            </p:cNvPicPr>
            <p:nvPr/>
          </p:nvPicPr>
          <p:blipFill>
            <a:blip r:embed="rId2">
              <a:clrChange>
                <a:clrFrom>
                  <a:srgbClr val="F3F3F3"/>
                </a:clrFrom>
                <a:clrTo>
                  <a:srgbClr val="F3F3F3">
                    <a:alpha val="0"/>
                  </a:srgbClr>
                </a:clrTo>
              </a:clrChange>
              <a:extLst>
                <a:ext uri="{28A0092B-C50C-407E-A947-70E740481C1C}">
                  <a14:useLocalDpi xmlns:a14="http://schemas.microsoft.com/office/drawing/2010/main" val="0"/>
                </a:ext>
              </a:extLst>
            </a:blip>
            <a:srcRect l="53909"/>
            <a:stretch>
              <a:fillRect/>
            </a:stretch>
          </p:blipFill>
          <p:spPr bwMode="auto">
            <a:xfrm>
              <a:off x="14469" y="10833"/>
              <a:ext cx="2093" cy="394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4" descr="invM_pAu25gev2"/>
            <p:cNvPicPr>
              <a:picLocks noChangeAspect="1" noChangeArrowheads="1"/>
            </p:cNvPicPr>
            <p:nvPr/>
          </p:nvPicPr>
          <p:blipFill>
            <a:blip r:embed="rId3">
              <a:clrChange>
                <a:clrFrom>
                  <a:srgbClr val="F3F3F3"/>
                </a:clrFrom>
                <a:clrTo>
                  <a:srgbClr val="F3F3F3">
                    <a:alpha val="0"/>
                  </a:srgbClr>
                </a:clrTo>
              </a:clrChange>
              <a:extLst>
                <a:ext uri="{28A0092B-C50C-407E-A947-70E740481C1C}">
                  <a14:useLocalDpi xmlns:a14="http://schemas.microsoft.com/office/drawing/2010/main" val="0"/>
                </a:ext>
              </a:extLst>
            </a:blip>
            <a:srcRect r="85620"/>
            <a:stretch>
              <a:fillRect/>
            </a:stretch>
          </p:blipFill>
          <p:spPr bwMode="auto">
            <a:xfrm>
              <a:off x="13817" y="10833"/>
              <a:ext cx="653" cy="394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6" name="Rectangle 25"/>
            <p:cNvSpPr>
              <a:spLocks noChangeArrowheads="1"/>
            </p:cNvSpPr>
            <p:nvPr/>
          </p:nvSpPr>
          <p:spPr bwMode="auto">
            <a:xfrm>
              <a:off x="14192" y="14360"/>
              <a:ext cx="256" cy="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de-DE" altLang="de-DE" sz="1800" b="0" i="0" u="none" strike="noStrike" kern="0" cap="none" spc="0" normalizeH="0" baseline="0" noProof="0" smtClean="0">
                <a:ln>
                  <a:noFill/>
                </a:ln>
                <a:solidFill>
                  <a:srgbClr val="000000"/>
                </a:solidFill>
                <a:effectLst/>
                <a:uLnTx/>
                <a:uFillTx/>
                <a:latin typeface="Arial" pitchFamily="34" charset="0"/>
              </a:endParaRPr>
            </a:p>
          </p:txBody>
        </p:sp>
      </p:gr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080" y="3260016"/>
            <a:ext cx="3300091" cy="3578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Inhaltsplatzhalter 2"/>
          <p:cNvSpPr>
            <a:spLocks noGrp="1"/>
          </p:cNvSpPr>
          <p:nvPr>
            <p:ph idx="1"/>
          </p:nvPr>
        </p:nvSpPr>
        <p:spPr>
          <a:xfrm>
            <a:off x="35496" y="908721"/>
            <a:ext cx="9361040" cy="1008111"/>
          </a:xfrm>
        </p:spPr>
        <p:txBody>
          <a:bodyPr>
            <a:normAutofit fontScale="25000" lnSpcReduction="20000"/>
          </a:bodyPr>
          <a:lstStyle/>
          <a:p>
            <a:pPr marL="0" indent="0">
              <a:buNone/>
            </a:pPr>
            <a:endParaRPr lang="de-DE" dirty="0" smtClean="0"/>
          </a:p>
          <a:p>
            <a:r>
              <a:rPr lang="de-DE" sz="11200" dirty="0" err="1" smtClean="0"/>
              <a:t>Commissioning</a:t>
            </a:r>
            <a:r>
              <a:rPr lang="de-DE" sz="11200" dirty="0" smtClean="0"/>
              <a:t> </a:t>
            </a:r>
            <a:r>
              <a:rPr lang="de-DE" sz="11200" dirty="0" err="1" smtClean="0"/>
              <a:t>of</a:t>
            </a:r>
            <a:r>
              <a:rPr lang="de-DE" sz="11200" dirty="0" smtClean="0"/>
              <a:t> high rate </a:t>
            </a:r>
            <a:r>
              <a:rPr lang="de-DE" sz="11200" dirty="0" err="1" smtClean="0"/>
              <a:t>data</a:t>
            </a:r>
            <a:r>
              <a:rPr lang="de-DE" sz="11200" dirty="0" smtClean="0"/>
              <a:t> </a:t>
            </a:r>
            <a:r>
              <a:rPr lang="de-DE" sz="11200" dirty="0" err="1" smtClean="0"/>
              <a:t>taking</a:t>
            </a:r>
            <a:r>
              <a:rPr lang="de-DE" sz="11200" dirty="0" smtClean="0"/>
              <a:t> (10 MHz)  </a:t>
            </a:r>
          </a:p>
          <a:p>
            <a:r>
              <a:rPr lang="de-DE" sz="11200" dirty="0" err="1"/>
              <a:t>E</a:t>
            </a:r>
            <a:r>
              <a:rPr lang="de-DE" sz="11200" dirty="0" err="1" smtClean="0"/>
              <a:t>xploratory</a:t>
            </a:r>
            <a:r>
              <a:rPr lang="de-DE" sz="11200" dirty="0" smtClean="0"/>
              <a:t> </a:t>
            </a:r>
            <a:r>
              <a:rPr lang="de-DE" sz="11200" dirty="0" err="1" smtClean="0"/>
              <a:t>measurement</a:t>
            </a:r>
            <a:r>
              <a:rPr lang="de-DE" sz="11200" dirty="0" smtClean="0"/>
              <a:t>: </a:t>
            </a:r>
            <a:r>
              <a:rPr lang="de-DE" sz="11200" dirty="0" err="1" smtClean="0"/>
              <a:t>Charmonium</a:t>
            </a:r>
            <a:r>
              <a:rPr lang="de-DE" sz="11200" dirty="0" smtClean="0"/>
              <a:t> </a:t>
            </a:r>
            <a:r>
              <a:rPr lang="de-DE" sz="11200" dirty="0" err="1" smtClean="0"/>
              <a:t>production</a:t>
            </a:r>
            <a:endParaRPr lang="de-DE" sz="11200" dirty="0" smtClean="0"/>
          </a:p>
        </p:txBody>
      </p:sp>
      <p:cxnSp>
        <p:nvCxnSpPr>
          <p:cNvPr id="6" name="Gerade Verbindung 5"/>
          <p:cNvCxnSpPr/>
          <p:nvPr/>
        </p:nvCxnSpPr>
        <p:spPr>
          <a:xfrm>
            <a:off x="3779912" y="3933056"/>
            <a:ext cx="216024"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feld 3"/>
          <p:cNvSpPr txBox="1"/>
          <p:nvPr/>
        </p:nvSpPr>
        <p:spPr>
          <a:xfrm>
            <a:off x="5220072" y="2175247"/>
            <a:ext cx="3928394" cy="461665"/>
          </a:xfrm>
          <a:prstGeom prst="rect">
            <a:avLst/>
          </a:prstGeom>
          <a:noFill/>
        </p:spPr>
        <p:txBody>
          <a:bodyPr wrap="square" rtlCol="0">
            <a:spAutoFit/>
          </a:bodyPr>
          <a:lstStyle/>
          <a:p>
            <a:r>
              <a:rPr lang="de-DE" sz="2400" dirty="0" err="1">
                <a:solidFill>
                  <a:prstClr val="black"/>
                </a:solidFill>
                <a:latin typeface="Tahoma" panose="020B0604030504040204" pitchFamily="34" charset="0"/>
                <a:ea typeface="Tahoma" panose="020B0604030504040204" pitchFamily="34" charset="0"/>
                <a:cs typeface="Tahoma" panose="020B0604030504040204" pitchFamily="34" charset="0"/>
              </a:rPr>
              <a:t>c</a:t>
            </a:r>
            <a:r>
              <a:rPr lang="de-DE" sz="2400" dirty="0" err="1" smtClean="0">
                <a:solidFill>
                  <a:prstClr val="black"/>
                </a:solidFill>
                <a:latin typeface="Tahoma" panose="020B0604030504040204" pitchFamily="34" charset="0"/>
                <a:ea typeface="Tahoma" panose="020B0604030504040204" pitchFamily="34" charset="0"/>
                <a:cs typeface="Tahoma" panose="020B0604030504040204" pitchFamily="34" charset="0"/>
              </a:rPr>
              <a:t>entral</a:t>
            </a:r>
            <a:r>
              <a:rPr lang="de-DE" sz="2400" dirty="0" smtClean="0">
                <a:solidFill>
                  <a:prstClr val="black"/>
                </a:solidFill>
                <a:latin typeface="Tahoma" panose="020B0604030504040204" pitchFamily="34" charset="0"/>
                <a:ea typeface="Tahoma" panose="020B0604030504040204" pitchFamily="34" charset="0"/>
                <a:cs typeface="Tahoma" panose="020B0604030504040204" pitchFamily="34" charset="0"/>
              </a:rPr>
              <a:t> </a:t>
            </a:r>
            <a:r>
              <a:rPr lang="de-DE" sz="2400" dirty="0" err="1" smtClean="0">
                <a:solidFill>
                  <a:prstClr val="black"/>
                </a:solidFill>
                <a:latin typeface="Tahoma" panose="020B0604030504040204" pitchFamily="34" charset="0"/>
                <a:ea typeface="Tahoma" panose="020B0604030504040204" pitchFamily="34" charset="0"/>
                <a:cs typeface="Tahoma" panose="020B0604030504040204" pitchFamily="34" charset="0"/>
              </a:rPr>
              <a:t>Au+Au</a:t>
            </a:r>
            <a:r>
              <a:rPr lang="de-DE" sz="2400" dirty="0" smtClean="0">
                <a:solidFill>
                  <a:prstClr val="black"/>
                </a:solidFill>
                <a:latin typeface="Tahoma" panose="020B0604030504040204" pitchFamily="34" charset="0"/>
                <a:ea typeface="Tahoma" panose="020B0604030504040204" pitchFamily="34" charset="0"/>
                <a:cs typeface="Tahoma" panose="020B0604030504040204" pitchFamily="34" charset="0"/>
              </a:rPr>
              <a:t> at 10 A </a:t>
            </a:r>
            <a:r>
              <a:rPr lang="de-DE" sz="2400" dirty="0" err="1" smtClean="0">
                <a:solidFill>
                  <a:prstClr val="black"/>
                </a:solidFill>
                <a:latin typeface="Tahoma" panose="020B0604030504040204" pitchFamily="34" charset="0"/>
                <a:ea typeface="Tahoma" panose="020B0604030504040204" pitchFamily="34" charset="0"/>
                <a:cs typeface="Tahoma" panose="020B0604030504040204" pitchFamily="34" charset="0"/>
              </a:rPr>
              <a:t>GeV</a:t>
            </a:r>
            <a:endParaRPr lang="de-DE" sz="2400" dirty="0">
              <a:solidFill>
                <a:prstClr val="black"/>
              </a:solidFill>
              <a:latin typeface="Tahoma" panose="020B0604030504040204" pitchFamily="34" charset="0"/>
              <a:ea typeface="Tahoma" panose="020B0604030504040204" pitchFamily="34" charset="0"/>
              <a:cs typeface="Tahoma" panose="020B0604030504040204" pitchFamily="34" charset="0"/>
            </a:endParaRPr>
          </a:p>
        </p:txBody>
      </p:sp>
      <p:sp>
        <p:nvSpPr>
          <p:cNvPr id="10" name="Rechteck 9"/>
          <p:cNvSpPr/>
          <p:nvPr/>
        </p:nvSpPr>
        <p:spPr>
          <a:xfrm>
            <a:off x="467544" y="2401905"/>
            <a:ext cx="3312368" cy="461665"/>
          </a:xfrm>
          <a:prstGeom prst="rect">
            <a:avLst/>
          </a:prstGeom>
        </p:spPr>
        <p:txBody>
          <a:bodyPr wrap="square">
            <a:spAutoFit/>
          </a:bodyPr>
          <a:lstStyle/>
          <a:p>
            <a:r>
              <a:rPr lang="de-DE" sz="2400" kern="0" dirty="0">
                <a:latin typeface="Tahoma" pitchFamily="34" charset="0"/>
                <a:cs typeface="Tahoma" pitchFamily="34" charset="0"/>
              </a:rPr>
              <a:t>30 </a:t>
            </a:r>
            <a:r>
              <a:rPr lang="de-DE" sz="2400" kern="0" dirty="0" err="1">
                <a:latin typeface="Tahoma" pitchFamily="34" charset="0"/>
                <a:cs typeface="Tahoma" pitchFamily="34" charset="0"/>
              </a:rPr>
              <a:t>GeV</a:t>
            </a:r>
            <a:r>
              <a:rPr lang="de-DE" sz="2400" kern="0" dirty="0">
                <a:latin typeface="Tahoma" pitchFamily="34" charset="0"/>
                <a:cs typeface="Tahoma" pitchFamily="34" charset="0"/>
              </a:rPr>
              <a:t> p + </a:t>
            </a:r>
            <a:r>
              <a:rPr lang="de-DE" sz="2400" kern="0" dirty="0" smtClean="0">
                <a:latin typeface="Tahoma" pitchFamily="34" charset="0"/>
                <a:cs typeface="Tahoma" pitchFamily="34" charset="0"/>
              </a:rPr>
              <a:t>Au  </a:t>
            </a:r>
            <a:endParaRPr lang="de-DE" kern="0" dirty="0">
              <a:latin typeface="Arial"/>
            </a:endParaRPr>
          </a:p>
        </p:txBody>
      </p:sp>
      <p:sp>
        <p:nvSpPr>
          <p:cNvPr id="11" name="Rechteck 10"/>
          <p:cNvSpPr/>
          <p:nvPr/>
        </p:nvSpPr>
        <p:spPr>
          <a:xfrm>
            <a:off x="1194223" y="3766425"/>
            <a:ext cx="2046409" cy="461665"/>
          </a:xfrm>
          <a:prstGeom prst="rect">
            <a:avLst/>
          </a:prstGeom>
        </p:spPr>
        <p:txBody>
          <a:bodyPr wrap="square">
            <a:spAutoFit/>
          </a:bodyPr>
          <a:lstStyle/>
          <a:p>
            <a:r>
              <a:rPr lang="de-DE" sz="2400" kern="0" dirty="0" smtClean="0">
                <a:solidFill>
                  <a:srgbClr val="FF0000"/>
                </a:solidFill>
                <a:latin typeface="Tahoma" pitchFamily="34" charset="0"/>
                <a:cs typeface="Tahoma" pitchFamily="34" charset="0"/>
              </a:rPr>
              <a:t>J/</a:t>
            </a:r>
            <a:r>
              <a:rPr lang="el-GR" sz="2400" kern="0" dirty="0" smtClean="0">
                <a:solidFill>
                  <a:srgbClr val="FF0000"/>
                </a:solidFill>
                <a:latin typeface="Tahoma" pitchFamily="34" charset="0"/>
                <a:cs typeface="Tahoma" pitchFamily="34" charset="0"/>
              </a:rPr>
              <a:t>ψ</a:t>
            </a:r>
            <a:r>
              <a:rPr lang="de-DE" sz="2400" kern="0" dirty="0" smtClean="0">
                <a:solidFill>
                  <a:srgbClr val="FF0000"/>
                </a:solidFill>
                <a:latin typeface="Tahoma" pitchFamily="34" charset="0"/>
                <a:cs typeface="Tahoma" pitchFamily="34" charset="0"/>
              </a:rPr>
              <a:t> </a:t>
            </a:r>
            <a:r>
              <a:rPr lang="de-DE" sz="2400" kern="0" dirty="0" smtClean="0">
                <a:solidFill>
                  <a:srgbClr val="FF0000"/>
                </a:solidFill>
                <a:latin typeface="Tahoma" pitchFamily="34" charset="0"/>
                <a:cs typeface="Tahoma" pitchFamily="34" charset="0"/>
                <a:sym typeface="Symbol"/>
              </a:rPr>
              <a:t></a:t>
            </a:r>
            <a:r>
              <a:rPr lang="de-DE" sz="2400" kern="0" dirty="0" smtClean="0">
                <a:solidFill>
                  <a:srgbClr val="FF0000"/>
                </a:solidFill>
                <a:latin typeface="Tahoma" pitchFamily="34" charset="0"/>
                <a:cs typeface="Tahoma" pitchFamily="34" charset="0"/>
              </a:rPr>
              <a:t> µ+µ- </a:t>
            </a:r>
            <a:endParaRPr lang="de-DE" kern="0" dirty="0">
              <a:solidFill>
                <a:srgbClr val="FF0000"/>
              </a:solidFill>
              <a:latin typeface="Arial"/>
            </a:endParaRPr>
          </a:p>
        </p:txBody>
      </p:sp>
      <p:sp>
        <p:nvSpPr>
          <p:cNvPr id="5" name="Rechteck 4"/>
          <p:cNvSpPr/>
          <p:nvPr/>
        </p:nvSpPr>
        <p:spPr>
          <a:xfrm>
            <a:off x="5292080" y="2649106"/>
            <a:ext cx="4012335" cy="707886"/>
          </a:xfrm>
          <a:prstGeom prst="rect">
            <a:avLst/>
          </a:prstGeom>
        </p:spPr>
        <p:txBody>
          <a:bodyPr wrap="square">
            <a:spAutoFit/>
          </a:bodyPr>
          <a:lstStyle/>
          <a:p>
            <a:pPr lvl="0"/>
            <a:r>
              <a:rPr lang="de-DE" sz="2000" dirty="0" smtClean="0">
                <a:solidFill>
                  <a:srgbClr val="000000"/>
                </a:solidFill>
                <a:latin typeface="Arial"/>
              </a:rPr>
              <a:t>1000 J/</a:t>
            </a:r>
            <a:r>
              <a:rPr lang="el-GR" sz="2000" dirty="0">
                <a:solidFill>
                  <a:srgbClr val="000000"/>
                </a:solidFill>
                <a:latin typeface="Arial"/>
              </a:rPr>
              <a:t>ψ</a:t>
            </a:r>
            <a:r>
              <a:rPr lang="de-DE" sz="2000" dirty="0">
                <a:solidFill>
                  <a:srgbClr val="000000"/>
                </a:solidFill>
                <a:latin typeface="Arial"/>
              </a:rPr>
              <a:t> in 10</a:t>
            </a:r>
            <a:r>
              <a:rPr lang="de-DE" sz="2000" baseline="30000" dirty="0">
                <a:solidFill>
                  <a:srgbClr val="000000"/>
                </a:solidFill>
                <a:latin typeface="Arial"/>
              </a:rPr>
              <a:t>13</a:t>
            </a:r>
            <a:r>
              <a:rPr lang="de-DE" sz="2000" dirty="0">
                <a:solidFill>
                  <a:srgbClr val="000000"/>
                </a:solidFill>
                <a:latin typeface="Arial"/>
              </a:rPr>
              <a:t> </a:t>
            </a:r>
            <a:r>
              <a:rPr lang="de-DE" sz="2000" dirty="0" err="1" smtClean="0">
                <a:solidFill>
                  <a:srgbClr val="000000"/>
                </a:solidFill>
                <a:latin typeface="Arial"/>
              </a:rPr>
              <a:t>events</a:t>
            </a:r>
            <a:r>
              <a:rPr lang="de-DE" sz="2000" dirty="0" smtClean="0">
                <a:solidFill>
                  <a:srgbClr val="000000"/>
                </a:solidFill>
                <a:latin typeface="Arial"/>
              </a:rPr>
              <a:t> (10 </a:t>
            </a:r>
            <a:r>
              <a:rPr lang="de-DE" sz="2000" dirty="0" err="1" smtClean="0">
                <a:solidFill>
                  <a:srgbClr val="000000"/>
                </a:solidFill>
                <a:latin typeface="Arial"/>
              </a:rPr>
              <a:t>days</a:t>
            </a:r>
            <a:r>
              <a:rPr lang="de-DE" sz="2000" dirty="0" smtClean="0">
                <a:solidFill>
                  <a:srgbClr val="000000"/>
                </a:solidFill>
                <a:latin typeface="Arial"/>
              </a:rPr>
              <a:t>)</a:t>
            </a:r>
            <a:endParaRPr lang="de-DE" sz="2000" dirty="0">
              <a:solidFill>
                <a:srgbClr val="000000"/>
              </a:solidFill>
              <a:latin typeface="Arial"/>
            </a:endParaRPr>
          </a:p>
          <a:p>
            <a:pPr lvl="0"/>
            <a:r>
              <a:rPr lang="de-DE" sz="2000" dirty="0">
                <a:solidFill>
                  <a:srgbClr val="000000"/>
                </a:solidFill>
                <a:latin typeface="Arial"/>
              </a:rPr>
              <a:t>(</a:t>
            </a:r>
            <a:r>
              <a:rPr lang="de-DE" sz="2000" dirty="0" err="1">
                <a:solidFill>
                  <a:srgbClr val="000000"/>
                </a:solidFill>
                <a:latin typeface="Arial"/>
              </a:rPr>
              <a:t>multiplicity</a:t>
            </a:r>
            <a:r>
              <a:rPr lang="de-DE" sz="2000" dirty="0">
                <a:solidFill>
                  <a:srgbClr val="000000"/>
                </a:solidFill>
                <a:latin typeface="Arial"/>
              </a:rPr>
              <a:t> </a:t>
            </a:r>
            <a:r>
              <a:rPr lang="de-DE" sz="2000" dirty="0" err="1">
                <a:solidFill>
                  <a:srgbClr val="000000"/>
                </a:solidFill>
                <a:latin typeface="Arial"/>
              </a:rPr>
              <a:t>from</a:t>
            </a:r>
            <a:r>
              <a:rPr lang="de-DE" sz="2000" dirty="0">
                <a:solidFill>
                  <a:srgbClr val="000000"/>
                </a:solidFill>
                <a:latin typeface="Arial"/>
              </a:rPr>
              <a:t> HSD)</a:t>
            </a:r>
          </a:p>
        </p:txBody>
      </p:sp>
      <p:sp>
        <p:nvSpPr>
          <p:cNvPr id="12" name="Rechteck 11"/>
          <p:cNvSpPr/>
          <p:nvPr/>
        </p:nvSpPr>
        <p:spPr>
          <a:xfrm>
            <a:off x="216024" y="2852936"/>
            <a:ext cx="4572000" cy="707886"/>
          </a:xfrm>
          <a:prstGeom prst="rect">
            <a:avLst/>
          </a:prstGeom>
        </p:spPr>
        <p:txBody>
          <a:bodyPr>
            <a:spAutoFit/>
          </a:bodyPr>
          <a:lstStyle/>
          <a:p>
            <a:pPr lvl="0"/>
            <a:r>
              <a:rPr lang="de-DE" sz="2000" dirty="0">
                <a:solidFill>
                  <a:srgbClr val="000000"/>
                </a:solidFill>
                <a:latin typeface="Arial"/>
              </a:rPr>
              <a:t>1000 J/</a:t>
            </a:r>
            <a:r>
              <a:rPr lang="el-GR" sz="2000" dirty="0">
                <a:solidFill>
                  <a:srgbClr val="000000"/>
                </a:solidFill>
                <a:latin typeface="Arial"/>
              </a:rPr>
              <a:t>ψ</a:t>
            </a:r>
            <a:r>
              <a:rPr lang="de-DE" sz="2000" dirty="0">
                <a:solidFill>
                  <a:srgbClr val="000000"/>
                </a:solidFill>
                <a:latin typeface="Arial"/>
              </a:rPr>
              <a:t> in </a:t>
            </a:r>
            <a:r>
              <a:rPr lang="de-DE" sz="2000" dirty="0" smtClean="0">
                <a:solidFill>
                  <a:srgbClr val="000000"/>
                </a:solidFill>
                <a:latin typeface="Arial"/>
              </a:rPr>
              <a:t>10</a:t>
            </a:r>
            <a:r>
              <a:rPr lang="de-DE" sz="2000" baseline="30000" dirty="0" smtClean="0">
                <a:solidFill>
                  <a:srgbClr val="000000"/>
                </a:solidFill>
                <a:latin typeface="Arial"/>
              </a:rPr>
              <a:t>12</a:t>
            </a:r>
            <a:r>
              <a:rPr lang="de-DE" sz="2000" dirty="0" smtClean="0">
                <a:solidFill>
                  <a:srgbClr val="000000"/>
                </a:solidFill>
                <a:latin typeface="Arial"/>
              </a:rPr>
              <a:t> </a:t>
            </a:r>
            <a:r>
              <a:rPr lang="de-DE" sz="2000" dirty="0" err="1">
                <a:solidFill>
                  <a:srgbClr val="000000"/>
                </a:solidFill>
                <a:latin typeface="Arial"/>
              </a:rPr>
              <a:t>events</a:t>
            </a:r>
            <a:r>
              <a:rPr lang="de-DE" sz="2000" dirty="0">
                <a:solidFill>
                  <a:srgbClr val="000000"/>
                </a:solidFill>
                <a:latin typeface="Arial"/>
              </a:rPr>
              <a:t> (</a:t>
            </a:r>
            <a:r>
              <a:rPr lang="de-DE" sz="2000" dirty="0" smtClean="0">
                <a:solidFill>
                  <a:srgbClr val="000000"/>
                </a:solidFill>
                <a:latin typeface="Arial"/>
              </a:rPr>
              <a:t>1 </a:t>
            </a:r>
            <a:r>
              <a:rPr lang="de-DE" sz="2000" dirty="0" err="1" smtClean="0">
                <a:solidFill>
                  <a:srgbClr val="000000"/>
                </a:solidFill>
                <a:latin typeface="Arial"/>
              </a:rPr>
              <a:t>day</a:t>
            </a:r>
            <a:r>
              <a:rPr lang="de-DE" sz="2000" dirty="0" smtClean="0">
                <a:solidFill>
                  <a:srgbClr val="000000"/>
                </a:solidFill>
                <a:latin typeface="Arial"/>
              </a:rPr>
              <a:t>)</a:t>
            </a:r>
            <a:endParaRPr lang="de-DE" sz="2000" dirty="0">
              <a:solidFill>
                <a:srgbClr val="000000"/>
              </a:solidFill>
              <a:latin typeface="Arial"/>
            </a:endParaRPr>
          </a:p>
          <a:p>
            <a:pPr lvl="0"/>
            <a:r>
              <a:rPr lang="de-DE" sz="2000" dirty="0">
                <a:solidFill>
                  <a:srgbClr val="000000"/>
                </a:solidFill>
                <a:latin typeface="Arial"/>
              </a:rPr>
              <a:t>(</a:t>
            </a:r>
            <a:r>
              <a:rPr lang="de-DE" sz="2000" dirty="0" err="1">
                <a:solidFill>
                  <a:srgbClr val="000000"/>
                </a:solidFill>
                <a:latin typeface="Arial"/>
              </a:rPr>
              <a:t>multiplicity</a:t>
            </a:r>
            <a:r>
              <a:rPr lang="de-DE" sz="2000" dirty="0">
                <a:solidFill>
                  <a:srgbClr val="000000"/>
                </a:solidFill>
                <a:latin typeface="Arial"/>
              </a:rPr>
              <a:t> </a:t>
            </a:r>
            <a:r>
              <a:rPr lang="de-DE" sz="2000" dirty="0" err="1">
                <a:solidFill>
                  <a:srgbClr val="000000"/>
                </a:solidFill>
                <a:latin typeface="Arial"/>
              </a:rPr>
              <a:t>from</a:t>
            </a:r>
            <a:r>
              <a:rPr lang="de-DE" sz="2000" dirty="0">
                <a:solidFill>
                  <a:srgbClr val="000000"/>
                </a:solidFill>
                <a:latin typeface="Arial"/>
              </a:rPr>
              <a:t> HSD)</a:t>
            </a:r>
          </a:p>
        </p:txBody>
      </p:sp>
      <p:sp>
        <p:nvSpPr>
          <p:cNvPr id="19" name="Rechteck 18"/>
          <p:cNvSpPr/>
          <p:nvPr/>
        </p:nvSpPr>
        <p:spPr>
          <a:xfrm>
            <a:off x="6270007" y="3717032"/>
            <a:ext cx="2046409" cy="461665"/>
          </a:xfrm>
          <a:prstGeom prst="rect">
            <a:avLst/>
          </a:prstGeom>
        </p:spPr>
        <p:txBody>
          <a:bodyPr wrap="square">
            <a:spAutoFit/>
          </a:bodyPr>
          <a:lstStyle/>
          <a:p>
            <a:r>
              <a:rPr lang="de-DE" sz="2400" kern="0" dirty="0" smtClean="0">
                <a:solidFill>
                  <a:srgbClr val="FF0000"/>
                </a:solidFill>
                <a:latin typeface="Tahoma" pitchFamily="34" charset="0"/>
                <a:cs typeface="Tahoma" pitchFamily="34" charset="0"/>
              </a:rPr>
              <a:t>J/</a:t>
            </a:r>
            <a:r>
              <a:rPr lang="el-GR" sz="2400" kern="0" dirty="0" smtClean="0">
                <a:solidFill>
                  <a:srgbClr val="FF0000"/>
                </a:solidFill>
                <a:latin typeface="Tahoma" pitchFamily="34" charset="0"/>
                <a:cs typeface="Tahoma" pitchFamily="34" charset="0"/>
              </a:rPr>
              <a:t>ψ</a:t>
            </a:r>
            <a:r>
              <a:rPr lang="de-DE" sz="2400" kern="0" dirty="0" smtClean="0">
                <a:solidFill>
                  <a:srgbClr val="FF0000"/>
                </a:solidFill>
                <a:latin typeface="Tahoma" pitchFamily="34" charset="0"/>
                <a:cs typeface="Tahoma" pitchFamily="34" charset="0"/>
              </a:rPr>
              <a:t> </a:t>
            </a:r>
            <a:r>
              <a:rPr lang="de-DE" sz="2400" kern="0" dirty="0" smtClean="0">
                <a:solidFill>
                  <a:srgbClr val="FF0000"/>
                </a:solidFill>
                <a:latin typeface="Tahoma" pitchFamily="34" charset="0"/>
                <a:cs typeface="Tahoma" pitchFamily="34" charset="0"/>
                <a:sym typeface="Symbol"/>
              </a:rPr>
              <a:t></a:t>
            </a:r>
            <a:r>
              <a:rPr lang="de-DE" sz="2400" kern="0" dirty="0" smtClean="0">
                <a:solidFill>
                  <a:srgbClr val="FF0000"/>
                </a:solidFill>
                <a:latin typeface="Tahoma" pitchFamily="34" charset="0"/>
                <a:cs typeface="Tahoma" pitchFamily="34" charset="0"/>
              </a:rPr>
              <a:t> µ+µ- </a:t>
            </a:r>
            <a:endParaRPr lang="de-DE" kern="0" dirty="0">
              <a:solidFill>
                <a:srgbClr val="FF0000"/>
              </a:solidFill>
              <a:latin typeface="Arial"/>
            </a:endParaRPr>
          </a:p>
        </p:txBody>
      </p:sp>
      <p:sp>
        <p:nvSpPr>
          <p:cNvPr id="17" name="Titel 1"/>
          <p:cNvSpPr>
            <a:spLocks noGrp="1"/>
          </p:cNvSpPr>
          <p:nvPr>
            <p:ph type="title"/>
          </p:nvPr>
        </p:nvSpPr>
        <p:spPr>
          <a:xfrm>
            <a:off x="0" y="-7651"/>
            <a:ext cx="9108504" cy="844363"/>
          </a:xfrm>
          <a:noFill/>
        </p:spPr>
        <p:txBody>
          <a:bodyPr>
            <a:normAutofit/>
          </a:bodyPr>
          <a:lstStyle/>
          <a:p>
            <a:r>
              <a:rPr lang="de-DE" sz="3600" dirty="0" err="1" smtClean="0">
                <a:solidFill>
                  <a:srgbClr val="002060"/>
                </a:solidFill>
                <a:latin typeface="Tahoma" panose="020B0604030504040204" pitchFamily="34" charset="0"/>
                <a:ea typeface="Tahoma" panose="020B0604030504040204" pitchFamily="34" charset="0"/>
                <a:cs typeface="Tahoma" panose="020B0604030504040204" pitchFamily="34" charset="0"/>
              </a:rPr>
              <a:t>Muons</a:t>
            </a:r>
            <a:r>
              <a:rPr lang="de-DE" sz="3600" dirty="0" smtClean="0">
                <a:solidFill>
                  <a:srgbClr val="002060"/>
                </a:solidFill>
                <a:latin typeface="Tahoma" panose="020B0604030504040204" pitchFamily="34" charset="0"/>
                <a:ea typeface="Tahoma" panose="020B0604030504040204" pitchFamily="34" charset="0"/>
                <a:cs typeface="Tahoma" panose="020B0604030504040204" pitchFamily="34" charset="0"/>
              </a:rPr>
              <a:t> in CBM at SIS100</a:t>
            </a:r>
            <a:endParaRPr lang="de-DE" sz="3600" dirty="0">
              <a:solidFill>
                <a:srgbClr val="002060"/>
              </a:solidFill>
              <a:latin typeface="Tahoma" panose="020B0604030504040204" pitchFamily="34" charset="0"/>
              <a:ea typeface="Tahoma" panose="020B0604030504040204" pitchFamily="34" charset="0"/>
              <a:cs typeface="Tahoma" panose="020B0604030504040204" pitchFamily="34" charset="0"/>
            </a:endParaRPr>
          </a:p>
        </p:txBody>
      </p:sp>
      <p:sp>
        <p:nvSpPr>
          <p:cNvPr id="18" name="Date Placeholder 17"/>
          <p:cNvSpPr>
            <a:spLocks noGrp="1"/>
          </p:cNvSpPr>
          <p:nvPr>
            <p:ph type="dt" sz="half" idx="10"/>
          </p:nvPr>
        </p:nvSpPr>
        <p:spPr/>
        <p:txBody>
          <a:bodyPr/>
          <a:lstStyle/>
          <a:p>
            <a:fld id="{702299A6-EBE0-441B-A74D-9955398DF20E}" type="datetime1">
              <a:rPr lang="en-US" smtClean="0"/>
              <a:t>2/4/2016</a:t>
            </a:fld>
            <a:endParaRPr lang="en-US"/>
          </a:p>
        </p:txBody>
      </p:sp>
      <p:sp>
        <p:nvSpPr>
          <p:cNvPr id="20" name="Slide Number Placeholder 19"/>
          <p:cNvSpPr>
            <a:spLocks noGrp="1"/>
          </p:cNvSpPr>
          <p:nvPr>
            <p:ph type="sldNum" sz="quarter" idx="12"/>
          </p:nvPr>
        </p:nvSpPr>
        <p:spPr/>
        <p:txBody>
          <a:bodyPr/>
          <a:lstStyle/>
          <a:p>
            <a:fld id="{4F061F49-58B3-444B-8D0A-49E01249780B}" type="slidenum">
              <a:rPr lang="en-US" smtClean="0"/>
              <a:t>81</a:t>
            </a:fld>
            <a:endParaRPr lang="en-US"/>
          </a:p>
        </p:txBody>
      </p:sp>
      <p:sp>
        <p:nvSpPr>
          <p:cNvPr id="21" name="Footer Placeholder 20"/>
          <p:cNvSpPr>
            <a:spLocks noGrp="1"/>
          </p:cNvSpPr>
          <p:nvPr>
            <p:ph type="ftr" sz="quarter" idx="11"/>
          </p:nvPr>
        </p:nvSpPr>
        <p:spPr/>
        <p:txBody>
          <a:bodyPr/>
          <a:lstStyle/>
          <a:p>
            <a:r>
              <a:rPr lang="en-US" smtClean="0"/>
              <a:t>Heavy Flavour meet, SINP, Kolkata, 03-05 Feb 2016</a:t>
            </a:r>
            <a:endParaRPr lang="en-US"/>
          </a:p>
        </p:txBody>
      </p:sp>
    </p:spTree>
    <p:extLst>
      <p:ext uri="{BB962C8B-B14F-4D97-AF65-F5344CB8AC3E}">
        <p14:creationId xmlns:p14="http://schemas.microsoft.com/office/powerpoint/2010/main" val="350907823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1719"/>
            <a:ext cx="8229600" cy="620721"/>
          </a:xfrm>
        </p:spPr>
        <p:txBody>
          <a:bodyPr/>
          <a:lstStyle/>
          <a:p>
            <a:r>
              <a:rPr lang="en-US" sz="2800" b="1" dirty="0" smtClean="0">
                <a:solidFill>
                  <a:srgbClr val="FF0000"/>
                </a:solidFill>
                <a:latin typeface="Times New Roman" pitchFamily="18" charset="0"/>
                <a:cs typeface="Times New Roman" pitchFamily="18" charset="0"/>
              </a:rPr>
              <a:t>Picture of the triple GEM prototype chambers</a:t>
            </a:r>
            <a:endParaRPr lang="en-US" sz="2800" b="1" dirty="0">
              <a:solidFill>
                <a:srgbClr val="FF00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8960DC42-AEC9-4CDD-971A-F7513FCF91DD}" type="datetime1">
              <a:rPr lang="en-US" smtClean="0"/>
              <a:t>2/4/2016</a:t>
            </a:fld>
            <a:endParaRPr lang="en-IN"/>
          </a:p>
        </p:txBody>
      </p:sp>
      <p:sp>
        <p:nvSpPr>
          <p:cNvPr id="5" name="Footer Placeholder 4"/>
          <p:cNvSpPr>
            <a:spLocks noGrp="1"/>
          </p:cNvSpPr>
          <p:nvPr>
            <p:ph type="ftr" sz="quarter" idx="11"/>
          </p:nvPr>
        </p:nvSpPr>
        <p:spPr/>
        <p:txBody>
          <a:bodyPr/>
          <a:lstStyle/>
          <a:p>
            <a:r>
              <a:rPr lang="en-US" smtClean="0"/>
              <a:t>Heavy Flavour meet, SINP, Kolkata, 03-05 Feb 2016</a:t>
            </a:r>
            <a:endParaRPr lang="en-IN"/>
          </a:p>
        </p:txBody>
      </p:sp>
      <p:sp>
        <p:nvSpPr>
          <p:cNvPr id="6" name="Slide Number Placeholder 5"/>
          <p:cNvSpPr>
            <a:spLocks noGrp="1"/>
          </p:cNvSpPr>
          <p:nvPr>
            <p:ph type="sldNum" sz="quarter" idx="12"/>
          </p:nvPr>
        </p:nvSpPr>
        <p:spPr/>
        <p:txBody>
          <a:bodyPr/>
          <a:lstStyle/>
          <a:p>
            <a:pPr>
              <a:defRPr/>
            </a:pPr>
            <a:fld id="{36103017-E909-4633-84CB-2FCA619554D7}" type="slidenum">
              <a:rPr lang="en-IN" smtClean="0"/>
              <a:pPr>
                <a:defRPr/>
              </a:pPr>
              <a:t>82</a:t>
            </a:fld>
            <a:endParaRPr lang="en-IN"/>
          </a:p>
        </p:txBody>
      </p:sp>
      <p:pic>
        <p:nvPicPr>
          <p:cNvPr id="96258" name="Picture 2"/>
          <p:cNvPicPr>
            <a:picLocks noGrp="1" noChangeAspect="1" noChangeArrowheads="1"/>
          </p:cNvPicPr>
          <p:nvPr>
            <p:ph idx="1"/>
          </p:nvPr>
        </p:nvPicPr>
        <p:blipFill>
          <a:blip r:embed="rId2"/>
          <a:srcRect b="10746"/>
          <a:stretch>
            <a:fillRect/>
          </a:stretch>
        </p:blipFill>
        <p:spPr bwMode="auto">
          <a:xfrm>
            <a:off x="4716016" y="1117179"/>
            <a:ext cx="3008438" cy="2170364"/>
          </a:xfrm>
          <a:prstGeom prst="rect">
            <a:avLst/>
          </a:prstGeom>
          <a:noFill/>
          <a:ln w="9525">
            <a:noFill/>
            <a:miter lim="800000"/>
            <a:headEnd/>
            <a:tailEnd/>
          </a:ln>
          <a:effectLst/>
        </p:spPr>
      </p:pic>
      <p:sp>
        <p:nvSpPr>
          <p:cNvPr id="9" name="TextBox 8"/>
          <p:cNvSpPr txBox="1"/>
          <p:nvPr/>
        </p:nvSpPr>
        <p:spPr>
          <a:xfrm>
            <a:off x="2066236" y="3426899"/>
            <a:ext cx="1569660" cy="369332"/>
          </a:xfrm>
          <a:prstGeom prst="rect">
            <a:avLst/>
          </a:prstGeom>
          <a:noFill/>
        </p:spPr>
        <p:txBody>
          <a:bodyPr wrap="none" rtlCol="0">
            <a:spAutoFit/>
          </a:bodyPr>
          <a:lstStyle/>
          <a:p>
            <a:r>
              <a:rPr lang="en-US" dirty="0" smtClean="0">
                <a:solidFill>
                  <a:srgbClr val="003399"/>
                </a:solidFill>
              </a:rPr>
              <a:t>built at VECC</a:t>
            </a:r>
            <a:endParaRPr lang="en-US" dirty="0">
              <a:solidFill>
                <a:srgbClr val="003399"/>
              </a:solidFill>
            </a:endParaRPr>
          </a:p>
        </p:txBody>
      </p:sp>
      <p:sp>
        <p:nvSpPr>
          <p:cNvPr id="10" name="TextBox 9"/>
          <p:cNvSpPr txBox="1"/>
          <p:nvPr/>
        </p:nvSpPr>
        <p:spPr>
          <a:xfrm>
            <a:off x="4752020" y="3426899"/>
            <a:ext cx="2595582" cy="369332"/>
          </a:xfrm>
          <a:prstGeom prst="rect">
            <a:avLst/>
          </a:prstGeom>
          <a:noFill/>
        </p:spPr>
        <p:txBody>
          <a:bodyPr wrap="none" rtlCol="0">
            <a:spAutoFit/>
          </a:bodyPr>
          <a:lstStyle/>
          <a:p>
            <a:r>
              <a:rPr lang="en-US" dirty="0" smtClean="0">
                <a:solidFill>
                  <a:srgbClr val="003399"/>
                </a:solidFill>
              </a:rPr>
              <a:t>built by GSI Colleagues</a:t>
            </a:r>
            <a:endParaRPr lang="en-US" dirty="0">
              <a:solidFill>
                <a:srgbClr val="003399"/>
              </a:solidFill>
            </a:endParaRPr>
          </a:p>
        </p:txBody>
      </p:sp>
      <p:sp>
        <p:nvSpPr>
          <p:cNvPr id="11" name="TextBox 10"/>
          <p:cNvSpPr txBox="1"/>
          <p:nvPr/>
        </p:nvSpPr>
        <p:spPr>
          <a:xfrm>
            <a:off x="4211960" y="3789928"/>
            <a:ext cx="3980577" cy="369332"/>
          </a:xfrm>
          <a:prstGeom prst="rect">
            <a:avLst/>
          </a:prstGeom>
          <a:noFill/>
        </p:spPr>
        <p:txBody>
          <a:bodyPr wrap="none" rtlCol="0">
            <a:spAutoFit/>
          </a:bodyPr>
          <a:lstStyle/>
          <a:p>
            <a:r>
              <a:rPr lang="en-US" dirty="0" smtClean="0">
                <a:solidFill>
                  <a:srgbClr val="003399"/>
                </a:solidFill>
              </a:rPr>
              <a:t>(GEMS stretched and framed at GSI)</a:t>
            </a:r>
            <a:endParaRPr lang="en-US" dirty="0">
              <a:solidFill>
                <a:srgbClr val="003399"/>
              </a:solidFill>
            </a:endParaRPr>
          </a:p>
        </p:txBody>
      </p:sp>
      <p:graphicFrame>
        <p:nvGraphicFramePr>
          <p:cNvPr id="12" name="Table 11"/>
          <p:cNvGraphicFramePr>
            <a:graphicFrameLocks noGrp="1"/>
          </p:cNvGraphicFramePr>
          <p:nvPr>
            <p:extLst/>
          </p:nvPr>
        </p:nvGraphicFramePr>
        <p:xfrm>
          <a:off x="1727684" y="4343926"/>
          <a:ext cx="5257872" cy="2025608"/>
        </p:xfrm>
        <a:graphic>
          <a:graphicData uri="http://schemas.openxmlformats.org/drawingml/2006/table">
            <a:tbl>
              <a:tblPr firstRow="1" bandRow="1">
                <a:tableStyleId>{5C22544A-7EE6-4342-B048-85BDC9FD1C3A}</a:tableStyleId>
              </a:tblPr>
              <a:tblGrid>
                <a:gridCol w="1752624"/>
                <a:gridCol w="1752624"/>
                <a:gridCol w="1752624"/>
              </a:tblGrid>
              <a:tr h="379688">
                <a:tc>
                  <a:txBody>
                    <a:bodyPr/>
                    <a:lstStyle/>
                    <a:p>
                      <a:r>
                        <a:rPr lang="en-US" sz="1200" dirty="0" smtClean="0"/>
                        <a:t>Parameter </a:t>
                      </a:r>
                      <a:endParaRPr lang="en-US" sz="1200" dirty="0"/>
                    </a:p>
                  </a:txBody>
                  <a:tcPr/>
                </a:tc>
                <a:tc>
                  <a:txBody>
                    <a:bodyPr/>
                    <a:lstStyle/>
                    <a:p>
                      <a:r>
                        <a:rPr lang="en-US" sz="1200" dirty="0" smtClean="0"/>
                        <a:t>GEM chamber (VECC)</a:t>
                      </a:r>
                      <a:endParaRPr lang="en-US" sz="1200" dirty="0"/>
                    </a:p>
                  </a:txBody>
                  <a:tcPr/>
                </a:tc>
                <a:tc>
                  <a:txBody>
                    <a:bodyPr/>
                    <a:lstStyle/>
                    <a:p>
                      <a:r>
                        <a:rPr lang="en-US" sz="1200" dirty="0" smtClean="0"/>
                        <a:t>GEM chamber (GSI)</a:t>
                      </a:r>
                      <a:endParaRPr lang="en-US" sz="1200" dirty="0"/>
                    </a:p>
                  </a:txBody>
                  <a:tcPr/>
                </a:tc>
              </a:tr>
              <a:tr h="219978">
                <a:tc>
                  <a:txBody>
                    <a:bodyPr/>
                    <a:lstStyle/>
                    <a:p>
                      <a:r>
                        <a:rPr lang="en-US" sz="1200" dirty="0" smtClean="0"/>
                        <a:t>Drift gap</a:t>
                      </a:r>
                      <a:endParaRPr lang="en-US" sz="1200" dirty="0"/>
                    </a:p>
                  </a:txBody>
                  <a:tcPr/>
                </a:tc>
                <a:tc>
                  <a:txBody>
                    <a:bodyPr/>
                    <a:lstStyle/>
                    <a:p>
                      <a:r>
                        <a:rPr lang="en-US" sz="1200" dirty="0" smtClean="0"/>
                        <a:t>3 mm </a:t>
                      </a:r>
                      <a:endParaRPr lang="en-US" sz="1200" dirty="0"/>
                    </a:p>
                  </a:txBody>
                  <a:tcPr/>
                </a:tc>
                <a:tc>
                  <a:txBody>
                    <a:bodyPr/>
                    <a:lstStyle/>
                    <a:p>
                      <a:r>
                        <a:rPr lang="en-US" sz="1200" dirty="0" smtClean="0"/>
                        <a:t>3 mm</a:t>
                      </a:r>
                      <a:endParaRPr lang="en-US" sz="1200" dirty="0"/>
                    </a:p>
                  </a:txBody>
                  <a:tcPr/>
                </a:tc>
              </a:tr>
              <a:tr h="219978">
                <a:tc>
                  <a:txBody>
                    <a:bodyPr/>
                    <a:lstStyle/>
                    <a:p>
                      <a:r>
                        <a:rPr lang="en-US" sz="1200" dirty="0" smtClean="0"/>
                        <a:t>Transfer gap-1</a:t>
                      </a:r>
                      <a:endParaRPr lang="en-US" sz="1200" dirty="0"/>
                    </a:p>
                  </a:txBody>
                  <a:tcPr/>
                </a:tc>
                <a:tc>
                  <a:txBody>
                    <a:bodyPr/>
                    <a:lstStyle/>
                    <a:p>
                      <a:r>
                        <a:rPr lang="en-US" sz="1200" dirty="0" smtClean="0"/>
                        <a:t>1 mm</a:t>
                      </a:r>
                      <a:endParaRPr lang="en-US" sz="1200" dirty="0"/>
                    </a:p>
                  </a:txBody>
                  <a:tcPr/>
                </a:tc>
                <a:tc>
                  <a:txBody>
                    <a:bodyPr/>
                    <a:lstStyle/>
                    <a:p>
                      <a:r>
                        <a:rPr lang="en-US" sz="1200" dirty="0" smtClean="0"/>
                        <a:t>2 mm</a:t>
                      </a:r>
                      <a:endParaRPr lang="en-US" sz="1200" dirty="0"/>
                    </a:p>
                  </a:txBody>
                  <a:tcPr/>
                </a:tc>
              </a:tr>
              <a:tr h="219978">
                <a:tc>
                  <a:txBody>
                    <a:bodyPr/>
                    <a:lstStyle/>
                    <a:p>
                      <a:r>
                        <a:rPr lang="en-US" sz="1200" dirty="0" smtClean="0"/>
                        <a:t>Transfer gap-2</a:t>
                      </a:r>
                      <a:endParaRPr lang="en-US" sz="1200" dirty="0"/>
                    </a:p>
                  </a:txBody>
                  <a:tcPr/>
                </a:tc>
                <a:tc>
                  <a:txBody>
                    <a:bodyPr/>
                    <a:lstStyle/>
                    <a:p>
                      <a:r>
                        <a:rPr lang="en-US" sz="1200" dirty="0" smtClean="0"/>
                        <a:t>1 mm</a:t>
                      </a:r>
                      <a:endParaRPr lang="en-US" sz="1200" dirty="0"/>
                    </a:p>
                  </a:txBody>
                  <a:tcPr/>
                </a:tc>
                <a:tc>
                  <a:txBody>
                    <a:bodyPr/>
                    <a:lstStyle/>
                    <a:p>
                      <a:r>
                        <a:rPr lang="en-US" sz="1200" dirty="0" smtClean="0"/>
                        <a:t>2 mm</a:t>
                      </a:r>
                      <a:endParaRPr lang="en-US" sz="1200" dirty="0"/>
                    </a:p>
                  </a:txBody>
                  <a:tcPr/>
                </a:tc>
              </a:tr>
              <a:tr h="219978">
                <a:tc>
                  <a:txBody>
                    <a:bodyPr/>
                    <a:lstStyle/>
                    <a:p>
                      <a:r>
                        <a:rPr lang="en-US" sz="1200" dirty="0" smtClean="0"/>
                        <a:t>Induction</a:t>
                      </a:r>
                      <a:r>
                        <a:rPr lang="en-US" sz="1200" baseline="0" dirty="0" smtClean="0"/>
                        <a:t> gap</a:t>
                      </a:r>
                      <a:endParaRPr lang="en-US" sz="1200" dirty="0"/>
                    </a:p>
                  </a:txBody>
                  <a:tcPr/>
                </a:tc>
                <a:tc>
                  <a:txBody>
                    <a:bodyPr/>
                    <a:lstStyle/>
                    <a:p>
                      <a:r>
                        <a:rPr lang="en-US" sz="1200" dirty="0" smtClean="0"/>
                        <a:t>1.5 mm</a:t>
                      </a:r>
                      <a:endParaRPr lang="en-US" sz="1200" dirty="0"/>
                    </a:p>
                  </a:txBody>
                  <a:tcPr/>
                </a:tc>
                <a:tc>
                  <a:txBody>
                    <a:bodyPr/>
                    <a:lstStyle/>
                    <a:p>
                      <a:r>
                        <a:rPr lang="en-US" sz="1200" dirty="0" smtClean="0"/>
                        <a:t>2 mm</a:t>
                      </a:r>
                      <a:endParaRPr lang="en-US" sz="1200" dirty="0"/>
                    </a:p>
                  </a:txBody>
                  <a:tcPr/>
                </a:tc>
              </a:tr>
              <a:tr h="219978">
                <a:tc>
                  <a:txBody>
                    <a:bodyPr/>
                    <a:lstStyle/>
                    <a:p>
                      <a:r>
                        <a:rPr lang="en-US" sz="1200" dirty="0" smtClean="0"/>
                        <a:t>Segmentation </a:t>
                      </a:r>
                      <a:endParaRPr lang="en-US" sz="1200" dirty="0"/>
                    </a:p>
                  </a:txBody>
                  <a:tcPr/>
                </a:tc>
                <a:tc>
                  <a:txBody>
                    <a:bodyPr/>
                    <a:lstStyle/>
                    <a:p>
                      <a:r>
                        <a:rPr lang="en-US" sz="1200" dirty="0" smtClean="0"/>
                        <a:t>3 mm x 3 mm </a:t>
                      </a:r>
                      <a:endParaRPr lang="en-US" sz="1200" dirty="0"/>
                    </a:p>
                  </a:txBody>
                  <a:tcPr/>
                </a:tc>
                <a:tc>
                  <a:txBody>
                    <a:bodyPr/>
                    <a:lstStyle/>
                    <a:p>
                      <a:r>
                        <a:rPr lang="en-US" sz="1200" dirty="0" smtClean="0"/>
                        <a:t>6 mm x 6 mm</a:t>
                      </a:r>
                      <a:endParaRPr lang="en-US" sz="1200" dirty="0"/>
                    </a:p>
                  </a:txBody>
                  <a:tcPr/>
                </a:tc>
              </a:tr>
              <a:tr h="219978">
                <a:tc>
                  <a:txBody>
                    <a:bodyPr/>
                    <a:lstStyle/>
                    <a:p>
                      <a:r>
                        <a:rPr lang="en-US" sz="1200" dirty="0" smtClean="0"/>
                        <a:t>Number of pads</a:t>
                      </a:r>
                      <a:endParaRPr lang="en-US" sz="1200" dirty="0"/>
                    </a:p>
                  </a:txBody>
                  <a:tcPr/>
                </a:tc>
                <a:tc>
                  <a:txBody>
                    <a:bodyPr/>
                    <a:lstStyle/>
                    <a:p>
                      <a:r>
                        <a:rPr lang="en-US" sz="1200" dirty="0" smtClean="0"/>
                        <a:t>512</a:t>
                      </a:r>
                      <a:endParaRPr lang="en-US" sz="1200" dirty="0"/>
                    </a:p>
                  </a:txBody>
                  <a:tcPr/>
                </a:tc>
                <a:tc>
                  <a:txBody>
                    <a:bodyPr/>
                    <a:lstStyle/>
                    <a:p>
                      <a:r>
                        <a:rPr lang="en-US" sz="1200" dirty="0" smtClean="0"/>
                        <a:t>256</a:t>
                      </a:r>
                      <a:endParaRPr lang="en-US" sz="1200" dirty="0"/>
                    </a:p>
                  </a:txBody>
                  <a:tcPr/>
                </a:tc>
              </a:tr>
            </a:tbl>
          </a:graphicData>
        </a:graphic>
      </p:graphicFrame>
      <p:pic>
        <p:nvPicPr>
          <p:cNvPr id="3" name="Picture 2"/>
          <p:cNvPicPr>
            <a:picLocks noChangeAspect="1"/>
          </p:cNvPicPr>
          <p:nvPr/>
        </p:nvPicPr>
        <p:blipFill>
          <a:blip r:embed="rId3"/>
          <a:stretch>
            <a:fillRect/>
          </a:stretch>
        </p:blipFill>
        <p:spPr>
          <a:xfrm>
            <a:off x="1712450" y="1117179"/>
            <a:ext cx="2688569" cy="2170364"/>
          </a:xfrm>
          <a:prstGeom prst="rect">
            <a:avLst/>
          </a:prstGeom>
        </p:spPr>
      </p:pic>
    </p:spTree>
    <p:extLst>
      <p:ext uri="{BB962C8B-B14F-4D97-AF65-F5344CB8AC3E}">
        <p14:creationId xmlns:p14="http://schemas.microsoft.com/office/powerpoint/2010/main" val="9606761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rotWithShape="1">
          <a:blip r:embed="rId3"/>
          <a:srcRect t="10201" r="39347"/>
          <a:stretch/>
        </p:blipFill>
        <p:spPr>
          <a:xfrm>
            <a:off x="4215748" y="857233"/>
            <a:ext cx="4714629" cy="3613253"/>
          </a:xfrm>
          <a:prstGeom prst="rect">
            <a:avLst/>
          </a:prstGeom>
        </p:spPr>
      </p:pic>
      <p:sp>
        <p:nvSpPr>
          <p:cNvPr id="4" name="Rectangle 4"/>
          <p:cNvSpPr txBox="1">
            <a:spLocks noChangeArrowheads="1"/>
          </p:cNvSpPr>
          <p:nvPr/>
        </p:nvSpPr>
        <p:spPr>
          <a:xfrm>
            <a:off x="-246151" y="790417"/>
            <a:ext cx="4474248" cy="1143000"/>
          </a:xfrm>
          <a:prstGeom prst="rect">
            <a:avLst/>
          </a:prstGeom>
        </p:spPr>
        <p:txBody>
          <a:bodyPr lIns="82936" tIns="41469" rIns="82936" bIns="41469">
            <a:noAutofit/>
          </a:bodyPr>
          <a:lstStyle/>
          <a:p>
            <a:pPr algn="ctr" defTabSz="914116" fontAlgn="auto">
              <a:spcAft>
                <a:spcPts val="0"/>
              </a:spcAft>
              <a:defRPr/>
            </a:pPr>
            <a:r>
              <a:rPr lang="en-US" sz="2900" b="1" dirty="0" smtClean="0">
                <a:solidFill>
                  <a:srgbClr val="FF0000"/>
                </a:solidFill>
                <a:effectLst>
                  <a:outerShdw blurRad="38100" dist="38100" dir="2700000" algn="tl">
                    <a:srgbClr val="C0C0C0"/>
                  </a:outerShdw>
                </a:effectLst>
                <a:latin typeface="+mj-lt"/>
                <a:ea typeface="+mj-ea"/>
                <a:cs typeface="+mj-cs"/>
              </a:rPr>
              <a:t> CBM Experiment @ FAIR</a:t>
            </a:r>
          </a:p>
        </p:txBody>
      </p:sp>
      <p:grpSp>
        <p:nvGrpSpPr>
          <p:cNvPr id="2" name="Group 4"/>
          <p:cNvGrpSpPr/>
          <p:nvPr/>
        </p:nvGrpSpPr>
        <p:grpSpPr>
          <a:xfrm>
            <a:off x="122954" y="1530324"/>
            <a:ext cx="4049685" cy="3356128"/>
            <a:chOff x="288927" y="765720"/>
            <a:chExt cx="8448132" cy="5863680"/>
          </a:xfrm>
        </p:grpSpPr>
        <p:sp>
          <p:nvSpPr>
            <p:cNvPr id="6" name="AutoShape 11"/>
            <p:cNvSpPr>
              <a:spLocks noChangeArrowheads="1"/>
            </p:cNvSpPr>
            <p:nvPr/>
          </p:nvSpPr>
          <p:spPr bwMode="auto">
            <a:xfrm>
              <a:off x="7582945" y="765720"/>
              <a:ext cx="1154114" cy="430212"/>
            </a:xfrm>
            <a:prstGeom prst="roundRect">
              <a:avLst>
                <a:gd name="adj" fmla="val 370"/>
              </a:avLst>
            </a:prstGeom>
            <a:noFill/>
            <a:ln w="9525">
              <a:noFill/>
              <a:round/>
              <a:headEnd/>
              <a:tailEnd/>
            </a:ln>
          </p:spPr>
          <p:txBody>
            <a:bodyPr lIns="90000" tIns="45000" rIns="90000" bIns="45000"/>
            <a:lstStyle/>
            <a:p>
              <a:pPr>
                <a:buClr>
                  <a:srgbClr val="000000"/>
                </a:buClr>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1300" dirty="0">
                  <a:solidFill>
                    <a:srgbClr val="000000"/>
                  </a:solidFill>
                </a:rPr>
                <a:t>PSD</a:t>
              </a:r>
            </a:p>
          </p:txBody>
        </p:sp>
        <p:grpSp>
          <p:nvGrpSpPr>
            <p:cNvPr id="3" name="Group 17"/>
            <p:cNvGrpSpPr/>
            <p:nvPr/>
          </p:nvGrpSpPr>
          <p:grpSpPr>
            <a:xfrm>
              <a:off x="685800" y="858794"/>
              <a:ext cx="7543800" cy="5770606"/>
              <a:chOff x="685800" y="858794"/>
              <a:chExt cx="7543800" cy="5770606"/>
            </a:xfrm>
          </p:grpSpPr>
          <p:pic>
            <p:nvPicPr>
              <p:cNvPr id="9" name="Picture 1"/>
              <p:cNvPicPr>
                <a:picLocks noChangeAspect="1" noChangeArrowheads="1"/>
              </p:cNvPicPr>
              <p:nvPr/>
            </p:nvPicPr>
            <p:blipFill>
              <a:blip r:embed="rId4" cstate="print"/>
              <a:srcRect/>
              <a:stretch>
                <a:fillRect/>
              </a:stretch>
            </p:blipFill>
            <p:spPr bwMode="auto">
              <a:xfrm>
                <a:off x="1143000" y="1371600"/>
                <a:ext cx="7086600" cy="5257800"/>
              </a:xfrm>
              <a:prstGeom prst="rect">
                <a:avLst/>
              </a:prstGeom>
              <a:noFill/>
              <a:ln w="9525">
                <a:noFill/>
                <a:round/>
                <a:headEnd/>
                <a:tailEnd/>
              </a:ln>
            </p:spPr>
          </p:pic>
          <p:sp>
            <p:nvSpPr>
              <p:cNvPr id="10" name="Line 2"/>
              <p:cNvSpPr>
                <a:spLocks noChangeShapeType="1"/>
              </p:cNvSpPr>
              <p:nvPr/>
            </p:nvSpPr>
            <p:spPr bwMode="auto">
              <a:xfrm>
                <a:off x="1600202" y="2057400"/>
                <a:ext cx="1588" cy="1143000"/>
              </a:xfrm>
              <a:prstGeom prst="line">
                <a:avLst/>
              </a:prstGeom>
              <a:noFill/>
              <a:ln w="9360">
                <a:solidFill>
                  <a:srgbClr val="000000"/>
                </a:solidFill>
                <a:miter lim="800000"/>
                <a:headEnd/>
                <a:tailEnd type="triangle" w="med" len="med"/>
              </a:ln>
            </p:spPr>
            <p:txBody>
              <a:bodyPr/>
              <a:lstStyle/>
              <a:p>
                <a:endParaRPr lang="en-US"/>
              </a:p>
            </p:txBody>
          </p:sp>
          <p:sp>
            <p:nvSpPr>
              <p:cNvPr id="11" name="AutoShape 3"/>
              <p:cNvSpPr>
                <a:spLocks noChangeArrowheads="1"/>
              </p:cNvSpPr>
              <p:nvPr/>
            </p:nvSpPr>
            <p:spPr bwMode="auto">
              <a:xfrm>
                <a:off x="685800" y="1627188"/>
                <a:ext cx="1651000" cy="430212"/>
              </a:xfrm>
              <a:prstGeom prst="roundRect">
                <a:avLst>
                  <a:gd name="adj" fmla="val 370"/>
                </a:avLst>
              </a:prstGeom>
              <a:noFill/>
              <a:ln w="9525">
                <a:noFill/>
                <a:round/>
                <a:headEnd/>
                <a:tailEnd/>
              </a:ln>
            </p:spPr>
            <p:txBody>
              <a:bodyPr lIns="90000" tIns="45000" rIns="90000" bIns="45000"/>
              <a:lstStyle/>
              <a:p>
                <a:pPr>
                  <a:buClr>
                    <a:srgbClr val="000000"/>
                  </a:buClr>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1300" dirty="0">
                    <a:solidFill>
                      <a:srgbClr val="000000"/>
                    </a:solidFill>
                  </a:rPr>
                  <a:t>Dipole Magnet</a:t>
                </a:r>
              </a:p>
            </p:txBody>
          </p:sp>
          <p:sp>
            <p:nvSpPr>
              <p:cNvPr id="12" name="Line 4"/>
              <p:cNvSpPr>
                <a:spLocks noChangeShapeType="1"/>
              </p:cNvSpPr>
              <p:nvPr/>
            </p:nvSpPr>
            <p:spPr bwMode="auto">
              <a:xfrm>
                <a:off x="2514602" y="1600200"/>
                <a:ext cx="1588" cy="1600200"/>
              </a:xfrm>
              <a:prstGeom prst="line">
                <a:avLst/>
              </a:prstGeom>
              <a:noFill/>
              <a:ln w="9360">
                <a:solidFill>
                  <a:srgbClr val="000000"/>
                </a:solidFill>
                <a:miter lim="800000"/>
                <a:headEnd/>
                <a:tailEnd type="triangle" w="med" len="med"/>
              </a:ln>
            </p:spPr>
            <p:txBody>
              <a:bodyPr/>
              <a:lstStyle/>
              <a:p>
                <a:endParaRPr lang="en-US"/>
              </a:p>
            </p:txBody>
          </p:sp>
          <p:sp>
            <p:nvSpPr>
              <p:cNvPr id="13" name="AutoShape 5"/>
              <p:cNvSpPr>
                <a:spLocks noChangeArrowheads="1"/>
              </p:cNvSpPr>
              <p:nvPr/>
            </p:nvSpPr>
            <p:spPr bwMode="auto">
              <a:xfrm>
                <a:off x="1992312" y="1143001"/>
                <a:ext cx="1279420" cy="367314"/>
              </a:xfrm>
              <a:prstGeom prst="roundRect">
                <a:avLst>
                  <a:gd name="adj" fmla="val 370"/>
                </a:avLst>
              </a:prstGeom>
              <a:noFill/>
              <a:ln w="9525">
                <a:noFill/>
                <a:round/>
                <a:headEnd/>
                <a:tailEnd/>
              </a:ln>
            </p:spPr>
            <p:txBody>
              <a:bodyPr lIns="90000" tIns="45000" rIns="90000" bIns="45000"/>
              <a:lstStyle/>
              <a:p>
                <a:pPr>
                  <a:buClr>
                    <a:srgbClr val="000000"/>
                  </a:buClr>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1100" dirty="0" err="1">
                    <a:solidFill>
                      <a:srgbClr val="000000"/>
                    </a:solidFill>
                  </a:rPr>
                  <a:t>MuCh</a:t>
                </a:r>
                <a:endParaRPr lang="en-GB" sz="1100" dirty="0">
                  <a:solidFill>
                    <a:srgbClr val="000000"/>
                  </a:solidFill>
                </a:endParaRPr>
              </a:p>
            </p:txBody>
          </p:sp>
          <p:sp>
            <p:nvSpPr>
              <p:cNvPr id="14" name="Line 6"/>
              <p:cNvSpPr>
                <a:spLocks noChangeShapeType="1"/>
              </p:cNvSpPr>
              <p:nvPr/>
            </p:nvSpPr>
            <p:spPr bwMode="auto">
              <a:xfrm>
                <a:off x="3657602" y="1371600"/>
                <a:ext cx="1588" cy="1371600"/>
              </a:xfrm>
              <a:prstGeom prst="line">
                <a:avLst/>
              </a:prstGeom>
              <a:noFill/>
              <a:ln w="9360">
                <a:solidFill>
                  <a:srgbClr val="000000"/>
                </a:solidFill>
                <a:miter lim="800000"/>
                <a:headEnd/>
                <a:tailEnd type="triangle" w="med" len="med"/>
              </a:ln>
            </p:spPr>
            <p:txBody>
              <a:bodyPr/>
              <a:lstStyle/>
              <a:p>
                <a:endParaRPr lang="en-US"/>
              </a:p>
            </p:txBody>
          </p:sp>
          <p:sp>
            <p:nvSpPr>
              <p:cNvPr id="15" name="AutoShape 7"/>
              <p:cNvSpPr>
                <a:spLocks noChangeArrowheads="1"/>
              </p:cNvSpPr>
              <p:nvPr/>
            </p:nvSpPr>
            <p:spPr bwMode="auto">
              <a:xfrm>
                <a:off x="3271734" y="858794"/>
                <a:ext cx="1225707" cy="316692"/>
              </a:xfrm>
              <a:prstGeom prst="roundRect">
                <a:avLst>
                  <a:gd name="adj" fmla="val 370"/>
                </a:avLst>
              </a:prstGeom>
              <a:noFill/>
              <a:ln w="9525">
                <a:noFill/>
                <a:round/>
                <a:headEnd/>
                <a:tailEnd/>
              </a:ln>
            </p:spPr>
            <p:txBody>
              <a:bodyPr lIns="90000" tIns="45000" rIns="90000" bIns="45000"/>
              <a:lstStyle/>
              <a:p>
                <a:pPr>
                  <a:buClr>
                    <a:srgbClr val="000000"/>
                  </a:buClr>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1100" dirty="0">
                    <a:solidFill>
                      <a:srgbClr val="000000"/>
                    </a:solidFill>
                  </a:rPr>
                  <a:t>TRD</a:t>
                </a:r>
              </a:p>
            </p:txBody>
          </p:sp>
          <p:sp>
            <p:nvSpPr>
              <p:cNvPr id="16" name="Line 8"/>
              <p:cNvSpPr>
                <a:spLocks noChangeShapeType="1"/>
              </p:cNvSpPr>
              <p:nvPr/>
            </p:nvSpPr>
            <p:spPr bwMode="auto">
              <a:xfrm>
                <a:off x="4800602" y="1371600"/>
                <a:ext cx="1588" cy="457200"/>
              </a:xfrm>
              <a:prstGeom prst="line">
                <a:avLst/>
              </a:prstGeom>
              <a:noFill/>
              <a:ln w="9360">
                <a:solidFill>
                  <a:srgbClr val="000000"/>
                </a:solidFill>
                <a:miter lim="800000"/>
                <a:headEnd/>
                <a:tailEnd type="triangle" w="med" len="med"/>
              </a:ln>
            </p:spPr>
            <p:txBody>
              <a:bodyPr/>
              <a:lstStyle/>
              <a:p>
                <a:endParaRPr lang="en-US"/>
              </a:p>
            </p:txBody>
          </p:sp>
          <p:sp>
            <p:nvSpPr>
              <p:cNvPr id="17" name="AutoShape 9"/>
              <p:cNvSpPr>
                <a:spLocks noChangeArrowheads="1"/>
              </p:cNvSpPr>
              <p:nvPr/>
            </p:nvSpPr>
            <p:spPr bwMode="auto">
              <a:xfrm>
                <a:off x="4565643" y="858797"/>
                <a:ext cx="1338263" cy="430213"/>
              </a:xfrm>
              <a:prstGeom prst="roundRect">
                <a:avLst>
                  <a:gd name="adj" fmla="val 370"/>
                </a:avLst>
              </a:prstGeom>
              <a:noFill/>
              <a:ln w="9525">
                <a:noFill/>
                <a:round/>
                <a:headEnd/>
                <a:tailEnd/>
              </a:ln>
            </p:spPr>
            <p:txBody>
              <a:bodyPr lIns="90000" tIns="45000" rIns="90000" bIns="45000"/>
              <a:lstStyle/>
              <a:p>
                <a:pPr>
                  <a:buClr>
                    <a:srgbClr val="000000"/>
                  </a:buClr>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1100" dirty="0">
                    <a:solidFill>
                      <a:srgbClr val="000000"/>
                    </a:solidFill>
                  </a:rPr>
                  <a:t>RPC </a:t>
                </a:r>
                <a:r>
                  <a:rPr lang="en-GB" sz="1000" dirty="0">
                    <a:solidFill>
                      <a:srgbClr val="000000"/>
                    </a:solidFill>
                  </a:rPr>
                  <a:t>(TOF</a:t>
                </a:r>
                <a:r>
                  <a:rPr lang="en-GB" sz="1100" dirty="0">
                    <a:solidFill>
                      <a:srgbClr val="000000"/>
                    </a:solidFill>
                  </a:rPr>
                  <a:t>)</a:t>
                </a:r>
                <a:endParaRPr lang="en-GB" sz="2200" dirty="0">
                  <a:solidFill>
                    <a:srgbClr val="000000"/>
                  </a:solidFill>
                </a:endParaRPr>
              </a:p>
            </p:txBody>
          </p:sp>
          <p:sp>
            <p:nvSpPr>
              <p:cNvPr id="18" name="Line 10"/>
              <p:cNvSpPr>
                <a:spLocks noChangeShapeType="1"/>
              </p:cNvSpPr>
              <p:nvPr/>
            </p:nvSpPr>
            <p:spPr bwMode="auto">
              <a:xfrm>
                <a:off x="7772402" y="1371600"/>
                <a:ext cx="1588" cy="2286000"/>
              </a:xfrm>
              <a:prstGeom prst="line">
                <a:avLst/>
              </a:prstGeom>
              <a:noFill/>
              <a:ln w="9360">
                <a:solidFill>
                  <a:srgbClr val="000000"/>
                </a:solidFill>
                <a:miter lim="800000"/>
                <a:headEnd/>
                <a:tailEnd type="triangle" w="med" len="med"/>
              </a:ln>
            </p:spPr>
            <p:txBody>
              <a:bodyPr/>
              <a:lstStyle/>
              <a:p>
                <a:endParaRPr lang="en-US"/>
              </a:p>
            </p:txBody>
          </p:sp>
          <p:sp>
            <p:nvSpPr>
              <p:cNvPr id="19" name="Line 12"/>
              <p:cNvSpPr>
                <a:spLocks noChangeShapeType="1"/>
              </p:cNvSpPr>
              <p:nvPr/>
            </p:nvSpPr>
            <p:spPr bwMode="auto">
              <a:xfrm flipV="1">
                <a:off x="685800" y="4100513"/>
                <a:ext cx="1143000" cy="942975"/>
              </a:xfrm>
              <a:prstGeom prst="line">
                <a:avLst/>
              </a:prstGeom>
              <a:noFill/>
              <a:ln w="9360">
                <a:solidFill>
                  <a:srgbClr val="000000"/>
                </a:solidFill>
                <a:miter lim="800000"/>
                <a:headEnd/>
                <a:tailEnd type="triangle" w="med" len="med"/>
              </a:ln>
            </p:spPr>
            <p:txBody>
              <a:bodyPr/>
              <a:lstStyle/>
              <a:p>
                <a:endParaRPr lang="en-US"/>
              </a:p>
            </p:txBody>
          </p:sp>
        </p:grpSp>
        <p:sp>
          <p:nvSpPr>
            <p:cNvPr id="8" name="AutoShape 13"/>
            <p:cNvSpPr>
              <a:spLocks noChangeArrowheads="1"/>
            </p:cNvSpPr>
            <p:nvPr/>
          </p:nvSpPr>
          <p:spPr bwMode="auto">
            <a:xfrm>
              <a:off x="288927" y="5056189"/>
              <a:ext cx="1273189" cy="363245"/>
            </a:xfrm>
            <a:prstGeom prst="roundRect">
              <a:avLst>
                <a:gd name="adj" fmla="val 370"/>
              </a:avLst>
            </a:prstGeom>
            <a:noFill/>
            <a:ln w="9525">
              <a:noFill/>
              <a:round/>
              <a:headEnd/>
              <a:tailEnd/>
            </a:ln>
          </p:spPr>
          <p:txBody>
            <a:bodyPr lIns="90000" tIns="45000" rIns="90000" bIns="45000"/>
            <a:lstStyle/>
            <a:p>
              <a:pPr>
                <a:buClr>
                  <a:srgbClr val="000000"/>
                </a:buClr>
                <a:tabLst>
                  <a:tab pos="0" algn="l"/>
                  <a:tab pos="829366" algn="l"/>
                  <a:tab pos="1658732" algn="l"/>
                  <a:tab pos="2488099" algn="l"/>
                  <a:tab pos="3317465" algn="l"/>
                  <a:tab pos="4146831" algn="l"/>
                  <a:tab pos="4976197" algn="l"/>
                  <a:tab pos="5805564" algn="l"/>
                  <a:tab pos="6634930" algn="l"/>
                  <a:tab pos="7464296" algn="l"/>
                  <a:tab pos="8293662" algn="l"/>
                  <a:tab pos="9123029" algn="l"/>
                </a:tabLst>
              </a:pPr>
              <a:r>
                <a:rPr lang="en-GB" sz="1100" dirty="0">
                  <a:solidFill>
                    <a:srgbClr val="000000"/>
                  </a:solidFill>
                </a:rPr>
                <a:t>STS</a:t>
              </a:r>
            </a:p>
          </p:txBody>
        </p:sp>
      </p:grpSp>
      <p:sp>
        <p:nvSpPr>
          <p:cNvPr id="40" name="TextBox 39"/>
          <p:cNvSpPr txBox="1"/>
          <p:nvPr/>
        </p:nvSpPr>
        <p:spPr>
          <a:xfrm>
            <a:off x="-31579" y="4604839"/>
            <a:ext cx="423972" cy="914745"/>
          </a:xfrm>
          <a:prstGeom prst="rect">
            <a:avLst/>
          </a:prstGeom>
          <a:noFill/>
        </p:spPr>
        <p:txBody>
          <a:bodyPr wrap="none" lIns="82936" tIns="41469" rIns="82936" bIns="41469" rtlCol="0">
            <a:spAutoFit/>
          </a:bodyPr>
          <a:lstStyle/>
          <a:p>
            <a:r>
              <a:rPr lang="en-US" b="1" dirty="0" smtClean="0">
                <a:solidFill>
                  <a:srgbClr val="FF0000"/>
                </a:solidFill>
              </a:rPr>
              <a:t>    </a:t>
            </a:r>
          </a:p>
          <a:p>
            <a:r>
              <a:rPr lang="en-US" b="1" dirty="0" smtClean="0">
                <a:solidFill>
                  <a:srgbClr val="FF0000"/>
                </a:solidFill>
              </a:rPr>
              <a:t> </a:t>
            </a:r>
          </a:p>
          <a:p>
            <a:r>
              <a:rPr lang="en-US" b="1" dirty="0" smtClean="0">
                <a:solidFill>
                  <a:srgbClr val="FF0000"/>
                </a:solidFill>
              </a:rPr>
              <a:t>   </a:t>
            </a:r>
            <a:endParaRPr lang="en-US" b="1" dirty="0">
              <a:solidFill>
                <a:srgbClr val="FF0000"/>
              </a:solidFill>
            </a:endParaRPr>
          </a:p>
        </p:txBody>
      </p:sp>
      <p:sp>
        <p:nvSpPr>
          <p:cNvPr id="41" name="TextBox 40"/>
          <p:cNvSpPr txBox="1"/>
          <p:nvPr/>
        </p:nvSpPr>
        <p:spPr>
          <a:xfrm>
            <a:off x="4837136" y="456602"/>
            <a:ext cx="3617154" cy="360747"/>
          </a:xfrm>
          <a:prstGeom prst="rect">
            <a:avLst/>
          </a:prstGeom>
          <a:noFill/>
        </p:spPr>
        <p:txBody>
          <a:bodyPr wrap="none" lIns="82936" tIns="41469" rIns="82936" bIns="41469" rtlCol="0">
            <a:spAutoFit/>
          </a:bodyPr>
          <a:lstStyle/>
          <a:p>
            <a:r>
              <a:rPr lang="en-US" b="1" dirty="0" err="1" smtClean="0">
                <a:solidFill>
                  <a:srgbClr val="0000FF"/>
                </a:solidFill>
              </a:rPr>
              <a:t>Muon</a:t>
            </a:r>
            <a:r>
              <a:rPr lang="en-US" b="1" dirty="0" smtClean="0">
                <a:solidFill>
                  <a:srgbClr val="0000FF"/>
                </a:solidFill>
              </a:rPr>
              <a:t> Chamber (MUCH) system</a:t>
            </a:r>
            <a:endParaRPr lang="en-US" b="1" dirty="0">
              <a:solidFill>
                <a:srgbClr val="0000FF"/>
              </a:solidFill>
            </a:endParaRPr>
          </a:p>
        </p:txBody>
      </p:sp>
      <p:sp>
        <p:nvSpPr>
          <p:cNvPr id="47" name="Date Placeholder 46"/>
          <p:cNvSpPr>
            <a:spLocks noGrp="1"/>
          </p:cNvSpPr>
          <p:nvPr>
            <p:ph type="dt" sz="half" idx="10"/>
          </p:nvPr>
        </p:nvSpPr>
        <p:spPr/>
        <p:txBody>
          <a:bodyPr/>
          <a:lstStyle/>
          <a:p>
            <a:pPr>
              <a:defRPr/>
            </a:pPr>
            <a:fld id="{2578E740-3914-40E6-ACD1-60A638FF0112}" type="datetime1">
              <a:rPr lang="en-US" smtClean="0"/>
              <a:t>2/4/2016</a:t>
            </a:fld>
            <a:endParaRPr lang="en-IN"/>
          </a:p>
        </p:txBody>
      </p:sp>
      <p:sp>
        <p:nvSpPr>
          <p:cNvPr id="45" name="Footer Placeholder 44"/>
          <p:cNvSpPr>
            <a:spLocks noGrp="1"/>
          </p:cNvSpPr>
          <p:nvPr>
            <p:ph type="ftr" sz="quarter" idx="11"/>
          </p:nvPr>
        </p:nvSpPr>
        <p:spPr>
          <a:xfrm>
            <a:off x="3240973" y="6492876"/>
            <a:ext cx="3352800" cy="365125"/>
          </a:xfrm>
        </p:spPr>
        <p:txBody>
          <a:bodyPr/>
          <a:lstStyle/>
          <a:p>
            <a:pPr algn="ctr"/>
            <a:r>
              <a:rPr lang="en-US" smtClean="0"/>
              <a:t>Heavy Flavour meet, SINP, Kolkata, 03-05 Feb 2016</a:t>
            </a:r>
            <a:endParaRPr lang="en-IN" dirty="0"/>
          </a:p>
        </p:txBody>
      </p:sp>
      <p:sp>
        <p:nvSpPr>
          <p:cNvPr id="44" name="Slide Number Placeholder 43"/>
          <p:cNvSpPr>
            <a:spLocks noGrp="1"/>
          </p:cNvSpPr>
          <p:nvPr>
            <p:ph type="sldNum" sz="quarter" idx="12"/>
          </p:nvPr>
        </p:nvSpPr>
        <p:spPr/>
        <p:txBody>
          <a:bodyPr/>
          <a:lstStyle/>
          <a:p>
            <a:pPr>
              <a:defRPr/>
            </a:pPr>
            <a:fld id="{85217EE4-242F-473C-B87D-A0E39CA6330B}" type="slidenum">
              <a:rPr lang="en-IN" smtClean="0"/>
              <a:pPr>
                <a:defRPr/>
              </a:pPr>
              <a:t>9</a:t>
            </a:fld>
            <a:endParaRPr lang="en-IN"/>
          </a:p>
        </p:txBody>
      </p:sp>
      <p:sp>
        <p:nvSpPr>
          <p:cNvPr id="48" name="Text Box 18"/>
          <p:cNvSpPr txBox="1">
            <a:spLocks noChangeArrowheads="1"/>
          </p:cNvSpPr>
          <p:nvPr/>
        </p:nvSpPr>
        <p:spPr bwMode="auto">
          <a:xfrm>
            <a:off x="4194355" y="4246181"/>
            <a:ext cx="4757416" cy="1025108"/>
          </a:xfrm>
          <a:prstGeom prst="rect">
            <a:avLst/>
          </a:prstGeom>
          <a:noFill/>
          <a:ln w="9525">
            <a:noFill/>
            <a:miter lim="800000"/>
            <a:headEnd/>
            <a:tailEnd/>
          </a:ln>
          <a:effectLst/>
        </p:spPr>
        <p:txBody>
          <a:bodyPr wrap="square" lIns="100794" tIns="50397" rIns="100794" bIns="50397">
            <a:spAutoFit/>
          </a:bodyPr>
          <a:lstStyle/>
          <a:p>
            <a:pPr algn="ctr" eaLnBrk="0" hangingPunct="0">
              <a:defRPr/>
            </a:pPr>
            <a:r>
              <a:rPr lang="en-US" sz="2000" b="1" dirty="0" smtClean="0">
                <a:effectLst>
                  <a:outerShdw blurRad="38100" dist="38100" dir="2700000" algn="tl">
                    <a:srgbClr val="C0C0C0"/>
                  </a:outerShdw>
                </a:effectLst>
                <a:latin typeface="Arial" pitchFamily="34" charset="0"/>
              </a:rPr>
              <a:t> Aim</a:t>
            </a:r>
            <a:r>
              <a:rPr lang="en-US" sz="2000" b="1" dirty="0" smtClean="0">
                <a:solidFill>
                  <a:srgbClr val="FF0000"/>
                </a:solidFill>
                <a:effectLst>
                  <a:outerShdw blurRad="38100" dist="38100" dir="2700000" algn="tl">
                    <a:srgbClr val="C0C0C0"/>
                  </a:outerShdw>
                </a:effectLst>
                <a:latin typeface="Arial" pitchFamily="34" charset="0"/>
              </a:rPr>
              <a:t>: to detect </a:t>
            </a:r>
            <a:r>
              <a:rPr lang="en-US" sz="2000" b="1" dirty="0" err="1" smtClean="0">
                <a:solidFill>
                  <a:srgbClr val="FF0000"/>
                </a:solidFill>
                <a:effectLst>
                  <a:outerShdw blurRad="38100" dist="38100" dir="2700000" algn="tl">
                    <a:srgbClr val="C0C0C0"/>
                  </a:outerShdw>
                </a:effectLst>
                <a:latin typeface="Arial" pitchFamily="34" charset="0"/>
              </a:rPr>
              <a:t>dimuon</a:t>
            </a:r>
            <a:r>
              <a:rPr lang="en-US" sz="2000" b="1" dirty="0" smtClean="0">
                <a:solidFill>
                  <a:srgbClr val="FF0000"/>
                </a:solidFill>
                <a:effectLst>
                  <a:outerShdw blurRad="38100" dist="38100" dir="2700000" algn="tl">
                    <a:srgbClr val="C0C0C0"/>
                  </a:outerShdw>
                </a:effectLst>
                <a:latin typeface="Arial" pitchFamily="34" charset="0"/>
              </a:rPr>
              <a:t> signals </a:t>
            </a:r>
            <a:r>
              <a:rPr lang="en-US" sz="2000" b="1" dirty="0" smtClean="0">
                <a:effectLst>
                  <a:outerShdw blurRad="38100" dist="38100" dir="2700000" algn="tl">
                    <a:srgbClr val="C0C0C0"/>
                  </a:outerShdw>
                </a:effectLst>
                <a:latin typeface="Arial" pitchFamily="34" charset="0"/>
              </a:rPr>
              <a:t>from low mass vector mesons and J/</a:t>
            </a:r>
            <a:r>
              <a:rPr lang="en-US" sz="2000" b="1" dirty="0" smtClean="0">
                <a:effectLst>
                  <a:outerShdw blurRad="38100" dist="38100" dir="2700000" algn="tl">
                    <a:srgbClr val="C0C0C0"/>
                  </a:outerShdw>
                </a:effectLst>
                <a:latin typeface="Symbol" pitchFamily="18" charset="2"/>
              </a:rPr>
              <a:t>y </a:t>
            </a:r>
            <a:endParaRPr lang="el-GR" sz="2000" b="1" dirty="0" smtClean="0">
              <a:effectLst>
                <a:outerShdw blurRad="38100" dist="38100" dir="2700000" algn="tl">
                  <a:srgbClr val="C0C0C0"/>
                </a:outerShdw>
              </a:effectLst>
              <a:cs typeface="Arial" pitchFamily="34" charset="0"/>
            </a:endParaRPr>
          </a:p>
          <a:p>
            <a:pPr algn="r" eaLnBrk="0" hangingPunct="0">
              <a:spcBef>
                <a:spcPct val="0"/>
              </a:spcBef>
              <a:buClrTx/>
              <a:buSzTx/>
              <a:buFontTx/>
              <a:buNone/>
              <a:defRPr/>
            </a:pPr>
            <a:r>
              <a:rPr lang="en-US" sz="2000" dirty="0" smtClean="0">
                <a:solidFill>
                  <a:schemeClr val="accent2"/>
                </a:solidFill>
                <a:effectLst>
                  <a:outerShdw blurRad="38100" dist="38100" dir="2700000" algn="tl">
                    <a:srgbClr val="C0C0C0"/>
                  </a:outerShdw>
                </a:effectLst>
                <a:latin typeface="Arial" pitchFamily="34" charset="0"/>
              </a:rPr>
              <a:t> </a:t>
            </a:r>
            <a:endParaRPr lang="en-US" sz="2000" dirty="0">
              <a:solidFill>
                <a:schemeClr val="accent2"/>
              </a:solidFill>
              <a:effectLst>
                <a:outerShdw blurRad="38100" dist="38100" dir="2700000" algn="tl">
                  <a:srgbClr val="C0C0C0"/>
                </a:outerShdw>
              </a:effectLst>
              <a:latin typeface="Arial" pitchFamily="34" charset="0"/>
            </a:endParaRPr>
          </a:p>
        </p:txBody>
      </p:sp>
      <p:sp>
        <p:nvSpPr>
          <p:cNvPr id="49" name="Rectangle 48"/>
          <p:cNvSpPr/>
          <p:nvPr/>
        </p:nvSpPr>
        <p:spPr>
          <a:xfrm>
            <a:off x="8044019" y="4469640"/>
            <a:ext cx="920445" cy="338554"/>
          </a:xfrm>
          <a:prstGeom prst="rect">
            <a:avLst/>
          </a:prstGeom>
        </p:spPr>
        <p:txBody>
          <a:bodyPr wrap="none">
            <a:spAutoFit/>
          </a:bodyPr>
          <a:lstStyle/>
          <a:p>
            <a:r>
              <a:rPr lang="en-US" sz="1600" dirty="0" smtClean="0">
                <a:solidFill>
                  <a:prstClr val="black"/>
                </a:solidFill>
                <a:effectLst>
                  <a:outerShdw blurRad="38100" dist="38100" dir="2700000" algn="tl">
                    <a:srgbClr val="C0C0C0"/>
                  </a:outerShdw>
                </a:effectLst>
              </a:rPr>
              <a:t>(13.5 </a:t>
            </a:r>
            <a:r>
              <a:rPr lang="el-GR" sz="1600" dirty="0" smtClean="0">
                <a:solidFill>
                  <a:prstClr val="black"/>
                </a:solidFill>
                <a:cs typeface="Arial" pitchFamily="34" charset="0"/>
              </a:rPr>
              <a:t>λ</a:t>
            </a:r>
            <a:r>
              <a:rPr lang="en-US" sz="1600" baseline="-25000" dirty="0" smtClean="0">
                <a:solidFill>
                  <a:prstClr val="black"/>
                </a:solidFill>
                <a:effectLst>
                  <a:outerShdw blurRad="38100" dist="38100" dir="2700000" algn="tl">
                    <a:srgbClr val="C0C0C0"/>
                  </a:outerShdw>
                </a:effectLst>
                <a:cs typeface="Arial" pitchFamily="34" charset="0"/>
              </a:rPr>
              <a:t>I</a:t>
            </a:r>
            <a:r>
              <a:rPr lang="en-US" sz="1600" dirty="0" smtClean="0">
                <a:solidFill>
                  <a:prstClr val="black"/>
                </a:solidFill>
                <a:effectLst>
                  <a:outerShdw blurRad="38100" dist="38100" dir="2700000" algn="tl">
                    <a:srgbClr val="C0C0C0"/>
                  </a:outerShdw>
                </a:effectLst>
                <a:cs typeface="Arial" pitchFamily="34" charset="0"/>
              </a:rPr>
              <a:t>)</a:t>
            </a:r>
            <a:endParaRPr lang="en-US" sz="1400" dirty="0"/>
          </a:p>
        </p:txBody>
      </p:sp>
      <p:grpSp>
        <p:nvGrpSpPr>
          <p:cNvPr id="5" name="Group 21"/>
          <p:cNvGrpSpPr/>
          <p:nvPr/>
        </p:nvGrpSpPr>
        <p:grpSpPr>
          <a:xfrm>
            <a:off x="180020" y="4922629"/>
            <a:ext cx="8641702" cy="1477328"/>
            <a:chOff x="180020" y="4922629"/>
            <a:chExt cx="8302374" cy="1477328"/>
          </a:xfrm>
        </p:grpSpPr>
        <p:sp>
          <p:nvSpPr>
            <p:cNvPr id="7" name="TextBox 6"/>
            <p:cNvSpPr txBox="1"/>
            <p:nvPr/>
          </p:nvSpPr>
          <p:spPr>
            <a:xfrm>
              <a:off x="180020" y="4922629"/>
              <a:ext cx="4474248" cy="1477328"/>
            </a:xfrm>
            <a:prstGeom prst="rect">
              <a:avLst/>
            </a:prstGeom>
            <a:noFill/>
          </p:spPr>
          <p:txBody>
            <a:bodyPr wrap="square" rtlCol="0">
              <a:spAutoFit/>
            </a:bodyPr>
            <a:lstStyle/>
            <a:p>
              <a:r>
                <a:rPr lang="en-US" dirty="0" smtClean="0">
                  <a:solidFill>
                    <a:srgbClr val="FF3300"/>
                  </a:solidFill>
                </a:rPr>
                <a:t>Novel subsystem of segmented absorbers</a:t>
              </a:r>
            </a:p>
            <a:p>
              <a:r>
                <a:rPr lang="en-US" dirty="0" smtClean="0">
                  <a:solidFill>
                    <a:srgbClr val="FF3300"/>
                  </a:solidFill>
                </a:rPr>
                <a:t>-- </a:t>
              </a:r>
              <a:r>
                <a:rPr lang="en-US" dirty="0" smtClean="0">
                  <a:solidFill>
                    <a:srgbClr val="003399"/>
                  </a:solidFill>
                </a:rPr>
                <a:t>design goal being to simultaneously identify low and high momentum </a:t>
              </a:r>
              <a:r>
                <a:rPr lang="en-US" dirty="0" err="1" smtClean="0">
                  <a:solidFill>
                    <a:srgbClr val="003399"/>
                  </a:solidFill>
                </a:rPr>
                <a:t>muons</a:t>
              </a:r>
              <a:r>
                <a:rPr lang="en-US" dirty="0" smtClean="0">
                  <a:solidFill>
                    <a:srgbClr val="003399"/>
                  </a:solidFill>
                </a:rPr>
                <a:t> over full phase space </a:t>
              </a:r>
            </a:p>
            <a:p>
              <a:r>
                <a:rPr lang="en-US" dirty="0" smtClean="0"/>
                <a:t> </a:t>
              </a:r>
              <a:endParaRPr lang="en-US" dirty="0"/>
            </a:p>
          </p:txBody>
        </p:sp>
        <p:sp>
          <p:nvSpPr>
            <p:cNvPr id="21" name="TextBox 20"/>
            <p:cNvSpPr txBox="1"/>
            <p:nvPr/>
          </p:nvSpPr>
          <p:spPr>
            <a:xfrm>
              <a:off x="4464598" y="4979371"/>
              <a:ext cx="4017796" cy="1200329"/>
            </a:xfrm>
            <a:prstGeom prst="rect">
              <a:avLst/>
            </a:prstGeom>
            <a:noFill/>
          </p:spPr>
          <p:txBody>
            <a:bodyPr wrap="square" rtlCol="0">
              <a:spAutoFit/>
            </a:bodyPr>
            <a:lstStyle/>
            <a:p>
              <a:r>
                <a:rPr lang="en-US" dirty="0" smtClean="0">
                  <a:solidFill>
                    <a:srgbClr val="003399"/>
                  </a:solidFill>
                </a:rPr>
                <a:t>SIS100 :  2-4 </a:t>
              </a:r>
              <a:r>
                <a:rPr lang="en-US" dirty="0" err="1" smtClean="0">
                  <a:solidFill>
                    <a:srgbClr val="003399"/>
                  </a:solidFill>
                </a:rPr>
                <a:t>GeV</a:t>
              </a:r>
              <a:r>
                <a:rPr lang="en-US" dirty="0" smtClean="0">
                  <a:solidFill>
                    <a:srgbClr val="003399"/>
                  </a:solidFill>
                </a:rPr>
                <a:t>/u </a:t>
              </a:r>
              <a:r>
                <a:rPr lang="en-US" dirty="0" smtClean="0">
                  <a:solidFill>
                    <a:srgbClr val="003399"/>
                  </a:solidFill>
                  <a:sym typeface="Wingdings" panose="05000000000000000000" pitchFamily="2" charset="2"/>
                </a:rPr>
                <a:t> 4 chambers + 4 absorbers</a:t>
              </a:r>
              <a:endParaRPr lang="en-US" dirty="0">
                <a:sym typeface="Wingdings" panose="05000000000000000000" pitchFamily="2" charset="2"/>
              </a:endParaRPr>
            </a:p>
            <a:p>
              <a:r>
                <a:rPr lang="en-US" dirty="0" smtClean="0">
                  <a:solidFill>
                    <a:srgbClr val="003399"/>
                  </a:solidFill>
                  <a:sym typeface="Wingdings" panose="05000000000000000000" pitchFamily="2" charset="2"/>
                </a:rPr>
                <a:t>SIS300 : </a:t>
              </a:r>
              <a:r>
                <a:rPr lang="en-US" dirty="0" err="1" smtClean="0">
                  <a:solidFill>
                    <a:srgbClr val="003399"/>
                  </a:solidFill>
                  <a:sym typeface="Wingdings" panose="05000000000000000000" pitchFamily="2" charset="2"/>
                </a:rPr>
                <a:t>upto</a:t>
              </a:r>
              <a:r>
                <a:rPr lang="en-US" dirty="0" smtClean="0">
                  <a:solidFill>
                    <a:srgbClr val="003399"/>
                  </a:solidFill>
                  <a:sym typeface="Wingdings" panose="05000000000000000000" pitchFamily="2" charset="2"/>
                </a:rPr>
                <a:t> 45 </a:t>
              </a:r>
              <a:r>
                <a:rPr lang="en-US" dirty="0" err="1" smtClean="0">
                  <a:solidFill>
                    <a:srgbClr val="003399"/>
                  </a:solidFill>
                  <a:sym typeface="Wingdings" panose="05000000000000000000" pitchFamily="2" charset="2"/>
                </a:rPr>
                <a:t>GeV</a:t>
              </a:r>
              <a:r>
                <a:rPr lang="en-US" dirty="0" smtClean="0">
                  <a:solidFill>
                    <a:srgbClr val="003399"/>
                  </a:solidFill>
                  <a:sym typeface="Wingdings" panose="05000000000000000000" pitchFamily="2" charset="2"/>
                </a:rPr>
                <a:t>/u 5 </a:t>
              </a:r>
              <a:r>
                <a:rPr lang="en-US" dirty="0" err="1" smtClean="0">
                  <a:solidFill>
                    <a:srgbClr val="003399"/>
                  </a:solidFill>
                  <a:sym typeface="Wingdings" panose="05000000000000000000" pitchFamily="2" charset="2"/>
                </a:rPr>
                <a:t>det.stations</a:t>
              </a:r>
              <a:r>
                <a:rPr lang="en-US" dirty="0" smtClean="0">
                  <a:solidFill>
                    <a:srgbClr val="003399"/>
                  </a:solidFill>
                  <a:sym typeface="Wingdings" panose="05000000000000000000" pitchFamily="2" charset="2"/>
                </a:rPr>
                <a:t> + 6 absorbers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8484</TotalTime>
  <Words>4952</Words>
  <Application>Microsoft Office PowerPoint</Application>
  <PresentationFormat>On-screen Show (4:3)</PresentationFormat>
  <Paragraphs>993</Paragraphs>
  <Slides>82</Slides>
  <Notes>15</Notes>
  <HiddenSlides>0</HiddenSlides>
  <MMClips>0</MMClips>
  <ScaleCrop>false</ScaleCrop>
  <HeadingPairs>
    <vt:vector size="6" baseType="variant">
      <vt:variant>
        <vt:lpstr>Fonts Used</vt:lpstr>
      </vt:variant>
      <vt:variant>
        <vt:i4>19</vt:i4>
      </vt:variant>
      <vt:variant>
        <vt:lpstr>Theme</vt:lpstr>
      </vt:variant>
      <vt:variant>
        <vt:i4>1</vt:i4>
      </vt:variant>
      <vt:variant>
        <vt:lpstr>Slide Titles</vt:lpstr>
      </vt:variant>
      <vt:variant>
        <vt:i4>82</vt:i4>
      </vt:variant>
    </vt:vector>
  </HeadingPairs>
  <TitlesOfParts>
    <vt:vector size="102" baseType="lpstr">
      <vt:lpstr>ＭＳ Ｐゴシック</vt:lpstr>
      <vt:lpstr>Abadi MT Condensed Extra Bold</vt:lpstr>
      <vt:lpstr>Arial</vt:lpstr>
      <vt:lpstr>Arial Narrow</vt:lpstr>
      <vt:lpstr>Calibri</vt:lpstr>
      <vt:lpstr>CMMI10</vt:lpstr>
      <vt:lpstr>Constantia</vt:lpstr>
      <vt:lpstr>DejaVu LGC Sans</vt:lpstr>
      <vt:lpstr>Georgia</vt:lpstr>
      <vt:lpstr>HG Mincho Light J;MS Gothic;HG </vt:lpstr>
      <vt:lpstr>Lucida Grande</vt:lpstr>
      <vt:lpstr>msmincho</vt:lpstr>
      <vt:lpstr>SFRM1095</vt:lpstr>
      <vt:lpstr>StarSymbol</vt:lpstr>
      <vt:lpstr>Symbol</vt:lpstr>
      <vt:lpstr>Tahoma</vt:lpstr>
      <vt:lpstr>Times New Roman</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CBM experiment</vt:lpstr>
      <vt:lpstr>PowerPoint Presentation</vt:lpstr>
      <vt:lpstr>CBM @ SIS-100 &amp; SIS-300</vt:lpstr>
      <vt:lpstr>PowerPoint Presentation</vt:lpstr>
      <vt:lpstr>PowerPoint Presentation</vt:lpstr>
      <vt:lpstr>PowerPoint Presentation</vt:lpstr>
      <vt:lpstr>PowerPoint Presentation</vt:lpstr>
      <vt:lpstr>PowerPoint Presentation</vt:lpstr>
      <vt:lpstr>PowerPoint Presentation</vt:lpstr>
      <vt:lpstr>Muon detection system: MUCH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Cocktail/ Background distribution for LMVM</vt:lpstr>
      <vt:lpstr>PowerPoint Presentation</vt:lpstr>
      <vt:lpstr>Invariant mass spectra – muons</vt:lpstr>
      <vt:lpstr>Muons in CBM at SIS100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Beam spot (for high intensity runs), 2.3 GeV/c protons</vt:lpstr>
      <vt:lpstr>PowerPoint Presentation</vt:lpstr>
      <vt:lpstr>PowerPoint Presentation</vt:lpstr>
      <vt:lpstr>PowerPoint Presentation</vt:lpstr>
      <vt:lpstr>PowerPoint Presentation</vt:lpstr>
      <vt:lpstr>PowerPoint Presentation</vt:lpstr>
      <vt:lpstr>Layout --one layer of MUCH on a Drive</vt:lpstr>
      <vt:lpstr>PowerPoint Presentation</vt:lpstr>
      <vt:lpstr>PowerPoint Presentation</vt:lpstr>
      <vt:lpstr>PowerPoint Presentation</vt:lpstr>
      <vt:lpstr>Real size readout PCB designed at VECC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GEM foils for Real-size prototype</vt:lpstr>
      <vt:lpstr>PowerPoint Presentation</vt:lpstr>
      <vt:lpstr>PowerPoint Presentation</vt:lpstr>
      <vt:lpstr>PowerPoint Presentation</vt:lpstr>
      <vt:lpstr>Test Results of Real Size Prototype</vt:lpstr>
      <vt:lpstr>PowerPoint Presentation</vt:lpstr>
      <vt:lpstr>PowerPoint Presentation</vt:lpstr>
      <vt:lpstr>PowerPoint Presentation</vt:lpstr>
      <vt:lpstr>PowerPoint Presentation</vt:lpstr>
      <vt:lpstr>PowerPoint Presentation</vt:lpstr>
      <vt:lpstr>MUCH-XYter: specifications </vt:lpstr>
      <vt:lpstr>PowerPoint Presentation</vt:lpstr>
      <vt:lpstr>Background - muons</vt:lpstr>
      <vt:lpstr>PowerPoint Presentation</vt:lpstr>
      <vt:lpstr>PowerPoint Presentation</vt:lpstr>
      <vt:lpstr>PowerPoint Presentation</vt:lpstr>
      <vt:lpstr>ALICE Dimuon Detector</vt:lpstr>
      <vt:lpstr>PowerPoint Presentation</vt:lpstr>
      <vt:lpstr>From aliceinfo.cern.ch/public/…chapter2….ALICE dimoun spectrometer</vt:lpstr>
      <vt:lpstr>Dileptons at FAIR - the aim</vt:lpstr>
      <vt:lpstr>Decay muons</vt:lpstr>
      <vt:lpstr>Acceptance – r-meson </vt:lpstr>
      <vt:lpstr>Muons in CBM at SIS100</vt:lpstr>
      <vt:lpstr>Picture of the triple GEM prototype chambers</vt:lpstr>
    </vt:vector>
  </TitlesOfParts>
  <Company>VECC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MURTHY</dc:creator>
  <cp:lastModifiedBy>LocalAccount</cp:lastModifiedBy>
  <cp:revision>230</cp:revision>
  <dcterms:created xsi:type="dcterms:W3CDTF">2016-01-29T04:38:22Z</dcterms:created>
  <dcterms:modified xsi:type="dcterms:W3CDTF">2016-02-04T08:17:07Z</dcterms:modified>
</cp:coreProperties>
</file>