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1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6" r:id="rId2"/>
    <p:sldMasterId id="2147483658" r:id="rId3"/>
    <p:sldMasterId id="2147483837" r:id="rId4"/>
    <p:sldMasterId id="2147484334" r:id="rId5"/>
    <p:sldMasterId id="2147484539" r:id="rId6"/>
    <p:sldMasterId id="2147484794" r:id="rId7"/>
    <p:sldMasterId id="2147485890" r:id="rId8"/>
    <p:sldMasterId id="2147486464" r:id="rId9"/>
    <p:sldMasterId id="2147486476" r:id="rId10"/>
    <p:sldMasterId id="2147489962" r:id="rId11"/>
    <p:sldMasterId id="2147491397" r:id="rId12"/>
  </p:sldMasterIdLst>
  <p:notesMasterIdLst>
    <p:notesMasterId r:id="rId63"/>
  </p:notesMasterIdLst>
  <p:handoutMasterIdLst>
    <p:handoutMasterId r:id="rId64"/>
  </p:handoutMasterIdLst>
  <p:sldIdLst>
    <p:sldId id="2060" r:id="rId13"/>
    <p:sldId id="2061" r:id="rId14"/>
    <p:sldId id="1986" r:id="rId15"/>
    <p:sldId id="2029" r:id="rId16"/>
    <p:sldId id="1976" r:id="rId17"/>
    <p:sldId id="1989" r:id="rId18"/>
    <p:sldId id="2032" r:id="rId19"/>
    <p:sldId id="2034" r:id="rId20"/>
    <p:sldId id="2035" r:id="rId21"/>
    <p:sldId id="2051" r:id="rId22"/>
    <p:sldId id="1892" r:id="rId23"/>
    <p:sldId id="2053" r:id="rId24"/>
    <p:sldId id="1992" r:id="rId25"/>
    <p:sldId id="2036" r:id="rId26"/>
    <p:sldId id="2025" r:id="rId27"/>
    <p:sldId id="2018" r:id="rId28"/>
    <p:sldId id="1995" r:id="rId29"/>
    <p:sldId id="1996" r:id="rId30"/>
    <p:sldId id="1997" r:id="rId31"/>
    <p:sldId id="2000" r:id="rId32"/>
    <p:sldId id="1999" r:id="rId33"/>
    <p:sldId id="2004" r:id="rId34"/>
    <p:sldId id="2022" r:id="rId35"/>
    <p:sldId id="2007" r:id="rId36"/>
    <p:sldId id="1845" r:id="rId37"/>
    <p:sldId id="1978" r:id="rId38"/>
    <p:sldId id="1848" r:id="rId39"/>
    <p:sldId id="2008" r:id="rId40"/>
    <p:sldId id="2057" r:id="rId41"/>
    <p:sldId id="1979" r:id="rId42"/>
    <p:sldId id="1856" r:id="rId43"/>
    <p:sldId id="2056" r:id="rId44"/>
    <p:sldId id="1857" r:id="rId45"/>
    <p:sldId id="1859" r:id="rId46"/>
    <p:sldId id="1863" r:id="rId47"/>
    <p:sldId id="2017" r:id="rId48"/>
    <p:sldId id="2038" r:id="rId49"/>
    <p:sldId id="2010" r:id="rId50"/>
    <p:sldId id="2011" r:id="rId51"/>
    <p:sldId id="2013" r:id="rId52"/>
    <p:sldId id="1881" r:id="rId53"/>
    <p:sldId id="1882" r:id="rId54"/>
    <p:sldId id="1913" r:id="rId55"/>
    <p:sldId id="2014" r:id="rId56"/>
    <p:sldId id="2055" r:id="rId57"/>
    <p:sldId id="2054" r:id="rId58"/>
    <p:sldId id="2058" r:id="rId59"/>
    <p:sldId id="2059" r:id="rId60"/>
    <p:sldId id="2015" r:id="rId61"/>
    <p:sldId id="2016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80"/>
    <a:srgbClr val="800080"/>
    <a:srgbClr val="FF9900"/>
    <a:srgbClr val="339933"/>
    <a:srgbClr val="FF00FF"/>
    <a:srgbClr val="FF3399"/>
    <a:srgbClr val="FFCC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55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38.xml"/><Relationship Id="rId51" Type="http://schemas.openxmlformats.org/officeDocument/2006/relationships/slide" Target="slides/slide39.xml"/><Relationship Id="rId52" Type="http://schemas.openxmlformats.org/officeDocument/2006/relationships/slide" Target="slides/slide40.xml"/><Relationship Id="rId53" Type="http://schemas.openxmlformats.org/officeDocument/2006/relationships/slide" Target="slides/slide41.xml"/><Relationship Id="rId54" Type="http://schemas.openxmlformats.org/officeDocument/2006/relationships/slide" Target="slides/slide42.xml"/><Relationship Id="rId55" Type="http://schemas.openxmlformats.org/officeDocument/2006/relationships/slide" Target="slides/slide43.xml"/><Relationship Id="rId56" Type="http://schemas.openxmlformats.org/officeDocument/2006/relationships/slide" Target="slides/slide44.xml"/><Relationship Id="rId57" Type="http://schemas.openxmlformats.org/officeDocument/2006/relationships/slide" Target="slides/slide45.xml"/><Relationship Id="rId58" Type="http://schemas.openxmlformats.org/officeDocument/2006/relationships/slide" Target="slides/slide46.xml"/><Relationship Id="rId59" Type="http://schemas.openxmlformats.org/officeDocument/2006/relationships/slide" Target="slides/slide47.xml"/><Relationship Id="rId40" Type="http://schemas.openxmlformats.org/officeDocument/2006/relationships/slide" Target="slides/slide28.xml"/><Relationship Id="rId41" Type="http://schemas.openxmlformats.org/officeDocument/2006/relationships/slide" Target="slides/slide29.xml"/><Relationship Id="rId42" Type="http://schemas.openxmlformats.org/officeDocument/2006/relationships/slide" Target="slides/slide30.xml"/><Relationship Id="rId43" Type="http://schemas.openxmlformats.org/officeDocument/2006/relationships/slide" Target="slides/slide31.xml"/><Relationship Id="rId44" Type="http://schemas.openxmlformats.org/officeDocument/2006/relationships/slide" Target="slides/slide32.xml"/><Relationship Id="rId45" Type="http://schemas.openxmlformats.org/officeDocument/2006/relationships/slide" Target="slides/slide33.xml"/><Relationship Id="rId46" Type="http://schemas.openxmlformats.org/officeDocument/2006/relationships/slide" Target="slides/slide34.xml"/><Relationship Id="rId47" Type="http://schemas.openxmlformats.org/officeDocument/2006/relationships/slide" Target="slides/slide35.xml"/><Relationship Id="rId48" Type="http://schemas.openxmlformats.org/officeDocument/2006/relationships/slide" Target="slides/slide36.xml"/><Relationship Id="rId49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slide" Target="slides/slide23.xml"/><Relationship Id="rId36" Type="http://schemas.openxmlformats.org/officeDocument/2006/relationships/slide" Target="slides/slide24.xml"/><Relationship Id="rId37" Type="http://schemas.openxmlformats.org/officeDocument/2006/relationships/slide" Target="slides/slide25.xml"/><Relationship Id="rId38" Type="http://schemas.openxmlformats.org/officeDocument/2006/relationships/slide" Target="slides/slide26.xml"/><Relationship Id="rId39" Type="http://schemas.openxmlformats.org/officeDocument/2006/relationships/slide" Target="slides/slide2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60" Type="http://schemas.openxmlformats.org/officeDocument/2006/relationships/slide" Target="slides/slide48.xml"/><Relationship Id="rId61" Type="http://schemas.openxmlformats.org/officeDocument/2006/relationships/slide" Target="slides/slide49.xml"/><Relationship Id="rId62" Type="http://schemas.openxmlformats.org/officeDocument/2006/relationships/slide" Target="slides/slide50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98FE096-9268-5241-87D0-D749CC95C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2529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48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/>
              <a:t>Textmasterformate durch Klicken bearbeiten</a:t>
            </a:r>
          </a:p>
          <a:p>
            <a:pPr lvl="1"/>
            <a:r>
              <a:rPr lang="en-US" altLang="zh-TW" noProof="0"/>
              <a:t>Zweite Ebene</a:t>
            </a:r>
          </a:p>
          <a:p>
            <a:pPr lvl="2"/>
            <a:r>
              <a:rPr lang="en-US" altLang="zh-TW" noProof="0"/>
              <a:t>Dritte Ebene</a:t>
            </a:r>
          </a:p>
          <a:p>
            <a:pPr lvl="3"/>
            <a:r>
              <a:rPr lang="en-US" altLang="zh-TW" noProof="0"/>
              <a:t>Vierte Ebene</a:t>
            </a:r>
          </a:p>
          <a:p>
            <a:pPr lvl="4"/>
            <a:r>
              <a:rPr lang="en-US" altLang="zh-TW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8FD7D57-7210-5347-A30F-5F1B5DD1048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48488" name="Rectangle 32256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2400">
              <a:solidFill>
                <a:srgbClr val="FFFFFF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526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588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75BCD828-4BA9-DE49-88D8-FCBF6D342101}" type="slidenum">
              <a:rPr lang="en-US" altLang="zh-TW" sz="1200">
                <a:solidFill>
                  <a:srgbClr val="000000"/>
                </a:solidFill>
                <a:latin typeface="Helvetica" charset="0"/>
              </a:rPr>
              <a:pPr/>
              <a:t>3</a:t>
            </a:fld>
            <a:endParaRPr lang="en-US" altLang="zh-TW" sz="1200">
              <a:solidFill>
                <a:srgbClr val="000000"/>
              </a:solidFill>
              <a:latin typeface="Helvetica" charset="0"/>
            </a:endParaRPr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B4A6-FA7D-E04B-B562-8976190F24D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07524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F2473-925C-EA47-B70C-C051AB45744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47566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ED72-547E-694E-AFEF-F4D7E8802B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11402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DC621-CC00-1742-B6EB-50BF870DD93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1003643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0B5C5-5374-F044-8DE9-897A0AE659D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988612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36B7-D349-1B4A-88B4-7B3126A545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3547885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B718-ECF6-5442-8803-61BCF342B65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584572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623D-6C38-1D42-9B2F-DA5BC04CC5E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820731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BB005-DF86-CF49-B92C-E59080154B0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781441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2549-4B7B-CB43-8DCA-455410CBC31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5104456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3B445-9B1A-E144-9F4D-3A3D19C7276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2134024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4DAEA-E6F3-A345-966C-8B883956058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746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93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93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3B94-A0DC-2E40-BE9B-68F91413BC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3820863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63D6-3966-3A41-96E2-6230BBE682A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683242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6D3D-5926-A64B-ADB6-E6C7A5FD9F3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9930296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4FFB-607A-6544-8A1A-5BD932333DE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107909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D6FD7-035E-034F-B018-E84105E5F8E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340465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03A8E-02FB-9545-85B1-2757C1163A3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043684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4806-1AEB-9B4A-A693-EEFB2A8221A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966908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BF787-B1F5-EE4B-881C-7EB0E07AD35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067838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04EF6-3640-E642-9F8F-96F6F7CA208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4720033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7950" y="6507163"/>
            <a:ext cx="7705725" cy="196850"/>
          </a:xfrm>
        </p:spPr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B9597-9AE0-B543-9754-7B53C0306A7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8581770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C3991-F05E-C54B-A139-05A6CFA6811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074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4E200-CCF9-BC49-8F7E-9A0BDABC193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760067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D0073-AB78-BF48-8E59-6D664116D76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263286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52331-29D5-9643-8F4F-BA8B570135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8016999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9659A-9279-084B-B8D8-577828ED64E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699082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138BC-58B1-0146-9BCE-744F4A1D9FB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7961651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11C49-2A4F-4B49-888B-DCC5053087F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563062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6B7A3-4754-3E4F-AB98-E6979F8E0A6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067793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360F2-ACB3-9B4C-B361-4E043A9FA3B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3593318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2E1DA-4F92-524A-A48C-508B6E2EF5C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305831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179388"/>
            <a:ext cx="7127875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6998B-19AF-6E4B-902F-5ABCBD623B2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8523852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DEB21-B3E8-4E48-A1EF-B328FBA5082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2173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02675" y="6524625"/>
            <a:ext cx="441325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5E705-9FF9-2146-9B6B-3781D77079A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9922880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7950" y="6507163"/>
            <a:ext cx="7705725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8DE78-9F07-3847-B7B0-68A3FC15BCD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5691451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5647F-0BBB-444F-AAC2-1B4D76861A2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012410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AF0BE-17B9-B445-BBB3-EDF6990613B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7680681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92397-B639-0142-B857-2F73A716BFD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4635857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A9BC5-2BB2-B14B-92E4-29E90BC088E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3519441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DDD2A-98E4-AB40-8716-585C097EA94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147753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17F6D-6C70-0041-8FA3-BC5192B0625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5706620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72663-C330-6A4B-BF6F-4D1FE3D4DE1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3948639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78D59-CFD4-C044-94C1-F9E9F7E4C13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850283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88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88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FEF46-0B23-0749-B3A7-516BD9C498E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6313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81C53-7846-8F4D-A15E-1099C40AFBC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3835283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179388"/>
            <a:ext cx="7127875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CCFBB-FDCE-D543-876E-47C10A4B1C5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1776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72A1E-496D-AB48-94E2-278D5159BDF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5082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AB15C-3089-914D-A629-8BB2A6D166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051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89135-1EE6-184D-8251-1AE08315A87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77059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E283-CB8A-F245-951C-BE1A413C0E9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0519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8E31-669C-9C43-81EF-83C753D9F4F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4137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23588-53EA-374E-9DA8-18AED0F2ED2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95387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2E1FB-ADC9-7C45-8499-54B6F417E4E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009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8A205-5208-094A-A146-985336E3919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2274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93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93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2E33-228A-5043-BB33-0AEDAECFDB9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1871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6" y="179388"/>
            <a:ext cx="7127875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03CC3-5C25-BA47-A547-96957A65B81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53557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ALICE-DE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1" t="8878" r="10851" b="11162"/>
          <a:stretch>
            <a:fillRect/>
          </a:stretch>
        </p:blipFill>
        <p:spPr bwMode="auto">
          <a:xfrm>
            <a:off x="0" y="0"/>
            <a:ext cx="1547813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95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095833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514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34260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9451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501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0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F911F-2447-E841-A563-38B47BEDE2A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070950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4445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49728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6899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5168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5263"/>
            <a:ext cx="2057400" cy="593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5263"/>
            <a:ext cx="6019800" cy="5930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5914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2DB0-61AA-A345-A153-A13E939F42D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047251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7950" y="6507163"/>
            <a:ext cx="7705725" cy="196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8E08B-BB0F-6C41-9923-FA86A779A0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258387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F74BA-3337-864E-A665-BC77C84AAAE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512387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CA9C6-4004-924A-BE0D-53E9B4DDEAC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743300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9FEC-D5A0-5C45-A8B4-A5834769A76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71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64269-5254-AC4A-A598-D485255E620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659618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A3DDC-26C1-A64E-8206-11EAE7CF33F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660749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1DE7E-1F5D-0547-8550-F2CAE0288B8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483659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F02EF-6214-AD40-B293-3876E60691E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090798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2DB0F-EAEB-A145-8343-F801C47C94E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834063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36C2-F868-6F49-AE25-10FD3AD7CA1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74017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93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93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2F8A-26EC-0847-8E90-41D9BFE1EC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660327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6" y="179388"/>
            <a:ext cx="7127875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93D65-F764-5042-BFD1-587A18FA190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740396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762000" y="381000"/>
            <a:ext cx="31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pPr algn="ctr"/>
            <a:endParaRPr kumimoji="1" lang="en-US" altLang="zh-CN">
              <a:solidFill>
                <a:srgbClr val="000000"/>
              </a:solidFill>
              <a:ea typeface="SimSun" charset="0"/>
              <a:cs typeface="SimSun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968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1"/>
            <a:ext cx="6400800" cy="1752600"/>
          </a:xfrm>
        </p:spPr>
        <p:txBody>
          <a:bodyPr/>
          <a:lstStyle>
            <a:lvl1pPr marL="0" indent="0">
              <a:defRPr sz="2800"/>
            </a:lvl1pPr>
          </a:lstStyle>
          <a:p>
            <a:r>
              <a:rPr lang="en-US" altLang="zh-CN"/>
              <a:t>  </a:t>
            </a:r>
            <a:r>
              <a:rPr lang="zh-CN" altLang="en-US"/>
              <a:t>单击此处编辑母版副标题样式</a:t>
            </a:r>
          </a:p>
          <a:p>
            <a:r>
              <a:rPr lang="zh-CN" altLang="en-US"/>
              <a:t> 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2895600" y="6305550"/>
            <a:ext cx="2133600" cy="476250"/>
          </a:xfr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E18FC-2574-D24B-952C-F1666707FD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27200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3888" y="0"/>
            <a:ext cx="900112" cy="3333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5657440-7861-7640-9AC2-54ACA49B3B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22944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BC0EE-96C4-1545-AF5D-9F287CC0F2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775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9EBC0-0354-4C4B-95FF-6DA4B0F71D6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025429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3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3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8F425-01BB-A747-82FE-A838AF9BB5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76951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DE484-F79B-244B-B54B-1DB00E1C65D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742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51BF-1AF2-AA46-9EC0-CFC930D8872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4477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21610-CFC1-D64D-8B99-7E22E88BD9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04011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071D9-46E8-784C-8707-7550DCE52A7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33552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C0941-ADA2-9C4D-9CE5-A8EEF9769C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016740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B0CDE-0D42-8A47-A929-058768B45D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0545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1"/>
            <a:ext cx="1966912" cy="6132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1" y="1"/>
            <a:ext cx="5751513" cy="6132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FC0AC-1447-F44F-805C-E5BE1607EE0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92630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228600" y="2889250"/>
            <a:ext cx="8610600" cy="201613"/>
            <a:chOff x="144" y="1820"/>
            <a:chExt cx="5424" cy="127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144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3760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8" name="Rectangle 11"/>
          <p:cNvSpPr>
            <a:spLocks noChangeArrowheads="1"/>
          </p:cNvSpPr>
          <p:nvPr userDrawn="1"/>
        </p:nvSpPr>
        <p:spPr bwMode="auto">
          <a:xfrm rot="5400000">
            <a:off x="-992187" y="990600"/>
            <a:ext cx="2286000" cy="307975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12"/>
          <p:cNvSpPr>
            <a:spLocks noChangeArrowheads="1"/>
          </p:cNvSpPr>
          <p:nvPr userDrawn="1"/>
        </p:nvSpPr>
        <p:spPr bwMode="auto">
          <a:xfrm rot="5400000">
            <a:off x="-990600" y="3276600"/>
            <a:ext cx="2286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auto">
          <a:xfrm rot="5400000">
            <a:off x="-990600" y="5562600"/>
            <a:ext cx="2286000" cy="3048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11" name="Group 14"/>
          <p:cNvGrpSpPr>
            <a:grpSpLocks/>
          </p:cNvGrpSpPr>
          <p:nvPr userDrawn="1"/>
        </p:nvGrpSpPr>
        <p:grpSpPr bwMode="auto">
          <a:xfrm rot="10800000">
            <a:off x="0" y="6553200"/>
            <a:ext cx="9144000" cy="304800"/>
            <a:chOff x="144" y="1820"/>
            <a:chExt cx="5424" cy="127"/>
          </a:xfrm>
        </p:grpSpPr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52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3768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8"/>
          <p:cNvGrpSpPr>
            <a:grpSpLocks/>
          </p:cNvGrpSpPr>
          <p:nvPr userDrawn="1"/>
        </p:nvGrpSpPr>
        <p:grpSpPr bwMode="auto">
          <a:xfrm rot="-5400000">
            <a:off x="5562600" y="3276600"/>
            <a:ext cx="6858000" cy="304800"/>
            <a:chOff x="144" y="1820"/>
            <a:chExt cx="5424" cy="127"/>
          </a:xfrm>
        </p:grpSpPr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44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3760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22"/>
          <p:cNvGrpSpPr>
            <a:grpSpLocks/>
          </p:cNvGrpSpPr>
          <p:nvPr userDrawn="1"/>
        </p:nvGrpSpPr>
        <p:grpSpPr bwMode="auto">
          <a:xfrm>
            <a:off x="0" y="0"/>
            <a:ext cx="9144000" cy="304800"/>
            <a:chOff x="144" y="1820"/>
            <a:chExt cx="5424" cy="127"/>
          </a:xfrm>
        </p:grpSpPr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144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3760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pic>
        <p:nvPicPr>
          <p:cNvPr id="2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62" t="73538" r="24780" b="22241"/>
          <a:stretch>
            <a:fillRect/>
          </a:stretch>
        </p:blipFill>
        <p:spPr bwMode="auto">
          <a:xfrm>
            <a:off x="6953250" y="5886450"/>
            <a:ext cx="13430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7" descr="StonyBrookUniversity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49"/>
          <a:stretch>
            <a:fillRect/>
          </a:stretch>
        </p:blipFill>
        <p:spPr bwMode="auto">
          <a:xfrm>
            <a:off x="1116013" y="5734050"/>
            <a:ext cx="134302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>
                <a:solidFill>
                  <a:srgbClr val="000099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2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53200"/>
            <a:ext cx="2133600" cy="228600"/>
          </a:xfrm>
        </p:spPr>
        <p:txBody>
          <a:bodyPr/>
          <a:lstStyle>
            <a:lvl1pPr algn="r">
              <a:defRPr sz="1000">
                <a:solidFill>
                  <a:srgbClr val="000000"/>
                </a:solidFill>
                <a:latin typeface="Verdana" charset="0"/>
              </a:defRPr>
            </a:lvl1pPr>
          </a:lstStyle>
          <a:p>
            <a:pPr>
              <a:defRPr/>
            </a:pPr>
            <a:fld id="{6F27815F-A18A-4445-B11F-951F36D7FC2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347254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AFEA-9B1F-DB4C-B2C8-652FC993AA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8655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DAF95-79DB-0443-BF20-815D1DA2F1C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415867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B493F-7EC0-1B44-BBBE-C3A63939845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279271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80E38-B2B6-C348-9E17-697057A6F6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424483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DE80C-99BA-384E-A9EF-5078826AC6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72294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43690-F7B6-1449-B83E-978730537DA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242833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AE336-BBF9-7C46-9AD7-4D5E322F581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90731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70CDE-C706-D74D-9EA7-75DB8E2CECA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795214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E57FA-59D8-7845-9245-30A2313AC7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8512029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DB053-B8C4-5646-AA2B-ADED4FCC13C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51375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242A-5E75-1040-9198-EA1495D3626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260211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6B32-9978-C14F-805E-9CDD7138DA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6719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F1666-9CAD-6A46-A0FF-721394E01C2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627811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0A7B4-2DC4-1F4F-A9C9-8FC59FE9EAE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09770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77" indent="0" algn="ctr">
              <a:buNone/>
              <a:defRPr/>
            </a:lvl2pPr>
            <a:lvl3pPr marL="914353" indent="0" algn="ctr">
              <a:buNone/>
              <a:defRPr/>
            </a:lvl3pPr>
            <a:lvl4pPr marL="1371530" indent="0" algn="ctr">
              <a:buNone/>
              <a:defRPr/>
            </a:lvl4pPr>
            <a:lvl5pPr marL="1828706" indent="0" algn="ctr">
              <a:buNone/>
              <a:defRPr/>
            </a:lvl5pPr>
            <a:lvl6pPr marL="2285883" indent="0" algn="ctr">
              <a:buNone/>
              <a:defRPr/>
            </a:lvl6pPr>
            <a:lvl7pPr marL="2743060" indent="0" algn="ctr">
              <a:buNone/>
              <a:defRPr/>
            </a:lvl7pPr>
            <a:lvl8pPr marL="3200236" indent="0" algn="ctr">
              <a:buNone/>
              <a:defRPr/>
            </a:lvl8pPr>
            <a:lvl9pPr marL="365741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E2079-C4BC-A748-8EBF-9159A8E6C02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96422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0719A-EA2F-C343-80EA-EF9F93781A5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45988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4AEF-2554-FF49-A714-61270218CBD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144209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D5138-1B9B-264C-A249-706D99C702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774943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0E898-736F-C24D-94AF-6B813A474FB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19170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3FF60-0BAC-9941-BC28-FF814FDE741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499583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8E67B-3DD2-B541-8949-754B1000174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1571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DB7F8-0FBF-3C42-93E1-DB896771A9E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80632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644-5489-864A-AFFB-4E5EEEB8057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67708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3A824-FAE2-6640-95AC-7EEC799F8CA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919893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74B51-D0AB-B44B-812B-CD3AB2D7E82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1655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9393"/>
            <a:ext cx="2057400" cy="61293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9393"/>
            <a:ext cx="6019800" cy="61293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C0940-2F7D-A04E-BF0B-824FB1E7670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752833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6" y="179388"/>
            <a:ext cx="7127875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E9385-B5B7-D64D-9066-4186C2619CC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1950945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>
            <a:cxnSpLocks noChangeShapeType="1"/>
          </p:cNvCxnSpPr>
          <p:nvPr/>
        </p:nvCxnSpPr>
        <p:spPr bwMode="auto">
          <a:xfrm>
            <a:off x="685800" y="5729288"/>
            <a:ext cx="7924800" cy="3175"/>
          </a:xfrm>
          <a:prstGeom prst="line">
            <a:avLst/>
          </a:prstGeom>
          <a:noFill/>
          <a:ln w="9525">
            <a:solidFill>
              <a:srgbClr val="E9E9E8"/>
            </a:solidFill>
            <a:round/>
            <a:headEnd/>
            <a:tailEnd/>
          </a:ln>
          <a:effectLst>
            <a:outerShdw blurRad="31750" algn="tl" rotWithShape="0">
              <a:srgbClr val="000000">
                <a:alpha val="5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225752"/>
            <a:ext cx="7924800" cy="1371600"/>
          </a:xfrm>
        </p:spPr>
        <p:txBody>
          <a:bodyPr>
            <a:noAutofit/>
          </a:bodyPr>
          <a:lstStyle>
            <a:lvl1pPr algn="ctr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E0510-6AB1-CC4D-8B63-8E79850FAA8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224252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762000" y="381000"/>
            <a:ext cx="31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zh-TW" altLang="en-US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968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>
              <a:defRPr sz="2800"/>
            </a:lvl1pPr>
          </a:lstStyle>
          <a:p>
            <a:r>
              <a:rPr lang="en-US" altLang="zh-CN"/>
              <a:t>  </a:t>
            </a:r>
            <a:r>
              <a:rPr lang="zh-CN" altLang="en-US"/>
              <a:t>单击此处编辑母版副标题样式</a:t>
            </a:r>
          </a:p>
          <a:p>
            <a:r>
              <a:rPr lang="zh-CN" altLang="en-US"/>
              <a:t> 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2895600" y="6305550"/>
            <a:ext cx="2133600" cy="476250"/>
          </a:xfr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FB39A-21EC-294B-BAD4-75069CCF84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822135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rgbClr val="1F2E99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43888" y="0"/>
            <a:ext cx="900112" cy="3333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223C34-B29F-6C46-BA97-904624136B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856097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F73A7-DE7D-B942-ACBE-B89EE12E37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57149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3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3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C79E5-EFEF-CE4F-BE42-D2BA2D23FD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850112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7E772-DC72-0744-AFC9-013289FD70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313015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05AD1-D7C3-9C49-A1DD-1C6233C476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655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1A877-5696-C74A-BF0C-D945D437375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26375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CCA98-B193-2640-9A94-F763A811F9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033837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80E93-8830-9B4A-9E37-021B82C371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463618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30BD4-BFB5-7841-AF44-01CE3D7FDA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9016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8CC6-99C7-1446-ABF9-058FD8BF06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47950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0"/>
            <a:ext cx="1966912" cy="6132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51513" cy="6132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51177-3CE2-7745-92E4-757B7DBED0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58449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65737-CD5A-1A4D-B65B-AEF8DD3A996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9479019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B9039-A0D0-BD41-A947-5DB801AB02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3537379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C1110-3D33-D84E-9D68-E22EE729BD6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585403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5E6CE-228D-D941-9DC1-CDE204DFCCA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3592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57E36-7901-6C45-A14C-02AE1C5F520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8007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6.xml"/><Relationship Id="rId12" Type="http://schemas.openxmlformats.org/officeDocument/2006/relationships/theme" Target="../theme/theme10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2.xml"/><Relationship Id="rId8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3.xml"/><Relationship Id="rId8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6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5.xml"/><Relationship Id="rId8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3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0.xml"/><Relationship Id="rId14" Type="http://schemas.openxmlformats.org/officeDocument/2006/relationships/theme" Target="../theme/theme6.xml"/><Relationship Id="rId15" Type="http://schemas.openxmlformats.org/officeDocument/2006/relationships/image" Target="../media/image4.pn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theme" Target="../theme/theme7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.xml"/><Relationship Id="rId12" Type="http://schemas.openxmlformats.org/officeDocument/2006/relationships/theme" Target="../theme/theme9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1039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" y="6472238"/>
            <a:ext cx="77057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39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E422658-6647-B747-A5E5-F4F04D4DC9E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468313" y="179388"/>
            <a:ext cx="8207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ctr"/>
          <a:lstStyle/>
          <a:p>
            <a:pPr algn="ctr"/>
            <a:endParaRPr lang="de-DE" sz="4000">
              <a:solidFill>
                <a:schemeClr val="tx2"/>
              </a:solidFill>
            </a:endParaRP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79388"/>
            <a:ext cx="8207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632" r:id="rId1"/>
    <p:sldLayoutId id="2147494633" r:id="rId2"/>
    <p:sldLayoutId id="2147494634" r:id="rId3"/>
    <p:sldLayoutId id="2147494635" r:id="rId4"/>
    <p:sldLayoutId id="2147494636" r:id="rId5"/>
    <p:sldLayoutId id="2147494637" r:id="rId6"/>
    <p:sldLayoutId id="2147494638" r:id="rId7"/>
    <p:sldLayoutId id="2147494639" r:id="rId8"/>
    <p:sldLayoutId id="2147494640" r:id="rId9"/>
    <p:sldLayoutId id="2147494641" r:id="rId10"/>
    <p:sldLayoutId id="214749464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LogoALICE-DE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" t="8881" r="10789" b="11101"/>
          <a:stretch>
            <a:fillRect/>
          </a:stretch>
        </p:blipFill>
        <p:spPr bwMode="auto">
          <a:xfrm>
            <a:off x="0" y="0"/>
            <a:ext cx="11588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7" name="Rectangle 3"/>
          <p:cNvSpPr>
            <a:spLocks noChangeArrowheads="1"/>
          </p:cNvSpPr>
          <p:nvPr userDrawn="1"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07163"/>
            <a:ext cx="77057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8AB0656-CE1C-DC43-A070-C4FB047406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728" r:id="rId1"/>
    <p:sldLayoutId id="2147494729" r:id="rId2"/>
    <p:sldLayoutId id="2147494730" r:id="rId3"/>
    <p:sldLayoutId id="2147494731" r:id="rId4"/>
    <p:sldLayoutId id="2147494732" r:id="rId5"/>
    <p:sldLayoutId id="2147494733" r:id="rId6"/>
    <p:sldLayoutId id="2147494734" r:id="rId7"/>
    <p:sldLayoutId id="2147494735" r:id="rId8"/>
    <p:sldLayoutId id="2147494736" r:id="rId9"/>
    <p:sldLayoutId id="2147494737" r:id="rId10"/>
    <p:sldLayoutId id="214749473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3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2083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12083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507163"/>
            <a:ext cx="770572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a typeface="DFKai-SB" charset="0"/>
                <a:cs typeface="DFKai-SB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81E73C-9046-DF4B-A97D-66C396EEB47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120839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5088"/>
            <a:ext cx="819150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739" r:id="rId1"/>
    <p:sldLayoutId id="2147494740" r:id="rId2"/>
    <p:sldLayoutId id="2147494741" r:id="rId3"/>
    <p:sldLayoutId id="2147494742" r:id="rId4"/>
    <p:sldLayoutId id="2147494743" r:id="rId5"/>
    <p:sldLayoutId id="2147494744" r:id="rId6"/>
    <p:sldLayoutId id="2147494745" r:id="rId7"/>
    <p:sldLayoutId id="2147494746" r:id="rId8"/>
    <p:sldLayoutId id="2147494747" r:id="rId9"/>
    <p:sldLayoutId id="2147494748" r:id="rId10"/>
    <p:sldLayoutId id="2147494749" r:id="rId11"/>
    <p:sldLayoutId id="2147494750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3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414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13414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507163"/>
            <a:ext cx="770572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8FDDF5-E60D-614E-9EDA-3EC04CAF958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134151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5088"/>
            <a:ext cx="819150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21" r:id="rId1"/>
    <p:sldLayoutId id="2147494751" r:id="rId2"/>
    <p:sldLayoutId id="2147494622" r:id="rId3"/>
    <p:sldLayoutId id="2147494623" r:id="rId4"/>
    <p:sldLayoutId id="2147494624" r:id="rId5"/>
    <p:sldLayoutId id="2147494625" r:id="rId6"/>
    <p:sldLayoutId id="2147494626" r:id="rId7"/>
    <p:sldLayoutId id="2147494627" r:id="rId8"/>
    <p:sldLayoutId id="2147494628" r:id="rId9"/>
    <p:sldLayoutId id="2147494629" r:id="rId10"/>
    <p:sldLayoutId id="2147494630" r:id="rId11"/>
    <p:sldLayoutId id="2147494631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endParaRPr lang="en-GB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44575" y="179388"/>
            <a:ext cx="7056438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925" y="6507163"/>
            <a:ext cx="77057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24625"/>
            <a:ext cx="4413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143DFC8-266D-F749-8320-61C4E6BD69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14343" name="Picture 5" descr="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1588"/>
            <a:ext cx="1008062" cy="96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44" r:id="rId1"/>
    <p:sldLayoutId id="2147494645" r:id="rId2"/>
    <p:sldLayoutId id="2147494646" r:id="rId3"/>
    <p:sldLayoutId id="2147494647" r:id="rId4"/>
    <p:sldLayoutId id="2147494648" r:id="rId5"/>
    <p:sldLayoutId id="2147494649" r:id="rId6"/>
    <p:sldLayoutId id="2147494650" r:id="rId7"/>
    <p:sldLayoutId id="2147494651" r:id="rId8"/>
    <p:sldLayoutId id="2147494652" r:id="rId9"/>
    <p:sldLayoutId id="2147494653" r:id="rId10"/>
    <p:sldLayoutId id="2147494654" r:id="rId11"/>
    <p:sldLayoutId id="2147494655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95263"/>
            <a:ext cx="82073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656" r:id="rId1"/>
    <p:sldLayoutId id="2147494611" r:id="rId2"/>
    <p:sldLayoutId id="2147494612" r:id="rId3"/>
    <p:sldLayoutId id="2147494613" r:id="rId4"/>
    <p:sldLayoutId id="2147494614" r:id="rId5"/>
    <p:sldLayoutId id="2147494615" r:id="rId6"/>
    <p:sldLayoutId id="2147494616" r:id="rId7"/>
    <p:sldLayoutId id="2147494617" r:id="rId8"/>
    <p:sldLayoutId id="2147494618" r:id="rId9"/>
    <p:sldLayoutId id="2147494619" r:id="rId10"/>
    <p:sldLayoutId id="214749462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ogoALICE-DE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" t="8881" r="10789" b="11101"/>
          <a:stretch>
            <a:fillRect/>
          </a:stretch>
        </p:blipFill>
        <p:spPr bwMode="auto">
          <a:xfrm>
            <a:off x="0" y="0"/>
            <a:ext cx="11588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507163"/>
            <a:ext cx="7705726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B1108A5-3077-6143-9FA3-78F552A0452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657" r:id="rId1"/>
    <p:sldLayoutId id="2147494658" r:id="rId2"/>
    <p:sldLayoutId id="2147494659" r:id="rId3"/>
    <p:sldLayoutId id="2147494660" r:id="rId4"/>
    <p:sldLayoutId id="2147494661" r:id="rId5"/>
    <p:sldLayoutId id="2147494662" r:id="rId6"/>
    <p:sldLayoutId id="2147494663" r:id="rId7"/>
    <p:sldLayoutId id="2147494664" r:id="rId8"/>
    <p:sldLayoutId id="2147494665" r:id="rId9"/>
    <p:sldLayoutId id="2147494666" r:id="rId10"/>
    <p:sldLayoutId id="2147494667" r:id="rId11"/>
    <p:sldLayoutId id="214749466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7946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3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fld id="{1929268F-B69B-724B-A0E3-2C78506E7AF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381750"/>
            <a:ext cx="4818062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669" r:id="rId1"/>
    <p:sldLayoutId id="2147494670" r:id="rId2"/>
    <p:sldLayoutId id="2147494671" r:id="rId3"/>
    <p:sldLayoutId id="2147494672" r:id="rId4"/>
    <p:sldLayoutId id="2147494673" r:id="rId5"/>
    <p:sldLayoutId id="2147494674" r:id="rId6"/>
    <p:sldLayoutId id="2147494675" r:id="rId7"/>
    <p:sldLayoutId id="2147494676" r:id="rId8"/>
    <p:sldLayoutId id="2147494677" r:id="rId9"/>
    <p:sldLayoutId id="2147494678" r:id="rId10"/>
    <p:sldLayoutId id="214749467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n"/>
        <a:defRPr sz="2400">
          <a:solidFill>
            <a:schemeClr val="folHlink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0"/>
        <a:buChar char="n"/>
        <a:defRPr>
          <a:solidFill>
            <a:schemeClr val="tx1"/>
          </a:solidFill>
          <a:latin typeface="+mn-lt"/>
          <a:ea typeface="SimSun" pitchFamily="2" charset="-122"/>
          <a:cs typeface="SimSun" charset="0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Verdana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latin typeface="Verdana" charset="0"/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55303" name="Rectangle 7"/>
          <p:cNvSpPr>
            <a:spLocks noChangeArrowheads="1"/>
          </p:cNvSpPr>
          <p:nvPr userDrawn="1"/>
        </p:nvSpPr>
        <p:spPr bwMode="auto">
          <a:xfrm rot="5400000">
            <a:off x="-992187" y="990600"/>
            <a:ext cx="2286000" cy="307975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5304" name="Rectangle 8"/>
          <p:cNvSpPr>
            <a:spLocks noChangeArrowheads="1"/>
          </p:cNvSpPr>
          <p:nvPr userDrawn="1"/>
        </p:nvSpPr>
        <p:spPr bwMode="auto">
          <a:xfrm rot="5400000">
            <a:off x="-990600" y="3276600"/>
            <a:ext cx="22860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5305" name="Rectangle 9"/>
          <p:cNvSpPr>
            <a:spLocks noChangeArrowheads="1"/>
          </p:cNvSpPr>
          <p:nvPr userDrawn="1"/>
        </p:nvSpPr>
        <p:spPr bwMode="auto">
          <a:xfrm rot="5400000">
            <a:off x="-990600" y="5562600"/>
            <a:ext cx="2286000" cy="3048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55306" name="Group 10"/>
          <p:cNvGrpSpPr>
            <a:grpSpLocks/>
          </p:cNvGrpSpPr>
          <p:nvPr userDrawn="1"/>
        </p:nvGrpSpPr>
        <p:grpSpPr bwMode="auto">
          <a:xfrm rot="10800000">
            <a:off x="0" y="6553200"/>
            <a:ext cx="9144000" cy="304800"/>
            <a:chOff x="144" y="1820"/>
            <a:chExt cx="5424" cy="127"/>
          </a:xfrm>
        </p:grpSpPr>
        <p:sp>
          <p:nvSpPr>
            <p:cNvPr id="55319" name="Rectangle 11"/>
            <p:cNvSpPr>
              <a:spLocks noChangeArrowheads="1"/>
            </p:cNvSpPr>
            <p:nvPr/>
          </p:nvSpPr>
          <p:spPr bwMode="auto">
            <a:xfrm>
              <a:off x="152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20" name="Rectangle 12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21" name="Rectangle 13"/>
            <p:cNvSpPr>
              <a:spLocks noChangeArrowheads="1"/>
            </p:cNvSpPr>
            <p:nvPr/>
          </p:nvSpPr>
          <p:spPr bwMode="auto">
            <a:xfrm>
              <a:off x="3768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55307" name="Group 14"/>
          <p:cNvGrpSpPr>
            <a:grpSpLocks/>
          </p:cNvGrpSpPr>
          <p:nvPr userDrawn="1"/>
        </p:nvGrpSpPr>
        <p:grpSpPr bwMode="auto">
          <a:xfrm rot="-5400000">
            <a:off x="5562600" y="3276600"/>
            <a:ext cx="6858000" cy="304800"/>
            <a:chOff x="144" y="1820"/>
            <a:chExt cx="5424" cy="127"/>
          </a:xfrm>
        </p:grpSpPr>
        <p:sp>
          <p:nvSpPr>
            <p:cNvPr id="55316" name="Rectangle 15"/>
            <p:cNvSpPr>
              <a:spLocks noChangeArrowheads="1"/>
            </p:cNvSpPr>
            <p:nvPr/>
          </p:nvSpPr>
          <p:spPr bwMode="auto">
            <a:xfrm>
              <a:off x="144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17" name="Rectangle 16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18" name="Rectangle 17"/>
            <p:cNvSpPr>
              <a:spLocks noChangeArrowheads="1"/>
            </p:cNvSpPr>
            <p:nvPr/>
          </p:nvSpPr>
          <p:spPr bwMode="auto">
            <a:xfrm>
              <a:off x="3760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grpSp>
        <p:nvGrpSpPr>
          <p:cNvPr id="55308" name="Group 18"/>
          <p:cNvGrpSpPr>
            <a:grpSpLocks/>
          </p:cNvGrpSpPr>
          <p:nvPr userDrawn="1"/>
        </p:nvGrpSpPr>
        <p:grpSpPr bwMode="auto">
          <a:xfrm>
            <a:off x="0" y="0"/>
            <a:ext cx="9144000" cy="304800"/>
            <a:chOff x="144" y="1820"/>
            <a:chExt cx="5424" cy="127"/>
          </a:xfrm>
        </p:grpSpPr>
        <p:sp>
          <p:nvSpPr>
            <p:cNvPr id="55313" name="Rectangle 19"/>
            <p:cNvSpPr>
              <a:spLocks noChangeArrowheads="1"/>
            </p:cNvSpPr>
            <p:nvPr/>
          </p:nvSpPr>
          <p:spPr bwMode="auto">
            <a:xfrm>
              <a:off x="144" y="1820"/>
              <a:ext cx="1808" cy="127"/>
            </a:xfrm>
            <a:prstGeom prst="rect">
              <a:avLst/>
            </a:prstGeom>
            <a:solidFill>
              <a:srgbClr val="000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14" name="Rectangle 20"/>
            <p:cNvSpPr>
              <a:spLocks noChangeArrowheads="1"/>
            </p:cNvSpPr>
            <p:nvPr/>
          </p:nvSpPr>
          <p:spPr bwMode="auto">
            <a:xfrm>
              <a:off x="1952" y="1820"/>
              <a:ext cx="1808" cy="1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5315" name="Rectangle 21"/>
            <p:cNvSpPr>
              <a:spLocks noChangeArrowheads="1"/>
            </p:cNvSpPr>
            <p:nvPr/>
          </p:nvSpPr>
          <p:spPr bwMode="auto">
            <a:xfrm>
              <a:off x="3760" y="1820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8214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532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99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D5A18460-1B8F-DF48-BC3E-3CC159C273C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6158" name="Text Box 23"/>
          <p:cNvSpPr txBox="1">
            <a:spLocks noChangeArrowheads="1"/>
          </p:cNvSpPr>
          <p:nvPr userDrawn="1"/>
        </p:nvSpPr>
        <p:spPr bwMode="auto">
          <a:xfrm>
            <a:off x="3962400" y="6553200"/>
            <a:ext cx="1158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rgbClr val="FFFFFF"/>
                </a:solidFill>
                <a:ea typeface="+mn-ea"/>
              </a:rPr>
              <a:t>M. Connors</a:t>
            </a:r>
          </a:p>
        </p:txBody>
      </p:sp>
      <p:pic>
        <p:nvPicPr>
          <p:cNvPr id="55311" name="Picture 2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62" t="73538" r="24780" b="22241"/>
          <a:stretch>
            <a:fillRect/>
          </a:stretch>
        </p:blipFill>
        <p:spPr bwMode="auto">
          <a:xfrm>
            <a:off x="6096000" y="6602413"/>
            <a:ext cx="76200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12" name="Picture 25" descr="StonyBrookUniversity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23"/>
          <a:stretch>
            <a:fillRect/>
          </a:stretch>
        </p:blipFill>
        <p:spPr bwMode="auto">
          <a:xfrm>
            <a:off x="2438400" y="6553200"/>
            <a:ext cx="6096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80" r:id="rId1"/>
    <p:sldLayoutId id="2147494681" r:id="rId2"/>
    <p:sldLayoutId id="2147494682" r:id="rId3"/>
    <p:sldLayoutId id="2147494683" r:id="rId4"/>
    <p:sldLayoutId id="2147494684" r:id="rId5"/>
    <p:sldLayoutId id="2147494685" r:id="rId6"/>
    <p:sldLayoutId id="2147494686" r:id="rId7"/>
    <p:sldLayoutId id="2147494687" r:id="rId8"/>
    <p:sldLayoutId id="2147494688" r:id="rId9"/>
    <p:sldLayoutId id="2147494689" r:id="rId10"/>
    <p:sldLayoutId id="2147494690" r:id="rId11"/>
    <p:sldLayoutId id="2147494691" r:id="rId12"/>
    <p:sldLayoutId id="214749469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charset="0"/>
        <a:buChar char="p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7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65000"/>
        <a:buFont typeface="Wingdings" charset="0"/>
        <a:buChar char="p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CCFF"/>
        </a:buClr>
        <a:buFont typeface="Wingdings" charset="0"/>
        <a:buChar char="§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charset="0"/>
        <a:buChar char="§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963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6963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3350" y="6507163"/>
            <a:ext cx="77057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24625"/>
            <a:ext cx="4413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09F61E-365D-8A48-8615-F416D5E4DB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69639" name="Picture 5" descr="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1588"/>
            <a:ext cx="1008062" cy="965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93" r:id="rId1"/>
    <p:sldLayoutId id="2147494694" r:id="rId2"/>
    <p:sldLayoutId id="2147494695" r:id="rId3"/>
    <p:sldLayoutId id="2147494696" r:id="rId4"/>
    <p:sldLayoutId id="2147494697" r:id="rId5"/>
    <p:sldLayoutId id="2147494698" r:id="rId6"/>
    <p:sldLayoutId id="2147494699" r:id="rId7"/>
    <p:sldLayoutId id="2147494700" r:id="rId8"/>
    <p:sldLayoutId id="2147494701" r:id="rId9"/>
    <p:sldLayoutId id="2147494702" r:id="rId10"/>
    <p:sldLayoutId id="2147494703" r:id="rId11"/>
    <p:sldLayoutId id="2147494704" r:id="rId12"/>
    <p:sldLayoutId id="2147494705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17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35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53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70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" charset="0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7946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3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ea typeface="SimSun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fld id="{DB2FBC3E-E23E-9547-B264-9E48CEBF72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68538" y="6381750"/>
            <a:ext cx="4818062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706" r:id="rId1"/>
    <p:sldLayoutId id="2147494707" r:id="rId2"/>
    <p:sldLayoutId id="2147494708" r:id="rId3"/>
    <p:sldLayoutId id="2147494709" r:id="rId4"/>
    <p:sldLayoutId id="2147494710" r:id="rId5"/>
    <p:sldLayoutId id="2147494711" r:id="rId6"/>
    <p:sldLayoutId id="2147494712" r:id="rId7"/>
    <p:sldLayoutId id="2147494713" r:id="rId8"/>
    <p:sldLayoutId id="2147494714" r:id="rId9"/>
    <p:sldLayoutId id="2147494715" r:id="rId10"/>
    <p:sldLayoutId id="2147494716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+mj-lt"/>
          <a:ea typeface="ＭＳ Ｐゴシック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Arial" pitchFamily="34" charset="0"/>
          <a:ea typeface="ＭＳ Ｐゴシック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99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charset="0"/>
        <a:buChar char="n"/>
        <a:defRPr sz="2400">
          <a:solidFill>
            <a:schemeClr val="folHlink"/>
          </a:solidFill>
          <a:latin typeface="+mn-lt"/>
          <a:ea typeface="ＭＳ Ｐゴシック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charset="0"/>
        <a:buChar char="n"/>
        <a:defRPr>
          <a:solidFill>
            <a:schemeClr val="tx1"/>
          </a:solidFill>
          <a:latin typeface="+mn-lt"/>
          <a:ea typeface="SimSun" pitchFamily="2" charset="-122"/>
          <a:cs typeface="SimSun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SimSun" pitchFamily="2" charset="-122"/>
          <a:cs typeface="SimSun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LogoALICE-DE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" t="8881" r="10789" b="11101"/>
          <a:stretch>
            <a:fillRect/>
          </a:stretch>
        </p:blipFill>
        <p:spPr bwMode="auto">
          <a:xfrm>
            <a:off x="0" y="0"/>
            <a:ext cx="11588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9" name="Rectangle 3"/>
          <p:cNvSpPr>
            <a:spLocks noChangeArrowheads="1"/>
          </p:cNvSpPr>
          <p:nvPr userDrawn="1"/>
        </p:nvSpPr>
        <p:spPr bwMode="auto">
          <a:xfrm>
            <a:off x="0" y="6467475"/>
            <a:ext cx="9144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179388"/>
            <a:ext cx="7127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507163"/>
            <a:ext cx="77057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a typeface="SimSun" charset="0"/>
                <a:cs typeface="SimSun" charset="0"/>
              </a:defRPr>
            </a:lvl1pPr>
          </a:lstStyle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>
              <a:ea typeface="ＭＳ Ｐゴシック" charset="0"/>
              <a:cs typeface="Arial" charset="0"/>
            </a:endParaRPr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07163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A034759-6FF5-6340-812D-408D12D4655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717" r:id="rId1"/>
    <p:sldLayoutId id="2147494718" r:id="rId2"/>
    <p:sldLayoutId id="2147494719" r:id="rId3"/>
    <p:sldLayoutId id="2147494720" r:id="rId4"/>
    <p:sldLayoutId id="2147494721" r:id="rId5"/>
    <p:sldLayoutId id="2147494722" r:id="rId6"/>
    <p:sldLayoutId id="2147494723" r:id="rId7"/>
    <p:sldLayoutId id="2147494724" r:id="rId8"/>
    <p:sldLayoutId id="2147494725" r:id="rId9"/>
    <p:sldLayoutId id="2147494726" r:id="rId10"/>
    <p:sldLayoutId id="214749472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Relationship Id="rId3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lpc-afs.web.cern.ch/lpc-afs/LHC/lui_days_logy_ion.png" TargetMode="External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3" Type="http://schemas.openxmlformats.org/officeDocument/2006/relationships/image" Target="../media/image9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Title 12"/>
          <p:cNvSpPr>
            <a:spLocks noGrp="1"/>
          </p:cNvSpPr>
          <p:nvPr>
            <p:ph type="ctrTitle"/>
          </p:nvPr>
        </p:nvSpPr>
        <p:spPr>
          <a:xfrm>
            <a:off x="36513" y="2564904"/>
            <a:ext cx="9144000" cy="1470025"/>
          </a:xfrm>
        </p:spPr>
        <p:txBody>
          <a:bodyPr/>
          <a:lstStyle/>
          <a:p>
            <a:r>
              <a:rPr lang="en-GB" altLang="zh-TW" sz="4800" dirty="0" smtClean="0">
                <a:latin typeface="Arial" charset="0"/>
                <a:cs typeface="Arial" charset="0"/>
              </a:rPr>
              <a:t>QCD matter at the LHC:</a:t>
            </a:r>
            <a:br>
              <a:rPr lang="en-GB" altLang="zh-TW" sz="4800" dirty="0" smtClean="0">
                <a:latin typeface="Arial" charset="0"/>
                <a:cs typeface="Arial" charset="0"/>
              </a:rPr>
            </a:br>
            <a:r>
              <a:rPr lang="en-GB" altLang="zh-TW" sz="4800" dirty="0" smtClean="0">
                <a:latin typeface="Arial" charset="0"/>
                <a:cs typeface="Arial" charset="0"/>
              </a:rPr>
              <a:t>what have we I learned so far?</a:t>
            </a:r>
            <a:br>
              <a:rPr lang="en-GB" altLang="zh-TW" sz="4800" dirty="0" smtClean="0">
                <a:latin typeface="Arial" charset="0"/>
                <a:cs typeface="Arial" charset="0"/>
              </a:rPr>
            </a:br>
            <a:r>
              <a:rPr lang="en-GB" altLang="zh-TW" sz="3200" dirty="0" smtClean="0">
                <a:latin typeface="Arial" charset="0"/>
                <a:cs typeface="Arial" charset="0"/>
              </a:rPr>
              <a:t>(a personal overview)</a:t>
            </a:r>
            <a:endParaRPr lang="en-GB" altLang="zh-TW" sz="4800" dirty="0">
              <a:latin typeface="Arial" charset="0"/>
              <a:cs typeface="Arial" charset="0"/>
            </a:endParaRPr>
          </a:p>
        </p:txBody>
      </p:sp>
      <p:sp>
        <p:nvSpPr>
          <p:cNvPr id="149506" name="Subtitle 13"/>
          <p:cNvSpPr>
            <a:spLocks noGrp="1"/>
          </p:cNvSpPr>
          <p:nvPr>
            <p:ph type="subTitle" idx="1"/>
          </p:nvPr>
        </p:nvSpPr>
        <p:spPr>
          <a:xfrm>
            <a:off x="827088" y="4437112"/>
            <a:ext cx="7632700" cy="1752600"/>
          </a:xfrm>
        </p:spPr>
        <p:txBody>
          <a:bodyPr/>
          <a:lstStyle/>
          <a:p>
            <a:r>
              <a:rPr lang="en-GB" altLang="zh-TW" sz="2400" dirty="0">
                <a:latin typeface="Arial" charset="0"/>
                <a:cs typeface="Arial" charset="0"/>
              </a:rPr>
              <a:t>Federico Antinori</a:t>
            </a:r>
          </a:p>
          <a:p>
            <a:r>
              <a:rPr lang="en-GB" altLang="zh-TW" sz="2000" dirty="0">
                <a:latin typeface="Arial" charset="0"/>
                <a:cs typeface="Arial" charset="0"/>
              </a:rPr>
              <a:t>INFN, </a:t>
            </a:r>
            <a:r>
              <a:rPr lang="en-GB" altLang="zh-TW" sz="2000" dirty="0" err="1">
                <a:latin typeface="Arial" charset="0"/>
                <a:cs typeface="Arial" charset="0"/>
              </a:rPr>
              <a:t>Padova</a:t>
            </a:r>
            <a:r>
              <a:rPr lang="en-GB" altLang="zh-TW" sz="2000" dirty="0">
                <a:latin typeface="Arial" charset="0"/>
                <a:cs typeface="Arial" charset="0"/>
              </a:rPr>
              <a:t>, Italy and CERN, Geneva, Switzerland</a:t>
            </a:r>
            <a:endParaRPr lang="en-GB" altLang="zh-TW" sz="2000" dirty="0">
              <a:latin typeface="DFKai-SB" charset="0"/>
              <a:ea typeface="DFKai-SB" charset="0"/>
              <a:cs typeface="DFKai-SB" charset="0"/>
            </a:endParaRPr>
          </a:p>
        </p:txBody>
      </p:sp>
      <p:pic>
        <p:nvPicPr>
          <p:cNvPr id="14950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" r="926"/>
          <a:stretch>
            <a:fillRect/>
          </a:stretch>
        </p:blipFill>
        <p:spPr bwMode="auto">
          <a:xfrm>
            <a:off x="2987675" y="5445125"/>
            <a:ext cx="157321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08" name="Picture 11" descr="http://t3.gstatic.com/images?q=tbn:ANd9GcRxJbEB4c-St0amDW9K_ZpWj_GL_SgTHHKVbISVMevgcdqGZ0PBr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5403850"/>
            <a:ext cx="100806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116632"/>
            <a:ext cx="3347864" cy="20887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332656"/>
            <a:ext cx="1800200" cy="175994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 flipV="1">
            <a:off x="3347864" y="3284984"/>
            <a:ext cx="936104" cy="432048"/>
          </a:xfrm>
          <a:prstGeom prst="line">
            <a:avLst/>
          </a:prstGeom>
          <a:solidFill>
            <a:srgbClr val="FFFF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419872" y="3284984"/>
            <a:ext cx="720080" cy="432048"/>
          </a:xfrm>
          <a:prstGeom prst="line">
            <a:avLst/>
          </a:prstGeom>
          <a:solidFill>
            <a:srgbClr val="FFFF0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74429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15-Sep-25-BWCoal3040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178" y="1070587"/>
            <a:ext cx="5115455" cy="4950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deuteron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88024" y="1700808"/>
            <a:ext cx="4182616" cy="3888184"/>
          </a:xfrm>
        </p:spPr>
        <p:txBody>
          <a:bodyPr/>
          <a:lstStyle/>
          <a:p>
            <a:r>
              <a:rPr kumimoji="1" lang="en-US" altLang="zh-TW" sz="2000" dirty="0" smtClean="0">
                <a:solidFill>
                  <a:srgbClr val="FF00FF"/>
                </a:solidFill>
              </a:rPr>
              <a:t>simple coalescence </a:t>
            </a:r>
            <a:r>
              <a:rPr kumimoji="1" lang="en-US" altLang="zh-TW" sz="2000" dirty="0" smtClean="0"/>
              <a:t>model does not describe deuteron v</a:t>
            </a:r>
            <a:r>
              <a:rPr kumimoji="1" lang="en-US" altLang="zh-TW" sz="2000" baseline="-25000" dirty="0" smtClean="0"/>
              <a:t>2</a:t>
            </a:r>
          </a:p>
          <a:p>
            <a:endParaRPr kumimoji="1" lang="en-US" altLang="zh-TW" sz="2000" dirty="0"/>
          </a:p>
          <a:p>
            <a:r>
              <a:rPr kumimoji="1" lang="en-US" altLang="zh-TW" sz="2000" dirty="0" smtClean="0">
                <a:solidFill>
                  <a:srgbClr val="FF0000"/>
                </a:solidFill>
              </a:rPr>
              <a:t>blast-wave prediction </a:t>
            </a:r>
            <a:r>
              <a:rPr kumimoji="1" lang="en-US" altLang="zh-TW" sz="2000" dirty="0" smtClean="0"/>
              <a:t>from       π/K/p fit does a decent job</a:t>
            </a:r>
          </a:p>
          <a:p>
            <a:endParaRPr kumimoji="1" lang="en-US" altLang="zh-TW" sz="2000" dirty="0"/>
          </a:p>
          <a:p>
            <a:r>
              <a:rPr kumimoji="1" lang="en-US" altLang="zh-TW" sz="2000" dirty="0" smtClean="0"/>
              <a:t>how do we understand this?</a:t>
            </a:r>
          </a:p>
          <a:p>
            <a:pPr lvl="1"/>
            <a:r>
              <a:rPr kumimoji="1" lang="en-US" altLang="zh-TW" sz="1600" dirty="0" smtClean="0"/>
              <a:t>how does the fragile d flow like a π?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 Antinori - HF Meet - 3 February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9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Content Placeholder 6"/>
          <p:cNvSpPr txBox="1">
            <a:spLocks/>
          </p:cNvSpPr>
          <p:nvPr/>
        </p:nvSpPr>
        <p:spPr bwMode="auto">
          <a:xfrm>
            <a:off x="230188" y="1196975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GB" altLang="zh-TW" sz="2000" dirty="0"/>
              <a:t>a beautiful </a:t>
            </a:r>
            <a:r>
              <a:rPr lang="en-GB" altLang="zh-TW" sz="2000" dirty="0" smtClean="0"/>
              <a:t>tool…</a:t>
            </a:r>
            <a:endParaRPr lang="en-GB" altLang="zh-TW" sz="2000" dirty="0"/>
          </a:p>
        </p:txBody>
      </p:sp>
      <p:sp>
        <p:nvSpPr>
          <p:cNvPr id="160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Higher harmonics</a:t>
            </a:r>
          </a:p>
        </p:txBody>
      </p:sp>
      <p:sp>
        <p:nvSpPr>
          <p:cNvPr id="160771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628775"/>
            <a:ext cx="8785671" cy="5040313"/>
          </a:xfrm>
        </p:spPr>
        <p:txBody>
          <a:bodyPr/>
          <a:lstStyle/>
          <a:p>
            <a:pPr>
              <a:buFontTx/>
              <a:buNone/>
            </a:pPr>
            <a:r>
              <a:rPr lang="en-GB" altLang="zh-TW" sz="1800" dirty="0">
                <a:latin typeface="Arial" charset="0"/>
                <a:cs typeface="Arial" charset="0"/>
              </a:rPr>
              <a:t>initial state geometrical asymmetries</a:t>
            </a: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2000" dirty="0" smtClean="0">
              <a:latin typeface="Arial" charset="0"/>
              <a:cs typeface="Arial" charset="0"/>
            </a:endParaRPr>
          </a:p>
          <a:p>
            <a:endParaRPr lang="en-GB" altLang="zh-TW" sz="2000" dirty="0" smtClean="0">
              <a:latin typeface="Arial" charset="0"/>
              <a:cs typeface="Arial" charset="0"/>
            </a:endParaRPr>
          </a:p>
          <a:p>
            <a:r>
              <a:rPr lang="en-GB" altLang="zh-TW" sz="2000" dirty="0" smtClean="0">
                <a:latin typeface="Arial" charset="0"/>
                <a:cs typeface="Arial" charset="0"/>
              </a:rPr>
              <a:t>connects final state distribution to initial state fluctuations</a:t>
            </a:r>
            <a:endParaRPr lang="en-GB" altLang="zh-TW" sz="2000" dirty="0">
              <a:latin typeface="Arial" charset="0"/>
              <a:cs typeface="Arial" charset="0"/>
            </a:endParaRPr>
          </a:p>
          <a:p>
            <a:pPr lvl="1"/>
            <a:r>
              <a:rPr lang="en-GB" altLang="zh-TW" sz="1600" dirty="0" smtClean="0">
                <a:latin typeface="Arial" charset="0"/>
                <a:cs typeface="Arial" charset="0"/>
              </a:rPr>
              <a:t>via medium transport</a:t>
            </a:r>
          </a:p>
        </p:txBody>
      </p:sp>
      <p:sp>
        <p:nvSpPr>
          <p:cNvPr id="160772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244975" cy="5040313"/>
          </a:xfrm>
        </p:spPr>
        <p:txBody>
          <a:bodyPr/>
          <a:lstStyle/>
          <a:p>
            <a:pPr>
              <a:buFontTx/>
              <a:buNone/>
            </a:pPr>
            <a:r>
              <a:rPr lang="en-GB" altLang="zh-TW" sz="1800" dirty="0">
                <a:latin typeface="Arial" charset="0"/>
                <a:cs typeface="Arial" charset="0"/>
              </a:rPr>
              <a:t>final state momentum asymmetries</a:t>
            </a:r>
          </a:p>
        </p:txBody>
      </p:sp>
      <p:sp>
        <p:nvSpPr>
          <p:cNvPr id="16077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6077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76876E7-E1DC-9D4A-BD0A-6DE59BBFC8D8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11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607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4" t="56300" r="34193" b="5901"/>
          <a:stretch>
            <a:fillRect/>
          </a:stretch>
        </p:blipFill>
        <p:spPr bwMode="auto">
          <a:xfrm>
            <a:off x="107504" y="2348754"/>
            <a:ext cx="2520206" cy="216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0777" name="Straight Arrow Connector 8"/>
          <p:cNvCxnSpPr>
            <a:cxnSpLocks noChangeShapeType="1"/>
          </p:cNvCxnSpPr>
          <p:nvPr/>
        </p:nvCxnSpPr>
        <p:spPr bwMode="auto">
          <a:xfrm>
            <a:off x="4140200" y="1844675"/>
            <a:ext cx="503238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 descr="2012-Jun-06-fig02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060848"/>
            <a:ext cx="3312368" cy="3113971"/>
          </a:xfrm>
          <a:prstGeom prst="rect">
            <a:avLst/>
          </a:prstGeom>
        </p:spPr>
      </p:pic>
      <p:pic>
        <p:nvPicPr>
          <p:cNvPr id="3" name="Picture 2" descr="2012-Jun-06-fig02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664" y="2204864"/>
            <a:ext cx="3059832" cy="30709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32240" y="5373216"/>
            <a:ext cx="2177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1200" dirty="0" smtClean="0"/>
              <a:t>[ALICE: PLB 708 (2012) 249] </a:t>
            </a:r>
            <a:endParaRPr kumimoji="1" lang="zh-TW" alt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asymmetry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2000" dirty="0" smtClean="0"/>
              <a:t>event-by-event fluctuations</a:t>
            </a:r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r>
              <a:rPr kumimoji="1" lang="en-US" altLang="zh-TW" sz="2000" dirty="0" smtClean="0"/>
              <a:t>a new event classifier?</a:t>
            </a:r>
            <a:endParaRPr kumimoji="1" lang="zh-TW" altLang="en-US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 Antinori - HF Meet - 3 February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49" y="2114761"/>
            <a:ext cx="2904185" cy="264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384" y="2029242"/>
            <a:ext cx="5303171" cy="3155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0566" y="1745429"/>
            <a:ext cx="3006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/>
              <a:t>asymmetric events in ZDCs </a:t>
            </a:r>
            <a:endParaRPr kumimoji="1" lang="zh-TW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38229" y="1743129"/>
            <a:ext cx="2554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/>
              <a:t>effects on </a:t>
            </a:r>
            <a:r>
              <a:rPr kumimoji="1" lang="en-US" altLang="zh-TW" dirty="0" err="1" smtClean="0"/>
              <a:t>η</a:t>
            </a:r>
            <a:r>
              <a:rPr kumimoji="1" lang="en-US" altLang="zh-TW" dirty="0" smtClean="0"/>
              <a:t> distribution</a:t>
            </a:r>
            <a:endParaRPr kumimoji="1" lang="zh-TW" alt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51384" y="1927795"/>
            <a:ext cx="1504462" cy="65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7379" y="4774125"/>
            <a:ext cx="3274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1400" dirty="0" smtClean="0"/>
              <a:t>α</a:t>
            </a:r>
            <a:r>
              <a:rPr kumimoji="1" lang="en-US" altLang="zh-TW" sz="1400" baseline="-25000" dirty="0" smtClean="0"/>
              <a:t>ZDC</a:t>
            </a:r>
            <a:r>
              <a:rPr kumimoji="1" lang="en-US" altLang="zh-TW" sz="1400" dirty="0" smtClean="0"/>
              <a:t> = (ZDC</a:t>
            </a:r>
            <a:r>
              <a:rPr kumimoji="1" lang="en-US" altLang="zh-TW" sz="1400" baseline="-25000" dirty="0" smtClean="0"/>
              <a:t>1</a:t>
            </a:r>
            <a:r>
              <a:rPr kumimoji="1" lang="en-US" altLang="zh-TW" sz="1400" dirty="0" smtClean="0"/>
              <a:t> – ZDC</a:t>
            </a:r>
            <a:r>
              <a:rPr kumimoji="1" lang="en-US" altLang="zh-TW" sz="1400" baseline="-25000" dirty="0" smtClean="0"/>
              <a:t>2</a:t>
            </a:r>
            <a:r>
              <a:rPr kumimoji="1" lang="en-US" altLang="zh-TW" sz="1400" dirty="0" smtClean="0"/>
              <a:t>) / (ZDC</a:t>
            </a:r>
            <a:r>
              <a:rPr kumimoji="1" lang="en-US" altLang="zh-TW" sz="1400" baseline="-25000" dirty="0" smtClean="0"/>
              <a:t>1</a:t>
            </a:r>
            <a:r>
              <a:rPr kumimoji="1" lang="en-US" altLang="zh-TW" sz="1400" dirty="0" smtClean="0"/>
              <a:t> + ZDC</a:t>
            </a:r>
            <a:r>
              <a:rPr kumimoji="1" lang="en-US" altLang="zh-TW" sz="1400" baseline="-25000" dirty="0" smtClean="0"/>
              <a:t>2</a:t>
            </a:r>
            <a:r>
              <a:rPr kumimoji="1" lang="en-US" altLang="zh-TW" sz="1400" dirty="0" smtClean="0"/>
              <a:t>)</a:t>
            </a:r>
            <a:endParaRPr kumimoji="1"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5874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38411"/>
            <a:ext cx="3622675" cy="370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>
                <a:latin typeface="Arial" charset="0"/>
                <a:cs typeface="Arial" charset="0"/>
              </a:rPr>
              <a:t>Very strong quenching</a:t>
            </a:r>
            <a:endParaRPr lang="en-GB" altLang="zh-TW" dirty="0">
              <a:latin typeface="Arial" charset="0"/>
              <a:cs typeface="Arial" charset="0"/>
            </a:endParaRPr>
          </a:p>
        </p:txBody>
      </p:sp>
      <p:sp>
        <p:nvSpPr>
          <p:cNvPr id="160770" name="Content Placeholder 7"/>
          <p:cNvSpPr>
            <a:spLocks noGrp="1"/>
          </p:cNvSpPr>
          <p:nvPr>
            <p:ph sz="half" idx="1"/>
          </p:nvPr>
        </p:nvSpPr>
        <p:spPr>
          <a:xfrm>
            <a:off x="323850" y="1412875"/>
            <a:ext cx="4171950" cy="5040313"/>
          </a:xfrm>
        </p:spPr>
        <p:txBody>
          <a:bodyPr/>
          <a:lstStyle/>
          <a:p>
            <a:r>
              <a:rPr lang="en-GB" altLang="zh-TW" sz="1800">
                <a:latin typeface="Arial" charset="0"/>
                <a:cs typeface="Arial" charset="0"/>
              </a:rPr>
              <a:t>Pb-Pb significantly below scaled pp for central collisions (filled points)</a:t>
            </a:r>
          </a:p>
        </p:txBody>
      </p:sp>
      <p:sp>
        <p:nvSpPr>
          <p:cNvPr id="160771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316413" cy="5040313"/>
          </a:xfrm>
        </p:spPr>
        <p:txBody>
          <a:bodyPr/>
          <a:lstStyle/>
          <a:p>
            <a:r>
              <a:rPr lang="en-GB" altLang="zh-TW" sz="1800" dirty="0" smtClean="0">
                <a:latin typeface="Arial" charset="0"/>
                <a:cs typeface="Arial" charset="0"/>
              </a:rPr>
              <a:t>R</a:t>
            </a:r>
            <a:r>
              <a:rPr lang="en-GB" altLang="zh-TW" sz="1800" baseline="-25000" dirty="0" smtClean="0">
                <a:latin typeface="Arial" charset="0"/>
                <a:cs typeface="Arial" charset="0"/>
              </a:rPr>
              <a:t>AA</a:t>
            </a:r>
            <a:r>
              <a:rPr lang="en-GB" altLang="zh-TW" sz="1800" dirty="0" smtClean="0">
                <a:latin typeface="Arial" charset="0"/>
                <a:cs typeface="Arial" charset="0"/>
              </a:rPr>
              <a:t>:</a:t>
            </a:r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endParaRPr lang="en-GB" altLang="zh-TW" sz="1800" dirty="0">
              <a:latin typeface="Arial" charset="0"/>
              <a:cs typeface="Arial" charset="0"/>
            </a:endParaRPr>
          </a:p>
          <a:p>
            <a:pPr lvl="1"/>
            <a:r>
              <a:rPr lang="en-GB" altLang="zh-TW" sz="1400" dirty="0">
                <a:latin typeface="Arial" charset="0"/>
                <a:cs typeface="Arial" charset="0"/>
              </a:rPr>
              <a:t>minimum around 6-7 </a:t>
            </a:r>
            <a:r>
              <a:rPr lang="en-GB" altLang="zh-TW" sz="1400" dirty="0" err="1">
                <a:latin typeface="Arial" charset="0"/>
                <a:cs typeface="Arial" charset="0"/>
              </a:rPr>
              <a:t>GeV</a:t>
            </a:r>
            <a:r>
              <a:rPr lang="en-GB" altLang="zh-TW" sz="1400" dirty="0">
                <a:latin typeface="Arial" charset="0"/>
                <a:cs typeface="Arial" charset="0"/>
              </a:rPr>
              <a:t> (R</a:t>
            </a:r>
            <a:r>
              <a:rPr lang="en-GB" altLang="zh-TW" sz="1400" baseline="-25000" dirty="0">
                <a:latin typeface="Arial" charset="0"/>
                <a:cs typeface="Arial" charset="0"/>
              </a:rPr>
              <a:t>AA</a:t>
            </a:r>
            <a:r>
              <a:rPr lang="en-GB" altLang="zh-TW" sz="1400" dirty="0">
                <a:latin typeface="Arial" charset="0"/>
                <a:cs typeface="Arial" charset="0"/>
              </a:rPr>
              <a:t> ~ 0.14)</a:t>
            </a:r>
          </a:p>
          <a:p>
            <a:pPr lvl="1"/>
            <a:r>
              <a:rPr lang="en-GB" altLang="zh-TW" sz="1400" dirty="0">
                <a:latin typeface="Arial" charset="0"/>
                <a:cs typeface="Arial" charset="0"/>
              </a:rPr>
              <a:t>clear increase at higher </a:t>
            </a:r>
            <a:r>
              <a:rPr lang="en-GB" altLang="zh-TW" sz="1400" dirty="0" err="1" smtClean="0">
                <a:latin typeface="Arial" charset="0"/>
                <a:cs typeface="Arial" charset="0"/>
              </a:rPr>
              <a:t>p</a:t>
            </a:r>
            <a:r>
              <a:rPr lang="en-GB" altLang="zh-TW" sz="1400" baseline="-25000" dirty="0" err="1" smtClean="0">
                <a:latin typeface="Arial" charset="0"/>
                <a:cs typeface="Arial" charset="0"/>
              </a:rPr>
              <a:t>T</a:t>
            </a:r>
            <a:endParaRPr lang="en-GB" altLang="zh-TW" sz="1400" dirty="0">
              <a:latin typeface="Arial" charset="0"/>
              <a:cs typeface="Arial" charset="0"/>
            </a:endParaRPr>
          </a:p>
        </p:txBody>
      </p:sp>
      <p:pic>
        <p:nvPicPr>
          <p:cNvPr id="1607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989138"/>
            <a:ext cx="3703637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0774" name="Straight Arrow Connector 10"/>
          <p:cNvCxnSpPr>
            <a:cxnSpLocks noChangeShapeType="1"/>
          </p:cNvCxnSpPr>
          <p:nvPr/>
        </p:nvCxnSpPr>
        <p:spPr bwMode="auto">
          <a:xfrm rot="10800000">
            <a:off x="6156325" y="4365625"/>
            <a:ext cx="719138" cy="64770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0775" name="Straight Arrow Connector 14"/>
          <p:cNvCxnSpPr>
            <a:cxnSpLocks noChangeShapeType="1"/>
          </p:cNvCxnSpPr>
          <p:nvPr/>
        </p:nvCxnSpPr>
        <p:spPr bwMode="auto">
          <a:xfrm rot="16200000" flipV="1">
            <a:off x="6731794" y="4582319"/>
            <a:ext cx="1152525" cy="28733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0776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6077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EBEC91C-A791-9646-B5B5-03DAAAAE7E4A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13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245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v</a:t>
            </a:r>
            <a:r>
              <a:rPr kumimoji="1" lang="en-US" altLang="zh-TW" baseline="-25000" dirty="0" smtClean="0"/>
              <a:t>2</a:t>
            </a:r>
            <a:r>
              <a:rPr kumimoji="1" lang="en-US" altLang="zh-TW" dirty="0" smtClean="0"/>
              <a:t> persists to very high </a:t>
            </a:r>
            <a:r>
              <a:rPr kumimoji="1" lang="en-US" altLang="zh-TW" dirty="0" err="1" smtClean="0"/>
              <a:t>p</a:t>
            </a:r>
            <a:r>
              <a:rPr kumimoji="1" lang="en-US" altLang="zh-TW" baseline="-25000" dirty="0" err="1" smtClean="0"/>
              <a:t>T</a:t>
            </a:r>
            <a:endParaRPr kumimoji="1" lang="zh-TW" altLang="en-US" baseline="-25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2000" dirty="0" smtClean="0"/>
              <a:t>angular dependence of quenching</a:t>
            </a:r>
            <a:endParaRPr kumimoji="1" lang="zh-TW" alt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64269-5254-AC4A-A598-D485255E620A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  <p:pic>
        <p:nvPicPr>
          <p:cNvPr id="9" name="Picture 8" descr="v2_pt_ep_atlas_alice_eta0-1_band_v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55776" y="404664"/>
            <a:ext cx="41486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10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>
                <a:latin typeface="Arial" charset="0"/>
                <a:cs typeface="Arial" charset="0"/>
              </a:rPr>
              <a:t>Dependence on particle species</a:t>
            </a:r>
            <a:endParaRPr lang="en-GB" altLang="zh-TW" dirty="0">
              <a:latin typeface="Arial" charset="0"/>
              <a:cs typeface="Arial" charset="0"/>
            </a:endParaRPr>
          </a:p>
        </p:txBody>
      </p:sp>
      <p:sp>
        <p:nvSpPr>
          <p:cNvPr id="17510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particle mass / type (baryon/meson) dependence of suppression</a:t>
            </a:r>
          </a:p>
          <a:p>
            <a:pPr lvl="1"/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e.g.: proton enhancement</a:t>
            </a: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 typeface="Wingdings" charset="0"/>
              <a:buChar char="à"/>
            </a:pP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sensitivity 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to </a:t>
            </a:r>
            <a:r>
              <a:rPr lang="en-GB" altLang="zh-TW" sz="2000" dirty="0" err="1">
                <a:latin typeface="Arial" charset="0"/>
                <a:cs typeface="Arial" charset="0"/>
                <a:sym typeface="Wingdings" charset="0"/>
              </a:rPr>
              <a:t>hadronisation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 in </a:t>
            </a: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medium</a:t>
            </a:r>
          </a:p>
        </p:txBody>
      </p:sp>
      <p:sp>
        <p:nvSpPr>
          <p:cNvPr id="17510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510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0D91969-5723-3742-B226-E4C12E352441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15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2" name="Picture 1" descr="2014-Jul-22-RaasCent_0_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033469"/>
            <a:ext cx="5328592" cy="384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9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  <a:cs typeface="+mj-cs"/>
              </a:rPr>
              <a:t>R</a:t>
            </a:r>
            <a:r>
              <a:rPr lang="en-GB" baseline="-25000" dirty="0">
                <a:latin typeface="+mn-lt"/>
                <a:cs typeface="+mj-cs"/>
              </a:rPr>
              <a:t>AA</a:t>
            </a:r>
            <a:r>
              <a:rPr lang="en-GB" dirty="0">
                <a:latin typeface="+mn-lt"/>
                <a:cs typeface="+mj-cs"/>
              </a:rPr>
              <a:t> for vector bosons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sz="2000" dirty="0">
                <a:cs typeface="+mn-cs"/>
              </a:rPr>
              <a:t>electroweak probes, on the other hand, are unmodified </a:t>
            </a:r>
          </a:p>
          <a:p>
            <a:pPr>
              <a:buFont typeface="Wingdings" charset="0"/>
              <a:buChar char="à"/>
              <a:defRPr/>
            </a:pPr>
            <a:r>
              <a:rPr lang="en-GB" sz="2000" dirty="0">
                <a:cs typeface="+mn-cs"/>
              </a:rPr>
              <a:t>(essential cross check!)</a:t>
            </a:r>
          </a:p>
        </p:txBody>
      </p:sp>
      <p:pic>
        <p:nvPicPr>
          <p:cNvPr id="993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2124075"/>
            <a:ext cx="4344988" cy="418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 Antinori - HF Meet - 3 February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55C4BB4-57C6-8B40-9FAE-8AD77FE9E7A1}" type="slidenum">
              <a:rPr lang="en-GB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62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Di-jet imbalance</a:t>
            </a:r>
          </a:p>
        </p:txBody>
      </p:sp>
      <p:sp>
        <p:nvSpPr>
          <p:cNvPr id="171010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40312"/>
          </a:xfrm>
        </p:spPr>
        <p:txBody>
          <a:bodyPr/>
          <a:lstStyle/>
          <a:p>
            <a:r>
              <a:rPr lang="en-GB" altLang="zh-TW" sz="1800">
                <a:latin typeface="Arial" charset="0"/>
                <a:cs typeface="Arial" charset="0"/>
              </a:rPr>
              <a:t>Pb-Pb events with large di-jet imbalance observed at the LHC</a:t>
            </a: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endParaRPr lang="en-GB" altLang="zh-TW" sz="1800">
              <a:latin typeface="Arial" charset="0"/>
              <a:cs typeface="Arial" charset="0"/>
            </a:endParaRPr>
          </a:p>
          <a:p>
            <a:pPr>
              <a:buFont typeface="Wingdings" charset="0"/>
              <a:buChar char="à"/>
            </a:pPr>
            <a:r>
              <a:rPr lang="en-GB" altLang="zh-TW" sz="1800">
                <a:latin typeface="Arial" charset="0"/>
                <a:cs typeface="Arial" charset="0"/>
                <a:sym typeface="Wingdings" charset="0"/>
              </a:rPr>
              <a:t>recoiling jet strongly quenched!</a:t>
            </a:r>
          </a:p>
          <a:p>
            <a:pPr>
              <a:buFontTx/>
              <a:buNone/>
            </a:pPr>
            <a:endParaRPr lang="en-GB" sz="1800">
              <a:latin typeface="Arial" charset="0"/>
              <a:cs typeface="Arial" charset="0"/>
            </a:endParaRPr>
          </a:p>
        </p:txBody>
      </p:sp>
      <p:pic>
        <p:nvPicPr>
          <p:cNvPr id="1710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57338"/>
            <a:ext cx="684212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2" name="TextBox 6"/>
          <p:cNvSpPr txBox="1">
            <a:spLocks noChangeArrowheads="1"/>
          </p:cNvSpPr>
          <p:nvPr/>
        </p:nvSpPr>
        <p:spPr bwMode="auto">
          <a:xfrm>
            <a:off x="5867400" y="6115050"/>
            <a:ext cx="2295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600" b="1"/>
              <a:t>CMS: arXiv:1102.1957</a:t>
            </a:r>
          </a:p>
        </p:txBody>
      </p:sp>
      <p:sp>
        <p:nvSpPr>
          <p:cNvPr id="17101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101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802135F-0EB1-5C45-B3FC-976D8FC52E18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17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29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Content Placeholder 7"/>
          <p:cNvSpPr>
            <a:spLocks noGrp="1"/>
          </p:cNvSpPr>
          <p:nvPr>
            <p:ph idx="1"/>
          </p:nvPr>
        </p:nvSpPr>
        <p:spPr>
          <a:xfrm>
            <a:off x="107950" y="1268413"/>
            <a:ext cx="8928100" cy="5256212"/>
          </a:xfrm>
        </p:spPr>
        <p:txBody>
          <a:bodyPr/>
          <a:lstStyle/>
          <a:p>
            <a:r>
              <a:rPr lang="en-GB" altLang="zh-TW" sz="2400">
                <a:latin typeface="Arial" charset="0"/>
                <a:cs typeface="Arial" charset="0"/>
              </a:rPr>
              <a:t>imbalance quantified by the di-jet asymmetry variable </a:t>
            </a:r>
            <a:r>
              <a:rPr lang="en-GB" altLang="zh-TW" sz="2400" i="1">
                <a:latin typeface="Arial" charset="0"/>
                <a:cs typeface="Arial" charset="0"/>
              </a:rPr>
              <a:t>A</a:t>
            </a:r>
            <a:r>
              <a:rPr lang="en-GB" altLang="zh-TW" sz="2400" i="1" baseline="-25000">
                <a:latin typeface="Arial" charset="0"/>
                <a:cs typeface="Arial" charset="0"/>
              </a:rPr>
              <a:t>J </a:t>
            </a:r>
            <a:r>
              <a:rPr lang="en-GB" altLang="zh-TW" sz="2400">
                <a:latin typeface="Arial" charset="0"/>
                <a:cs typeface="Arial" charset="0"/>
              </a:rPr>
              <a:t>:</a:t>
            </a:r>
            <a:endParaRPr lang="en-GB" altLang="zh-TW" sz="2400" i="1" baseline="-25000">
              <a:latin typeface="Arial" charset="0"/>
              <a:cs typeface="Arial" charset="0"/>
            </a:endParaRPr>
          </a:p>
        </p:txBody>
      </p:sp>
      <p:sp>
        <p:nvSpPr>
          <p:cNvPr id="172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Di-jet imbalance</a:t>
            </a:r>
            <a:endParaRPr lang="en-GB" altLang="zh-TW" baseline="-25000">
              <a:latin typeface="Arial" charset="0"/>
              <a:cs typeface="Arial" charset="0"/>
            </a:endParaRPr>
          </a:p>
        </p:txBody>
      </p:sp>
      <p:sp>
        <p:nvSpPr>
          <p:cNvPr id="172035" name="Content Placeholder 6"/>
          <p:cNvSpPr>
            <a:spLocks noGrp="1"/>
          </p:cNvSpPr>
          <p:nvPr>
            <p:ph sz="half" idx="2"/>
          </p:nvPr>
        </p:nvSpPr>
        <p:spPr>
          <a:xfrm>
            <a:off x="4792663" y="4076700"/>
            <a:ext cx="4316412" cy="2952750"/>
          </a:xfrm>
        </p:spPr>
        <p:txBody>
          <a:bodyPr/>
          <a:lstStyle/>
          <a:p>
            <a:r>
              <a:rPr lang="en-GB" altLang="zh-TW" sz="1800">
                <a:latin typeface="Arial" charset="0"/>
                <a:cs typeface="Arial" charset="0"/>
              </a:rPr>
              <a:t>with increasing centrality: </a:t>
            </a:r>
          </a:p>
          <a:p>
            <a:pPr>
              <a:buFont typeface="Wingdings" charset="0"/>
              <a:buChar char="à"/>
            </a:pPr>
            <a:r>
              <a:rPr lang="en-GB" altLang="zh-TW" sz="1800">
                <a:latin typeface="Arial" charset="0"/>
                <a:cs typeface="Arial" charset="0"/>
              </a:rPr>
              <a:t>enhancement of asymmetric di-jets with respect to pp</a:t>
            </a:r>
          </a:p>
          <a:p>
            <a:pPr lvl="1"/>
            <a:r>
              <a:rPr lang="en-GB" altLang="zh-TW" sz="1400">
                <a:latin typeface="Arial" charset="0"/>
                <a:cs typeface="Arial" charset="0"/>
              </a:rPr>
              <a:t>&amp; HIJING + PYTHIA simulation</a:t>
            </a:r>
          </a:p>
          <a:p>
            <a:endParaRPr lang="en-GB">
              <a:latin typeface="Arial" charset="0"/>
              <a:cs typeface="Arial" charset="0"/>
            </a:endParaRPr>
          </a:p>
        </p:txBody>
      </p:sp>
      <p:pic>
        <p:nvPicPr>
          <p:cNvPr id="1720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43088"/>
            <a:ext cx="4751388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922463"/>
            <a:ext cx="3167063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2038" name="Object 4"/>
          <p:cNvGraphicFramePr>
            <a:graphicFrameLocks noChangeAspect="1"/>
          </p:cNvGraphicFramePr>
          <p:nvPr/>
        </p:nvGraphicFramePr>
        <p:xfrm>
          <a:off x="5883275" y="3141663"/>
          <a:ext cx="20732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99" name="Equation" r:id="rId5" imgW="1218671" imgH="253890" progId="Equation.3">
                  <p:embed/>
                </p:oleObj>
              </mc:Choice>
              <mc:Fallback>
                <p:oleObj name="Equation" r:id="rId5" imgW="1218671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3141663"/>
                        <a:ext cx="207327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39" name="TextBox 10"/>
          <p:cNvSpPr txBox="1">
            <a:spLocks noChangeArrowheads="1"/>
          </p:cNvSpPr>
          <p:nvPr/>
        </p:nvSpPr>
        <p:spPr bwMode="auto">
          <a:xfrm>
            <a:off x="5124450" y="6021388"/>
            <a:ext cx="3119438" cy="338137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600" b="1"/>
              <a:t>ATLAS: PRL105 (2010) 252303</a:t>
            </a:r>
          </a:p>
        </p:txBody>
      </p:sp>
      <p:sp>
        <p:nvSpPr>
          <p:cNvPr id="172040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204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E8F1CB1-0317-A74D-A1CF-CB8A1D892EF9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18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8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Di-jet </a:t>
            </a:r>
            <a:r>
              <a:rPr lang="en-GB" altLang="zh-TW">
                <a:latin typeface="Times New Roman" charset="0"/>
                <a:cs typeface="Times New Roman" charset="0"/>
              </a:rPr>
              <a:t>Δ</a:t>
            </a:r>
            <a:r>
              <a:rPr lang="el-GR" altLang="zh-TW">
                <a:latin typeface="Times New Roman" charset="0"/>
                <a:cs typeface="Times New Roman" charset="0"/>
              </a:rPr>
              <a:t>φ</a:t>
            </a:r>
            <a:endParaRPr lang="en-GB" altLang="zh-TW">
              <a:latin typeface="Arial" charset="0"/>
              <a:cs typeface="Arial" charset="0"/>
            </a:endParaRPr>
          </a:p>
        </p:txBody>
      </p:sp>
      <p:sp>
        <p:nvSpPr>
          <p:cNvPr id="173058" name="Content Placeholder 2"/>
          <p:cNvSpPr>
            <a:spLocks noGrp="1"/>
          </p:cNvSpPr>
          <p:nvPr>
            <p:ph idx="1"/>
          </p:nvPr>
        </p:nvSpPr>
        <p:spPr>
          <a:xfrm>
            <a:off x="107950" y="1125538"/>
            <a:ext cx="8928100" cy="5254625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no visible angular decorrelation in </a:t>
            </a:r>
            <a:r>
              <a:rPr lang="el-GR" altLang="zh-TW" sz="2000">
                <a:latin typeface="Arial" charset="0"/>
                <a:cs typeface="Arial" charset="0"/>
              </a:rPr>
              <a:t>Δφ </a:t>
            </a:r>
            <a:r>
              <a:rPr lang="en-GB" altLang="zh-TW" sz="2000">
                <a:latin typeface="Arial" charset="0"/>
                <a:cs typeface="Arial" charset="0"/>
              </a:rPr>
              <a:t>wrt pp collisions!</a:t>
            </a: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endParaRPr lang="en-GB" altLang="zh-TW" sz="2000">
              <a:latin typeface="Arial" charset="0"/>
              <a:cs typeface="Arial" charset="0"/>
            </a:endParaRPr>
          </a:p>
          <a:p>
            <a:pPr>
              <a:buFont typeface="Wingdings" charset="0"/>
              <a:buNone/>
            </a:pPr>
            <a:r>
              <a:rPr lang="en-GB" altLang="zh-TW" sz="2000">
                <a:latin typeface="Arial" charset="0"/>
                <a:cs typeface="Arial" charset="0"/>
                <a:sym typeface="Wingdings" charset="0"/>
              </a:rPr>
              <a:t> large imbalance effect on jet energy, but very little effect on jet direction!</a:t>
            </a:r>
          </a:p>
        </p:txBody>
      </p:sp>
      <p:pic>
        <p:nvPicPr>
          <p:cNvPr id="1730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557338"/>
            <a:ext cx="65817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0" name="TextBox 6"/>
          <p:cNvSpPr txBox="1">
            <a:spLocks noChangeArrowheads="1"/>
          </p:cNvSpPr>
          <p:nvPr/>
        </p:nvSpPr>
        <p:spPr bwMode="auto">
          <a:xfrm>
            <a:off x="1228725" y="3943350"/>
            <a:ext cx="17589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200" b="1"/>
              <a:t>CMS, arXiv:1102.1957</a:t>
            </a:r>
          </a:p>
        </p:txBody>
      </p:sp>
      <p:sp>
        <p:nvSpPr>
          <p:cNvPr id="173061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306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75E967E-254D-F149-A4B4-67A41CA271A4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19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4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85"/>
          <p:cNvSpPr>
            <a:spLocks noChangeArrowheads="1"/>
          </p:cNvSpPr>
          <p:nvPr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>
            <a:spAutoFit/>
          </a:bodyPr>
          <a:lstStyle/>
          <a:p>
            <a:endParaRPr lang="zh-TW" altLang="en-US"/>
          </a:p>
        </p:txBody>
      </p:sp>
      <p:sp>
        <p:nvSpPr>
          <p:cNvPr id="153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>
                <a:latin typeface="Arial" charset="0"/>
                <a:cs typeface="Arial" charset="0"/>
              </a:rPr>
              <a:t>Nuclear collisions at the LHC</a:t>
            </a:r>
            <a:endParaRPr kumimoji="1" lang="zh-TW" altLang="en-US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4691063" cy="5040312"/>
          </a:xfrm>
        </p:spPr>
        <p:txBody>
          <a:bodyPr/>
          <a:lstStyle/>
          <a:p>
            <a:pPr>
              <a:defRPr/>
            </a:pPr>
            <a:r>
              <a:rPr kumimoji="1" lang="en-US" altLang="zh-TW" sz="2000" dirty="0" smtClean="0"/>
              <a:t>large cross-section for “hard probes”</a:t>
            </a:r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/>
          </a:p>
          <a:p>
            <a:pPr marL="0" indent="0">
              <a:buFontTx/>
              <a:buNone/>
              <a:defRPr/>
            </a:pPr>
            <a:endParaRPr kumimoji="1" lang="en-US" altLang="zh-TW" sz="2000" dirty="0"/>
          </a:p>
          <a:p>
            <a:pPr marL="0" indent="0">
              <a:buFontTx/>
              <a:buNone/>
              <a:defRPr/>
            </a:pPr>
            <a:endParaRPr kumimoji="1" lang="en-US" altLang="zh-TW" sz="2000" dirty="0"/>
          </a:p>
          <a:p>
            <a:pPr>
              <a:buFont typeface="Wingdings" charset="0"/>
              <a:buChar char="à"/>
              <a:defRPr/>
            </a:pPr>
            <a:r>
              <a:rPr kumimoji="1" lang="en-US" altLang="zh-TW" sz="2000" dirty="0" smtClean="0">
                <a:sym typeface="Wingdings"/>
              </a:rPr>
              <a:t>novel tools to probe QCD medium</a:t>
            </a:r>
          </a:p>
          <a:p>
            <a:pPr marL="0" indent="0">
              <a:buFontTx/>
              <a:buNone/>
              <a:defRPr/>
            </a:pPr>
            <a:r>
              <a:rPr kumimoji="1" lang="en-US" altLang="zh-TW" sz="2000" dirty="0" smtClean="0">
                <a:sym typeface="Wingdings"/>
              </a:rPr>
              <a:t>     in particular: heavy </a:t>
            </a:r>
            <a:r>
              <a:rPr kumimoji="1" lang="en-US" altLang="zh-TW" sz="2000" dirty="0" err="1" smtClean="0">
                <a:sym typeface="Wingdings"/>
              </a:rPr>
              <a:t>flavour</a:t>
            </a:r>
            <a:r>
              <a:rPr kumimoji="1" lang="en-US" altLang="zh-TW" sz="2000" dirty="0" smtClean="0">
                <a:sym typeface="Wingdings"/>
              </a:rPr>
              <a:t>:</a:t>
            </a:r>
          </a:p>
        </p:txBody>
      </p:sp>
      <p:sp>
        <p:nvSpPr>
          <p:cNvPr id="1536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chemeClr val="bg1"/>
                </a:solidFill>
                <a:ea typeface="SimSun" charset="0"/>
                <a:cs typeface="SimSun" charset="0"/>
              </a:rPr>
              <a:t>F Antinori - SEWM 14 - EPFL - 15 July 2014</a:t>
            </a:r>
            <a:endParaRPr lang="zh-TW" altLang="en-US" sz="1400">
              <a:solidFill>
                <a:schemeClr val="bg1"/>
              </a:solidFill>
              <a:ea typeface="SimSun" charset="0"/>
              <a:cs typeface="SimSun" charset="0"/>
            </a:endParaRPr>
          </a:p>
        </p:txBody>
      </p:sp>
      <p:sp>
        <p:nvSpPr>
          <p:cNvPr id="153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67BF02E-948D-494B-B7D3-6708F49ECF39}" type="slidenum">
              <a:rPr lang="en-US" altLang="zh-TW" sz="1400">
                <a:solidFill>
                  <a:schemeClr val="bg1"/>
                </a:solidFill>
              </a:rPr>
              <a:pPr eaLnBrk="1" hangingPunct="1"/>
              <a:t>2</a:t>
            </a:fld>
            <a:endParaRPr lang="en-US" altLang="zh-TW" sz="1400">
              <a:solidFill>
                <a:schemeClr val="bg1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850" y="1046163"/>
            <a:ext cx="4121150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" name="Group 126"/>
          <p:cNvGrpSpPr>
            <a:grpSpLocks/>
          </p:cNvGrpSpPr>
          <p:nvPr/>
        </p:nvGrpSpPr>
        <p:grpSpPr bwMode="auto">
          <a:xfrm>
            <a:off x="1042988" y="4743450"/>
            <a:ext cx="7286625" cy="2357438"/>
            <a:chOff x="785786" y="2143116"/>
            <a:chExt cx="7358114" cy="2357454"/>
          </a:xfrm>
        </p:grpSpPr>
        <p:sp>
          <p:nvSpPr>
            <p:cNvPr id="47" name="Rectangle 125"/>
            <p:cNvSpPr>
              <a:spLocks noChangeArrowheads="1"/>
            </p:cNvSpPr>
            <p:nvPr/>
          </p:nvSpPr>
          <p:spPr bwMode="auto">
            <a:xfrm>
              <a:off x="785786" y="2143116"/>
              <a:ext cx="7358114" cy="23574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53610" name="Group 5"/>
            <p:cNvGrpSpPr>
              <a:grpSpLocks/>
            </p:cNvGrpSpPr>
            <p:nvPr/>
          </p:nvGrpSpPr>
          <p:grpSpPr bwMode="auto">
            <a:xfrm>
              <a:off x="908050" y="2214565"/>
              <a:ext cx="7145338" cy="2114551"/>
              <a:chOff x="476" y="2691"/>
              <a:chExt cx="4501" cy="1332"/>
            </a:xfrm>
          </p:grpSpPr>
          <p:grpSp>
            <p:nvGrpSpPr>
              <p:cNvPr id="153611" name="Group 6"/>
              <p:cNvGrpSpPr>
                <a:grpSpLocks/>
              </p:cNvGrpSpPr>
              <p:nvPr/>
            </p:nvGrpSpPr>
            <p:grpSpPr bwMode="auto">
              <a:xfrm>
                <a:off x="476" y="2691"/>
                <a:ext cx="944" cy="1212"/>
                <a:chOff x="144" y="505"/>
                <a:chExt cx="1028" cy="1468"/>
              </a:xfrm>
            </p:grpSpPr>
            <p:sp>
              <p:nvSpPr>
                <p:cNvPr id="78" name="Oval 7"/>
                <p:cNvSpPr>
                  <a:spLocks noChangeArrowheads="1"/>
                </p:cNvSpPr>
                <p:nvPr/>
              </p:nvSpPr>
              <p:spPr bwMode="auto">
                <a:xfrm>
                  <a:off x="238" y="780"/>
                  <a:ext cx="147" cy="1185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9" name="Oval 8"/>
                <p:cNvSpPr>
                  <a:spLocks noChangeArrowheads="1"/>
                </p:cNvSpPr>
                <p:nvPr/>
              </p:nvSpPr>
              <p:spPr bwMode="auto">
                <a:xfrm>
                  <a:off x="878" y="788"/>
                  <a:ext cx="146" cy="1185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0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06" y="1369"/>
                  <a:ext cx="278" cy="5"/>
                </a:xfrm>
                <a:prstGeom prst="line">
                  <a:avLst/>
                </a:prstGeom>
                <a:noFill/>
                <a:ln w="38100">
                  <a:solidFill>
                    <a:srgbClr val="00008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1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679" y="1377"/>
                  <a:ext cx="280" cy="1"/>
                </a:xfrm>
                <a:prstGeom prst="line">
                  <a:avLst/>
                </a:prstGeom>
                <a:noFill/>
                <a:ln w="36720">
                  <a:solidFill>
                    <a:srgbClr val="00008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44" y="505"/>
                  <a:ext cx="338" cy="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fontAlgn="auto">
                    <a:lnSpc>
                      <a:spcPct val="97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45000"/>
                    <a:buFont typeface="StarBats" charset="0"/>
                    <a:buNone/>
                    <a:defRPr/>
                  </a:pPr>
                  <a:r>
                    <a:rPr lang="en-GB" altLang="zh-TW" sz="3000" u="none" kern="0" smtClean="0">
                      <a:solidFill>
                        <a:srgbClr val="FF00FF"/>
                      </a:solidFill>
                      <a:latin typeface="Helvetica" charset="0"/>
                    </a:rPr>
                    <a:t>Pb</a:t>
                  </a:r>
                </a:p>
              </p:txBody>
            </p:sp>
            <p:sp>
              <p:nvSpPr>
                <p:cNvPr id="83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834" y="505"/>
                  <a:ext cx="338" cy="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fontAlgn="auto">
                    <a:lnSpc>
                      <a:spcPct val="97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45000"/>
                    <a:buFont typeface="StarBats" charset="0"/>
                    <a:buNone/>
                    <a:defRPr/>
                  </a:pPr>
                  <a:r>
                    <a:rPr lang="en-GB" altLang="zh-TW" sz="3000" u="none" kern="0" smtClean="0">
                      <a:solidFill>
                        <a:srgbClr val="FF00FF"/>
                      </a:solidFill>
                      <a:latin typeface="Helvetica" charset="0"/>
                    </a:rPr>
                    <a:t>Pb</a:t>
                  </a:r>
                </a:p>
              </p:txBody>
            </p:sp>
          </p:grpSp>
          <p:grpSp>
            <p:nvGrpSpPr>
              <p:cNvPr id="153612" name="Group 13"/>
              <p:cNvGrpSpPr>
                <a:grpSpLocks/>
              </p:cNvGrpSpPr>
              <p:nvPr/>
            </p:nvGrpSpPr>
            <p:grpSpPr bwMode="auto">
              <a:xfrm>
                <a:off x="1926" y="2931"/>
                <a:ext cx="710" cy="980"/>
                <a:chOff x="1904" y="797"/>
                <a:chExt cx="773" cy="1185"/>
              </a:xfrm>
            </p:grpSpPr>
            <p:sp>
              <p:nvSpPr>
                <p:cNvPr id="68" name="Oval 14"/>
                <p:cNvSpPr>
                  <a:spLocks noChangeArrowheads="1"/>
                </p:cNvSpPr>
                <p:nvPr/>
              </p:nvSpPr>
              <p:spPr bwMode="auto">
                <a:xfrm>
                  <a:off x="2160" y="797"/>
                  <a:ext cx="147" cy="1184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9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2407" y="1385"/>
                  <a:ext cx="269" cy="7"/>
                </a:xfrm>
                <a:prstGeom prst="line">
                  <a:avLst/>
                </a:prstGeom>
                <a:noFill/>
                <a:ln w="36720">
                  <a:solidFill>
                    <a:srgbClr val="00008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0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904" y="1377"/>
                  <a:ext cx="281" cy="0"/>
                </a:xfrm>
                <a:prstGeom prst="line">
                  <a:avLst/>
                </a:prstGeom>
                <a:noFill/>
                <a:ln w="36720">
                  <a:solidFill>
                    <a:srgbClr val="00008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1" name="Line 17"/>
                <p:cNvSpPr>
                  <a:spLocks noChangeShapeType="1"/>
                </p:cNvSpPr>
                <p:nvPr/>
              </p:nvSpPr>
              <p:spPr bwMode="auto">
                <a:xfrm>
                  <a:off x="2192" y="1146"/>
                  <a:ext cx="93" cy="154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971" y="999"/>
                  <a:ext cx="119" cy="2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200" b="1" u="sng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fontAlgn="auto">
                    <a:lnSpc>
                      <a:spcPct val="97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ct val="45000"/>
                    <a:buFont typeface="StarBats" charset="0"/>
                    <a:buNone/>
                    <a:defRPr/>
                  </a:pPr>
                  <a:r>
                    <a:rPr lang="en-GB" altLang="zh-TW" sz="2400" u="none" kern="0" dirty="0" smtClean="0">
                      <a:solidFill>
                        <a:srgbClr val="000080"/>
                      </a:solidFill>
                      <a:latin typeface="Helvetica" charset="0"/>
                    </a:rPr>
                    <a:t>c</a:t>
                  </a:r>
                </a:p>
              </p:txBody>
            </p:sp>
            <p:grpSp>
              <p:nvGrpSpPr>
                <p:cNvPr id="153635" name="Group 19"/>
                <p:cNvGrpSpPr>
                  <a:grpSpLocks/>
                </p:cNvGrpSpPr>
                <p:nvPr/>
              </p:nvGrpSpPr>
              <p:grpSpPr bwMode="auto">
                <a:xfrm>
                  <a:off x="2436" y="1158"/>
                  <a:ext cx="122" cy="274"/>
                  <a:chOff x="2836" y="1158"/>
                  <a:chExt cx="122" cy="274"/>
                </a:xfrm>
              </p:grpSpPr>
              <p:sp>
                <p:nvSpPr>
                  <p:cNvPr id="7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9" y="1159"/>
                    <a:ext cx="119" cy="2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fontAlgn="auto">
                      <a:lnSpc>
                        <a:spcPct val="9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ct val="45000"/>
                      <a:buFont typeface="StarBats" charset="0"/>
                      <a:buNone/>
                      <a:defRPr/>
                    </a:pPr>
                    <a:r>
                      <a:rPr lang="en-GB" altLang="zh-TW" sz="2400" u="none" kern="0" dirty="0" smtClean="0">
                        <a:solidFill>
                          <a:srgbClr val="000080"/>
                        </a:solidFill>
                        <a:latin typeface="Helvetica" charset="0"/>
                      </a:rPr>
                      <a:t>c</a:t>
                    </a:r>
                  </a:p>
                </p:txBody>
              </p:sp>
              <p:sp>
                <p:nvSpPr>
                  <p:cNvPr id="77" name="Line 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6" y="1207"/>
                    <a:ext cx="120" cy="4"/>
                  </a:xfrm>
                  <a:prstGeom prst="line">
                    <a:avLst/>
                  </a:prstGeom>
                  <a:noFill/>
                  <a:ln w="18360">
                    <a:solidFill>
                      <a:srgbClr val="00008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74" name="Oval 22"/>
                <p:cNvSpPr>
                  <a:spLocks noChangeArrowheads="1"/>
                </p:cNvSpPr>
                <p:nvPr/>
              </p:nvSpPr>
              <p:spPr bwMode="auto">
                <a:xfrm>
                  <a:off x="2262" y="798"/>
                  <a:ext cx="146" cy="1184"/>
                </a:xfrm>
                <a:prstGeom prst="ellipse">
                  <a:avLst/>
                </a:prstGeom>
                <a:solidFill>
                  <a:srgbClr val="000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Line 23"/>
                <p:cNvSpPr>
                  <a:spLocks noChangeShapeType="1"/>
                </p:cNvSpPr>
                <p:nvPr/>
              </p:nvSpPr>
              <p:spPr bwMode="auto">
                <a:xfrm flipH="1" flipV="1">
                  <a:off x="2255" y="1254"/>
                  <a:ext cx="113" cy="44"/>
                </a:xfrm>
                <a:prstGeom prst="line">
                  <a:avLst/>
                </a:prstGeom>
                <a:noFill/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TW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153613" name="Group 24"/>
              <p:cNvGrpSpPr>
                <a:grpSpLocks/>
              </p:cNvGrpSpPr>
              <p:nvPr/>
            </p:nvGrpSpPr>
            <p:grpSpPr bwMode="auto">
              <a:xfrm>
                <a:off x="3024" y="2704"/>
                <a:ext cx="1953" cy="1319"/>
                <a:chOff x="3024" y="2704"/>
                <a:chExt cx="1953" cy="1319"/>
              </a:xfrm>
            </p:grpSpPr>
            <p:grpSp>
              <p:nvGrpSpPr>
                <p:cNvPr id="153614" name="Group 25"/>
                <p:cNvGrpSpPr>
                  <a:grpSpLocks/>
                </p:cNvGrpSpPr>
                <p:nvPr/>
              </p:nvGrpSpPr>
              <p:grpSpPr bwMode="auto">
                <a:xfrm>
                  <a:off x="3024" y="2704"/>
                  <a:ext cx="1953" cy="1319"/>
                  <a:chOff x="3262" y="523"/>
                  <a:chExt cx="2133" cy="1593"/>
                </a:xfrm>
              </p:grpSpPr>
              <p:sp>
                <p:nvSpPr>
                  <p:cNvPr id="57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97" y="523"/>
                    <a:ext cx="118" cy="2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200" b="1" u="sng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fontAlgn="auto">
                      <a:lnSpc>
                        <a:spcPct val="9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ct val="45000"/>
                      <a:buFont typeface="StarBats" charset="0"/>
                      <a:buNone/>
                      <a:defRPr/>
                    </a:pPr>
                    <a:r>
                      <a:rPr lang="en-GB" altLang="zh-TW" sz="2400" u="none" kern="0" dirty="0" smtClean="0">
                        <a:solidFill>
                          <a:srgbClr val="000080"/>
                        </a:solidFill>
                        <a:latin typeface="Helvetica" charset="0"/>
                      </a:rPr>
                      <a:t>c</a:t>
                    </a:r>
                  </a:p>
                </p:txBody>
              </p:sp>
              <p:sp>
                <p:nvSpPr>
                  <p:cNvPr id="58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602" y="800"/>
                    <a:ext cx="1478" cy="1157"/>
                  </a:xfrm>
                  <a:prstGeom prst="roundRect">
                    <a:avLst>
                      <a:gd name="adj" fmla="val 83"/>
                    </a:avLst>
                  </a:prstGeom>
                  <a:gradFill rotWithShape="0">
                    <a:gsLst>
                      <a:gs pos="0">
                        <a:srgbClr val="FFF200"/>
                      </a:gs>
                      <a:gs pos="50000">
                        <a:srgbClr val="FF0000"/>
                      </a:gs>
                      <a:gs pos="100000">
                        <a:srgbClr val="FFF200"/>
                      </a:gs>
                    </a:gsLst>
                    <a:lin ang="0" scaled="1"/>
                  </a:gra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59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3518" y="790"/>
                    <a:ext cx="147" cy="1184"/>
                  </a:xfrm>
                  <a:prstGeom prst="ellipse">
                    <a:avLst/>
                  </a:prstGeom>
                  <a:solidFill>
                    <a:srgbClr val="00008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0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5006" y="790"/>
                    <a:ext cx="148" cy="1184"/>
                  </a:xfrm>
                  <a:prstGeom prst="ellipse">
                    <a:avLst/>
                  </a:prstGeom>
                  <a:solidFill>
                    <a:srgbClr val="00008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GB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5133" y="1379"/>
                    <a:ext cx="262" cy="2"/>
                  </a:xfrm>
                  <a:prstGeom prst="line">
                    <a:avLst/>
                  </a:prstGeom>
                  <a:noFill/>
                  <a:ln w="36720">
                    <a:solidFill>
                      <a:srgbClr val="00008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2" name="Line 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263" y="1370"/>
                    <a:ext cx="281" cy="1"/>
                  </a:xfrm>
                  <a:prstGeom prst="line">
                    <a:avLst/>
                  </a:prstGeom>
                  <a:noFill/>
                  <a:ln w="36720">
                    <a:solidFill>
                      <a:srgbClr val="00008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3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54" y="551"/>
                    <a:ext cx="251" cy="797"/>
                  </a:xfrm>
                  <a:prstGeom prst="line">
                    <a:avLst/>
                  </a:prstGeom>
                  <a:noFill/>
                  <a:ln w="28575">
                    <a:solidFill>
                      <a:srgbClr val="80808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4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1364"/>
                    <a:ext cx="287" cy="733"/>
                  </a:xfrm>
                  <a:prstGeom prst="line">
                    <a:avLst/>
                  </a:prstGeom>
                  <a:noFill/>
                  <a:ln w="28575">
                    <a:solidFill>
                      <a:srgbClr val="80808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grpSp>
                <p:nvGrpSpPr>
                  <p:cNvPr id="153627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4639" y="1843"/>
                    <a:ext cx="118" cy="273"/>
                    <a:chOff x="5039" y="1843"/>
                    <a:chExt cx="118" cy="273"/>
                  </a:xfrm>
                </p:grpSpPr>
                <p:sp>
                  <p:nvSpPr>
                    <p:cNvPr id="66" name="Text Box 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40" y="1843"/>
                      <a:ext cx="118" cy="2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1200" b="1" u="sng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fontAlgn="auto">
                        <a:lnSpc>
                          <a:spcPct val="9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45000"/>
                        <a:buFont typeface="StarBats" charset="0"/>
                        <a:buNone/>
                        <a:defRPr/>
                      </a:pPr>
                      <a:r>
                        <a:rPr lang="en-GB" altLang="zh-TW" sz="2400" u="none" kern="0" dirty="0" smtClean="0">
                          <a:solidFill>
                            <a:srgbClr val="000080"/>
                          </a:solidFill>
                          <a:latin typeface="Helvetica" charset="0"/>
                        </a:rPr>
                        <a:t>c</a:t>
                      </a:r>
                      <a:endParaRPr lang="en-GB" altLang="zh-TW" u="none" kern="0" dirty="0" smtClean="0">
                        <a:solidFill>
                          <a:srgbClr val="000080"/>
                        </a:solidFill>
                        <a:latin typeface="Helvetica" charset="0"/>
                      </a:endParaRPr>
                    </a:p>
                  </p:txBody>
                </p:sp>
                <p:sp>
                  <p:nvSpPr>
                    <p:cNvPr id="67" name="Line 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49" y="1918"/>
                      <a:ext cx="100" cy="0"/>
                    </a:xfrm>
                    <a:prstGeom prst="line">
                      <a:avLst/>
                    </a:prstGeom>
                    <a:noFill/>
                    <a:ln w="18360">
                      <a:solidFill>
                        <a:srgbClr val="00008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zh-TW" altLang="en-US" kern="0">
                        <a:solidFill>
                          <a:sysClr val="windowText" lastClr="0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53615" name="Group 37"/>
                <p:cNvGrpSpPr>
                  <a:grpSpLocks/>
                </p:cNvGrpSpPr>
                <p:nvPr/>
              </p:nvGrpSpPr>
              <p:grpSpPr bwMode="auto">
                <a:xfrm>
                  <a:off x="3840" y="2789"/>
                  <a:ext cx="556" cy="1169"/>
                  <a:chOff x="4149" y="624"/>
                  <a:chExt cx="606" cy="1413"/>
                </a:xfrm>
              </p:grpSpPr>
              <p:sp>
                <p:nvSpPr>
                  <p:cNvPr id="54" name="Freeform 38"/>
                  <p:cNvSpPr>
                    <a:spLocks noChangeArrowheads="1"/>
                  </p:cNvSpPr>
                  <p:nvPr/>
                </p:nvSpPr>
                <p:spPr bwMode="auto">
                  <a:xfrm>
                    <a:off x="4149" y="746"/>
                    <a:ext cx="267" cy="406"/>
                  </a:xfrm>
                  <a:custGeom>
                    <a:avLst/>
                    <a:gdLst>
                      <a:gd name="T0" fmla="*/ 0 w 1179"/>
                      <a:gd name="T1" fmla="*/ 0 h 1792"/>
                      <a:gd name="T2" fmla="*/ 0 w 1179"/>
                      <a:gd name="T3" fmla="*/ 0 h 1792"/>
                      <a:gd name="T4" fmla="*/ 0 w 1179"/>
                      <a:gd name="T5" fmla="*/ 0 h 1792"/>
                      <a:gd name="T6" fmla="*/ 0 w 1179"/>
                      <a:gd name="T7" fmla="*/ 0 h 1792"/>
                      <a:gd name="T8" fmla="*/ 0 w 1179"/>
                      <a:gd name="T9" fmla="*/ 0 h 1792"/>
                      <a:gd name="T10" fmla="*/ 0 w 1179"/>
                      <a:gd name="T11" fmla="*/ 0 h 1792"/>
                      <a:gd name="T12" fmla="*/ 0 w 1179"/>
                      <a:gd name="T13" fmla="*/ 0 h 1792"/>
                      <a:gd name="T14" fmla="*/ 0 w 1179"/>
                      <a:gd name="T15" fmla="*/ 0 h 1792"/>
                      <a:gd name="T16" fmla="*/ 0 w 1179"/>
                      <a:gd name="T17" fmla="*/ 0 h 1792"/>
                      <a:gd name="T18" fmla="*/ 0 w 1179"/>
                      <a:gd name="T19" fmla="*/ 0 h 1792"/>
                      <a:gd name="T20" fmla="*/ 0 w 1179"/>
                      <a:gd name="T21" fmla="*/ 0 h 1792"/>
                      <a:gd name="T22" fmla="*/ 0 w 1179"/>
                      <a:gd name="T23" fmla="*/ 0 h 1792"/>
                      <a:gd name="T24" fmla="*/ 0 w 1179"/>
                      <a:gd name="T25" fmla="*/ 0 h 1792"/>
                      <a:gd name="T26" fmla="*/ 0 w 1179"/>
                      <a:gd name="T27" fmla="*/ 0 h 1792"/>
                      <a:gd name="T28" fmla="*/ 0 w 1179"/>
                      <a:gd name="T29" fmla="*/ 0 h 1792"/>
                      <a:gd name="T30" fmla="*/ 0 w 1179"/>
                      <a:gd name="T31" fmla="*/ 0 h 1792"/>
                      <a:gd name="T32" fmla="*/ 0 w 1179"/>
                      <a:gd name="T33" fmla="*/ 0 h 1792"/>
                      <a:gd name="T34" fmla="*/ 0 w 1179"/>
                      <a:gd name="T35" fmla="*/ 0 h 1792"/>
                      <a:gd name="T36" fmla="*/ 0 w 1179"/>
                      <a:gd name="T37" fmla="*/ 0 h 1792"/>
                      <a:gd name="T38" fmla="*/ 0 w 1179"/>
                      <a:gd name="T39" fmla="*/ 0 h 1792"/>
                      <a:gd name="T40" fmla="*/ 0 w 1179"/>
                      <a:gd name="T41" fmla="*/ 0 h 1792"/>
                      <a:gd name="T42" fmla="*/ 0 w 1179"/>
                      <a:gd name="T43" fmla="*/ 0 h 179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179"/>
                      <a:gd name="T67" fmla="*/ 0 h 1792"/>
                      <a:gd name="T68" fmla="*/ 1179 w 1179"/>
                      <a:gd name="T69" fmla="*/ 1792 h 179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179" h="1792">
                        <a:moveTo>
                          <a:pt x="1178" y="1791"/>
                        </a:moveTo>
                        <a:cubicBezTo>
                          <a:pt x="1135" y="1713"/>
                          <a:pt x="1080" y="1641"/>
                          <a:pt x="1020" y="1579"/>
                        </a:cubicBezTo>
                        <a:cubicBezTo>
                          <a:pt x="945" y="1506"/>
                          <a:pt x="803" y="1521"/>
                          <a:pt x="782" y="1627"/>
                        </a:cubicBezTo>
                        <a:cubicBezTo>
                          <a:pt x="754" y="1774"/>
                          <a:pt x="929" y="1744"/>
                          <a:pt x="977" y="1698"/>
                        </a:cubicBezTo>
                        <a:cubicBezTo>
                          <a:pt x="1055" y="1617"/>
                          <a:pt x="984" y="1493"/>
                          <a:pt x="944" y="1404"/>
                        </a:cubicBezTo>
                        <a:cubicBezTo>
                          <a:pt x="903" y="1313"/>
                          <a:pt x="823" y="1234"/>
                          <a:pt x="731" y="1222"/>
                        </a:cubicBezTo>
                        <a:cubicBezTo>
                          <a:pt x="670" y="1213"/>
                          <a:pt x="530" y="1343"/>
                          <a:pt x="682" y="1384"/>
                        </a:cubicBezTo>
                        <a:cubicBezTo>
                          <a:pt x="759" y="1405"/>
                          <a:pt x="871" y="1353"/>
                          <a:pt x="813" y="1236"/>
                        </a:cubicBezTo>
                        <a:cubicBezTo>
                          <a:pt x="770" y="1155"/>
                          <a:pt x="756" y="1056"/>
                          <a:pt x="698" y="983"/>
                        </a:cubicBezTo>
                        <a:cubicBezTo>
                          <a:pt x="640" y="912"/>
                          <a:pt x="515" y="829"/>
                          <a:pt x="457" y="926"/>
                        </a:cubicBezTo>
                        <a:cubicBezTo>
                          <a:pt x="404" y="1019"/>
                          <a:pt x="569" y="1166"/>
                          <a:pt x="619" y="1041"/>
                        </a:cubicBezTo>
                        <a:cubicBezTo>
                          <a:pt x="658" y="940"/>
                          <a:pt x="598" y="838"/>
                          <a:pt x="552" y="751"/>
                        </a:cubicBezTo>
                        <a:cubicBezTo>
                          <a:pt x="508" y="665"/>
                          <a:pt x="433" y="595"/>
                          <a:pt x="352" y="560"/>
                        </a:cubicBezTo>
                        <a:cubicBezTo>
                          <a:pt x="211" y="499"/>
                          <a:pt x="243" y="734"/>
                          <a:pt x="355" y="749"/>
                        </a:cubicBezTo>
                        <a:cubicBezTo>
                          <a:pt x="444" y="761"/>
                          <a:pt x="533" y="677"/>
                          <a:pt x="466" y="571"/>
                        </a:cubicBezTo>
                        <a:cubicBezTo>
                          <a:pt x="418" y="495"/>
                          <a:pt x="407" y="385"/>
                          <a:pt x="340" y="327"/>
                        </a:cubicBezTo>
                        <a:cubicBezTo>
                          <a:pt x="269" y="267"/>
                          <a:pt x="219" y="166"/>
                          <a:pt x="109" y="201"/>
                        </a:cubicBezTo>
                        <a:cubicBezTo>
                          <a:pt x="0" y="235"/>
                          <a:pt x="69" y="385"/>
                          <a:pt x="154" y="400"/>
                        </a:cubicBezTo>
                        <a:cubicBezTo>
                          <a:pt x="270" y="423"/>
                          <a:pt x="284" y="266"/>
                          <a:pt x="242" y="187"/>
                        </a:cubicBezTo>
                        <a:lnTo>
                          <a:pt x="210" y="106"/>
                        </a:lnTo>
                        <a:lnTo>
                          <a:pt x="166" y="22"/>
                        </a:lnTo>
                        <a:lnTo>
                          <a:pt x="152" y="0"/>
                        </a:lnTo>
                      </a:path>
                    </a:pathLst>
                  </a:cu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55" name="Freeform 39"/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624"/>
                    <a:ext cx="292" cy="392"/>
                  </a:xfrm>
                  <a:custGeom>
                    <a:avLst/>
                    <a:gdLst>
                      <a:gd name="T0" fmla="*/ 0 w 1282"/>
                      <a:gd name="T1" fmla="*/ 0 h 1730"/>
                      <a:gd name="T2" fmla="*/ 0 w 1282"/>
                      <a:gd name="T3" fmla="*/ 0 h 1730"/>
                      <a:gd name="T4" fmla="*/ 0 w 1282"/>
                      <a:gd name="T5" fmla="*/ 0 h 1730"/>
                      <a:gd name="T6" fmla="*/ 0 w 1282"/>
                      <a:gd name="T7" fmla="*/ 0 h 1730"/>
                      <a:gd name="T8" fmla="*/ 0 w 1282"/>
                      <a:gd name="T9" fmla="*/ 0 h 1730"/>
                      <a:gd name="T10" fmla="*/ 0 w 1282"/>
                      <a:gd name="T11" fmla="*/ 0 h 1730"/>
                      <a:gd name="T12" fmla="*/ 0 w 1282"/>
                      <a:gd name="T13" fmla="*/ 0 h 1730"/>
                      <a:gd name="T14" fmla="*/ 0 w 1282"/>
                      <a:gd name="T15" fmla="*/ 0 h 1730"/>
                      <a:gd name="T16" fmla="*/ 0 w 1282"/>
                      <a:gd name="T17" fmla="*/ 0 h 1730"/>
                      <a:gd name="T18" fmla="*/ 0 w 1282"/>
                      <a:gd name="T19" fmla="*/ 0 h 1730"/>
                      <a:gd name="T20" fmla="*/ 0 w 1282"/>
                      <a:gd name="T21" fmla="*/ 0 h 1730"/>
                      <a:gd name="T22" fmla="*/ 0 w 1282"/>
                      <a:gd name="T23" fmla="*/ 0 h 1730"/>
                      <a:gd name="T24" fmla="*/ 0 w 1282"/>
                      <a:gd name="T25" fmla="*/ 0 h 1730"/>
                      <a:gd name="T26" fmla="*/ 0 w 1282"/>
                      <a:gd name="T27" fmla="*/ 0 h 1730"/>
                      <a:gd name="T28" fmla="*/ 0 w 1282"/>
                      <a:gd name="T29" fmla="*/ 0 h 1730"/>
                      <a:gd name="T30" fmla="*/ 0 w 1282"/>
                      <a:gd name="T31" fmla="*/ 0 h 1730"/>
                      <a:gd name="T32" fmla="*/ 0 w 1282"/>
                      <a:gd name="T33" fmla="*/ 0 h 1730"/>
                      <a:gd name="T34" fmla="*/ 0 w 1282"/>
                      <a:gd name="T35" fmla="*/ 0 h 1730"/>
                      <a:gd name="T36" fmla="*/ 0 w 1282"/>
                      <a:gd name="T37" fmla="*/ 0 h 1730"/>
                      <a:gd name="T38" fmla="*/ 0 w 1282"/>
                      <a:gd name="T39" fmla="*/ 0 h 1730"/>
                      <a:gd name="T40" fmla="*/ 0 w 1282"/>
                      <a:gd name="T41" fmla="*/ 0 h 1730"/>
                      <a:gd name="T42" fmla="*/ 0 w 1282"/>
                      <a:gd name="T43" fmla="*/ 0 h 1730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282"/>
                      <a:gd name="T67" fmla="*/ 0 h 1730"/>
                      <a:gd name="T68" fmla="*/ 1282 w 1282"/>
                      <a:gd name="T69" fmla="*/ 1730 h 1730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282" h="1730">
                        <a:moveTo>
                          <a:pt x="56" y="1729"/>
                        </a:moveTo>
                        <a:cubicBezTo>
                          <a:pt x="109" y="1663"/>
                          <a:pt x="156" y="1582"/>
                          <a:pt x="195" y="1496"/>
                        </a:cubicBezTo>
                        <a:cubicBezTo>
                          <a:pt x="240" y="1391"/>
                          <a:pt x="205" y="1215"/>
                          <a:pt x="118" y="1206"/>
                        </a:cubicBezTo>
                        <a:cubicBezTo>
                          <a:pt x="0" y="1195"/>
                          <a:pt x="51" y="1410"/>
                          <a:pt x="96" y="1462"/>
                        </a:cubicBezTo>
                        <a:cubicBezTo>
                          <a:pt x="171" y="1545"/>
                          <a:pt x="256" y="1438"/>
                          <a:pt x="319" y="1373"/>
                        </a:cubicBezTo>
                        <a:cubicBezTo>
                          <a:pt x="382" y="1306"/>
                          <a:pt x="431" y="1193"/>
                          <a:pt x="426" y="1076"/>
                        </a:cubicBezTo>
                        <a:cubicBezTo>
                          <a:pt x="423" y="998"/>
                          <a:pt x="299" y="844"/>
                          <a:pt x="292" y="1042"/>
                        </a:cubicBezTo>
                        <a:cubicBezTo>
                          <a:pt x="288" y="1141"/>
                          <a:pt x="347" y="1273"/>
                          <a:pt x="428" y="1181"/>
                        </a:cubicBezTo>
                        <a:cubicBezTo>
                          <a:pt x="484" y="1114"/>
                          <a:pt x="559" y="1080"/>
                          <a:pt x="606" y="996"/>
                        </a:cubicBezTo>
                        <a:cubicBezTo>
                          <a:pt x="652" y="912"/>
                          <a:pt x="697" y="743"/>
                          <a:pt x="611" y="686"/>
                        </a:cubicBezTo>
                        <a:cubicBezTo>
                          <a:pt x="530" y="634"/>
                          <a:pt x="443" y="864"/>
                          <a:pt x="549" y="906"/>
                        </a:cubicBezTo>
                        <a:cubicBezTo>
                          <a:pt x="633" y="939"/>
                          <a:pt x="702" y="847"/>
                          <a:pt x="763" y="775"/>
                        </a:cubicBezTo>
                        <a:cubicBezTo>
                          <a:pt x="823" y="707"/>
                          <a:pt x="864" y="600"/>
                          <a:pt x="879" y="494"/>
                        </a:cubicBezTo>
                        <a:cubicBezTo>
                          <a:pt x="903" y="307"/>
                          <a:pt x="726" y="386"/>
                          <a:pt x="731" y="528"/>
                        </a:cubicBezTo>
                        <a:cubicBezTo>
                          <a:pt x="737" y="642"/>
                          <a:pt x="817" y="740"/>
                          <a:pt x="889" y="638"/>
                        </a:cubicBezTo>
                        <a:cubicBezTo>
                          <a:pt x="940" y="566"/>
                          <a:pt x="1023" y="533"/>
                          <a:pt x="1058" y="440"/>
                        </a:cubicBezTo>
                        <a:cubicBezTo>
                          <a:pt x="1093" y="341"/>
                          <a:pt x="1164" y="262"/>
                          <a:pt x="1118" y="132"/>
                        </a:cubicBezTo>
                        <a:cubicBezTo>
                          <a:pt x="1074" y="0"/>
                          <a:pt x="969" y="111"/>
                          <a:pt x="970" y="220"/>
                        </a:cubicBezTo>
                        <a:cubicBezTo>
                          <a:pt x="972" y="368"/>
                          <a:pt x="1096" y="361"/>
                          <a:pt x="1151" y="294"/>
                        </a:cubicBezTo>
                        <a:lnTo>
                          <a:pt x="1209" y="241"/>
                        </a:lnTo>
                        <a:lnTo>
                          <a:pt x="1268" y="173"/>
                        </a:lnTo>
                        <a:lnTo>
                          <a:pt x="1281" y="152"/>
                        </a:lnTo>
                      </a:path>
                    </a:pathLst>
                  </a:cu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56" name="Freeform 40"/>
                  <p:cNvSpPr>
                    <a:spLocks noChangeArrowheads="1"/>
                  </p:cNvSpPr>
                  <p:nvPr/>
                </p:nvSpPr>
                <p:spPr bwMode="auto">
                  <a:xfrm>
                    <a:off x="4279" y="1537"/>
                    <a:ext cx="140" cy="500"/>
                  </a:xfrm>
                  <a:custGeom>
                    <a:avLst/>
                    <a:gdLst>
                      <a:gd name="T0" fmla="*/ 0 w 612"/>
                      <a:gd name="T1" fmla="*/ 0 h 2209"/>
                      <a:gd name="T2" fmla="*/ 0 w 612"/>
                      <a:gd name="T3" fmla="*/ 0 h 2209"/>
                      <a:gd name="T4" fmla="*/ 0 w 612"/>
                      <a:gd name="T5" fmla="*/ 0 h 2209"/>
                      <a:gd name="T6" fmla="*/ 0 w 612"/>
                      <a:gd name="T7" fmla="*/ 0 h 2209"/>
                      <a:gd name="T8" fmla="*/ 0 w 612"/>
                      <a:gd name="T9" fmla="*/ 0 h 2209"/>
                      <a:gd name="T10" fmla="*/ 0 w 612"/>
                      <a:gd name="T11" fmla="*/ 0 h 2209"/>
                      <a:gd name="T12" fmla="*/ 0 w 612"/>
                      <a:gd name="T13" fmla="*/ 0 h 2209"/>
                      <a:gd name="T14" fmla="*/ 0 w 612"/>
                      <a:gd name="T15" fmla="*/ 0 h 2209"/>
                      <a:gd name="T16" fmla="*/ 0 w 612"/>
                      <a:gd name="T17" fmla="*/ 0 h 2209"/>
                      <a:gd name="T18" fmla="*/ 0 w 612"/>
                      <a:gd name="T19" fmla="*/ 0 h 2209"/>
                      <a:gd name="T20" fmla="*/ 0 w 612"/>
                      <a:gd name="T21" fmla="*/ 0 h 2209"/>
                      <a:gd name="T22" fmla="*/ 0 w 612"/>
                      <a:gd name="T23" fmla="*/ 0 h 2209"/>
                      <a:gd name="T24" fmla="*/ 0 w 612"/>
                      <a:gd name="T25" fmla="*/ 0 h 2209"/>
                      <a:gd name="T26" fmla="*/ 0 w 612"/>
                      <a:gd name="T27" fmla="*/ 0 h 2209"/>
                      <a:gd name="T28" fmla="*/ 0 w 612"/>
                      <a:gd name="T29" fmla="*/ 0 h 2209"/>
                      <a:gd name="T30" fmla="*/ 0 w 612"/>
                      <a:gd name="T31" fmla="*/ 0 h 2209"/>
                      <a:gd name="T32" fmla="*/ 0 w 612"/>
                      <a:gd name="T33" fmla="*/ 0 h 2209"/>
                      <a:gd name="T34" fmla="*/ 0 w 612"/>
                      <a:gd name="T35" fmla="*/ 0 h 2209"/>
                      <a:gd name="T36" fmla="*/ 0 w 612"/>
                      <a:gd name="T37" fmla="*/ 0 h 2209"/>
                      <a:gd name="T38" fmla="*/ 0 w 612"/>
                      <a:gd name="T39" fmla="*/ 0 h 2209"/>
                      <a:gd name="T40" fmla="*/ 0 w 612"/>
                      <a:gd name="T41" fmla="*/ 0 h 2209"/>
                      <a:gd name="T42" fmla="*/ 0 w 612"/>
                      <a:gd name="T43" fmla="*/ 0 h 2209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12"/>
                      <a:gd name="T67" fmla="*/ 0 h 2209"/>
                      <a:gd name="T68" fmla="*/ 612 w 612"/>
                      <a:gd name="T69" fmla="*/ 2209 h 2209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12" h="2209">
                        <a:moveTo>
                          <a:pt x="430" y="2208"/>
                        </a:moveTo>
                        <a:cubicBezTo>
                          <a:pt x="441" y="2113"/>
                          <a:pt x="434" y="2013"/>
                          <a:pt x="414" y="1915"/>
                        </a:cubicBezTo>
                        <a:cubicBezTo>
                          <a:pt x="388" y="1798"/>
                          <a:pt x="228" y="1692"/>
                          <a:pt x="132" y="1757"/>
                        </a:cubicBezTo>
                        <a:cubicBezTo>
                          <a:pt x="0" y="1844"/>
                          <a:pt x="203" y="1967"/>
                          <a:pt x="286" y="1970"/>
                        </a:cubicBezTo>
                        <a:cubicBezTo>
                          <a:pt x="424" y="1973"/>
                          <a:pt x="437" y="1820"/>
                          <a:pt x="457" y="1720"/>
                        </a:cubicBezTo>
                        <a:cubicBezTo>
                          <a:pt x="478" y="1617"/>
                          <a:pt x="449" y="1491"/>
                          <a:pt x="362" y="1405"/>
                        </a:cubicBezTo>
                        <a:cubicBezTo>
                          <a:pt x="304" y="1348"/>
                          <a:pt x="68" y="1333"/>
                          <a:pt x="199" y="1490"/>
                        </a:cubicBezTo>
                        <a:cubicBezTo>
                          <a:pt x="263" y="1569"/>
                          <a:pt x="417" y="1620"/>
                          <a:pt x="437" y="1484"/>
                        </a:cubicBezTo>
                        <a:cubicBezTo>
                          <a:pt x="449" y="1386"/>
                          <a:pt x="504" y="1300"/>
                          <a:pt x="495" y="1196"/>
                        </a:cubicBezTo>
                        <a:cubicBezTo>
                          <a:pt x="484" y="1095"/>
                          <a:pt x="413" y="928"/>
                          <a:pt x="283" y="955"/>
                        </a:cubicBezTo>
                        <a:cubicBezTo>
                          <a:pt x="162" y="982"/>
                          <a:pt x="231" y="1229"/>
                          <a:pt x="371" y="1176"/>
                        </a:cubicBezTo>
                        <a:cubicBezTo>
                          <a:pt x="483" y="1131"/>
                          <a:pt x="492" y="1003"/>
                          <a:pt x="504" y="900"/>
                        </a:cubicBezTo>
                        <a:cubicBezTo>
                          <a:pt x="520" y="798"/>
                          <a:pt x="487" y="683"/>
                          <a:pt x="429" y="591"/>
                        </a:cubicBezTo>
                        <a:cubicBezTo>
                          <a:pt x="325" y="428"/>
                          <a:pt x="194" y="633"/>
                          <a:pt x="298" y="736"/>
                        </a:cubicBezTo>
                        <a:cubicBezTo>
                          <a:pt x="385" y="820"/>
                          <a:pt x="536" y="828"/>
                          <a:pt x="540" y="692"/>
                        </a:cubicBezTo>
                        <a:cubicBezTo>
                          <a:pt x="544" y="595"/>
                          <a:pt x="608" y="502"/>
                          <a:pt x="579" y="403"/>
                        </a:cubicBezTo>
                        <a:cubicBezTo>
                          <a:pt x="545" y="298"/>
                          <a:pt x="565" y="179"/>
                          <a:pt x="426" y="117"/>
                        </a:cubicBezTo>
                        <a:cubicBezTo>
                          <a:pt x="289" y="54"/>
                          <a:pt x="255" y="223"/>
                          <a:pt x="333" y="307"/>
                        </a:cubicBezTo>
                        <a:cubicBezTo>
                          <a:pt x="438" y="417"/>
                          <a:pt x="564" y="311"/>
                          <a:pt x="574" y="215"/>
                        </a:cubicBezTo>
                        <a:lnTo>
                          <a:pt x="598" y="127"/>
                        </a:lnTo>
                        <a:lnTo>
                          <a:pt x="611" y="27"/>
                        </a:lnTo>
                        <a:lnTo>
                          <a:pt x="611" y="0"/>
                        </a:lnTo>
                      </a:path>
                    </a:pathLst>
                  </a:custGeom>
                  <a:noFill/>
                  <a:ln w="28575">
                    <a:solidFill>
                      <a:srgbClr val="00FF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TW" alt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</p:grpSp>
        </p:grpSp>
      </p:grpSp>
      <p:pic>
        <p:nvPicPr>
          <p:cNvPr id="1536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24000"/>
            <a:ext cx="367188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02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Jet R</a:t>
            </a:r>
            <a:r>
              <a:rPr lang="en-GB" altLang="zh-TW" baseline="-25000">
                <a:latin typeface="Arial" charset="0"/>
                <a:cs typeface="Arial" charset="0"/>
              </a:rPr>
              <a:t>AA</a:t>
            </a:r>
          </a:p>
        </p:txBody>
      </p:sp>
      <p:sp>
        <p:nvSpPr>
          <p:cNvPr id="176130" name="Content Placeholder 7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5040312"/>
          </a:xfrm>
        </p:spPr>
        <p:txBody>
          <a:bodyPr/>
          <a:lstStyle/>
          <a:p>
            <a:endParaRPr lang="en-GB">
              <a:latin typeface="Arial" charset="0"/>
              <a:cs typeface="Arial" charset="0"/>
            </a:endParaRPr>
          </a:p>
        </p:txBody>
      </p:sp>
      <p:pic>
        <p:nvPicPr>
          <p:cNvPr id="176131" name="Picture 8" descr="Bayes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4"/>
          <a:stretch>
            <a:fillRect/>
          </a:stretch>
        </p:blipFill>
        <p:spPr bwMode="auto">
          <a:xfrm>
            <a:off x="685800" y="1270000"/>
            <a:ext cx="7772400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6132" name="Group 9"/>
          <p:cNvGrpSpPr>
            <a:grpSpLocks/>
          </p:cNvGrpSpPr>
          <p:nvPr/>
        </p:nvGrpSpPr>
        <p:grpSpPr bwMode="auto">
          <a:xfrm>
            <a:off x="7696200" y="4038600"/>
            <a:ext cx="452438" cy="352425"/>
            <a:chOff x="5197" y="1368"/>
            <a:chExt cx="285" cy="222"/>
          </a:xfrm>
        </p:grpSpPr>
        <p:sp>
          <p:nvSpPr>
            <p:cNvPr id="12" name="Oval 14"/>
            <p:cNvSpPr>
              <a:spLocks/>
            </p:cNvSpPr>
            <p:nvPr/>
          </p:nvSpPr>
          <p:spPr bwMode="auto">
            <a:xfrm>
              <a:off x="5197" y="1368"/>
              <a:ext cx="245" cy="222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860425">
                <a:defRPr/>
              </a:pPr>
              <a:r>
                <a:rPr lang="en-US" altLang="zh-TW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13" name="Oval 15"/>
            <p:cNvSpPr>
              <a:spLocks/>
            </p:cNvSpPr>
            <p:nvPr/>
          </p:nvSpPr>
          <p:spPr bwMode="auto">
            <a:xfrm>
              <a:off x="5238" y="1368"/>
              <a:ext cx="244" cy="222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860425">
                <a:defRPr/>
              </a:pPr>
              <a:r>
                <a:rPr lang="en-US" altLang="zh-TW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Gill Sans" charset="0"/>
                </a:rPr>
                <a:t>Pb</a:t>
              </a:r>
            </a:p>
          </p:txBody>
        </p:sp>
      </p:grpSp>
      <p:grpSp>
        <p:nvGrpSpPr>
          <p:cNvPr id="176133" name="Group 12"/>
          <p:cNvGrpSpPr>
            <a:grpSpLocks/>
          </p:cNvGrpSpPr>
          <p:nvPr/>
        </p:nvGrpSpPr>
        <p:grpSpPr bwMode="auto">
          <a:xfrm>
            <a:off x="1981200" y="1724025"/>
            <a:ext cx="592138" cy="352425"/>
            <a:chOff x="3677" y="1368"/>
            <a:chExt cx="373" cy="222"/>
          </a:xfrm>
        </p:grpSpPr>
        <p:sp>
          <p:nvSpPr>
            <p:cNvPr id="15" name="Oval 12"/>
            <p:cNvSpPr>
              <a:spLocks/>
            </p:cNvSpPr>
            <p:nvPr/>
          </p:nvSpPr>
          <p:spPr bwMode="auto">
            <a:xfrm>
              <a:off x="3677" y="1368"/>
              <a:ext cx="244" cy="222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860425">
                <a:defRPr/>
              </a:pPr>
              <a:r>
                <a:rPr lang="en-US" altLang="zh-TW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Gill Sans" charset="0"/>
                </a:rPr>
                <a:t>Pb</a:t>
              </a:r>
            </a:p>
          </p:txBody>
        </p:sp>
        <p:sp>
          <p:nvSpPr>
            <p:cNvPr id="16" name="Oval 13"/>
            <p:cNvSpPr>
              <a:spLocks/>
            </p:cNvSpPr>
            <p:nvPr/>
          </p:nvSpPr>
          <p:spPr bwMode="auto">
            <a:xfrm>
              <a:off x="3807" y="1368"/>
              <a:ext cx="243" cy="222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860425">
                <a:defRPr/>
              </a:pPr>
              <a:r>
                <a:rPr lang="en-US" altLang="zh-TW" sz="13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Gill Sans" charset="0"/>
                </a:rPr>
                <a:t>Pb</a:t>
              </a:r>
            </a:p>
          </p:txBody>
        </p:sp>
      </p:grpSp>
      <p:sp>
        <p:nvSpPr>
          <p:cNvPr id="176134" name="TextBox 6"/>
          <p:cNvSpPr txBox="1">
            <a:spLocks noChangeArrowheads="1"/>
          </p:cNvSpPr>
          <p:nvPr/>
        </p:nvSpPr>
        <p:spPr bwMode="auto">
          <a:xfrm>
            <a:off x="7221538" y="6092825"/>
            <a:ext cx="1708150" cy="277813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200" b="1"/>
              <a:t>CMS PAS HIN-12-004</a:t>
            </a:r>
          </a:p>
        </p:txBody>
      </p:sp>
      <p:sp>
        <p:nvSpPr>
          <p:cNvPr id="17613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613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309DA27-4215-564C-8601-EB9EF706FD21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20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0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Jet v</a:t>
            </a:r>
            <a:r>
              <a:rPr lang="en-GB" altLang="zh-TW" baseline="-25000"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75106" name="Content Placeholder 2"/>
          <p:cNvSpPr>
            <a:spLocks noGrp="1"/>
          </p:cNvSpPr>
          <p:nvPr>
            <p:ph idx="1"/>
          </p:nvPr>
        </p:nvSpPr>
        <p:spPr>
          <a:xfrm>
            <a:off x="457200" y="5732463"/>
            <a:ext cx="8229600" cy="576262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substantial azimuthal asymmetry up to highest jet energies!</a:t>
            </a:r>
          </a:p>
        </p:txBody>
      </p:sp>
      <p:pic>
        <p:nvPicPr>
          <p:cNvPr id="164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01788"/>
            <a:ext cx="8345488" cy="348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5108" name="TextBox 6"/>
          <p:cNvSpPr txBox="1">
            <a:spLocks noChangeArrowheads="1"/>
          </p:cNvSpPr>
          <p:nvPr/>
        </p:nvSpPr>
        <p:spPr bwMode="auto">
          <a:xfrm>
            <a:off x="6372225" y="5157788"/>
            <a:ext cx="1862138" cy="276225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200" b="1"/>
              <a:t>ATLAS-CONF-2012-116</a:t>
            </a:r>
          </a:p>
        </p:txBody>
      </p:sp>
      <p:sp>
        <p:nvSpPr>
          <p:cNvPr id="175109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51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AC26B88-2C9A-5141-836C-72247650C317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21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449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>
                <a:latin typeface="Arial" charset="0"/>
                <a:cs typeface="Arial" charset="0"/>
              </a:rPr>
              <a:t>Jet </a:t>
            </a:r>
            <a:r>
              <a:rPr lang="en-GB" altLang="zh-TW" dirty="0" smtClean="0">
                <a:latin typeface="Arial" charset="0"/>
                <a:cs typeface="Arial" charset="0"/>
              </a:rPr>
              <a:t>fragmentation </a:t>
            </a:r>
            <a:r>
              <a:rPr lang="en-GB" altLang="zh-TW" dirty="0">
                <a:latin typeface="Arial" charset="0"/>
                <a:cs typeface="Arial" charset="0"/>
              </a:rPr>
              <a:t>is modified</a:t>
            </a:r>
          </a:p>
        </p:txBody>
      </p:sp>
      <p:sp>
        <p:nvSpPr>
          <p:cNvPr id="179202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040313"/>
          </a:xfrm>
        </p:spPr>
        <p:txBody>
          <a:bodyPr/>
          <a:lstStyle/>
          <a:p>
            <a:r>
              <a:rPr lang="en-GB" altLang="zh-TW" sz="2000" dirty="0" smtClean="0">
                <a:latin typeface="Arial" charset="0"/>
                <a:cs typeface="Arial" charset="0"/>
              </a:rPr>
              <a:t>ratio of </a:t>
            </a:r>
            <a:r>
              <a:rPr lang="en-GB" altLang="zh-TW" sz="2000" dirty="0" err="1" smtClean="0">
                <a:latin typeface="Arial" charset="0"/>
                <a:cs typeface="Arial" charset="0"/>
              </a:rPr>
              <a:t>Pb-Pb</a:t>
            </a:r>
            <a:r>
              <a:rPr lang="en-GB" altLang="zh-TW" sz="2000" dirty="0" smtClean="0">
                <a:latin typeface="Arial" charset="0"/>
                <a:cs typeface="Arial" charset="0"/>
              </a:rPr>
              <a:t> and </a:t>
            </a:r>
            <a:r>
              <a:rPr lang="en-GB" altLang="zh-TW" sz="2000" dirty="0" err="1" smtClean="0">
                <a:latin typeface="Arial" charset="0"/>
                <a:cs typeface="Arial" charset="0"/>
              </a:rPr>
              <a:t>pp</a:t>
            </a:r>
            <a:r>
              <a:rPr lang="en-GB" altLang="zh-TW" sz="2000" dirty="0" smtClean="0">
                <a:latin typeface="Arial" charset="0"/>
                <a:cs typeface="Arial" charset="0"/>
              </a:rPr>
              <a:t> Fragmentation Functions</a:t>
            </a:r>
            <a:endParaRPr lang="en-GB" altLang="zh-TW" sz="2000" dirty="0">
              <a:latin typeface="Arial" charset="0"/>
              <a:cs typeface="Arial" charset="0"/>
            </a:endParaRPr>
          </a:p>
        </p:txBody>
      </p:sp>
      <p:pic>
        <p:nvPicPr>
          <p:cNvPr id="168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7489825" cy="453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9204" name="TextBox 6"/>
          <p:cNvSpPr txBox="1">
            <a:spLocks noChangeArrowheads="1"/>
          </p:cNvSpPr>
          <p:nvPr/>
        </p:nvSpPr>
        <p:spPr bwMode="auto">
          <a:xfrm>
            <a:off x="5580063" y="6165850"/>
            <a:ext cx="1862137" cy="276225"/>
          </a:xfrm>
          <a:prstGeom prst="rect">
            <a:avLst/>
          </a:prstGeom>
          <a:solidFill>
            <a:srgbClr val="FFFFFF"/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zh-TW" sz="1200" b="1"/>
              <a:t>ATLAS-CONF-2012-115</a:t>
            </a:r>
          </a:p>
        </p:txBody>
      </p:sp>
      <p:sp>
        <p:nvSpPr>
          <p:cNvPr id="17920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92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A3899CA-5A97-5A44-A040-79E0B325EE5D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22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79207" name="TextBox 2"/>
          <p:cNvSpPr txBox="1">
            <a:spLocks noChangeArrowheads="1"/>
          </p:cNvSpPr>
          <p:nvPr/>
        </p:nvSpPr>
        <p:spPr bwMode="auto">
          <a:xfrm>
            <a:off x="2905125" y="5981700"/>
            <a:ext cx="2124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zh-TW" sz="1800"/>
              <a:t>z = p</a:t>
            </a:r>
            <a:r>
              <a:rPr lang="en-GB" altLang="zh-TW" sz="1800" baseline="-25000"/>
              <a:t>T</a:t>
            </a:r>
            <a:r>
              <a:rPr lang="en-GB" altLang="zh-TW" sz="1800"/>
              <a:t>(track)/p</a:t>
            </a:r>
            <a:r>
              <a:rPr lang="en-GB" altLang="zh-TW" sz="1800" baseline="-25000"/>
              <a:t>T</a:t>
            </a:r>
            <a:r>
              <a:rPr lang="en-GB" altLang="zh-TW" sz="1800"/>
              <a:t>(jet)</a:t>
            </a:r>
          </a:p>
        </p:txBody>
      </p:sp>
    </p:spTree>
    <p:extLst>
      <p:ext uri="{BB962C8B-B14F-4D97-AF65-F5344CB8AC3E}">
        <p14:creationId xmlns:p14="http://schemas.microsoft.com/office/powerpoint/2010/main" val="202425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Where does the energy go?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2000" dirty="0" smtClean="0"/>
              <a:t>look at missing </a:t>
            </a:r>
            <a:r>
              <a:rPr kumimoji="1" lang="en-US" altLang="zh-TW" sz="2000" dirty="0" err="1" smtClean="0"/>
              <a:t>p</a:t>
            </a:r>
            <a:r>
              <a:rPr kumimoji="1" lang="en-US" altLang="zh-TW" sz="2000" baseline="-25000" dirty="0" err="1" smtClean="0"/>
              <a:t>T</a:t>
            </a:r>
            <a:r>
              <a:rPr kumimoji="1" lang="en-US" altLang="zh-TW" sz="2000" dirty="0" smtClean="0"/>
              <a:t> projected on leading jet axis</a:t>
            </a:r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r>
              <a:rPr kumimoji="1" lang="en-US" altLang="zh-TW" sz="2000" dirty="0" smtClean="0"/>
              <a:t>the energy reappears, degraded, outside of the jet cone…</a:t>
            </a:r>
            <a:endParaRPr kumimoji="1" lang="zh-TW" alt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23</a:t>
            </a:fld>
            <a:endParaRPr lang="en-US" altLang="zh-TW"/>
          </a:p>
        </p:txBody>
      </p:sp>
      <p:pic>
        <p:nvPicPr>
          <p:cNvPr id="6" name="Imag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5566"/>
          <a:stretch/>
        </p:blipFill>
        <p:spPr>
          <a:xfrm>
            <a:off x="1329250" y="2648087"/>
            <a:ext cx="5810323" cy="30851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700808"/>
            <a:ext cx="4666645" cy="852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9504" y="5384829"/>
            <a:ext cx="22689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/>
            <a:r>
              <a:rPr kumimoji="1" lang="en-US" altLang="zh-TW" sz="1200" dirty="0"/>
              <a:t>[CMS: PRC 84 (2011) </a:t>
            </a:r>
            <a:r>
              <a:rPr kumimoji="1" lang="en-US" altLang="zh-TW" sz="1200" dirty="0" smtClean="0"/>
              <a:t>024906] </a:t>
            </a:r>
            <a:endParaRPr kumimoji="1" lang="en-US" altLang="zh-TW" sz="1200" dirty="0"/>
          </a:p>
          <a:p>
            <a:pPr marL="0" lvl="1" indent="0"/>
            <a:endParaRPr kumimoji="1" lang="zh-TW" altLang="en-US" sz="1400" dirty="0"/>
          </a:p>
        </p:txBody>
      </p:sp>
      <p:pic>
        <p:nvPicPr>
          <p:cNvPr id="9" name="Image 12"/>
          <p:cNvPicPr>
            <a:picLocks noChangeAspect="1"/>
          </p:cNvPicPr>
          <p:nvPr/>
        </p:nvPicPr>
        <p:blipFill rotWithShape="1">
          <a:blip r:embed="rId2"/>
          <a:srcRect l="61980" t="2140" r="19725" b="83540"/>
          <a:stretch/>
        </p:blipFill>
        <p:spPr>
          <a:xfrm>
            <a:off x="5292080" y="4077072"/>
            <a:ext cx="1341604" cy="10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1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Particle composition</a:t>
            </a:r>
          </a:p>
        </p:txBody>
      </p:sp>
      <p:sp>
        <p:nvSpPr>
          <p:cNvPr id="183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peak excess particle composition similar to pp!</a:t>
            </a:r>
          </a:p>
        </p:txBody>
      </p:sp>
      <p:sp>
        <p:nvSpPr>
          <p:cNvPr id="183299" name="TextBox 5"/>
          <p:cNvSpPr txBox="1">
            <a:spLocks noChangeArrowheads="1"/>
          </p:cNvSpPr>
          <p:nvPr/>
        </p:nvSpPr>
        <p:spPr bwMode="auto">
          <a:xfrm>
            <a:off x="323850" y="2347913"/>
            <a:ext cx="849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zh-TW" altLang="en-US" sz="2000"/>
          </a:p>
        </p:txBody>
      </p:sp>
      <p:pic>
        <p:nvPicPr>
          <p:cNvPr id="1720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88" y="1843088"/>
            <a:ext cx="4843462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203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43088"/>
            <a:ext cx="3887787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83302" name="Straight Arrow Connector 8"/>
          <p:cNvCxnSpPr>
            <a:cxnSpLocks noChangeShapeType="1"/>
          </p:cNvCxnSpPr>
          <p:nvPr/>
        </p:nvCxnSpPr>
        <p:spPr bwMode="auto">
          <a:xfrm>
            <a:off x="1403350" y="4005263"/>
            <a:ext cx="5113338" cy="13684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303" name="Straight Arrow Connector 9"/>
          <p:cNvCxnSpPr>
            <a:cxnSpLocks noChangeShapeType="1"/>
          </p:cNvCxnSpPr>
          <p:nvPr/>
        </p:nvCxnSpPr>
        <p:spPr bwMode="auto">
          <a:xfrm flipV="1">
            <a:off x="1403350" y="4148138"/>
            <a:ext cx="4968875" cy="792162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304" name="Straight Arrow Connector 10"/>
          <p:cNvCxnSpPr>
            <a:cxnSpLocks noChangeShapeType="1"/>
          </p:cNvCxnSpPr>
          <p:nvPr/>
        </p:nvCxnSpPr>
        <p:spPr bwMode="auto">
          <a:xfrm>
            <a:off x="1403350" y="3068638"/>
            <a:ext cx="4968875" cy="9366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3305" name="TextBox 12"/>
          <p:cNvSpPr txBox="1">
            <a:spLocks noChangeArrowheads="1"/>
          </p:cNvSpPr>
          <p:nvPr/>
        </p:nvSpPr>
        <p:spPr bwMode="auto">
          <a:xfrm>
            <a:off x="7153275" y="4868863"/>
            <a:ext cx="1235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z="1600" b="1"/>
              <a:t>PYTHIA pp</a:t>
            </a:r>
            <a:endParaRPr lang="en-GB" altLang="zh-TW" sz="1600" b="1"/>
          </a:p>
        </p:txBody>
      </p:sp>
      <p:cxnSp>
        <p:nvCxnSpPr>
          <p:cNvPr id="183306" name="Straight Arrow Connector 13"/>
          <p:cNvCxnSpPr>
            <a:cxnSpLocks noChangeShapeType="1"/>
          </p:cNvCxnSpPr>
          <p:nvPr/>
        </p:nvCxnSpPr>
        <p:spPr bwMode="auto">
          <a:xfrm>
            <a:off x="7956550" y="5207000"/>
            <a:ext cx="215900" cy="1666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330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8330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D5E6D77-4A58-7F4A-A30F-AB57187471BF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24</a:t>
            </a:fld>
            <a:endParaRPr lang="en-US" altLang="zh-TW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3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1"/>
          <p:cNvSpPr>
            <a:spLocks noGrp="1"/>
          </p:cNvSpPr>
          <p:nvPr>
            <p:ph type="title"/>
          </p:nvPr>
        </p:nvSpPr>
        <p:spPr>
          <a:xfrm>
            <a:off x="900113" y="179388"/>
            <a:ext cx="7200900" cy="857250"/>
          </a:xfrm>
        </p:spPr>
        <p:txBody>
          <a:bodyPr/>
          <a:lstStyle/>
          <a:p>
            <a:r>
              <a:rPr lang="en-GB" altLang="zh-TW" dirty="0">
                <a:latin typeface="Arial" charset="0"/>
                <a:cs typeface="Arial" charset="0"/>
              </a:rPr>
              <a:t>J/</a:t>
            </a:r>
            <a:r>
              <a:rPr lang="el-GR" altLang="zh-TW" dirty="0">
                <a:latin typeface="Arial" charset="0"/>
                <a:cs typeface="Arial" charset="0"/>
              </a:rPr>
              <a:t>ψ</a:t>
            </a:r>
            <a:r>
              <a:rPr lang="en-GB" altLang="zh-TW" dirty="0">
                <a:latin typeface="Arial" charset="0"/>
                <a:cs typeface="Arial" charset="0"/>
              </a:rPr>
              <a:t> suppression at </a:t>
            </a:r>
            <a:r>
              <a:rPr lang="en-GB" altLang="zh-TW" dirty="0" smtClean="0">
                <a:latin typeface="Arial" charset="0"/>
                <a:cs typeface="Arial" charset="0"/>
              </a:rPr>
              <a:t>the LHC</a:t>
            </a:r>
            <a:endParaRPr lang="en-GB" altLang="zh-TW" baseline="-25000" dirty="0">
              <a:latin typeface="Arial" charset="0"/>
              <a:cs typeface="Arial" charset="0"/>
            </a:endParaRPr>
          </a:p>
        </p:txBody>
      </p:sp>
      <p:sp>
        <p:nvSpPr>
          <p:cNvPr id="169986" name="Content Placeholder 2"/>
          <p:cNvSpPr>
            <a:spLocks noGrp="1"/>
          </p:cNvSpPr>
          <p:nvPr>
            <p:ph idx="1"/>
          </p:nvPr>
        </p:nvSpPr>
        <p:spPr>
          <a:xfrm>
            <a:off x="5219700" y="1916113"/>
            <a:ext cx="4032250" cy="3097212"/>
          </a:xfrm>
        </p:spPr>
        <p:txBody>
          <a:bodyPr/>
          <a:lstStyle/>
          <a:p>
            <a:pPr>
              <a:buFont typeface="Wingdings" charset="0"/>
              <a:buChar char="à"/>
            </a:pPr>
            <a:r>
              <a:rPr lang="en-GB" altLang="zh-TW" sz="2000" dirty="0">
                <a:latin typeface="Arial" charset="0"/>
                <a:cs typeface="Arial" charset="0"/>
              </a:rPr>
              <a:t>less suppression </a:t>
            </a:r>
            <a:r>
              <a:rPr lang="en-GB" altLang="zh-TW" sz="1800" dirty="0">
                <a:latin typeface="Arial" charset="0"/>
                <a:cs typeface="Arial" charset="0"/>
              </a:rPr>
              <a:t>than </a:t>
            </a:r>
            <a:r>
              <a:rPr lang="en-GB" altLang="zh-TW" sz="1800" dirty="0" smtClean="0">
                <a:latin typeface="Arial" charset="0"/>
                <a:cs typeface="Arial" charset="0"/>
              </a:rPr>
              <a:t>RHIC </a:t>
            </a:r>
            <a:r>
              <a:rPr lang="en-GB" altLang="zh-TW" sz="1400" dirty="0">
                <a:latin typeface="Arial" charset="0"/>
                <a:cs typeface="Arial" charset="0"/>
              </a:rPr>
              <a:t>(</a:t>
            </a:r>
            <a:r>
              <a:rPr lang="en-GB" altLang="zh-TW" sz="1400" dirty="0" smtClean="0">
                <a:latin typeface="Arial" charset="0"/>
                <a:cs typeface="Arial" charset="0"/>
              </a:rPr>
              <a:t>PHENIX, 1.2 </a:t>
            </a:r>
            <a:r>
              <a:rPr lang="en-GB" altLang="zh-TW" sz="1400" dirty="0">
                <a:latin typeface="Arial" charset="0"/>
                <a:cs typeface="Arial" charset="0"/>
              </a:rPr>
              <a:t>&lt; y &lt; 2.2, </a:t>
            </a:r>
            <a:r>
              <a:rPr lang="en-GB" altLang="zh-TW" sz="1400" dirty="0" err="1">
                <a:latin typeface="Arial" charset="0"/>
                <a:cs typeface="Arial" charset="0"/>
              </a:rPr>
              <a:t>p</a:t>
            </a:r>
            <a:r>
              <a:rPr lang="en-GB" altLang="zh-TW" sz="1400" baseline="-25000" dirty="0" err="1">
                <a:latin typeface="Arial" charset="0"/>
                <a:cs typeface="Arial" charset="0"/>
              </a:rPr>
              <a:t>T</a:t>
            </a:r>
            <a:r>
              <a:rPr lang="en-GB" altLang="zh-TW" sz="1400" dirty="0">
                <a:latin typeface="Arial" charset="0"/>
                <a:cs typeface="Arial" charset="0"/>
              </a:rPr>
              <a:t> &gt; </a:t>
            </a:r>
            <a:r>
              <a:rPr lang="en-GB" altLang="zh-TW" sz="1400" dirty="0" smtClean="0">
                <a:latin typeface="Arial" charset="0"/>
                <a:cs typeface="Arial" charset="0"/>
              </a:rPr>
              <a:t>0)</a:t>
            </a:r>
            <a:endParaRPr lang="en-GB" altLang="zh-TW" sz="1400" dirty="0">
              <a:latin typeface="Arial" charset="0"/>
              <a:cs typeface="Arial" charset="0"/>
            </a:endParaRPr>
          </a:p>
          <a:p>
            <a:pPr>
              <a:buFontTx/>
              <a:buNone/>
            </a:pPr>
            <a:endParaRPr lang="en-GB" altLang="zh-TW" sz="2000" dirty="0">
              <a:latin typeface="Arial" charset="0"/>
              <a:cs typeface="Arial" charset="0"/>
            </a:endParaRPr>
          </a:p>
          <a:p>
            <a:pPr>
              <a:buFont typeface="Wingdings" charset="0"/>
              <a:buChar char="à"/>
            </a:pP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weaker centrality dependence</a:t>
            </a:r>
          </a:p>
          <a:p>
            <a:pPr>
              <a:buFont typeface="Wingdings" charset="0"/>
              <a:buChar char="à"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 typeface="Wingdings" charset="0"/>
              <a:buChar char="à"/>
            </a:pP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new regime </a:t>
            </a:r>
            <a:r>
              <a:rPr lang="en-GB" altLang="zh-TW" sz="2000" dirty="0" err="1" smtClean="0">
                <a:latin typeface="Arial" charset="0"/>
                <a:cs typeface="Arial" charset="0"/>
                <a:sym typeface="Wingdings" charset="0"/>
              </a:rPr>
              <a:t>wrt</a:t>
            </a: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 RHIC!</a:t>
            </a: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lvl="1">
              <a:buFont typeface="Wingdings" charset="0"/>
              <a:buChar char="à"/>
            </a:pP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c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-</a:t>
            </a:r>
            <a:r>
              <a:rPr lang="en-GB" altLang="zh-TW" sz="1600" dirty="0" err="1">
                <a:latin typeface="Arial" charset="0"/>
                <a:cs typeface="Arial" charset="0"/>
                <a:sym typeface="Wingdings" charset="0"/>
              </a:rPr>
              <a:t>cbar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 coalescence? </a:t>
            </a:r>
          </a:p>
          <a:p>
            <a:pPr>
              <a:buFontTx/>
              <a:buNone/>
            </a:pPr>
            <a:endParaRPr lang="en-GB" altLang="zh-TW" sz="16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 typeface="Wingdings" charset="0"/>
              <a:buChar char="à"/>
            </a:pPr>
            <a:endParaRPr lang="en-GB" altLang="zh-TW" sz="2000" dirty="0">
              <a:solidFill>
                <a:srgbClr val="339933"/>
              </a:solidFill>
              <a:latin typeface="Arial" charset="0"/>
              <a:cs typeface="Arial" charset="0"/>
              <a:sym typeface="Wingdings" charset="0"/>
            </a:endParaRPr>
          </a:p>
          <a:p>
            <a:pPr>
              <a:buFontTx/>
              <a:buNone/>
            </a:pPr>
            <a:endParaRPr lang="en-GB" altLang="zh-TW" sz="1800" dirty="0">
              <a:solidFill>
                <a:srgbClr val="339933"/>
              </a:solidFill>
              <a:latin typeface="Arial" charset="0"/>
              <a:cs typeface="Arial" charset="0"/>
            </a:endParaRPr>
          </a:p>
        </p:txBody>
      </p:sp>
      <p:sp>
        <p:nvSpPr>
          <p:cNvPr id="16998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6998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43CA8B9-FAE7-8641-964F-2C80C0006F24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25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69989" name="Content Placeholder 2"/>
          <p:cNvSpPr txBox="1">
            <a:spLocks/>
          </p:cNvSpPr>
          <p:nvPr/>
        </p:nvSpPr>
        <p:spPr bwMode="auto">
          <a:xfrm>
            <a:off x="250825" y="1268413"/>
            <a:ext cx="446563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GB" altLang="zh-TW" sz="1800" dirty="0" smtClean="0">
                <a:solidFill>
                  <a:srgbClr val="FF0000"/>
                </a:solidFill>
              </a:rPr>
              <a:t>LHC </a:t>
            </a:r>
            <a:r>
              <a:rPr lang="en-GB" altLang="zh-TW" sz="1400" dirty="0" smtClean="0">
                <a:solidFill>
                  <a:srgbClr val="FF0000"/>
                </a:solidFill>
              </a:rPr>
              <a:t>(ALICE, 2.5 </a:t>
            </a:r>
            <a:r>
              <a:rPr lang="en-GB" altLang="zh-TW" sz="1400" dirty="0">
                <a:solidFill>
                  <a:srgbClr val="FF0000"/>
                </a:solidFill>
              </a:rPr>
              <a:t>&lt; y &lt; 4, </a:t>
            </a:r>
            <a:r>
              <a:rPr lang="en-GB" altLang="zh-TW" sz="1400" dirty="0" err="1">
                <a:solidFill>
                  <a:srgbClr val="FF0000"/>
                </a:solidFill>
              </a:rPr>
              <a:t>p</a:t>
            </a:r>
            <a:r>
              <a:rPr lang="en-GB" altLang="zh-TW" sz="1400" baseline="-25000" dirty="0" err="1">
                <a:solidFill>
                  <a:srgbClr val="FF0000"/>
                </a:solidFill>
              </a:rPr>
              <a:t>T</a:t>
            </a:r>
            <a:r>
              <a:rPr lang="en-GB" altLang="zh-TW" sz="1400" dirty="0">
                <a:solidFill>
                  <a:srgbClr val="FF0000"/>
                </a:solidFill>
              </a:rPr>
              <a:t> &gt; </a:t>
            </a:r>
            <a:r>
              <a:rPr lang="en-GB" altLang="zh-TW" sz="1400" dirty="0" smtClean="0">
                <a:solidFill>
                  <a:srgbClr val="FF0000"/>
                </a:solidFill>
              </a:rPr>
              <a:t>0)</a:t>
            </a:r>
            <a:endParaRPr lang="en-GB" altLang="zh-TW" sz="1400" dirty="0">
              <a:solidFill>
                <a:srgbClr val="FF0000"/>
              </a:solidFill>
            </a:endParaRPr>
          </a:p>
          <a:p>
            <a:pPr>
              <a:spcBef>
                <a:spcPct val="20000"/>
              </a:spcBef>
            </a:pPr>
            <a:endParaRPr lang="en-GB" altLang="zh-TW" sz="1800" dirty="0"/>
          </a:p>
          <a:p>
            <a:pPr>
              <a:spcBef>
                <a:spcPct val="20000"/>
              </a:spcBef>
              <a:buFont typeface="Arial" charset="0"/>
              <a:buChar char="•"/>
            </a:pPr>
            <a:endParaRPr lang="en-GB" altLang="zh-TW" sz="1800" dirty="0">
              <a:solidFill>
                <a:srgbClr val="FF0000"/>
              </a:solidFill>
            </a:endParaRPr>
          </a:p>
        </p:txBody>
      </p:sp>
      <p:pic>
        <p:nvPicPr>
          <p:cNvPr id="8" name="Picture 7" descr="2014-Jun-15-RAACent_ALICE_PHENIX_forwa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86674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J/</a:t>
            </a:r>
            <a:r>
              <a:rPr lang="el-GR" altLang="zh-TW">
                <a:latin typeface="Arial" charset="0"/>
                <a:cs typeface="Arial" charset="0"/>
              </a:rPr>
              <a:t>ψ</a:t>
            </a:r>
            <a:r>
              <a:rPr lang="en-GB" altLang="zh-TW">
                <a:latin typeface="Arial" charset="0"/>
                <a:cs typeface="Arial" charset="0"/>
              </a:rPr>
              <a:t> R</a:t>
            </a:r>
            <a:r>
              <a:rPr lang="en-GB" altLang="zh-TW" baseline="-25000">
                <a:latin typeface="Arial" charset="0"/>
                <a:cs typeface="Arial" charset="0"/>
              </a:rPr>
              <a:t>AA</a:t>
            </a:r>
            <a:r>
              <a:rPr lang="en-GB" altLang="zh-TW">
                <a:latin typeface="Arial" charset="0"/>
                <a:cs typeface="Arial" charset="0"/>
              </a:rPr>
              <a:t>: p</a:t>
            </a:r>
            <a:r>
              <a:rPr lang="en-GB" altLang="zh-TW" baseline="-25000">
                <a:latin typeface="Arial" charset="0"/>
                <a:cs typeface="Arial" charset="0"/>
              </a:rPr>
              <a:t>T</a:t>
            </a:r>
            <a:r>
              <a:rPr lang="en-GB" altLang="zh-TW">
                <a:latin typeface="Arial" charset="0"/>
                <a:cs typeface="Arial" charset="0"/>
              </a:rPr>
              <a:t> dependence</a:t>
            </a:r>
          </a:p>
        </p:txBody>
      </p:sp>
      <p:sp>
        <p:nvSpPr>
          <p:cNvPr id="171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000" dirty="0">
                <a:latin typeface="Arial" charset="0"/>
                <a:cs typeface="Arial" charset="0"/>
              </a:rPr>
              <a:t>decreases with </a:t>
            </a:r>
            <a:r>
              <a:rPr lang="en-GB" altLang="zh-TW" sz="2000" dirty="0" err="1">
                <a:latin typeface="Arial" charset="0"/>
                <a:cs typeface="Arial" charset="0"/>
              </a:rPr>
              <a:t>p</a:t>
            </a:r>
            <a:r>
              <a:rPr lang="en-GB" altLang="zh-TW" sz="2000" baseline="-25000" dirty="0" err="1">
                <a:latin typeface="Arial" charset="0"/>
                <a:cs typeface="Arial" charset="0"/>
              </a:rPr>
              <a:t>T</a:t>
            </a:r>
            <a:r>
              <a:rPr lang="en-GB" altLang="zh-TW" sz="2000" dirty="0">
                <a:latin typeface="Arial" charset="0"/>
                <a:cs typeface="Arial" charset="0"/>
              </a:rPr>
              <a:t> </a:t>
            </a: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r>
              <a:rPr lang="en-GB" altLang="zh-TW" sz="2000" dirty="0">
                <a:latin typeface="Arial" charset="0"/>
                <a:cs typeface="Arial" charset="0"/>
              </a:rPr>
              <a:t>consistent with </a:t>
            </a:r>
            <a:r>
              <a:rPr lang="en-GB" altLang="zh-TW" sz="2000" dirty="0" smtClean="0">
                <a:latin typeface="Arial" charset="0"/>
                <a:cs typeface="Arial" charset="0"/>
              </a:rPr>
              <a:t>regeneration models</a:t>
            </a:r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000" dirty="0">
              <a:latin typeface="Arial" charset="0"/>
              <a:cs typeface="Arial" charset="0"/>
            </a:endParaRPr>
          </a:p>
        </p:txBody>
      </p:sp>
      <p:sp>
        <p:nvSpPr>
          <p:cNvPr id="171011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7101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DAF3F96-9B07-184D-A2DB-BA51A88E977C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26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7101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773238"/>
            <a:ext cx="4140200" cy="36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5" name="Content Placeholder 7"/>
          <p:cNvSpPr txBox="1">
            <a:spLocks/>
          </p:cNvSpPr>
          <p:nvPr/>
        </p:nvSpPr>
        <p:spPr bwMode="auto">
          <a:xfrm>
            <a:off x="5003800" y="1268413"/>
            <a:ext cx="388937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kumimoji="1" lang="en-US" altLang="zh-TW" sz="2000"/>
              <a:t>at RHIC: opposite behaviour</a:t>
            </a:r>
            <a:endParaRPr kumimoji="1" lang="zh-TW" altLang="en-US" sz="2000"/>
          </a:p>
        </p:txBody>
      </p:sp>
      <p:sp>
        <p:nvSpPr>
          <p:cNvPr id="171016" name="TextBox 2"/>
          <p:cNvSpPr txBox="1">
            <a:spLocks noChangeArrowheads="1"/>
          </p:cNvSpPr>
          <p:nvPr/>
        </p:nvSpPr>
        <p:spPr bwMode="auto">
          <a:xfrm>
            <a:off x="6591300" y="5373688"/>
            <a:ext cx="2157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kumimoji="1" lang="en-US" altLang="zh-TW" sz="1400"/>
              <a:t>[STAR, arXiv:1310.3563]</a:t>
            </a:r>
            <a:endParaRPr kumimoji="1" lang="zh-TW" altLang="en-US" sz="1400"/>
          </a:p>
        </p:txBody>
      </p:sp>
      <p:pic>
        <p:nvPicPr>
          <p:cNvPr id="10" name="Picture 9" descr="2014-Jun-15-RAAPtvsModels_020_Li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476742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J/</a:t>
            </a:r>
            <a:r>
              <a:rPr lang="el-GR" altLang="zh-TW">
                <a:latin typeface="Arial" charset="0"/>
                <a:cs typeface="Arial" charset="0"/>
              </a:rPr>
              <a:t>ψ</a:t>
            </a:r>
            <a:r>
              <a:rPr lang="en-GB" altLang="zh-TW">
                <a:latin typeface="Arial" charset="0"/>
                <a:cs typeface="Arial" charset="0"/>
              </a:rPr>
              <a:t> flow?</a:t>
            </a:r>
          </a:p>
        </p:txBody>
      </p:sp>
      <p:sp>
        <p:nvSpPr>
          <p:cNvPr id="172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sz="2400" dirty="0" smtClean="0">
                <a:latin typeface="Arial" charset="0"/>
                <a:cs typeface="Arial" charset="0"/>
              </a:rPr>
              <a:t>hint </a:t>
            </a:r>
            <a:r>
              <a:rPr lang="en-GB" altLang="zh-TW" sz="2400" dirty="0">
                <a:latin typeface="Arial" charset="0"/>
                <a:cs typeface="Arial" charset="0"/>
              </a:rPr>
              <a:t>for a modulation</a:t>
            </a:r>
            <a:r>
              <a:rPr lang="en-GB" altLang="zh-TW" sz="2400" dirty="0" smtClean="0">
                <a:latin typeface="Arial" charset="0"/>
                <a:cs typeface="Arial" charset="0"/>
              </a:rPr>
              <a:t>…</a:t>
            </a: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 smtClean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 smtClean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 smtClean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 smtClean="0">
              <a:latin typeface="Arial" charset="0"/>
              <a:cs typeface="Arial" charset="0"/>
            </a:endParaRPr>
          </a:p>
          <a:p>
            <a:r>
              <a:rPr lang="en-GB" altLang="zh-TW" sz="2000" dirty="0" smtClean="0">
                <a:latin typeface="Arial" charset="0"/>
                <a:cs typeface="Arial" charset="0"/>
              </a:rPr>
              <a:t>more statistics coming!</a:t>
            </a:r>
            <a:endParaRPr lang="en-GB" altLang="zh-TW" sz="20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  <a:p>
            <a:endParaRPr lang="en-GB" altLang="zh-TW" sz="2400" dirty="0">
              <a:latin typeface="Arial" charset="0"/>
              <a:cs typeface="Arial" charset="0"/>
            </a:endParaRPr>
          </a:p>
        </p:txBody>
      </p:sp>
      <p:sp>
        <p:nvSpPr>
          <p:cNvPr id="17203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7203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5B5AD67-BAC9-9840-9C77-2B1A319610B1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27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802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4248150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 descr="2013-Dec-04-prl_fig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4034406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err="1" smtClean="0"/>
              <a:t>Bottomonium</a:t>
            </a:r>
            <a:r>
              <a:rPr kumimoji="1" lang="en-US" altLang="zh-TW" dirty="0" smtClean="0"/>
              <a:t> suppression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517232"/>
            <a:ext cx="8647112" cy="719832"/>
          </a:xfrm>
        </p:spPr>
        <p:txBody>
          <a:bodyPr/>
          <a:lstStyle/>
          <a:p>
            <a:r>
              <a:rPr kumimoji="1" lang="en-US" altLang="zh-TW" sz="2000" dirty="0" smtClean="0"/>
              <a:t>stronger suppression for less bound Y states</a:t>
            </a:r>
          </a:p>
          <a:p>
            <a:pPr lvl="1"/>
            <a:r>
              <a:rPr kumimoji="1" lang="en-US" altLang="zh-TW" sz="1600" dirty="0" smtClean="0"/>
              <a:t>very efficient melting: Y(3S) not measurable (upper limit only)</a:t>
            </a:r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zh-TW" alt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28</a:t>
            </a:fld>
            <a:endParaRPr lang="en-US" altLang="zh-TW"/>
          </a:p>
        </p:txBody>
      </p:sp>
      <p:pic>
        <p:nvPicPr>
          <p:cNvPr id="6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067944"/>
            <a:ext cx="4603320" cy="441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6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Very soft J/</a:t>
            </a:r>
            <a:r>
              <a:rPr kumimoji="1" lang="en-US" altLang="zh-TW" dirty="0" err="1" smtClean="0"/>
              <a:t>ψ</a:t>
            </a:r>
            <a:r>
              <a:rPr kumimoji="1" lang="en-US" altLang="zh-TW" dirty="0" smtClean="0"/>
              <a:t> excess</a:t>
            </a:r>
            <a:endParaRPr kumimoji="1" lang="zh-TW" altLang="en-US" dirty="0"/>
          </a:p>
        </p:txBody>
      </p:sp>
      <p:pic>
        <p:nvPicPr>
          <p:cNvPr id="7" name="Screen Shot 2015-09-22 at 2.43.02 pm.png"/>
          <p:cNvPicPr>
            <a:picLocks noGrp="1"/>
          </p:cNvPicPr>
          <p:nvPr>
            <p:ph sz="half" idx="1"/>
          </p:nvPr>
        </p:nvPicPr>
        <p:blipFill rotWithShape="1">
          <a:blip r:embed="rId2">
            <a:extLst/>
          </a:blip>
          <a:srcRect t="-14437" b="-14437"/>
          <a:stretch/>
        </p:blipFill>
        <p:spPr>
          <a:xfrm>
            <a:off x="251520" y="1124744"/>
            <a:ext cx="3682752" cy="45368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 Antinori - HF Meet - 3 February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Shape 53"/>
          <p:cNvSpPr/>
          <p:nvPr/>
        </p:nvSpPr>
        <p:spPr>
          <a:xfrm>
            <a:off x="541150" y="1485131"/>
            <a:ext cx="728826" cy="2304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25400">
            <a:solidFill>
              <a:srgbClr val="FF2600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912027" y="1815594"/>
            <a:ext cx="5284076" cy="4000500"/>
          </a:xfrm>
          <a:prstGeom prst="rect">
            <a:avLst/>
          </a:prstGeom>
        </p:spPr>
        <p:txBody>
          <a:bodyPr vert="horz" lIns="108000" tIns="0" rIns="108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1800" dirty="0" smtClean="0"/>
              <a:t>strong enhancement in R</a:t>
            </a:r>
            <a:r>
              <a:rPr kumimoji="1" lang="en-US" altLang="zh-TW" sz="1800" baseline="-25000" dirty="0" smtClean="0"/>
              <a:t>AA</a:t>
            </a:r>
            <a:r>
              <a:rPr kumimoji="1" lang="en-US" altLang="zh-TW" sz="1800" dirty="0" smtClean="0"/>
              <a:t> for </a:t>
            </a:r>
            <a:r>
              <a:rPr kumimoji="1" lang="en-US" altLang="zh-TW" sz="1800" dirty="0" err="1" smtClean="0"/>
              <a:t>p</a:t>
            </a:r>
            <a:r>
              <a:rPr kumimoji="1" lang="en-US" altLang="zh-TW" sz="1800" baseline="-25000" dirty="0" err="1" smtClean="0"/>
              <a:t>T</a:t>
            </a:r>
            <a:r>
              <a:rPr kumimoji="1" lang="en-US" altLang="zh-TW" sz="1800" dirty="0" smtClean="0"/>
              <a:t> &lt; 0.3 </a:t>
            </a:r>
            <a:r>
              <a:rPr kumimoji="1" lang="en-US" altLang="zh-TW" sz="1800" dirty="0" err="1" smtClean="0"/>
              <a:t>GeV</a:t>
            </a:r>
            <a:r>
              <a:rPr kumimoji="1" lang="en-US" altLang="zh-TW" sz="1800" dirty="0" smtClean="0"/>
              <a:t>/c</a:t>
            </a:r>
          </a:p>
          <a:p>
            <a:r>
              <a:rPr kumimoji="1" lang="en-US" altLang="zh-TW" sz="1800" dirty="0" err="1" smtClean="0"/>
              <a:t>p</a:t>
            </a:r>
            <a:r>
              <a:rPr kumimoji="1" lang="en-US" altLang="zh-TW" sz="1800" baseline="-25000" dirty="0" err="1" smtClean="0"/>
              <a:t>T</a:t>
            </a:r>
            <a:r>
              <a:rPr kumimoji="1" lang="en-US" altLang="zh-TW" sz="1800" dirty="0" smtClean="0"/>
              <a:t>-shape consistent with STARLIGHT EM</a:t>
            </a:r>
            <a:endParaRPr kumimoji="1" lang="en-US" altLang="zh-TW" sz="1800" dirty="0"/>
          </a:p>
        </p:txBody>
      </p:sp>
      <p:pic>
        <p:nvPicPr>
          <p:cNvPr id="10" name="Screen Shot 2015-09-22 at 2.56.54 pm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12975" y="2891691"/>
            <a:ext cx="3156542" cy="2657378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3"/>
          <p:cNvSpPr txBox="1">
            <a:spLocks/>
          </p:cNvSpPr>
          <p:nvPr/>
        </p:nvSpPr>
        <p:spPr>
          <a:xfrm>
            <a:off x="510513" y="5460920"/>
            <a:ext cx="6021455" cy="988198"/>
          </a:xfrm>
          <a:prstGeom prst="rect">
            <a:avLst/>
          </a:prstGeom>
        </p:spPr>
        <p:txBody>
          <a:bodyPr vert="horz" lIns="108000" tIns="0" rIns="108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1800" dirty="0" smtClean="0"/>
              <a:t>observation of EM production in </a:t>
            </a:r>
            <a:r>
              <a:rPr kumimoji="1" lang="en-US" altLang="zh-TW" sz="1800" dirty="0" err="1" smtClean="0"/>
              <a:t>hadronic</a:t>
            </a:r>
            <a:r>
              <a:rPr kumimoji="1" lang="en-US" altLang="zh-TW" sz="1800" dirty="0" smtClean="0"/>
              <a:t> collisions?</a:t>
            </a:r>
          </a:p>
          <a:p>
            <a:r>
              <a:rPr kumimoji="1" lang="en-US" altLang="zh-TW" sz="1800" dirty="0" smtClean="0"/>
              <a:t>no theoretical calculation exists!</a:t>
            </a:r>
            <a:endParaRPr kumimoji="1"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1361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88125" y="6524625"/>
            <a:ext cx="2133600" cy="333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54CEE150-6403-CB49-AE9D-82A0742BE3AE}" type="slidenum">
              <a:rPr lang="en-US" altLang="zh-TW" sz="1400">
                <a:solidFill>
                  <a:srgbClr val="FFFFFF"/>
                </a:solidFill>
                <a:latin typeface="Verdana" charset="0"/>
              </a:rPr>
              <a:pPr/>
              <a:t>3</a:t>
            </a:fld>
            <a:endParaRPr lang="en-US" altLang="zh-TW" sz="140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>
              <a:latin typeface="Comic Sans MS" charset="0"/>
              <a:cs typeface="Arial" charset="0"/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>
              <a:latin typeface="Comic Sans MS" charset="0"/>
              <a:cs typeface="Arial" charset="0"/>
            </a:endParaRPr>
          </a:p>
        </p:txBody>
      </p:sp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590800" y="2819400"/>
            <a:ext cx="1876425" cy="2262188"/>
            <a:chOff x="1632" y="1791"/>
            <a:chExt cx="1182" cy="1425"/>
          </a:xfrm>
        </p:grpSpPr>
        <p:sp>
          <p:nvSpPr>
            <p:cNvPr id="155664" name="Line 13"/>
            <p:cNvSpPr>
              <a:spLocks noChangeShapeType="1"/>
            </p:cNvSpPr>
            <p:nvPr/>
          </p:nvSpPr>
          <p:spPr bwMode="auto">
            <a:xfrm flipH="1">
              <a:off x="1632" y="2016"/>
              <a:ext cx="432" cy="120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5665" name="Text Box 16"/>
            <p:cNvSpPr txBox="1">
              <a:spLocks noChangeArrowheads="1"/>
            </p:cNvSpPr>
            <p:nvPr/>
          </p:nvSpPr>
          <p:spPr bwMode="auto">
            <a:xfrm>
              <a:off x="1766" y="1791"/>
              <a:ext cx="1048" cy="3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zh-TW" sz="2000" b="1">
                  <a:solidFill>
                    <a:srgbClr val="000000"/>
                  </a:solidFill>
                  <a:latin typeface="Helvetica" charset="0"/>
                </a:rPr>
                <a:t>ALICE</a:t>
              </a:r>
            </a:p>
            <a:p>
              <a:pPr algn="ctr" eaLnBrk="1" hangingPunct="1"/>
              <a:r>
                <a:rPr lang="en-GB" altLang="zh-TW" sz="1400" b="1">
                  <a:solidFill>
                    <a:srgbClr val="000000"/>
                  </a:solidFill>
                  <a:latin typeface="Helvetica" charset="0"/>
                </a:rPr>
                <a:t>(dedicated to AA)</a:t>
              </a:r>
              <a:endParaRPr lang="en-GB" altLang="zh-TW" sz="140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3657600" y="4098925"/>
            <a:ext cx="2662238" cy="1006475"/>
            <a:chOff x="2256" y="2534"/>
            <a:chExt cx="1677" cy="634"/>
          </a:xfrm>
        </p:grpSpPr>
        <p:sp>
          <p:nvSpPr>
            <p:cNvPr id="155662" name="Text Box 25"/>
            <p:cNvSpPr txBox="1">
              <a:spLocks noChangeArrowheads="1"/>
            </p:cNvSpPr>
            <p:nvPr/>
          </p:nvSpPr>
          <p:spPr bwMode="auto">
            <a:xfrm>
              <a:off x="2256" y="2534"/>
              <a:ext cx="1677" cy="3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zh-TW" sz="2000" b="1">
                  <a:solidFill>
                    <a:srgbClr val="000000"/>
                  </a:solidFill>
                  <a:latin typeface="Helvetica" charset="0"/>
                </a:rPr>
                <a:t>ATLAS</a:t>
              </a:r>
            </a:p>
            <a:p>
              <a:pPr algn="ctr" eaLnBrk="1" hangingPunct="1"/>
              <a:r>
                <a:rPr lang="en-GB" altLang="zh-TW" sz="1200" b="1">
                  <a:solidFill>
                    <a:srgbClr val="000000"/>
                  </a:solidFill>
                  <a:latin typeface="Helvetica" charset="0"/>
                </a:rPr>
                <a:t>(general purpose, AA capabilities)</a:t>
              </a:r>
              <a:endParaRPr lang="en-GB" altLang="zh-TW" sz="12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155663" name="Line 27"/>
            <p:cNvSpPr>
              <a:spLocks noChangeShapeType="1"/>
            </p:cNvSpPr>
            <p:nvPr/>
          </p:nvSpPr>
          <p:spPr bwMode="auto">
            <a:xfrm>
              <a:off x="3150" y="2883"/>
              <a:ext cx="594" cy="28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3733800" y="152400"/>
            <a:ext cx="2874963" cy="1828800"/>
            <a:chOff x="2448" y="0"/>
            <a:chExt cx="1811" cy="1152"/>
          </a:xfrm>
        </p:grpSpPr>
        <p:sp>
          <p:nvSpPr>
            <p:cNvPr id="155660" name="Line 31"/>
            <p:cNvSpPr>
              <a:spLocks noChangeShapeType="1"/>
            </p:cNvSpPr>
            <p:nvPr/>
          </p:nvSpPr>
          <p:spPr bwMode="auto">
            <a:xfrm flipH="1">
              <a:off x="2448" y="225"/>
              <a:ext cx="432" cy="927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5661" name="Text Box 32"/>
            <p:cNvSpPr txBox="1">
              <a:spLocks noChangeArrowheads="1"/>
            </p:cNvSpPr>
            <p:nvPr/>
          </p:nvSpPr>
          <p:spPr bwMode="auto">
            <a:xfrm>
              <a:off x="2582" y="0"/>
              <a:ext cx="1677" cy="3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zh-TW" sz="2000" b="1">
                  <a:solidFill>
                    <a:srgbClr val="000000"/>
                  </a:solidFill>
                  <a:latin typeface="Helvetica" charset="0"/>
                </a:rPr>
                <a:t>CMS</a:t>
              </a:r>
            </a:p>
            <a:p>
              <a:pPr algn="ctr" eaLnBrk="1" hangingPunct="1"/>
              <a:r>
                <a:rPr lang="en-GB" altLang="zh-TW" sz="1200" b="1">
                  <a:solidFill>
                    <a:srgbClr val="000000"/>
                  </a:solidFill>
                  <a:latin typeface="Helvetica" charset="0"/>
                </a:rPr>
                <a:t>(general purpose, AA capabilities)</a:t>
              </a:r>
              <a:endParaRPr lang="en-GB" altLang="zh-TW" sz="120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grpSp>
        <p:nvGrpSpPr>
          <p:cNvPr id="5" name="Group 37"/>
          <p:cNvGrpSpPr>
            <a:grpSpLocks/>
          </p:cNvGrpSpPr>
          <p:nvPr/>
        </p:nvGrpSpPr>
        <p:grpSpPr bwMode="auto">
          <a:xfrm>
            <a:off x="5868990" y="1905000"/>
            <a:ext cx="2825751" cy="1752600"/>
            <a:chOff x="3601" y="1104"/>
            <a:chExt cx="1780" cy="1104"/>
          </a:xfrm>
        </p:grpSpPr>
        <p:sp>
          <p:nvSpPr>
            <p:cNvPr id="155658" name="Line 35"/>
            <p:cNvSpPr>
              <a:spLocks noChangeShapeType="1"/>
            </p:cNvSpPr>
            <p:nvPr/>
          </p:nvSpPr>
          <p:spPr bwMode="auto">
            <a:xfrm>
              <a:off x="4378" y="1329"/>
              <a:ext cx="518" cy="879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5659" name="Text Box 36"/>
            <p:cNvSpPr txBox="1">
              <a:spLocks noChangeArrowheads="1"/>
            </p:cNvSpPr>
            <p:nvPr/>
          </p:nvSpPr>
          <p:spPr bwMode="auto">
            <a:xfrm>
              <a:off x="3601" y="1104"/>
              <a:ext cx="1780" cy="36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altLang="zh-TW" sz="2000" b="1" dirty="0" err="1">
                  <a:solidFill>
                    <a:srgbClr val="000000"/>
                  </a:solidFill>
                  <a:latin typeface="Helvetica" charset="0"/>
                </a:rPr>
                <a:t>LHCb</a:t>
              </a:r>
              <a:endParaRPr lang="en-GB" altLang="zh-TW" sz="2000" b="1" dirty="0">
                <a:solidFill>
                  <a:srgbClr val="000000"/>
                </a:solidFill>
                <a:latin typeface="Helvetica" charset="0"/>
              </a:endParaRPr>
            </a:p>
            <a:p>
              <a:pPr algn="ctr" eaLnBrk="1" hangingPunct="1"/>
              <a:r>
                <a:rPr lang="en-GB" altLang="zh-TW" sz="1200" b="1" dirty="0">
                  <a:solidFill>
                    <a:srgbClr val="000000"/>
                  </a:solidFill>
                  <a:latin typeface="Helvetica" charset="0"/>
                </a:rPr>
                <a:t>(dedicated to beauty, joined in </a:t>
              </a:r>
              <a:r>
                <a:rPr lang="en-GB" altLang="zh-TW" sz="1200" b="1" dirty="0" smtClean="0">
                  <a:solidFill>
                    <a:srgbClr val="000000"/>
                  </a:solidFill>
                  <a:latin typeface="Helvetica" charset="0"/>
                </a:rPr>
                <a:t>2013)</a:t>
              </a:r>
              <a:endParaRPr lang="en-GB" altLang="zh-TW" sz="1200" dirty="0">
                <a:solidFill>
                  <a:srgbClr val="000000"/>
                </a:solidFill>
                <a:latin typeface="Helvetica" charset="0"/>
              </a:endParaRPr>
            </a:p>
          </p:txBody>
        </p:sp>
      </p:grpSp>
      <p:sp>
        <p:nvSpPr>
          <p:cNvPr id="155657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6553200" y="6507163"/>
            <a:ext cx="2133600" cy="196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zh-CN" sz="1400" smtClean="0">
                <a:solidFill>
                  <a:schemeClr val="bg1"/>
                </a:solidFill>
              </a:rPr>
              <a:t>F Antinori - HF Meet - 3 February 2016</a:t>
            </a:r>
            <a:endParaRPr lang="en-US" altLang="zh-CN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R</a:t>
            </a:r>
            <a:r>
              <a:rPr lang="en-GB" altLang="zh-TW" baseline="-25000">
                <a:latin typeface="Arial" charset="0"/>
                <a:cs typeface="Arial" charset="0"/>
              </a:rPr>
              <a:t>AA</a:t>
            </a:r>
            <a:r>
              <a:rPr lang="en-GB" altLang="zh-TW">
                <a:latin typeface="Arial" charset="0"/>
                <a:cs typeface="Arial" charset="0"/>
              </a:rPr>
              <a:t>: Flavour Dependence!</a:t>
            </a:r>
            <a:endParaRPr lang="en-GB" altLang="zh-TW" baseline="-25000">
              <a:latin typeface="Arial" charset="0"/>
              <a:cs typeface="Arial" charset="0"/>
            </a:endParaRPr>
          </a:p>
        </p:txBody>
      </p:sp>
      <p:sp>
        <p:nvSpPr>
          <p:cNvPr id="175106" name="Content Placeholder 2"/>
          <p:cNvSpPr>
            <a:spLocks noGrp="1"/>
          </p:cNvSpPr>
          <p:nvPr>
            <p:ph idx="1"/>
          </p:nvPr>
        </p:nvSpPr>
        <p:spPr>
          <a:xfrm>
            <a:off x="0" y="5086350"/>
            <a:ext cx="4716463" cy="1079500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p</a:t>
            </a:r>
            <a:r>
              <a:rPr lang="en-GB" altLang="zh-TW" sz="2000" baseline="-25000">
                <a:latin typeface="Arial" charset="0"/>
                <a:cs typeface="Arial" charset="0"/>
              </a:rPr>
              <a:t>T</a:t>
            </a:r>
            <a:r>
              <a:rPr lang="en-GB" altLang="zh-TW" sz="2000">
                <a:latin typeface="Arial" charset="0"/>
                <a:cs typeface="Arial" charset="0"/>
              </a:rPr>
              <a:t> &lt; 8 GeV/c:</a:t>
            </a:r>
          </a:p>
          <a:p>
            <a:pPr lvl="1"/>
            <a:r>
              <a:rPr lang="en-GB" altLang="zh-TW" sz="1800">
                <a:latin typeface="Arial" charset="0"/>
                <a:cs typeface="Arial" charset="0"/>
              </a:rPr>
              <a:t>hint of less suppression than for </a:t>
            </a:r>
            <a:r>
              <a:rPr lang="el-GR" altLang="zh-TW" sz="1800">
                <a:latin typeface="Arial" charset="0"/>
                <a:cs typeface="Arial" charset="0"/>
              </a:rPr>
              <a:t>π</a:t>
            </a:r>
            <a:r>
              <a:rPr lang="en-GB" altLang="zh-TW" sz="1800">
                <a:latin typeface="Arial" charset="0"/>
                <a:cs typeface="Arial" charset="0"/>
              </a:rPr>
              <a:t> ?</a:t>
            </a:r>
            <a:endParaRPr lang="en-GB" altLang="zh-TW" sz="1600">
              <a:latin typeface="Arial" charset="0"/>
              <a:cs typeface="Arial" charset="0"/>
            </a:endParaRPr>
          </a:p>
          <a:p>
            <a:r>
              <a:rPr lang="en-GB" altLang="zh-TW" sz="2000">
                <a:latin typeface="Arial" charset="0"/>
                <a:cs typeface="Arial" charset="0"/>
              </a:rPr>
              <a:t>p</a:t>
            </a:r>
            <a:r>
              <a:rPr lang="en-GB" altLang="zh-TW" sz="2000" baseline="-25000">
                <a:latin typeface="Arial" charset="0"/>
                <a:cs typeface="Arial" charset="0"/>
              </a:rPr>
              <a:t>T</a:t>
            </a:r>
            <a:r>
              <a:rPr lang="en-GB" altLang="zh-TW" sz="2000">
                <a:latin typeface="Arial" charset="0"/>
                <a:cs typeface="Arial" charset="0"/>
              </a:rPr>
              <a:t> &gt; 8 GeV/c</a:t>
            </a:r>
          </a:p>
          <a:p>
            <a:pPr lvl="1"/>
            <a:r>
              <a:rPr lang="en-GB" altLang="zh-TW" sz="1800">
                <a:latin typeface="Arial" charset="0"/>
                <a:cs typeface="Arial" charset="0"/>
              </a:rPr>
              <a:t>same suppression as for </a:t>
            </a:r>
            <a:r>
              <a:rPr lang="el-GR" altLang="zh-TW" sz="1800">
                <a:latin typeface="Arial" charset="0"/>
                <a:cs typeface="Arial" charset="0"/>
              </a:rPr>
              <a:t>π</a:t>
            </a:r>
            <a:r>
              <a:rPr lang="en-GB" altLang="zh-TW" sz="1800">
                <a:latin typeface="Arial" charset="0"/>
                <a:cs typeface="Arial" charset="0"/>
              </a:rPr>
              <a:t>… </a:t>
            </a:r>
          </a:p>
        </p:txBody>
      </p:sp>
      <p:sp>
        <p:nvSpPr>
          <p:cNvPr id="17510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7510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6F99D87-8879-5C4A-9865-7579DACB24B3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30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75109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908050"/>
            <a:ext cx="487045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68" name="Content Placeholder 2"/>
          <p:cNvSpPr txBox="1">
            <a:spLocks/>
          </p:cNvSpPr>
          <p:nvPr/>
        </p:nvSpPr>
        <p:spPr bwMode="auto">
          <a:xfrm>
            <a:off x="4610100" y="1268413"/>
            <a:ext cx="4533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marL="341313" indent="-3413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GB" altLang="zh-TW" sz="2000" dirty="0" smtClean="0"/>
              <a:t>indication of R</a:t>
            </a:r>
            <a:r>
              <a:rPr lang="en-GB" altLang="zh-TW" sz="2000" baseline="-25000" dirty="0" smtClean="0"/>
              <a:t>AA</a:t>
            </a:r>
            <a:r>
              <a:rPr lang="en-GB" altLang="zh-TW" sz="2000" dirty="0" smtClean="0"/>
              <a:t>(b) &gt; R</a:t>
            </a:r>
            <a:r>
              <a:rPr lang="en-GB" altLang="zh-TW" sz="2000" baseline="-25000" dirty="0" smtClean="0"/>
              <a:t>AA</a:t>
            </a:r>
            <a:r>
              <a:rPr lang="en-GB" altLang="zh-TW" sz="2000" dirty="0" smtClean="0"/>
              <a:t>(c) !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GB" altLang="zh-TW" sz="2000" dirty="0" smtClean="0"/>
          </a:p>
          <a:p>
            <a:pPr marL="0" indent="0">
              <a:spcBef>
                <a:spcPct val="20000"/>
              </a:spcBef>
              <a:defRPr/>
            </a:pPr>
            <a:r>
              <a:rPr lang="en-GB" altLang="zh-TW" sz="1800" dirty="0" smtClean="0"/>
              <a:t>                       </a:t>
            </a:r>
            <a:endParaRPr lang="en-GB" altLang="zh-TW" sz="2000" dirty="0" smtClean="0"/>
          </a:p>
        </p:txBody>
      </p:sp>
      <p:pic>
        <p:nvPicPr>
          <p:cNvPr id="2" name="Picture 1" descr="2013-Jul-15-Dave8to16_NonPromptJpsi_CompWithModels_110713_wNp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773238"/>
            <a:ext cx="4132263" cy="422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89138"/>
            <a:ext cx="478313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D meson v</a:t>
            </a:r>
            <a:r>
              <a:rPr lang="en-GB" altLang="zh-TW" baseline="-25000"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77155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268413"/>
            <a:ext cx="4038600" cy="5040312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indication of non-zero v</a:t>
            </a:r>
            <a:r>
              <a:rPr lang="en-GB" altLang="zh-TW" sz="2000" baseline="-25000">
                <a:latin typeface="Arial" charset="0"/>
                <a:cs typeface="Arial" charset="0"/>
              </a:rPr>
              <a:t>2</a:t>
            </a:r>
          </a:p>
          <a:p>
            <a:pPr lvl="1"/>
            <a:r>
              <a:rPr lang="en-GB" altLang="zh-TW" sz="1600">
                <a:latin typeface="Arial" charset="0"/>
                <a:cs typeface="Arial" charset="0"/>
              </a:rPr>
              <a:t>consistent with strong coupling of c to medium</a:t>
            </a:r>
          </a:p>
        </p:txBody>
      </p:sp>
      <p:sp>
        <p:nvSpPr>
          <p:cNvPr id="177156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244975" cy="5040312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theory must describe simultaneously v</a:t>
            </a:r>
            <a:r>
              <a:rPr lang="en-GB" altLang="zh-TW" sz="2000" baseline="-25000">
                <a:latin typeface="Arial" charset="0"/>
                <a:cs typeface="Arial" charset="0"/>
              </a:rPr>
              <a:t>2</a:t>
            </a:r>
            <a:r>
              <a:rPr lang="en-GB" altLang="zh-TW" sz="2000">
                <a:latin typeface="Arial" charset="0"/>
                <a:cs typeface="Arial" charset="0"/>
              </a:rPr>
              <a:t> and R</a:t>
            </a:r>
            <a:r>
              <a:rPr lang="en-GB" altLang="zh-TW" sz="2000" baseline="-25000">
                <a:latin typeface="Arial" charset="0"/>
                <a:cs typeface="Arial" charset="0"/>
              </a:rPr>
              <a:t>AA</a:t>
            </a:r>
            <a:r>
              <a:rPr lang="en-GB" altLang="zh-TW" sz="2000">
                <a:latin typeface="Arial" charset="0"/>
                <a:cs typeface="Arial" charset="0"/>
              </a:rPr>
              <a:t> …</a:t>
            </a:r>
          </a:p>
        </p:txBody>
      </p:sp>
      <p:sp>
        <p:nvSpPr>
          <p:cNvPr id="17715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7715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EB31689-C493-3745-A079-5B48477738A8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31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7715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17"/>
          <a:stretch>
            <a:fillRect/>
          </a:stretch>
        </p:blipFill>
        <p:spPr bwMode="auto">
          <a:xfrm>
            <a:off x="4962525" y="2133600"/>
            <a:ext cx="3641725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7" t="7693" b="59216"/>
          <a:stretch>
            <a:fillRect/>
          </a:stretch>
        </p:blipFill>
        <p:spPr bwMode="auto">
          <a:xfrm>
            <a:off x="6202363" y="5516563"/>
            <a:ext cx="146526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5.02 </a:t>
            </a:r>
            <a:r>
              <a:rPr lang="en-US" dirty="0" err="1" smtClean="0"/>
              <a:t>TeV</a:t>
            </a:r>
            <a:r>
              <a:rPr lang="en-US" dirty="0" smtClean="0"/>
              <a:t>: multiplicity</a:t>
            </a:r>
            <a:endParaRPr lang="en-US" dirty="0"/>
          </a:p>
        </p:txBody>
      </p:sp>
      <p:pic>
        <p:nvPicPr>
          <p:cNvPr id="6" name="Content Placeholder 5" descr="sqrtsFig-14325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42" r="2186"/>
          <a:stretch/>
        </p:blipFill>
        <p:spPr>
          <a:xfrm>
            <a:off x="110003" y="1412776"/>
            <a:ext cx="4029950" cy="383953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32</a:t>
            </a:fld>
            <a:endParaRPr lang="en-US" altLang="zh-TW"/>
          </a:p>
        </p:txBody>
      </p:sp>
      <p:pic>
        <p:nvPicPr>
          <p:cNvPr id="7" name="Picture 6" descr="npartFig-143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40768"/>
            <a:ext cx="4032448" cy="390935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41176" y="5229200"/>
            <a:ext cx="454684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47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648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8825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00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kumimoji="1" lang="en-US" altLang="zh-TW" sz="1800" dirty="0" smtClean="0"/>
              <a:t>√s dependence steeper than </a:t>
            </a:r>
            <a:r>
              <a:rPr kumimoji="1" lang="en-US" altLang="zh-TW" sz="1800" dirty="0" err="1" smtClean="0"/>
              <a:t>pp</a:t>
            </a:r>
            <a:endParaRPr kumimoji="1" lang="en-US" altLang="zh-TW" sz="1800" dirty="0" smtClean="0"/>
          </a:p>
          <a:p>
            <a:r>
              <a:rPr kumimoji="1" lang="en-US" altLang="zh-TW" sz="1800" dirty="0" smtClean="0"/>
              <a:t>follows trend established at 2.76 </a:t>
            </a:r>
            <a:r>
              <a:rPr kumimoji="1" lang="en-US" altLang="zh-TW" sz="1800" dirty="0" err="1" smtClean="0"/>
              <a:t>TeV</a:t>
            </a:r>
            <a:endParaRPr kumimoji="1" lang="zh-TW" altLang="en-US" sz="1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44008" y="5229200"/>
            <a:ext cx="4546848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47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648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8825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00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kumimoji="1" lang="x-none" altLang="zh-TW" sz="1800" dirty="0" smtClean="0"/>
              <a:t>centrality dependence ~ indep of √s</a:t>
            </a:r>
            <a:endParaRPr kumimoji="1" lang="zh-TW" alt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6005893" y="5877272"/>
            <a:ext cx="2310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1400" dirty="0" smtClean="0"/>
              <a:t>[ALICE</a:t>
            </a:r>
            <a:r>
              <a:rPr kumimoji="1" lang="en-US" altLang="zh-TW" sz="1400" dirty="0"/>
              <a:t>,</a:t>
            </a:r>
            <a:r>
              <a:rPr kumimoji="1" lang="en-US" altLang="zh-TW" sz="1400" dirty="0" smtClean="0"/>
              <a:t> arXiv:1512.06104]</a:t>
            </a:r>
            <a:endParaRPr kumimoji="1"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49165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95830"/>
            <a:ext cx="571500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>
                <a:latin typeface="Arial" charset="0"/>
                <a:cs typeface="Arial" charset="0"/>
              </a:rPr>
              <a:t>Parton </a:t>
            </a:r>
            <a:r>
              <a:rPr lang="en-GB" altLang="zh-TW" dirty="0">
                <a:latin typeface="Arial" charset="0"/>
                <a:cs typeface="Arial" charset="0"/>
              </a:rPr>
              <a:t>shadowing…</a:t>
            </a:r>
          </a:p>
        </p:txBody>
      </p:sp>
      <p:sp>
        <p:nvSpPr>
          <p:cNvPr id="184322" name="Content Placeholder 6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03998"/>
          </a:xfrm>
        </p:spPr>
        <p:txBody>
          <a:bodyPr/>
          <a:lstStyle/>
          <a:p>
            <a:r>
              <a:rPr lang="en-GB" altLang="zh-TW" sz="2000" dirty="0" smtClean="0">
                <a:latin typeface="Arial" charset="0"/>
                <a:cs typeface="Arial" charset="0"/>
              </a:rPr>
              <a:t>complication in interpretation of </a:t>
            </a:r>
            <a:r>
              <a:rPr lang="en-GB" altLang="zh-TW" sz="2000" dirty="0" err="1" smtClean="0">
                <a:latin typeface="Arial" charset="0"/>
                <a:cs typeface="Arial" charset="0"/>
              </a:rPr>
              <a:t>Pb-Pb</a:t>
            </a:r>
            <a:r>
              <a:rPr lang="en-GB" altLang="zh-TW" sz="2000" dirty="0" smtClean="0">
                <a:latin typeface="Arial" charset="0"/>
                <a:cs typeface="Arial" charset="0"/>
              </a:rPr>
              <a:t> results:</a:t>
            </a:r>
          </a:p>
          <a:p>
            <a:pPr marL="0" indent="0">
              <a:buNone/>
            </a:pPr>
            <a:r>
              <a:rPr lang="en-GB" altLang="zh-TW" sz="2000" dirty="0" smtClean="0">
                <a:latin typeface="Arial" charset="0"/>
                <a:cs typeface="Arial" charset="0"/>
              </a:rPr>
              <a:t>     different </a:t>
            </a:r>
            <a:r>
              <a:rPr lang="en-GB" altLang="zh-TW" sz="2000" dirty="0" err="1">
                <a:latin typeface="Arial" charset="0"/>
                <a:cs typeface="Arial" charset="0"/>
              </a:rPr>
              <a:t>parton</a:t>
            </a:r>
            <a:r>
              <a:rPr lang="en-GB" altLang="zh-TW" sz="2000" dirty="0">
                <a:latin typeface="Arial" charset="0"/>
                <a:cs typeface="Arial" charset="0"/>
              </a:rPr>
              <a:t> distribution functions in protons and nuclei</a:t>
            </a:r>
          </a:p>
        </p:txBody>
      </p:sp>
      <p:sp>
        <p:nvSpPr>
          <p:cNvPr id="18432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8432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04486AE-AD26-5144-89BA-64701BE9F752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33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491880" y="5528265"/>
            <a:ext cx="2682420" cy="2769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  <a:ea typeface="+mn-ea"/>
                <a:cs typeface="Arial" pitchFamily="34" charset="0"/>
              </a:rPr>
              <a:t>[</a:t>
            </a:r>
            <a:r>
              <a:rPr lang="en-GB" sz="1200" dirty="0">
                <a:latin typeface="+mn-lt"/>
                <a:ea typeface="+mn-ea"/>
                <a:cs typeface="Arial" pitchFamily="34" charset="0"/>
              </a:rPr>
              <a:t>K J </a:t>
            </a:r>
            <a:r>
              <a:rPr lang="en-GB" sz="1200" dirty="0" err="1">
                <a:latin typeface="+mn-lt"/>
                <a:ea typeface="+mn-ea"/>
                <a:cs typeface="Arial" pitchFamily="34" charset="0"/>
              </a:rPr>
              <a:t>Eskola</a:t>
            </a:r>
            <a:r>
              <a:rPr lang="en-GB" sz="1200" dirty="0">
                <a:latin typeface="+mn-lt"/>
                <a:ea typeface="+mn-ea"/>
                <a:cs typeface="Arial" pitchFamily="34" charset="0"/>
              </a:rPr>
              <a:t> et al: JHEP04(2009)065</a:t>
            </a:r>
            <a:r>
              <a:rPr lang="en-US" sz="1200" dirty="0">
                <a:latin typeface="+mn-lt"/>
                <a:ea typeface="+mn-ea"/>
                <a:cs typeface="Arial" pitchFamily="34" charset="0"/>
              </a:rPr>
              <a:t>]</a:t>
            </a:r>
          </a:p>
        </p:txBody>
      </p:sp>
      <p:sp>
        <p:nvSpPr>
          <p:cNvPr id="184327" name="Content Placeholder 6"/>
          <p:cNvSpPr txBox="1">
            <a:spLocks/>
          </p:cNvSpPr>
          <p:nvPr/>
        </p:nvSpPr>
        <p:spPr bwMode="auto">
          <a:xfrm>
            <a:off x="454025" y="5857875"/>
            <a:ext cx="82296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en-GB" altLang="zh-TW" sz="1900" dirty="0" smtClean="0">
                <a:sym typeface="Wingdings"/>
              </a:rPr>
              <a:t> </a:t>
            </a:r>
            <a:r>
              <a:rPr lang="en-GB" altLang="zh-TW" sz="1900" dirty="0" smtClean="0"/>
              <a:t>uncertainty on “trivial” nuclear effects baseline</a:t>
            </a:r>
            <a:endParaRPr lang="en-GB" altLang="zh-TW" sz="1900" dirty="0"/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en-GB" altLang="zh-TW" sz="1900" dirty="0">
                <a:sym typeface="Wingdings" charset="0"/>
              </a:rPr>
              <a:t>	 measure p-</a:t>
            </a:r>
            <a:r>
              <a:rPr lang="en-GB" altLang="zh-TW" sz="1900" dirty="0" err="1">
                <a:sym typeface="Wingdings" charset="0"/>
              </a:rPr>
              <a:t>Pb</a:t>
            </a:r>
            <a:r>
              <a:rPr lang="en-GB" altLang="zh-TW" sz="1900" dirty="0">
                <a:sym typeface="Wingdings" charset="0"/>
              </a:rPr>
              <a:t> collisions!!!</a:t>
            </a:r>
            <a:endParaRPr lang="en-GB" altLang="zh-TW" sz="1900" dirty="0"/>
          </a:p>
        </p:txBody>
      </p:sp>
      <p:sp>
        <p:nvSpPr>
          <p:cNvPr id="9" name="TextBox 8"/>
          <p:cNvSpPr txBox="1"/>
          <p:nvPr/>
        </p:nvSpPr>
        <p:spPr>
          <a:xfrm>
            <a:off x="6516688" y="2565400"/>
            <a:ext cx="242411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latin typeface="+mn-lt"/>
                <a:ea typeface="+mn-ea"/>
                <a:cs typeface="Arial" pitchFamily="34" charset="0"/>
              </a:rPr>
              <a:t>x = fraction of     </a:t>
            </a:r>
          </a:p>
          <a:p>
            <a:pPr>
              <a:defRPr/>
            </a:pPr>
            <a:r>
              <a:rPr lang="en-GB" sz="1600" dirty="0">
                <a:latin typeface="+mn-lt"/>
                <a:ea typeface="+mn-ea"/>
                <a:cs typeface="Arial" pitchFamily="34" charset="0"/>
              </a:rPr>
              <a:t>     nucleon momentum     </a:t>
            </a:r>
          </a:p>
          <a:p>
            <a:pPr>
              <a:defRPr/>
            </a:pPr>
            <a:r>
              <a:rPr lang="en-GB" sz="1600" dirty="0">
                <a:latin typeface="+mn-lt"/>
                <a:ea typeface="+mn-ea"/>
                <a:cs typeface="Arial" pitchFamily="34" charset="0"/>
              </a:rPr>
              <a:t>     carried by </a:t>
            </a:r>
            <a:r>
              <a:rPr lang="en-GB" sz="1600" dirty="0" err="1" smtClean="0">
                <a:latin typeface="+mn-lt"/>
                <a:ea typeface="+mn-ea"/>
                <a:cs typeface="Arial" pitchFamily="34" charset="0"/>
              </a:rPr>
              <a:t>parton</a:t>
            </a:r>
            <a:endParaRPr lang="en-GB" sz="1600" dirty="0"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p-Pb collisions in the LHC!</a:t>
            </a:r>
          </a:p>
        </p:txBody>
      </p:sp>
      <p:sp>
        <p:nvSpPr>
          <p:cNvPr id="1955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altLang="zh-TW" sz="2000" dirty="0">
                <a:latin typeface="Arial" charset="0"/>
                <a:cs typeface="Arial" charset="0"/>
              </a:rPr>
              <a:t>tricky, but can be done…</a:t>
            </a:r>
          </a:p>
          <a:p>
            <a:pPr>
              <a:defRPr/>
            </a:pPr>
            <a:r>
              <a:rPr lang="en-GB" altLang="zh-TW" sz="2000" dirty="0">
                <a:latin typeface="Arial" charset="0"/>
                <a:cs typeface="Arial" charset="0"/>
              </a:rPr>
              <a:t>2-in-1 design…</a:t>
            </a:r>
          </a:p>
          <a:p>
            <a:pPr lvl="1">
              <a:buFont typeface="Wingdings" charset="0"/>
              <a:buChar char="à"/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identical bending field in two beams</a:t>
            </a:r>
          </a:p>
          <a:p>
            <a:pPr lvl="1">
              <a:buFont typeface="Wingdings" charset="0"/>
              <a:buChar char="à"/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locks the relation between the</a:t>
            </a:r>
          </a:p>
          <a:p>
            <a:pPr lvl="1">
              <a:buFont typeface="Wingdings" charset="0"/>
              <a:buNone/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	two beam momenta:</a:t>
            </a:r>
          </a:p>
          <a:p>
            <a:pPr lvl="1">
              <a:buFont typeface="Wingdings" charset="0"/>
              <a:buNone/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	p (</a:t>
            </a:r>
            <a:r>
              <a:rPr lang="en-GB" altLang="zh-TW" sz="1800" dirty="0" err="1">
                <a:latin typeface="Arial" charset="0"/>
                <a:cs typeface="Arial" charset="0"/>
                <a:sym typeface="Wingdings" charset="0"/>
              </a:rPr>
              <a:t>Pb</a:t>
            </a: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) = Z p(proton)</a:t>
            </a:r>
          </a:p>
          <a:p>
            <a:pPr lvl="1">
              <a:buFont typeface="Wingdings" charset="0"/>
              <a:buChar char="è"/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different speeds for the two beams!</a:t>
            </a:r>
          </a:p>
          <a:p>
            <a:pPr>
              <a:defRPr/>
            </a:pP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adjust length of closed orbits!</a:t>
            </a:r>
          </a:p>
          <a:p>
            <a:pPr lvl="1">
              <a:defRPr/>
            </a:pPr>
            <a:r>
              <a:rPr lang="en-GB" altLang="zh-TW" sz="1800" dirty="0">
                <a:latin typeface="Arial" charset="0"/>
                <a:cs typeface="Arial" charset="0"/>
                <a:sym typeface="Wingdings" charset="0"/>
              </a:rPr>
              <a:t>to compensate different speeds</a:t>
            </a:r>
          </a:p>
          <a:p>
            <a:pPr>
              <a:defRPr/>
            </a:pP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different RF </a:t>
            </a:r>
            <a:r>
              <a:rPr lang="en-GB" altLang="zh-TW" sz="2000" dirty="0" err="1">
                <a:latin typeface="Arial" charset="0"/>
                <a:cs typeface="Arial" charset="0"/>
                <a:sym typeface="Wingdings" charset="0"/>
              </a:rPr>
              <a:t>freq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 for two beams at injection and ramps</a:t>
            </a:r>
          </a:p>
          <a:p>
            <a:pPr>
              <a:defRPr/>
            </a:pP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short 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low </a:t>
            </a:r>
            <a:r>
              <a:rPr lang="en-GB" altLang="zh-TW" sz="2000" dirty="0" err="1">
                <a:latin typeface="Arial" charset="0"/>
                <a:cs typeface="Arial" charset="0"/>
                <a:sym typeface="Wingdings" charset="0"/>
              </a:rPr>
              <a:t>lumi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 pilot run </a:t>
            </a: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(a few hours) on 12/9/2012</a:t>
            </a:r>
          </a:p>
          <a:p>
            <a:pPr>
              <a:defRPr/>
            </a:pP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first run in Jan-Feb 2013!</a:t>
            </a:r>
          </a:p>
          <a:p>
            <a:pPr marL="0" indent="0">
              <a:buFontTx/>
              <a:buNone/>
              <a:defRPr/>
            </a:pPr>
            <a:r>
              <a:rPr lang="en-GB" altLang="zh-TW" sz="2000" dirty="0" smtClean="0">
                <a:latin typeface="Arial" charset="0"/>
                <a:cs typeface="Arial" charset="0"/>
                <a:sym typeface="Wingdings"/>
              </a:rPr>
              <a:t> ~ 30/</a:t>
            </a:r>
            <a:r>
              <a:rPr lang="en-GB" altLang="zh-TW" sz="2000" dirty="0" err="1" smtClean="0">
                <a:latin typeface="Arial" charset="0"/>
                <a:cs typeface="Arial" charset="0"/>
                <a:sym typeface="Wingdings"/>
              </a:rPr>
              <a:t>nb</a:t>
            </a: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>
              <a:buFontTx/>
              <a:buNone/>
              <a:defRPr/>
            </a:pPr>
            <a:endParaRPr lang="en-GB" altLang="zh-TW" sz="2200" dirty="0">
              <a:latin typeface="Arial" charset="0"/>
              <a:cs typeface="Arial" charset="0"/>
              <a:sym typeface="Wingdings" charset="0"/>
            </a:endParaRPr>
          </a:p>
          <a:p>
            <a:pPr lvl="1">
              <a:buFont typeface="Wingdings" charset="0"/>
              <a:buNone/>
              <a:defRPr/>
            </a:pPr>
            <a:endParaRPr lang="en-GB" altLang="zh-TW" dirty="0">
              <a:latin typeface="Arial" charset="0"/>
              <a:cs typeface="Arial" charset="0"/>
              <a:sym typeface="Wingdings" charset="0"/>
            </a:endParaRPr>
          </a:p>
          <a:p>
            <a:pPr lvl="1">
              <a:buFont typeface="Wingdings" charset="0"/>
              <a:buNone/>
              <a:defRPr/>
            </a:pPr>
            <a:endParaRPr lang="en-GB" altLang="zh-TW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GB" altLang="zh-TW" dirty="0">
              <a:latin typeface="Arial" charset="0"/>
              <a:cs typeface="Arial" charset="0"/>
            </a:endParaRPr>
          </a:p>
        </p:txBody>
      </p:sp>
      <p:sp>
        <p:nvSpPr>
          <p:cNvPr id="178179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7818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8BE613B-F62E-B34A-8CB1-998B81DC665F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34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7818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8" r="25000"/>
          <a:stretch>
            <a:fillRect/>
          </a:stretch>
        </p:blipFill>
        <p:spPr bwMode="auto">
          <a:xfrm>
            <a:off x="6156325" y="981075"/>
            <a:ext cx="2808288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8182" name="Straight Arrow Connector 7"/>
          <p:cNvCxnSpPr>
            <a:cxnSpLocks noChangeShapeType="1"/>
          </p:cNvCxnSpPr>
          <p:nvPr/>
        </p:nvCxnSpPr>
        <p:spPr bwMode="auto">
          <a:xfrm>
            <a:off x="2843213" y="1989138"/>
            <a:ext cx="3168650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818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138" y="4437063"/>
            <a:ext cx="187801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Control experiment: R</a:t>
            </a:r>
            <a:r>
              <a:rPr lang="en-GB" altLang="zh-TW" baseline="-25000">
                <a:latin typeface="Arial" charset="0"/>
                <a:cs typeface="Arial" charset="0"/>
              </a:rPr>
              <a:t>pPb</a:t>
            </a:r>
            <a:endParaRPr lang="en-GB" altLang="zh-TW">
              <a:latin typeface="Arial" charset="0"/>
              <a:cs typeface="Arial" charset="0"/>
            </a:endParaRPr>
          </a:p>
        </p:txBody>
      </p:sp>
      <p:sp>
        <p:nvSpPr>
          <p:cNvPr id="185346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4606925"/>
          </a:xfrm>
        </p:spPr>
        <p:txBody>
          <a:bodyPr/>
          <a:lstStyle/>
          <a:p>
            <a:r>
              <a:rPr lang="en-GB" altLang="zh-TW" sz="2000">
                <a:latin typeface="Arial" charset="0"/>
                <a:cs typeface="Arial" charset="0"/>
              </a:rPr>
              <a:t>measurement of nuclear modifications in initial state</a:t>
            </a:r>
          </a:p>
        </p:txBody>
      </p:sp>
      <p:sp>
        <p:nvSpPr>
          <p:cNvPr id="18534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853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A9E3027-455E-4945-AA64-5684A2718773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35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955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0" y="1485900"/>
            <a:ext cx="3182938" cy="456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558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2425"/>
            <a:ext cx="46799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5351" name="TextBox 1"/>
          <p:cNvSpPr txBox="1">
            <a:spLocks noChangeArrowheads="1"/>
          </p:cNvSpPr>
          <p:nvPr/>
        </p:nvSpPr>
        <p:spPr bwMode="auto">
          <a:xfrm>
            <a:off x="323850" y="5949950"/>
            <a:ext cx="7596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kumimoji="1" lang="en-US" altLang="zh-TW" sz="1800"/>
              <a:t>R</a:t>
            </a:r>
            <a:r>
              <a:rPr kumimoji="1" lang="en-US" altLang="zh-TW" sz="1800" baseline="-25000"/>
              <a:t>pA</a:t>
            </a:r>
            <a:r>
              <a:rPr kumimoji="1" lang="en-US" altLang="zh-TW" sz="1800"/>
              <a:t> ~ 1 for p</a:t>
            </a:r>
            <a:r>
              <a:rPr kumimoji="1" lang="en-US" altLang="zh-TW" sz="1800" baseline="-25000"/>
              <a:t>T</a:t>
            </a:r>
            <a:r>
              <a:rPr kumimoji="1" lang="en-US" altLang="zh-TW" sz="1800"/>
              <a:t>&gt; 3 GeV/c </a:t>
            </a:r>
            <a:r>
              <a:rPr kumimoji="1" lang="en-US" altLang="zh-TW" sz="1800">
                <a:sym typeface="Wingdings" charset="0"/>
              </a:rPr>
              <a:t> </a:t>
            </a:r>
            <a:r>
              <a:rPr kumimoji="1" lang="en-US" altLang="zh-TW" sz="1800" u="sng">
                <a:sym typeface="Wingdings" charset="0"/>
              </a:rPr>
              <a:t>confirms quenching is due to QCD medium</a:t>
            </a:r>
            <a:endParaRPr kumimoji="1" lang="zh-TW" altLang="en-US" sz="1800" u="sng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1" lang="en-US" altLang="zh-TW" dirty="0" smtClean="0"/>
              <a:t>High-</a:t>
            </a:r>
            <a:r>
              <a:rPr kumimoji="1" lang="en-US" altLang="zh-TW" dirty="0" err="1" smtClean="0"/>
              <a:t>p</a:t>
            </a:r>
            <a:r>
              <a:rPr kumimoji="1" lang="en-US" altLang="zh-TW" baseline="-25000" dirty="0" err="1" smtClean="0"/>
              <a:t>T</a:t>
            </a:r>
            <a:r>
              <a:rPr kumimoji="1" lang="en-US" altLang="zh-TW" dirty="0" smtClean="0"/>
              <a:t> puzzle!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125538"/>
            <a:ext cx="8928100" cy="5399087"/>
          </a:xfrm>
        </p:spPr>
        <p:txBody>
          <a:bodyPr/>
          <a:lstStyle/>
          <a:p>
            <a:pPr>
              <a:defRPr/>
            </a:pPr>
            <a:r>
              <a:rPr kumimoji="1" lang="en-US" altLang="zh-TW" sz="2000" dirty="0" smtClean="0"/>
              <a:t>high-</a:t>
            </a:r>
            <a:r>
              <a:rPr kumimoji="1" lang="en-US" altLang="zh-TW" sz="2000" dirty="0" err="1" smtClean="0"/>
              <a:t>p</a:t>
            </a:r>
            <a:r>
              <a:rPr kumimoji="1" lang="en-US" altLang="zh-TW" sz="2000" baseline="-25000" dirty="0" err="1" smtClean="0"/>
              <a:t>T</a:t>
            </a:r>
            <a:r>
              <a:rPr kumimoji="1" lang="en-US" altLang="zh-TW" sz="2000" dirty="0" smtClean="0"/>
              <a:t> </a:t>
            </a:r>
            <a:r>
              <a:rPr kumimoji="1" lang="en-US" altLang="zh-TW" sz="2000" dirty="0" err="1" smtClean="0"/>
              <a:t>R</a:t>
            </a:r>
            <a:r>
              <a:rPr kumimoji="1" lang="en-US" altLang="zh-TW" sz="2000" baseline="-25000" dirty="0" err="1" smtClean="0"/>
              <a:t>pA</a:t>
            </a:r>
            <a:r>
              <a:rPr kumimoji="1" lang="en-US" altLang="zh-TW" sz="2000" dirty="0" smtClean="0"/>
              <a:t> from CMS: enhancement??</a:t>
            </a:r>
          </a:p>
          <a:p>
            <a:pPr lvl="1">
              <a:defRPr/>
            </a:pPr>
            <a:r>
              <a:rPr kumimoji="1" lang="en-US" altLang="zh-TW" sz="1600" dirty="0" smtClean="0"/>
              <a:t>similar picture from ATLAS (not from ALICE)</a:t>
            </a:r>
            <a:endParaRPr kumimoji="1" lang="en-US" altLang="zh-TW" sz="1600" dirty="0"/>
          </a:p>
          <a:p>
            <a:pPr>
              <a:defRPr/>
            </a:pPr>
            <a:endParaRPr kumimoji="1" lang="en-US" altLang="zh-TW" dirty="0" smtClean="0"/>
          </a:p>
          <a:p>
            <a:pPr>
              <a:defRPr/>
            </a:pPr>
            <a:endParaRPr kumimoji="1" lang="en-US" altLang="zh-TW" dirty="0"/>
          </a:p>
          <a:p>
            <a:pPr>
              <a:defRPr/>
            </a:pPr>
            <a:endParaRPr kumimoji="1" lang="en-US" altLang="zh-TW" dirty="0" smtClean="0"/>
          </a:p>
          <a:p>
            <a:pPr>
              <a:defRPr/>
            </a:pPr>
            <a:endParaRPr kumimoji="1" lang="en-US" altLang="zh-TW" dirty="0"/>
          </a:p>
          <a:p>
            <a:pPr>
              <a:defRPr/>
            </a:pPr>
            <a:endParaRPr kumimoji="1" lang="en-US" altLang="zh-TW" dirty="0" smtClean="0"/>
          </a:p>
          <a:p>
            <a:pPr marL="0" indent="0">
              <a:buNone/>
              <a:defRPr/>
            </a:pPr>
            <a:endParaRPr kumimoji="1" lang="en-US" altLang="zh-TW" dirty="0" smtClean="0"/>
          </a:p>
          <a:p>
            <a:pPr marL="0" indent="0">
              <a:buNone/>
              <a:defRPr/>
            </a:pPr>
            <a:endParaRPr kumimoji="1" lang="en-US" altLang="zh-TW" dirty="0"/>
          </a:p>
          <a:p>
            <a:pPr>
              <a:buFont typeface="Wingdings" charset="0"/>
              <a:buChar char="à"/>
              <a:defRPr/>
            </a:pPr>
            <a:endParaRPr kumimoji="1" lang="en-US" altLang="zh-TW" sz="2000" dirty="0" smtClean="0">
              <a:sym typeface="Wingdings"/>
            </a:endParaRPr>
          </a:p>
          <a:p>
            <a:pPr>
              <a:buFont typeface="Wingdings" charset="0"/>
              <a:buChar char="à"/>
              <a:defRPr/>
            </a:pPr>
            <a:r>
              <a:rPr kumimoji="1" lang="en-US" altLang="zh-TW" sz="2000" dirty="0" smtClean="0">
                <a:sym typeface="Wingdings"/>
              </a:rPr>
              <a:t>modification of fragmentation function?</a:t>
            </a:r>
          </a:p>
          <a:p>
            <a:pPr marL="0" indent="0">
              <a:buNone/>
              <a:defRPr/>
            </a:pPr>
            <a:r>
              <a:rPr kumimoji="1" lang="en-US" altLang="zh-TW" sz="2000" dirty="0" smtClean="0">
                <a:sym typeface="Wingdings"/>
              </a:rPr>
              <a:t>     </a:t>
            </a:r>
            <a:endParaRPr kumimoji="1" lang="zh-TW" alt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 Antinori - HF Meet - 3 February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B2B620-B14C-7D4C-A524-F8EF4368CF5D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pic>
        <p:nvPicPr>
          <p:cNvPr id="182277" name="Picture 7" descr="PAS_Fig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89138"/>
            <a:ext cx="3586162" cy="34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989138"/>
            <a:ext cx="3744912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2"/>
          <a:stretch>
            <a:fillRect/>
          </a:stretch>
        </p:blipFill>
        <p:spPr bwMode="auto">
          <a:xfrm>
            <a:off x="5148263" y="2570163"/>
            <a:ext cx="2952750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2132856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zh-TW" dirty="0" smtClean="0"/>
              <a:t>but not for jets?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363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98" y="1655237"/>
            <a:ext cx="3032754" cy="22778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Being resolved…?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435280" cy="5040312"/>
          </a:xfrm>
        </p:spPr>
        <p:txBody>
          <a:bodyPr/>
          <a:lstStyle/>
          <a:p>
            <a:pPr>
              <a:buFont typeface="Wingdings" charset="0"/>
              <a:buChar char="à"/>
            </a:pPr>
            <a:r>
              <a:rPr kumimoji="1" lang="en-US" altLang="zh-TW" sz="2000" dirty="0" smtClean="0">
                <a:sym typeface="Wingdings"/>
              </a:rPr>
              <a:t>fragmentation function (Hard Probes 2015)</a:t>
            </a:r>
          </a:p>
          <a:p>
            <a:pPr marL="0" indent="0">
              <a:buNone/>
            </a:pPr>
            <a:r>
              <a:rPr kumimoji="1" lang="en-US" altLang="zh-TW" dirty="0" smtClean="0">
                <a:sym typeface="Wingdings"/>
              </a:rPr>
              <a:t> </a:t>
            </a:r>
            <a:endParaRPr kumimoji="1" lang="zh-TW" alt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700807"/>
            <a:ext cx="4495800" cy="4607917"/>
          </a:xfrm>
        </p:spPr>
        <p:txBody>
          <a:bodyPr/>
          <a:lstStyle/>
          <a:p>
            <a:r>
              <a:rPr kumimoji="1" lang="en-US" altLang="zh-TW" sz="2000" dirty="0" smtClean="0"/>
              <a:t>ATLAS sees modification…</a:t>
            </a:r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r>
              <a:rPr kumimoji="1" lang="en-US" altLang="zh-TW" sz="2000" dirty="0" smtClean="0"/>
              <a:t>but CMS does not…</a:t>
            </a:r>
          </a:p>
          <a:p>
            <a:r>
              <a:rPr kumimoji="1" lang="en-US" altLang="zh-TW" sz="2000" dirty="0" err="1" smtClean="0"/>
              <a:t>RpPb</a:t>
            </a:r>
            <a:r>
              <a:rPr kumimoji="1" lang="en-US" altLang="zh-TW" sz="2000" dirty="0" smtClean="0"/>
              <a:t> relies on interpolated </a:t>
            </a:r>
            <a:r>
              <a:rPr kumimoji="1" lang="en-US" altLang="zh-TW" sz="2000" dirty="0" err="1" smtClean="0"/>
              <a:t>pp</a:t>
            </a:r>
            <a:r>
              <a:rPr kumimoji="1" lang="en-US" altLang="zh-TW" sz="2000" dirty="0" smtClean="0"/>
              <a:t> ref</a:t>
            </a:r>
          </a:p>
          <a:p>
            <a:pPr>
              <a:buFont typeface="Wingdings" charset="0"/>
              <a:buChar char="à"/>
            </a:pPr>
            <a:r>
              <a:rPr kumimoji="1" lang="en-US" altLang="zh-TW" sz="2000" dirty="0" err="1" smtClean="0">
                <a:sym typeface="Wingdings"/>
              </a:rPr>
              <a:t>pp</a:t>
            </a:r>
            <a:r>
              <a:rPr kumimoji="1" lang="en-US" altLang="zh-TW" sz="2000" dirty="0" smtClean="0">
                <a:sym typeface="Wingdings"/>
              </a:rPr>
              <a:t> reference at 5 </a:t>
            </a:r>
            <a:r>
              <a:rPr kumimoji="1" lang="en-US" altLang="zh-TW" sz="2000" dirty="0" err="1" smtClean="0">
                <a:sym typeface="Wingdings"/>
              </a:rPr>
              <a:t>TeV</a:t>
            </a:r>
            <a:r>
              <a:rPr kumimoji="1" lang="en-US" altLang="zh-TW" sz="2000" dirty="0" smtClean="0">
                <a:sym typeface="Wingdings"/>
              </a:rPr>
              <a:t> needed…</a:t>
            </a:r>
          </a:p>
          <a:p>
            <a:pPr>
              <a:buFont typeface="Wingdings" charset="0"/>
              <a:buChar char="à"/>
            </a:pPr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37</a:t>
            </a:fld>
            <a:endParaRPr lang="en-US" altLang="zh-TW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059" r="12460"/>
          <a:stretch/>
        </p:blipFill>
        <p:spPr>
          <a:xfrm>
            <a:off x="107504" y="3921066"/>
            <a:ext cx="4574561" cy="253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9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41089" y="179388"/>
            <a:ext cx="8207375" cy="857250"/>
          </a:xfrm>
        </p:spPr>
        <p:txBody>
          <a:bodyPr/>
          <a:lstStyle/>
          <a:p>
            <a:r>
              <a:rPr kumimoji="1" lang="en-US" altLang="zh-TW" dirty="0" smtClean="0"/>
              <a:t>J/</a:t>
            </a:r>
            <a:r>
              <a:rPr kumimoji="1" lang="en-US" altLang="zh-TW" dirty="0" err="1" smtClean="0"/>
              <a:t>ψ</a:t>
            </a:r>
            <a:r>
              <a:rPr kumimoji="1" lang="en-US" altLang="zh-TW" dirty="0" smtClean="0"/>
              <a:t> in p-</a:t>
            </a:r>
            <a:r>
              <a:rPr kumimoji="1" lang="en-US" altLang="zh-TW" dirty="0" err="1" smtClean="0"/>
              <a:t>Pb</a:t>
            </a:r>
            <a:endParaRPr kumimoji="1"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79512" y="1269008"/>
            <a:ext cx="4464496" cy="5040312"/>
          </a:xfrm>
        </p:spPr>
        <p:txBody>
          <a:bodyPr/>
          <a:lstStyle/>
          <a:p>
            <a:r>
              <a:rPr kumimoji="1" lang="en-US" altLang="zh-TW" sz="2000" dirty="0" err="1" smtClean="0"/>
              <a:t>R</a:t>
            </a:r>
            <a:r>
              <a:rPr kumimoji="1" lang="en-US" altLang="zh-TW" sz="2000" baseline="-25000" dirty="0" err="1" smtClean="0"/>
              <a:t>pPb</a:t>
            </a:r>
            <a:r>
              <a:rPr kumimoji="1" lang="en-US" altLang="zh-TW" sz="2000" dirty="0" smtClean="0"/>
              <a:t> consistent with shadowing</a:t>
            </a:r>
          </a:p>
          <a:p>
            <a:pPr lvl="1"/>
            <a:r>
              <a:rPr kumimoji="1" lang="en-US" altLang="zh-TW" sz="1600" dirty="0" err="1" smtClean="0"/>
              <a:t>p</a:t>
            </a:r>
            <a:r>
              <a:rPr kumimoji="1" lang="en-US" altLang="zh-TW" sz="1600" baseline="-25000" dirty="0" err="1" smtClean="0"/>
              <a:t>T</a:t>
            </a:r>
            <a:r>
              <a:rPr kumimoji="1" lang="en-US" altLang="zh-TW" sz="1600" dirty="0" smtClean="0"/>
              <a:t>-integrated</a:t>
            </a:r>
            <a:endParaRPr kumimoji="1" lang="zh-TW" altLang="en-US" sz="16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716016" y="1268413"/>
            <a:ext cx="4248472" cy="5040312"/>
          </a:xfrm>
        </p:spPr>
        <p:txBody>
          <a:bodyPr/>
          <a:lstStyle/>
          <a:p>
            <a:r>
              <a:rPr kumimoji="1" lang="en-US" altLang="zh-TW" sz="2000" dirty="0" err="1" smtClean="0"/>
              <a:t>R</a:t>
            </a:r>
            <a:r>
              <a:rPr kumimoji="1" lang="en-US" altLang="zh-TW" sz="2000" baseline="-25000" dirty="0" err="1" smtClean="0"/>
              <a:t>pPb</a:t>
            </a:r>
            <a:r>
              <a:rPr kumimoji="1" lang="en-US" altLang="zh-TW" sz="2000" dirty="0" smtClean="0"/>
              <a:t> back to 1 at high </a:t>
            </a:r>
            <a:r>
              <a:rPr kumimoji="1" lang="en-US" altLang="zh-TW" sz="2000" dirty="0" err="1" smtClean="0"/>
              <a:t>p</a:t>
            </a:r>
            <a:r>
              <a:rPr kumimoji="1" lang="en-US" altLang="zh-TW" sz="2000" baseline="-25000" dirty="0" err="1" smtClean="0"/>
              <a:t>T</a:t>
            </a:r>
            <a:endParaRPr kumimoji="1" lang="en-US" altLang="zh-TW" sz="2000" baseline="-25000" dirty="0" smtClean="0"/>
          </a:p>
          <a:p>
            <a:pPr lvl="1"/>
            <a:r>
              <a:rPr kumimoji="1" lang="en-US" altLang="zh-TW" sz="1600" dirty="0" smtClean="0"/>
              <a:t>opposite </a:t>
            </a:r>
            <a:r>
              <a:rPr kumimoji="1" lang="en-US" altLang="zh-TW" sz="1600" dirty="0" err="1" smtClean="0"/>
              <a:t>behaviour</a:t>
            </a:r>
            <a:r>
              <a:rPr kumimoji="1" lang="en-US" altLang="zh-TW" sz="1600" dirty="0" smtClean="0"/>
              <a:t> for </a:t>
            </a:r>
            <a:r>
              <a:rPr kumimoji="1" lang="en-US" altLang="zh-TW" sz="1600" dirty="0" err="1" smtClean="0"/>
              <a:t>Pb-Pb</a:t>
            </a:r>
            <a:r>
              <a:rPr kumimoji="1" lang="en-US" altLang="zh-TW" sz="1600" dirty="0" smtClean="0"/>
              <a:t>!</a:t>
            </a:r>
            <a:endParaRPr kumimoji="1" lang="zh-TW" alt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53336"/>
            <a:ext cx="7705725" cy="196850"/>
          </a:xfrm>
        </p:spPr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64269-5254-AC4A-A598-D485255E620A}" type="slidenum">
              <a:rPr lang="en-US" altLang="zh-TW" smtClean="0"/>
              <a:pPr>
                <a:defRPr/>
              </a:pPr>
              <a:t>38</a:t>
            </a:fld>
            <a:endParaRPr lang="en-US" altLang="zh-TW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" y="2154266"/>
            <a:ext cx="4570096" cy="3506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2014-May-11-RpARApRPbPb_vs_p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682" y="2204864"/>
            <a:ext cx="4692318" cy="3409262"/>
          </a:xfrm>
          <a:prstGeom prst="rect">
            <a:avLst/>
          </a:prstGeom>
        </p:spPr>
      </p:pic>
      <p:pic>
        <p:nvPicPr>
          <p:cNvPr id="10" name="Content Placeholder 8" descr="2013-Sep-04-RpA_RA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15" r="-9315"/>
          <a:stretch>
            <a:fillRect/>
          </a:stretch>
        </p:blipFill>
        <p:spPr bwMode="auto">
          <a:xfrm>
            <a:off x="25235" y="3861048"/>
            <a:ext cx="4223089" cy="258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5733256"/>
            <a:ext cx="3656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ym typeface="Wingdings"/>
              </a:rPr>
              <a:t> </a:t>
            </a:r>
            <a:r>
              <a:rPr kumimoji="1" lang="en-US" altLang="zh-TW" dirty="0" err="1" smtClean="0"/>
              <a:t>LHCb</a:t>
            </a:r>
            <a:r>
              <a:rPr kumimoji="1" lang="en-US" altLang="zh-TW" dirty="0" smtClean="0"/>
              <a:t> joins the Heavy-Ion club!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54848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41089" y="179388"/>
            <a:ext cx="8207375" cy="857250"/>
          </a:xfrm>
        </p:spPr>
        <p:txBody>
          <a:bodyPr/>
          <a:lstStyle/>
          <a:p>
            <a:r>
              <a:rPr kumimoji="1" lang="en-US" altLang="zh-TW" dirty="0" err="1" smtClean="0"/>
              <a:t>ψ</a:t>
            </a:r>
            <a:r>
              <a:rPr kumimoji="1" lang="en-US" altLang="zh-TW" dirty="0" smtClean="0"/>
              <a:t>(2S) in p-</a:t>
            </a:r>
            <a:r>
              <a:rPr kumimoji="1" lang="en-US" altLang="zh-TW" dirty="0" err="1" smtClean="0"/>
              <a:t>Pb</a:t>
            </a:r>
            <a:endParaRPr kumimoji="1"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5496" y="1269008"/>
            <a:ext cx="4752528" cy="5040312"/>
          </a:xfrm>
        </p:spPr>
        <p:txBody>
          <a:bodyPr/>
          <a:lstStyle/>
          <a:p>
            <a:r>
              <a:rPr kumimoji="1" lang="en-US" altLang="zh-TW" sz="2000" dirty="0" smtClean="0"/>
              <a:t>surprise: more suppressed than J/</a:t>
            </a:r>
            <a:r>
              <a:rPr kumimoji="1" lang="en-US" altLang="zh-TW" sz="2000" dirty="0" err="1" smtClean="0"/>
              <a:t>ψ</a:t>
            </a:r>
            <a:r>
              <a:rPr kumimoji="1" lang="en-US" altLang="zh-TW" sz="2000" dirty="0" smtClean="0"/>
              <a:t>!</a:t>
            </a:r>
          </a:p>
          <a:p>
            <a:pPr lvl="1"/>
            <a:r>
              <a:rPr kumimoji="1" lang="en-US" altLang="zh-TW" sz="1600" dirty="0" smtClean="0"/>
              <a:t>how can shadowing </a:t>
            </a:r>
            <a:r>
              <a:rPr kumimoji="1" lang="en-US" altLang="zh-TW" sz="1600" dirty="0"/>
              <a:t>(</a:t>
            </a:r>
            <a:r>
              <a:rPr kumimoji="1" lang="en-US" altLang="zh-TW" sz="1600" dirty="0" smtClean="0"/>
              <a:t>initial state) do that?</a:t>
            </a:r>
          </a:p>
          <a:p>
            <a:pPr lvl="1"/>
            <a:r>
              <a:rPr kumimoji="1" lang="en-US" altLang="zh-TW" sz="1600" dirty="0" smtClean="0"/>
              <a:t>at odds with shadowing in </a:t>
            </a:r>
            <a:r>
              <a:rPr kumimoji="1" lang="en-US" altLang="zh-TW" sz="1600" dirty="0" err="1" smtClean="0"/>
              <a:t>Pb</a:t>
            </a:r>
            <a:r>
              <a:rPr kumimoji="1" lang="en-US" altLang="zh-TW" sz="1600" dirty="0" smtClean="0"/>
              <a:t> hemisphere</a:t>
            </a:r>
          </a:p>
          <a:p>
            <a:pPr marL="457200" lvl="1" indent="0">
              <a:buNone/>
            </a:pPr>
            <a:endParaRPr kumimoji="1" lang="zh-TW" altLang="en-US" sz="16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644008" y="1268413"/>
            <a:ext cx="4608512" cy="5040312"/>
          </a:xfrm>
        </p:spPr>
        <p:txBody>
          <a:bodyPr/>
          <a:lstStyle/>
          <a:p>
            <a:r>
              <a:rPr kumimoji="1" lang="en-US" altLang="zh-TW" sz="2000" dirty="0" smtClean="0"/>
              <a:t>more “active” events </a:t>
            </a:r>
            <a:r>
              <a:rPr kumimoji="1" lang="en-US" altLang="zh-TW" sz="2000" dirty="0" smtClean="0">
                <a:sym typeface="Wingdings"/>
              </a:rPr>
              <a:t> larger effect </a:t>
            </a:r>
          </a:p>
          <a:p>
            <a:pPr lvl="1"/>
            <a:r>
              <a:rPr kumimoji="1" lang="en-US" altLang="zh-TW" sz="1600" dirty="0" smtClean="0">
                <a:sym typeface="Wingdings"/>
              </a:rPr>
              <a:t>i.e.: effect </a:t>
            </a:r>
            <a:r>
              <a:rPr kumimoji="1" lang="en-US" altLang="zh-TW" sz="1600" dirty="0" smtClean="0"/>
              <a:t>increases with multiplicity</a:t>
            </a:r>
            <a:endParaRPr kumimoji="1" lang="zh-TW" alt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453336"/>
            <a:ext cx="7705725" cy="196850"/>
          </a:xfrm>
        </p:spPr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64269-5254-AC4A-A598-D485255E620A}" type="slidenum">
              <a:rPr lang="en-US" altLang="zh-TW" smtClean="0"/>
              <a:pPr>
                <a:defRPr/>
              </a:pPr>
              <a:t>39</a:t>
            </a:fld>
            <a:endParaRPr lang="en-US" altLang="zh-TW"/>
          </a:p>
        </p:txBody>
      </p:sp>
      <p:pic>
        <p:nvPicPr>
          <p:cNvPr id="10" name="Picture 24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" t="48492" r="5772"/>
          <a:stretch/>
        </p:blipFill>
        <p:spPr bwMode="auto">
          <a:xfrm>
            <a:off x="234832" y="2420888"/>
            <a:ext cx="4697208" cy="341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74136" y="5909210"/>
            <a:ext cx="4009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000" dirty="0" smtClean="0">
                <a:sym typeface="Wingdings"/>
              </a:rPr>
              <a:t> indication of final state effects?</a:t>
            </a:r>
            <a:endParaRPr kumimoji="1" lang="zh-TW" altLang="en-US" sz="2000" dirty="0"/>
          </a:p>
        </p:txBody>
      </p:sp>
      <p:pic>
        <p:nvPicPr>
          <p:cNvPr id="2" name="Picture 1" descr="2014-May-14-QpAQAp_Psi2S_EvActi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20888"/>
            <a:ext cx="4124837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7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>
                <a:latin typeface="Arial" charset="0"/>
                <a:cs typeface="Arial" charset="0"/>
              </a:rPr>
              <a:t>Nuclear collisions at the LHC!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kumimoji="1" lang="en-US" altLang="zh-TW" dirty="0" smtClean="0"/>
          </a:p>
          <a:p>
            <a:pPr>
              <a:defRPr/>
            </a:pPr>
            <a:endParaRPr kumimoji="1" lang="en-US" altLang="zh-TW" dirty="0"/>
          </a:p>
          <a:p>
            <a:pPr>
              <a:defRPr/>
            </a:pPr>
            <a:endParaRPr kumimoji="1" lang="en-US" altLang="zh-TW" dirty="0" smtClean="0"/>
          </a:p>
          <a:p>
            <a:pPr marL="0" indent="0">
              <a:buFontTx/>
              <a:buNone/>
              <a:defRPr/>
            </a:pPr>
            <a:endParaRPr kumimoji="1" lang="en-US" altLang="zh-TW" dirty="0" smtClean="0"/>
          </a:p>
          <a:p>
            <a:pPr marL="0" indent="0">
              <a:buFontTx/>
              <a:buNone/>
              <a:defRPr/>
            </a:pPr>
            <a:endParaRPr kumimoji="1" lang="en-US" altLang="zh-TW" dirty="0" smtClean="0"/>
          </a:p>
          <a:p>
            <a:pPr>
              <a:defRPr/>
            </a:pPr>
            <a:r>
              <a:rPr kumimoji="1" lang="en-US" altLang="zh-TW" sz="2000" dirty="0" smtClean="0"/>
              <a:t>three successful </a:t>
            </a:r>
            <a:r>
              <a:rPr kumimoji="1" lang="en-US" altLang="zh-TW" sz="2000" dirty="0" err="1" smtClean="0"/>
              <a:t>Pb-Pb</a:t>
            </a:r>
            <a:r>
              <a:rPr kumimoji="1" lang="en-US" altLang="zh-TW" sz="2000" dirty="0" smtClean="0"/>
              <a:t> runs already</a:t>
            </a:r>
          </a:p>
          <a:p>
            <a:pPr lvl="1">
              <a:defRPr/>
            </a:pPr>
            <a:r>
              <a:rPr kumimoji="1" lang="en-US" altLang="zh-TW" sz="1600" dirty="0" smtClean="0"/>
              <a:t>2010 </a:t>
            </a:r>
            <a:r>
              <a:rPr kumimoji="1" lang="en-US" altLang="zh-TW" sz="1600" dirty="0" smtClean="0">
                <a:sym typeface="Wingdings"/>
              </a:rPr>
              <a:t> √</a:t>
            </a:r>
            <a:r>
              <a:rPr kumimoji="1" lang="en-US" altLang="zh-TW" sz="1600" dirty="0" err="1" smtClean="0">
                <a:sym typeface="Wingdings"/>
              </a:rPr>
              <a:t>s</a:t>
            </a:r>
            <a:r>
              <a:rPr kumimoji="1" lang="en-US" altLang="zh-TW" sz="1600" baseline="-25000" dirty="0" err="1" smtClean="0">
                <a:sym typeface="Wingdings"/>
              </a:rPr>
              <a:t>NN</a:t>
            </a:r>
            <a:r>
              <a:rPr kumimoji="1" lang="en-US" altLang="zh-TW" sz="1600" dirty="0" smtClean="0">
                <a:sym typeface="Wingdings"/>
              </a:rPr>
              <a:t> = 2.76 </a:t>
            </a:r>
            <a:r>
              <a:rPr kumimoji="1" lang="en-US" altLang="zh-TW" sz="1600" dirty="0" err="1" smtClean="0">
                <a:sym typeface="Wingdings"/>
              </a:rPr>
              <a:t>TeV</a:t>
            </a:r>
            <a:r>
              <a:rPr kumimoji="1" lang="en-US" altLang="zh-TW" sz="1600" dirty="0" smtClean="0">
                <a:sym typeface="Wingdings"/>
              </a:rPr>
              <a:t>, L</a:t>
            </a:r>
            <a:r>
              <a:rPr kumimoji="1" lang="en-US" altLang="zh-TW" sz="1600" baseline="-25000" dirty="0" smtClean="0">
                <a:sym typeface="Wingdings"/>
              </a:rPr>
              <a:t>int</a:t>
            </a:r>
            <a:r>
              <a:rPr kumimoji="1" lang="en-US" altLang="zh-TW" sz="1600" dirty="0" smtClean="0">
                <a:sym typeface="Wingdings"/>
              </a:rPr>
              <a:t> ~ 10/µb</a:t>
            </a:r>
          </a:p>
          <a:p>
            <a:pPr lvl="1">
              <a:defRPr/>
            </a:pPr>
            <a:r>
              <a:rPr kumimoji="1" lang="en-US" altLang="zh-TW" sz="1600" dirty="0" smtClean="0">
                <a:sym typeface="Wingdings"/>
              </a:rPr>
              <a:t>2011  </a:t>
            </a:r>
            <a:r>
              <a:rPr kumimoji="1" lang="en-US" altLang="zh-TW" sz="1600" dirty="0">
                <a:sym typeface="Wingdings"/>
              </a:rPr>
              <a:t>√</a:t>
            </a:r>
            <a:r>
              <a:rPr kumimoji="1" lang="en-US" altLang="zh-TW" sz="1600" dirty="0" err="1">
                <a:sym typeface="Wingdings"/>
              </a:rPr>
              <a:t>s</a:t>
            </a:r>
            <a:r>
              <a:rPr kumimoji="1" lang="en-US" altLang="zh-TW" sz="1600" baseline="-25000" dirty="0" err="1">
                <a:sym typeface="Wingdings"/>
              </a:rPr>
              <a:t>NN</a:t>
            </a:r>
            <a:r>
              <a:rPr kumimoji="1" lang="en-US" altLang="zh-TW" sz="1600" dirty="0">
                <a:sym typeface="Wingdings"/>
              </a:rPr>
              <a:t> = 2.76 </a:t>
            </a:r>
            <a:r>
              <a:rPr kumimoji="1" lang="en-US" altLang="zh-TW" sz="1600" dirty="0" err="1">
                <a:sym typeface="Wingdings"/>
              </a:rPr>
              <a:t>TeV</a:t>
            </a:r>
            <a:r>
              <a:rPr kumimoji="1" lang="en-US" altLang="zh-TW" sz="1600" dirty="0">
                <a:sym typeface="Wingdings"/>
              </a:rPr>
              <a:t>, L</a:t>
            </a:r>
            <a:r>
              <a:rPr kumimoji="1" lang="en-US" altLang="zh-TW" sz="1600" baseline="-25000" dirty="0">
                <a:sym typeface="Wingdings"/>
              </a:rPr>
              <a:t>int</a:t>
            </a:r>
            <a:r>
              <a:rPr kumimoji="1" lang="en-US" altLang="zh-TW" sz="1600" dirty="0">
                <a:sym typeface="Wingdings"/>
              </a:rPr>
              <a:t> ~</a:t>
            </a:r>
            <a:r>
              <a:rPr kumimoji="1" lang="en-US" altLang="zh-TW" sz="1600" dirty="0" smtClean="0">
                <a:sym typeface="Wingdings"/>
              </a:rPr>
              <a:t>150/µb</a:t>
            </a:r>
          </a:p>
          <a:p>
            <a:pPr lvl="1">
              <a:defRPr/>
            </a:pPr>
            <a:r>
              <a:rPr kumimoji="1" lang="en-US" altLang="zh-TW" sz="1600" dirty="0" smtClean="0">
                <a:sym typeface="Wingdings"/>
              </a:rPr>
              <a:t>2015  </a:t>
            </a:r>
            <a:r>
              <a:rPr kumimoji="1" lang="en-US" altLang="zh-TW" sz="1600" dirty="0">
                <a:sym typeface="Wingdings"/>
              </a:rPr>
              <a:t>√</a:t>
            </a:r>
            <a:r>
              <a:rPr kumimoji="1" lang="en-US" altLang="zh-TW" sz="1600" dirty="0" err="1">
                <a:sym typeface="Wingdings"/>
              </a:rPr>
              <a:t>s</a:t>
            </a:r>
            <a:r>
              <a:rPr kumimoji="1" lang="en-US" altLang="zh-TW" sz="1600" baseline="-25000" dirty="0" err="1">
                <a:sym typeface="Wingdings"/>
              </a:rPr>
              <a:t>NN</a:t>
            </a:r>
            <a:r>
              <a:rPr kumimoji="1" lang="en-US" altLang="zh-TW" sz="1600" dirty="0">
                <a:sym typeface="Wingdings"/>
              </a:rPr>
              <a:t> = </a:t>
            </a:r>
            <a:r>
              <a:rPr kumimoji="1" lang="en-US" altLang="zh-TW" sz="1600" dirty="0" smtClean="0">
                <a:sym typeface="Wingdings"/>
              </a:rPr>
              <a:t>5.02 </a:t>
            </a:r>
            <a:r>
              <a:rPr kumimoji="1" lang="en-US" altLang="zh-TW" sz="1600" dirty="0" err="1">
                <a:sym typeface="Wingdings"/>
              </a:rPr>
              <a:t>TeV</a:t>
            </a:r>
            <a:r>
              <a:rPr kumimoji="1" lang="en-US" altLang="zh-TW" sz="1600" dirty="0">
                <a:sym typeface="Wingdings"/>
              </a:rPr>
              <a:t>, L</a:t>
            </a:r>
            <a:r>
              <a:rPr kumimoji="1" lang="en-US" altLang="zh-TW" sz="1600" baseline="-25000" dirty="0">
                <a:sym typeface="Wingdings"/>
              </a:rPr>
              <a:t>int</a:t>
            </a:r>
            <a:r>
              <a:rPr kumimoji="1" lang="en-US" altLang="zh-TW" sz="1600" dirty="0">
                <a:sym typeface="Wingdings"/>
              </a:rPr>
              <a:t> </a:t>
            </a:r>
            <a:r>
              <a:rPr kumimoji="1" lang="en-US" altLang="zh-TW" sz="1600" dirty="0" smtClean="0">
                <a:sym typeface="Wingdings"/>
              </a:rPr>
              <a:t>~ 500/µb </a:t>
            </a:r>
            <a:endParaRPr kumimoji="1" lang="en-US" altLang="zh-TW" sz="1600" dirty="0" smtClean="0"/>
          </a:p>
          <a:p>
            <a:pPr>
              <a:defRPr/>
            </a:pPr>
            <a:r>
              <a:rPr kumimoji="1" lang="en-US" altLang="zh-TW" sz="2000" dirty="0" smtClean="0"/>
              <a:t>+ p-</a:t>
            </a:r>
            <a:r>
              <a:rPr kumimoji="1" lang="en-US" altLang="zh-TW" sz="2000" dirty="0" err="1" smtClean="0"/>
              <a:t>Pb</a:t>
            </a:r>
            <a:r>
              <a:rPr kumimoji="1" lang="en-US" altLang="zh-TW" sz="2000" dirty="0" smtClean="0"/>
              <a:t> “control” run</a:t>
            </a:r>
          </a:p>
          <a:p>
            <a:pPr lvl="1">
              <a:defRPr/>
            </a:pPr>
            <a:r>
              <a:rPr kumimoji="1" lang="en-US" altLang="zh-TW" sz="1600" dirty="0" smtClean="0"/>
              <a:t>2013 </a:t>
            </a:r>
            <a:r>
              <a:rPr kumimoji="1" lang="en-US" altLang="zh-TW" sz="1600" dirty="0" smtClean="0">
                <a:sym typeface="Wingdings"/>
              </a:rPr>
              <a:t> </a:t>
            </a:r>
            <a:r>
              <a:rPr kumimoji="1" lang="en-US" altLang="zh-TW" sz="1600" dirty="0">
                <a:sym typeface="Wingdings"/>
              </a:rPr>
              <a:t>√</a:t>
            </a:r>
            <a:r>
              <a:rPr kumimoji="1" lang="en-US" altLang="zh-TW" sz="1600" dirty="0" err="1">
                <a:sym typeface="Wingdings"/>
              </a:rPr>
              <a:t>s</a:t>
            </a:r>
            <a:r>
              <a:rPr kumimoji="1" lang="en-US" altLang="zh-TW" sz="1600" baseline="-25000" dirty="0" err="1">
                <a:sym typeface="Wingdings"/>
              </a:rPr>
              <a:t>NN</a:t>
            </a:r>
            <a:r>
              <a:rPr kumimoji="1" lang="en-US" altLang="zh-TW" sz="1600" dirty="0">
                <a:sym typeface="Wingdings"/>
              </a:rPr>
              <a:t> = </a:t>
            </a:r>
            <a:r>
              <a:rPr kumimoji="1" lang="en-US" altLang="zh-TW" sz="1600" dirty="0" smtClean="0">
                <a:sym typeface="Wingdings"/>
              </a:rPr>
              <a:t>5.02 </a:t>
            </a:r>
            <a:r>
              <a:rPr kumimoji="1" lang="en-US" altLang="zh-TW" sz="1600" dirty="0" err="1">
                <a:sym typeface="Wingdings"/>
              </a:rPr>
              <a:t>TeV</a:t>
            </a:r>
            <a:r>
              <a:rPr kumimoji="1" lang="en-US" altLang="zh-TW" sz="1600" dirty="0">
                <a:sym typeface="Wingdings"/>
              </a:rPr>
              <a:t>, L</a:t>
            </a:r>
            <a:r>
              <a:rPr kumimoji="1" lang="en-US" altLang="zh-TW" sz="1600" baseline="-25000" dirty="0">
                <a:sym typeface="Wingdings"/>
              </a:rPr>
              <a:t>int</a:t>
            </a:r>
            <a:r>
              <a:rPr kumimoji="1" lang="en-US" altLang="zh-TW" sz="1600" dirty="0">
                <a:sym typeface="Wingdings"/>
              </a:rPr>
              <a:t> ~ </a:t>
            </a:r>
            <a:r>
              <a:rPr kumimoji="1" lang="en-US" altLang="zh-TW" sz="1600" dirty="0" smtClean="0">
                <a:sym typeface="Wingdings"/>
              </a:rPr>
              <a:t>30/</a:t>
            </a:r>
            <a:r>
              <a:rPr kumimoji="1" lang="en-US" altLang="zh-TW" sz="1600" dirty="0" err="1" smtClean="0">
                <a:sym typeface="Wingdings"/>
              </a:rPr>
              <a:t>nb</a:t>
            </a:r>
            <a:endParaRPr kumimoji="1" lang="en-US" altLang="zh-TW" sz="1600" dirty="0" smtClean="0">
              <a:sym typeface="Wingdings"/>
            </a:endParaRPr>
          </a:p>
          <a:p>
            <a:pPr>
              <a:defRPr/>
            </a:pPr>
            <a:r>
              <a:rPr kumimoji="1" lang="en-US" altLang="zh-TW" sz="2000" dirty="0" smtClean="0">
                <a:sym typeface="Wingdings"/>
              </a:rPr>
              <a:t>+ </a:t>
            </a:r>
            <a:r>
              <a:rPr kumimoji="1" lang="en-US" altLang="zh-TW" sz="2000" dirty="0" err="1" smtClean="0">
                <a:sym typeface="Wingdings"/>
              </a:rPr>
              <a:t>pp</a:t>
            </a:r>
            <a:r>
              <a:rPr kumimoji="1" lang="en-US" altLang="zh-TW" sz="2000" dirty="0" smtClean="0">
                <a:sym typeface="Wingdings"/>
              </a:rPr>
              <a:t> “reference” runs in 2010 and 2013 (2.76 </a:t>
            </a:r>
            <a:r>
              <a:rPr kumimoji="1" lang="en-US" altLang="zh-TW" sz="2000" dirty="0" err="1" smtClean="0">
                <a:sym typeface="Wingdings"/>
              </a:rPr>
              <a:t>TeV</a:t>
            </a:r>
            <a:r>
              <a:rPr kumimoji="1" lang="en-US" altLang="zh-TW" sz="2000" dirty="0" smtClean="0">
                <a:sym typeface="Wingdings"/>
              </a:rPr>
              <a:t>), 2015 (5.02 </a:t>
            </a:r>
            <a:r>
              <a:rPr kumimoji="1" lang="en-US" altLang="zh-TW" sz="2000" dirty="0" err="1" smtClean="0">
                <a:sym typeface="Wingdings"/>
              </a:rPr>
              <a:t>TeV</a:t>
            </a:r>
            <a:r>
              <a:rPr kumimoji="1" lang="en-US" altLang="zh-TW" sz="2000" dirty="0" smtClean="0">
                <a:sym typeface="Wingdings"/>
              </a:rPr>
              <a:t>)</a:t>
            </a:r>
            <a:endParaRPr kumimoji="1" lang="zh-TW" altLang="en-US" sz="2000" dirty="0"/>
          </a:p>
        </p:txBody>
      </p:sp>
      <p:sp>
        <p:nvSpPr>
          <p:cNvPr id="149507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it-IT" altLang="zh-CN" sz="1400" smtClean="0">
                <a:solidFill>
                  <a:srgbClr val="FFFFFF"/>
                </a:solidFill>
              </a:rPr>
              <a:t>F Antinori - HF Meet - 3 February 2016</a:t>
            </a:r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DA723A8-79E6-6D4A-83FC-56E198F04AD1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4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sp>
        <p:nvSpPr>
          <p:cNvPr id="149509" name="Rectangle 1"/>
          <p:cNvSpPr>
            <a:spLocks noChangeArrowheads="1"/>
          </p:cNvSpPr>
          <p:nvPr/>
        </p:nvSpPr>
        <p:spPr bwMode="auto">
          <a:xfrm>
            <a:off x="15875" y="908050"/>
            <a:ext cx="971550" cy="36036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zh-TW" altLang="en-US"/>
          </a:p>
        </p:txBody>
      </p:sp>
      <p:pic>
        <p:nvPicPr>
          <p:cNvPr id="149510" name="Immagine 9" descr="experiment_alice_visuals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01725"/>
            <a:ext cx="5184775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1" name="Picture 2" descr="http://lpc-afs.web.cern.ch/lpc-afs/LHC/lui_days_logy_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052513"/>
            <a:ext cx="24892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2" name="Picture 10" descr="Lumichar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028700"/>
            <a:ext cx="28003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9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err="1" smtClean="0"/>
              <a:t>Bottomonia</a:t>
            </a:r>
            <a:r>
              <a:rPr kumimoji="1" lang="en-US" altLang="zh-TW" dirty="0" smtClean="0"/>
              <a:t> in p-</a:t>
            </a:r>
            <a:r>
              <a:rPr kumimoji="1" lang="en-US" altLang="zh-TW" dirty="0" err="1" smtClean="0"/>
              <a:t>Pb</a:t>
            </a:r>
            <a:endParaRPr kumimoji="1" lang="zh-TW" alt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zh-TW" sz="2000" dirty="0" err="1" smtClean="0"/>
              <a:t>Υ</a:t>
            </a:r>
            <a:r>
              <a:rPr kumimoji="1" lang="en-US" altLang="zh-TW" sz="2000" dirty="0" smtClean="0"/>
              <a:t>(1S) ~ OK with shadowing</a:t>
            </a:r>
            <a:endParaRPr kumimoji="1" lang="zh-TW" alt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64269-5254-AC4A-A598-D485255E620A}" type="slidenum">
              <a:rPr lang="en-US" altLang="zh-TW" smtClean="0"/>
              <a:pPr>
                <a:defRPr/>
              </a:pPr>
              <a:t>40</a:t>
            </a:fld>
            <a:endParaRPr lang="en-US" altLang="zh-TW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316288" cy="5040312"/>
          </a:xfrm>
        </p:spPr>
        <p:txBody>
          <a:bodyPr/>
          <a:lstStyle/>
          <a:p>
            <a:r>
              <a:rPr kumimoji="1" lang="en-US" altLang="zh-TW" sz="2000" dirty="0" smtClean="0"/>
              <a:t>excited states more suppressed</a:t>
            </a:r>
            <a:endParaRPr kumimoji="1" lang="zh-TW" altLang="en-US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6" y="1826273"/>
            <a:ext cx="4692318" cy="3402927"/>
          </a:xfrm>
          <a:prstGeom prst="rect">
            <a:avLst/>
          </a:prstGeom>
        </p:spPr>
      </p:pic>
      <p:pic>
        <p:nvPicPr>
          <p:cNvPr id="20" name="Image 12"/>
          <p:cNvPicPr>
            <a:picLocks noChangeAspect="1"/>
          </p:cNvPicPr>
          <p:nvPr/>
        </p:nvPicPr>
        <p:blipFill rotWithShape="1">
          <a:blip r:embed="rId3"/>
          <a:srcRect b="10966"/>
          <a:stretch/>
        </p:blipFill>
        <p:spPr>
          <a:xfrm>
            <a:off x="4974343" y="1844824"/>
            <a:ext cx="3414081" cy="291728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724128" y="4797152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/>
              <a:t>Υ</a:t>
            </a:r>
            <a:r>
              <a:rPr kumimoji="1" lang="en-US" altLang="zh-TW" dirty="0" smtClean="0"/>
              <a:t>(2S)</a:t>
            </a:r>
            <a:endParaRPr kumimoji="1" lang="zh-TW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4797152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/>
              <a:t>Υ</a:t>
            </a:r>
            <a:r>
              <a:rPr kumimoji="1" lang="en-US" altLang="zh-TW" dirty="0" smtClean="0"/>
              <a:t>(3S)</a:t>
            </a:r>
            <a:endParaRPr kumimoji="1" lang="zh-TW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44208" y="4149080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/>
              <a:t>Pb-Pb</a:t>
            </a:r>
            <a:endParaRPr kumimoji="1" lang="en-US" altLang="zh-TW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6492034" y="3068960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olidFill>
                  <a:srgbClr val="0000FF"/>
                </a:solidFill>
              </a:rPr>
              <a:t>p-</a:t>
            </a:r>
            <a:r>
              <a:rPr kumimoji="1" lang="en-US" altLang="zh-TW" dirty="0" err="1" smtClean="0">
                <a:solidFill>
                  <a:srgbClr val="0000FF"/>
                </a:solidFill>
              </a:rPr>
              <a:t>Pb</a:t>
            </a:r>
            <a:endParaRPr kumimoji="1" lang="en-US" altLang="zh-TW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505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latin typeface="Arial" charset="0"/>
                <a:cs typeface="Arial" charset="0"/>
              </a:rPr>
              <a:t>The Ridge</a:t>
            </a:r>
          </a:p>
        </p:txBody>
      </p:sp>
      <p:sp>
        <p:nvSpPr>
          <p:cNvPr id="330137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5373688"/>
            <a:ext cx="8229600" cy="1484312"/>
          </a:xfrm>
        </p:spPr>
        <p:txBody>
          <a:bodyPr/>
          <a:lstStyle/>
          <a:p>
            <a:pPr>
              <a:defRPr/>
            </a:pPr>
            <a:r>
              <a:rPr lang="en-US" altLang="zh-TW" sz="2000" dirty="0" smtClean="0">
                <a:latin typeface="Arial" charset="0"/>
                <a:cs typeface="Arial" charset="0"/>
              </a:rPr>
              <a:t>in addition to near side peak and away-side recoil…</a:t>
            </a:r>
          </a:p>
          <a:p>
            <a:pPr marL="0" indent="0">
              <a:buFontTx/>
              <a:buNone/>
              <a:defRPr/>
            </a:pPr>
            <a:r>
              <a:rPr lang="en-US" altLang="zh-TW" sz="2000" dirty="0" smtClean="0">
                <a:latin typeface="Arial" charset="0"/>
                <a:cs typeface="Arial" charset="0"/>
              </a:rPr>
              <a:t>     … there’s an additional near side ridge in p-</a:t>
            </a:r>
            <a:r>
              <a:rPr lang="en-US" altLang="zh-TW" sz="2000" dirty="0" err="1" smtClean="0">
                <a:latin typeface="Arial" charset="0"/>
                <a:cs typeface="Arial" charset="0"/>
              </a:rPr>
              <a:t>Pb</a:t>
            </a:r>
            <a:r>
              <a:rPr lang="en-US" altLang="zh-TW" sz="2000" dirty="0" smtClean="0">
                <a:latin typeface="Arial" charset="0"/>
                <a:cs typeface="Arial" charset="0"/>
              </a:rPr>
              <a:t> </a:t>
            </a:r>
          </a:p>
          <a:p>
            <a:pPr marL="0" indent="0">
              <a:buFontTx/>
              <a:buNone/>
              <a:defRPr/>
            </a:pPr>
            <a:r>
              <a:rPr lang="en-US" altLang="zh-TW" sz="1400" dirty="0" smtClean="0">
                <a:latin typeface="Arial" charset="0"/>
                <a:cs typeface="Arial" charset="0"/>
              </a:rPr>
              <a:t>         first observed by CMS [PLB718 </a:t>
            </a:r>
            <a:r>
              <a:rPr lang="en-US" altLang="zh-TW" sz="1400" dirty="0">
                <a:latin typeface="Arial" charset="0"/>
                <a:cs typeface="Arial" charset="0"/>
              </a:rPr>
              <a:t>(2013) 795]</a:t>
            </a:r>
          </a:p>
        </p:txBody>
      </p:sp>
      <p:sp>
        <p:nvSpPr>
          <p:cNvPr id="194563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9456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F74EB4F-8860-3A4E-AD51-16A42510FF33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41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94565" name="Picture 5" descr="2012-Dec-13-fig1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5"/>
          <a:stretch>
            <a:fillRect/>
          </a:stretch>
        </p:blipFill>
        <p:spPr bwMode="auto">
          <a:xfrm>
            <a:off x="684213" y="1341438"/>
            <a:ext cx="4140200" cy="3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1382" name="Text Box 6"/>
          <p:cNvSpPr txBox="1">
            <a:spLocks noChangeArrowheads="1"/>
          </p:cNvSpPr>
          <p:nvPr/>
        </p:nvSpPr>
        <p:spPr bwMode="auto">
          <a:xfrm>
            <a:off x="7083425" y="4725988"/>
            <a:ext cx="20605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dirty="0"/>
              <a:t>PLB719 (2013) 29</a:t>
            </a:r>
          </a:p>
        </p:txBody>
      </p:sp>
      <p:pic>
        <p:nvPicPr>
          <p:cNvPr id="3301383" name="Picture 7" descr="2013-Jan-17-fig1b_zoo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7"/>
          <a:stretch>
            <a:fillRect/>
          </a:stretch>
        </p:blipFill>
        <p:spPr bwMode="auto">
          <a:xfrm>
            <a:off x="684213" y="1341438"/>
            <a:ext cx="4149725" cy="386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1384" name="Text Box 8"/>
          <p:cNvSpPr txBox="1">
            <a:spLocks noChangeArrowheads="1"/>
          </p:cNvSpPr>
          <p:nvPr/>
        </p:nvSpPr>
        <p:spPr bwMode="auto">
          <a:xfrm>
            <a:off x="3276600" y="1989138"/>
            <a:ext cx="1196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/>
              <a:t>(zoomed)</a:t>
            </a:r>
          </a:p>
        </p:txBody>
      </p:sp>
      <p:sp>
        <p:nvSpPr>
          <p:cNvPr id="3301385" name="Text Box 9"/>
          <p:cNvSpPr txBox="1">
            <a:spLocks noChangeArrowheads="1"/>
          </p:cNvSpPr>
          <p:nvPr/>
        </p:nvSpPr>
        <p:spPr bwMode="auto">
          <a:xfrm>
            <a:off x="5291138" y="3989388"/>
            <a:ext cx="2813050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/>
              <a:t>Near-side ridge</a:t>
            </a:r>
            <a:br>
              <a:rPr lang="en-US" altLang="zh-TW" sz="2000"/>
            </a:br>
            <a:r>
              <a:rPr lang="en-US" altLang="zh-TW"/>
              <a:t>(</a:t>
            </a:r>
            <a:r>
              <a:rPr lang="en-US" altLang="zh-TW">
                <a:latin typeface="Symbol" charset="0"/>
              </a:rPr>
              <a:t>Dj</a:t>
            </a:r>
            <a:r>
              <a:rPr lang="en-US" altLang="zh-TW"/>
              <a:t> ~ 0, elongated in </a:t>
            </a:r>
            <a:r>
              <a:rPr lang="en-US" altLang="zh-TW">
                <a:latin typeface="Symbol" charset="0"/>
              </a:rPr>
              <a:t>Dh</a:t>
            </a:r>
            <a:r>
              <a:rPr lang="en-US" altLang="zh-TW"/>
              <a:t>)</a:t>
            </a:r>
          </a:p>
        </p:txBody>
      </p:sp>
      <p:sp>
        <p:nvSpPr>
          <p:cNvPr id="3301386" name="Line 10"/>
          <p:cNvSpPr>
            <a:spLocks noChangeShapeType="1"/>
          </p:cNvSpPr>
          <p:nvPr/>
        </p:nvSpPr>
        <p:spPr bwMode="auto">
          <a:xfrm flipH="1">
            <a:off x="2987675" y="4349750"/>
            <a:ext cx="23050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3301388" name="Text Box 12"/>
          <p:cNvSpPr txBox="1">
            <a:spLocks noChangeArrowheads="1"/>
          </p:cNvSpPr>
          <p:nvPr/>
        </p:nvSpPr>
        <p:spPr bwMode="auto">
          <a:xfrm>
            <a:off x="5291138" y="2079625"/>
            <a:ext cx="1965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/>
              <a:t>Near-side jet</a:t>
            </a:r>
            <a:br>
              <a:rPr lang="en-US" altLang="zh-TW" sz="2000"/>
            </a:br>
            <a:r>
              <a:rPr lang="en-US" altLang="zh-TW" sz="2000"/>
              <a:t>(</a:t>
            </a:r>
            <a:r>
              <a:rPr lang="en-US" altLang="zh-TW" sz="2000">
                <a:latin typeface="Symbol" charset="0"/>
              </a:rPr>
              <a:t>Dj</a:t>
            </a:r>
            <a:r>
              <a:rPr lang="en-US" altLang="zh-TW" sz="2000"/>
              <a:t> ~ 0, </a:t>
            </a:r>
            <a:r>
              <a:rPr lang="en-US" altLang="zh-TW" sz="2000">
                <a:latin typeface="Symbol" charset="0"/>
              </a:rPr>
              <a:t>Dh</a:t>
            </a:r>
            <a:r>
              <a:rPr lang="en-US" altLang="zh-TW" sz="2000"/>
              <a:t> ~ 0)</a:t>
            </a:r>
          </a:p>
        </p:txBody>
      </p:sp>
      <p:sp>
        <p:nvSpPr>
          <p:cNvPr id="3301389" name="Text Box 13"/>
          <p:cNvSpPr txBox="1">
            <a:spLocks noChangeArrowheads="1"/>
          </p:cNvSpPr>
          <p:nvPr/>
        </p:nvSpPr>
        <p:spPr bwMode="auto">
          <a:xfrm>
            <a:off x="5291138" y="3033713"/>
            <a:ext cx="281146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/>
              <a:t>Away-side jet</a:t>
            </a:r>
            <a:br>
              <a:rPr lang="en-US" altLang="zh-TW" sz="2000"/>
            </a:br>
            <a:r>
              <a:rPr lang="en-US" altLang="zh-TW"/>
              <a:t>(</a:t>
            </a:r>
            <a:r>
              <a:rPr lang="en-US" altLang="zh-TW">
                <a:latin typeface="Symbol" charset="0"/>
              </a:rPr>
              <a:t>Dj</a:t>
            </a:r>
            <a:r>
              <a:rPr lang="en-US" altLang="zh-TW"/>
              <a:t> ~ </a:t>
            </a:r>
            <a:r>
              <a:rPr lang="en-US" altLang="zh-TW">
                <a:latin typeface="Symbol" charset="0"/>
              </a:rPr>
              <a:t>p</a:t>
            </a:r>
            <a:r>
              <a:rPr lang="en-US" altLang="zh-TW"/>
              <a:t>, elongated in </a:t>
            </a:r>
            <a:r>
              <a:rPr lang="en-US" altLang="zh-TW">
                <a:latin typeface="Symbol" charset="0"/>
              </a:rPr>
              <a:t>Dh</a:t>
            </a:r>
            <a:r>
              <a:rPr lang="en-US" altLang="zh-TW"/>
              <a:t>)</a:t>
            </a:r>
          </a:p>
        </p:txBody>
      </p:sp>
      <p:sp>
        <p:nvSpPr>
          <p:cNvPr id="3301390" name="Text Box 14"/>
          <p:cNvSpPr txBox="1">
            <a:spLocks noChangeArrowheads="1"/>
          </p:cNvSpPr>
          <p:nvPr/>
        </p:nvSpPr>
        <p:spPr bwMode="auto">
          <a:xfrm>
            <a:off x="520700" y="1631950"/>
            <a:ext cx="180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3301391" name="Text Box 15"/>
          <p:cNvSpPr txBox="1">
            <a:spLocks noChangeArrowheads="1"/>
          </p:cNvSpPr>
          <p:nvPr/>
        </p:nvSpPr>
        <p:spPr bwMode="auto">
          <a:xfrm>
            <a:off x="5291138" y="1052513"/>
            <a:ext cx="2784475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/>
              <a:t>2 &lt; p</a:t>
            </a:r>
            <a:r>
              <a:rPr lang="en-US" altLang="zh-TW" baseline="-25000"/>
              <a:t>T,trig</a:t>
            </a:r>
            <a:r>
              <a:rPr lang="en-US" altLang="zh-TW"/>
              <a:t> &lt; 4 GeV/c</a:t>
            </a:r>
            <a:br>
              <a:rPr lang="en-US" altLang="zh-TW"/>
            </a:br>
            <a:r>
              <a:rPr lang="en-US" altLang="zh-TW"/>
              <a:t>1 &lt; p</a:t>
            </a:r>
            <a:r>
              <a:rPr lang="en-US" altLang="zh-TW" baseline="-25000"/>
              <a:t>T,assoc</a:t>
            </a:r>
            <a:r>
              <a:rPr lang="en-US" altLang="zh-TW"/>
              <a:t> &lt; 2 GeV/c</a:t>
            </a:r>
            <a:br>
              <a:rPr lang="en-US" altLang="zh-TW"/>
            </a:br>
            <a:r>
              <a:rPr lang="en-US" altLang="zh-TW"/>
              <a:t>20% highest multiplicity</a:t>
            </a:r>
          </a:p>
        </p:txBody>
      </p:sp>
      <p:sp>
        <p:nvSpPr>
          <p:cNvPr id="3301392" name="Line 16"/>
          <p:cNvSpPr>
            <a:spLocks noChangeShapeType="1"/>
          </p:cNvSpPr>
          <p:nvPr/>
        </p:nvSpPr>
        <p:spPr bwMode="auto">
          <a:xfrm flipH="1">
            <a:off x="2700338" y="2405063"/>
            <a:ext cx="2592387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3301393" name="Line 17"/>
          <p:cNvSpPr>
            <a:spLocks noChangeShapeType="1"/>
          </p:cNvSpPr>
          <p:nvPr/>
        </p:nvSpPr>
        <p:spPr bwMode="auto">
          <a:xfrm flipH="1">
            <a:off x="3563938" y="3413125"/>
            <a:ext cx="1728787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3301396" name="Rectangle 20"/>
          <p:cNvSpPr>
            <a:spLocks noChangeArrowheads="1"/>
          </p:cNvSpPr>
          <p:nvPr/>
        </p:nvSpPr>
        <p:spPr bwMode="auto">
          <a:xfrm rot="-897224">
            <a:off x="3132138" y="4860925"/>
            <a:ext cx="1123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>
                <a:latin typeface="Symbol" charset="0"/>
              </a:rPr>
              <a:t>Dj</a:t>
            </a:r>
            <a:r>
              <a:rPr lang="en-US" altLang="zh-TW" sz="2000"/>
              <a:t> (rad)</a:t>
            </a:r>
          </a:p>
        </p:txBody>
      </p:sp>
      <p:sp>
        <p:nvSpPr>
          <p:cNvPr id="3301398" name="Rectangle 22"/>
          <p:cNvSpPr>
            <a:spLocks noChangeArrowheads="1"/>
          </p:cNvSpPr>
          <p:nvPr/>
        </p:nvSpPr>
        <p:spPr bwMode="auto">
          <a:xfrm rot="2475464">
            <a:off x="1460500" y="4538663"/>
            <a:ext cx="49053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>
                <a:latin typeface="Symbol" charset="0"/>
              </a:rPr>
              <a:t>Dh</a:t>
            </a:r>
          </a:p>
        </p:txBody>
      </p:sp>
      <p:sp>
        <p:nvSpPr>
          <p:cNvPr id="3301399" name="Text Box 23"/>
          <p:cNvSpPr txBox="1">
            <a:spLocks noChangeArrowheads="1"/>
          </p:cNvSpPr>
          <p:nvPr/>
        </p:nvSpPr>
        <p:spPr bwMode="auto">
          <a:xfrm rot="-5400000">
            <a:off x="-298449" y="3014662"/>
            <a:ext cx="2563812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en-US" altLang="zh-TW"/>
              <a:t>1/N</a:t>
            </a:r>
            <a:r>
              <a:rPr lang="en-US" altLang="zh-TW" baseline="-25000"/>
              <a:t>trig</a:t>
            </a:r>
            <a:r>
              <a:rPr lang="en-US" altLang="zh-TW"/>
              <a:t> d</a:t>
            </a:r>
            <a:r>
              <a:rPr lang="en-US" altLang="zh-TW" baseline="30000"/>
              <a:t>2</a:t>
            </a:r>
            <a:r>
              <a:rPr lang="en-US" altLang="zh-TW"/>
              <a:t>N</a:t>
            </a:r>
            <a:r>
              <a:rPr lang="en-US" altLang="zh-TW" baseline="-25000"/>
              <a:t>assoc</a:t>
            </a:r>
            <a:r>
              <a:rPr lang="en-US" altLang="zh-TW"/>
              <a:t>/d</a:t>
            </a:r>
            <a:r>
              <a:rPr lang="en-US" altLang="zh-TW">
                <a:latin typeface="Symbol" charset="0"/>
              </a:rPr>
              <a:t>Dh</a:t>
            </a:r>
            <a:r>
              <a:rPr lang="en-US" altLang="zh-TW"/>
              <a:t>d</a:t>
            </a:r>
            <a:r>
              <a:rPr lang="en-US" altLang="zh-TW">
                <a:latin typeface="Symbol" charset="0"/>
              </a:rPr>
              <a:t>Dj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0364" name="Picture 12" descr="2012-Dec-13-fig3a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2132013"/>
            <a:ext cx="383857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Arial" charset="0"/>
                <a:cs typeface="Arial" charset="0"/>
              </a:rPr>
              <a:t>The Double Ridge</a:t>
            </a:r>
          </a:p>
        </p:txBody>
      </p:sp>
      <p:sp>
        <p:nvSpPr>
          <p:cNvPr id="33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256213"/>
          </a:xfrm>
        </p:spPr>
        <p:txBody>
          <a:bodyPr/>
          <a:lstStyle/>
          <a:p>
            <a:pPr>
              <a:defRPr/>
            </a:pPr>
            <a:r>
              <a:rPr lang="en-US" altLang="zh-TW" sz="2000" dirty="0">
                <a:latin typeface="Arial" charset="0"/>
                <a:cs typeface="Arial" charset="0"/>
              </a:rPr>
              <a:t>Can we separate the jet and ridge components?</a:t>
            </a:r>
          </a:p>
          <a:p>
            <a:pPr lvl="1">
              <a:defRPr/>
            </a:pPr>
            <a:r>
              <a:rPr lang="en-US" altLang="zh-TW" sz="1600" dirty="0" smtClean="0">
                <a:latin typeface="Arial" charset="0"/>
                <a:cs typeface="Arial" charset="0"/>
              </a:rPr>
              <a:t>in </a:t>
            </a:r>
            <a:r>
              <a:rPr lang="en-US" altLang="zh-TW" sz="1600" dirty="0">
                <a:latin typeface="Arial" charset="0"/>
                <a:cs typeface="Arial" charset="0"/>
              </a:rPr>
              <a:t>60-100% </a:t>
            </a:r>
            <a:r>
              <a:rPr lang="en-US" altLang="zh-TW" sz="1600" dirty="0" smtClean="0">
                <a:latin typeface="Arial" charset="0"/>
                <a:cs typeface="Arial" charset="0"/>
              </a:rPr>
              <a:t>no ridge seen, similar </a:t>
            </a:r>
            <a:r>
              <a:rPr lang="en-US" altLang="zh-TW" sz="1600" dirty="0">
                <a:latin typeface="Arial" charset="0"/>
                <a:cs typeface="Arial" charset="0"/>
              </a:rPr>
              <a:t>to </a:t>
            </a:r>
            <a:r>
              <a:rPr lang="en-US" altLang="zh-TW" sz="1600" dirty="0" err="1">
                <a:latin typeface="Arial" charset="0"/>
                <a:cs typeface="Arial" charset="0"/>
              </a:rPr>
              <a:t>pp</a:t>
            </a:r>
            <a:r>
              <a:rPr lang="en-US" altLang="zh-TW" sz="1600" dirty="0">
                <a:latin typeface="Arial" charset="0"/>
                <a:cs typeface="Arial" charset="0"/>
              </a:rPr>
              <a:t/>
            </a:r>
            <a:br>
              <a:rPr lang="en-US" altLang="zh-TW" sz="1600" dirty="0">
                <a:latin typeface="Arial" charset="0"/>
                <a:cs typeface="Arial" charset="0"/>
              </a:rPr>
            </a:br>
            <a:r>
              <a:rPr lang="en-US" altLang="zh-TW" sz="1600" dirty="0">
                <a:latin typeface="Arial" charset="0"/>
                <a:cs typeface="Arial" charset="0"/>
                <a:sym typeface="Wingdings" charset="0"/>
              </a:rPr>
              <a:t> what remains if we subtract 60-100%?</a:t>
            </a:r>
          </a:p>
          <a:p>
            <a:pPr>
              <a:defRPr/>
            </a:pPr>
            <a:endParaRPr lang="en-US" altLang="zh-TW" dirty="0">
              <a:latin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endParaRPr lang="en-US" altLang="zh-TW" dirty="0">
              <a:latin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endParaRPr lang="en-US" altLang="zh-TW" dirty="0">
              <a:latin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endParaRPr lang="en-US" altLang="zh-TW" dirty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  <a:defRPr/>
            </a:pPr>
            <a:endParaRPr lang="en-US" altLang="zh-TW" dirty="0" smtClean="0">
              <a:latin typeface="Arial" charset="0"/>
              <a:cs typeface="Arial" charset="0"/>
              <a:sym typeface="Wingdings" charset="0"/>
            </a:endParaRPr>
          </a:p>
          <a:p>
            <a:pPr>
              <a:defRPr/>
            </a:pPr>
            <a:r>
              <a:rPr lang="en-US" altLang="zh-TW" sz="2000" dirty="0" smtClean="0">
                <a:latin typeface="Arial" charset="0"/>
                <a:cs typeface="Arial" charset="0"/>
                <a:sym typeface="Wingdings" charset="0"/>
              </a:rPr>
              <a:t>the ridge is doubled!</a:t>
            </a:r>
          </a:p>
          <a:p>
            <a:pPr>
              <a:defRPr/>
            </a:pPr>
            <a:endParaRPr lang="en-US" altLang="zh-TW" sz="2000" dirty="0" smtClean="0">
              <a:latin typeface="Arial" charset="0"/>
              <a:cs typeface="Arial" charset="0"/>
              <a:sym typeface="Wingdings" charset="0"/>
            </a:endParaRPr>
          </a:p>
          <a:p>
            <a:pPr>
              <a:buFont typeface="Wingdings" charset="0"/>
              <a:buChar char="à"/>
              <a:defRPr/>
            </a:pPr>
            <a:r>
              <a:rPr lang="en-US" altLang="zh-TW" sz="2000" u="sng" dirty="0" smtClean="0">
                <a:latin typeface="Arial" charset="0"/>
                <a:cs typeface="Arial" charset="0"/>
                <a:sym typeface="Wingdings" charset="0"/>
              </a:rPr>
              <a:t>the origin of this structure is still unclear...</a:t>
            </a:r>
            <a:endParaRPr lang="en-US" altLang="zh-TW" sz="2400" dirty="0" smtClean="0">
              <a:latin typeface="Arial" charset="0"/>
              <a:cs typeface="Arial" charset="0"/>
              <a:sym typeface="Wingdings" charset="0"/>
            </a:endParaRPr>
          </a:p>
          <a:p>
            <a:pPr marL="457200" lvl="1" indent="0">
              <a:buFontTx/>
              <a:buNone/>
              <a:defRPr/>
            </a:pPr>
            <a:r>
              <a:rPr lang="en-US" altLang="zh-TW" sz="1800" dirty="0" smtClean="0">
                <a:latin typeface="Arial" charset="0"/>
                <a:cs typeface="Arial" charset="0"/>
                <a:sym typeface="Wingdings" charset="0"/>
              </a:rPr>
              <a:t>similar structure observed in </a:t>
            </a:r>
            <a:r>
              <a:rPr lang="en-US" altLang="zh-TW" sz="1800" dirty="0" err="1" smtClean="0">
                <a:latin typeface="Arial" charset="0"/>
                <a:cs typeface="Arial" charset="0"/>
                <a:sym typeface="Wingdings" charset="0"/>
              </a:rPr>
              <a:t>Pb-Pb</a:t>
            </a:r>
            <a:r>
              <a:rPr lang="en-US" altLang="zh-TW" sz="1800" dirty="0" smtClean="0">
                <a:latin typeface="Arial" charset="0"/>
                <a:cs typeface="Arial" charset="0"/>
                <a:sym typeface="Wingdings" charset="0"/>
              </a:rPr>
              <a:t> is attributed to hydrodynamic flow…</a:t>
            </a:r>
          </a:p>
          <a:p>
            <a:pPr marL="457200" lvl="1" indent="0">
              <a:buFontTx/>
              <a:buNone/>
              <a:defRPr/>
            </a:pPr>
            <a:r>
              <a:rPr lang="en-US" altLang="zh-TW" sz="1800" dirty="0" smtClean="0">
                <a:latin typeface="Arial" charset="0"/>
                <a:cs typeface="Arial" charset="0"/>
                <a:sym typeface="Wingdings" charset="0"/>
              </a:rPr>
              <a:t>CGC-</a:t>
            </a:r>
            <a:r>
              <a:rPr lang="en-US" altLang="zh-TW" sz="1800" dirty="0" err="1" smtClean="0">
                <a:latin typeface="Arial" charset="0"/>
                <a:cs typeface="Arial" charset="0"/>
                <a:sym typeface="Wingdings" charset="0"/>
              </a:rPr>
              <a:t>glasma</a:t>
            </a:r>
            <a:r>
              <a:rPr lang="en-US" altLang="zh-TW" sz="1800" dirty="0" smtClean="0">
                <a:latin typeface="Arial" charset="0"/>
                <a:cs typeface="Arial" charset="0"/>
                <a:sym typeface="Wingdings" charset="0"/>
              </a:rPr>
              <a:t> graphs can also produce symmetric ridges?</a:t>
            </a:r>
          </a:p>
          <a:p>
            <a:pPr marL="0" indent="0">
              <a:buFontTx/>
              <a:buNone/>
              <a:defRPr/>
            </a:pPr>
            <a:endParaRPr lang="en-US" altLang="zh-TW" sz="2400" dirty="0" smtClean="0">
              <a:latin typeface="Arial" charset="0"/>
              <a:cs typeface="Arial" charset="0"/>
              <a:sym typeface="Wingdings" charset="0"/>
            </a:endParaRPr>
          </a:p>
          <a:p>
            <a:pPr marL="0" indent="0">
              <a:buFontTx/>
              <a:buNone/>
              <a:defRPr/>
            </a:pPr>
            <a:endParaRPr lang="en-US" altLang="zh-TW" sz="2400" dirty="0" smtClean="0">
              <a:latin typeface="Arial" charset="0"/>
              <a:cs typeface="Arial" charset="0"/>
              <a:sym typeface="Wingdings" charset="0"/>
            </a:endParaRPr>
          </a:p>
          <a:p>
            <a:pPr marL="457200" lvl="1" indent="0">
              <a:buFontTx/>
              <a:buNone/>
              <a:defRPr/>
            </a:pPr>
            <a:endParaRPr lang="en-US" altLang="zh-TW" sz="2000" dirty="0">
              <a:latin typeface="Arial" charset="0"/>
              <a:cs typeface="Arial" charset="0"/>
              <a:sym typeface="Wingdings" charset="0"/>
            </a:endParaRPr>
          </a:p>
        </p:txBody>
      </p:sp>
      <p:sp>
        <p:nvSpPr>
          <p:cNvPr id="195588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9558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D999595-D670-244C-A1CC-734F46CD9FE2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42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95590" name="Picture 4" descr="2012-Dec-13-fig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6"/>
          <a:stretch>
            <a:fillRect/>
          </a:stretch>
        </p:blipFill>
        <p:spPr bwMode="auto">
          <a:xfrm>
            <a:off x="2627313" y="2355850"/>
            <a:ext cx="24495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1" name="Picture 5" descr="2012-Dec-13-fig1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9"/>
          <a:stretch>
            <a:fillRect/>
          </a:stretch>
        </p:blipFill>
        <p:spPr bwMode="auto">
          <a:xfrm>
            <a:off x="0" y="2355850"/>
            <a:ext cx="237648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0358" name="Text Box 6"/>
          <p:cNvSpPr txBox="1">
            <a:spLocks noChangeArrowheads="1"/>
          </p:cNvSpPr>
          <p:nvPr/>
        </p:nvSpPr>
        <p:spPr bwMode="auto">
          <a:xfrm>
            <a:off x="2235200" y="3148013"/>
            <a:ext cx="3921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3000"/>
              <a:t>–</a:t>
            </a:r>
          </a:p>
        </p:txBody>
      </p:sp>
      <p:sp>
        <p:nvSpPr>
          <p:cNvPr id="3300360" name="Text Box 8"/>
          <p:cNvSpPr txBox="1">
            <a:spLocks noChangeArrowheads="1"/>
          </p:cNvSpPr>
          <p:nvPr/>
        </p:nvSpPr>
        <p:spPr bwMode="auto">
          <a:xfrm>
            <a:off x="827088" y="2060575"/>
            <a:ext cx="841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dirty="0"/>
              <a:t>0-20%</a:t>
            </a:r>
          </a:p>
        </p:txBody>
      </p:sp>
      <p:sp>
        <p:nvSpPr>
          <p:cNvPr id="3300361" name="Text Box 9"/>
          <p:cNvSpPr txBox="1">
            <a:spLocks noChangeArrowheads="1"/>
          </p:cNvSpPr>
          <p:nvPr/>
        </p:nvSpPr>
        <p:spPr bwMode="auto">
          <a:xfrm>
            <a:off x="3419475" y="2060575"/>
            <a:ext cx="1095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/>
              <a:t>60-100%</a:t>
            </a:r>
          </a:p>
        </p:txBody>
      </p:sp>
      <p:sp>
        <p:nvSpPr>
          <p:cNvPr id="3300362" name="Text Box 10"/>
          <p:cNvSpPr txBox="1">
            <a:spLocks noChangeArrowheads="1"/>
          </p:cNvSpPr>
          <p:nvPr/>
        </p:nvSpPr>
        <p:spPr bwMode="auto">
          <a:xfrm>
            <a:off x="4859338" y="3148013"/>
            <a:ext cx="4032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3000"/>
              <a:t>=</a:t>
            </a:r>
          </a:p>
        </p:txBody>
      </p:sp>
      <p:sp>
        <p:nvSpPr>
          <p:cNvPr id="3300365" name="Rectangle 13"/>
          <p:cNvSpPr>
            <a:spLocks noChangeArrowheads="1"/>
          </p:cNvSpPr>
          <p:nvPr/>
        </p:nvSpPr>
        <p:spPr bwMode="auto">
          <a:xfrm rot="19267801">
            <a:off x="7985125" y="5119688"/>
            <a:ext cx="1123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>
                <a:latin typeface="Symbol" charset="0"/>
              </a:rPr>
              <a:t>Dj</a:t>
            </a:r>
            <a:r>
              <a:rPr lang="en-US" altLang="zh-TW" sz="2000"/>
              <a:t> (rad)</a:t>
            </a:r>
          </a:p>
        </p:txBody>
      </p:sp>
      <p:sp>
        <p:nvSpPr>
          <p:cNvPr id="3300366" name="Rectangle 14"/>
          <p:cNvSpPr>
            <a:spLocks noChangeArrowheads="1"/>
          </p:cNvSpPr>
          <p:nvPr/>
        </p:nvSpPr>
        <p:spPr bwMode="auto">
          <a:xfrm rot="2475464">
            <a:off x="6257925" y="5127625"/>
            <a:ext cx="49053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2000" dirty="0">
                <a:latin typeface="Symbol" charset="0"/>
              </a:rPr>
              <a:t>Dh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516688" y="1622425"/>
            <a:ext cx="2668587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1600" dirty="0"/>
              <a:t>[ALICE, PLB719 (2013) 29]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0355" grpId="0" build="p" autoUpdateAnimBg="0"/>
      <p:bldP spid="3300365" grpId="0" animBg="1" autoUpdateAnimBg="0"/>
      <p:bldP spid="3300366" grpId="0" animBg="1" autoUpdateAnimBg="0"/>
      <p:bldP spid="15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>
                <a:latin typeface="Arial" charset="0"/>
                <a:cs typeface="Arial" charset="0"/>
              </a:rPr>
              <a:t>Identified particles</a:t>
            </a:r>
            <a:endParaRPr kumimoji="1" lang="zh-TW" altLang="en-US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040312"/>
          </a:xfrm>
        </p:spPr>
        <p:txBody>
          <a:bodyPr/>
          <a:lstStyle/>
          <a:p>
            <a:pPr>
              <a:defRPr/>
            </a:pPr>
            <a:r>
              <a:rPr kumimoji="1" lang="en-US" altLang="zh-TW" sz="2000" dirty="0" smtClean="0"/>
              <a:t>how does the correlation depend on the particle species?</a:t>
            </a:r>
          </a:p>
          <a:p>
            <a:pPr>
              <a:defRPr/>
            </a:pPr>
            <a:endParaRPr kumimoji="1" lang="en-US" altLang="zh-TW" sz="20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/>
          </a:p>
          <a:p>
            <a:pPr marL="0" indent="0">
              <a:buFontTx/>
              <a:buNone/>
              <a:defRPr/>
            </a:pPr>
            <a:endParaRPr kumimoji="1" lang="en-US" altLang="zh-TW" sz="20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r>
              <a:rPr kumimoji="1" lang="en-US" altLang="zh-TW" sz="2000" dirty="0" smtClean="0"/>
              <a:t>p-</a:t>
            </a:r>
            <a:r>
              <a:rPr kumimoji="1" lang="en-US" altLang="zh-TW" sz="2000" dirty="0" err="1" smtClean="0"/>
              <a:t>Pb</a:t>
            </a:r>
            <a:r>
              <a:rPr kumimoji="1" lang="en-US" altLang="zh-TW" sz="2000" dirty="0" smtClean="0"/>
              <a:t> remarkably similar to </a:t>
            </a:r>
            <a:r>
              <a:rPr kumimoji="1" lang="en-US" altLang="zh-TW" sz="2000" dirty="0" err="1" smtClean="0"/>
              <a:t>Pb-Pb</a:t>
            </a:r>
            <a:r>
              <a:rPr kumimoji="1" lang="en-US" altLang="zh-TW" sz="2000" dirty="0" smtClean="0"/>
              <a:t>…</a:t>
            </a:r>
          </a:p>
          <a:p>
            <a:pPr lvl="1">
              <a:defRPr/>
            </a:pPr>
            <a:r>
              <a:rPr kumimoji="1" lang="en-US" altLang="zh-TW" sz="1600" dirty="0" smtClean="0"/>
              <a:t>where particle species dependence is attributed to collective flow!</a:t>
            </a:r>
          </a:p>
        </p:txBody>
      </p:sp>
      <p:sp>
        <p:nvSpPr>
          <p:cNvPr id="197635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976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8BC64CC-F45A-7846-8CCE-8C9BA76DC78E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43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9763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3960813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988" y="2060575"/>
            <a:ext cx="4418012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39" name="TextBox 7"/>
          <p:cNvSpPr txBox="1">
            <a:spLocks noChangeArrowheads="1"/>
          </p:cNvSpPr>
          <p:nvPr/>
        </p:nvSpPr>
        <p:spPr bwMode="auto">
          <a:xfrm>
            <a:off x="2195513" y="1628775"/>
            <a:ext cx="673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kumimoji="1" lang="en-US" altLang="zh-TW" sz="1800">
                <a:solidFill>
                  <a:srgbClr val="FF0000"/>
                </a:solidFill>
              </a:rPr>
              <a:t>p-Pb</a:t>
            </a:r>
            <a:endParaRPr kumimoji="1" lang="zh-TW" altLang="en-US" sz="1800">
              <a:solidFill>
                <a:srgbClr val="FF0000"/>
              </a:solidFill>
            </a:endParaRPr>
          </a:p>
        </p:txBody>
      </p:sp>
      <p:sp>
        <p:nvSpPr>
          <p:cNvPr id="197640" name="TextBox 8"/>
          <p:cNvSpPr txBox="1">
            <a:spLocks noChangeArrowheads="1"/>
          </p:cNvSpPr>
          <p:nvPr/>
        </p:nvSpPr>
        <p:spPr bwMode="auto">
          <a:xfrm>
            <a:off x="6732588" y="1628775"/>
            <a:ext cx="825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kumimoji="1" lang="en-US" altLang="zh-TW" sz="1800">
                <a:solidFill>
                  <a:srgbClr val="FF0000"/>
                </a:solidFill>
              </a:rPr>
              <a:t>Pb-Pb</a:t>
            </a:r>
            <a:endParaRPr kumimoji="1" lang="zh-TW" alt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err="1" smtClean="0"/>
              <a:t>Multiparticle</a:t>
            </a:r>
            <a:r>
              <a:rPr kumimoji="1" lang="en-US" altLang="zh-TW" dirty="0" smtClean="0"/>
              <a:t> correlations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2000" dirty="0" smtClean="0"/>
              <a:t>v2 calculated with higher order </a:t>
            </a:r>
            <a:r>
              <a:rPr kumimoji="1" lang="en-US" altLang="zh-TW" sz="2000" dirty="0" err="1" smtClean="0"/>
              <a:t>cumulants</a:t>
            </a:r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r>
              <a:rPr kumimoji="1" lang="en-US" altLang="zh-TW" sz="2000" dirty="0" smtClean="0"/>
              <a:t>again: p-</a:t>
            </a:r>
            <a:r>
              <a:rPr kumimoji="1" lang="en-US" altLang="zh-TW" sz="2000" dirty="0" err="1" smtClean="0"/>
              <a:t>Pb</a:t>
            </a:r>
            <a:r>
              <a:rPr kumimoji="1" lang="en-US" altLang="zh-TW" sz="2000" dirty="0" smtClean="0"/>
              <a:t> very similar to </a:t>
            </a:r>
            <a:r>
              <a:rPr kumimoji="1" lang="en-US" altLang="zh-TW" sz="2000" dirty="0" err="1" smtClean="0"/>
              <a:t>Pb-Pb</a:t>
            </a:r>
            <a:endParaRPr kumimoji="1" lang="en-US" altLang="zh-TW" sz="2000" dirty="0" smtClean="0"/>
          </a:p>
          <a:p>
            <a:r>
              <a:rPr kumimoji="1" lang="en-US" altLang="zh-TW" sz="2000" dirty="0" smtClean="0"/>
              <a:t>azimuthal asymmetry is a true multi-particle effect, in both systems!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44</a:t>
            </a:fld>
            <a:endParaRPr lang="en-US" altLang="zh-TW"/>
          </a:p>
        </p:txBody>
      </p:sp>
      <p:pic>
        <p:nvPicPr>
          <p:cNvPr id="6" name="Image 4" descr="final_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72816"/>
            <a:ext cx="5950562" cy="31396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3933056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>
                <a:solidFill>
                  <a:srgbClr val="FF0000"/>
                </a:solidFill>
              </a:rPr>
              <a:t>Pb-Pb</a:t>
            </a:r>
            <a:endParaRPr kumimoji="1" lang="zh-TW" alt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3762" y="3933056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olidFill>
                  <a:srgbClr val="FF0000"/>
                </a:solidFill>
              </a:rPr>
              <a:t>p-</a:t>
            </a:r>
            <a:r>
              <a:rPr kumimoji="1" lang="en-US" altLang="zh-TW" dirty="0" err="1" smtClean="0">
                <a:solidFill>
                  <a:srgbClr val="FF0000"/>
                </a:solidFill>
              </a:rPr>
              <a:t>Pb</a:t>
            </a:r>
            <a:endParaRPr kumimoji="1"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5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Ridges in </a:t>
            </a:r>
            <a:r>
              <a:rPr lang="en-US" dirty="0" err="1" smtClean="0"/>
              <a:t>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 smtClean="0"/>
              <a:t>near side ridge first seen by CMS</a:t>
            </a:r>
            <a:endParaRPr lang="en-US" sz="1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zh-TW" sz="1800" dirty="0" smtClean="0"/>
              <a:t>ATLAS: double ridge from 13 </a:t>
            </a:r>
            <a:r>
              <a:rPr kumimoji="1" lang="en-US" altLang="zh-TW" sz="1800" dirty="0" err="1" smtClean="0"/>
              <a:t>TeV</a:t>
            </a:r>
            <a:endParaRPr kumimoji="1" lang="en-US" altLang="zh-TW" sz="1800" dirty="0" smtClean="0"/>
          </a:p>
          <a:p>
            <a:pPr>
              <a:buFont typeface="Wingdings" charset="0"/>
              <a:buChar char="à"/>
            </a:pPr>
            <a:r>
              <a:rPr kumimoji="1" lang="en-US" altLang="zh-TW" sz="1800" dirty="0" smtClean="0">
                <a:sym typeface="Wingdings"/>
              </a:rPr>
              <a:t>all the way to low multiplicity?!</a:t>
            </a:r>
          </a:p>
          <a:p>
            <a:pPr>
              <a:buFont typeface="Wingdings" charset="0"/>
              <a:buChar char="à"/>
            </a:pPr>
            <a:endParaRPr kumimoji="1" lang="en-US" altLang="zh-TW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 smtClean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>
              <a:sym typeface="Wingdings"/>
            </a:endParaRPr>
          </a:p>
          <a:p>
            <a:pPr>
              <a:buFont typeface="Wingdings" charset="0"/>
              <a:buChar char="à"/>
            </a:pPr>
            <a:endParaRPr kumimoji="1" lang="en-US" altLang="zh-TW" sz="1800" dirty="0" smtClean="0">
              <a:sym typeface="Wingdings"/>
            </a:endParaRPr>
          </a:p>
          <a:p>
            <a:pPr marL="0" indent="0">
              <a:buNone/>
            </a:pPr>
            <a:r>
              <a:rPr kumimoji="1" lang="en-US" altLang="zh-TW" sz="1800" dirty="0" smtClean="0">
                <a:sym typeface="Wingdings"/>
              </a:rPr>
              <a:t>   (depends crucially on subtraction…) </a:t>
            </a:r>
          </a:p>
          <a:p>
            <a:pPr marL="0" indent="0">
              <a:buNone/>
            </a:pPr>
            <a:endParaRPr kumimoji="1" lang="zh-TW" alt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45</a:t>
            </a:fld>
            <a:endParaRPr lang="en-US" altLang="zh-TW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916832"/>
            <a:ext cx="3816424" cy="363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5617" y="5435932"/>
            <a:ext cx="2907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zh-TW" altLang="en-US" sz="1800" dirty="0"/>
              <a:t> </a:t>
            </a:r>
            <a:r>
              <a:rPr lang="en-US" altLang="zh-TW" sz="1400" dirty="0"/>
              <a:t>[CMS, JHEP 1009  (2010) 091]</a:t>
            </a:r>
            <a:endParaRPr kumimoji="1" lang="zh-TW" altLang="en-US" sz="1400" dirty="0"/>
          </a:p>
        </p:txBody>
      </p:sp>
      <p:pic>
        <p:nvPicPr>
          <p:cNvPr id="8" name="Picture 10" descr="https://atlas.web.cern.ch/Atlas/GROUPS/PHYSICS/PAPERS/HION-2015-09/figaux_1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38"/>
          <a:stretch/>
        </p:blipFill>
        <p:spPr bwMode="auto">
          <a:xfrm>
            <a:off x="4499992" y="2204864"/>
            <a:ext cx="4423216" cy="309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583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015-Sep-25-XiOverPi_withpAandAA_withPythia_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15" y="1644684"/>
            <a:ext cx="5019408" cy="3824685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Multi-strange baryons in </a:t>
            </a:r>
            <a:r>
              <a:rPr kumimoji="1" lang="en-US" altLang="zh-TW" dirty="0" err="1" smtClean="0"/>
              <a:t>pp</a:t>
            </a:r>
            <a:r>
              <a:rPr kumimoji="1" lang="en-US" altLang="zh-TW" dirty="0" smtClean="0"/>
              <a:t>, p-</a:t>
            </a:r>
            <a:r>
              <a:rPr kumimoji="1" lang="en-US" altLang="zh-TW" dirty="0" err="1" smtClean="0"/>
              <a:t>Pb</a:t>
            </a:r>
            <a:endParaRPr kumimoji="1" lang="zh-TW" alt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20072" y="1772816"/>
            <a:ext cx="3672408" cy="4535908"/>
          </a:xfrm>
        </p:spPr>
        <p:txBody>
          <a:bodyPr/>
          <a:lstStyle/>
          <a:p>
            <a:r>
              <a:rPr kumimoji="1" lang="en-US" altLang="zh-TW" sz="1800" dirty="0" smtClean="0"/>
              <a:t>significant enhancement at high multiplicity</a:t>
            </a:r>
          </a:p>
          <a:p>
            <a:pPr lvl="1"/>
            <a:r>
              <a:rPr kumimoji="1" lang="en-US" altLang="zh-TW" sz="1400" dirty="0" smtClean="0"/>
              <a:t>up to </a:t>
            </a:r>
            <a:r>
              <a:rPr kumimoji="1" lang="en-US" altLang="zh-TW" sz="1400" dirty="0" err="1" smtClean="0"/>
              <a:t>Pb-Pb</a:t>
            </a:r>
            <a:r>
              <a:rPr kumimoji="1" lang="en-US" altLang="zh-TW" sz="1400" dirty="0" smtClean="0"/>
              <a:t> levels!</a:t>
            </a:r>
          </a:p>
          <a:p>
            <a:pPr lvl="1"/>
            <a:endParaRPr kumimoji="1" lang="en-US" altLang="zh-TW" sz="1400" dirty="0" smtClean="0"/>
          </a:p>
          <a:p>
            <a:r>
              <a:rPr kumimoji="1" lang="en-US" altLang="zh-TW" sz="1800" dirty="0" smtClean="0"/>
              <a:t>similar </a:t>
            </a:r>
            <a:r>
              <a:rPr kumimoji="1" lang="en-US" altLang="zh-TW" sz="1800" dirty="0" err="1" smtClean="0"/>
              <a:t>behaviour</a:t>
            </a:r>
            <a:r>
              <a:rPr kumimoji="1" lang="en-US" altLang="zh-TW" sz="1800" dirty="0" smtClean="0"/>
              <a:t> in </a:t>
            </a:r>
            <a:r>
              <a:rPr kumimoji="1" lang="en-US" altLang="zh-TW" sz="1800" dirty="0" err="1" smtClean="0"/>
              <a:t>pp</a:t>
            </a:r>
            <a:r>
              <a:rPr kumimoji="1" lang="en-US" altLang="zh-TW" sz="1800" dirty="0" smtClean="0"/>
              <a:t>, p-</a:t>
            </a:r>
            <a:r>
              <a:rPr kumimoji="1" lang="en-US" altLang="zh-TW" sz="1800" dirty="0" err="1" smtClean="0"/>
              <a:t>Pb</a:t>
            </a:r>
            <a:endParaRPr kumimoji="1" lang="en-US" altLang="zh-TW" sz="1800" dirty="0" smtClean="0"/>
          </a:p>
          <a:p>
            <a:endParaRPr kumimoji="1" lang="en-US" altLang="zh-TW" sz="1800" dirty="0" smtClean="0"/>
          </a:p>
          <a:p>
            <a:r>
              <a:rPr kumimoji="1" lang="en-US" altLang="zh-TW" sz="1800" dirty="0" smtClean="0"/>
              <a:t>not described in PYTHIA</a:t>
            </a:r>
          </a:p>
          <a:p>
            <a:endParaRPr kumimoji="1" lang="zh-TW" alt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 Antinori - HF Meet - 3 February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34257" y="1196752"/>
            <a:ext cx="3485341" cy="4000500"/>
          </a:xfrm>
          <a:prstGeom prst="rect">
            <a:avLst/>
          </a:prstGeom>
        </p:spPr>
        <p:txBody>
          <a:bodyPr vert="horz" lIns="108000" tIns="0" rIns="108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1800" dirty="0" smtClean="0"/>
              <a:t>e.g.: </a:t>
            </a:r>
            <a:r>
              <a:rPr kumimoji="1" lang="en-US" altLang="zh-TW" sz="1800" dirty="0" err="1" smtClean="0"/>
              <a:t>Ξ</a:t>
            </a:r>
            <a:r>
              <a:rPr kumimoji="1" lang="en-US" altLang="zh-TW" sz="1800" dirty="0" smtClean="0"/>
              <a:t>/π</a:t>
            </a:r>
            <a:endParaRPr kumimoji="1" lang="zh-TW" alt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1716926" y="291510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>
                <a:solidFill>
                  <a:srgbClr val="008000"/>
                </a:solidFill>
              </a:rPr>
              <a:t>pp</a:t>
            </a:r>
            <a:endParaRPr kumimoji="1" lang="zh-TW" alt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6045" y="3656039"/>
            <a:ext cx="672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smtClean="0">
                <a:solidFill>
                  <a:srgbClr val="0000FF"/>
                </a:solidFill>
              </a:rPr>
              <a:t>p-</a:t>
            </a:r>
            <a:r>
              <a:rPr kumimoji="1" lang="en-US" altLang="zh-TW" dirty="0" err="1" smtClean="0">
                <a:solidFill>
                  <a:srgbClr val="0000FF"/>
                </a:solidFill>
              </a:rPr>
              <a:t>Pb</a:t>
            </a:r>
            <a:endParaRPr kumimoji="1" lang="zh-TW" alt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6489" y="3600098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 smtClean="0">
                <a:solidFill>
                  <a:srgbClr val="FF0000"/>
                </a:solidFill>
              </a:rPr>
              <a:t>Pb-Pb</a:t>
            </a:r>
            <a:endParaRPr kumimoji="1" lang="zh-TW" altLang="en-US" dirty="0">
              <a:solidFill>
                <a:srgbClr val="FF00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457200" y="5732909"/>
            <a:ext cx="8229600" cy="57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47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648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8825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001" indent="-228588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kumimoji="1" lang="en-US" altLang="zh-TW" sz="2000" dirty="0" smtClean="0"/>
              <a:t>smooth onset of collectivity from  min-bias </a:t>
            </a:r>
            <a:r>
              <a:rPr kumimoji="1" lang="en-US" altLang="zh-TW" sz="2000" dirty="0" err="1" smtClean="0"/>
              <a:t>pp</a:t>
            </a:r>
            <a:r>
              <a:rPr kumimoji="1" lang="en-US" altLang="zh-TW" sz="2000" dirty="0" smtClean="0"/>
              <a:t> to p-</a:t>
            </a:r>
            <a:r>
              <a:rPr kumimoji="1" lang="en-US" altLang="zh-TW" sz="2000" dirty="0" err="1" smtClean="0"/>
              <a:t>Pb</a:t>
            </a:r>
            <a:r>
              <a:rPr kumimoji="1" lang="en-US" altLang="zh-TW" sz="2000" dirty="0" smtClean="0"/>
              <a:t> to </a:t>
            </a:r>
            <a:r>
              <a:rPr kumimoji="1" lang="en-US" altLang="zh-TW" sz="2000" dirty="0" err="1" smtClean="0"/>
              <a:t>Pb-Pb</a:t>
            </a:r>
            <a:r>
              <a:rPr kumimoji="1" lang="en-US" altLang="zh-TW" sz="2000" dirty="0" smtClean="0"/>
              <a:t>?</a:t>
            </a:r>
            <a:endParaRPr kumimoji="1"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40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2400" dirty="0" smtClean="0"/>
              <a:t>should it be there? </a:t>
            </a:r>
          </a:p>
          <a:p>
            <a:pPr lvl="1"/>
            <a:r>
              <a:rPr kumimoji="1" lang="en-US" altLang="zh-TW" sz="2000" dirty="0" smtClean="0"/>
              <a:t>does collectivity imply quenching?</a:t>
            </a:r>
            <a:endParaRPr kumimoji="1" lang="en-US" altLang="zh-TW" sz="2400" dirty="0" smtClean="0"/>
          </a:p>
          <a:p>
            <a:r>
              <a:rPr kumimoji="1" lang="en-US" altLang="zh-TW" sz="2400" dirty="0" smtClean="0"/>
              <a:t>could it be there, just very small?</a:t>
            </a:r>
          </a:p>
          <a:p>
            <a:pPr lvl="1"/>
            <a:r>
              <a:rPr kumimoji="1" lang="en-US" altLang="zh-TW" sz="1800" dirty="0" err="1" smtClean="0"/>
              <a:t>pp</a:t>
            </a:r>
            <a:r>
              <a:rPr kumimoji="1" lang="en-US" altLang="zh-TW" sz="1800" dirty="0" smtClean="0"/>
              <a:t>, </a:t>
            </a:r>
            <a:r>
              <a:rPr kumimoji="1" lang="en-US" altLang="zh-TW" sz="1800" dirty="0" err="1" smtClean="0"/>
              <a:t>pA</a:t>
            </a:r>
            <a:r>
              <a:rPr kumimoji="1" lang="en-US" altLang="zh-TW" sz="1800" dirty="0" smtClean="0"/>
              <a:t> not so small, after all… </a:t>
            </a:r>
          </a:p>
          <a:p>
            <a:pPr lvl="1"/>
            <a:endParaRPr kumimoji="1" lang="en-US" altLang="zh-TW" sz="1800" dirty="0">
              <a:sym typeface="Wingdings"/>
            </a:endParaRPr>
          </a:p>
          <a:p>
            <a:pPr lvl="1"/>
            <a:endParaRPr kumimoji="1" lang="en-US" altLang="zh-TW" sz="1800" dirty="0" smtClean="0">
              <a:sym typeface="Wingdings"/>
            </a:endParaRPr>
          </a:p>
          <a:p>
            <a:pPr lvl="1"/>
            <a:endParaRPr kumimoji="1" lang="en-US" altLang="zh-TW" sz="1800" dirty="0">
              <a:sym typeface="Wingdings"/>
            </a:endParaRPr>
          </a:p>
          <a:p>
            <a:pPr lvl="1"/>
            <a:endParaRPr kumimoji="1" lang="en-US" altLang="zh-TW" sz="1800" dirty="0" smtClean="0">
              <a:sym typeface="Wingdings"/>
            </a:endParaRPr>
          </a:p>
          <a:p>
            <a:pPr lvl="1"/>
            <a:endParaRPr kumimoji="1" lang="en-US" altLang="zh-TW" sz="1800" dirty="0">
              <a:sym typeface="Wingdings"/>
            </a:endParaRPr>
          </a:p>
          <a:p>
            <a:pPr lvl="1"/>
            <a:endParaRPr kumimoji="1" lang="en-US" altLang="zh-TW" sz="1800" dirty="0" smtClean="0">
              <a:sym typeface="Wingdings"/>
            </a:endParaRPr>
          </a:p>
          <a:p>
            <a:pPr lvl="1"/>
            <a:endParaRPr kumimoji="1" lang="en-US" altLang="zh-TW" sz="1800" dirty="0">
              <a:sym typeface="Wingdings"/>
            </a:endParaRPr>
          </a:p>
          <a:p>
            <a:pPr lvl="1"/>
            <a:endParaRPr kumimoji="1" lang="en-US" altLang="zh-TW" sz="1800" dirty="0" smtClean="0">
              <a:sym typeface="Wingdings"/>
            </a:endParaRPr>
          </a:p>
          <a:p>
            <a:pPr lvl="1"/>
            <a:endParaRPr kumimoji="1" lang="en-US" altLang="zh-TW" sz="1800" dirty="0" smtClean="0">
              <a:sym typeface="Wingdings"/>
            </a:endParaRPr>
          </a:p>
          <a:p>
            <a:r>
              <a:rPr kumimoji="1" lang="en-US" altLang="zh-TW" sz="2200" dirty="0" smtClean="0">
                <a:sym typeface="Wingdings"/>
              </a:rPr>
              <a:t>how about initial state effects?</a:t>
            </a:r>
          </a:p>
          <a:p>
            <a:endParaRPr kumimoji="1" lang="zh-TW" altLang="en-US" sz="20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122" r="49129" b="49152"/>
          <a:stretch/>
        </p:blipFill>
        <p:spPr bwMode="auto">
          <a:xfrm>
            <a:off x="823309" y="3059259"/>
            <a:ext cx="3604675" cy="2673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How about quenching?</a:t>
            </a:r>
            <a:endParaRPr kumimoji="1"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47</a:t>
            </a:fld>
            <a:endParaRPr lang="en-US" altLang="zh-TW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9" t="51564" r="139" b="3584"/>
          <a:stretch/>
        </p:blipFill>
        <p:spPr bwMode="auto">
          <a:xfrm>
            <a:off x="4499992" y="3068960"/>
            <a:ext cx="3604675" cy="256671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290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Could charm come to rescue?</a:t>
            </a:r>
            <a:endParaRPr kumimoji="1"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68413"/>
            <a:ext cx="8435280" cy="5040312"/>
          </a:xfrm>
        </p:spPr>
        <p:txBody>
          <a:bodyPr/>
          <a:lstStyle/>
          <a:p>
            <a:r>
              <a:rPr kumimoji="1" lang="en-US" altLang="zh-TW" sz="2000" dirty="0" smtClean="0"/>
              <a:t>no quenching observed in </a:t>
            </a:r>
            <a:r>
              <a:rPr kumimoji="1" lang="en-US" altLang="zh-TW" sz="2000" dirty="0" err="1" smtClean="0"/>
              <a:t>RpPb</a:t>
            </a:r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endParaRPr kumimoji="1" lang="en-US" altLang="zh-TW" sz="2000" dirty="0"/>
          </a:p>
          <a:p>
            <a:endParaRPr kumimoji="1" lang="en-US" altLang="zh-TW" sz="2000" dirty="0" smtClean="0"/>
          </a:p>
          <a:p>
            <a:r>
              <a:rPr kumimoji="1" lang="en-US" altLang="zh-TW" sz="2000" dirty="0" smtClean="0"/>
              <a:t>what about v</a:t>
            </a:r>
            <a:r>
              <a:rPr kumimoji="1" lang="en-US" altLang="zh-TW" sz="2000" baseline="-25000" dirty="0" smtClean="0"/>
              <a:t>2</a:t>
            </a:r>
            <a:r>
              <a:rPr kumimoji="1" lang="en-US" altLang="zh-TW" sz="2000" dirty="0" smtClean="0"/>
              <a:t>?</a:t>
            </a:r>
            <a:endParaRPr kumimoji="1" lang="en-US" altLang="zh-TW" sz="1600" dirty="0" smtClean="0"/>
          </a:p>
          <a:p>
            <a:pPr lvl="1"/>
            <a:r>
              <a:rPr kumimoji="1" lang="en-US" altLang="zh-TW" sz="1600" dirty="0" smtClean="0"/>
              <a:t>wouldn’t observation of charm v</a:t>
            </a:r>
            <a:r>
              <a:rPr kumimoji="1" lang="en-US" altLang="zh-TW" sz="1600" baseline="-25000" dirty="0" smtClean="0"/>
              <a:t>2</a:t>
            </a:r>
            <a:r>
              <a:rPr kumimoji="1" lang="en-US" altLang="zh-TW" sz="1600" dirty="0" smtClean="0"/>
              <a:t> in </a:t>
            </a:r>
            <a:r>
              <a:rPr kumimoji="1" lang="en-US" altLang="zh-TW" sz="1600" dirty="0" err="1" smtClean="0"/>
              <a:t>pp</a:t>
            </a:r>
            <a:r>
              <a:rPr kumimoji="1" lang="en-US" altLang="zh-TW" sz="1600" dirty="0" smtClean="0"/>
              <a:t>, </a:t>
            </a:r>
            <a:r>
              <a:rPr kumimoji="1" lang="en-US" altLang="zh-TW" sz="1600" dirty="0" err="1" smtClean="0"/>
              <a:t>pA</a:t>
            </a:r>
            <a:r>
              <a:rPr kumimoji="1" lang="en-US" altLang="zh-TW" sz="1600" dirty="0" smtClean="0"/>
              <a:t> be a signal of quenching?</a:t>
            </a:r>
          </a:p>
          <a:p>
            <a:pPr lvl="1"/>
            <a:r>
              <a:rPr kumimoji="1" lang="en-US" altLang="zh-TW" sz="1600" dirty="0" smtClean="0"/>
              <a:t>… or could charm know about geometry w/o interacting with medium? (CGC?)</a:t>
            </a:r>
          </a:p>
          <a:p>
            <a:r>
              <a:rPr kumimoji="1" lang="en-US" altLang="zh-TW" sz="2000" dirty="0" smtClean="0"/>
              <a:t>in any case, observation of </a:t>
            </a:r>
            <a:r>
              <a:rPr kumimoji="1" lang="en-US" altLang="zh-TW" sz="2000" dirty="0" smtClean="0">
                <a:solidFill>
                  <a:srgbClr val="FF0000"/>
                </a:solidFill>
              </a:rPr>
              <a:t>charm v</a:t>
            </a:r>
            <a:r>
              <a:rPr kumimoji="1" lang="en-US" altLang="zh-TW" sz="2000" baseline="-25000" dirty="0" smtClean="0">
                <a:solidFill>
                  <a:srgbClr val="FF0000"/>
                </a:solidFill>
              </a:rPr>
              <a:t>2</a:t>
            </a:r>
            <a:r>
              <a:rPr kumimoji="1" lang="en-US" altLang="zh-TW" sz="2000" dirty="0" smtClean="0">
                <a:solidFill>
                  <a:srgbClr val="FF0000"/>
                </a:solidFill>
              </a:rPr>
              <a:t> in </a:t>
            </a:r>
            <a:r>
              <a:rPr kumimoji="1" lang="en-US" altLang="zh-TW" sz="2000" dirty="0" err="1" smtClean="0">
                <a:solidFill>
                  <a:srgbClr val="FF0000"/>
                </a:solidFill>
              </a:rPr>
              <a:t>pp</a:t>
            </a:r>
            <a:r>
              <a:rPr kumimoji="1" lang="en-US" altLang="zh-TW" sz="2000" dirty="0" smtClean="0">
                <a:solidFill>
                  <a:srgbClr val="FF0000"/>
                </a:solidFill>
              </a:rPr>
              <a:t>, p-</a:t>
            </a:r>
            <a:r>
              <a:rPr kumimoji="1" lang="en-US" altLang="zh-TW" sz="2000" dirty="0" err="1" smtClean="0">
                <a:solidFill>
                  <a:srgbClr val="FF0000"/>
                </a:solidFill>
              </a:rPr>
              <a:t>Pb</a:t>
            </a:r>
            <a:r>
              <a:rPr kumimoji="1" lang="en-US" altLang="zh-TW" sz="2000" dirty="0" smtClean="0">
                <a:solidFill>
                  <a:srgbClr val="FF0000"/>
                </a:solidFill>
              </a:rPr>
              <a:t> </a:t>
            </a:r>
            <a:r>
              <a:rPr kumimoji="1" lang="en-US" altLang="zh-TW" sz="2000" dirty="0" smtClean="0"/>
              <a:t>would be a sure hit!!!</a:t>
            </a:r>
          </a:p>
          <a:p>
            <a:pPr lvl="1"/>
            <a:endParaRPr kumimoji="1" lang="zh-TW" alt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64269-5254-AC4A-A598-D485255E620A}" type="slidenum">
              <a:rPr lang="en-US" altLang="zh-TW" smtClean="0"/>
              <a:pPr>
                <a:defRPr/>
              </a:pPr>
              <a:t>48</a:t>
            </a:fld>
            <a:endParaRPr lang="en-US" altLang="zh-TW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844824"/>
            <a:ext cx="2808312" cy="268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86513"/>
            <a:ext cx="3498264" cy="247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227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Conclusions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9315"/>
            <a:ext cx="8229600" cy="5255989"/>
          </a:xfrm>
        </p:spPr>
        <p:txBody>
          <a:bodyPr/>
          <a:lstStyle/>
          <a:p>
            <a:r>
              <a:rPr lang="en-GB" altLang="zh-TW" sz="2000" dirty="0">
                <a:latin typeface="Arial" charset="0"/>
                <a:cs typeface="Arial" charset="0"/>
              </a:rPr>
              <a:t>the LHC has ushered in a new era for </a:t>
            </a:r>
            <a:r>
              <a:rPr lang="en-GB" altLang="zh-TW" sz="2000" dirty="0" err="1">
                <a:latin typeface="Arial" charset="0"/>
                <a:cs typeface="Arial" charset="0"/>
              </a:rPr>
              <a:t>ultrarelativistic</a:t>
            </a:r>
            <a:r>
              <a:rPr lang="en-GB" altLang="zh-TW" sz="2000" dirty="0">
                <a:latin typeface="Arial" charset="0"/>
                <a:cs typeface="Arial" charset="0"/>
              </a:rPr>
              <a:t> AA collisions</a:t>
            </a:r>
          </a:p>
          <a:p>
            <a:pPr lvl="1"/>
            <a:r>
              <a:rPr lang="en-GB" altLang="zh-TW" sz="1600" dirty="0">
                <a:latin typeface="Arial" charset="0"/>
                <a:cs typeface="Arial" charset="0"/>
              </a:rPr>
              <a:t>abundance of hard probes</a:t>
            </a:r>
          </a:p>
          <a:p>
            <a:pPr lvl="1"/>
            <a:r>
              <a:rPr lang="en-GB" altLang="zh-TW" sz="1600" dirty="0">
                <a:latin typeface="Arial" charset="0"/>
                <a:cs typeface="Arial" charset="0"/>
              </a:rPr>
              <a:t>state-of-the-art collider detectors (ALICE, + AA capabilities in ATLAS, CMS)</a:t>
            </a:r>
          </a:p>
          <a:p>
            <a:r>
              <a:rPr lang="en-GB" altLang="zh-TW" sz="2000" dirty="0" smtClean="0">
                <a:latin typeface="Arial" charset="0"/>
                <a:cs typeface="Arial" charset="0"/>
              </a:rPr>
              <a:t>Run </a:t>
            </a:r>
            <a:r>
              <a:rPr lang="en-GB" altLang="zh-TW" sz="2000" dirty="0">
                <a:latin typeface="Arial" charset="0"/>
                <a:cs typeface="Arial" charset="0"/>
              </a:rPr>
              <a:t>1: two major discoveries…</a:t>
            </a:r>
          </a:p>
          <a:p>
            <a:pPr lvl="1"/>
            <a:r>
              <a:rPr lang="en-GB" altLang="zh-TW" sz="1600" dirty="0">
                <a:latin typeface="Arial" charset="0"/>
                <a:cs typeface="Arial" charset="0"/>
              </a:rPr>
              <a:t>new regime for J/</a:t>
            </a:r>
            <a:r>
              <a:rPr lang="en-GB" altLang="zh-TW" sz="1600" dirty="0" err="1">
                <a:latin typeface="Arial" charset="0"/>
                <a:cs typeface="Arial" charset="0"/>
              </a:rPr>
              <a:t>ψ</a:t>
            </a:r>
            <a:r>
              <a:rPr lang="en-GB" altLang="zh-TW" sz="1600" dirty="0">
                <a:latin typeface="Arial" charset="0"/>
                <a:cs typeface="Arial" charset="0"/>
              </a:rPr>
              <a:t> production 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 evidence for 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regeneration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?</a:t>
            </a:r>
          </a:p>
          <a:p>
            <a:pPr lvl="1"/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double ridge in p-</a:t>
            </a:r>
            <a:r>
              <a:rPr lang="en-GB" altLang="zh-TW" sz="1600" dirty="0" err="1" smtClean="0">
                <a:latin typeface="Arial" charset="0"/>
                <a:cs typeface="Arial" charset="0"/>
                <a:sym typeface="Wingdings" charset="0"/>
              </a:rPr>
              <a:t>Pb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, </a:t>
            </a:r>
            <a:r>
              <a:rPr lang="en-GB" altLang="zh-TW" sz="1600" dirty="0" err="1" smtClean="0">
                <a:latin typeface="Arial" charset="0"/>
                <a:cs typeface="Arial" charset="0"/>
                <a:sym typeface="Wingdings" charset="0"/>
              </a:rPr>
              <a:t>pp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  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signal of </a:t>
            </a:r>
            <a:r>
              <a:rPr lang="en-GB" altLang="zh-TW" sz="1600" dirty="0" err="1" smtClean="0">
                <a:latin typeface="Arial" charset="0"/>
                <a:cs typeface="Arial" charset="0"/>
                <a:sym typeface="Wingdings" charset="0"/>
              </a:rPr>
              <a:t>collectivity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, what about quenching?</a:t>
            </a:r>
          </a:p>
          <a:p>
            <a:r>
              <a:rPr kumimoji="1" lang="en-US" altLang="zh-TW" sz="2000" dirty="0" smtClean="0"/>
              <a:t>… + rich harvest of other results </a:t>
            </a:r>
          </a:p>
          <a:p>
            <a:pPr lvl="1"/>
            <a:r>
              <a:rPr kumimoji="1" lang="en-US" altLang="zh-TW" sz="1600" dirty="0" smtClean="0"/>
              <a:t>system still very close to thermodynamic equilibrium and ideal hydro </a:t>
            </a:r>
            <a:r>
              <a:rPr kumimoji="1" lang="en-US" altLang="zh-TW" sz="1600" dirty="0" err="1" smtClean="0"/>
              <a:t>behaviour</a:t>
            </a:r>
            <a:endParaRPr kumimoji="1" lang="en-US" altLang="zh-TW" sz="1600" dirty="0" smtClean="0"/>
          </a:p>
          <a:p>
            <a:pPr lvl="1"/>
            <a:r>
              <a:rPr kumimoji="1" lang="en-US" altLang="zh-TW" sz="1600" dirty="0" smtClean="0"/>
              <a:t>strong jet quenching, up to highest jet energies</a:t>
            </a:r>
          </a:p>
          <a:p>
            <a:pPr lvl="2"/>
            <a:r>
              <a:rPr kumimoji="1" lang="en-US" altLang="zh-TW" sz="1200" dirty="0" smtClean="0"/>
              <a:t>no evidence of angular </a:t>
            </a:r>
            <a:r>
              <a:rPr kumimoji="1" lang="en-US" altLang="zh-TW" sz="1200" dirty="0" err="1" smtClean="0"/>
              <a:t>decorrelation</a:t>
            </a:r>
            <a:endParaRPr kumimoji="1" lang="en-US" altLang="zh-TW" sz="1200" dirty="0" smtClean="0"/>
          </a:p>
          <a:p>
            <a:pPr lvl="2"/>
            <a:r>
              <a:rPr kumimoji="1" lang="en-US" altLang="zh-TW" sz="1200" dirty="0" smtClean="0"/>
              <a:t>angular dependence:</a:t>
            </a:r>
            <a:r>
              <a:rPr kumimoji="1" lang="en-US" altLang="zh-TW" sz="1200" dirty="0" smtClean="0">
                <a:sym typeface="Wingdings"/>
              </a:rPr>
              <a:t> sensitivity to path length dependence</a:t>
            </a:r>
          </a:p>
          <a:p>
            <a:pPr lvl="1"/>
            <a:r>
              <a:rPr kumimoji="1" lang="en-US" altLang="zh-TW" sz="1600" dirty="0" smtClean="0"/>
              <a:t>indication of </a:t>
            </a:r>
            <a:r>
              <a:rPr kumimoji="1" lang="en-US" altLang="zh-TW" sz="1600" dirty="0" err="1" smtClean="0"/>
              <a:t>parton</a:t>
            </a:r>
            <a:r>
              <a:rPr kumimoji="1" lang="en-US" altLang="zh-TW" sz="1600" dirty="0"/>
              <a:t>-</a:t>
            </a:r>
            <a:r>
              <a:rPr kumimoji="1" lang="en-US" altLang="zh-TW" sz="1600" dirty="0" smtClean="0"/>
              <a:t>mass ordering in heavy </a:t>
            </a:r>
            <a:r>
              <a:rPr kumimoji="1" lang="en-US" altLang="zh-TW" sz="1600" dirty="0" err="1" smtClean="0"/>
              <a:t>flavour</a:t>
            </a:r>
            <a:r>
              <a:rPr kumimoji="1" lang="en-US" altLang="zh-TW" sz="1600" dirty="0" smtClean="0"/>
              <a:t> quenching</a:t>
            </a:r>
          </a:p>
          <a:p>
            <a:pPr lvl="1"/>
            <a:r>
              <a:rPr kumimoji="1" lang="en-US" altLang="zh-TW" sz="1600" dirty="0"/>
              <a:t>hints of </a:t>
            </a:r>
            <a:r>
              <a:rPr kumimoji="1" lang="en-US" altLang="zh-TW" sz="1600" dirty="0" smtClean="0"/>
              <a:t>final-state </a:t>
            </a:r>
            <a:r>
              <a:rPr kumimoji="1" lang="en-US" altLang="zh-TW" sz="1600" dirty="0"/>
              <a:t>effects in p-</a:t>
            </a:r>
            <a:r>
              <a:rPr kumimoji="1" lang="en-US" altLang="zh-TW" sz="1600" dirty="0" err="1"/>
              <a:t>Pb</a:t>
            </a:r>
            <a:r>
              <a:rPr kumimoji="1" lang="en-US" altLang="zh-TW" sz="1600" dirty="0"/>
              <a:t>? (</a:t>
            </a:r>
            <a:r>
              <a:rPr kumimoji="1" lang="en-US" altLang="zh-TW" sz="1600" dirty="0" err="1"/>
              <a:t>ψ</a:t>
            </a:r>
            <a:r>
              <a:rPr kumimoji="1" lang="en-US" altLang="zh-TW" sz="1600" dirty="0"/>
              <a:t>(2S</a:t>
            </a:r>
            <a:r>
              <a:rPr kumimoji="1" lang="en-US" altLang="zh-TW" sz="1600" dirty="0" smtClean="0"/>
              <a:t>), Y)</a:t>
            </a:r>
          </a:p>
          <a:p>
            <a:r>
              <a:rPr kumimoji="1" lang="en-US" altLang="zh-TW" sz="2000" dirty="0" smtClean="0"/>
              <a:t>the future looks bright </a:t>
            </a:r>
            <a:r>
              <a:rPr kumimoji="1" lang="en-US" altLang="zh-TW" sz="2000" dirty="0" smtClean="0">
                <a:sym typeface="Wingdings"/>
              </a:rPr>
              <a:t> high stats HF, stay tuned!</a:t>
            </a:r>
            <a:endParaRPr kumimoji="1" lang="en-US" altLang="zh-TW" sz="2000" dirty="0" smtClean="0"/>
          </a:p>
          <a:p>
            <a:pPr lvl="1"/>
            <a:r>
              <a:rPr kumimoji="1" lang="en-US" altLang="zh-TW" sz="1600" dirty="0" smtClean="0"/>
              <a:t>Run 2: O(10) increase in statistics, </a:t>
            </a:r>
            <a:r>
              <a:rPr kumimoji="1" lang="en-US" altLang="zh-TW" sz="1600" dirty="0" err="1" smtClean="0"/>
              <a:t>int</a:t>
            </a:r>
            <a:r>
              <a:rPr kumimoji="1" lang="en-US" altLang="zh-TW" sz="1600" dirty="0" smtClean="0"/>
              <a:t> </a:t>
            </a:r>
            <a:r>
              <a:rPr kumimoji="1" lang="en-US" altLang="zh-TW" sz="1600" dirty="0" err="1" smtClean="0"/>
              <a:t>lumi</a:t>
            </a:r>
            <a:r>
              <a:rPr kumimoji="1" lang="en-US" altLang="zh-TW" sz="1600" dirty="0" smtClean="0"/>
              <a:t> for </a:t>
            </a:r>
            <a:r>
              <a:rPr kumimoji="1" lang="en-US" altLang="zh-TW" sz="1600" dirty="0" err="1" smtClean="0"/>
              <a:t>Pb-Pb</a:t>
            </a:r>
            <a:r>
              <a:rPr kumimoji="1" lang="en-US" altLang="zh-TW" sz="1600" dirty="0" smtClean="0"/>
              <a:t>, p-</a:t>
            </a:r>
            <a:r>
              <a:rPr kumimoji="1" lang="en-US" altLang="zh-TW" sz="1600" dirty="0" err="1" smtClean="0"/>
              <a:t>Pb</a:t>
            </a:r>
            <a:endParaRPr kumimoji="1" lang="en-US" altLang="zh-TW" sz="1600" dirty="0" smtClean="0"/>
          </a:p>
          <a:p>
            <a:pPr lvl="1"/>
            <a:r>
              <a:rPr kumimoji="1" lang="en-US" altLang="zh-TW" sz="1600" dirty="0" smtClean="0"/>
              <a:t>Run 3: O(100) increase, ALICE 2.0 upgrade!</a:t>
            </a:r>
          </a:p>
          <a:p>
            <a:endParaRPr kumimoji="1"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49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11066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Arial" charset="0"/>
                <a:cs typeface="Arial" charset="0"/>
              </a:rPr>
              <a:t>Particle yields</a:t>
            </a:r>
            <a:endParaRPr kumimoji="1" lang="zh-TW" altLang="en-US" dirty="0">
              <a:latin typeface="Arial" charset="0"/>
              <a:cs typeface="Arial" charset="0"/>
            </a:endParaRPr>
          </a:p>
        </p:txBody>
      </p:sp>
      <p:sp>
        <p:nvSpPr>
          <p:cNvPr id="163842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270000"/>
            <a:ext cx="4388296" cy="5327650"/>
          </a:xfrm>
        </p:spPr>
        <p:txBody>
          <a:bodyPr/>
          <a:lstStyle/>
          <a:p>
            <a:r>
              <a:rPr kumimoji="1" lang="en-US" altLang="zh-TW" sz="2000" dirty="0" smtClean="0">
                <a:latin typeface="Arial" charset="0"/>
                <a:cs typeface="Arial" charset="0"/>
              </a:rPr>
              <a:t>~ thermodynamic equilibrium </a:t>
            </a:r>
          </a:p>
          <a:p>
            <a:pPr lvl="1"/>
            <a:r>
              <a:rPr kumimoji="1" lang="en-US" altLang="zh-TW" sz="1600" dirty="0" smtClean="0">
                <a:latin typeface="Arial" charset="0"/>
                <a:cs typeface="Arial" charset="0"/>
              </a:rPr>
              <a:t>T ~ 156 MeV</a:t>
            </a:r>
          </a:p>
          <a:p>
            <a:pPr lvl="1"/>
            <a:r>
              <a:rPr kumimoji="1" lang="en-US" altLang="zh-TW" sz="1600" dirty="0" smtClean="0">
                <a:latin typeface="Arial" charset="0"/>
                <a:cs typeface="Arial" charset="0"/>
              </a:rPr>
              <a:t>now </a:t>
            </a:r>
            <a:r>
              <a:rPr kumimoji="1" lang="en-US" altLang="zh-TW" sz="1600" dirty="0">
                <a:latin typeface="Arial" charset="0"/>
                <a:cs typeface="Arial" charset="0"/>
              </a:rPr>
              <a:t>including </a:t>
            </a:r>
            <a:r>
              <a:rPr kumimoji="1" lang="en-US" altLang="zh-TW" sz="1600" baseline="30000" dirty="0">
                <a:latin typeface="Arial" charset="0"/>
                <a:cs typeface="Arial" charset="0"/>
              </a:rPr>
              <a:t>3</a:t>
            </a:r>
            <a:r>
              <a:rPr kumimoji="1" lang="en-US" altLang="zh-TW" sz="1600" baseline="-25000" dirty="0">
                <a:latin typeface="Arial" charset="0"/>
                <a:cs typeface="Arial" charset="0"/>
              </a:rPr>
              <a:t>Λ</a:t>
            </a:r>
            <a:r>
              <a:rPr kumimoji="1" lang="en-US" altLang="zh-TW" sz="1600" dirty="0">
                <a:latin typeface="Arial" charset="0"/>
                <a:cs typeface="Arial" charset="0"/>
              </a:rPr>
              <a:t>H</a:t>
            </a:r>
            <a:r>
              <a:rPr kumimoji="1" lang="en-US" altLang="zh-TW" sz="1600" dirty="0" smtClean="0">
                <a:latin typeface="Arial" charset="0"/>
                <a:cs typeface="Arial" charset="0"/>
              </a:rPr>
              <a:t>!</a:t>
            </a:r>
            <a:endParaRPr kumimoji="1" lang="zh-TW" altLang="en-US" sz="1600" dirty="0">
              <a:latin typeface="Arial" charset="0"/>
              <a:cs typeface="Arial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270000"/>
            <a:ext cx="4172272" cy="5327650"/>
          </a:xfrm>
        </p:spPr>
        <p:txBody>
          <a:bodyPr/>
          <a:lstStyle/>
          <a:p>
            <a:pPr>
              <a:defRPr/>
            </a:pPr>
            <a:r>
              <a:rPr kumimoji="1" lang="en-US" altLang="zh-TW" sz="2000" dirty="0" smtClean="0"/>
              <a:t>… but with some tension</a:t>
            </a:r>
          </a:p>
          <a:p>
            <a:pPr lvl="1">
              <a:defRPr/>
            </a:pPr>
            <a:r>
              <a:rPr kumimoji="1" lang="en-US" altLang="zh-TW" sz="1600" dirty="0" smtClean="0"/>
              <a:t>especially p and K*</a:t>
            </a:r>
          </a:p>
          <a:p>
            <a:pPr lvl="1">
              <a:defRPr/>
            </a:pPr>
            <a:endParaRPr kumimoji="1" lang="en-US" altLang="zh-TW" sz="1600" dirty="0"/>
          </a:p>
          <a:p>
            <a:pPr lvl="1">
              <a:defRPr/>
            </a:pPr>
            <a:endParaRPr kumimoji="1" lang="en-US" altLang="zh-TW" sz="1600" dirty="0" smtClean="0"/>
          </a:p>
          <a:p>
            <a:pPr lvl="1">
              <a:defRPr/>
            </a:pPr>
            <a:endParaRPr kumimoji="1" lang="en-US" altLang="zh-TW" sz="1600" dirty="0"/>
          </a:p>
          <a:p>
            <a:pPr lvl="1">
              <a:defRPr/>
            </a:pPr>
            <a:endParaRPr kumimoji="1" lang="en-US" altLang="zh-TW" sz="1600" dirty="0" smtClean="0"/>
          </a:p>
          <a:p>
            <a:pPr lvl="1">
              <a:defRPr/>
            </a:pPr>
            <a:endParaRPr kumimoji="1" lang="en-US" altLang="zh-TW" sz="1600" dirty="0"/>
          </a:p>
          <a:p>
            <a:pPr lvl="1">
              <a:defRPr/>
            </a:pPr>
            <a:endParaRPr kumimoji="1" lang="en-US" altLang="zh-TW" sz="1600" dirty="0" smtClean="0"/>
          </a:p>
          <a:p>
            <a:pPr lvl="1">
              <a:defRPr/>
            </a:pPr>
            <a:endParaRPr kumimoji="1" lang="en-US" altLang="zh-TW" sz="1600" dirty="0"/>
          </a:p>
          <a:p>
            <a:pPr lvl="1">
              <a:defRPr/>
            </a:pPr>
            <a:endParaRPr kumimoji="1" lang="en-US" altLang="zh-TW" sz="1600" dirty="0" smtClean="0"/>
          </a:p>
          <a:p>
            <a:pPr marL="457200" lvl="1" indent="0">
              <a:buNone/>
              <a:defRPr/>
            </a:pPr>
            <a:endParaRPr kumimoji="1" lang="en-US" altLang="zh-TW" sz="1600" dirty="0"/>
          </a:p>
          <a:p>
            <a:pPr>
              <a:defRPr/>
            </a:pPr>
            <a:r>
              <a:rPr kumimoji="1" lang="en-US" altLang="zh-TW" sz="2000" dirty="0" smtClean="0"/>
              <a:t>origin of deviations?</a:t>
            </a:r>
            <a:endParaRPr kumimoji="1" lang="en-US" altLang="zh-TW" sz="1600" dirty="0" smtClean="0"/>
          </a:p>
          <a:p>
            <a:pPr lvl="1">
              <a:defRPr/>
            </a:pPr>
            <a:r>
              <a:rPr kumimoji="1" lang="en-US" altLang="zh-TW" sz="1600" dirty="0" smtClean="0"/>
              <a:t>feed down from resonance decays?</a:t>
            </a:r>
          </a:p>
          <a:p>
            <a:pPr lvl="1">
              <a:defRPr/>
            </a:pPr>
            <a:r>
              <a:rPr kumimoji="1" lang="en-US" altLang="zh-TW" sz="1600" dirty="0" smtClean="0"/>
              <a:t>sequential freeze-out?</a:t>
            </a:r>
          </a:p>
          <a:p>
            <a:pPr lvl="1">
              <a:defRPr/>
            </a:pPr>
            <a:r>
              <a:rPr kumimoji="1" lang="en-US" altLang="zh-TW" sz="1600" dirty="0" smtClean="0"/>
              <a:t>non-equilibrium freeze-out?</a:t>
            </a:r>
          </a:p>
          <a:p>
            <a:pPr lvl="1">
              <a:defRPr/>
            </a:pPr>
            <a:endParaRPr kumimoji="1" lang="en-US" altLang="zh-TW" sz="1600" dirty="0" smtClean="0"/>
          </a:p>
          <a:p>
            <a:pPr lvl="1">
              <a:defRPr/>
            </a:pPr>
            <a:endParaRPr kumimoji="1" lang="en-US" altLang="zh-TW" sz="1600" dirty="0"/>
          </a:p>
          <a:p>
            <a:pPr lvl="1">
              <a:defRPr/>
            </a:pPr>
            <a:endParaRPr kumimoji="1" lang="en-US" altLang="zh-TW" sz="1600" dirty="0" smtClean="0"/>
          </a:p>
          <a:p>
            <a:pPr lvl="1">
              <a:defRPr/>
            </a:pPr>
            <a:endParaRPr kumimoji="1" lang="en-US" altLang="zh-TW" sz="1600" dirty="0"/>
          </a:p>
          <a:p>
            <a:pPr marL="457200" lvl="1" indent="0">
              <a:buFontTx/>
              <a:buNone/>
              <a:defRPr/>
            </a:pPr>
            <a:endParaRPr kumimoji="1" lang="en-US" altLang="zh-TW" sz="1600" dirty="0"/>
          </a:p>
          <a:p>
            <a:pPr>
              <a:defRPr/>
            </a:pPr>
            <a:endParaRPr kumimoji="1" lang="en-US" altLang="zh-TW" sz="2000" dirty="0" smtClean="0"/>
          </a:p>
          <a:p>
            <a:pPr>
              <a:defRPr/>
            </a:pPr>
            <a:endParaRPr kumimoji="1" lang="en-US" altLang="zh-TW" sz="2000" dirty="0" smtClean="0"/>
          </a:p>
        </p:txBody>
      </p:sp>
      <p:sp>
        <p:nvSpPr>
          <p:cNvPr id="16384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chemeClr val="bg1"/>
                </a:solidFill>
                <a:ea typeface="SimSun" charset="0"/>
                <a:cs typeface="SimSun" charset="0"/>
              </a:rPr>
              <a:t>F Antinori - HF Meet - 3 February 2016</a:t>
            </a:r>
            <a:endParaRPr lang="zh-TW" altLang="en-US" sz="1400">
              <a:solidFill>
                <a:schemeClr val="bg1"/>
              </a:solidFill>
              <a:ea typeface="SimSun" charset="0"/>
              <a:cs typeface="SimSun" charset="0"/>
            </a:endParaRPr>
          </a:p>
        </p:txBody>
      </p:sp>
      <p:sp>
        <p:nvSpPr>
          <p:cNvPr id="1638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DE46DCD-3EBB-204A-BBC9-2469B2A9D75A}" type="slidenum">
              <a:rPr lang="en-US" altLang="zh-TW" sz="1400">
                <a:solidFill>
                  <a:schemeClr val="bg1"/>
                </a:solidFill>
              </a:rPr>
              <a:pPr eaLnBrk="1" hangingPunct="1"/>
              <a:t>5</a:t>
            </a:fld>
            <a:endParaRPr lang="en-US" altLang="zh-TW" sz="1400">
              <a:solidFill>
                <a:schemeClr val="bg1"/>
              </a:solidFill>
            </a:endParaRPr>
          </a:p>
        </p:txBody>
      </p:sp>
      <p:pic>
        <p:nvPicPr>
          <p:cNvPr id="163846" name="Content Placeholder 2" descr="2013-Sep-24-Thermal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6" r="-1341"/>
          <a:stretch>
            <a:fillRect/>
          </a:stretch>
        </p:blipFill>
        <p:spPr bwMode="auto">
          <a:xfrm>
            <a:off x="323850" y="2348880"/>
            <a:ext cx="409098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63847" name="Picture 7" descr="2013-Sep-26-Nsigm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8" y="1997075"/>
            <a:ext cx="4611687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6156176" y="3776567"/>
            <a:ext cx="216024" cy="2160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627156" y="3955427"/>
            <a:ext cx="465123" cy="2160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sz="7200" dirty="0" smtClean="0">
                <a:solidFill>
                  <a:srgbClr val="FF0000"/>
                </a:solidFill>
              </a:rPr>
              <a:t/>
            </a:r>
            <a:br>
              <a:rPr kumimoji="1" lang="en-US" altLang="zh-TW" sz="7200" dirty="0" smtClean="0">
                <a:solidFill>
                  <a:srgbClr val="FF0000"/>
                </a:solidFill>
              </a:rPr>
            </a:br>
            <a:r>
              <a:rPr lang="en-US" altLang="zh-TW" sz="7200" dirty="0" err="1" smtClean="0">
                <a:solidFill>
                  <a:srgbClr val="FF0000"/>
                </a:solidFill>
              </a:rPr>
              <a:t>ধন্যবাদ</a:t>
            </a:r>
            <a:r>
              <a:rPr lang="en-US" altLang="zh-TW" sz="7200" dirty="0" smtClean="0">
                <a:solidFill>
                  <a:srgbClr val="FF0000"/>
                </a:solidFill>
              </a:rPr>
              <a:t>!</a:t>
            </a:r>
            <a:br>
              <a:rPr lang="en-US" altLang="zh-TW" sz="7200" dirty="0" smtClean="0">
                <a:solidFill>
                  <a:srgbClr val="FF0000"/>
                </a:solidFill>
              </a:rPr>
            </a:br>
            <a:r>
              <a:rPr lang="en-US" altLang="zh-TW" sz="7200" dirty="0" err="1" smtClean="0">
                <a:solidFill>
                  <a:srgbClr val="FF0000"/>
                </a:solidFill>
                <a:latin typeface="Devanagari Sangam MN"/>
                <a:cs typeface="Devanagari Sangam MN"/>
              </a:rPr>
              <a:t>धन्यवाद</a:t>
            </a:r>
            <a:r>
              <a:rPr lang="en-US" altLang="zh-TW" sz="7200" dirty="0" smtClean="0">
                <a:solidFill>
                  <a:srgbClr val="FF0000"/>
                </a:solidFill>
                <a:latin typeface="Devanagari Sangam MN"/>
                <a:cs typeface="Devanagari Sangam MN"/>
              </a:rPr>
              <a:t>!</a:t>
            </a:r>
            <a:r>
              <a:rPr lang="en-US" altLang="zh-TW" sz="7200" dirty="0" smtClean="0">
                <a:solidFill>
                  <a:srgbClr val="FF0000"/>
                </a:solidFill>
                <a:latin typeface="Sinhala Sangam MN"/>
                <a:cs typeface="Sinhala Sangam MN"/>
              </a:rPr>
              <a:t/>
            </a:r>
            <a:br>
              <a:rPr lang="en-US" altLang="zh-TW" sz="7200" dirty="0" smtClean="0">
                <a:solidFill>
                  <a:srgbClr val="FF0000"/>
                </a:solidFill>
                <a:latin typeface="Sinhala Sangam MN"/>
                <a:cs typeface="Sinhala Sangam MN"/>
              </a:rPr>
            </a:br>
            <a:r>
              <a:rPr lang="en-US" altLang="zh-TW" sz="7200" dirty="0" smtClean="0">
                <a:solidFill>
                  <a:srgbClr val="FF0000"/>
                </a:solidFill>
              </a:rPr>
              <a:t>Grazie!</a:t>
            </a:r>
            <a:endParaRPr kumimoji="1" lang="zh-TW" alt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93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>
                <a:latin typeface="Arial" charset="0"/>
                <a:cs typeface="Arial" charset="0"/>
              </a:rPr>
              <a:t>Azimuthal asymmetry</a:t>
            </a:r>
            <a:endParaRPr lang="en-GB" altLang="zh-TW" baseline="-25000" dirty="0">
              <a:latin typeface="Arial" charset="0"/>
              <a:cs typeface="Arial" charset="0"/>
            </a:endParaRPr>
          </a:p>
        </p:txBody>
      </p:sp>
      <p:sp>
        <p:nvSpPr>
          <p:cNvPr id="159746" name="Content Placeholder 7"/>
          <p:cNvSpPr>
            <a:spLocks noGrp="1"/>
          </p:cNvSpPr>
          <p:nvPr>
            <p:ph idx="1"/>
          </p:nvPr>
        </p:nvSpPr>
        <p:spPr>
          <a:xfrm>
            <a:off x="107504" y="1268413"/>
            <a:ext cx="8784976" cy="5040312"/>
          </a:xfrm>
        </p:spPr>
        <p:txBody>
          <a:bodyPr/>
          <a:lstStyle/>
          <a:p>
            <a:r>
              <a:rPr lang="en-GB" altLang="zh-TW" sz="2000" dirty="0">
                <a:latin typeface="Arial" charset="0"/>
                <a:cs typeface="Arial" charset="0"/>
              </a:rPr>
              <a:t>to quantify the asymmetry:</a:t>
            </a:r>
          </a:p>
          <a:p>
            <a:pPr>
              <a:buFontTx/>
              <a:buNone/>
            </a:pP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	 Fourier expansion of the angular distribution:</a:t>
            </a:r>
          </a:p>
          <a:p>
            <a:pPr>
              <a:buFontTx/>
              <a:buNone/>
            </a:pPr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pPr lvl="1"/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in the central detector region 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(</a:t>
            </a:r>
            <a:r>
              <a:rPr lang="en-GB" altLang="zh-TW" sz="1600" dirty="0" err="1" smtClean="0">
                <a:latin typeface="Arial" charset="0"/>
                <a:cs typeface="Arial" charset="0"/>
                <a:sym typeface="Wingdings" charset="0"/>
              </a:rPr>
              <a:t>ϑ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 ~ 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90º)  v</a:t>
            </a:r>
            <a:r>
              <a:rPr lang="en-GB" altLang="zh-TW" sz="1600" baseline="-25000" dirty="0">
                <a:latin typeface="Arial" charset="0"/>
                <a:cs typeface="Arial" charset="0"/>
                <a:sym typeface="Wingdings" charset="0"/>
              </a:rPr>
              <a:t>1</a:t>
            </a:r>
            <a:r>
              <a:rPr lang="en-GB" altLang="zh-TW" sz="1600" dirty="0">
                <a:latin typeface="Arial" charset="0"/>
                <a:cs typeface="Arial" charset="0"/>
                <a:sym typeface="Wingdings" charset="0"/>
              </a:rPr>
              <a:t> ~ 0  asymmetry quantified with </a:t>
            </a:r>
            <a:r>
              <a:rPr lang="en-GB" altLang="zh-TW" sz="1600" dirty="0" smtClean="0">
                <a:latin typeface="Arial" charset="0"/>
                <a:cs typeface="Arial" charset="0"/>
                <a:sym typeface="Wingdings" charset="0"/>
              </a:rPr>
              <a:t>v</a:t>
            </a:r>
            <a:r>
              <a:rPr lang="en-GB" altLang="zh-TW" sz="1600" baseline="-25000" dirty="0" smtClean="0">
                <a:latin typeface="Arial" charset="0"/>
                <a:cs typeface="Arial" charset="0"/>
                <a:sym typeface="Wingdings" charset="0"/>
              </a:rPr>
              <a:t>2</a:t>
            </a:r>
          </a:p>
          <a:p>
            <a:pPr lvl="1"/>
            <a:endParaRPr lang="en-GB" altLang="zh-TW" sz="1600" baseline="-25000" dirty="0">
              <a:latin typeface="Arial" charset="0"/>
              <a:cs typeface="Arial" charset="0"/>
              <a:sym typeface="Wingdings" charset="0"/>
            </a:endParaRPr>
          </a:p>
          <a:p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experimentally: v</a:t>
            </a:r>
            <a:r>
              <a:rPr lang="en-GB" altLang="zh-TW" sz="2000" baseline="-25000" dirty="0" smtClean="0">
                <a:latin typeface="Arial" charset="0"/>
                <a:cs typeface="Arial" charset="0"/>
                <a:sym typeface="Wingdings" charset="0"/>
              </a:rPr>
              <a:t>2</a:t>
            </a:r>
            <a:r>
              <a:rPr lang="en-GB" altLang="zh-TW" sz="2000" dirty="0" smtClean="0">
                <a:latin typeface="Arial" charset="0"/>
                <a:cs typeface="Arial" charset="0"/>
                <a:sym typeface="Wingdings" charset="0"/>
              </a:rPr>
              <a:t> ~ </a:t>
            </a:r>
            <a:r>
              <a:rPr lang="en-GB" altLang="zh-TW" sz="2000" dirty="0">
                <a:latin typeface="Arial" charset="0"/>
                <a:cs typeface="Arial" charset="0"/>
                <a:sym typeface="Wingdings" charset="0"/>
              </a:rPr>
              <a:t>as large as expected by hydrodynamics</a:t>
            </a: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  <a:p>
            <a:endParaRPr lang="en-GB" altLang="zh-TW" sz="2000" dirty="0">
              <a:latin typeface="Arial" charset="0"/>
              <a:cs typeface="Arial" charset="0"/>
              <a:sym typeface="Wingdings" charset="0"/>
            </a:endParaRPr>
          </a:p>
        </p:txBody>
      </p:sp>
      <p:sp>
        <p:nvSpPr>
          <p:cNvPr id="159747" name="Footer Placeholder 1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CN" sz="1400" smtClean="0">
                <a:solidFill>
                  <a:srgbClr val="FFFFFF"/>
                </a:solidFill>
                <a:latin typeface="DFKai-SB" charset="0"/>
                <a:ea typeface="DFKai-SB" charset="0"/>
                <a:cs typeface="DFKai-SB" charset="0"/>
              </a:rPr>
              <a:t>F Antinori - HF Meet - 3 February 2016</a:t>
            </a:r>
            <a:endParaRPr lang="zh-TW" altLang="en-US" sz="1400">
              <a:solidFill>
                <a:srgbClr val="FFFFFF"/>
              </a:solidFill>
              <a:latin typeface="DFKai-SB" charset="0"/>
              <a:ea typeface="DFKai-SB" charset="0"/>
              <a:cs typeface="DFKai-SB" charset="0"/>
            </a:endParaRPr>
          </a:p>
        </p:txBody>
      </p:sp>
      <p:sp>
        <p:nvSpPr>
          <p:cNvPr id="15974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437F9FD-242E-484D-BD0E-B82C0AC07B03}" type="slidenum">
              <a:rPr lang="en-US" altLang="zh-TW" sz="1400">
                <a:solidFill>
                  <a:srgbClr val="FFFFFF"/>
                </a:solidFill>
              </a:rPr>
              <a:pPr eaLnBrk="1" hangingPunct="1"/>
              <a:t>6</a:t>
            </a:fld>
            <a:endParaRPr lang="en-US" altLang="zh-TW" sz="1400">
              <a:solidFill>
                <a:srgbClr val="FFFFFF"/>
              </a:solidFill>
            </a:endParaRPr>
          </a:p>
        </p:txBody>
      </p:sp>
      <p:pic>
        <p:nvPicPr>
          <p:cNvPr id="159749" name="Picture 4" descr="Flow + the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r="7327" b="1765"/>
          <a:stretch>
            <a:fillRect/>
          </a:stretch>
        </p:blipFill>
        <p:spPr bwMode="auto">
          <a:xfrm>
            <a:off x="2123728" y="3285638"/>
            <a:ext cx="4693920" cy="316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425976"/>
              </p:ext>
            </p:extLst>
          </p:nvPr>
        </p:nvGraphicFramePr>
        <p:xfrm>
          <a:off x="1229915" y="2060848"/>
          <a:ext cx="4494213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Equation" r:id="rId4" imgW="2679700" imgH="203200" progId="Equation.3">
                  <p:embed/>
                </p:oleObj>
              </mc:Choice>
              <mc:Fallback>
                <p:oleObj name="Equation" r:id="rId4" imgW="26797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9915" y="2060848"/>
                        <a:ext cx="4494213" cy="339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4949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Identified Particles v</a:t>
            </a:r>
            <a:r>
              <a:rPr kumimoji="1" lang="en-US" altLang="zh-TW" baseline="-25000" dirty="0" smtClean="0"/>
              <a:t>2</a:t>
            </a:r>
            <a:endParaRPr kumimoji="1" lang="zh-TW" alt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dd</a:t>
            </a:r>
            <a:endParaRPr kumimoji="1" lang="zh-TW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pic>
        <p:nvPicPr>
          <p:cNvPr id="6" name="Picture 5" descr="2014-May-16-v2Centrality10To2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24" y="1253209"/>
            <a:ext cx="6873476" cy="465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5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Comparison with hydro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056" y="1268413"/>
            <a:ext cx="3960440" cy="5040312"/>
          </a:xfrm>
        </p:spPr>
        <p:txBody>
          <a:bodyPr/>
          <a:lstStyle/>
          <a:p>
            <a:r>
              <a:rPr kumimoji="1" lang="en-US" altLang="zh-TW" sz="2000" dirty="0" smtClean="0"/>
              <a:t>proton </a:t>
            </a:r>
            <a:r>
              <a:rPr kumimoji="1" lang="en-US" altLang="zh-TW" sz="2000" dirty="0"/>
              <a:t>v</a:t>
            </a:r>
            <a:r>
              <a:rPr kumimoji="1" lang="en-US" altLang="zh-TW" sz="2000" baseline="-25000" dirty="0"/>
              <a:t>2</a:t>
            </a:r>
            <a:r>
              <a:rPr kumimoji="1" lang="en-US" altLang="zh-TW" sz="2000" dirty="0"/>
              <a:t> </a:t>
            </a:r>
            <a:r>
              <a:rPr kumimoji="1" lang="en-US" altLang="zh-TW" sz="2000" dirty="0" smtClean="0"/>
              <a:t>underestimated</a:t>
            </a:r>
          </a:p>
          <a:p>
            <a:endParaRPr kumimoji="1" lang="en-US" altLang="zh-TW" sz="2000" dirty="0" smtClean="0"/>
          </a:p>
          <a:p>
            <a:r>
              <a:rPr kumimoji="1" lang="en-US" altLang="zh-TW" sz="2000" dirty="0" err="1" smtClean="0"/>
              <a:t>Λ</a:t>
            </a:r>
            <a:r>
              <a:rPr kumimoji="1" lang="en-US" altLang="zh-TW" sz="2000" dirty="0" smtClean="0"/>
              <a:t> </a:t>
            </a:r>
            <a:r>
              <a:rPr kumimoji="1" lang="en-US" altLang="zh-TW" sz="2000" dirty="0"/>
              <a:t>v</a:t>
            </a:r>
            <a:r>
              <a:rPr kumimoji="1" lang="en-US" altLang="zh-TW" sz="2000" baseline="-25000" dirty="0"/>
              <a:t>2</a:t>
            </a:r>
            <a:r>
              <a:rPr kumimoji="1" lang="en-US" altLang="zh-TW" sz="2000" dirty="0"/>
              <a:t> overestimated </a:t>
            </a:r>
            <a:endParaRPr kumimoji="1" lang="en-US" altLang="zh-TW" sz="2000" dirty="0" smtClean="0"/>
          </a:p>
          <a:p>
            <a:endParaRPr kumimoji="1" lang="en-US" altLang="zh-TW" sz="2000" dirty="0"/>
          </a:p>
          <a:p>
            <a:pPr>
              <a:buFont typeface="Wingdings" charset="0"/>
              <a:buChar char="à"/>
            </a:pPr>
            <a:r>
              <a:rPr kumimoji="1" lang="en-US" altLang="zh-TW" sz="2000" dirty="0" smtClean="0">
                <a:sym typeface="Wingdings"/>
              </a:rPr>
              <a:t>m</a:t>
            </a:r>
            <a:r>
              <a:rPr kumimoji="1" lang="en-US" altLang="zh-TW" sz="2000" dirty="0" smtClean="0"/>
              <a:t>ass </a:t>
            </a:r>
            <a:r>
              <a:rPr kumimoji="1" lang="en-US" altLang="zh-TW" sz="2000" dirty="0"/>
              <a:t>ordering </a:t>
            </a:r>
            <a:r>
              <a:rPr kumimoji="1" lang="en-US" altLang="zh-TW" sz="2000" dirty="0" smtClean="0"/>
              <a:t>not preserved </a:t>
            </a:r>
            <a:r>
              <a:rPr kumimoji="1" lang="en-US" altLang="zh-TW" sz="2000" dirty="0"/>
              <a:t>in VISHNU due to the </a:t>
            </a:r>
            <a:r>
              <a:rPr kumimoji="1" lang="en-US" altLang="zh-TW" sz="2000" dirty="0" err="1"/>
              <a:t>hadronic</a:t>
            </a:r>
            <a:r>
              <a:rPr kumimoji="1" lang="en-US" altLang="zh-TW" sz="2000" dirty="0"/>
              <a:t> </a:t>
            </a:r>
            <a:r>
              <a:rPr kumimoji="1" lang="en-US" altLang="zh-TW" sz="2000" dirty="0" smtClean="0"/>
              <a:t>cascade</a:t>
            </a:r>
          </a:p>
          <a:p>
            <a:pPr marL="0" indent="0">
              <a:buNone/>
            </a:pPr>
            <a:endParaRPr kumimoji="1" lang="en-US" altLang="zh-TW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  <p:pic>
        <p:nvPicPr>
          <p:cNvPr id="6" name="Picture 5" descr="2014-Jun-18-v2DataVsHydroAvgKNoRati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9" y="1253209"/>
            <a:ext cx="5072596" cy="49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4-May-29-v2Centrality10To20Ph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4176464" cy="2828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The </a:t>
            </a:r>
            <a:r>
              <a:rPr kumimoji="1" lang="en-US" altLang="zh-TW" dirty="0" err="1" smtClean="0"/>
              <a:t>Φ</a:t>
            </a:r>
            <a:endParaRPr kumimoji="1"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933652"/>
            <a:ext cx="8229600" cy="2015628"/>
          </a:xfrm>
        </p:spPr>
        <p:txBody>
          <a:bodyPr/>
          <a:lstStyle/>
          <a:p>
            <a:r>
              <a:rPr lang="en-US" altLang="zh-TW" sz="2000" dirty="0" smtClean="0"/>
              <a:t>low </a:t>
            </a:r>
            <a:r>
              <a:rPr lang="en-US" altLang="zh-TW" sz="2000" i="1" dirty="0" err="1"/>
              <a:t>p</a:t>
            </a:r>
            <a:r>
              <a:rPr lang="en-US" altLang="zh-TW" sz="2000" baseline="-25000" dirty="0" err="1"/>
              <a:t>T</a:t>
            </a:r>
            <a:r>
              <a:rPr lang="en-US" altLang="zh-TW" sz="2000" dirty="0"/>
              <a:t> (</a:t>
            </a:r>
            <a:r>
              <a:rPr lang="en-US" altLang="zh-TW" sz="2000" i="1" dirty="0" err="1"/>
              <a:t>p</a:t>
            </a:r>
            <a:r>
              <a:rPr lang="en-US" altLang="zh-TW" sz="2000" baseline="-25000" dirty="0" err="1"/>
              <a:t>T</a:t>
            </a:r>
            <a:r>
              <a:rPr lang="en-US" altLang="zh-TW" sz="2000" baseline="-25000" dirty="0"/>
              <a:t> </a:t>
            </a:r>
            <a:r>
              <a:rPr lang="en-US" altLang="zh-TW" sz="2000" dirty="0"/>
              <a:t>&lt; 2 </a:t>
            </a:r>
            <a:r>
              <a:rPr lang="en-US" altLang="zh-TW" sz="2000" dirty="0" err="1"/>
              <a:t>GeV</a:t>
            </a:r>
            <a:r>
              <a:rPr lang="en-US" altLang="zh-TW" sz="2000" dirty="0"/>
              <a:t>/</a:t>
            </a:r>
            <a:r>
              <a:rPr lang="en-US" altLang="zh-TW" sz="2000" i="1" dirty="0"/>
              <a:t>c</a:t>
            </a:r>
            <a:r>
              <a:rPr lang="en-US" altLang="zh-TW" sz="2000" dirty="0"/>
              <a:t>): mass ordering </a:t>
            </a:r>
            <a:endParaRPr lang="en-US" altLang="zh-TW" sz="2000" dirty="0" smtClean="0"/>
          </a:p>
          <a:p>
            <a:r>
              <a:rPr lang="en-US" altLang="zh-TW" sz="2000" dirty="0"/>
              <a:t>i</a:t>
            </a:r>
            <a:r>
              <a:rPr lang="en-US" altLang="zh-TW" sz="2000" dirty="0" smtClean="0"/>
              <a:t>ntermediate </a:t>
            </a:r>
            <a:r>
              <a:rPr lang="en-US" altLang="zh-TW" sz="2000" i="1" dirty="0" err="1"/>
              <a:t>p</a:t>
            </a:r>
            <a:r>
              <a:rPr lang="en-US" altLang="zh-TW" sz="2000" baseline="-25000" dirty="0" err="1"/>
              <a:t>T</a:t>
            </a:r>
            <a:r>
              <a:rPr lang="en-US" altLang="zh-TW" sz="2000" dirty="0"/>
              <a:t> (2 &lt; </a:t>
            </a:r>
            <a:r>
              <a:rPr lang="en-US" altLang="zh-TW" sz="2000" i="1" dirty="0" err="1"/>
              <a:t>p</a:t>
            </a:r>
            <a:r>
              <a:rPr lang="en-US" altLang="zh-TW" sz="2000" baseline="-25000" dirty="0" err="1"/>
              <a:t>T</a:t>
            </a:r>
            <a:r>
              <a:rPr lang="en-US" altLang="zh-TW" sz="2000" dirty="0"/>
              <a:t> &lt; 6 </a:t>
            </a:r>
            <a:r>
              <a:rPr lang="en-US" altLang="zh-TW" sz="2000" dirty="0" err="1"/>
              <a:t>GeV</a:t>
            </a:r>
            <a:r>
              <a:rPr lang="en-US" altLang="zh-TW" sz="2000" dirty="0"/>
              <a:t>/</a:t>
            </a:r>
            <a:r>
              <a:rPr lang="en-US" altLang="zh-TW" sz="2000" i="1" dirty="0"/>
              <a:t>c</a:t>
            </a:r>
            <a:r>
              <a:rPr lang="en-US" altLang="zh-TW" sz="2000" dirty="0" smtClean="0"/>
              <a:t>): </a:t>
            </a:r>
          </a:p>
          <a:p>
            <a:pPr lvl="1"/>
            <a:r>
              <a:rPr lang="en-US" altLang="zh-TW" sz="1600" dirty="0" smtClean="0"/>
              <a:t>in peripheral events, the </a:t>
            </a:r>
            <a:r>
              <a:rPr lang="en-US" altLang="zh-TW" sz="1600" dirty="0" err="1" smtClean="0"/>
              <a:t>Φ</a:t>
            </a:r>
            <a:r>
              <a:rPr lang="en-US" altLang="zh-TW" sz="1600" dirty="0" smtClean="0"/>
              <a:t> behaves like a pion</a:t>
            </a:r>
          </a:p>
          <a:p>
            <a:pPr lvl="1"/>
            <a:r>
              <a:rPr lang="en-US" altLang="zh-TW" sz="1600" dirty="0" smtClean="0"/>
              <a:t>but in central events, it behaves like a proton!</a:t>
            </a:r>
          </a:p>
          <a:p>
            <a:r>
              <a:rPr lang="en-US" altLang="zh-TW" sz="2000" dirty="0" smtClean="0"/>
              <a:t>similar story from particle spectra </a:t>
            </a:r>
            <a:r>
              <a:rPr lang="en-US" altLang="zh-TW" sz="2000" dirty="0" smtClean="0">
                <a:sym typeface="Wingdings"/>
              </a:rPr>
              <a:t></a:t>
            </a:r>
          </a:p>
          <a:p>
            <a:pPr marL="0" indent="0">
              <a:buNone/>
            </a:pPr>
            <a:r>
              <a:rPr lang="en-US" altLang="zh-TW" sz="2000" dirty="0" smtClean="0">
                <a:sym typeface="Wingdings"/>
              </a:rPr>
              <a:t> it seems that m, not </a:t>
            </a:r>
            <a:r>
              <a:rPr lang="en-US" altLang="zh-TW" sz="2000" dirty="0" err="1">
                <a:sym typeface="Wingdings"/>
              </a:rPr>
              <a:t>n</a:t>
            </a:r>
            <a:r>
              <a:rPr lang="en-US" altLang="zh-TW" sz="2000" baseline="-25000" dirty="0" err="1" smtClean="0">
                <a:sym typeface="Wingdings"/>
              </a:rPr>
              <a:t>q</a:t>
            </a:r>
            <a:r>
              <a:rPr lang="en-US" altLang="zh-TW" sz="2000" dirty="0" smtClean="0">
                <a:sym typeface="Wingdings"/>
              </a:rPr>
              <a:t>, is in control</a:t>
            </a:r>
            <a:endParaRPr lang="en-US" altLang="zh-TW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F Antinori - HF Meet - 3 February 2016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223588-53EA-374E-9DA8-18AED0F2ED2A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  <p:pic>
        <p:nvPicPr>
          <p:cNvPr id="7" name="Picture 6" descr="2014-May-29-v2Centrality40To50Ph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52736"/>
            <a:ext cx="4176464" cy="2828504"/>
          </a:xfrm>
          <a:prstGeom prst="rect">
            <a:avLst/>
          </a:prstGeom>
        </p:spPr>
      </p:pic>
      <p:pic>
        <p:nvPicPr>
          <p:cNvPr id="8" name="Content Placeholder 5" descr="2014-Sep-10-phi2p_pt_cX_v1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5" t="-231" r="-1080" b="-402"/>
          <a:stretch/>
        </p:blipFill>
        <p:spPr bwMode="auto">
          <a:xfrm>
            <a:off x="5436096" y="3717032"/>
            <a:ext cx="2880320" cy="277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99783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Standarddesign">
  <a:themeElements>
    <a:clrScheme name="6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6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jet">
  <a:themeElements>
    <a:clrScheme name="jet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F94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F94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defRPr sz="2400" dirty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jet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et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et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jet">
  <a:themeElements>
    <a:clrScheme name="jet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F94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0F94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jet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et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et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et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14229</TotalTime>
  <Words>2390</Words>
  <Application>Microsoft Macintosh PowerPoint</Application>
  <PresentationFormat>On-screen Show (4:3)</PresentationFormat>
  <Paragraphs>641</Paragraphs>
  <Slides>50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3_Standarddesign</vt:lpstr>
      <vt:lpstr>4_Standarddesign</vt:lpstr>
      <vt:lpstr>6_Standarddesign</vt:lpstr>
      <vt:lpstr>5_Standarddesign</vt:lpstr>
      <vt:lpstr>jet</vt:lpstr>
      <vt:lpstr>Level</vt:lpstr>
      <vt:lpstr>7_Standarddesign</vt:lpstr>
      <vt:lpstr>1_jet</vt:lpstr>
      <vt:lpstr>8_Standarddesign</vt:lpstr>
      <vt:lpstr>9_Standarddesign</vt:lpstr>
      <vt:lpstr>10_Standarddesign</vt:lpstr>
      <vt:lpstr>11_Standarddesign</vt:lpstr>
      <vt:lpstr>Equation</vt:lpstr>
      <vt:lpstr>QCD matter at the LHC: what have we I learned so far? (a personal overview)</vt:lpstr>
      <vt:lpstr>Nuclear collisions at the LHC</vt:lpstr>
      <vt:lpstr>PowerPoint Presentation</vt:lpstr>
      <vt:lpstr>Nuclear collisions at the LHC!</vt:lpstr>
      <vt:lpstr>Particle yields</vt:lpstr>
      <vt:lpstr>Azimuthal asymmetry</vt:lpstr>
      <vt:lpstr>Identified Particles v2</vt:lpstr>
      <vt:lpstr>Comparison with hydro</vt:lpstr>
      <vt:lpstr>The Φ</vt:lpstr>
      <vt:lpstr>The deuteron</vt:lpstr>
      <vt:lpstr>Higher harmonics</vt:lpstr>
      <vt:lpstr>Longitudinal asymmetry</vt:lpstr>
      <vt:lpstr>Very strong quenching</vt:lpstr>
      <vt:lpstr>v2 persists to very high pT</vt:lpstr>
      <vt:lpstr>Dependence on particle species</vt:lpstr>
      <vt:lpstr>RAA for vector bosons</vt:lpstr>
      <vt:lpstr>Di-jet imbalance</vt:lpstr>
      <vt:lpstr>Di-jet imbalance</vt:lpstr>
      <vt:lpstr>Di-jet Δφ</vt:lpstr>
      <vt:lpstr>Jet RAA</vt:lpstr>
      <vt:lpstr>Jet v2</vt:lpstr>
      <vt:lpstr>Jet fragmentation is modified</vt:lpstr>
      <vt:lpstr>Where does the energy go?</vt:lpstr>
      <vt:lpstr>Particle composition</vt:lpstr>
      <vt:lpstr>J/ψ suppression at the LHC</vt:lpstr>
      <vt:lpstr>J/ψ RAA: pT dependence</vt:lpstr>
      <vt:lpstr>J/ψ flow?</vt:lpstr>
      <vt:lpstr>Bottomonium suppression</vt:lpstr>
      <vt:lpstr>Very soft J/ψ excess</vt:lpstr>
      <vt:lpstr>RAA: Flavour Dependence!</vt:lpstr>
      <vt:lpstr>D meson v2</vt:lpstr>
      <vt:lpstr>5.02 TeV: multiplicity</vt:lpstr>
      <vt:lpstr>Parton shadowing…</vt:lpstr>
      <vt:lpstr>p-Pb collisions in the LHC!</vt:lpstr>
      <vt:lpstr>Control experiment: RpPb</vt:lpstr>
      <vt:lpstr>High-pT puzzle!</vt:lpstr>
      <vt:lpstr>Being resolved…?</vt:lpstr>
      <vt:lpstr>J/ψ in p-Pb</vt:lpstr>
      <vt:lpstr>ψ(2S) in p-Pb</vt:lpstr>
      <vt:lpstr>Bottomonia in p-Pb</vt:lpstr>
      <vt:lpstr>The Ridge</vt:lpstr>
      <vt:lpstr>The Double Ridge</vt:lpstr>
      <vt:lpstr>Identified particles</vt:lpstr>
      <vt:lpstr>Multiparticle correlations</vt:lpstr>
      <vt:lpstr>Ridges in pp</vt:lpstr>
      <vt:lpstr>Multi-strange baryons in pp, p-Pb</vt:lpstr>
      <vt:lpstr>How about quenching?</vt:lpstr>
      <vt:lpstr>Could charm come to rescue?</vt:lpstr>
      <vt:lpstr>Conclusions</vt:lpstr>
      <vt:lpstr> ধন্যবাদ! धन्यवाद! Grazie!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Office2</dc:creator>
  <cp:lastModifiedBy>Federico Antinori</cp:lastModifiedBy>
  <cp:revision>130</cp:revision>
  <dcterms:created xsi:type="dcterms:W3CDTF">1601-01-01T00:00:00Z</dcterms:created>
  <dcterms:modified xsi:type="dcterms:W3CDTF">2016-02-03T09:38:12Z</dcterms:modified>
</cp:coreProperties>
</file>