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034" r:id="rId2"/>
    <p:sldId id="2039" r:id="rId3"/>
    <p:sldId id="2044" r:id="rId4"/>
    <p:sldId id="2055" r:id="rId5"/>
    <p:sldId id="2041" r:id="rId6"/>
    <p:sldId id="2056" r:id="rId7"/>
    <p:sldId id="2040" r:id="rId8"/>
    <p:sldId id="2045" r:id="rId9"/>
    <p:sldId id="2051" r:id="rId10"/>
    <p:sldId id="2049" r:id="rId11"/>
    <p:sldId id="2057" r:id="rId12"/>
    <p:sldId id="2060" r:id="rId13"/>
    <p:sldId id="2101" r:id="rId14"/>
    <p:sldId id="2113" r:id="rId15"/>
    <p:sldId id="2064" r:id="rId16"/>
    <p:sldId id="2065" r:id="rId17"/>
    <p:sldId id="2066" r:id="rId18"/>
    <p:sldId id="2106" r:id="rId19"/>
    <p:sldId id="2107" r:id="rId20"/>
    <p:sldId id="2108" r:id="rId21"/>
    <p:sldId id="2109" r:id="rId22"/>
    <p:sldId id="2062" r:id="rId23"/>
    <p:sldId id="2063" r:id="rId24"/>
    <p:sldId id="2086" r:id="rId25"/>
    <p:sldId id="2077" r:id="rId26"/>
    <p:sldId id="2067" r:id="rId27"/>
    <p:sldId id="2102" r:id="rId28"/>
    <p:sldId id="2080" r:id="rId29"/>
    <p:sldId id="2085" r:id="rId30"/>
    <p:sldId id="2081" r:id="rId31"/>
    <p:sldId id="2103" r:id="rId32"/>
    <p:sldId id="2082" r:id="rId33"/>
    <p:sldId id="2088" r:id="rId34"/>
    <p:sldId id="2089" r:id="rId35"/>
    <p:sldId id="2084" r:id="rId36"/>
    <p:sldId id="2094" r:id="rId37"/>
    <p:sldId id="2092" r:id="rId38"/>
    <p:sldId id="2110" r:id="rId39"/>
    <p:sldId id="2069" r:id="rId40"/>
    <p:sldId id="2099" r:id="rId41"/>
    <p:sldId id="2070" r:id="rId42"/>
    <p:sldId id="2111" r:id="rId43"/>
    <p:sldId id="2112" r:id="rId44"/>
    <p:sldId id="2071" r:id="rId45"/>
    <p:sldId id="2098" r:id="rId46"/>
    <p:sldId id="2072" r:id="rId47"/>
    <p:sldId id="2100" r:id="rId48"/>
    <p:sldId id="2073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EFF"/>
    <a:srgbClr val="A75B85"/>
    <a:srgbClr val="005400"/>
    <a:srgbClr val="09840A"/>
    <a:srgbClr val="4D4D4D"/>
    <a:srgbClr val="660000"/>
    <a:srgbClr val="4A7EBB"/>
    <a:srgbClr val="0000FF"/>
    <a:srgbClr val="FF0000"/>
    <a:srgbClr val="3F3D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4" autoAdjust="0"/>
    <p:restoredTop sz="99556" autoAdjust="0"/>
  </p:normalViewPr>
  <p:slideViewPr>
    <p:cSldViewPr>
      <p:cViewPr>
        <p:scale>
          <a:sx n="108" d="100"/>
          <a:sy n="108" d="100"/>
        </p:scale>
        <p:origin x="-584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8B53-A3EF-574B-BC18-9D3772D79EC6}" type="datetimeFigureOut">
              <a:rPr lang="en-US" smtClean="0"/>
              <a:t>2/4/16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97F0-8DDE-8947-B507-592C513B5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92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713B-7F30-4AF5-96BF-BCA3677841D5}" type="datetimeFigureOut">
              <a:rPr lang="en-US" smtClean="0"/>
              <a:pPr/>
              <a:t>2/4/16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2E535-840F-463B-B54A-E456A7A5B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1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5855-BF92-6240-A11A-D9D82F7A0A85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BCF2B-D577-0848-8014-D4D271C7870A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C2F27-AEF1-314C-8465-463525166EE0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CED0-FE86-6241-A8B4-5D4E6BC2BCFE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F6F23-2651-EF4C-B0F2-F766B29A2C68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0565-922D-4941-8DEA-145ADA0732A4}" type="datetime1">
              <a:rPr lang="x-none" smtClean="0"/>
              <a:t>2/4/16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BCB4A-FB56-7E4A-8110-A5998BC5AC67}" type="datetime1">
              <a:rPr lang="x-none" smtClean="0"/>
              <a:t>2/4/16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44CA-8422-884F-922B-F63FA945B55E}" type="datetime1">
              <a:rPr lang="x-none" smtClean="0"/>
              <a:t>2/4/16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8D066-11A9-A545-AA59-C0419885B69C}" type="datetime1">
              <a:rPr lang="x-none" smtClean="0"/>
              <a:t>2/4/16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C63EF-88C1-1D4B-AFE8-46F87429F2BC}" type="datetime1">
              <a:rPr lang="x-none" smtClean="0"/>
              <a:t>2/4/16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E4C2-E250-1644-AA01-89722F1C968A}" type="datetime1">
              <a:rPr lang="x-none" smtClean="0"/>
              <a:t>2/4/16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E28EF-393F-B041-9B05-A4E4224E09E5}" type="datetime1">
              <a:rPr lang="x-none" smtClean="0"/>
              <a:t>2/4/16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62881" name="Picture 1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1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12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2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Relationship Id="rId3" Type="http://schemas.openxmlformats.org/officeDocument/2006/relationships/image" Target="../media/image5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01775"/>
            <a:ext cx="8229600" cy="1470025"/>
          </a:xfrm>
        </p:spPr>
        <p:txBody>
          <a:bodyPr>
            <a:normAutofit/>
          </a:bodyPr>
          <a:lstStyle/>
          <a:p>
            <a:r>
              <a:rPr lang="en-US" sz="3200" dirty="0"/>
              <a:t>A theoretical overview on heavy quarks in a hot and dense medium</a:t>
            </a:r>
            <a:endParaRPr lang="en-US" sz="36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76884"/>
            <a:ext cx="6400800" cy="1242716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660000"/>
                </a:solidFill>
              </a:rPr>
              <a:t>W. A. Horowitz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University of Cape Town</a:t>
            </a:r>
          </a:p>
          <a:p>
            <a:r>
              <a:rPr lang="en-US" sz="2000" dirty="0" smtClean="0">
                <a:solidFill>
                  <a:srgbClr val="660000"/>
                </a:solidFill>
              </a:rPr>
              <a:t>February 3, 2016</a:t>
            </a:r>
            <a:endParaRPr lang="en-US" sz="2000" dirty="0">
              <a:solidFill>
                <a:srgbClr val="66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4425-065D-D947-8076-A69F158A4913}" type="datetime1">
              <a:rPr lang="x-none" smtClean="0"/>
              <a:t>2/4/16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pic>
        <p:nvPicPr>
          <p:cNvPr id="9768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5391738"/>
            <a:ext cx="2895600" cy="100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sa-cern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486400"/>
            <a:ext cx="108013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57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Valuable </a:t>
            </a:r>
            <a:r>
              <a:rPr lang="en-US" dirty="0" err="1" smtClean="0"/>
              <a:t>femtoscope</a:t>
            </a:r>
            <a:endParaRPr lang="en-US" dirty="0" smtClean="0"/>
          </a:p>
          <a:p>
            <a:r>
              <a:rPr lang="en-US" dirty="0" smtClean="0"/>
              <a:t>Convolution of three processes:</a:t>
            </a:r>
          </a:p>
          <a:p>
            <a:pPr lvl="1"/>
            <a:r>
              <a:rPr lang="en-US" dirty="0" smtClean="0"/>
              <a:t>Production</a:t>
            </a:r>
          </a:p>
          <a:p>
            <a:pPr lvl="1"/>
            <a:r>
              <a:rPr lang="en-US" dirty="0" smtClean="0"/>
              <a:t>In-medium energy loss</a:t>
            </a:r>
          </a:p>
          <a:p>
            <a:pPr lvl="1"/>
            <a:r>
              <a:rPr lang="en-US" dirty="0" smtClean="0"/>
              <a:t>Fragmentation</a:t>
            </a:r>
          </a:p>
          <a:p>
            <a:r>
              <a:rPr lang="en-US" dirty="0" smtClean="0"/>
              <a:t>Each process affected by M</a:t>
            </a:r>
            <a:r>
              <a:rPr lang="en-US" baseline="-25000" dirty="0" smtClean="0"/>
              <a:t>Q</a:t>
            </a:r>
          </a:p>
          <a:p>
            <a:pPr lvl="1"/>
            <a:r>
              <a:rPr lang="en-US" dirty="0" smtClean="0"/>
              <a:t>Wish to quantitatively understand M</a:t>
            </a:r>
            <a:r>
              <a:rPr lang="en-US" baseline="-25000" dirty="0" smtClean="0"/>
              <a:t>Q</a:t>
            </a:r>
            <a:r>
              <a:rPr lang="en-US" dirty="0" smtClean="0"/>
              <a:t> dependence in a unified theoretical framework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2C976-706B-494C-975C-5AE74B3A2873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04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About QGP from Energy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Cf</a:t>
            </a:r>
            <a:r>
              <a:rPr lang="en-US" dirty="0" smtClean="0"/>
              <a:t> Bethe-Bloch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22CC0-496C-6041-8197-CB496A650DA5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800" y="1981200"/>
            <a:ext cx="6934200" cy="434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30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Attenuation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4572000" cy="4876800"/>
          </a:xfrm>
        </p:spPr>
        <p:txBody>
          <a:bodyPr/>
          <a:lstStyle/>
          <a:p>
            <a:r>
              <a:rPr lang="en-US" dirty="0" smtClean="0"/>
              <a:t>one can learn from:</a:t>
            </a:r>
          </a:p>
          <a:p>
            <a:pPr lvl="1"/>
            <a:r>
              <a:rPr lang="en-US" dirty="0" smtClean="0"/>
              <a:t>Leading particle suppression, as a </a:t>
            </a:r>
            <a:r>
              <a:rPr lang="en-US" dirty="0" err="1" smtClean="0"/>
              <a:t>fcn</a:t>
            </a:r>
            <a:r>
              <a:rPr lang="en-US" dirty="0" smtClean="0"/>
              <a:t> of angle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pPr lvl="1"/>
            <a:r>
              <a:rPr lang="en-US" dirty="0" smtClean="0"/>
              <a:t>Two or more particle correlations</a:t>
            </a:r>
          </a:p>
          <a:p>
            <a:pPr lvl="1"/>
            <a:r>
              <a:rPr lang="en-US" dirty="0" smtClean="0"/>
              <a:t>Jet measurements</a:t>
            </a:r>
          </a:p>
          <a:p>
            <a:pPr lvl="2"/>
            <a:r>
              <a:rPr lang="en-US" dirty="0" smtClean="0"/>
              <a:t>Suppression and v</a:t>
            </a:r>
            <a:r>
              <a:rPr lang="en-US" baseline="-25000" dirty="0" smtClean="0"/>
              <a:t>2</a:t>
            </a:r>
          </a:p>
          <a:p>
            <a:pPr lvl="2"/>
            <a:r>
              <a:rPr lang="en-US" dirty="0" smtClean="0"/>
              <a:t>Dijet asymmetry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9396-B5FC-7B41-8AA4-E6E4E697CF07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Screen Shot 2016-02-03 at 12.44.01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168" y="914400"/>
            <a:ext cx="4347432" cy="548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06168" y="6172200"/>
            <a:ext cx="2199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ALICE, PLB720 (2013) 52-62 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1210123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293D-6847-E540-9A01-8F90E9D79E8E}" type="slidenum">
              <a:rPr lang="en-US"/>
              <a:pPr/>
              <a:t>13</a:t>
            </a:fld>
            <a:endParaRPr lang="en-US"/>
          </a:p>
        </p:txBody>
      </p:sp>
      <p:sp>
        <p:nvSpPr>
          <p:cNvPr id="998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High-p</a:t>
            </a:r>
            <a:r>
              <a:rPr lang="en-US" baseline="-25000"/>
              <a:t>T</a:t>
            </a:r>
            <a:r>
              <a:rPr lang="en-US"/>
              <a:t> Observables</a:t>
            </a:r>
          </a:p>
        </p:txBody>
      </p:sp>
      <p:grpSp>
        <p:nvGrpSpPr>
          <p:cNvPr id="998403" name="Group 3"/>
          <p:cNvGrpSpPr>
            <a:grpSpLocks/>
          </p:cNvGrpSpPr>
          <p:nvPr/>
        </p:nvGrpSpPr>
        <p:grpSpPr bwMode="auto">
          <a:xfrm>
            <a:off x="6324600" y="3352800"/>
            <a:ext cx="2749550" cy="2895600"/>
            <a:chOff x="336" y="768"/>
            <a:chExt cx="2147" cy="2208"/>
          </a:xfrm>
        </p:grpSpPr>
        <p:pic>
          <p:nvPicPr>
            <p:cNvPr id="998404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912"/>
              <a:ext cx="1894" cy="2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8405" name="Line 5"/>
            <p:cNvSpPr>
              <a:spLocks noChangeShapeType="1"/>
            </p:cNvSpPr>
            <p:nvPr/>
          </p:nvSpPr>
          <p:spPr bwMode="auto">
            <a:xfrm>
              <a:off x="912" y="768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8406" name="Line 6"/>
            <p:cNvSpPr>
              <a:spLocks noChangeShapeType="1"/>
            </p:cNvSpPr>
            <p:nvPr/>
          </p:nvSpPr>
          <p:spPr bwMode="auto">
            <a:xfrm>
              <a:off x="912" y="2064"/>
              <a:ext cx="9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8407" name="Line 7"/>
            <p:cNvSpPr>
              <a:spLocks noChangeShapeType="1"/>
            </p:cNvSpPr>
            <p:nvPr/>
          </p:nvSpPr>
          <p:spPr bwMode="auto">
            <a:xfrm>
              <a:off x="912" y="2064"/>
              <a:ext cx="1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8408" name="Line 8"/>
            <p:cNvSpPr>
              <a:spLocks noChangeShapeType="1"/>
            </p:cNvSpPr>
            <p:nvPr/>
          </p:nvSpPr>
          <p:spPr bwMode="auto">
            <a:xfrm>
              <a:off x="912" y="2064"/>
              <a:ext cx="13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8409" name="Text Box 9"/>
            <p:cNvSpPr txBox="1">
              <a:spLocks noChangeArrowheads="1"/>
            </p:cNvSpPr>
            <p:nvPr/>
          </p:nvSpPr>
          <p:spPr bwMode="auto">
            <a:xfrm>
              <a:off x="2150" y="919"/>
              <a:ext cx="333" cy="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i="1">
                  <a:latin typeface="Arial" charset="0"/>
                </a:rPr>
                <a:t>p</a:t>
              </a:r>
              <a:r>
                <a:rPr lang="en-US" sz="2000" i="1" baseline="-25000">
                  <a:latin typeface="Arial" charset="0"/>
                </a:rPr>
                <a:t>T</a:t>
              </a:r>
            </a:p>
          </p:txBody>
        </p:sp>
        <p:sp>
          <p:nvSpPr>
            <p:cNvPr id="998410" name="Freeform 10"/>
            <p:cNvSpPr>
              <a:spLocks/>
            </p:cNvSpPr>
            <p:nvPr/>
          </p:nvSpPr>
          <p:spPr bwMode="auto">
            <a:xfrm>
              <a:off x="1248" y="1872"/>
              <a:ext cx="64" cy="192"/>
            </a:xfrm>
            <a:custGeom>
              <a:avLst/>
              <a:gdLst>
                <a:gd name="T0" fmla="*/ 48 w 64"/>
                <a:gd name="T1" fmla="*/ 192 h 192"/>
                <a:gd name="T2" fmla="*/ 0 w 64"/>
                <a:gd name="T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4" h="192">
                  <a:moveTo>
                    <a:pt x="48" y="192"/>
                  </a:moveTo>
                  <a:cubicBezTo>
                    <a:pt x="56" y="132"/>
                    <a:pt x="64" y="72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8411" name="Text Box 11"/>
            <p:cNvSpPr txBox="1">
              <a:spLocks noChangeArrowheads="1"/>
            </p:cNvSpPr>
            <p:nvPr/>
          </p:nvSpPr>
          <p:spPr bwMode="auto">
            <a:xfrm>
              <a:off x="1298" y="1738"/>
              <a:ext cx="268" cy="3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i="1">
                  <a:latin typeface="Symbol" charset="0"/>
                </a:rPr>
                <a:t>f</a:t>
              </a:r>
            </a:p>
          </p:txBody>
        </p:sp>
      </p:grpSp>
      <p:graphicFrame>
        <p:nvGraphicFramePr>
          <p:cNvPr id="998412" name="Object 12"/>
          <p:cNvGraphicFramePr>
            <a:graphicFrameLocks noChangeAspect="1"/>
          </p:cNvGraphicFramePr>
          <p:nvPr/>
        </p:nvGraphicFramePr>
        <p:xfrm>
          <a:off x="381000" y="5105400"/>
          <a:ext cx="59055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705" name="Bitmap Image" r:id="rId4" imgW="5904762" imgH="1142857" progId="Paint.Picture">
                  <p:embed/>
                </p:oleObj>
              </mc:Choice>
              <mc:Fallback>
                <p:oleObj name="Bitmap Image" r:id="rId4" imgW="5904762" imgH="114285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105400"/>
                        <a:ext cx="59055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8413" name="Object 13"/>
          <p:cNvGraphicFramePr>
            <a:graphicFrameLocks noChangeAspect="1"/>
          </p:cNvGraphicFramePr>
          <p:nvPr/>
        </p:nvGraphicFramePr>
        <p:xfrm>
          <a:off x="914400" y="1066800"/>
          <a:ext cx="743743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706" name="Bitmap Image" r:id="rId6" imgW="7438095" imgH="905001" progId="Paint.Picture">
                  <p:embed/>
                </p:oleObj>
              </mc:Choice>
              <mc:Fallback>
                <p:oleObj name="Bitmap Image" r:id="rId6" imgW="7438095" imgH="90500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066800"/>
                        <a:ext cx="7437438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8414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81000" y="2667000"/>
            <a:ext cx="7772400" cy="533400"/>
          </a:xfrm>
          <a:noFill/>
          <a:ln/>
        </p:spPr>
        <p:txBody>
          <a:bodyPr/>
          <a:lstStyle/>
          <a:p>
            <a:pPr lvl="2">
              <a:buFontTx/>
              <a:buNone/>
            </a:pPr>
            <a:r>
              <a:rPr lang="en-US">
                <a:solidFill>
                  <a:srgbClr val="005400"/>
                </a:solidFill>
              </a:rPr>
              <a:t>Naïvely: if medium has no effect, then </a:t>
            </a:r>
            <a:r>
              <a:rPr lang="en-US" b="1" i="1">
                <a:solidFill>
                  <a:srgbClr val="005400"/>
                </a:solidFill>
              </a:rPr>
              <a:t>R</a:t>
            </a:r>
            <a:r>
              <a:rPr lang="en-US" b="1" i="1" baseline="-25000">
                <a:solidFill>
                  <a:srgbClr val="005400"/>
                </a:solidFill>
              </a:rPr>
              <a:t>AA</a:t>
            </a:r>
            <a:r>
              <a:rPr lang="en-US">
                <a:solidFill>
                  <a:srgbClr val="005400"/>
                </a:solidFill>
              </a:rPr>
              <a:t> = 1</a:t>
            </a:r>
          </a:p>
        </p:txBody>
      </p:sp>
      <p:sp>
        <p:nvSpPr>
          <p:cNvPr id="998415" name="Rectangle 15"/>
          <p:cNvSpPr>
            <a:spLocks noChangeArrowheads="1"/>
          </p:cNvSpPr>
          <p:nvPr/>
        </p:nvSpPr>
        <p:spPr bwMode="auto">
          <a:xfrm>
            <a:off x="1193800" y="2667000"/>
            <a:ext cx="6629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8416" name="Rectangle 16"/>
          <p:cNvSpPr>
            <a:spLocks noChangeArrowheads="1"/>
          </p:cNvSpPr>
          <p:nvPr/>
        </p:nvSpPr>
        <p:spPr bwMode="auto">
          <a:xfrm>
            <a:off x="-838200" y="3276600"/>
            <a:ext cx="7772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143000" lvl="2" indent="-228600">
              <a:spcBef>
                <a:spcPct val="20000"/>
              </a:spcBef>
            </a:pPr>
            <a:r>
              <a:rPr lang="en-US" sz="2400">
                <a:solidFill>
                  <a:srgbClr val="660000"/>
                </a:solidFill>
              </a:rPr>
              <a:t>	Common variables used are transverse momentum, </a:t>
            </a:r>
            <a:r>
              <a:rPr lang="en-US" sz="2400" b="1" i="1">
                <a:solidFill>
                  <a:srgbClr val="660000"/>
                </a:solidFill>
              </a:rPr>
              <a:t>p</a:t>
            </a:r>
            <a:r>
              <a:rPr lang="en-US" sz="2400" b="1" i="1" baseline="-25000">
                <a:solidFill>
                  <a:srgbClr val="660000"/>
                </a:solidFill>
              </a:rPr>
              <a:t>T</a:t>
            </a:r>
            <a:r>
              <a:rPr lang="en-US" sz="2400">
                <a:solidFill>
                  <a:srgbClr val="660000"/>
                </a:solidFill>
              </a:rPr>
              <a:t>, and angle with respect to the reaction plane, </a:t>
            </a:r>
            <a:r>
              <a:rPr lang="en-US" sz="2400" i="1">
                <a:solidFill>
                  <a:srgbClr val="660000"/>
                </a:solidFill>
                <a:latin typeface="Symbol" charset="0"/>
              </a:rPr>
              <a:t>f</a:t>
            </a:r>
          </a:p>
        </p:txBody>
      </p:sp>
      <p:sp>
        <p:nvSpPr>
          <p:cNvPr id="998417" name="Rectangle 17"/>
          <p:cNvSpPr>
            <a:spLocks noChangeArrowheads="1"/>
          </p:cNvSpPr>
          <p:nvPr/>
        </p:nvSpPr>
        <p:spPr bwMode="auto">
          <a:xfrm>
            <a:off x="-838200" y="4648200"/>
            <a:ext cx="77724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143000" lvl="2" indent="-228600">
              <a:spcBef>
                <a:spcPct val="20000"/>
              </a:spcBef>
            </a:pPr>
            <a:r>
              <a:rPr lang="en-US" sz="2400">
                <a:solidFill>
                  <a:srgbClr val="4D4D4D"/>
                </a:solidFill>
              </a:rPr>
              <a:t>	Fourier expand </a:t>
            </a:r>
            <a:r>
              <a:rPr lang="en-US" sz="2400" b="1" i="1">
                <a:solidFill>
                  <a:srgbClr val="4D4D4D"/>
                </a:solidFill>
              </a:rPr>
              <a:t>R</a:t>
            </a:r>
            <a:r>
              <a:rPr lang="en-US" sz="2400" b="1" i="1" baseline="-25000">
                <a:solidFill>
                  <a:srgbClr val="4D4D4D"/>
                </a:solidFill>
              </a:rPr>
              <a:t>AA</a:t>
            </a:r>
            <a:r>
              <a:rPr lang="en-US" sz="2400">
                <a:solidFill>
                  <a:srgbClr val="4D4D4D"/>
                </a:solidFill>
              </a:rPr>
              <a:t>:</a:t>
            </a:r>
            <a:endParaRPr lang="en-US" sz="2400" baseline="-25000">
              <a:solidFill>
                <a:srgbClr val="4D4D4D"/>
              </a:solidFill>
              <a:latin typeface="Symbol" charset="0"/>
            </a:endParaRPr>
          </a:p>
        </p:txBody>
      </p:sp>
      <p:graphicFrame>
        <p:nvGraphicFramePr>
          <p:cNvPr id="998418" name="Object 18"/>
          <p:cNvGraphicFramePr>
            <a:graphicFrameLocks noChangeAspect="1"/>
          </p:cNvGraphicFramePr>
          <p:nvPr/>
        </p:nvGraphicFramePr>
        <p:xfrm>
          <a:off x="1828800" y="1981200"/>
          <a:ext cx="54102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707" name="Bitmap Image" r:id="rId8" imgW="5409524" imgH="504762" progId="Paint.Picture">
                  <p:embed/>
                </p:oleObj>
              </mc:Choice>
              <mc:Fallback>
                <p:oleObj name="Bitmap Image" r:id="rId8" imgW="5409524" imgH="504762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981200"/>
                        <a:ext cx="541020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0975-7D73-A740-8654-A681DF62266F}" type="datetime1">
              <a:rPr lang="x-none" smtClean="0"/>
              <a:t>2/4/16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04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8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8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8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8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98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98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8414" grpId="0" build="p"/>
      <p:bldP spid="998415" grpId="0" animBg="1"/>
      <p:bldP spid="998416" grpId="0"/>
      <p:bldP spid="9984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Beware of </a:t>
            </a:r>
            <a:r>
              <a:rPr lang="en-US" dirty="0" smtClean="0"/>
              <a:t>Parameterizing Ignorance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/>
          <a:lstStyle/>
          <a:p>
            <a:r>
              <a:rPr lang="en-US" dirty="0" smtClean="0"/>
              <a:t>There are not useful comparisons to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417F5-BF13-0845-9C56-2B3FCDD1B801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Screen Shot 2016-02-01 at 11.25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144" y="1693235"/>
            <a:ext cx="6108856" cy="463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598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</a:t>
            </a:r>
            <a:r>
              <a:rPr lang="en-US" dirty="0" err="1" smtClean="0"/>
              <a:t>Rad</a:t>
            </a:r>
            <a:r>
              <a:rPr lang="en-US" dirty="0" smtClean="0"/>
              <a:t>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229600" cy="4191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Bremsstrahlung</a:t>
            </a:r>
            <a:r>
              <a:rPr lang="en-US" dirty="0" smtClean="0"/>
              <a:t> Radiation</a:t>
            </a:r>
          </a:p>
          <a:p>
            <a:pPr lvl="1"/>
            <a:r>
              <a:rPr lang="en-US" dirty="0" smtClean="0"/>
              <a:t>Weakly-coupled plasma</a:t>
            </a:r>
          </a:p>
          <a:p>
            <a:pPr lvl="2"/>
            <a:r>
              <a:rPr lang="en-US" dirty="0" smtClean="0"/>
              <a:t>Medium organizes into Debye-screened centers</a:t>
            </a:r>
          </a:p>
          <a:p>
            <a:pPr lvl="1"/>
            <a:r>
              <a:rPr lang="en-US" dirty="0" smtClean="0"/>
              <a:t>T ~ 250 </a:t>
            </a:r>
            <a:r>
              <a:rPr lang="en-US" dirty="0" err="1" smtClean="0"/>
              <a:t>MeV</a:t>
            </a:r>
            <a:r>
              <a:rPr lang="en-US" dirty="0" smtClean="0"/>
              <a:t>, g ~ 2</a:t>
            </a:r>
          </a:p>
          <a:p>
            <a:pPr lvl="2"/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~ </a:t>
            </a:r>
            <a:r>
              <a:rPr lang="en-US" dirty="0" err="1" smtClean="0"/>
              <a:t>gT</a:t>
            </a:r>
            <a:r>
              <a:rPr lang="en-US" dirty="0" smtClean="0"/>
              <a:t> ~ 0.5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/>
            <a:r>
              <a:rPr lang="en-US" dirty="0" err="1" smtClean="0">
                <a:latin typeface="Symbol" pitchFamily="18" charset="2"/>
              </a:rPr>
              <a:t>l</a:t>
            </a:r>
            <a:r>
              <a:rPr lang="en-US" baseline="-25000" dirty="0" err="1" smtClean="0"/>
              <a:t>mfp</a:t>
            </a:r>
            <a:r>
              <a:rPr lang="en-US" dirty="0" smtClean="0"/>
              <a:t> ~ 1/g</a:t>
            </a:r>
            <a:r>
              <a:rPr lang="en-US" baseline="30000" dirty="0" smtClean="0"/>
              <a:t>2</a:t>
            </a:r>
            <a:r>
              <a:rPr lang="en-US" dirty="0" smtClean="0"/>
              <a:t>T ~ 1 fm</a:t>
            </a:r>
          </a:p>
          <a:p>
            <a:pPr lvl="2"/>
            <a:r>
              <a:rPr lang="en-US" dirty="0" err="1" smtClean="0"/>
              <a:t>R</a:t>
            </a:r>
            <a:r>
              <a:rPr lang="en-US" baseline="-25000" dirty="0" err="1" smtClean="0"/>
              <a:t>Au</a:t>
            </a:r>
            <a:r>
              <a:rPr lang="en-US" baseline="-25000" dirty="0" smtClean="0"/>
              <a:t> </a:t>
            </a:r>
            <a:r>
              <a:rPr lang="en-US" dirty="0" smtClean="0"/>
              <a:t> ~ 6 fm</a:t>
            </a:r>
          </a:p>
          <a:p>
            <a:pPr lvl="1"/>
            <a:r>
              <a:rPr lang="en-US" dirty="0" smtClean="0"/>
              <a:t>1/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&lt;&lt; </a:t>
            </a:r>
            <a:r>
              <a:rPr lang="en-US" dirty="0" err="1" smtClean="0">
                <a:latin typeface="Symbol" pitchFamily="18" charset="2"/>
              </a:rPr>
              <a:t>l</a:t>
            </a:r>
            <a:r>
              <a:rPr lang="en-US" baseline="-25000" dirty="0" err="1" smtClean="0"/>
              <a:t>mfp</a:t>
            </a:r>
            <a:r>
              <a:rPr lang="en-US" dirty="0" smtClean="0"/>
              <a:t> &lt;&lt; L</a:t>
            </a:r>
          </a:p>
          <a:p>
            <a:pPr lvl="2"/>
            <a:r>
              <a:rPr lang="en-US" dirty="0" err="1" smtClean="0"/>
              <a:t>mult</a:t>
            </a:r>
            <a:r>
              <a:rPr lang="en-US" dirty="0" smtClean="0"/>
              <a:t>. </a:t>
            </a:r>
            <a:r>
              <a:rPr lang="en-US" dirty="0" err="1" smtClean="0"/>
              <a:t>coh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F8087-F88C-D447-9561-FA8FA2E5EC14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724400" y="5332926"/>
            <a:ext cx="4038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solidFill>
                  <a:srgbClr val="005400"/>
                </a:solidFill>
              </a:rPr>
              <a:t>Bethe-</a:t>
            </a:r>
            <a:r>
              <a:rPr lang="en-US" sz="2800" dirty="0" err="1" smtClean="0">
                <a:solidFill>
                  <a:srgbClr val="005400"/>
                </a:solidFill>
              </a:rPr>
              <a:t>Heitler</a:t>
            </a:r>
            <a:endParaRPr lang="en-US" sz="28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400" dirty="0" err="1">
                <a:solidFill>
                  <a:srgbClr val="4D4D4D"/>
                </a:solidFill>
              </a:rPr>
              <a:t>dp</a:t>
            </a:r>
            <a:r>
              <a:rPr lang="en-US" sz="2400" baseline="-25000" dirty="0" err="1">
                <a:solidFill>
                  <a:srgbClr val="4D4D4D"/>
                </a:solidFill>
              </a:rPr>
              <a:t>T</a:t>
            </a:r>
            <a:r>
              <a:rPr lang="en-US" sz="2400" dirty="0">
                <a:solidFill>
                  <a:srgbClr val="4D4D4D"/>
                </a:solidFill>
              </a:rPr>
              <a:t>/</a:t>
            </a:r>
            <a:r>
              <a:rPr lang="en-US" sz="2400" dirty="0" err="1">
                <a:solidFill>
                  <a:srgbClr val="4D4D4D"/>
                </a:solidFill>
              </a:rPr>
              <a:t>dt</a:t>
            </a:r>
            <a:r>
              <a:rPr lang="en-US" sz="2400" dirty="0">
                <a:solidFill>
                  <a:srgbClr val="4D4D4D"/>
                </a:solidFill>
              </a:rPr>
              <a:t> ~ -(T</a:t>
            </a:r>
            <a:r>
              <a:rPr lang="en-US" sz="2400" baseline="30000" dirty="0">
                <a:solidFill>
                  <a:srgbClr val="4D4D4D"/>
                </a:solidFill>
              </a:rPr>
              <a:t>3</a:t>
            </a:r>
            <a:r>
              <a:rPr lang="en-US" sz="2400" dirty="0">
                <a:solidFill>
                  <a:srgbClr val="4D4D4D"/>
                </a:solidFill>
              </a:rPr>
              <a:t>/M</a:t>
            </a:r>
            <a:r>
              <a:rPr lang="en-US" sz="2400" baseline="-25000" dirty="0">
                <a:solidFill>
                  <a:srgbClr val="4D4D4D"/>
                </a:solidFill>
              </a:rPr>
              <a:t>q</a:t>
            </a:r>
            <a:r>
              <a:rPr lang="en-US" sz="2400" baseline="30000" dirty="0">
                <a:solidFill>
                  <a:srgbClr val="4D4D4D"/>
                </a:solidFill>
              </a:rPr>
              <a:t>2</a:t>
            </a:r>
            <a:r>
              <a:rPr lang="en-US" sz="2400" dirty="0">
                <a:solidFill>
                  <a:srgbClr val="4D4D4D"/>
                </a:solidFill>
              </a:rPr>
              <a:t>) </a:t>
            </a:r>
            <a:r>
              <a:rPr lang="en-US" sz="2400" dirty="0" err="1" smtClean="0">
                <a:solidFill>
                  <a:srgbClr val="4D4D4D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4D4D4D"/>
                </a:solidFill>
              </a:rPr>
              <a:t>T</a:t>
            </a:r>
            <a:endParaRPr lang="en-US" sz="2400" dirty="0">
              <a:solidFill>
                <a:srgbClr val="4D4D4D"/>
              </a:solidFill>
            </a:endParaRPr>
          </a:p>
        </p:txBody>
      </p:sp>
      <p:grpSp>
        <p:nvGrpSpPr>
          <p:cNvPr id="7" name="Group 10"/>
          <p:cNvGrpSpPr/>
          <p:nvPr/>
        </p:nvGrpSpPr>
        <p:grpSpPr>
          <a:xfrm>
            <a:off x="304800" y="5282484"/>
            <a:ext cx="5334000" cy="1283595"/>
            <a:chOff x="4419600" y="5193405"/>
            <a:chExt cx="5334000" cy="1283595"/>
          </a:xfrm>
        </p:grpSpPr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4419600" y="5257800"/>
              <a:ext cx="53340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742950" lvl="1" indent="-285750">
                <a:spcBef>
                  <a:spcPct val="20000"/>
                </a:spcBef>
                <a:buFontTx/>
                <a:buChar char="–"/>
              </a:pPr>
              <a:r>
                <a:rPr lang="en-US" sz="2800" dirty="0" smtClean="0">
                  <a:solidFill>
                    <a:srgbClr val="005400"/>
                  </a:solidFill>
                </a:rPr>
                <a:t>LPM</a:t>
              </a:r>
              <a:endParaRPr lang="en-US" sz="2800" dirty="0">
                <a:solidFill>
                  <a:srgbClr val="005400"/>
                </a:solidFill>
              </a:endParaRPr>
            </a:p>
            <a:p>
              <a:pPr marL="1143000" lvl="2" indent="-228600">
                <a:spcBef>
                  <a:spcPct val="20000"/>
                </a:spcBef>
              </a:pPr>
              <a:r>
                <a:rPr lang="en-US" sz="2400" dirty="0" err="1">
                  <a:solidFill>
                    <a:srgbClr val="4D4D4D"/>
                  </a:solidFill>
                </a:rPr>
                <a:t>dp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dt</a:t>
              </a:r>
              <a:r>
                <a:rPr lang="en-US" sz="2400" dirty="0">
                  <a:solidFill>
                    <a:srgbClr val="4D4D4D"/>
                  </a:solidFill>
                </a:rPr>
                <a:t> ~ -LT</a:t>
              </a:r>
              <a:r>
                <a:rPr lang="en-US" sz="2400" baseline="30000" dirty="0">
                  <a:solidFill>
                    <a:srgbClr val="4D4D4D"/>
                  </a:solidFill>
                </a:rPr>
                <a:t>3</a:t>
              </a:r>
              <a:r>
                <a:rPr lang="en-US" sz="2400" dirty="0">
                  <a:solidFill>
                    <a:srgbClr val="4D4D4D"/>
                  </a:solidFill>
                </a:rPr>
                <a:t> log(</a:t>
              </a:r>
              <a:r>
                <a:rPr lang="en-US" sz="2400" dirty="0" err="1">
                  <a:solidFill>
                    <a:srgbClr val="4D4D4D"/>
                  </a:solidFill>
                </a:rPr>
                <a:t>p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T</a:t>
              </a:r>
              <a:r>
                <a:rPr lang="en-US" sz="2400" dirty="0">
                  <a:solidFill>
                    <a:srgbClr val="4D4D4D"/>
                  </a:solidFill>
                </a:rPr>
                <a:t>/</a:t>
              </a:r>
              <a:r>
                <a:rPr lang="en-US" sz="2400" dirty="0" err="1">
                  <a:solidFill>
                    <a:srgbClr val="4D4D4D"/>
                  </a:solidFill>
                </a:rPr>
                <a:t>M</a:t>
              </a:r>
              <a:r>
                <a:rPr lang="en-US" sz="2400" baseline="-25000" dirty="0" err="1">
                  <a:solidFill>
                    <a:srgbClr val="4D4D4D"/>
                  </a:solidFill>
                </a:rPr>
                <a:t>q</a:t>
              </a:r>
              <a:r>
                <a:rPr lang="en-US" sz="2400" dirty="0" smtClean="0">
                  <a:solidFill>
                    <a:srgbClr val="4D4D4D"/>
                  </a:solidFill>
                </a:rPr>
                <a:t>)</a:t>
              </a:r>
              <a:endParaRPr lang="en-US" sz="2400" dirty="0">
                <a:solidFill>
                  <a:srgbClr val="4D4D4D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4800600" y="5193405"/>
              <a:ext cx="3962400" cy="1143000"/>
            </a:xfrm>
            <a:prstGeom prst="rect">
              <a:avLst/>
            </a:prstGeom>
            <a:noFill/>
            <a:ln w="444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rtlCol="0" anchor="ctr">
              <a:spAutoFit/>
            </a:bodyPr>
            <a:lstStyle/>
            <a:p>
              <a:pPr algn="ctr"/>
              <a:endParaRPr lang="en-US" sz="1200" dirty="0"/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4953000" y="2971800"/>
            <a:ext cx="4102414" cy="1752600"/>
            <a:chOff x="1066800" y="1905000"/>
            <a:chExt cx="4102414" cy="17526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066800" y="1905000"/>
              <a:ext cx="4038600" cy="1372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2057400" y="3380601"/>
              <a:ext cx="31118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Gyulassy</a:t>
              </a:r>
              <a:r>
                <a:rPr lang="en-US" sz="1200" dirty="0" smtClean="0"/>
                <a:t>, </a:t>
              </a:r>
              <a:r>
                <a:rPr lang="en-US" sz="1200" dirty="0" err="1" smtClean="0"/>
                <a:t>Levai</a:t>
              </a:r>
              <a:r>
                <a:rPr lang="en-US" sz="1200" dirty="0" smtClean="0"/>
                <a:t>, and </a:t>
              </a:r>
              <a:r>
                <a:rPr lang="en-US" sz="1200" dirty="0" err="1" smtClean="0"/>
                <a:t>Vitev</a:t>
              </a:r>
              <a:r>
                <a:rPr lang="en-US" sz="1200" dirty="0" smtClean="0"/>
                <a:t>, NPB571 (2000)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648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pQCD</a:t>
            </a:r>
            <a:r>
              <a:rPr lang="en-US" dirty="0" smtClean="0"/>
              <a:t> </a:t>
            </a:r>
            <a:r>
              <a:rPr lang="en-US" dirty="0" err="1" smtClean="0"/>
              <a:t>Coll</a:t>
            </a:r>
            <a:r>
              <a:rPr lang="en-US" dirty="0" smtClean="0"/>
              <a:t> Picture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676400"/>
          </a:xfrm>
        </p:spPr>
        <p:txBody>
          <a:bodyPr/>
          <a:lstStyle/>
          <a:p>
            <a:r>
              <a:rPr lang="en-US" dirty="0" smtClean="0"/>
              <a:t>Elastic </a:t>
            </a:r>
            <a:r>
              <a:rPr lang="en-US" dirty="0"/>
              <a:t>E-loss: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~ -T</a:t>
            </a:r>
            <a:r>
              <a:rPr lang="en-US" baseline="30000" dirty="0"/>
              <a:t>2</a:t>
            </a:r>
            <a:r>
              <a:rPr lang="en-US" dirty="0"/>
              <a:t> log(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/M</a:t>
            </a:r>
            <a:r>
              <a:rPr lang="en-US" baseline="-25000" dirty="0"/>
              <a:t>Q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41C01-2032-414B-9129-C23038E51AD6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Screen Shot 2016-02-02 at 1.44.53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68400"/>
            <a:ext cx="7848600" cy="38639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600" y="5105400"/>
            <a:ext cx="2528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 Mustafa, PRC72 (2005) 014905</a:t>
            </a:r>
          </a:p>
        </p:txBody>
      </p:sp>
    </p:spTree>
    <p:extLst>
      <p:ext uri="{BB962C8B-B14F-4D97-AF65-F5344CB8AC3E}">
        <p14:creationId xmlns:p14="http://schemas.microsoft.com/office/powerpoint/2010/main" val="4136481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>
                <a:cs typeface="Symbol" charset="2"/>
              </a:rPr>
              <a:t>Naively from QED</a:t>
            </a:r>
            <a:r>
              <a:rPr lang="en-US" dirty="0" smtClean="0">
                <a:latin typeface="Symbol" charset="2"/>
                <a:cs typeface="Symbol" charset="2"/>
              </a:rPr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el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E</a:t>
            </a:r>
            <a:r>
              <a:rPr lang="en-US" baseline="-25000" dirty="0" err="1"/>
              <a:t>rad</a:t>
            </a:r>
            <a:r>
              <a:rPr lang="en-US" dirty="0"/>
              <a:t> as E➞∞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87C9D-83FD-1945-88BB-F033B9A053FD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Content Placeholder 10"/>
          <p:cNvSpPr txBox="1">
            <a:spLocks/>
          </p:cNvSpPr>
          <p:nvPr/>
        </p:nvSpPr>
        <p:spPr>
          <a:xfrm>
            <a:off x="1905000" y="1554163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9840A"/>
                </a:solidFill>
              </a:rPr>
              <a:t>RHIC</a:t>
            </a:r>
            <a:endParaRPr lang="en-US" dirty="0">
              <a:solidFill>
                <a:srgbClr val="09840A"/>
              </a:solidFill>
            </a:endParaRPr>
          </a:p>
        </p:txBody>
      </p:sp>
      <p:sp>
        <p:nvSpPr>
          <p:cNvPr id="8" name="Content Placeholder 11"/>
          <p:cNvSpPr txBox="1">
            <a:spLocks/>
          </p:cNvSpPr>
          <p:nvPr/>
        </p:nvSpPr>
        <p:spPr>
          <a:xfrm>
            <a:off x="6248400" y="15240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rgbClr val="09840A"/>
                </a:solidFill>
              </a:rPr>
              <a:t>LHC</a:t>
            </a:r>
            <a:endParaRPr lang="en-US" dirty="0">
              <a:solidFill>
                <a:srgbClr val="09840A"/>
              </a:solidFill>
            </a:endParaRPr>
          </a:p>
        </p:txBody>
      </p:sp>
      <p:pic>
        <p:nvPicPr>
          <p:cNvPr id="9" name="Picture 8" descr="ElvsRadatRHIC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087563"/>
            <a:ext cx="3657600" cy="3154992"/>
          </a:xfrm>
          <a:prstGeom prst="rect">
            <a:avLst/>
          </a:prstGeom>
        </p:spPr>
      </p:pic>
      <p:pic>
        <p:nvPicPr>
          <p:cNvPr id="10" name="Picture 9" descr="ElvsRadatLHC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011363"/>
            <a:ext cx="3570616" cy="3352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62400" y="5391964"/>
            <a:ext cx="2610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WAH, PhD Thesis, arXiv</a:t>
            </a:r>
            <a:r>
              <a:rPr lang="en-US" sz="1200" dirty="0"/>
              <a:t>:1011.4316</a:t>
            </a:r>
            <a:endParaRPr lang="en-US" sz="1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33400" y="57150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Finite RHIC/LHC kinematics: both </a:t>
            </a:r>
            <a:r>
              <a:rPr lang="en-US" sz="2000" dirty="0" err="1" smtClean="0">
                <a:solidFill>
                  <a:srgbClr val="FF0000"/>
                </a:solidFill>
              </a:rPr>
              <a:t>radiative</a:t>
            </a:r>
            <a:r>
              <a:rPr lang="en-US" sz="2000" dirty="0" smtClean="0">
                <a:solidFill>
                  <a:srgbClr val="FF0000"/>
                </a:solidFill>
              </a:rPr>
              <a:t> and collisional energy loss processes are important for </a:t>
            </a:r>
            <a:r>
              <a:rPr lang="en-US" sz="2000" dirty="0" err="1" smtClean="0">
                <a:solidFill>
                  <a:srgbClr val="FF000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000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~ 5 </a:t>
            </a:r>
            <a:r>
              <a:rPr lang="en-US" sz="2000" dirty="0" err="1" smtClean="0">
                <a:solidFill>
                  <a:srgbClr val="FF0000"/>
                </a:solidFill>
              </a:rPr>
              <a:t>GeV</a:t>
            </a:r>
            <a:r>
              <a:rPr lang="en-US" sz="2000" dirty="0" smtClean="0">
                <a:solidFill>
                  <a:srgbClr val="FF0000"/>
                </a:solidFill>
              </a:rPr>
              <a:t>/c and higher</a:t>
            </a:r>
          </a:p>
        </p:txBody>
      </p:sp>
    </p:spTree>
    <p:extLst>
      <p:ext uri="{BB962C8B-B14F-4D97-AF65-F5344CB8AC3E}">
        <p14:creationId xmlns:p14="http://schemas.microsoft.com/office/powerpoint/2010/main" val="2199219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Expectations for HF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Energy loss decreases with M</a:t>
            </a:r>
            <a:r>
              <a:rPr lang="en-US" baseline="-25000" dirty="0" smtClean="0"/>
              <a:t>Q</a:t>
            </a:r>
          </a:p>
          <a:p>
            <a:pPr lvl="1">
              <a:buFont typeface="Symbol" charset="0"/>
              <a:buChar char=""/>
            </a:pPr>
            <a:r>
              <a:rPr lang="en-US" dirty="0" smtClean="0"/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</a:t>
            </a:r>
            <a:r>
              <a:rPr lang="en-US" dirty="0" smtClean="0"/>
              <a:t> 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</a:t>
            </a:r>
            <a:r>
              <a:rPr lang="en-US" dirty="0" smtClean="0"/>
              <a:t> &lt;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u,d</a:t>
            </a:r>
            <a:r>
              <a:rPr lang="en-US" dirty="0" smtClean="0"/>
              <a:t> &lt; 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E</a:t>
            </a:r>
            <a:r>
              <a:rPr lang="en-US" baseline="-25000" dirty="0" err="1" smtClean="0"/>
              <a:t>g</a:t>
            </a:r>
            <a:endParaRPr lang="en-US" baseline="-25000" dirty="0" smtClean="0"/>
          </a:p>
          <a:p>
            <a:pPr lvl="2">
              <a:buFont typeface="Arial"/>
              <a:buChar char="•"/>
            </a:pPr>
            <a:r>
              <a:rPr lang="en-US" dirty="0" smtClean="0"/>
              <a:t>For experts: not always true for </a:t>
            </a:r>
            <a:r>
              <a:rPr lang="en-US" dirty="0" err="1" smtClean="0"/>
              <a:t>pQCD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	(</a:t>
            </a:r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/>
              <a:t>form</a:t>
            </a:r>
            <a:r>
              <a:rPr lang="en-US" dirty="0" smtClean="0"/>
              <a:t> decreases with M</a:t>
            </a:r>
            <a:r>
              <a:rPr lang="en-US" baseline="-25000" dirty="0" smtClean="0"/>
              <a:t>Q</a:t>
            </a:r>
            <a:r>
              <a:rPr lang="en-US" dirty="0" smtClean="0"/>
              <a:t>)</a:t>
            </a:r>
          </a:p>
          <a:p>
            <a:r>
              <a:rPr lang="en-US" dirty="0" smtClean="0"/>
              <a:t>DOES NOT IMPLY R</a:t>
            </a:r>
            <a:r>
              <a:rPr lang="en-US" baseline="-25000" dirty="0" smtClean="0"/>
              <a:t>AA</a:t>
            </a:r>
            <a:r>
              <a:rPr lang="en-US" dirty="0" smtClean="0"/>
              <a:t> ORDERING</a:t>
            </a:r>
          </a:p>
          <a:p>
            <a:pPr lvl="1"/>
            <a:r>
              <a:rPr lang="en-US" dirty="0"/>
              <a:t>For approx. power law production and energy loss probability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>
                <a:latin typeface="Symbol" pitchFamily="18" charset="2"/>
              </a:rPr>
              <a:t>e</a:t>
            </a:r>
            <a:r>
              <a:rPr lang="en-US" dirty="0"/>
              <a:t>), </a:t>
            </a:r>
            <a:r>
              <a:rPr lang="en-US" i="1" dirty="0">
                <a:latin typeface="Symbol" pitchFamily="18" charset="2"/>
              </a:rPr>
              <a:t>e</a:t>
            </a:r>
            <a:r>
              <a:rPr lang="en-US" dirty="0"/>
              <a:t> = (</a:t>
            </a:r>
            <a:r>
              <a:rPr lang="en-US" i="1" dirty="0" err="1"/>
              <a:t>E</a:t>
            </a:r>
            <a:r>
              <a:rPr lang="en-US" i="1" baseline="-25000" dirty="0" err="1"/>
              <a:t>i</a:t>
            </a:r>
            <a:r>
              <a:rPr lang="en-US" dirty="0"/>
              <a:t> - </a:t>
            </a:r>
            <a:r>
              <a:rPr lang="en-US" i="1" dirty="0" err="1"/>
              <a:t>E</a:t>
            </a:r>
            <a:r>
              <a:rPr lang="en-US" i="1" baseline="-25000" dirty="0" err="1"/>
              <a:t>f</a:t>
            </a:r>
            <a:r>
              <a:rPr lang="en-US" dirty="0"/>
              <a:t>)/</a:t>
            </a:r>
            <a:r>
              <a:rPr lang="en-US" i="1" dirty="0" err="1" smtClean="0"/>
              <a:t>E</a:t>
            </a:r>
            <a:r>
              <a:rPr lang="en-US" i="1" baseline="-25000" dirty="0" err="1" smtClean="0"/>
              <a:t>i</a:t>
            </a:r>
            <a:endParaRPr lang="en-US" i="1" dirty="0" smtClean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 smtClean="0"/>
              <a:t>Larger </a:t>
            </a:r>
            <a:r>
              <a:rPr lang="en-US" i="1" dirty="0" smtClean="0"/>
              <a:t>n</a:t>
            </a:r>
            <a:r>
              <a:rPr lang="en-US" dirty="0" smtClean="0"/>
              <a:t> =&gt; smaller </a:t>
            </a:r>
            <a:r>
              <a:rPr lang="en-US" i="1" dirty="0" smtClean="0"/>
              <a:t>R</a:t>
            </a:r>
            <a:r>
              <a:rPr lang="en-US" i="1" baseline="-25000" dirty="0" smtClean="0"/>
              <a:t>AA</a:t>
            </a:r>
            <a:r>
              <a:rPr lang="en-US" dirty="0" smtClean="0"/>
              <a:t> for same energy loss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672FB-E460-4342-A1B6-DE5E07D0A870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648200"/>
            <a:ext cx="68196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8105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HQ production spectra softer than lights</a:t>
            </a:r>
          </a:p>
          <a:p>
            <a:pPr marL="457200" lvl="1" indent="0">
              <a:buNone/>
            </a:pPr>
            <a:r>
              <a:rPr lang="en-US" dirty="0" smtClean="0"/>
              <a:t>=&gt; Nontrivial ordering of R</a:t>
            </a:r>
            <a:r>
              <a:rPr lang="en-US" baseline="-25000" dirty="0" smtClean="0"/>
              <a:t>AA</a:t>
            </a:r>
            <a:r>
              <a:rPr lang="en-US" dirty="0" smtClean="0"/>
              <a:t>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40053-875F-8F4B-A6DC-98B84F5A6736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 descr="n(p)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157" y="1609471"/>
            <a:ext cx="3564080" cy="46123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" y="2819400"/>
            <a:ext cx="159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√s = 2.76 </a:t>
            </a:r>
            <a:r>
              <a:rPr lang="en-US" dirty="0" err="1" smtClean="0"/>
              <a:t>TeV</a:t>
            </a:r>
            <a:endParaRPr lang="en-US" dirty="0" smtClean="0"/>
          </a:p>
        </p:txBody>
      </p:sp>
      <p:pic>
        <p:nvPicPr>
          <p:cNvPr id="11" name="Picture 10" descr="Screen Shot 2012-08-14 at 2.34.15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1" y="2590800"/>
            <a:ext cx="4635124" cy="3048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0" y="2819400"/>
            <a:ext cx="96806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</a:p>
          <a:p>
            <a:r>
              <a:rPr lang="en-US" sz="1400" dirty="0" smtClean="0"/>
              <a:t>0-20%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>
                <a:solidFill>
                  <a:srgbClr val="0000FF"/>
                </a:solidFill>
              </a:rPr>
              <a:t>0</a:t>
            </a:r>
            <a:r>
              <a:rPr lang="en-US" sz="1400" dirty="0" smtClean="0">
                <a:solidFill>
                  <a:srgbClr val="0000FF"/>
                </a:solidFill>
              </a:rPr>
              <a:t> WHDG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D WHDG</a:t>
            </a:r>
          </a:p>
          <a:p>
            <a:r>
              <a:rPr lang="en-US" sz="1400" dirty="0" smtClean="0">
                <a:solidFill>
                  <a:srgbClr val="008000"/>
                </a:solidFill>
              </a:rPr>
              <a:t>B WHDG</a:t>
            </a:r>
          </a:p>
        </p:txBody>
      </p:sp>
    </p:spTree>
    <p:extLst>
      <p:ext uri="{BB962C8B-B14F-4D97-AF65-F5344CB8AC3E}">
        <p14:creationId xmlns:p14="http://schemas.microsoft.com/office/powerpoint/2010/main" val="555725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Layperson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3886200" cy="3048000"/>
          </a:xfrm>
        </p:spPr>
        <p:txBody>
          <a:bodyPr/>
          <a:lstStyle/>
          <a:p>
            <a:r>
              <a:rPr lang="en-US" dirty="0" smtClean="0"/>
              <a:t>10</a:t>
            </a:r>
            <a:r>
              <a:rPr lang="en-US" baseline="30000" dirty="0" smtClean="0"/>
              <a:t>12</a:t>
            </a:r>
            <a:r>
              <a:rPr lang="en-US" dirty="0" smtClean="0"/>
              <a:t> degrees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5</a:t>
            </a:r>
            <a:r>
              <a:rPr lang="en-US" dirty="0" smtClean="0"/>
              <a:t> times hotter than the center of the Sun</a:t>
            </a:r>
          </a:p>
          <a:p>
            <a:r>
              <a:rPr lang="en-US" dirty="0" smtClean="0"/>
              <a:t>Early universe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11E82-A010-6E40-875D-001E640BCAD9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343400"/>
            <a:ext cx="8313217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934200" y="6172200"/>
            <a:ext cx="1572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ALICE Collaboration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419600" y="1676400"/>
            <a:ext cx="4524375" cy="2228850"/>
            <a:chOff x="581025" y="4495800"/>
            <a:chExt cx="4524375" cy="222885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1025" y="4495800"/>
              <a:ext cx="4524375" cy="177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378901" y="6262985"/>
              <a:ext cx="18976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Chaisson</a:t>
              </a:r>
              <a:r>
                <a:rPr lang="en-US" sz="1200" dirty="0" smtClean="0"/>
                <a:t> and McMillan,</a:t>
              </a:r>
            </a:p>
            <a:p>
              <a:r>
                <a:rPr lang="en-US" sz="1200" dirty="0" smtClean="0"/>
                <a:t>Astronomy Today  (1993)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603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 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/>
          <a:lstStyle/>
          <a:p>
            <a:r>
              <a:rPr lang="en-US" dirty="0" smtClean="0"/>
              <a:t>Measured independently from, e.g., </a:t>
            </a:r>
            <a:r>
              <a:rPr lang="en-US" dirty="0" err="1" smtClean="0"/>
              <a:t>e+e</a:t>
            </a:r>
            <a:r>
              <a:rPr lang="en-US" dirty="0" smtClean="0"/>
              <a:t>-</a:t>
            </a:r>
          </a:p>
          <a:p>
            <a:pPr lvl="1"/>
            <a:r>
              <a:rPr lang="en-US" dirty="0" smtClean="0"/>
              <a:t>Universal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0ABC5-399C-E74F-969F-3318A67A12B9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Screen Shot 2016-02-01 at 8.03.31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34829"/>
            <a:ext cx="3708400" cy="35325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33800" y="5638800"/>
            <a:ext cx="3415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Cacciari</a:t>
            </a:r>
            <a:r>
              <a:rPr lang="en-US" sz="1200" dirty="0" smtClean="0"/>
              <a:t>, </a:t>
            </a:r>
            <a:r>
              <a:rPr lang="en-US" sz="1200" dirty="0" err="1" smtClean="0"/>
              <a:t>Nason</a:t>
            </a:r>
            <a:r>
              <a:rPr lang="en-US" sz="1200" dirty="0" smtClean="0"/>
              <a:t>, </a:t>
            </a:r>
            <a:r>
              <a:rPr lang="en-US" sz="1200" dirty="0" err="1" smtClean="0"/>
              <a:t>Oleari</a:t>
            </a:r>
            <a:r>
              <a:rPr lang="en-US" sz="1200" dirty="0"/>
              <a:t>, JHEP 0604 (2006) 006 </a:t>
            </a:r>
            <a:endParaRPr lang="en-US" sz="1200" dirty="0" smtClean="0"/>
          </a:p>
        </p:txBody>
      </p:sp>
      <p:pic>
        <p:nvPicPr>
          <p:cNvPr id="9" name="Picture 8" descr="ALEPHB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882" y="2555527"/>
            <a:ext cx="4023705" cy="327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235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HF FFs and </a:t>
            </a:r>
            <a:r>
              <a:rPr lang="en-US" dirty="0" err="1" smtClean="0"/>
              <a:t>pp</a:t>
            </a:r>
            <a:r>
              <a:rPr lang="en-US" dirty="0" smtClean="0"/>
              <a:t> Baseline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839200" cy="4876800"/>
          </a:xfrm>
        </p:spPr>
        <p:txBody>
          <a:bodyPr/>
          <a:lstStyle/>
          <a:p>
            <a:r>
              <a:rPr lang="en-US" dirty="0" err="1" smtClean="0"/>
              <a:t>c,b</a:t>
            </a:r>
            <a:r>
              <a:rPr lang="en-US" dirty="0" smtClean="0"/>
              <a:t> =&gt; D, B; D, B =&gt; e</a:t>
            </a:r>
            <a:r>
              <a:rPr lang="en-US" baseline="30000" dirty="0" smtClean="0"/>
              <a:t>-</a:t>
            </a:r>
            <a:r>
              <a:rPr lang="en-US" dirty="0" smtClean="0"/>
              <a:t> break down at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67062-3D4E-5B47-B39C-CB91629714D5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 descr="RHICProduction6.png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7" b="16050"/>
          <a:stretch/>
        </p:blipFill>
        <p:spPr>
          <a:xfrm>
            <a:off x="4747885" y="1743934"/>
            <a:ext cx="4319915" cy="48196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69000" y="6423884"/>
            <a:ext cx="2060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WAH, PRD91 [1501.04693]</a:t>
            </a:r>
          </a:p>
        </p:txBody>
      </p:sp>
      <p:pic>
        <p:nvPicPr>
          <p:cNvPr id="12" name="Picture 11" descr="Screen Shot 2015-03-18 at 2.34.07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04233"/>
            <a:ext cx="4391151" cy="48196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39800" y="6214334"/>
            <a:ext cx="21348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PHENIX </a:t>
            </a:r>
            <a:r>
              <a:rPr lang="en-US" sz="1200" dirty="0" smtClean="0"/>
              <a:t>PRC84 </a:t>
            </a:r>
            <a:r>
              <a:rPr lang="en-US" sz="1200" dirty="0"/>
              <a:t>(2011) 044905 </a:t>
            </a:r>
            <a:endParaRPr lang="en-US" sz="12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1358900" y="3709770"/>
            <a:ext cx="5264150" cy="1526663"/>
            <a:chOff x="1358900" y="3709770"/>
            <a:chExt cx="5264150" cy="1526663"/>
          </a:xfrm>
        </p:grpSpPr>
        <p:sp>
          <p:nvSpPr>
            <p:cNvPr id="14" name="Oval 13"/>
            <p:cNvSpPr/>
            <p:nvPr/>
          </p:nvSpPr>
          <p:spPr bwMode="auto">
            <a:xfrm>
              <a:off x="5375786" y="3709770"/>
              <a:ext cx="1247264" cy="1027677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12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1358900" y="4398233"/>
              <a:ext cx="3841750" cy="838200"/>
            </a:xfrm>
            <a:prstGeom prst="straightConnector1">
              <a:avLst/>
            </a:prstGeom>
            <a:ln w="50800">
              <a:solidFill>
                <a:schemeClr val="tx1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0455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Theory/</a:t>
            </a:r>
            <a:r>
              <a:rPr lang="en-US" dirty="0" err="1" smtClean="0"/>
              <a:t>Exp</a:t>
            </a:r>
            <a:r>
              <a:rPr lang="en-US" dirty="0" smtClean="0"/>
              <a:t>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51B33-50BF-B343-B041-D6D9715DE4A1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Screen Shot 2016-02-02 at 1.50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54" y="1828800"/>
            <a:ext cx="8019146" cy="37121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9248" y="5590401"/>
            <a:ext cx="3580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Djordjevic</a:t>
            </a:r>
            <a:r>
              <a:rPr lang="en-US" sz="1200" dirty="0" smtClean="0"/>
              <a:t>, </a:t>
            </a:r>
            <a:r>
              <a:rPr lang="en-US" sz="1200" dirty="0" err="1" smtClean="0"/>
              <a:t>Blagojevic</a:t>
            </a:r>
            <a:r>
              <a:rPr lang="en-US" sz="1200" dirty="0" smtClean="0"/>
              <a:t>, </a:t>
            </a:r>
            <a:r>
              <a:rPr lang="en-US" sz="1200" dirty="0" err="1" smtClean="0"/>
              <a:t>Zivkovic</a:t>
            </a:r>
            <a:r>
              <a:rPr lang="en-US" sz="1200" dirty="0" smtClean="0"/>
              <a:t>, arXiv:1601.07852</a:t>
            </a:r>
          </a:p>
        </p:txBody>
      </p:sp>
    </p:spTree>
    <p:extLst>
      <p:ext uri="{BB962C8B-B14F-4D97-AF65-F5344CB8AC3E}">
        <p14:creationId xmlns:p14="http://schemas.microsoft.com/office/powerpoint/2010/main" val="35939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Picture?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76800"/>
          </a:xfrm>
        </p:spPr>
        <p:txBody>
          <a:bodyPr/>
          <a:lstStyle/>
          <a:p>
            <a:r>
              <a:rPr lang="en-US" dirty="0" smtClean="0"/>
              <a:t>What about, e.g.,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/>
              <a:t> </a:t>
            </a:r>
            <a:r>
              <a:rPr lang="en-US" dirty="0" smtClean="0"/>
              <a:t>flow?</a:t>
            </a:r>
          </a:p>
          <a:p>
            <a:pPr lvl="1"/>
            <a:r>
              <a:rPr lang="en-US" dirty="0" smtClean="0"/>
              <a:t>Strongly coupled?</a:t>
            </a:r>
          </a:p>
          <a:p>
            <a:pPr lvl="2"/>
            <a:r>
              <a:rPr lang="en-US" dirty="0" err="1" smtClean="0"/>
              <a:t>Partonic</a:t>
            </a:r>
            <a:r>
              <a:rPr lang="en-US" dirty="0" smtClean="0"/>
              <a:t> transport with </a:t>
            </a:r>
            <a:r>
              <a:rPr lang="en-US" dirty="0" err="1" smtClean="0"/>
              <a:t>pQCD</a:t>
            </a:r>
            <a:r>
              <a:rPr lang="en-US" dirty="0" smtClean="0"/>
              <a:t> x-</a:t>
            </a:r>
            <a:r>
              <a:rPr lang="en-US" dirty="0" err="1" smtClean="0"/>
              <a:t>scns</a:t>
            </a:r>
            <a:r>
              <a:rPr lang="en-US" dirty="0" smtClean="0"/>
              <a:t> describe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B75A-2A71-AC4E-A8DF-D3CC48EA370E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Screen Shot 2016-02-02 at 1.31.08 AM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667000"/>
            <a:ext cx="6477000" cy="37688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8209" y="6477000"/>
            <a:ext cx="2365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 Lin, AMPT, </a:t>
            </a:r>
            <a:r>
              <a:rPr lang="en-US" sz="1200" dirty="0" err="1" smtClean="0"/>
              <a:t>Gyulassyfest</a:t>
            </a:r>
            <a:r>
              <a:rPr lang="en-US" sz="1200" dirty="0" smtClean="0"/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2018242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Much Work Needed!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remove many simplifying approximations:</a:t>
            </a:r>
          </a:p>
          <a:p>
            <a:pPr lvl="1"/>
            <a:r>
              <a:rPr lang="en-US" dirty="0" err="1" smtClean="0"/>
              <a:t>Eikonal</a:t>
            </a:r>
            <a:endParaRPr lang="en-US" dirty="0" smtClean="0"/>
          </a:p>
          <a:p>
            <a:pPr lvl="1"/>
            <a:r>
              <a:rPr lang="en-US" dirty="0" smtClean="0"/>
              <a:t>Collinear</a:t>
            </a:r>
          </a:p>
          <a:p>
            <a:pPr lvl="1"/>
            <a:r>
              <a:rPr lang="en-US" dirty="0" smtClean="0"/>
              <a:t>Large formation time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Go beyond LO</a:t>
            </a:r>
          </a:p>
          <a:p>
            <a:pPr lvl="1"/>
            <a:r>
              <a:rPr lang="en-US" dirty="0" smtClean="0"/>
              <a:t>Determine relevant scale(s), applicability of </a:t>
            </a:r>
            <a:r>
              <a:rPr lang="en-US" dirty="0" err="1" smtClean="0"/>
              <a:t>pQCD</a:t>
            </a:r>
            <a:r>
              <a:rPr lang="en-US" dirty="0" smtClean="0"/>
              <a:t> theory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2ADF-E385-914B-824C-B6F27DA60401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69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096E2-C52C-45A4-B9DB-D2A6DDE0618F}" type="slidenum">
              <a:rPr lang="en-US"/>
              <a:pPr/>
              <a:t>25</a:t>
            </a:fld>
            <a:endParaRPr lang="en-US"/>
          </a:p>
        </p:txBody>
      </p:sp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More Traditional Approach?</a:t>
            </a:r>
            <a:endParaRPr lang="en-US" dirty="0"/>
          </a:p>
        </p:txBody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90600"/>
            <a:ext cx="7772400" cy="190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Assume medium is strongly coupled</a:t>
            </a:r>
          </a:p>
          <a:p>
            <a:r>
              <a:rPr lang="en-US" dirty="0" smtClean="0"/>
              <a:t>Apply </a:t>
            </a:r>
            <a:r>
              <a:rPr lang="en-US" dirty="0" err="1" smtClean="0"/>
              <a:t>AdS</a:t>
            </a:r>
            <a:r>
              <a:rPr lang="en-US" dirty="0" smtClean="0"/>
              <a:t>/CFT </a:t>
            </a:r>
            <a:br>
              <a:rPr lang="en-US" dirty="0" smtClean="0"/>
            </a:br>
            <a:r>
              <a:rPr lang="en-US" dirty="0" smtClean="0"/>
              <a:t>conjecture</a:t>
            </a:r>
          </a:p>
          <a:p>
            <a:pPr lvl="1"/>
            <a:r>
              <a:rPr lang="en-US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/s = 1/4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endParaRPr lang="en-US" baseline="-25000" dirty="0"/>
          </a:p>
        </p:txBody>
      </p:sp>
      <p:grpSp>
        <p:nvGrpSpPr>
          <p:cNvPr id="2" name="Group 10"/>
          <p:cNvGrpSpPr/>
          <p:nvPr/>
        </p:nvGrpSpPr>
        <p:grpSpPr>
          <a:xfrm>
            <a:off x="3810000" y="1780401"/>
            <a:ext cx="5181600" cy="2943999"/>
            <a:chOff x="3962400" y="2438400"/>
            <a:chExt cx="5181600" cy="2943999"/>
          </a:xfrm>
        </p:grpSpPr>
        <p:graphicFrame>
          <p:nvGraphicFramePr>
            <p:cNvPr id="606212" name="Object 4"/>
            <p:cNvGraphicFramePr>
              <a:graphicFrameLocks noChangeAspect="1"/>
            </p:cNvGraphicFramePr>
            <p:nvPr/>
          </p:nvGraphicFramePr>
          <p:xfrm>
            <a:off x="3962400" y="2438400"/>
            <a:ext cx="5105400" cy="2543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3587" name="Image" r:id="rId3" imgW="13561905" imgH="6755556" progId="">
                    <p:embed/>
                  </p:oleObj>
                </mc:Choice>
                <mc:Fallback>
                  <p:oleObj name="Image" r:id="rId3" imgW="13561905" imgH="675555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2400" y="2438400"/>
                          <a:ext cx="5105400" cy="25431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6214" name="Rectangle 6"/>
            <p:cNvSpPr>
              <a:spLocks noChangeArrowheads="1"/>
            </p:cNvSpPr>
            <p:nvPr/>
          </p:nvSpPr>
          <p:spPr bwMode="auto">
            <a:xfrm>
              <a:off x="4158789" y="5105400"/>
              <a:ext cx="498521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 dirty="0"/>
                <a:t>J </a:t>
              </a:r>
              <a:r>
                <a:rPr lang="en-US" sz="1200" dirty="0" err="1"/>
                <a:t>Friess</a:t>
              </a:r>
              <a:r>
                <a:rPr lang="en-US" sz="1200" dirty="0"/>
                <a:t>, S </a:t>
              </a:r>
              <a:r>
                <a:rPr lang="en-US" sz="1200" dirty="0" err="1"/>
                <a:t>Gubser</a:t>
              </a:r>
              <a:r>
                <a:rPr lang="en-US" sz="1200" dirty="0"/>
                <a:t>, G </a:t>
              </a:r>
              <a:r>
                <a:rPr lang="en-US" sz="1200" dirty="0" err="1"/>
                <a:t>Michalogiorgakis</a:t>
              </a:r>
              <a:r>
                <a:rPr lang="en-US" sz="1200" dirty="0"/>
                <a:t>, S </a:t>
              </a:r>
              <a:r>
                <a:rPr lang="en-US" sz="1200" dirty="0" err="1"/>
                <a:t>Pufu</a:t>
              </a:r>
              <a:r>
                <a:rPr lang="en-US" sz="1200" dirty="0"/>
                <a:t>, Phys Rev </a:t>
              </a:r>
              <a:r>
                <a:rPr lang="en-US" sz="1200" b="1" dirty="0" smtClean="0"/>
                <a:t>D75</a:t>
              </a:r>
              <a:r>
                <a:rPr lang="en-US" sz="1200" dirty="0" smtClean="0"/>
                <a:t> (2007)</a:t>
              </a:r>
              <a:endParaRPr lang="en-US" sz="1200" dirty="0"/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0F34-5E53-AF43-A021-9999160EC88A}" type="datetime1">
              <a:rPr lang="x-none" smtClean="0"/>
              <a:t>2/4/16</a:t>
            </a:fld>
            <a:endParaRPr lang="en-US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4267200" y="4876800"/>
            <a:ext cx="533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solidFill>
                  <a:srgbClr val="005400"/>
                </a:solidFill>
              </a:rPr>
              <a:t>Similar to Bethe-</a:t>
            </a:r>
            <a:r>
              <a:rPr lang="en-US" sz="2400" dirty="0" err="1">
                <a:solidFill>
                  <a:srgbClr val="005400"/>
                </a:solidFill>
              </a:rPr>
              <a:t>Heitler</a:t>
            </a:r>
            <a:endParaRPr lang="en-US" sz="2400" dirty="0">
              <a:solidFill>
                <a:srgbClr val="005400"/>
              </a:solidFill>
            </a:endParaRP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-(T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/M</a:t>
            </a:r>
            <a:r>
              <a:rPr lang="en-US" sz="2000" baseline="-25000" dirty="0">
                <a:solidFill>
                  <a:srgbClr val="4D4D4D"/>
                </a:solidFill>
              </a:rPr>
              <a:t>q</a:t>
            </a:r>
            <a:r>
              <a:rPr lang="en-US" sz="2000" baseline="30000" dirty="0">
                <a:solidFill>
                  <a:srgbClr val="4D4D4D"/>
                </a:solidFill>
              </a:rPr>
              <a:t>2</a:t>
            </a:r>
            <a:r>
              <a:rPr lang="en-US" sz="2000" dirty="0">
                <a:solidFill>
                  <a:srgbClr val="4D4D4D"/>
                </a:solidFill>
              </a:rPr>
              <a:t>) </a:t>
            </a:r>
            <a:r>
              <a:rPr lang="en-US" sz="2000" dirty="0" err="1" smtClean="0">
                <a:solidFill>
                  <a:srgbClr val="4D4D4D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4D4D4D"/>
                </a:solidFill>
              </a:rPr>
              <a:t>T</a:t>
            </a:r>
            <a:endParaRPr lang="en-US" sz="2400" baseline="-25000" dirty="0">
              <a:solidFill>
                <a:srgbClr val="4D4D4D"/>
              </a:solidFill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dirty="0">
                <a:solidFill>
                  <a:srgbClr val="005400"/>
                </a:solidFill>
              </a:rPr>
              <a:t>Very different from LPM</a:t>
            </a:r>
          </a:p>
          <a:p>
            <a:pPr marL="1143000" lvl="2" indent="-228600">
              <a:spcBef>
                <a:spcPct val="20000"/>
              </a:spcBef>
            </a:pPr>
            <a:r>
              <a:rPr lang="en-US" sz="2000" dirty="0" err="1">
                <a:solidFill>
                  <a:srgbClr val="4D4D4D"/>
                </a:solidFill>
              </a:rPr>
              <a:t>dp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dt</a:t>
            </a:r>
            <a:r>
              <a:rPr lang="en-US" sz="2000" dirty="0">
                <a:solidFill>
                  <a:srgbClr val="4D4D4D"/>
                </a:solidFill>
              </a:rPr>
              <a:t> ~ -LT</a:t>
            </a:r>
            <a:r>
              <a:rPr lang="en-US" sz="2000" baseline="30000" dirty="0">
                <a:solidFill>
                  <a:srgbClr val="4D4D4D"/>
                </a:solidFill>
              </a:rPr>
              <a:t>3</a:t>
            </a:r>
            <a:r>
              <a:rPr lang="en-US" sz="2000" dirty="0">
                <a:solidFill>
                  <a:srgbClr val="4D4D4D"/>
                </a:solidFill>
              </a:rPr>
              <a:t> log(</a:t>
            </a:r>
            <a:r>
              <a:rPr lang="en-US" sz="2000" dirty="0" err="1">
                <a:solidFill>
                  <a:srgbClr val="4D4D4D"/>
                </a:solidFill>
              </a:rPr>
              <a:t>p</a:t>
            </a:r>
            <a:r>
              <a:rPr lang="en-US" sz="2000" baseline="-25000" dirty="0" err="1">
                <a:solidFill>
                  <a:srgbClr val="4D4D4D"/>
                </a:solidFill>
              </a:rPr>
              <a:t>T</a:t>
            </a:r>
            <a:r>
              <a:rPr lang="en-US" sz="2000" dirty="0">
                <a:solidFill>
                  <a:srgbClr val="4D4D4D"/>
                </a:solidFill>
              </a:rPr>
              <a:t>/</a:t>
            </a:r>
            <a:r>
              <a:rPr lang="en-US" sz="2000" dirty="0" err="1">
                <a:solidFill>
                  <a:srgbClr val="4D4D4D"/>
                </a:solidFill>
              </a:rPr>
              <a:t>M</a:t>
            </a:r>
            <a:r>
              <a:rPr lang="en-US" sz="2000" baseline="-25000" dirty="0" err="1">
                <a:solidFill>
                  <a:srgbClr val="4D4D4D"/>
                </a:solidFill>
              </a:rPr>
              <a:t>q</a:t>
            </a:r>
            <a:r>
              <a:rPr lang="en-US" sz="2000" dirty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152400" y="3124200"/>
            <a:ext cx="38862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Model heavy quark jet energy loss by embed-ding string in </a:t>
            </a:r>
            <a:r>
              <a:rPr lang="en-US" dirty="0" err="1" smtClean="0"/>
              <a:t>AdS</a:t>
            </a:r>
            <a:r>
              <a:rPr lang="en-US" dirty="0" smtClean="0"/>
              <a:t> space</a:t>
            </a:r>
          </a:p>
          <a:p>
            <a:pPr lvl="1"/>
            <a:r>
              <a:rPr lang="en-US" dirty="0" err="1"/>
              <a:t>dp</a:t>
            </a:r>
            <a:r>
              <a:rPr lang="en-US" baseline="-25000" dirty="0" err="1"/>
              <a:t>T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= -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1"/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 = </a:t>
            </a:r>
            <a:r>
              <a:rPr lang="en-US" dirty="0">
                <a:latin typeface="Symbol" pitchFamily="18" charset="2"/>
              </a:rPr>
              <a:t>pl</a:t>
            </a:r>
            <a:r>
              <a:rPr lang="en-US" baseline="30000" dirty="0">
                <a:latin typeface="Symbol" pitchFamily="18" charset="2"/>
              </a:rPr>
              <a:t>1/2</a:t>
            </a:r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T</a:t>
            </a:r>
            <a:r>
              <a:rPr lang="en-US" baseline="30000" dirty="0"/>
              <a:t>2</a:t>
            </a:r>
            <a:r>
              <a:rPr lang="en-US" dirty="0"/>
              <a:t>/</a:t>
            </a:r>
            <a:r>
              <a:rPr lang="en-US" dirty="0" smtClean="0"/>
              <a:t>2M</a:t>
            </a:r>
            <a:r>
              <a:rPr lang="en-US" baseline="-25000" dirty="0" smtClean="0"/>
              <a:t>q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7516848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 Strong Coupling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 smtClean="0"/>
              <a:t>Include fluctuations in energy loss</a:t>
            </a:r>
          </a:p>
          <a:p>
            <a:pPr lvl="1"/>
            <a:r>
              <a:rPr lang="en-US" dirty="0" smtClean="0"/>
              <a:t>Details on Fri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6E55B-A703-F645-B306-F08A4582A099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 descr="LHCBJpsi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031" y="2299606"/>
            <a:ext cx="4329721" cy="3062196"/>
          </a:xfrm>
          <a:prstGeom prst="rect">
            <a:avLst/>
          </a:prstGeom>
        </p:spPr>
      </p:pic>
      <p:pic>
        <p:nvPicPr>
          <p:cNvPr id="8" name="Picture 7" descr="DRAA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5986"/>
            <a:ext cx="4352710" cy="30558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77000" y="5514201"/>
            <a:ext cx="2060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WAH, PRD91 [1501.04693</a:t>
            </a:r>
            <a:r>
              <a:rPr lang="en-US" sz="1200" dirty="0" smtClean="0"/>
              <a:t>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9996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Where’s the Lepton Bump?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Generically theoretically c =&gt; e crossover domination </a:t>
            </a:r>
            <a:r>
              <a:rPr lang="en-US" dirty="0" err="1" smtClean="0"/>
              <a:t>cf</a:t>
            </a:r>
            <a:r>
              <a:rPr lang="en-US" dirty="0" smtClean="0"/>
              <a:t> b =&gt; e is abrupt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Where’s the hump in the data?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3949-E285-DE4C-9BE1-174CAEC09213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 descr="HQe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017291"/>
            <a:ext cx="5715000" cy="40172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7000" y="5791200"/>
            <a:ext cx="2060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WAH, PRD91 [1501.04693</a:t>
            </a:r>
            <a:r>
              <a:rPr lang="en-US" sz="1200" dirty="0" smtClean="0"/>
              <a:t>]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 bwMode="auto">
          <a:xfrm>
            <a:off x="2590800" y="4191000"/>
            <a:ext cx="914400" cy="1600200"/>
          </a:xfrm>
          <a:prstGeom prst="ellipse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square" rtlCol="0" anchor="ctr">
            <a:spAutoFit/>
          </a:bodyPr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891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787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1066800" y="3657600"/>
            <a:ext cx="1600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9123163">
            <a:off x="543297" y="3399566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Probe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533400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Medium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3967" y="5334000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Medium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r>
              <a:rPr lang="en-US" dirty="0" smtClean="0"/>
              <a:t>Hybrid Energy Loss?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F423A-584E-3341-824A-455576E26672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7708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 Connection to Lattice?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/>
          <a:lstStyle/>
          <a:p>
            <a:r>
              <a:rPr lang="en-US" dirty="0" err="1" smtClean="0"/>
              <a:t>Langevin</a:t>
            </a:r>
            <a:r>
              <a:rPr lang="en-US" dirty="0" smtClean="0"/>
              <a:t> approximation of 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HF</a:t>
            </a:r>
          </a:p>
          <a:p>
            <a:pPr lvl="1"/>
            <a:r>
              <a:rPr lang="en-US" dirty="0" smtClean="0"/>
              <a:t>Neglect rad in </a:t>
            </a:r>
            <a:r>
              <a:rPr lang="en-US" dirty="0" err="1" smtClean="0"/>
              <a:t>pQCD</a:t>
            </a:r>
            <a:r>
              <a:rPr lang="en-US" dirty="0" smtClean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350E-F9A7-B04E-8660-228206A3EBE5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524000" y="2209800"/>
            <a:ext cx="5867400" cy="4295906"/>
            <a:chOff x="1524000" y="2209800"/>
            <a:chExt cx="5867400" cy="4295906"/>
          </a:xfrm>
        </p:grpSpPr>
        <p:pic>
          <p:nvPicPr>
            <p:cNvPr id="7" name="Picture 6" descr="Screen Shot 2016-02-02 at 3.29.24 PM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2209800"/>
              <a:ext cx="5867400" cy="429590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486400" y="6096000"/>
              <a:ext cx="14075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 Mustafa, QM15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657600" y="5638800"/>
              <a:ext cx="2590800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830130" y="5486400"/>
              <a:ext cx="8274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AdS</a:t>
              </a:r>
              <a:r>
                <a:rPr lang="en-US" sz="1200" dirty="0" smtClean="0"/>
                <a:t>/CFT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971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General Physicist’s Motivation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BD6A-E5D3-644C-80E5-7F30F8CC24E8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Content Placeholder 6" descr="PhaseDiagramLR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0870" y="1493837"/>
            <a:ext cx="4618330" cy="4525963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4191000" cy="40386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What are the emergent, </a:t>
            </a:r>
            <a:r>
              <a:rPr lang="en-US" dirty="0" smtClean="0"/>
              <a:t>“moderate body” </a:t>
            </a:r>
            <a:r>
              <a:rPr lang="en-US" dirty="0"/>
              <a:t>dynamics of non-</a:t>
            </a:r>
            <a:r>
              <a:rPr lang="en-US" dirty="0" err="1"/>
              <a:t>Abelian</a:t>
            </a:r>
            <a:r>
              <a:rPr lang="en-US" dirty="0"/>
              <a:t> </a:t>
            </a:r>
            <a:r>
              <a:rPr lang="en-US" dirty="0" smtClean="0"/>
              <a:t>plasma?</a:t>
            </a:r>
          </a:p>
          <a:p>
            <a:pPr lvl="2"/>
            <a:r>
              <a:rPr lang="en-US" dirty="0" smtClean="0"/>
              <a:t>Unique theory/experiment opportunity with QCD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83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Quarkonia</a:t>
            </a:r>
            <a:r>
              <a:rPr lang="en-US" dirty="0" smtClean="0"/>
              <a:t> in 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Insight into non-</a:t>
            </a:r>
            <a:r>
              <a:rPr lang="en-US" dirty="0" err="1" smtClean="0"/>
              <a:t>perturbative</a:t>
            </a:r>
            <a:r>
              <a:rPr lang="en-US" dirty="0" smtClean="0"/>
              <a:t> QGP effects and </a:t>
            </a:r>
            <a:r>
              <a:rPr lang="en-US" dirty="0" err="1"/>
              <a:t>T</a:t>
            </a:r>
            <a:r>
              <a:rPr lang="en-US" baseline="-25000" dirty="0" err="1"/>
              <a:t>plasma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5CE27-66BE-954B-976F-96E18B2BA7EF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Screen Shot 2016-02-02 at 1.34.01 P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416123"/>
            <a:ext cx="7543800" cy="33750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5715000"/>
            <a:ext cx="1259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Mócsy</a:t>
            </a:r>
            <a:r>
              <a:rPr lang="en-US" sz="1200" dirty="0" smtClean="0"/>
              <a:t>, HP2013</a:t>
            </a:r>
          </a:p>
        </p:txBody>
      </p:sp>
    </p:spTree>
    <p:extLst>
      <p:ext uri="{BB962C8B-B14F-4D97-AF65-F5344CB8AC3E}">
        <p14:creationId xmlns:p14="http://schemas.microsoft.com/office/powerpoint/2010/main" val="149176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Melting Observed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1066800"/>
          </a:xfrm>
        </p:spPr>
        <p:txBody>
          <a:bodyPr/>
          <a:lstStyle/>
          <a:p>
            <a:pPr lvl="1"/>
            <a:r>
              <a:rPr lang="en-US" dirty="0" smtClean="0"/>
              <a:t>See M Strickland on Thurs for more on </a:t>
            </a:r>
            <a:r>
              <a:rPr lang="en-US" dirty="0" err="1" smtClean="0"/>
              <a:t>bottomonia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B5C2-61E1-8B47-A0E8-C803FF11ECB8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 descr="Screen Shot 2016-02-03 at 1.52.26 AM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6203"/>
            <a:ext cx="9144000" cy="40277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84797" y="5057001"/>
            <a:ext cx="2206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CMS PRL 109 (2012) 222301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460661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Quantitative </a:t>
            </a:r>
            <a:r>
              <a:rPr lang="en-US" dirty="0" err="1" smtClean="0"/>
              <a:t>Quarkonia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10600" cy="4876800"/>
          </a:xfrm>
        </p:spPr>
        <p:txBody>
          <a:bodyPr/>
          <a:lstStyle/>
          <a:p>
            <a:r>
              <a:rPr lang="en-US" dirty="0" smtClean="0"/>
              <a:t>Requires theoretical control over:</a:t>
            </a:r>
          </a:p>
          <a:p>
            <a:pPr lvl="1"/>
            <a:r>
              <a:rPr lang="en-US" dirty="0" smtClean="0"/>
              <a:t>Initial production mechanism</a:t>
            </a:r>
          </a:p>
          <a:p>
            <a:pPr lvl="2"/>
            <a:r>
              <a:rPr lang="en-US" dirty="0" smtClean="0"/>
              <a:t>Numerous proposals</a:t>
            </a:r>
          </a:p>
          <a:p>
            <a:pPr lvl="1"/>
            <a:r>
              <a:rPr lang="en-US" dirty="0" smtClean="0"/>
              <a:t>Final state effects (e.g. regeneration, </a:t>
            </a:r>
            <a:r>
              <a:rPr lang="en-US" dirty="0" err="1" smtClean="0"/>
              <a:t>feeddown</a:t>
            </a:r>
            <a:r>
              <a:rPr lang="en-US" dirty="0" smtClean="0"/>
              <a:t>, energy loss)</a:t>
            </a:r>
            <a:endParaRPr lang="en-US" dirty="0"/>
          </a:p>
          <a:p>
            <a:pPr lvl="2"/>
            <a:r>
              <a:rPr lang="en-US" dirty="0" smtClean="0"/>
              <a:t>Smaller for </a:t>
            </a:r>
            <a:r>
              <a:rPr lang="en-US" dirty="0" err="1" smtClean="0"/>
              <a:t>bottomonium</a:t>
            </a:r>
            <a:endParaRPr lang="en-US" dirty="0" smtClean="0"/>
          </a:p>
          <a:p>
            <a:r>
              <a:rPr lang="en-US" dirty="0" smtClean="0"/>
              <a:t>Translation from non-pert. potential to predictions</a:t>
            </a:r>
          </a:p>
          <a:p>
            <a:pPr lvl="1"/>
            <a:r>
              <a:rPr lang="en-US" dirty="0" smtClean="0"/>
              <a:t>Direct connection to lattice?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96E34-A986-DA40-9020-E1E15215FFA2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88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Quarkonia</a:t>
            </a:r>
            <a:r>
              <a:rPr lang="en-US" dirty="0" smtClean="0"/>
              <a:t>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Baseline for thermometer</a:t>
            </a:r>
          </a:p>
          <a:p>
            <a:r>
              <a:rPr lang="en-US" dirty="0" smtClean="0"/>
              <a:t>Probe of saturation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See also </a:t>
            </a:r>
            <a:r>
              <a:rPr lang="en-US" dirty="0" err="1" smtClean="0"/>
              <a:t>ultraperipheral</a:t>
            </a:r>
            <a:r>
              <a:rPr lang="en-US" dirty="0" smtClean="0"/>
              <a:t> collisions, EVMP</a:t>
            </a:r>
          </a:p>
          <a:p>
            <a:r>
              <a:rPr lang="en-US" dirty="0" smtClean="0"/>
              <a:t>See also R Sharma’s talk on Thurs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6DD8F-FF99-704B-9575-4C64B6985882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37818" y="4719935"/>
            <a:ext cx="1682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 and </a:t>
            </a:r>
            <a:r>
              <a:rPr lang="en-US" sz="1200" dirty="0" err="1" smtClean="0"/>
              <a:t>Venugopalan</a:t>
            </a:r>
            <a:r>
              <a:rPr lang="en-US" sz="1200" dirty="0" smtClean="0"/>
              <a:t>, </a:t>
            </a:r>
          </a:p>
          <a:p>
            <a:r>
              <a:rPr lang="en-US" sz="1200" dirty="0" smtClean="0"/>
              <a:t>PRL 2014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1786" y="2819400"/>
            <a:ext cx="1731814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J/</a:t>
            </a:r>
            <a:r>
              <a:rPr lang="en-US" sz="2400" i="1" dirty="0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and </a:t>
            </a:r>
            <a:r>
              <a:rPr lang="en-US" sz="2400" i="1" dirty="0" smtClean="0">
                <a:latin typeface="Symbol" charset="2"/>
                <a:cs typeface="Symbol" charset="2"/>
              </a:rPr>
              <a:t>Y </a:t>
            </a:r>
            <a:r>
              <a:rPr lang="en-US" sz="2400" dirty="0" smtClean="0"/>
              <a:t>’ </a:t>
            </a:r>
          </a:p>
          <a:p>
            <a:r>
              <a:rPr lang="en-US" sz="2400" dirty="0" smtClean="0"/>
              <a:t>production </a:t>
            </a:r>
          </a:p>
          <a:p>
            <a:r>
              <a:rPr lang="en-US" sz="2400" dirty="0" smtClean="0"/>
              <a:t>spectra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209800" y="1524000"/>
            <a:ext cx="6705600" cy="4222590"/>
            <a:chOff x="2209800" y="1676400"/>
            <a:chExt cx="6705600" cy="4222590"/>
          </a:xfrm>
        </p:grpSpPr>
        <p:pic>
          <p:nvPicPr>
            <p:cNvPr id="7" name="Picture 6" descr="Screen Shot 2016-02-02 at 4.59.34 PM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2155809"/>
              <a:ext cx="4343400" cy="374318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010400" y="1676400"/>
              <a:ext cx="1905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Note power of </a:t>
              </a:r>
              <a:r>
                <a:rPr lang="en-US" sz="2000" dirty="0" err="1" smtClean="0"/>
                <a:t>LHCb</a:t>
              </a:r>
              <a:endParaRPr lang="en-US" sz="2000" dirty="0" smtClean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5638800" y="2057400"/>
              <a:ext cx="1295400" cy="6096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5943600" y="2057400"/>
              <a:ext cx="990600" cy="114300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787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Competing Final State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 smtClean="0"/>
              <a:t>Suppression from melting</a:t>
            </a:r>
          </a:p>
          <a:p>
            <a:r>
              <a:rPr lang="en-US" dirty="0" smtClean="0"/>
              <a:t>Enhancement from regeneration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3DD9F-6D9F-9643-8CBB-53519717FCB5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7" name="Picture 6" descr="Screen Shot 2016-02-02 at 4.55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514600"/>
            <a:ext cx="5257800" cy="3695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2600" y="6400800"/>
            <a:ext cx="1313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 </a:t>
            </a:r>
            <a:r>
              <a:rPr lang="en-US" sz="1200" dirty="0" err="1" smtClean="0"/>
              <a:t>Arnaldi</a:t>
            </a:r>
            <a:r>
              <a:rPr lang="en-US" sz="1200" dirty="0" smtClean="0"/>
              <a:t>, QM15</a:t>
            </a:r>
          </a:p>
        </p:txBody>
      </p:sp>
    </p:spTree>
    <p:extLst>
      <p:ext uri="{BB962C8B-B14F-4D97-AF65-F5344CB8AC3E}">
        <p14:creationId xmlns:p14="http://schemas.microsoft.com/office/powerpoint/2010/main" val="821448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Quark Potential from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to experiment via non-relativistic, t-</a:t>
            </a:r>
            <a:r>
              <a:rPr lang="en-US" dirty="0" err="1" smtClean="0"/>
              <a:t>dep</a:t>
            </a:r>
            <a:r>
              <a:rPr lang="en-US" dirty="0" smtClean="0"/>
              <a:t> Schrödinger Equation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BF31-0A86-BD41-8EDB-27493623B89E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" name="Picture 7" descr="Screen Shot 2016-02-02 at 4.26.38 PM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9482"/>
            <a:ext cx="9144000" cy="33479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2600" y="6019800"/>
            <a:ext cx="1343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 Francis, QM15</a:t>
            </a:r>
          </a:p>
        </p:txBody>
      </p:sp>
    </p:spTree>
    <p:extLst>
      <p:ext uri="{BB962C8B-B14F-4D97-AF65-F5344CB8AC3E}">
        <p14:creationId xmlns:p14="http://schemas.microsoft.com/office/powerpoint/2010/main" val="3219927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Onia</a:t>
            </a:r>
            <a:r>
              <a:rPr lang="en-US" dirty="0" smtClean="0"/>
              <a:t> in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Represent </a:t>
            </a:r>
            <a:r>
              <a:rPr lang="en-US" dirty="0" err="1"/>
              <a:t>onium</a:t>
            </a:r>
            <a:r>
              <a:rPr lang="en-US" dirty="0"/>
              <a:t> as hanging </a:t>
            </a:r>
            <a:r>
              <a:rPr lang="en-US" dirty="0" smtClean="0"/>
              <a:t>string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Pulled far enough apart, string (</a:t>
            </a:r>
            <a:r>
              <a:rPr lang="en-US" dirty="0" err="1" smtClean="0"/>
              <a:t>onium</a:t>
            </a:r>
            <a:r>
              <a:rPr lang="en-US" dirty="0" smtClean="0"/>
              <a:t>) breaks into two open heavy quarks</a:t>
            </a:r>
          </a:p>
          <a:p>
            <a:pPr lvl="2"/>
            <a:r>
              <a:rPr lang="en-US" dirty="0" smtClean="0"/>
              <a:t>See </a:t>
            </a:r>
            <a:r>
              <a:rPr lang="en-US" dirty="0"/>
              <a:t>also </a:t>
            </a:r>
            <a:r>
              <a:rPr lang="en-US" dirty="0" smtClean="0"/>
              <a:t>S </a:t>
            </a:r>
            <a:r>
              <a:rPr lang="en-US" dirty="0" err="1" smtClean="0"/>
              <a:t>Chakraborty</a:t>
            </a:r>
            <a:r>
              <a:rPr lang="en-US" dirty="0" smtClean="0"/>
              <a:t> on Fri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1C4BE-130E-9444-8B95-4F61A3DE696A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4191000"/>
            <a:ext cx="1185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Gubser</a:t>
            </a:r>
            <a:r>
              <a:rPr lang="en-US" sz="1200" dirty="0" smtClean="0"/>
              <a:t>, QM09</a:t>
            </a:r>
          </a:p>
        </p:txBody>
      </p:sp>
      <p:pic>
        <p:nvPicPr>
          <p:cNvPr id="9" name="Picture 8" descr="AdSHQpotential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0470"/>
            <a:ext cx="8229600" cy="269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5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621921" y="3642075"/>
            <a:ext cx="4064879" cy="2987325"/>
            <a:chOff x="1905000" y="2514600"/>
            <a:chExt cx="4979279" cy="3659328"/>
          </a:xfrm>
        </p:grpSpPr>
        <p:pic>
          <p:nvPicPr>
            <p:cNvPr id="11" name="Picture 10" descr="Screen Shot 2016-02-02 at 5.15.10 PM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0" y="3962400"/>
              <a:ext cx="3124200" cy="922904"/>
            </a:xfrm>
            <a:prstGeom prst="rect">
              <a:avLst/>
            </a:prstGeom>
          </p:spPr>
        </p:pic>
        <p:pic>
          <p:nvPicPr>
            <p:cNvPr id="12" name="Picture 11" descr="Screen Shot 2016-02-02 at 5.15.24 PM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000" y="2514600"/>
              <a:ext cx="4979279" cy="365932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Quark Potential in </a:t>
            </a:r>
            <a:r>
              <a:rPr lang="en-US" dirty="0" err="1" smtClean="0"/>
              <a:t>AdS</a:t>
            </a:r>
            <a:r>
              <a:rPr lang="en-US" dirty="0" smtClean="0"/>
              <a:t>/CFT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Relate </a:t>
            </a:r>
            <a:r>
              <a:rPr lang="en-US" dirty="0" err="1" smtClean="0"/>
              <a:t>Polyakov</a:t>
            </a:r>
            <a:r>
              <a:rPr lang="en-US" dirty="0" smtClean="0"/>
              <a:t> loop to potential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C80A4-83FD-4D48-8BD3-9EE226B19CA6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 descr="Screen Shot 2016-02-02 at 6.47.39 PM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7523"/>
            <a:ext cx="4031996" cy="51780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6400800"/>
            <a:ext cx="2527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Albacete, </a:t>
            </a:r>
            <a:r>
              <a:rPr lang="en-US" sz="1200" dirty="0" err="1" smtClean="0"/>
              <a:t>Kovchegov</a:t>
            </a:r>
            <a:r>
              <a:rPr lang="en-US" sz="1200" dirty="0" smtClean="0"/>
              <a:t>, and </a:t>
            </a:r>
            <a:r>
              <a:rPr lang="en-US" sz="1200" dirty="0" err="1" smtClean="0"/>
              <a:t>Taliotis</a:t>
            </a:r>
            <a:r>
              <a:rPr lang="en-US" sz="1200" dirty="0" smtClean="0"/>
              <a:t>, </a:t>
            </a:r>
          </a:p>
          <a:p>
            <a:r>
              <a:rPr lang="en-US" sz="1200" dirty="0" smtClean="0"/>
              <a:t>PRD 2008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343400" y="1600200"/>
            <a:ext cx="46482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Can study real time dynamics</a:t>
            </a:r>
          </a:p>
          <a:p>
            <a:pPr lvl="1"/>
            <a:r>
              <a:rPr lang="en-US" smtClean="0"/>
              <a:t>E.g. scattering length as a function of velocity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83921" y="6477000"/>
            <a:ext cx="3138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Liu, </a:t>
            </a:r>
            <a:r>
              <a:rPr lang="en-US" sz="1200" dirty="0" err="1" smtClean="0"/>
              <a:t>Rajagopal</a:t>
            </a:r>
            <a:r>
              <a:rPr lang="en-US" sz="1200" dirty="0" smtClean="0"/>
              <a:t>, and </a:t>
            </a:r>
            <a:r>
              <a:rPr lang="en-US" sz="1200" dirty="0" err="1" smtClean="0"/>
              <a:t>Wiedemann</a:t>
            </a:r>
            <a:r>
              <a:rPr lang="en-US" sz="1200" dirty="0" smtClean="0"/>
              <a:t>, PRL 2007</a:t>
            </a:r>
          </a:p>
        </p:txBody>
      </p:sp>
    </p:spTree>
    <p:extLst>
      <p:ext uri="{BB962C8B-B14F-4D97-AF65-F5344CB8AC3E}">
        <p14:creationId xmlns:p14="http://schemas.microsoft.com/office/powerpoint/2010/main" val="632741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Quarkonia</a:t>
            </a:r>
            <a:r>
              <a:rPr lang="en-US" dirty="0" smtClean="0"/>
              <a:t> R</a:t>
            </a:r>
            <a:r>
              <a:rPr lang="en-US" baseline="-25000" dirty="0" smtClean="0"/>
              <a:t>AA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See many talks on Thurs:</a:t>
            </a:r>
          </a:p>
          <a:p>
            <a:pPr lvl="2"/>
            <a:r>
              <a:rPr lang="en-US" dirty="0" smtClean="0"/>
              <a:t>Sharma, </a:t>
            </a:r>
            <a:r>
              <a:rPr lang="en-US" dirty="0" err="1" smtClean="0"/>
              <a:t>Bagchi</a:t>
            </a:r>
            <a:r>
              <a:rPr lang="en-US" dirty="0" smtClean="0"/>
              <a:t>, Singh, Bhatt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CED0-FE86-6241-A8B4-5D4E6BC2BCFE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 descr="Screen Shot 2016-02-03 at 10.16.40 AM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"/>
          <a:stretch/>
        </p:blipFill>
        <p:spPr>
          <a:xfrm>
            <a:off x="5061500" y="1295400"/>
            <a:ext cx="4006300" cy="3898900"/>
          </a:xfrm>
          <a:prstGeom prst="rect">
            <a:avLst/>
          </a:prstGeom>
        </p:spPr>
      </p:pic>
      <p:pic>
        <p:nvPicPr>
          <p:cNvPr id="10" name="Picture 9" descr="Screen Shot 2016-02-03 at 10.16.23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4969373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294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Machines in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LHC</a:t>
            </a:r>
          </a:p>
          <a:p>
            <a:pPr lvl="1"/>
            <a:r>
              <a:rPr lang="en-US" dirty="0" smtClean="0"/>
              <a:t>Higher statistics, higher </a:t>
            </a:r>
            <a:r>
              <a:rPr lang="en-US" dirty="0"/>
              <a:t>√</a:t>
            </a:r>
            <a:r>
              <a:rPr lang="en-US" dirty="0" smtClean="0"/>
              <a:t>s</a:t>
            </a:r>
          </a:p>
          <a:p>
            <a:pPr lvl="2"/>
            <a:r>
              <a:rPr lang="en-US" dirty="0" smtClean="0"/>
              <a:t>Rarer probes</a:t>
            </a:r>
          </a:p>
          <a:p>
            <a:pPr lvl="2"/>
            <a:r>
              <a:rPr lang="en-US" dirty="0" smtClean="0"/>
              <a:t>More differential probes</a:t>
            </a:r>
          </a:p>
          <a:p>
            <a:pPr lvl="2"/>
            <a:r>
              <a:rPr lang="en-US" dirty="0" smtClean="0"/>
              <a:t>Multi-particle correlations of rare probes</a:t>
            </a:r>
          </a:p>
          <a:p>
            <a:r>
              <a:rPr lang="en-US" dirty="0" smtClean="0"/>
              <a:t>RHIC</a:t>
            </a:r>
          </a:p>
          <a:p>
            <a:pPr lvl="1"/>
            <a:r>
              <a:rPr lang="en-US" dirty="0" smtClean="0"/>
              <a:t>Jets, upsilons</a:t>
            </a:r>
          </a:p>
          <a:p>
            <a:pPr lvl="2"/>
            <a:r>
              <a:rPr lang="en-US" dirty="0" smtClean="0"/>
              <a:t>Investigate temperature and scale dependence</a:t>
            </a:r>
          </a:p>
          <a:p>
            <a:r>
              <a:rPr lang="en-US" dirty="0" smtClean="0"/>
              <a:t>FAIR</a:t>
            </a:r>
          </a:p>
          <a:p>
            <a:pPr lvl="1"/>
            <a:r>
              <a:rPr lang="en-US" dirty="0" smtClean="0"/>
              <a:t>High baryon density</a:t>
            </a:r>
          </a:p>
          <a:p>
            <a:r>
              <a:rPr lang="en-US" dirty="0" smtClean="0"/>
              <a:t>EIC</a:t>
            </a:r>
          </a:p>
          <a:p>
            <a:pPr lvl="1"/>
            <a:r>
              <a:rPr lang="en-US" dirty="0" smtClean="0"/>
              <a:t>Final state (FS) cold nuclear matter effects</a:t>
            </a:r>
          </a:p>
          <a:p>
            <a:pPr lvl="1"/>
            <a:r>
              <a:rPr lang="en-US" dirty="0" smtClean="0"/>
              <a:t>Initial state (IS) saturation effects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4CDA5-F6AA-1548-BC21-0EC253AB07CA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7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Broader Appeal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Connections to:</a:t>
            </a:r>
          </a:p>
          <a:p>
            <a:pPr lvl="1"/>
            <a:r>
              <a:rPr lang="en-US" dirty="0" smtClean="0"/>
              <a:t>Particle physics</a:t>
            </a:r>
            <a:endParaRPr lang="en-US" dirty="0"/>
          </a:p>
          <a:p>
            <a:pPr lvl="1"/>
            <a:r>
              <a:rPr lang="en-US" dirty="0"/>
              <a:t>Other strongly coupled systems</a:t>
            </a:r>
          </a:p>
          <a:p>
            <a:pPr lvl="2"/>
            <a:r>
              <a:rPr lang="en-US" dirty="0"/>
              <a:t>Condensed matter</a:t>
            </a:r>
          </a:p>
          <a:p>
            <a:pPr lvl="2"/>
            <a:r>
              <a:rPr lang="en-US" dirty="0"/>
              <a:t>String theory</a:t>
            </a:r>
            <a:endParaRPr lang="en-US" dirty="0" smtClean="0"/>
          </a:p>
          <a:p>
            <a:pPr lvl="1"/>
            <a:r>
              <a:rPr lang="en-US" dirty="0" smtClean="0"/>
              <a:t>Other intermediate scale problems</a:t>
            </a:r>
          </a:p>
          <a:p>
            <a:pPr lvl="2"/>
            <a:r>
              <a:rPr lang="en-US" dirty="0" smtClean="0"/>
              <a:t>Condensed matter</a:t>
            </a:r>
          </a:p>
          <a:p>
            <a:pPr lvl="2"/>
            <a:r>
              <a:rPr lang="en-US" dirty="0" smtClean="0"/>
              <a:t>Weather</a:t>
            </a:r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Mathematical physics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5CC2-C168-484F-8AED-ADE26028C98F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3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Interesting Research Paths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Understand current experimental data</a:t>
            </a:r>
          </a:p>
          <a:p>
            <a:pPr lvl="1"/>
            <a:r>
              <a:rPr lang="en-US" dirty="0" smtClean="0"/>
              <a:t>Especially high multiplicity </a:t>
            </a:r>
            <a:r>
              <a:rPr lang="en-US" dirty="0" err="1" smtClean="0"/>
              <a:t>pp</a:t>
            </a:r>
            <a:r>
              <a:rPr lang="en-US" dirty="0" smtClean="0"/>
              <a:t>, </a:t>
            </a:r>
            <a:r>
              <a:rPr lang="en-US" dirty="0" err="1" smtClean="0"/>
              <a:t>pA</a:t>
            </a:r>
            <a:r>
              <a:rPr lang="en-US" dirty="0" smtClean="0"/>
              <a:t>, and the transition to AA</a:t>
            </a:r>
          </a:p>
          <a:p>
            <a:pPr lvl="2"/>
            <a:r>
              <a:rPr lang="en-US" dirty="0" smtClean="0"/>
              <a:t>Ex: short path length energy loss</a:t>
            </a:r>
          </a:p>
          <a:p>
            <a:r>
              <a:rPr lang="en-US" dirty="0" smtClean="0"/>
              <a:t>Take advantage of future machine capabilities, </a:t>
            </a:r>
            <a:r>
              <a:rPr lang="en-US" dirty="0" err="1" smtClean="0"/>
              <a:t>esp</a:t>
            </a:r>
            <a:r>
              <a:rPr lang="en-US" dirty="0" smtClean="0"/>
              <a:t> luminosity</a:t>
            </a:r>
          </a:p>
          <a:p>
            <a:pPr lvl="2"/>
            <a:r>
              <a:rPr lang="en-US" dirty="0" smtClean="0"/>
              <a:t>Ex: heavy flavor correlations</a:t>
            </a:r>
          </a:p>
          <a:p>
            <a:pPr lvl="2"/>
            <a:r>
              <a:rPr lang="en-US" dirty="0" smtClean="0"/>
              <a:t>Photon-heavy flavor correlations</a:t>
            </a:r>
          </a:p>
          <a:p>
            <a:pPr lvl="3"/>
            <a:r>
              <a:rPr lang="en-US" dirty="0" smtClean="0"/>
              <a:t>Back-to-back for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constraint; near-side for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</a:t>
            </a:r>
            <a:r>
              <a:rPr lang="en-US" dirty="0" err="1" smtClean="0"/>
              <a:t>brem</a:t>
            </a:r>
            <a:endParaRPr lang="en-US" dirty="0" smtClean="0"/>
          </a:p>
          <a:p>
            <a:pPr lvl="2"/>
            <a:r>
              <a:rPr lang="en-US" dirty="0" err="1" smtClean="0"/>
              <a:t>Ultraperipheral</a:t>
            </a:r>
            <a:r>
              <a:rPr lang="en-US" dirty="0" smtClean="0"/>
              <a:t> events</a:t>
            </a:r>
          </a:p>
          <a:p>
            <a:pPr lvl="2"/>
            <a:r>
              <a:rPr lang="en-US" dirty="0" smtClean="0"/>
              <a:t>Top quarks?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50AF6-B08F-1447-B35F-2CA7F18F88C4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7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r>
              <a:rPr lang="en-US" dirty="0" smtClean="0"/>
              <a:t>Understand theoretically smooth transition from </a:t>
            </a:r>
            <a:r>
              <a:rPr lang="en-US" dirty="0" err="1" smtClean="0"/>
              <a:t>pp</a:t>
            </a:r>
            <a:r>
              <a:rPr lang="en-US" dirty="0" smtClean="0"/>
              <a:t> to </a:t>
            </a:r>
            <a:r>
              <a:rPr lang="en-US" dirty="0" err="1" smtClean="0"/>
              <a:t>pA</a:t>
            </a:r>
            <a:r>
              <a:rPr lang="en-US" dirty="0" smtClean="0"/>
              <a:t> to AA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B1597-0DB2-D744-AC54-D59783265D3B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 descr="Screen Shot 2016-02-02 at 2.20.54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286000"/>
            <a:ext cx="5562600" cy="41388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6477000"/>
            <a:ext cx="3064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Barnby</a:t>
            </a:r>
            <a:r>
              <a:rPr lang="en-US" sz="1200" dirty="0" smtClean="0"/>
              <a:t>, CERN LHC Seminar 10 Nov 2015</a:t>
            </a:r>
          </a:p>
        </p:txBody>
      </p:sp>
    </p:spTree>
    <p:extLst>
      <p:ext uri="{BB962C8B-B14F-4D97-AF65-F5344CB8AC3E}">
        <p14:creationId xmlns:p14="http://schemas.microsoft.com/office/powerpoint/2010/main" val="3945691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System Challenge to </a:t>
            </a:r>
            <a:r>
              <a:rPr lang="en-US" dirty="0" err="1" smtClean="0"/>
              <a:t>pQCD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4525963"/>
          </a:xfrm>
        </p:spPr>
        <p:txBody>
          <a:bodyPr/>
          <a:lstStyle/>
          <a:p>
            <a:r>
              <a:rPr lang="en-US" dirty="0" smtClean="0"/>
              <a:t>Collectivity/hydro in </a:t>
            </a:r>
            <a:r>
              <a:rPr lang="en-US" dirty="0" err="1" smtClean="0"/>
              <a:t>pA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419600" cy="4525963"/>
          </a:xfrm>
        </p:spPr>
        <p:txBody>
          <a:bodyPr/>
          <a:lstStyle/>
          <a:p>
            <a:r>
              <a:rPr lang="en-US" dirty="0" err="1" smtClean="0"/>
              <a:t>R</a:t>
            </a:r>
            <a:r>
              <a:rPr lang="en-US" baseline="-25000" dirty="0" err="1" smtClean="0"/>
              <a:t>pA</a:t>
            </a:r>
            <a:r>
              <a:rPr lang="en-US" dirty="0" smtClean="0"/>
              <a:t> &gt; 1 Enhancement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E6317-0827-6C49-8AA6-C58F57F61C1F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GyulassyFest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7" descr="Screen Shot 2015-09-24 at 3.38.44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055" y="1856601"/>
            <a:ext cx="5012745" cy="457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9600" y="6200001"/>
            <a:ext cx="740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HP2013</a:t>
            </a:r>
          </a:p>
        </p:txBody>
      </p:sp>
      <p:pic>
        <p:nvPicPr>
          <p:cNvPr id="11" name="Picture 10" descr="Screen Shot 2015-09-26 at 4.27.48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2171700"/>
            <a:ext cx="3302000" cy="3695700"/>
          </a:xfrm>
          <a:prstGeom prst="rect">
            <a:avLst/>
          </a:prstGeom>
        </p:spPr>
      </p:pic>
      <p:pic>
        <p:nvPicPr>
          <p:cNvPr id="12" name="Picture 11" descr="Screen Shot 2015-09-26 at 4.28.08 AM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698"/>
          <a:stretch/>
        </p:blipFill>
        <p:spPr>
          <a:xfrm>
            <a:off x="3907" y="2186738"/>
            <a:ext cx="878009" cy="37465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120" y="5486400"/>
            <a:ext cx="1219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CMS, </a:t>
            </a:r>
          </a:p>
          <a:p>
            <a:r>
              <a:rPr lang="en-US" sz="1200" dirty="0" smtClean="0"/>
              <a:t>PLB724 (2013)</a:t>
            </a:r>
          </a:p>
        </p:txBody>
      </p:sp>
    </p:spTree>
    <p:extLst>
      <p:ext uri="{BB962C8B-B14F-4D97-AF65-F5344CB8AC3E}">
        <p14:creationId xmlns:p14="http://schemas.microsoft.com/office/powerpoint/2010/main" val="734121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Size Doesn’t Matter?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Means of rapid </a:t>
            </a:r>
            <a:r>
              <a:rPr lang="en-US" dirty="0" err="1" smtClean="0"/>
              <a:t>thermalization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(Non)-suppression due to change in E-loss or unclear geometry/biases?</a:t>
            </a:r>
          </a:p>
          <a:p>
            <a:pPr lvl="1"/>
            <a:r>
              <a:rPr lang="en-US" dirty="0" smtClean="0"/>
              <a:t>In future measure ratio of QCD spectra to electroweak spectra to minimize bias</a:t>
            </a:r>
          </a:p>
          <a:p>
            <a:pPr lvl="2"/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baseline="-25000" dirty="0" err="1" smtClean="0"/>
              <a:t>AB</a:t>
            </a:r>
            <a:r>
              <a:rPr lang="en-US" dirty="0" smtClean="0"/>
              <a:t>, W</a:t>
            </a:r>
            <a:r>
              <a:rPr lang="en-US" baseline="-25000" dirty="0" smtClean="0"/>
              <a:t>AB</a:t>
            </a:r>
            <a:r>
              <a:rPr lang="en-US" dirty="0" smtClean="0"/>
              <a:t>, Z</a:t>
            </a:r>
            <a:r>
              <a:rPr lang="en-US" baseline="-25000" dirty="0" smtClean="0"/>
              <a:t>AB</a:t>
            </a:r>
          </a:p>
          <a:p>
            <a:pPr lvl="1"/>
            <a:r>
              <a:rPr lang="en-US" dirty="0" smtClean="0"/>
              <a:t>Compute small L corrections to E-loss</a:t>
            </a:r>
          </a:p>
          <a:p>
            <a:pPr lvl="2"/>
            <a:r>
              <a:rPr lang="en-US" dirty="0" smtClean="0"/>
              <a:t>Re-evaluate Feynman diagrams</a:t>
            </a:r>
          </a:p>
          <a:p>
            <a:pPr lvl="2"/>
            <a:r>
              <a:rPr lang="en-US" dirty="0" err="1" smtClean="0"/>
              <a:t>AdS</a:t>
            </a:r>
            <a:r>
              <a:rPr lang="en-US" dirty="0" smtClean="0"/>
              <a:t>/CFT appears still applicable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10565-922D-4941-8DEA-145ADA0732A4}" type="datetime1">
              <a:rPr lang="x-none" smtClean="0"/>
              <a:t>2/4/16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80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 in Small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r>
              <a:rPr lang="en-US" dirty="0" smtClean="0"/>
              <a:t>Compute the small path length corrections to DGLV </a:t>
            </a:r>
            <a:r>
              <a:rPr lang="en-US" dirty="0" err="1" smtClean="0"/>
              <a:t>radiative</a:t>
            </a:r>
            <a:r>
              <a:rPr lang="en-US" dirty="0" smtClean="0"/>
              <a:t> energy loss in </a:t>
            </a:r>
            <a:r>
              <a:rPr lang="en-US" dirty="0" err="1" smtClean="0"/>
              <a:t>pQCD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A8B26-B559-6944-844D-06BFBF9B5F67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28600" y="2177800"/>
            <a:ext cx="8233775" cy="4451600"/>
            <a:chOff x="228600" y="2101600"/>
            <a:chExt cx="8233775" cy="4451600"/>
          </a:xfrm>
        </p:grpSpPr>
        <p:pic>
          <p:nvPicPr>
            <p:cNvPr id="8" name="Picture 7" descr="Screen Shot 2015-09-23 at 9.04.58 PM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2101600"/>
              <a:ext cx="5969000" cy="4451600"/>
            </a:xfrm>
            <a:prstGeom prst="rect">
              <a:avLst/>
            </a:prstGeom>
          </p:spPr>
        </p:pic>
        <p:sp>
          <p:nvSpPr>
            <p:cNvPr id="9" name="Right Brace 8"/>
            <p:cNvSpPr/>
            <p:nvPr/>
          </p:nvSpPr>
          <p:spPr>
            <a:xfrm>
              <a:off x="6324600" y="2787400"/>
              <a:ext cx="304800" cy="1219200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6324600" y="4082800"/>
              <a:ext cx="304800" cy="2286000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24857" y="3168400"/>
              <a:ext cx="9999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DGLV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58000" y="4844800"/>
              <a:ext cx="160437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 smtClean="0"/>
                <a:t>“Small L”</a:t>
              </a:r>
            </a:p>
            <a:p>
              <a:pPr algn="ctr"/>
              <a:r>
                <a:rPr lang="en-US" sz="2400" dirty="0" smtClean="0"/>
                <a:t>Correction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629400" y="6243935"/>
            <a:ext cx="2565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Kolbé</a:t>
            </a:r>
            <a:r>
              <a:rPr lang="en-US" sz="1200" dirty="0"/>
              <a:t> and </a:t>
            </a:r>
            <a:r>
              <a:rPr lang="en-US" sz="1200" dirty="0" smtClean="0"/>
              <a:t>WAH, </a:t>
            </a:r>
            <a:r>
              <a:rPr lang="en-US" sz="1200" dirty="0"/>
              <a:t>arXiv</a:t>
            </a:r>
            <a:r>
              <a:rPr lang="en-US" sz="1200" dirty="0" smtClean="0"/>
              <a:t>:</a:t>
            </a:r>
            <a:r>
              <a:rPr lang="en-US" sz="1200" dirty="0"/>
              <a:t>1509.06122</a:t>
            </a:r>
          </a:p>
          <a:p>
            <a:r>
              <a:rPr lang="en-US" sz="1200" dirty="0" smtClean="0"/>
              <a:t> and 1511.09313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276528" y="2114490"/>
            <a:ext cx="149587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4D4D4D"/>
                </a:solidFill>
              </a:rPr>
              <a:t>More on Fri</a:t>
            </a:r>
          </a:p>
        </p:txBody>
      </p:sp>
    </p:spTree>
    <p:extLst>
      <p:ext uri="{BB962C8B-B14F-4D97-AF65-F5344CB8AC3E}">
        <p14:creationId xmlns:p14="http://schemas.microsoft.com/office/powerpoint/2010/main" val="429091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Reexamine Energy Loss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066800"/>
            <a:ext cx="8991600" cy="4876800"/>
          </a:xfrm>
        </p:spPr>
        <p:txBody>
          <a:bodyPr/>
          <a:lstStyle/>
          <a:p>
            <a:pPr lvl="1"/>
            <a:r>
              <a:rPr lang="en-US" dirty="0" smtClean="0"/>
              <a:t>Surprise: Correction formally -&gt; 0 in the large formation time approx.:</a:t>
            </a:r>
            <a:r>
              <a:rPr lang="en-US" sz="800" dirty="0" smtClean="0"/>
              <a:t>            </a:t>
            </a:r>
            <a:r>
              <a:rPr lang="en-US" sz="2400" dirty="0" smtClean="0">
                <a:solidFill>
                  <a:srgbClr val="4D4D4D"/>
                </a:solidFill>
              </a:rPr>
              <a:t>1</a:t>
            </a:r>
            <a:r>
              <a:rPr lang="en-US" sz="2400" dirty="0">
                <a:solidFill>
                  <a:srgbClr val="4D4D4D"/>
                </a:solidFill>
              </a:rPr>
              <a:t>/</a:t>
            </a:r>
            <a:r>
              <a:rPr lang="en-US" sz="2400" dirty="0" err="1">
                <a:solidFill>
                  <a:srgbClr val="4D4D4D"/>
                </a:solidFill>
                <a:latin typeface="Symbol" charset="2"/>
                <a:cs typeface="Symbol" charset="2"/>
              </a:rPr>
              <a:t>m</a:t>
            </a:r>
            <a:r>
              <a:rPr lang="en-US" sz="2400" baseline="-25000" dirty="0" err="1">
                <a:solidFill>
                  <a:srgbClr val="4D4D4D"/>
                </a:solidFill>
                <a:cs typeface="Symbol" charset="2"/>
              </a:rPr>
              <a:t>Debye</a:t>
            </a:r>
            <a:r>
              <a:rPr lang="en-US" sz="2400" dirty="0">
                <a:solidFill>
                  <a:srgbClr val="4D4D4D"/>
                </a:solidFill>
              </a:rPr>
              <a:t> &lt;&lt; </a:t>
            </a:r>
            <a:r>
              <a:rPr lang="en-US" sz="2400" dirty="0" err="1">
                <a:solidFill>
                  <a:srgbClr val="4D4D4D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>
                <a:solidFill>
                  <a:srgbClr val="4D4D4D"/>
                </a:solidFill>
              </a:rPr>
              <a:t>form</a:t>
            </a:r>
            <a:r>
              <a:rPr lang="en-US" sz="2400" dirty="0">
                <a:solidFill>
                  <a:srgbClr val="4D4D4D"/>
                </a:solidFill>
              </a:rPr>
              <a:t> ~ </a:t>
            </a:r>
            <a:r>
              <a:rPr lang="en-US" sz="2400" dirty="0" err="1">
                <a:solidFill>
                  <a:srgbClr val="4D4D4D"/>
                </a:solidFill>
              </a:rPr>
              <a:t>xE</a:t>
            </a:r>
            <a:r>
              <a:rPr lang="en-US" sz="2400" dirty="0">
                <a:solidFill>
                  <a:srgbClr val="4D4D4D"/>
                </a:solidFill>
              </a:rPr>
              <a:t>/(</a:t>
            </a:r>
            <a:r>
              <a:rPr lang="en-US" sz="2400" dirty="0" err="1">
                <a:solidFill>
                  <a:srgbClr val="4D4D4D"/>
                </a:solidFill>
              </a:rPr>
              <a:t>k</a:t>
            </a:r>
            <a:r>
              <a:rPr lang="en-US" sz="2400" baseline="-25000" dirty="0" err="1">
                <a:solidFill>
                  <a:srgbClr val="4D4D4D"/>
                </a:solidFill>
              </a:rPr>
              <a:t>perp</a:t>
            </a:r>
            <a:r>
              <a:rPr lang="en-US" sz="2400" dirty="0">
                <a:solidFill>
                  <a:srgbClr val="4D4D4D"/>
                </a:solidFill>
              </a:rPr>
              <a:t>)</a:t>
            </a:r>
            <a:r>
              <a:rPr lang="en-US" sz="2400" baseline="30000" dirty="0">
                <a:solidFill>
                  <a:srgbClr val="4D4D4D"/>
                </a:solidFill>
              </a:rPr>
              <a:t>2</a:t>
            </a:r>
            <a:endParaRPr lang="en-US" sz="2400" dirty="0">
              <a:solidFill>
                <a:srgbClr val="4D4D4D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6FBA8-C4AA-1B41-B971-DE5C7FFFF5D1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76200" y="5105400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66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54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Huge Surprise: Correction </a:t>
            </a:r>
            <a:r>
              <a:rPr lang="en-US" i="1" u="sng" dirty="0" smtClean="0"/>
              <a:t>grows</a:t>
            </a:r>
            <a:r>
              <a:rPr lang="en-US" dirty="0" smtClean="0"/>
              <a:t>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pPr lvl="2"/>
            <a:r>
              <a:rPr lang="en-US" dirty="0" smtClean="0"/>
              <a:t>Need to reevaluate use of long formation time </a:t>
            </a:r>
            <a:r>
              <a:rPr lang="en-US" dirty="0" err="1" smtClean="0"/>
              <a:t>approx</a:t>
            </a:r>
            <a:r>
              <a:rPr lang="en-US" dirty="0" smtClean="0"/>
              <a:t> in original DGLV</a:t>
            </a:r>
            <a:r>
              <a:rPr lang="en-US" i="1" dirty="0" smtClean="0"/>
              <a:t> and all other E-loss </a:t>
            </a:r>
            <a:r>
              <a:rPr lang="en-US" i="1" dirty="0" err="1" smtClean="0"/>
              <a:t>calcs</a:t>
            </a:r>
            <a:endParaRPr lang="en-US" dirty="0"/>
          </a:p>
        </p:txBody>
      </p:sp>
      <p:pic>
        <p:nvPicPr>
          <p:cNvPr id="8" name="Picture 7" descr="Screen Shot 2015-09-24 at 2.47.17 AM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04117"/>
            <a:ext cx="4461054" cy="28250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71800" y="4876800"/>
            <a:ext cx="3623932" cy="2615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 </a:t>
            </a:r>
            <a:r>
              <a:rPr lang="en-US" sz="1200" dirty="0" err="1" smtClean="0"/>
              <a:t>Kolbé</a:t>
            </a:r>
            <a:r>
              <a:rPr lang="en-US" sz="1200" dirty="0" smtClean="0"/>
              <a:t> and WAH, </a:t>
            </a:r>
            <a:r>
              <a:rPr lang="en-US" sz="1200" dirty="0"/>
              <a:t>arXiv:</a:t>
            </a:r>
            <a:r>
              <a:rPr lang="en-US" sz="1200" dirty="0" smtClean="0"/>
              <a:t>1509.06122 </a:t>
            </a:r>
            <a:r>
              <a:rPr lang="en-US" sz="1200" dirty="0"/>
              <a:t>and </a:t>
            </a:r>
            <a:r>
              <a:rPr lang="en-US" sz="1200" dirty="0" smtClean="0"/>
              <a:t>1511.09313</a:t>
            </a:r>
            <a:endParaRPr lang="en-US" sz="1200" dirty="0"/>
          </a:p>
        </p:txBody>
      </p:sp>
      <p:pic>
        <p:nvPicPr>
          <p:cNvPr id="10" name="Picture 9" descr="Screen Shot 2015-09-24 at 2.47.35 AM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990" y="2151100"/>
            <a:ext cx="4483410" cy="28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64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Flavor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10600" cy="4876800"/>
          </a:xfrm>
        </p:spPr>
        <p:txBody>
          <a:bodyPr/>
          <a:lstStyle/>
          <a:p>
            <a:r>
              <a:rPr lang="en-US" dirty="0" smtClean="0"/>
              <a:t>Seek to differentiate between weak and strong coupling energy loss</a:t>
            </a:r>
          </a:p>
          <a:p>
            <a:pPr lvl="1"/>
            <a:r>
              <a:rPr lang="en-US" dirty="0" smtClean="0"/>
              <a:t>Expect large difference in angular correlations</a:t>
            </a:r>
          </a:p>
          <a:p>
            <a:pPr lvl="1"/>
            <a:r>
              <a:rPr lang="en-US" dirty="0" smtClean="0"/>
              <a:t>Find large difference in </a:t>
            </a:r>
            <a:r>
              <a:rPr lang="en-US" i="1" dirty="0" smtClean="0"/>
              <a:t>momentum</a:t>
            </a:r>
            <a:r>
              <a:rPr lang="en-US" dirty="0" smtClean="0"/>
              <a:t> 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A5A3-3A8D-0A4D-BDFA-A3C5773DF505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7" name="Picture 6" descr="[1-4]-GeV-and-[4-10]-GeV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6735"/>
            <a:ext cx="9144000" cy="26172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7200" y="5939135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 </a:t>
            </a:r>
            <a:r>
              <a:rPr lang="en-US" sz="1200" dirty="0" err="1" smtClean="0"/>
              <a:t>Hambrock</a:t>
            </a:r>
            <a:r>
              <a:rPr lang="en-US" sz="1200" dirty="0" smtClean="0"/>
              <a:t> and WAH, </a:t>
            </a:r>
            <a:r>
              <a:rPr lang="en-US" sz="1200" i="1" dirty="0" smtClean="0"/>
              <a:t>in prep</a:t>
            </a:r>
          </a:p>
          <a:p>
            <a:r>
              <a:rPr lang="en-US" sz="1200" dirty="0" err="1" smtClean="0"/>
              <a:t>pQCD</a:t>
            </a:r>
            <a:r>
              <a:rPr lang="en-US" sz="1200" dirty="0" smtClean="0"/>
              <a:t> from </a:t>
            </a:r>
            <a:r>
              <a:rPr lang="en-US" sz="1200" dirty="0" err="1" smtClean="0"/>
              <a:t>Narhgang</a:t>
            </a:r>
            <a:r>
              <a:rPr lang="en-US" sz="1200" dirty="0" smtClean="0"/>
              <a:t> et al.</a:t>
            </a:r>
            <a:r>
              <a:rPr lang="en-US" sz="1200" dirty="0"/>
              <a:t>, </a:t>
            </a:r>
            <a:r>
              <a:rPr lang="en-US" sz="1200" dirty="0" smtClean="0"/>
              <a:t>PRC90 </a:t>
            </a:r>
            <a:r>
              <a:rPr lang="en-US" sz="1200" dirty="0"/>
              <a:t>(2014</a:t>
            </a:r>
            <a:r>
              <a:rPr lang="en-US" sz="1200" dirty="0" smtClean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82359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Angular </a:t>
            </a:r>
            <a:r>
              <a:rPr lang="en-US" i="1" dirty="0" smtClean="0"/>
              <a:t>and</a:t>
            </a:r>
            <a:r>
              <a:rPr lang="en-US" dirty="0" smtClean="0"/>
              <a:t> Momentum Correlations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8458200" cy="4525963"/>
          </a:xfrm>
        </p:spPr>
        <p:txBody>
          <a:bodyPr/>
          <a:lstStyle/>
          <a:p>
            <a:r>
              <a:rPr lang="en-US" dirty="0" smtClean="0"/>
              <a:t>NLO production and </a:t>
            </a:r>
            <a:r>
              <a:rPr lang="en-US" dirty="0" err="1" smtClean="0"/>
              <a:t>sQGP</a:t>
            </a:r>
            <a:r>
              <a:rPr lang="en-US" dirty="0" smtClean="0"/>
              <a:t> energy loss</a:t>
            </a:r>
          </a:p>
          <a:p>
            <a:pPr lvl="1"/>
            <a:r>
              <a:rPr lang="en-US" dirty="0" smtClean="0"/>
              <a:t>Effect of </a:t>
            </a:r>
            <a:r>
              <a:rPr lang="en-US" dirty="0" err="1" smtClean="0"/>
              <a:t>partonic</a:t>
            </a:r>
            <a:r>
              <a:rPr lang="en-US" dirty="0" smtClean="0"/>
              <a:t> wind</a:t>
            </a:r>
          </a:p>
          <a:p>
            <a:pPr lvl="2"/>
            <a:r>
              <a:rPr lang="en-US" dirty="0" smtClean="0"/>
              <a:t>Clear indication of fluid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F907-0419-8C4E-BBA6-7904A00F9F02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9" name="Picture 8" descr="6Bin_alpha_s_0_3.png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5"/>
          <a:stretch/>
        </p:blipFill>
        <p:spPr>
          <a:xfrm>
            <a:off x="0" y="2667000"/>
            <a:ext cx="4697169" cy="36513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67200" y="5819001"/>
            <a:ext cx="2146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Hambrock</a:t>
            </a:r>
            <a:r>
              <a:rPr lang="en-US" sz="1200" dirty="0" smtClean="0"/>
              <a:t> and WAH, </a:t>
            </a:r>
            <a:r>
              <a:rPr lang="en-US" sz="1200" i="1" dirty="0" smtClean="0"/>
              <a:t>in prep</a:t>
            </a:r>
            <a:endParaRPr lang="en-US" sz="1200" dirty="0" smtClean="0"/>
          </a:p>
        </p:txBody>
      </p:sp>
      <p:pic>
        <p:nvPicPr>
          <p:cNvPr id="15" name="Picture 14" descr="Circular_R6-(3)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458" y="1905000"/>
            <a:ext cx="4014742" cy="3505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86600" y="5486400"/>
            <a:ext cx="149587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4D4D4D"/>
                </a:solidFill>
              </a:rPr>
              <a:t>More on Fri</a:t>
            </a:r>
          </a:p>
        </p:txBody>
      </p:sp>
    </p:spTree>
    <p:extLst>
      <p:ext uri="{BB962C8B-B14F-4D97-AF65-F5344CB8AC3E}">
        <p14:creationId xmlns:p14="http://schemas.microsoft.com/office/powerpoint/2010/main" val="424809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High energy QCD is a field full of vitality</a:t>
            </a:r>
          </a:p>
          <a:p>
            <a:r>
              <a:rPr lang="en-US" dirty="0" smtClean="0"/>
              <a:t>Many open questions about its emergent </a:t>
            </a:r>
            <a:r>
              <a:rPr lang="en-US" dirty="0" err="1" smtClean="0"/>
              <a:t>phenemona</a:t>
            </a:r>
            <a:endParaRPr lang="en-US" dirty="0" smtClean="0"/>
          </a:p>
          <a:p>
            <a:pPr lvl="1"/>
            <a:r>
              <a:rPr lang="en-US" dirty="0" smtClean="0"/>
              <a:t>What are the moderate body dynamics as a function of temperature?</a:t>
            </a:r>
          </a:p>
          <a:p>
            <a:pPr lvl="1"/>
            <a:r>
              <a:rPr lang="en-US" dirty="0" smtClean="0"/>
              <a:t>Where does confinement come from?  How does it interface with asymptotic freedom?</a:t>
            </a:r>
          </a:p>
          <a:p>
            <a:pPr lvl="1"/>
            <a:r>
              <a:rPr lang="en-US" dirty="0" smtClean="0"/>
              <a:t>Smoking gun measurements for:</a:t>
            </a:r>
          </a:p>
          <a:p>
            <a:pPr lvl="2"/>
            <a:r>
              <a:rPr lang="en-US" dirty="0" smtClean="0"/>
              <a:t>QGP formation?</a:t>
            </a:r>
          </a:p>
          <a:p>
            <a:pPr lvl="2"/>
            <a:r>
              <a:rPr lang="en-US" dirty="0" smtClean="0"/>
              <a:t>Saturation?</a:t>
            </a:r>
          </a:p>
          <a:p>
            <a:r>
              <a:rPr lang="en-US" dirty="0" smtClean="0"/>
              <a:t>Heavy flavor can shed light on all the above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66578-7E4C-AF4E-83FF-C968F8E1BF3A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6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 Physics 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Seek greater understanding of:</a:t>
            </a:r>
          </a:p>
          <a:p>
            <a:pPr lvl="1"/>
            <a:r>
              <a:rPr lang="en-US" dirty="0" smtClean="0"/>
              <a:t>Emergent scales and processes in QCD</a:t>
            </a:r>
          </a:p>
          <a:p>
            <a:pPr lvl="2"/>
            <a:r>
              <a:rPr lang="en-US" dirty="0" smtClean="0"/>
              <a:t>Confinement</a:t>
            </a:r>
          </a:p>
          <a:p>
            <a:pPr lvl="2"/>
            <a:r>
              <a:rPr lang="en-US" dirty="0" smtClean="0"/>
              <a:t>Chiral condensate</a:t>
            </a:r>
            <a:endParaRPr lang="en-US" dirty="0"/>
          </a:p>
          <a:p>
            <a:pPr lvl="2"/>
            <a:r>
              <a:rPr lang="en-US" dirty="0" err="1"/>
              <a:t>Hadronization</a:t>
            </a:r>
            <a:endParaRPr lang="en-US" dirty="0" smtClean="0"/>
          </a:p>
          <a:p>
            <a:pPr lvl="2"/>
            <a:r>
              <a:rPr lang="en-US" dirty="0" smtClean="0"/>
              <a:t>Saturation</a:t>
            </a:r>
          </a:p>
          <a:p>
            <a:pPr lvl="1"/>
            <a:r>
              <a:rPr lang="en-US" dirty="0" smtClean="0"/>
              <a:t>Dynamics in QCD</a:t>
            </a:r>
          </a:p>
          <a:p>
            <a:pPr lvl="2"/>
            <a:r>
              <a:rPr lang="en-US" dirty="0" smtClean="0"/>
              <a:t>Neither few nor many body</a:t>
            </a:r>
          </a:p>
          <a:p>
            <a:pPr lvl="2"/>
            <a:r>
              <a:rPr lang="en-US" dirty="0" err="1" smtClean="0"/>
              <a:t>Perturbative</a:t>
            </a:r>
            <a:r>
              <a:rPr lang="en-US" dirty="0" smtClean="0"/>
              <a:t>: asymptotic freedom</a:t>
            </a:r>
          </a:p>
          <a:p>
            <a:pPr lvl="2"/>
            <a:r>
              <a:rPr lang="en-US" dirty="0" smtClean="0"/>
              <a:t>Non-</a:t>
            </a:r>
            <a:r>
              <a:rPr lang="en-US" dirty="0" err="1" smtClean="0"/>
              <a:t>perturbative</a:t>
            </a:r>
            <a:endParaRPr lang="en-US" dirty="0" smtClean="0"/>
          </a:p>
          <a:p>
            <a:pPr lvl="2"/>
            <a:r>
              <a:rPr lang="en-US" dirty="0" smtClean="0"/>
              <a:t>Interface of </a:t>
            </a:r>
            <a:r>
              <a:rPr lang="en-US" dirty="0" err="1" smtClean="0"/>
              <a:t>wQCD</a:t>
            </a:r>
            <a:r>
              <a:rPr lang="en-US" dirty="0" smtClean="0"/>
              <a:t> and </a:t>
            </a:r>
            <a:r>
              <a:rPr lang="en-US" dirty="0" err="1" smtClean="0"/>
              <a:t>sQCD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FA5A5-0570-7E40-80F3-C223981EF353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8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Charge for the Workshop: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7620000" cy="2743200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How can we make the </a:t>
            </a:r>
            <a:r>
              <a:rPr lang="en-US" i="1" dirty="0" smtClean="0"/>
              <a:t>connection</a:t>
            </a:r>
            <a:r>
              <a:rPr lang="en-US" dirty="0" smtClean="0"/>
              <a:t> from heavy ion experiment and theory to these </a:t>
            </a:r>
            <a:r>
              <a:rPr lang="en-US" u="sng" dirty="0" smtClean="0"/>
              <a:t>fundamental questions</a:t>
            </a:r>
            <a:r>
              <a:rPr lang="en-US" dirty="0" smtClean="0"/>
              <a:t> more crisp, clear, and precise, especially through the use of </a:t>
            </a:r>
            <a:r>
              <a:rPr lang="en-US" b="1" i="1" dirty="0" smtClean="0"/>
              <a:t>heavy flavor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1EEB1-9995-C743-B29F-646B5A39EF38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66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(Some) QGP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QGP physics is hard</a:t>
            </a:r>
          </a:p>
          <a:p>
            <a:pPr lvl="1"/>
            <a:r>
              <a:rPr lang="en-US" dirty="0" smtClean="0"/>
              <a:t>Cloud of mystery.  Uncertainties from:</a:t>
            </a:r>
          </a:p>
          <a:p>
            <a:pPr lvl="2"/>
            <a:r>
              <a:rPr lang="en-US" dirty="0" smtClean="0"/>
              <a:t>Initial state</a:t>
            </a:r>
          </a:p>
          <a:p>
            <a:pPr lvl="2"/>
            <a:r>
              <a:rPr lang="en-US" dirty="0" smtClean="0"/>
              <a:t>Non-equilibrium to equilibrium (?)</a:t>
            </a:r>
          </a:p>
          <a:p>
            <a:pPr lvl="2"/>
            <a:r>
              <a:rPr lang="en-US" dirty="0" smtClean="0"/>
              <a:t>QGP dynamics</a:t>
            </a:r>
          </a:p>
          <a:p>
            <a:pPr lvl="2"/>
            <a:r>
              <a:rPr lang="en-US" dirty="0" err="1" smtClean="0"/>
              <a:t>Hadronization</a:t>
            </a:r>
            <a:endParaRPr lang="en-US" dirty="0" smtClean="0"/>
          </a:p>
          <a:p>
            <a:pPr lvl="2"/>
            <a:r>
              <a:rPr lang="en-US" dirty="0" smtClean="0"/>
              <a:t>Post-</a:t>
            </a:r>
            <a:r>
              <a:rPr lang="en-US" dirty="0" err="1" smtClean="0"/>
              <a:t>hadronization</a:t>
            </a:r>
            <a:r>
              <a:rPr lang="en-US" dirty="0" smtClean="0"/>
              <a:t>, high density </a:t>
            </a:r>
            <a:r>
              <a:rPr lang="en-US" dirty="0" err="1" smtClean="0"/>
              <a:t>rescattering</a:t>
            </a:r>
            <a:endParaRPr lang="en-US" dirty="0" smtClean="0"/>
          </a:p>
          <a:p>
            <a:r>
              <a:rPr lang="en-US" dirty="0" smtClean="0"/>
              <a:t>Great challenges, opportunities to learn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873E-79E6-2A4A-A3B0-0E2CA412975A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78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Heavy Quarks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True probe: not glue or light quark</a:t>
            </a:r>
          </a:p>
          <a:p>
            <a:pPr lvl="1"/>
            <a:r>
              <a:rPr lang="en-US" dirty="0" smtClean="0"/>
              <a:t>Distinguishable down to lowest momenta</a:t>
            </a:r>
          </a:p>
          <a:p>
            <a:pPr lvl="2"/>
            <a:r>
              <a:rPr lang="en-US" dirty="0" smtClean="0"/>
              <a:t>Medium/quark coupling; hydro</a:t>
            </a:r>
          </a:p>
          <a:p>
            <a:pPr lvl="1"/>
            <a:r>
              <a:rPr lang="en-US" dirty="0" smtClean="0"/>
              <a:t>Cleaner energy loss probe</a:t>
            </a:r>
          </a:p>
          <a:p>
            <a:r>
              <a:rPr lang="en-US" dirty="0" smtClean="0"/>
              <a:t>Tests understanding of mass dependence</a:t>
            </a:r>
          </a:p>
          <a:p>
            <a:r>
              <a:rPr lang="en-US" dirty="0" smtClean="0"/>
              <a:t>New observables</a:t>
            </a:r>
          </a:p>
          <a:p>
            <a:pPr lvl="1"/>
            <a:r>
              <a:rPr lang="en-US" dirty="0" err="1" smtClean="0"/>
              <a:t>Quarkonia</a:t>
            </a:r>
            <a:r>
              <a:rPr lang="en-US" dirty="0" smtClean="0"/>
              <a:t>: QGP thermometer</a:t>
            </a:r>
          </a:p>
          <a:p>
            <a:pPr lvl="1"/>
            <a:r>
              <a:rPr lang="en-US" dirty="0" smtClean="0"/>
              <a:t>Fluctuations: phase transition</a:t>
            </a:r>
          </a:p>
          <a:p>
            <a:pPr lvl="2"/>
            <a:r>
              <a:rPr lang="en-US" dirty="0" smtClean="0"/>
              <a:t>See P </a:t>
            </a:r>
            <a:r>
              <a:rPr lang="en-US" dirty="0" err="1" smtClean="0"/>
              <a:t>Petreczky’s</a:t>
            </a:r>
            <a:r>
              <a:rPr lang="en-US" dirty="0" smtClean="0"/>
              <a:t> talk on Fri</a:t>
            </a:r>
          </a:p>
          <a:p>
            <a:r>
              <a:rPr lang="en-US" dirty="0" smtClean="0"/>
              <a:t>Keep other (non-</a:t>
            </a:r>
            <a:r>
              <a:rPr lang="en-US" dirty="0" err="1" smtClean="0"/>
              <a:t>hvy</a:t>
            </a:r>
            <a:r>
              <a:rPr lang="en-US" dirty="0" smtClean="0"/>
              <a:t>) observables in mind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403C-9494-1449-B61E-01F8E443A2FF}" type="datetime1">
              <a:rPr lang="x-none" smtClean="0"/>
              <a:t>2/4/16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34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Energy Loss?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620000" cy="838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3600" dirty="0" smtClean="0"/>
              <a:t>Most direct probe of DOF of QGP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74C29-4ED3-204D-9BDD-775EBE4C1C6F}" type="datetime1">
              <a:rPr lang="x-none" smtClean="0"/>
              <a:t>2/4/16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Heavy Flavour Meet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Content Placeholder 6" descr="FOOFig1String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931" y="2807395"/>
            <a:ext cx="8229600" cy="3592220"/>
          </a:xfrm>
          <a:prstGeom prst="rect">
            <a:avLst/>
          </a:prstGeom>
        </p:spPr>
      </p:pic>
      <p:pic>
        <p:nvPicPr>
          <p:cNvPr id="8" name="Content Placeholder 6" descr="FOOFig1pQC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105" y="2808580"/>
            <a:ext cx="8229600" cy="35922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95600" y="2372380"/>
            <a:ext cx="2401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pQCD Picture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89762" y="2375079"/>
            <a:ext cx="2872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AdS/CFT Picture</a:t>
            </a:r>
          </a:p>
        </p:txBody>
      </p:sp>
    </p:spTree>
    <p:extLst>
      <p:ext uri="{BB962C8B-B14F-4D97-AF65-F5344CB8AC3E}">
        <p14:creationId xmlns:p14="http://schemas.microsoft.com/office/powerpoint/2010/main" val="1984281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76777</TotalTime>
  <Words>1889</Words>
  <Application>Microsoft Macintosh PowerPoint</Application>
  <PresentationFormat>On-screen Show (4:3)</PresentationFormat>
  <Paragraphs>483</Paragraphs>
  <Slides>48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Office Theme</vt:lpstr>
      <vt:lpstr>Bitmap Image</vt:lpstr>
      <vt:lpstr>Image</vt:lpstr>
      <vt:lpstr>A theoretical overview on heavy quarks in a hot and dense medium</vt:lpstr>
      <vt:lpstr>Layperson Motivation</vt:lpstr>
      <vt:lpstr>General Physicist’s Motivation</vt:lpstr>
      <vt:lpstr>Broader Appeal</vt:lpstr>
      <vt:lpstr>Heavy Ion Physics Motivation</vt:lpstr>
      <vt:lpstr>Personal Charge for the Workshop:</vt:lpstr>
      <vt:lpstr>(Some) QGP Difficulties</vt:lpstr>
      <vt:lpstr>Unique Heavy Quarks</vt:lpstr>
      <vt:lpstr>Why Energy Loss?</vt:lpstr>
      <vt:lpstr>Energy Loss</vt:lpstr>
      <vt:lpstr>Learn About QGP from Energy Loss</vt:lpstr>
      <vt:lpstr>From Attenuation Pattern</vt:lpstr>
      <vt:lpstr>High-pT Observables</vt:lpstr>
      <vt:lpstr>Beware of Parameterizing Ignorance</vt:lpstr>
      <vt:lpstr>pQCD Rad Picture</vt:lpstr>
      <vt:lpstr>pQCD Coll Picture</vt:lpstr>
      <vt:lpstr>Results</vt:lpstr>
      <vt:lpstr>Qualitative Expectations for HF</vt:lpstr>
      <vt:lpstr>Importance of Production</vt:lpstr>
      <vt:lpstr>HF FFs</vt:lpstr>
      <vt:lpstr>HF FFs and pp Baseline</vt:lpstr>
      <vt:lpstr>Example Theory/Exp Comparison</vt:lpstr>
      <vt:lpstr>Complete Picture?</vt:lpstr>
      <vt:lpstr>Much Work Needed!</vt:lpstr>
      <vt:lpstr>A More Traditional Approach?</vt:lpstr>
      <vt:lpstr>NLO Strong Coupling</vt:lpstr>
      <vt:lpstr>Where’s the Lepton Bump?</vt:lpstr>
      <vt:lpstr>Hybrid Energy Loss?</vt:lpstr>
      <vt:lpstr>Energy Loss Connection to Lattice?</vt:lpstr>
      <vt:lpstr>Quarkonia in HIC</vt:lpstr>
      <vt:lpstr>Sequential Melting Observed</vt:lpstr>
      <vt:lpstr>Quantitative Quarkonia</vt:lpstr>
      <vt:lpstr>Quarkonia Production</vt:lpstr>
      <vt:lpstr>Competing Final State Effects</vt:lpstr>
      <vt:lpstr>Heavy Quark Potential from Lattice</vt:lpstr>
      <vt:lpstr>Onia in AdS/CFT</vt:lpstr>
      <vt:lpstr>Heavy Quark Potential in AdS/CFT</vt:lpstr>
      <vt:lpstr>Quarkonia RAA</vt:lpstr>
      <vt:lpstr>Machines in the Future</vt:lpstr>
      <vt:lpstr>Many Interesting Research Paths</vt:lpstr>
      <vt:lpstr>Future Challenges</vt:lpstr>
      <vt:lpstr>Small System Challenge to pQCD</vt:lpstr>
      <vt:lpstr>Size Doesn’t Matter?</vt:lpstr>
      <vt:lpstr>Energy Loss in Small Systems</vt:lpstr>
      <vt:lpstr>Reexamine Energy Loss Assumptions</vt:lpstr>
      <vt:lpstr>Heavy Flavor Correlations</vt:lpstr>
      <vt:lpstr>Angular and Momentum Correlations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A Horowitz</dc:creator>
  <cp:lastModifiedBy>William Horowitz</cp:lastModifiedBy>
  <cp:revision>2093</cp:revision>
  <dcterms:created xsi:type="dcterms:W3CDTF">2009-09-03T22:02:25Z</dcterms:created>
  <dcterms:modified xsi:type="dcterms:W3CDTF">2016-02-04T09:23:52Z</dcterms:modified>
</cp:coreProperties>
</file>