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77" r:id="rId6"/>
    <p:sldId id="278" r:id="rId7"/>
    <p:sldId id="257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5" r:id="rId21"/>
    <p:sldId id="276" r:id="rId22"/>
    <p:sldId id="274" r:id="rId23"/>
    <p:sldId id="279" r:id="rId24"/>
    <p:sldId id="280" r:id="rId25"/>
    <p:sldId id="273" r:id="rId26"/>
    <p:sldId id="271" r:id="rId27"/>
    <p:sldId id="27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34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779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30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980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91001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DDE9EC"/>
                </a:solidFill>
              </a:rPr>
              <a:pPr/>
              <a:t>2/4/2016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1841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16085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22948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81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144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5626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49579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DDE9EC"/>
                </a:solidFill>
              </a:rPr>
              <a:pPr/>
              <a:t>2/4/2016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753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106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0506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216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833376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DDE9EC"/>
                </a:solidFill>
              </a:rPr>
              <a:pPr/>
              <a:t>2/4/2016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56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032264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776545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19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501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DDE9EC"/>
                </a:solidFill>
              </a:rPr>
              <a:pPr/>
              <a:t>2/4/2016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41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011646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DDE9EC"/>
                </a:solidFill>
              </a:rPr>
              <a:pPr/>
              <a:t>2/4/2016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7481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4568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6940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108215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0662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16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52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8565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DDE9EC"/>
                </a:solidFill>
              </a:rPr>
              <a:pPr/>
              <a:t>2/4/2016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28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20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1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srgbClr val="464653"/>
                </a:solidFill>
              </a:rPr>
              <a:pPr/>
              <a:t>2/4/2016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443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040AB7-3414-4D56-9E8D-3A4722ACFFBA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97FE4D2-FF4A-4739-9BE2-6F9CCA05AC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1"/>
            <a:ext cx="8382000" cy="2133599"/>
          </a:xfrm>
        </p:spPr>
        <p:txBody>
          <a:bodyPr>
            <a:normAutofit/>
          </a:bodyPr>
          <a:lstStyle/>
          <a:p>
            <a:pPr algn="ctr"/>
            <a:r>
              <a:rPr lang="en-US" sz="3600" i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Deconfining</a:t>
            </a:r>
            <a:r>
              <a:rPr lang="en-US" sz="36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Effects and Dissociation Temperature of </a:t>
            </a:r>
            <a:r>
              <a:rPr lang="en-US" sz="3600" i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Quarkonia</a:t>
            </a:r>
            <a:r>
              <a:rPr lang="en-US" sz="36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States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505200"/>
            <a:ext cx="8610600" cy="3200400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Palak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D. Bhatt</a:t>
            </a:r>
          </a:p>
          <a:p>
            <a:pPr algn="ctr"/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Sardar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Patel University, </a:t>
            </a:r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Vallabh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Vidyanagar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Heavy Flavour Meet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SINP (2-6 </a:t>
            </a:r>
            <a:r>
              <a:rPr lang="en-US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feb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2016)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" y="3748"/>
            <a:ext cx="4263452" cy="3436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48"/>
            <a:ext cx="4289425" cy="345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813" y="3472657"/>
            <a:ext cx="4141788" cy="341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3513320"/>
            <a:ext cx="14478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C3399"/>
                </a:solidFill>
              </a:rPr>
              <a:t>1s-state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7593143" y="3513320"/>
            <a:ext cx="14478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C3399"/>
                </a:solidFill>
              </a:rPr>
              <a:t>2s-state</a:t>
            </a:r>
          </a:p>
        </p:txBody>
      </p:sp>
      <p:sp>
        <p:nvSpPr>
          <p:cNvPr id="5" name="Rectangle 4"/>
          <p:cNvSpPr/>
          <p:nvPr/>
        </p:nvSpPr>
        <p:spPr>
          <a:xfrm>
            <a:off x="6901721" y="6381750"/>
            <a:ext cx="1382843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C3399"/>
                </a:solidFill>
              </a:rPr>
              <a:t>1p-state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28600" y="5562600"/>
            <a:ext cx="22098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err="1">
                <a:solidFill>
                  <a:srgbClr val="002060"/>
                </a:solidFill>
                <a:latin typeface="Informal Roman" pitchFamily="66" charset="0"/>
              </a:rPr>
              <a:t>bottomonia</a:t>
            </a:r>
            <a:endParaRPr lang="en-US" sz="4000" b="1" dirty="0">
              <a:solidFill>
                <a:srgbClr val="002060"/>
              </a:solidFill>
              <a:latin typeface="Informal Roman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21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52400" y="152400"/>
            <a:ext cx="4191000" cy="647700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800600" y="152400"/>
            <a:ext cx="4191000" cy="647700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90600" y="152400"/>
            <a:ext cx="24384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lgerian" pitchFamily="82" charset="0"/>
              </a:rPr>
              <a:t>Charmonia</a:t>
            </a:r>
            <a:endParaRPr lang="en-US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5000" y="152400"/>
            <a:ext cx="24384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lgerian" pitchFamily="82" charset="0"/>
              </a:rPr>
              <a:t>Bottomonia</a:t>
            </a:r>
            <a:endParaRPr lang="en-US" dirty="0">
              <a:solidFill>
                <a:schemeClr val="tx1"/>
              </a:solidFill>
              <a:latin typeface="Algerian" pitchFamily="82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3657600" cy="2667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1"/>
            <a:ext cx="35052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7"/>
          <a:stretch/>
        </p:blipFill>
        <p:spPr bwMode="auto">
          <a:xfrm>
            <a:off x="381000" y="3505200"/>
            <a:ext cx="37338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052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59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Vacuum Screening Mass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0" y="762000"/>
                <a:ext cx="9144000" cy="60960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At T=0, i.e. no medium effects (µ=0) the light quarks are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absent. In the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presence of light quark, the quark-antiquark binding connected by a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gluonic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flux tube or string gets broken if its binding energy exceeds and spontaneously there will be a creation of a light-quark antiquark state out of vacuum.</a:t>
                </a: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So if we try to separate them, then two heavy-light pair get created which can be pulled apart without applying any further energy.</a:t>
                </a: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breaking of string due to the creation of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heavy-light pair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of quarks is not exactly due to the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colour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screening although its effects are quite similar, the newly created triplet light quark-antiquark (q) screens heavy quark-antiquark (Q).</a:t>
                </a: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But these requires a virtual quark-antiquark pair from the environment. Hence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dirty="0">
                            <a:latin typeface="Times New Roman" pitchFamily="18" charset="0"/>
                            <a:cs typeface="Times New Roman" pitchFamily="18" charset="0"/>
                          </a:rPr>
                          <m:t>µ</m:t>
                        </m:r>
                        <m:r>
                          <m:rPr>
                            <m:nor/>
                          </m:rPr>
                          <a:rPr lang="en-US" b="0" i="0" dirty="0" smtClean="0">
                            <a:latin typeface="Times New Roman" pitchFamily="18" charset="0"/>
                            <a:cs typeface="Times New Roman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b="0" i="1" dirty="0" smtClean="0">
                            <a:latin typeface="Times New Roman" pitchFamily="18" charset="0"/>
                            <a:cs typeface="Times New Roman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b="0" i="1" dirty="0" smtClean="0">
                            <a:latin typeface="Times New Roman" pitchFamily="18" charset="0"/>
                            <a:cs typeface="Times New Roman" pitchFamily="18" charset="0"/>
                          </a:rPr>
                          <m:t>=0)</m:t>
                        </m:r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exactly</m:t>
                    </m:r>
                    <m:r>
                      <a:rPr lang="en-US" b="0" i="0" smtClean="0">
                        <a:latin typeface="Cambria Math"/>
                      </a:rPr>
                      <m:t>.</m:t>
                    </m:r>
                  </m:oMath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It is expected that corresponding vacuum screening length to be the order of a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fermimeter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which is also confirmed by lattice studies. 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0" y="762000"/>
                <a:ext cx="9144000" cy="6096000"/>
              </a:xfrm>
              <a:blipFill rotWithShape="1">
                <a:blip r:embed="rId2"/>
                <a:stretch>
                  <a:fillRect l="-400" t="-800" r="-1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818" name="Picture 2" descr="C:\Users\PCV-5\Desktop\untitled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6934200" cy="578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33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0" y="0"/>
                <a:ext cx="9144000" cy="6858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For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charmonia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bottomonia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system at T=0, vacuum screening implies its breakup when sufficient amount of energy is applied and created the light quark q= u, d.</a:t>
                </a:r>
              </a:p>
              <a:p>
                <a:pPr marL="0" indent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vacuum screening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binding energy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𝐸</m:t>
                      </m:r>
                      <m:r>
                        <a:rPr lang="en-US" b="0" i="1" baseline="-25000" smtClean="0">
                          <a:solidFill>
                            <a:srgbClr val="C00000"/>
                          </a:solidFill>
                          <a:latin typeface="Cambria Math"/>
                        </a:rPr>
                        <m:t>𝑣</m:t>
                      </m:r>
                      <m:r>
                        <a:rPr lang="en-US" i="1" baseline="-25000">
                          <a:solidFill>
                            <a:srgbClr val="C00000"/>
                          </a:solidFill>
                          <a:latin typeface="Cambria Math"/>
                        </a:rPr>
                        <m:t>𝑠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=0</m:t>
                          </m:r>
                        </m:e>
                      </m:d>
                      <m:r>
                        <a:rPr lang="en-US" i="1">
                          <a:solidFill>
                            <a:srgbClr val="C00000"/>
                          </a:solidFill>
                          <a:latin typeface="Cambria Math"/>
                        </a:rPr>
                        <m:t>=2</m:t>
                      </m:r>
                      <m:r>
                        <a:rPr lang="en-US" i="1">
                          <a:solidFill>
                            <a:srgbClr val="C00000"/>
                          </a:solidFill>
                          <a:latin typeface="Cambria Math"/>
                        </a:rPr>
                        <m:t>𝑚𝑄</m:t>
                      </m:r>
                      <m:sSup>
                        <m:sSupPr>
                          <m:ctrlPr>
                            <a:rPr lang="en-US" b="0" i="1" baseline="-2500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baseline="-2500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𝑄</m:t>
                          </m:r>
                        </m:e>
                        <m:sup>
                          <m:r>
                            <a:rPr lang="en-US" b="0" i="1" baseline="-2500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𝑄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sz="26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sz="2600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sz="26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                                              </m:t>
                      </m:r>
                      <m:r>
                        <a:rPr lang="en-US" i="1">
                          <a:solidFill>
                            <a:srgbClr val="7030A0"/>
                          </a:solidFill>
                          <a:latin typeface="Cambria Math"/>
                        </a:rPr>
                        <m:t>𝐸</m:t>
                      </m:r>
                      <m:r>
                        <a:rPr lang="en-US" b="0" i="1" baseline="-25000" smtClean="0">
                          <a:solidFill>
                            <a:srgbClr val="7030A0"/>
                          </a:solidFill>
                          <a:latin typeface="Cambria Math"/>
                        </a:rPr>
                        <m:t>𝑒𝑓𝑓</m:t>
                      </m:r>
                      <m:d>
                        <m:dPr>
                          <m:ctrlPr>
                            <a:rPr lang="en-US" sz="2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µ</m:t>
                          </m:r>
                          <m:d>
                            <m:dPr>
                              <m:ctrlPr>
                                <a:rPr lang="en-US" sz="26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6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d>
                      <m:r>
                        <a:rPr lang="en-US" sz="2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=2</m:t>
                      </m:r>
                      <m:r>
                        <a:rPr lang="en-US" sz="2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𝑚</m:t>
                      </m:r>
                      <m:r>
                        <a:rPr lang="en-US" sz="2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σ</m:t>
                          </m:r>
                        </m:num>
                        <m:den>
                          <m:r>
                            <a:rPr lang="en-US" sz="26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µ</m:t>
                          </m:r>
                        </m:den>
                      </m:f>
                      <m:r>
                        <a:rPr lang="en-US" sz="2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 −</m:t>
                      </m:r>
                      <m:r>
                        <a:rPr lang="en-US" sz="2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𝐸</m:t>
                      </m:r>
                      <m:r>
                        <a:rPr lang="en-US" sz="2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(µ</m:t>
                      </m:r>
                      <m:d>
                        <m:dPr>
                          <m:ctrlPr>
                            <a:rPr lang="en-US" sz="26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6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n-US" sz="2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6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sz="2600" dirty="0" smtClean="0">
                    <a:latin typeface="Times New Roman" pitchFamily="18" charset="0"/>
                    <a:cs typeface="Times New Roman" pitchFamily="18" charset="0"/>
                  </a:rPr>
                  <a:t>                                                                    (</a:t>
                </a:r>
                <a:r>
                  <a:rPr lang="en-US" sz="2600" dirty="0">
                    <a:latin typeface="Times New Roman" pitchFamily="18" charset="0"/>
                    <a:cs typeface="Times New Roman" pitchFamily="18" charset="0"/>
                  </a:rPr>
                  <a:t>Previously)</a:t>
                </a:r>
              </a:p>
              <a:p>
                <a:pPr marL="0" indent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2"/>
                <a:stretch>
                  <a:fillRect l="-533" t="-1333"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lum bright="-25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447" y="1684334"/>
            <a:ext cx="2332306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28721"/>
            <a:ext cx="418147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 cstate="print">
            <a:lum bright="-25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694655"/>
            <a:ext cx="2286000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86200"/>
            <a:ext cx="5181600" cy="1493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069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0"/>
            <a:ext cx="4191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 Diagonal Corner Rectangle 2"/>
          <p:cNvSpPr/>
          <p:nvPr/>
        </p:nvSpPr>
        <p:spPr>
          <a:xfrm>
            <a:off x="5105400" y="3276600"/>
            <a:ext cx="3886200" cy="381000"/>
          </a:xfrm>
          <a:prstGeom prst="round2Diag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Diagonal Corner Rectangle 6"/>
          <p:cNvSpPr/>
          <p:nvPr/>
        </p:nvSpPr>
        <p:spPr>
          <a:xfrm>
            <a:off x="152400" y="3276600"/>
            <a:ext cx="3657600" cy="381000"/>
          </a:xfrm>
          <a:prstGeom prst="round2Diag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eft Arrow 3"/>
          <p:cNvSpPr/>
          <p:nvPr/>
        </p:nvSpPr>
        <p:spPr>
          <a:xfrm>
            <a:off x="3124200" y="152400"/>
            <a:ext cx="1981200" cy="53340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006600"/>
                </a:solidFill>
              </a:rPr>
              <a:t>C</a:t>
            </a:r>
            <a:r>
              <a:rPr lang="en-US" sz="2400" b="1" dirty="0" err="1" smtClean="0">
                <a:solidFill>
                  <a:srgbClr val="006600"/>
                </a:solidFill>
              </a:rPr>
              <a:t>harmonia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810000" y="5943600"/>
            <a:ext cx="2057400" cy="6096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0070C0"/>
                </a:solidFill>
              </a:rPr>
              <a:t>Bottomonia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143000"/>
            <a:ext cx="9144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6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462008"/>
              </p:ext>
            </p:extLst>
          </p:nvPr>
        </p:nvGraphicFramePr>
        <p:xfrm>
          <a:off x="0" y="0"/>
          <a:ext cx="449580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" name="Graph" r:id="rId3" imgW="3718080" imgH="2895840" progId="Origin50.Graph">
                  <p:embed/>
                </p:oleObj>
              </mc:Choice>
              <mc:Fallback>
                <p:oleObj name="Graph" r:id="rId3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4495800" cy="358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2864780"/>
              </p:ext>
            </p:extLst>
          </p:nvPr>
        </p:nvGraphicFramePr>
        <p:xfrm>
          <a:off x="4952999" y="0"/>
          <a:ext cx="4191001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8" name="Graph" r:id="rId5" imgW="3718080" imgH="2895840" progId="Origin50.Graph">
                  <p:embed/>
                </p:oleObj>
              </mc:Choice>
              <mc:Fallback>
                <p:oleObj name="Graph" r:id="rId5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52999" y="0"/>
                        <a:ext cx="4191001" cy="358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135493"/>
              </p:ext>
            </p:extLst>
          </p:nvPr>
        </p:nvGraphicFramePr>
        <p:xfrm>
          <a:off x="2514600" y="3429000"/>
          <a:ext cx="4572000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9" name="Graph" r:id="rId7" imgW="3718080" imgH="2895840" progId="Origin50.Graph">
                  <p:embed/>
                </p:oleObj>
              </mc:Choice>
              <mc:Fallback>
                <p:oleObj name="Graph" r:id="rId7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429000"/>
                        <a:ext cx="4572000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2743200"/>
            <a:ext cx="8534400" cy="17526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Dissociation energy for the 1s,2s and 1p-state of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charmonia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the line µ(T=0) indicates the vacuum screening limit at T=0 for the case of potential exponent ʋ=1.0</a:t>
            </a:r>
            <a:endParaRPr lang="en-US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95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8247464"/>
              </p:ext>
            </p:extLst>
          </p:nvPr>
        </p:nvGraphicFramePr>
        <p:xfrm>
          <a:off x="2209800" y="3429000"/>
          <a:ext cx="441960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1" name="Graph" r:id="rId3" imgW="3718080" imgH="2895840" progId="Origin50.Graph">
                  <p:embed/>
                </p:oleObj>
              </mc:Choice>
              <mc:Fallback>
                <p:oleObj name="Graph" r:id="rId3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9800" y="3429000"/>
                        <a:ext cx="4419600" cy="327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487510"/>
              </p:ext>
            </p:extLst>
          </p:nvPr>
        </p:nvGraphicFramePr>
        <p:xfrm>
          <a:off x="152400" y="152400"/>
          <a:ext cx="4495800" cy="332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2" name="Graph" r:id="rId5" imgW="3718080" imgH="2895840" progId="Origin50.Graph">
                  <p:embed/>
                </p:oleObj>
              </mc:Choice>
              <mc:Fallback>
                <p:oleObj name="Graph" r:id="rId5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400" y="152400"/>
                        <a:ext cx="4495800" cy="332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733289"/>
              </p:ext>
            </p:extLst>
          </p:nvPr>
        </p:nvGraphicFramePr>
        <p:xfrm>
          <a:off x="4724400" y="228600"/>
          <a:ext cx="4251325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3" name="Graph" r:id="rId7" imgW="3718080" imgH="2895840" progId="Origin50.Graph">
                  <p:embed/>
                </p:oleObj>
              </mc:Choice>
              <mc:Fallback>
                <p:oleObj name="Graph" r:id="rId7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24400" y="228600"/>
                        <a:ext cx="4251325" cy="327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2743200"/>
            <a:ext cx="8534400" cy="17526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Dissociation energy for the 1s, 2s and 1p-state of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bottomonia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the line µ(T=0) indicates the vacuum screening limit at T=0 for the case of potential exponent ʋ=1.0</a:t>
            </a:r>
            <a:endParaRPr lang="en-US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48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CHARMONIA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Here,  plot of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rms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radii at µ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screening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radii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=1/µ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vaccum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screening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radii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=1/µ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fuction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power exponent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states of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charmonia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gets screened under vacuum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 effect,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except the 1s-state of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charmonia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2743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" y="3886200"/>
            <a:ext cx="2743200" cy="270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057400"/>
            <a:ext cx="286512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9" y="228600"/>
            <a:ext cx="2819401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0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BOTTOMONIA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Here, plot of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rms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radii at µ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screening radii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=1/µ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vaccum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screening radii (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=1/µ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fuction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exponent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states of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bottomonia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gets screened under vacuum screening and medium screening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effects. </a:t>
            </a:r>
            <a:endParaRPr lang="en-US" sz="2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2971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21430"/>
            <a:ext cx="2971800" cy="296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430" y="1676400"/>
            <a:ext cx="3048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77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67000"/>
            <a:ext cx="424815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7180"/>
            <a:ext cx="425767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2969895" y="320040"/>
            <a:ext cx="1830705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bottomonia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4400550" y="4956810"/>
            <a:ext cx="1981200" cy="762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charmonia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"/>
            <a:ext cx="8229600" cy="727710"/>
          </a:xfrm>
        </p:spPr>
        <p:txBody>
          <a:bodyPr/>
          <a:lstStyle/>
          <a:p>
            <a:pPr algn="ctr"/>
            <a:r>
              <a:rPr lang="en-US" u="sng" dirty="0" smtClean="0"/>
              <a:t>INTRODUCTION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914400"/>
            <a:ext cx="9144000" cy="5943600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heavy-ion collision programs of current and past experiments, aim to identify and characterize the properties of strongly interacting matter at high temperature with high density (QGP).</a:t>
            </a:r>
          </a:p>
          <a:p>
            <a:pPr algn="just">
              <a:buFont typeface="Wingdings" pitchFamily="2" charset="2"/>
              <a:buChar char="§"/>
            </a:pPr>
            <a:endParaRPr lang="en-US" dirty="0"/>
          </a:p>
          <a:p>
            <a:pPr algn="just">
              <a:buFont typeface="Wingdings" pitchFamily="2" charset="2"/>
              <a:buChar char="§"/>
            </a:pPr>
            <a:r>
              <a:rPr lang="en-US" dirty="0"/>
              <a:t>One of their goals is to produce de-confined quark matter (QGP). </a:t>
            </a:r>
          </a:p>
          <a:p>
            <a:pPr algn="just">
              <a:buFont typeface="Wingdings" pitchFamily="2" charset="2"/>
              <a:buChar char="§"/>
            </a:pPr>
            <a:endParaRPr lang="en-US" dirty="0"/>
          </a:p>
          <a:p>
            <a:pPr algn="just">
              <a:buFont typeface="Wingdings" pitchFamily="2" charset="2"/>
              <a:buChar char="§"/>
            </a:pPr>
            <a:r>
              <a:rPr lang="en-US" dirty="0"/>
              <a:t>QGP generated in heavy ion collision at high relativistic energies provides us a laboratory to study both the high energy regime of </a:t>
            </a:r>
            <a:r>
              <a:rPr lang="en-US" dirty="0" err="1"/>
              <a:t>perturbative</a:t>
            </a:r>
            <a:r>
              <a:rPr lang="en-US" dirty="0"/>
              <a:t> QCD and the low energy regimes (as it cools) where non-</a:t>
            </a:r>
            <a:r>
              <a:rPr lang="en-US" dirty="0" err="1"/>
              <a:t>perturbative</a:t>
            </a:r>
            <a:r>
              <a:rPr lang="en-US" dirty="0"/>
              <a:t> effects dominates. </a:t>
            </a:r>
          </a:p>
          <a:p>
            <a:pPr algn="just">
              <a:buFont typeface="Wingdings" pitchFamily="2" charset="2"/>
              <a:buChar char="§"/>
            </a:pPr>
            <a:endParaRPr lang="en-US" dirty="0"/>
          </a:p>
          <a:p>
            <a:pPr algn="just">
              <a:buFont typeface="Wingdings" pitchFamily="2" charset="2"/>
              <a:buChar char="§"/>
            </a:pPr>
            <a:r>
              <a:rPr lang="en-US" dirty="0"/>
              <a:t>Energetic </a:t>
            </a:r>
            <a:r>
              <a:rPr lang="en-US" dirty="0" err="1"/>
              <a:t>partons</a:t>
            </a:r>
            <a:r>
              <a:rPr lang="en-US" dirty="0"/>
              <a:t> (jets), EM signals, suppression of heavy </a:t>
            </a:r>
            <a:r>
              <a:rPr lang="en-US" dirty="0" err="1"/>
              <a:t>flavour</a:t>
            </a:r>
            <a:r>
              <a:rPr lang="en-US" dirty="0"/>
              <a:t>, etc., are the experimental signatures of the de-confined state.</a:t>
            </a:r>
          </a:p>
          <a:p>
            <a:pPr algn="just">
              <a:buFont typeface="Wingdings" pitchFamily="2" charset="2"/>
              <a:buChar char="§"/>
            </a:pPr>
            <a:endParaRPr lang="en-US" dirty="0"/>
          </a:p>
          <a:p>
            <a:pPr algn="just">
              <a:buFont typeface="Wingdings" pitchFamily="2" charset="2"/>
              <a:buChar char="§"/>
            </a:pPr>
            <a:r>
              <a:rPr lang="en-US" dirty="0"/>
              <a:t>Suppression of heavy </a:t>
            </a:r>
            <a:r>
              <a:rPr lang="en-US" dirty="0" err="1" smtClean="0"/>
              <a:t>flavour</a:t>
            </a:r>
            <a:r>
              <a:rPr lang="en-US" dirty="0" smtClean="0"/>
              <a:t> </a:t>
            </a:r>
            <a:r>
              <a:rPr lang="en-US" dirty="0"/>
              <a:t>is one of the most striking characteristic due to the formation of QGP</a:t>
            </a:r>
            <a:r>
              <a:rPr lang="en-US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endParaRPr lang="en-US" dirty="0" smtClean="0"/>
          </a:p>
          <a:p>
            <a:pPr algn="just">
              <a:buFont typeface="Wingdings" pitchFamily="2" charset="2"/>
              <a:buChar char="§"/>
            </a:pPr>
            <a:r>
              <a:rPr lang="en-US" dirty="0" err="1"/>
              <a:t>H.Satz</a:t>
            </a:r>
            <a:r>
              <a:rPr lang="en-US" dirty="0"/>
              <a:t> and </a:t>
            </a:r>
            <a:r>
              <a:rPr lang="en-US" dirty="0" err="1"/>
              <a:t>T.Matsui</a:t>
            </a:r>
            <a:r>
              <a:rPr lang="en-US" dirty="0"/>
              <a:t> were the first to present an idea to probe QGP via </a:t>
            </a:r>
            <a:r>
              <a:rPr lang="en-US" dirty="0" err="1"/>
              <a:t>colour</a:t>
            </a:r>
            <a:r>
              <a:rPr lang="en-US" dirty="0"/>
              <a:t> screening</a:t>
            </a:r>
            <a:r>
              <a:rPr lang="en-US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endParaRPr lang="en-US" dirty="0" smtClean="0"/>
          </a:p>
          <a:p>
            <a:pPr algn="just">
              <a:buFont typeface="Wingdings" pitchFamily="2" charset="2"/>
              <a:buChar char="§"/>
            </a:pPr>
            <a:r>
              <a:rPr lang="en-US" dirty="0"/>
              <a:t>The de-confinement occurs when </a:t>
            </a:r>
            <a:r>
              <a:rPr lang="en-US" dirty="0" err="1"/>
              <a:t>colour</a:t>
            </a:r>
            <a:r>
              <a:rPr lang="en-US" dirty="0"/>
              <a:t> screening shields a quark from the binding potential of any other quark or </a:t>
            </a:r>
            <a:r>
              <a:rPr lang="en-US" dirty="0" smtClean="0"/>
              <a:t>antiquark.</a:t>
            </a:r>
            <a:endParaRPr lang="en-US" dirty="0"/>
          </a:p>
          <a:p>
            <a:pPr algn="just">
              <a:buFont typeface="Wingdings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150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Acknowlegment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my guide Prof. P. C. </a:t>
            </a:r>
            <a:r>
              <a:rPr lang="en-US" dirty="0" err="1" smtClean="0"/>
              <a:t>Vinodkumar</a:t>
            </a:r>
            <a:endParaRPr lang="en-US" dirty="0" smtClean="0"/>
          </a:p>
          <a:p>
            <a:r>
              <a:rPr lang="en-US" dirty="0" smtClean="0"/>
              <a:t>And my colleagues Dr.  </a:t>
            </a:r>
            <a:r>
              <a:rPr lang="en-US" dirty="0" err="1" smtClean="0"/>
              <a:t>Arpit</a:t>
            </a:r>
            <a:r>
              <a:rPr lang="en-US" dirty="0" smtClean="0"/>
              <a:t> </a:t>
            </a:r>
            <a:r>
              <a:rPr lang="en-US" dirty="0" err="1" smtClean="0"/>
              <a:t>Parmar</a:t>
            </a:r>
            <a:r>
              <a:rPr lang="en-US" dirty="0" smtClean="0"/>
              <a:t>, Dr. </a:t>
            </a:r>
            <a:r>
              <a:rPr lang="en-US" dirty="0" err="1" smtClean="0"/>
              <a:t>Manan</a:t>
            </a:r>
            <a:r>
              <a:rPr lang="en-US" dirty="0" smtClean="0"/>
              <a:t> Shah and </a:t>
            </a:r>
            <a:r>
              <a:rPr lang="en-US" dirty="0" err="1" smtClean="0"/>
              <a:t>Smruti</a:t>
            </a:r>
            <a:r>
              <a:rPr lang="en-US" dirty="0" smtClean="0"/>
              <a:t> </a:t>
            </a:r>
            <a:r>
              <a:rPr lang="en-US" dirty="0" smtClean="0"/>
              <a:t>Patel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</a:t>
            </a:r>
            <a:r>
              <a:rPr lang="en-US" dirty="0" err="1" smtClean="0"/>
              <a:t>efrence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/>
              <a:t>F. Karsch, M. T. Mehr, H. Satz, Z.Phys. C </a:t>
            </a:r>
            <a:r>
              <a:rPr lang="de-DE" dirty="0" smtClean="0"/>
              <a:t>– Particles </a:t>
            </a:r>
            <a:r>
              <a:rPr lang="en-US" dirty="0" smtClean="0"/>
              <a:t>and </a:t>
            </a:r>
            <a:r>
              <a:rPr lang="en-US" dirty="0"/>
              <a:t>Fields 37, 617-622 (1988).</a:t>
            </a:r>
          </a:p>
          <a:p>
            <a:r>
              <a:rPr lang="en-US" dirty="0" err="1" smtClean="0"/>
              <a:t>Arpit</a:t>
            </a:r>
            <a:r>
              <a:rPr lang="en-US" dirty="0" smtClean="0"/>
              <a:t> </a:t>
            </a:r>
            <a:r>
              <a:rPr lang="en-US" dirty="0" err="1"/>
              <a:t>Parmar</a:t>
            </a:r>
            <a:r>
              <a:rPr lang="en-US" dirty="0"/>
              <a:t>, </a:t>
            </a:r>
            <a:r>
              <a:rPr lang="en-US" dirty="0" err="1"/>
              <a:t>Bhavin</a:t>
            </a:r>
            <a:r>
              <a:rPr lang="en-US" dirty="0"/>
              <a:t> Patel, P. C. </a:t>
            </a:r>
            <a:r>
              <a:rPr lang="en-US" dirty="0" err="1"/>
              <a:t>Vinodkumar</a:t>
            </a:r>
            <a:r>
              <a:rPr lang="en-US" dirty="0"/>
              <a:t>, </a:t>
            </a:r>
            <a:r>
              <a:rPr lang="en-US" dirty="0" smtClean="0"/>
              <a:t>Nuclear Physics </a:t>
            </a:r>
            <a:r>
              <a:rPr lang="en-US" dirty="0"/>
              <a:t>A 848, 299-316 (2010).</a:t>
            </a:r>
          </a:p>
          <a:p>
            <a:r>
              <a:rPr lang="en-US" dirty="0" smtClean="0"/>
              <a:t>S</a:t>
            </a:r>
            <a:r>
              <a:rPr lang="en-US" dirty="0"/>
              <a:t>. Jacobs, M. G. Olsson, C. </a:t>
            </a:r>
            <a:r>
              <a:rPr lang="en-US" dirty="0" err="1"/>
              <a:t>Suchyta</a:t>
            </a:r>
            <a:r>
              <a:rPr lang="en-US" dirty="0"/>
              <a:t>: Phys. Rev. D </a:t>
            </a:r>
            <a:r>
              <a:rPr lang="en-US" dirty="0" smtClean="0"/>
              <a:t>33, 3338 </a:t>
            </a:r>
            <a:r>
              <a:rPr lang="en-US" dirty="0"/>
              <a:t>(1986).</a:t>
            </a:r>
          </a:p>
          <a:p>
            <a:r>
              <a:rPr lang="en-US" dirty="0" smtClean="0"/>
              <a:t>W</a:t>
            </a:r>
            <a:r>
              <a:rPr lang="en-US" dirty="0"/>
              <a:t>. </a:t>
            </a:r>
            <a:r>
              <a:rPr lang="en-US" dirty="0" err="1"/>
              <a:t>Lucha</a:t>
            </a:r>
            <a:r>
              <a:rPr lang="en-US" dirty="0"/>
              <a:t> and F. </a:t>
            </a:r>
            <a:r>
              <a:rPr lang="en-US" dirty="0" err="1"/>
              <a:t>Schorberl</a:t>
            </a:r>
            <a:r>
              <a:rPr lang="en-US" dirty="0"/>
              <a:t>, Int. </a:t>
            </a:r>
            <a:r>
              <a:rPr lang="en-US" dirty="0" err="1"/>
              <a:t>J.Mod</a:t>
            </a:r>
            <a:r>
              <a:rPr lang="en-US" dirty="0"/>
              <a:t>. Phys. C 10, </a:t>
            </a:r>
            <a:r>
              <a:rPr lang="en-US" dirty="0" smtClean="0"/>
              <a:t>607 (1999</a:t>
            </a:r>
            <a:r>
              <a:rPr lang="en-US" dirty="0"/>
              <a:t>), </a:t>
            </a:r>
            <a:r>
              <a:rPr lang="en-US" dirty="0" err="1"/>
              <a:t>arXiv:hepph</a:t>
            </a:r>
            <a:r>
              <a:rPr lang="en-US" dirty="0"/>
              <a:t>/9811453v2</a:t>
            </a:r>
          </a:p>
        </p:txBody>
      </p:sp>
    </p:spTree>
    <p:extLst>
      <p:ext uri="{BB962C8B-B14F-4D97-AF65-F5344CB8AC3E}">
        <p14:creationId xmlns:p14="http://schemas.microsoft.com/office/powerpoint/2010/main" val="95277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PCV-5\Desktop\331075-alexfas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066800"/>
            <a:ext cx="3962400" cy="12954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  <a:latin typeface="Monotype Corsiva" pitchFamily="66" charset="0"/>
              </a:rPr>
              <a:t>Thank You</a:t>
            </a:r>
            <a:endParaRPr lang="en-US" sz="7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03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61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confinement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potential strength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(sigma)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-30000" contras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519668"/>
            <a:ext cx="3657600" cy="273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30000" contras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0375" y="2524417"/>
            <a:ext cx="3657600" cy="272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990600" y="1524000"/>
            <a:ext cx="2514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CHARMONIA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81600" y="1524000"/>
            <a:ext cx="2743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BOTTOMONIA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2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1700" dirty="0" smtClean="0"/>
              <a:t>Because </a:t>
            </a:r>
            <a:r>
              <a:rPr lang="en-US" sz="1700" dirty="0"/>
              <a:t>of this </a:t>
            </a:r>
            <a:r>
              <a:rPr lang="en-US" sz="1700" dirty="0" err="1"/>
              <a:t>colour</a:t>
            </a:r>
            <a:r>
              <a:rPr lang="en-US" sz="1700" dirty="0"/>
              <a:t> screening the attraction between the quarks is finite and it is characterized by Debye </a:t>
            </a:r>
            <a:r>
              <a:rPr lang="en-US" sz="1700" dirty="0" smtClean="0"/>
              <a:t>radius (</a:t>
            </a:r>
            <a:r>
              <a:rPr lang="en-US" sz="1700" dirty="0" err="1" smtClean="0"/>
              <a:t>r</a:t>
            </a:r>
            <a:r>
              <a:rPr lang="en-US" sz="1700" baseline="-25000" dirty="0" err="1" smtClean="0"/>
              <a:t>D</a:t>
            </a:r>
            <a:r>
              <a:rPr lang="en-US" sz="1700" dirty="0" smtClean="0"/>
              <a:t>).</a:t>
            </a:r>
            <a:r>
              <a:rPr lang="en-US" sz="1700" baseline="-25000" dirty="0" smtClean="0"/>
              <a:t>      </a:t>
            </a:r>
            <a:endParaRPr lang="en-US" sz="1700" dirty="0" smtClean="0"/>
          </a:p>
          <a:p>
            <a:pPr marL="0" indent="0" algn="just">
              <a:buNone/>
            </a:pPr>
            <a:endParaRPr lang="en-US" sz="1700" dirty="0" smtClean="0"/>
          </a:p>
          <a:p>
            <a:pPr algn="just">
              <a:buFont typeface="Wingdings" pitchFamily="2" charset="2"/>
              <a:buChar char="§"/>
            </a:pPr>
            <a:r>
              <a:rPr lang="en-US" sz="1700" dirty="0" smtClean="0"/>
              <a:t>When </a:t>
            </a:r>
            <a:r>
              <a:rPr lang="en-US" sz="1700" dirty="0"/>
              <a:t>the distance between quarks is more than the Debye radius, (i.e. </a:t>
            </a:r>
            <a:r>
              <a:rPr lang="en-US" sz="1700" dirty="0" err="1"/>
              <a:t>r</a:t>
            </a:r>
            <a:r>
              <a:rPr lang="en-US" sz="1700" baseline="-25000" dirty="0" err="1"/>
              <a:t>D</a:t>
            </a:r>
            <a:r>
              <a:rPr lang="en-US" sz="1700" dirty="0"/>
              <a:t> &lt;&lt; </a:t>
            </a:r>
            <a:r>
              <a:rPr lang="en-US" sz="1700" dirty="0" err="1"/>
              <a:t>r</a:t>
            </a:r>
            <a:r>
              <a:rPr lang="en-US" sz="1700" baseline="-25000" dirty="0" err="1"/>
              <a:t>QQ</a:t>
            </a:r>
            <a:r>
              <a:rPr lang="en-US" sz="1700" dirty="0"/>
              <a:t>) then it will no longer represent a bound system in a medium. </a:t>
            </a:r>
            <a:endParaRPr lang="en-US" sz="1700" dirty="0" smtClean="0"/>
          </a:p>
          <a:p>
            <a:pPr algn="just">
              <a:buFont typeface="Wingdings" pitchFamily="2" charset="2"/>
              <a:buChar char="§"/>
            </a:pPr>
            <a:endParaRPr lang="en-US" sz="1700" dirty="0"/>
          </a:p>
          <a:p>
            <a:pPr algn="just">
              <a:buFont typeface="Wingdings" pitchFamily="2" charset="2"/>
              <a:buChar char="§"/>
            </a:pPr>
            <a:r>
              <a:rPr lang="en-US" sz="1700" dirty="0" smtClean="0"/>
              <a:t>Hence</a:t>
            </a:r>
            <a:r>
              <a:rPr lang="en-US" sz="1700" dirty="0"/>
              <a:t>, it can be used as a probe, to find whether plasma of </a:t>
            </a:r>
            <a:r>
              <a:rPr lang="en-US" sz="1700" dirty="0" err="1"/>
              <a:t>colour</a:t>
            </a:r>
            <a:r>
              <a:rPr lang="en-US" sz="1700" dirty="0"/>
              <a:t> charges has been produced in an extended volume beyond the size of hadronic state or not</a:t>
            </a:r>
            <a:r>
              <a:rPr lang="en-US" sz="1700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endParaRPr lang="en-US" sz="1700" dirty="0"/>
          </a:p>
          <a:p>
            <a:pPr algn="just">
              <a:buFont typeface="Wingdings" pitchFamily="2" charset="2"/>
              <a:buChar char="§"/>
            </a:pPr>
            <a:r>
              <a:rPr lang="en-US" sz="1700" dirty="0" smtClean="0"/>
              <a:t>Assuming </a:t>
            </a:r>
            <a:r>
              <a:rPr lang="en-US" sz="1700" dirty="0"/>
              <a:t>an electric dipole whose length is longer than Debye radius (</a:t>
            </a:r>
            <a:r>
              <a:rPr lang="en-US" sz="1700" dirty="0" err="1"/>
              <a:t>r</a:t>
            </a:r>
            <a:r>
              <a:rPr lang="en-US" sz="1700" baseline="-25000" dirty="0" err="1"/>
              <a:t>D</a:t>
            </a:r>
            <a:r>
              <a:rPr lang="en-US" sz="1700" dirty="0"/>
              <a:t>) then it will no longer be a dipole rather will dissociate and become a part of the medium.</a:t>
            </a:r>
          </a:p>
          <a:p>
            <a:pPr algn="just">
              <a:buFont typeface="Wingdings" pitchFamily="2" charset="2"/>
              <a:buChar char="§"/>
            </a:pPr>
            <a:endParaRPr lang="en-US" sz="1700" dirty="0" smtClean="0"/>
          </a:p>
          <a:p>
            <a:pPr algn="just">
              <a:buFont typeface="Wingdings" pitchFamily="2" charset="2"/>
              <a:buChar char="§"/>
            </a:pPr>
            <a:r>
              <a:rPr lang="en-US" sz="1700" dirty="0" smtClean="0"/>
              <a:t>The </a:t>
            </a:r>
            <a:r>
              <a:rPr lang="en-US" sz="1700" dirty="0"/>
              <a:t>similar kind of effect has been expected in Quark-Gluon Plasma where the particles carry </a:t>
            </a:r>
            <a:r>
              <a:rPr lang="en-US" sz="1700" dirty="0" err="1"/>
              <a:t>colour</a:t>
            </a:r>
            <a:r>
              <a:rPr lang="en-US" sz="1700" dirty="0"/>
              <a:t> charge and are in random motion. Instead of an electric dipole, a </a:t>
            </a:r>
            <a:r>
              <a:rPr lang="en-US" sz="1700" dirty="0" err="1"/>
              <a:t>colour</a:t>
            </a:r>
            <a:r>
              <a:rPr lang="en-US" sz="1700" dirty="0"/>
              <a:t> dipole in de-confined medium</a:t>
            </a:r>
            <a:r>
              <a:rPr lang="en-US" sz="1700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endParaRPr lang="en-US" sz="1700" dirty="0"/>
          </a:p>
          <a:p>
            <a:pPr algn="just">
              <a:buFont typeface="Wingdings" pitchFamily="2" charset="2"/>
              <a:buChar char="§"/>
            </a:pPr>
            <a:r>
              <a:rPr lang="en-US" sz="1700" dirty="0"/>
              <a:t>Quarks and gluons are screened in similar way the electric charges experiences the Debye screening in ordinary plasma. </a:t>
            </a:r>
            <a:endParaRPr lang="en-US" sz="1700" dirty="0" smtClean="0"/>
          </a:p>
          <a:p>
            <a:pPr algn="just">
              <a:buFont typeface="Wingdings" pitchFamily="2" charset="2"/>
              <a:buChar char="§"/>
            </a:pPr>
            <a:endParaRPr lang="en-US" sz="1700" dirty="0" smtClean="0"/>
          </a:p>
          <a:p>
            <a:pPr algn="just">
              <a:buFont typeface="Wingdings" pitchFamily="2" charset="2"/>
              <a:buChar char="§"/>
            </a:pPr>
            <a:r>
              <a:rPr lang="en-US" sz="1700" dirty="0"/>
              <a:t>Though there exist Effective Field Theory methods and lattice simulations to study the de-confinement mechanisms, study based on phenomenological model is very simple and an important tool to understand the screening effects on the binding energy of </a:t>
            </a:r>
            <a:r>
              <a:rPr lang="en-US" sz="1700" dirty="0" err="1"/>
              <a:t>quarkonium</a:t>
            </a:r>
            <a:r>
              <a:rPr lang="en-US" sz="1700" dirty="0"/>
              <a:t>.</a:t>
            </a:r>
          </a:p>
          <a:p>
            <a:pPr algn="just">
              <a:buFont typeface="Wingdings" pitchFamily="2" charset="2"/>
              <a:buChar char="§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3759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/>
          <a:lstStyle/>
          <a:p>
            <a:pPr algn="ctr"/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Quantum Mechanical Approach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52400" y="1066800"/>
                <a:ext cx="8839200" cy="56388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two body Schrodinger eqn. with spherically symmetric potential can be reduced to simple particle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chrodinger eqn. for the reduced wave function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ɸ</a:t>
                </a:r>
                <a:r>
                  <a:rPr lang="en-US" baseline="-25000" dirty="0" err="1" smtClean="0">
                    <a:latin typeface="Times New Roman" pitchFamily="18" charset="0"/>
                    <a:cs typeface="Times New Roman" pitchFamily="18" charset="0"/>
                  </a:rPr>
                  <a:t>n,l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(r) given by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[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2µ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𝑑𝑟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𝑙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𝑙</m:t>
                                </m:r>
                                <m: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+1</m:t>
                                </m:r>
                              </m:e>
                            </m:d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b="0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𝑉</m:t>
                    </m:r>
                    <m:r>
                      <a:rPr lang="en-US" b="0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𝑟</m:t>
                    </m:r>
                    <m:r>
                      <a:rPr lang="en-US" b="0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)]</m:t>
                    </m:r>
                  </m:oMath>
                </a14:m>
                <a:r>
                  <a:rPr lang="en-US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ɸ</a:t>
                </a:r>
                <a:r>
                  <a:rPr lang="en-US" baseline="-25000" dirty="0" err="1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n,l</a:t>
                </a:r>
                <a:r>
                  <a:rPr lang="en-US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(r</a:t>
                </a:r>
                <a:r>
                  <a:rPr lang="en-US" dirty="0" smtClean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) = </a:t>
                </a:r>
                <a:r>
                  <a:rPr lang="en-US" dirty="0" err="1" smtClean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baseline="-25000" dirty="0" err="1" smtClean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n,l</a:t>
                </a:r>
                <a:r>
                  <a:rPr lang="en-US" dirty="0" smtClean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(r)</a:t>
                </a:r>
                <a:r>
                  <a:rPr lang="en-US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ɸ</a:t>
                </a:r>
                <a:r>
                  <a:rPr lang="en-US" baseline="-25000" dirty="0" err="1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n,l</a:t>
                </a:r>
                <a:r>
                  <a:rPr lang="en-US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(r</a:t>
                </a:r>
                <a:r>
                  <a:rPr lang="en-US" dirty="0" smtClean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  <a:p>
                <a:pPr marL="0" indent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Where,</a:t>
                </a:r>
                <a:r>
                  <a:rPr lang="en-US" dirty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µ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is reduce mass and the potential used here is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      </a:t>
                </a:r>
                <a:r>
                  <a:rPr lang="en-US" dirty="0" smtClean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B0F0"/>
                        </a:solidFill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i="1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/>
                          </a:rPr>
                          <m:t>𝑟</m:t>
                        </m:r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/>
                          </a:rPr>
                          <m:t>,µ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</m:d>
                      </m:e>
                    </m:d>
                    <m:r>
                      <a:rPr lang="en-US" i="1">
                        <a:solidFill>
                          <a:srgbClr val="00B0F0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i="1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B0F0"/>
                            </a:solidFill>
                            <a:latin typeface="Cambria Math"/>
                          </a:rPr>
                          <m:t>α</m:t>
                        </m:r>
                      </m:num>
                      <m:den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  <m:t>−µ</m:t>
                        </m:r>
                        <m:d>
                          <m:dPr>
                            <m:ctrlPr>
                              <a:rPr lang="en-US" i="1" dirty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</m:d>
                        <m: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  <m:t>𝑟</m:t>
                        </m:r>
                      </m:sup>
                    </m:sSup>
                    <m:r>
                      <a:rPr lang="en-US" i="1" dirty="0">
                        <a:solidFill>
                          <a:srgbClr val="00B0F0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  <m:t>σ</m:t>
                        </m:r>
                      </m:num>
                      <m:den>
                        <m: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  <m:t>µ(</m:t>
                        </m:r>
                        <m: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  <m:t>𝑇</m:t>
                        </m:r>
                        <m: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en-US" i="1" dirty="0">
                        <a:solidFill>
                          <a:srgbClr val="00B0F0"/>
                        </a:solidFill>
                        <a:latin typeface="Cambria Math"/>
                      </a:rPr>
                      <m:t> (1−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dirty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−µ</m:t>
                            </m:r>
                            <m:d>
                              <m:dPr>
                                <m:ctrlPr>
                                  <a:rPr lang="en-US" i="1" dirty="0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e>
                            </m:d>
                            <m:r>
                              <a:rPr lang="en-US" i="1" dirty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𝑟</m:t>
                            </m:r>
                            <m:r>
                              <a:rPr lang="en-US" i="1" dirty="0">
                                <a:solidFill>
                                  <a:srgbClr val="00B0F0"/>
                                </a:solidFill>
                                <a:latin typeface="Cambria Math"/>
                              </a:rPr>
                              <m:t> </m:t>
                            </m:r>
                          </m:sup>
                        </m:sSup>
                      </m:e>
                      <m:sup>
                        <m:r>
                          <a:rPr lang="en-US" i="1" dirty="0">
                            <a:solidFill>
                              <a:srgbClr val="00B0F0"/>
                            </a:solidFill>
                            <a:latin typeface="Cambria Math"/>
                          </a:rPr>
                          <m:t>ʋ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)</a:t>
                </a:r>
                <a:endPara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Spin average mass      </a:t>
                </a:r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baseline="-25000" dirty="0" err="1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n,CM</a:t>
                </a:r>
                <a:r>
                  <a:rPr lang="en-US" baseline="-25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𝐽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 </m:t>
                            </m:r>
                          </m:sub>
                          <m:sup/>
                          <m:e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𝐽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+1</m:t>
                                </m:r>
                              </m:e>
                            </m:d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𝑀𝑛</m:t>
                            </m:r>
                            <m:r>
                              <a:rPr lang="en-US" b="0" i="1" baseline="-2500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baseline="-2500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𝑗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pHide m:val="on"/>
                            <m:ctrlP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𝐽</m:t>
                            </m:r>
                          </m:sub>
                          <m:sup/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 (2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𝐽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+1)</m:t>
                            </m:r>
                          </m:e>
                        </m:nary>
                      </m:den>
                    </m:f>
                  </m:oMath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Here, we have determine the confinement strength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/>
                      </a:rPr>
                      <m:t>σ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) corresponding to the spin average masses of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charmonia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bottomonia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(1s, 2s and 1p) states for the different choices of power exponent ʋ.</a:t>
                </a:r>
              </a:p>
              <a:p>
                <a:pPr marL="0" indent="0" algn="ctr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Mean square radii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                  </a:t>
                </a:r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&lt;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&gt;</a:t>
                </a:r>
                <a:r>
                  <a:rPr lang="en-US" baseline="-25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n,l </a:t>
                </a:r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nary>
                      <m:naryPr>
                        <m:ctrlPr>
                          <a:rPr lang="en-US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i="1" dirty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n-US" b="0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 dirty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  <m:r>
                                  <m:rPr>
                                    <m:nor/>
                                  </m:rPr>
                                  <a:rPr lang="en-US" baseline="-25000" dirty="0">
                                    <a:solidFill>
                                      <a:srgbClr val="C00000"/>
                                    </a:solidFill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m:t>n</m:t>
                                </m:r>
                                <m:r>
                                  <m:rPr>
                                    <m:nor/>
                                  </m:rPr>
                                  <a:rPr lang="en-US" baseline="-25000" dirty="0">
                                    <a:solidFill>
                                      <a:srgbClr val="C00000"/>
                                    </a:solidFill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baseline="-25000" dirty="0">
                                    <a:solidFill>
                                      <a:srgbClr val="C00000"/>
                                    </a:solidFill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m:t>l</m:t>
                                </m:r>
                                <m:d>
                                  <m:dPr>
                                    <m:ctrlPr>
                                      <a:rPr lang="en-US" i="1" dirty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dirty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b="0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dr</a:t>
                </a:r>
              </a:p>
              <a:p>
                <a:pPr marL="0" indent="0">
                  <a:buNone/>
                </a:pPr>
                <a:endParaRPr lang="en-US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52400" y="1066800"/>
                <a:ext cx="8839200" cy="5638800"/>
              </a:xfrm>
              <a:blipFill rotWithShape="1">
                <a:blip r:embed="rId2"/>
                <a:stretch>
                  <a:fillRect l="-828" t="-1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034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0668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behavior of confinement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potential strength (sigma)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with respect to potential exponent ʋ (without screening effects) has been given by 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en-US" sz="2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697677"/>
              </p:ext>
            </p:extLst>
          </p:nvPr>
        </p:nvGraphicFramePr>
        <p:xfrm>
          <a:off x="0" y="1371600"/>
          <a:ext cx="4648200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" name="Graph" r:id="rId3" imgW="3718080" imgH="2895840" progId="Origin50.Graph">
                  <p:embed/>
                </p:oleObj>
              </mc:Choice>
              <mc:Fallback>
                <p:oleObj name="Graph" r:id="rId3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371600"/>
                        <a:ext cx="4648200" cy="480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2466126"/>
              </p:ext>
            </p:extLst>
          </p:nvPr>
        </p:nvGraphicFramePr>
        <p:xfrm>
          <a:off x="4191000" y="1447800"/>
          <a:ext cx="52578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" name="Graph" r:id="rId5" imgW="3718080" imgH="2895840" progId="Origin50.Graph">
                  <p:embed/>
                </p:oleObj>
              </mc:Choice>
              <mc:Fallback>
                <p:oleObj name="Graph" r:id="rId5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91000" y="1447800"/>
                        <a:ext cx="52578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371600" y="1714500"/>
            <a:ext cx="1828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Bottomonia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72200" y="1676400"/>
            <a:ext cx="1828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Charmonia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39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114300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u="sng" dirty="0" smtClean="0">
                    <a:latin typeface="Times New Roman" pitchFamily="18" charset="0"/>
                    <a:cs typeface="Times New Roman" pitchFamily="18" charset="0"/>
                  </a:rPr>
                  <a:t>Properties of </a:t>
                </a:r>
                <a:r>
                  <a:rPr lang="en-US" u="sng" dirty="0" err="1" smtClean="0">
                    <a:latin typeface="Times New Roman" pitchFamily="18" charset="0"/>
                    <a:cs typeface="Times New Roman" pitchFamily="18" charset="0"/>
                  </a:rPr>
                  <a:t>quarkonia</a:t>
                </a:r>
                <a:r>
                  <a:rPr lang="en-US" u="sng" dirty="0" smtClean="0">
                    <a:latin typeface="Times New Roman" pitchFamily="18" charset="0"/>
                    <a:cs typeface="Times New Roman" pitchFamily="18" charset="0"/>
                  </a:rPr>
                  <a:t> state with screening (µ</a:t>
                </a:r>
                <a14:m>
                  <m:oMath xmlns:m="http://schemas.openxmlformats.org/officeDocument/2006/math">
                    <m:r>
                      <a:rPr lang="en-US" b="0" i="1" u="sng" smtClean="0">
                        <a:latin typeface="Cambria Math"/>
                        <a:ea typeface="Cambria Math"/>
                      </a:rPr>
                      <m:t>≠0)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1143000"/>
              </a:xfrm>
              <a:blipFill rotWithShape="1">
                <a:blip r:embed="rId2"/>
                <a:stretch>
                  <a:fillRect b="-16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-41564" y="1066800"/>
                <a:ext cx="9185564" cy="57912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energy eigenvalue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baseline="-25000" dirty="0" err="1" smtClean="0">
                    <a:latin typeface="Times New Roman" pitchFamily="18" charset="0"/>
                    <a:cs typeface="Times New Roman" pitchFamily="18" charset="0"/>
                  </a:rPr>
                  <a:t>n,l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(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µ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) as a function of µ and using the corresponding radial wave function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ɸ</a:t>
                </a:r>
                <a:r>
                  <a:rPr lang="en-US" baseline="-25000" dirty="0" err="1" smtClean="0">
                    <a:latin typeface="Times New Roman" pitchFamily="18" charset="0"/>
                    <a:cs typeface="Times New Roman" pitchFamily="18" charset="0"/>
                  </a:rPr>
                  <a:t>n,l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(r), we have calculated the bound state radii. </a:t>
                </a: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binding energy is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  <m:r>
                      <a:rPr lang="en-US" b="0" i="1" baseline="-25000" smtClean="0">
                        <a:latin typeface="Cambria Math"/>
                      </a:rPr>
                      <m:t>𝑛𝑙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dirty="0">
                            <a:latin typeface="Times New Roman" pitchFamily="18" charset="0"/>
                            <a:cs typeface="Times New Roman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US" dirty="0">
                            <a:latin typeface="Times New Roman" pitchFamily="18" charset="0"/>
                            <a:cs typeface="Times New Roman" pitchFamily="18" charset="0"/>
                          </a:rPr>
                          <m:t>, µ(</m:t>
                        </m:r>
                        <m:r>
                          <m:rPr>
                            <m:nor/>
                          </m:rPr>
                          <a:rPr lang="en-US" dirty="0">
                            <a:latin typeface="Times New Roman" pitchFamily="18" charset="0"/>
                            <a:cs typeface="Times New Roman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dirty="0">
                            <a:latin typeface="Times New Roman" pitchFamily="18" charset="0"/>
                            <a:cs typeface="Times New Roman" pitchFamily="18" charset="0"/>
                          </a:rPr>
                          <m:t>)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𝑀</m:t>
                    </m:r>
                    <m:r>
                      <a:rPr lang="en-US" b="0" i="1" smtClean="0"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2 </m:t>
                        </m:r>
                        <m:r>
                          <a:rPr lang="en-US" i="1">
                            <a:latin typeface="Cambria Math"/>
                          </a:rPr>
                          <m:t>𝑀</m:t>
                        </m:r>
                        <m:r>
                          <a:rPr lang="en-US" i="1" baseline="-25000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V(r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, T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8000"/>
                          </a:solidFill>
                          <a:latin typeface="Cambria Math"/>
                        </a:rPr>
                        <m:t>𝐸</m:t>
                      </m:r>
                      <m:r>
                        <a:rPr lang="en-US" i="1" baseline="-25000">
                          <a:solidFill>
                            <a:srgbClr val="008000"/>
                          </a:solidFill>
                          <a:latin typeface="Cambria Math"/>
                        </a:rPr>
                        <m:t>𝑒𝑓𝑓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008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r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008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, µ(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008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T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008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)</m:t>
                          </m:r>
                        </m:e>
                      </m:d>
                      <m:r>
                        <a:rPr lang="en-US" i="1" dirty="0">
                          <a:solidFill>
                            <a:srgbClr val="008000"/>
                          </a:solidFill>
                          <a:latin typeface="Cambria Math"/>
                          <a:cs typeface="Times New Roman" pitchFamily="18" charset="0"/>
                        </a:rPr>
                        <m:t>=2</m:t>
                      </m:r>
                      <m:r>
                        <a:rPr lang="en-US" i="1" dirty="0">
                          <a:solidFill>
                            <a:srgbClr val="008000"/>
                          </a:solidFill>
                          <a:latin typeface="Cambria Math"/>
                          <a:cs typeface="Times New Roman" pitchFamily="18" charset="0"/>
                        </a:rPr>
                        <m:t>𝑚</m:t>
                      </m:r>
                      <m:r>
                        <a:rPr lang="en-US" i="1">
                          <a:solidFill>
                            <a:srgbClr val="008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 dirty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dirty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σ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µ(</m:t>
                          </m:r>
                          <m:r>
                            <a:rPr lang="en-US" i="1" dirty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𝑇</m:t>
                          </m:r>
                          <m:r>
                            <a:rPr lang="en-US" i="1" dirty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>
                          <a:solidFill>
                            <a:srgbClr val="008000"/>
                          </a:solidFill>
                          <a:latin typeface="Cambria Math"/>
                        </a:rPr>
                        <m:t>+</m:t>
                      </m:r>
                      <m:r>
                        <a:rPr lang="en-US" i="1">
                          <a:solidFill>
                            <a:srgbClr val="008000"/>
                          </a:solidFill>
                          <a:latin typeface="Cambria Math"/>
                        </a:rPr>
                        <m:t>𝐸</m:t>
                      </m:r>
                      <m:r>
                        <a:rPr lang="en-US" i="1" baseline="-25000">
                          <a:solidFill>
                            <a:srgbClr val="008000"/>
                          </a:solidFill>
                          <a:latin typeface="Cambria Math"/>
                        </a:rPr>
                        <m:t>𝑛𝑙</m:t>
                      </m:r>
                    </m:oMath>
                  </m:oMathPara>
                </a14:m>
                <a:endParaRPr lang="en-US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above eqn. provides a positive value for the bound states and as µ increases to become zero and goes to the negative value for the continuum</a:t>
                </a: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Hence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/>
                      </a:rPr>
                      <m:t>𝐸</m:t>
                    </m:r>
                    <m:r>
                      <a:rPr lang="en-US" b="0" i="1" baseline="-25000" smtClean="0">
                        <a:solidFill>
                          <a:srgbClr val="0070C0"/>
                        </a:solidFill>
                        <a:latin typeface="Cambria Math"/>
                      </a:rPr>
                      <m:t>𝑒𝑓𝑓</m:t>
                    </m:r>
                    <m:d>
                      <m:d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µ</m:t>
                        </m:r>
                        <m:r>
                          <m:rPr>
                            <m:nor/>
                          </m:rPr>
                          <a:rPr lang="en-US" b="0" i="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µ</m:t>
                        </m:r>
                        <m:r>
                          <a:rPr lang="en-US" i="1" baseline="-25000" dirty="0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  <m:t>𝑐</m:t>
                        </m:r>
                      </m:e>
                    </m:d>
                    <m:r>
                      <a:rPr lang="en-US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defines beyond the critical value of the screening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mass parameter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m:t>µ</m:t>
                    </m:r>
                    <m:r>
                      <a:rPr lang="en-US" i="1" baseline="-25000" dirty="0">
                        <a:latin typeface="Cambria Math"/>
                        <a:cs typeface="Times New Roman" pitchFamily="18" charset="0"/>
                      </a:rPr>
                      <m:t>𝑐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 no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more binding is possible and hence bound states will not exists for the given quantum numbers (n, l).</a:t>
                </a: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effective binding energy as a function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m:t>µ</m:t>
                    </m:r>
                    <m:r>
                      <m:rPr>
                        <m:nor/>
                      </m:rPr>
                      <a:rPr lang="en-US" b="0" i="0" dirty="0" smtClean="0">
                        <a:latin typeface="Times New Roman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dirty="0" smtClean="0">
                        <a:latin typeface="Times New Roman" pitchFamily="18" charset="0"/>
                        <a:cs typeface="Times New Roman" pitchFamily="18" charset="0"/>
                      </a:rPr>
                      <m:t>for</m:t>
                    </m:r>
                    <m:r>
                      <m:rPr>
                        <m:nor/>
                      </m:rPr>
                      <a:rPr lang="en-US" b="0" i="0" dirty="0" smtClean="0">
                        <a:latin typeface="Times New Roman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charmonia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bottomonia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has been described graphically for these figs for the different choices of power potential ʋ.</a:t>
                </a:r>
              </a:p>
              <a:p>
                <a:endParaRPr lang="en-US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-41564" y="1066800"/>
                <a:ext cx="9185564" cy="5791200"/>
              </a:xfrm>
              <a:blipFill rotWithShape="1">
                <a:blip r:embed="rId3"/>
                <a:stretch>
                  <a:fillRect l="-995" t="-14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835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rocess 2"/>
          <p:cNvSpPr/>
          <p:nvPr/>
        </p:nvSpPr>
        <p:spPr>
          <a:xfrm>
            <a:off x="152400" y="152400"/>
            <a:ext cx="4343400" cy="64770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648200" y="152400"/>
            <a:ext cx="4343400" cy="64770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6635671"/>
              </p:ext>
            </p:extLst>
          </p:nvPr>
        </p:nvGraphicFramePr>
        <p:xfrm>
          <a:off x="0" y="3505200"/>
          <a:ext cx="4381500" cy="323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" name="Graph" r:id="rId3" imgW="3718080" imgH="2895840" progId="Origin50.Graph">
                  <p:embed/>
                </p:oleObj>
              </mc:Choice>
              <mc:Fallback>
                <p:oleObj name="Graph" r:id="rId3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3505200"/>
                        <a:ext cx="4381500" cy="323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746493"/>
              </p:ext>
            </p:extLst>
          </p:nvPr>
        </p:nvGraphicFramePr>
        <p:xfrm>
          <a:off x="0" y="0"/>
          <a:ext cx="4381500" cy="3412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" name="Graph" r:id="rId5" imgW="3718080" imgH="2895840" progId="Origin50.Graph">
                  <p:embed/>
                </p:oleObj>
              </mc:Choice>
              <mc:Fallback>
                <p:oleObj name="Graph" r:id="rId5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4381500" cy="34124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18128"/>
              </p:ext>
            </p:extLst>
          </p:nvPr>
        </p:nvGraphicFramePr>
        <p:xfrm>
          <a:off x="4770755" y="3345180"/>
          <a:ext cx="4403725" cy="3360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" name="Graph" r:id="rId7" imgW="3718080" imgH="2895840" progId="Origin50.Graph">
                  <p:embed/>
                </p:oleObj>
              </mc:Choice>
              <mc:Fallback>
                <p:oleObj name="Graph" r:id="rId7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70755" y="3345180"/>
                        <a:ext cx="4403725" cy="3360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843597"/>
              </p:ext>
            </p:extLst>
          </p:nvPr>
        </p:nvGraphicFramePr>
        <p:xfrm>
          <a:off x="4592747" y="0"/>
          <a:ext cx="4551254" cy="339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" name="Graph" r:id="rId9" imgW="3718080" imgH="2895840" progId="Origin50.Graph">
                  <p:embed/>
                </p:oleObj>
              </mc:Choice>
              <mc:Fallback>
                <p:oleObj name="Graph" r:id="rId9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92747" y="0"/>
                        <a:ext cx="4551254" cy="339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ound Diagonal Corner Rectangle 9"/>
          <p:cNvSpPr/>
          <p:nvPr/>
        </p:nvSpPr>
        <p:spPr>
          <a:xfrm>
            <a:off x="3048000" y="15240"/>
            <a:ext cx="2057400" cy="457200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Charmonia</a:t>
            </a:r>
            <a:endParaRPr lang="en-US" sz="3200" dirty="0">
              <a:solidFill>
                <a:prstClr val="black">
                  <a:lumMod val="95000"/>
                  <a:lumOff val="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03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152400" y="152400"/>
            <a:ext cx="4343400" cy="64770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4663440" y="152400"/>
            <a:ext cx="4343400" cy="64770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241500"/>
              </p:ext>
            </p:extLst>
          </p:nvPr>
        </p:nvGraphicFramePr>
        <p:xfrm>
          <a:off x="4800599" y="0"/>
          <a:ext cx="4343401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" name="Graph" r:id="rId3" imgW="3718080" imgH="2895840" progId="Origin50.Graph">
                  <p:embed/>
                </p:oleObj>
              </mc:Choice>
              <mc:Fallback>
                <p:oleObj name="Graph" r:id="rId3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00599" y="0"/>
                        <a:ext cx="4343401" cy="365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858586"/>
              </p:ext>
            </p:extLst>
          </p:nvPr>
        </p:nvGraphicFramePr>
        <p:xfrm>
          <a:off x="4663441" y="3390900"/>
          <a:ext cx="4480560" cy="346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" name="Graph" r:id="rId5" imgW="3718080" imgH="2895840" progId="Origin50.Graph">
                  <p:embed/>
                </p:oleObj>
              </mc:Choice>
              <mc:Fallback>
                <p:oleObj name="Graph" r:id="rId5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63441" y="3390900"/>
                        <a:ext cx="4480560" cy="346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010829"/>
              </p:ext>
            </p:extLst>
          </p:nvPr>
        </p:nvGraphicFramePr>
        <p:xfrm>
          <a:off x="1" y="3390900"/>
          <a:ext cx="4404360" cy="346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" name="Graph" r:id="rId7" imgW="3718080" imgH="2895840" progId="Origin50.Graph">
                  <p:embed/>
                </p:oleObj>
              </mc:Choice>
              <mc:Fallback>
                <p:oleObj name="Graph" r:id="rId7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" y="3390900"/>
                        <a:ext cx="4404360" cy="346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456182"/>
              </p:ext>
            </p:extLst>
          </p:nvPr>
        </p:nvGraphicFramePr>
        <p:xfrm>
          <a:off x="-12800" y="-1"/>
          <a:ext cx="4280000" cy="3511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" name="Graph" r:id="rId9" imgW="3718080" imgH="2895840" progId="Origin50.Graph">
                  <p:embed/>
                </p:oleObj>
              </mc:Choice>
              <mc:Fallback>
                <p:oleObj name="Graph" r:id="rId9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-12800" y="-1"/>
                        <a:ext cx="4280000" cy="3511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ound Diagonal Corner Rectangle 7"/>
          <p:cNvSpPr/>
          <p:nvPr/>
        </p:nvSpPr>
        <p:spPr>
          <a:xfrm>
            <a:off x="3078480" y="15240"/>
            <a:ext cx="2179320" cy="533400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Bottomonia</a:t>
            </a:r>
            <a:endParaRPr lang="en-US" sz="3200" dirty="0">
              <a:solidFill>
                <a:prstClr val="black">
                  <a:lumMod val="95000"/>
                  <a:lumOff val="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42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605"/>
            <a:ext cx="4313981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852" y="-37475"/>
            <a:ext cx="4347148" cy="351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479596"/>
            <a:ext cx="4236128" cy="3378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800" y="3479596"/>
            <a:ext cx="1600200" cy="4066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For 1s-state</a:t>
            </a:r>
          </a:p>
        </p:txBody>
      </p:sp>
      <p:sp>
        <p:nvSpPr>
          <p:cNvPr id="3" name="Rectangle 2"/>
          <p:cNvSpPr/>
          <p:nvPr/>
        </p:nvSpPr>
        <p:spPr>
          <a:xfrm>
            <a:off x="6970426" y="3479596"/>
            <a:ext cx="1563974" cy="4066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For 2s-state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7162800" y="6324600"/>
            <a:ext cx="16002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For 1p-state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5029200"/>
            <a:ext cx="2209800" cy="533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Informal Roman" pitchFamily="66" charset="0"/>
              </a:rPr>
              <a:t>charmonia</a:t>
            </a:r>
          </a:p>
        </p:txBody>
      </p:sp>
    </p:spTree>
    <p:extLst>
      <p:ext uri="{BB962C8B-B14F-4D97-AF65-F5344CB8AC3E}">
        <p14:creationId xmlns:p14="http://schemas.microsoft.com/office/powerpoint/2010/main" val="425284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1389</Words>
  <Application>Microsoft Office PowerPoint</Application>
  <PresentationFormat>On-screen Show (4:3)</PresentationFormat>
  <Paragraphs>110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Origin</vt:lpstr>
      <vt:lpstr>1_Origin</vt:lpstr>
      <vt:lpstr>2_Origin</vt:lpstr>
      <vt:lpstr>Oriel</vt:lpstr>
      <vt:lpstr>Graph</vt:lpstr>
      <vt:lpstr>Deconfining Effects and Dissociation Temperature of Quarkonia States </vt:lpstr>
      <vt:lpstr>INTRODUCTION</vt:lpstr>
      <vt:lpstr>PowerPoint Presentation</vt:lpstr>
      <vt:lpstr>Quantum Mechanical Approach </vt:lpstr>
      <vt:lpstr>the behavior of confinement potential strength (sigma) with respect to potential exponent ʋ (without screening effects) has been given by  </vt:lpstr>
      <vt:lpstr>Properties of quarkonia state with screening (µ≠0)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Vacuum Screening Mass</vt:lpstr>
      <vt:lpstr>PowerPoint Presentation</vt:lpstr>
      <vt:lpstr>PowerPoint Presentation</vt:lpstr>
      <vt:lpstr>PowerPoint Presentation</vt:lpstr>
      <vt:lpstr>PowerPoint Presentation</vt:lpstr>
      <vt:lpstr>FOR CHARMONIA</vt:lpstr>
      <vt:lpstr>FOR BOTTOMONIA</vt:lpstr>
      <vt:lpstr>PowerPoint Presentation</vt:lpstr>
      <vt:lpstr>Acknowlegment</vt:lpstr>
      <vt:lpstr>Refrence</vt:lpstr>
      <vt:lpstr>Thank You</vt:lpstr>
      <vt:lpstr>Backup slides</vt:lpstr>
      <vt:lpstr>confinement potential strength (sigma)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Deconfining Effects and Dissociation Temperature of Quarkonia States</dc:title>
  <dc:creator>PCV-2</dc:creator>
  <cp:lastModifiedBy>Guest</cp:lastModifiedBy>
  <cp:revision>52</cp:revision>
  <dcterms:created xsi:type="dcterms:W3CDTF">2016-01-16T06:48:58Z</dcterms:created>
  <dcterms:modified xsi:type="dcterms:W3CDTF">2016-02-04T04:47:55Z</dcterms:modified>
</cp:coreProperties>
</file>