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handoutMasterIdLst>
    <p:handoutMasterId r:id="rId21"/>
  </p:handoutMasterIdLst>
  <p:sldIdLst>
    <p:sldId id="256" r:id="rId2"/>
    <p:sldId id="295" r:id="rId3"/>
    <p:sldId id="259" r:id="rId4"/>
    <p:sldId id="274" r:id="rId5"/>
    <p:sldId id="285" r:id="rId6"/>
    <p:sldId id="282" r:id="rId7"/>
    <p:sldId id="280" r:id="rId8"/>
    <p:sldId id="297" r:id="rId9"/>
    <p:sldId id="289" r:id="rId10"/>
    <p:sldId id="294" r:id="rId11"/>
    <p:sldId id="293" r:id="rId12"/>
    <p:sldId id="298" r:id="rId13"/>
    <p:sldId id="296" r:id="rId14"/>
    <p:sldId id="291" r:id="rId15"/>
    <p:sldId id="299" r:id="rId16"/>
    <p:sldId id="275" r:id="rId17"/>
    <p:sldId id="268" r:id="rId18"/>
    <p:sldId id="270" r:id="rId19"/>
  </p:sldIdLst>
  <p:sldSz cx="9144000" cy="6858000" type="screen4x3"/>
  <p:notesSz cx="9601200" cy="7315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D3A6"/>
    <a:srgbClr val="FF99FF"/>
    <a:srgbClr val="5B5BFB"/>
    <a:srgbClr val="FF9900"/>
    <a:srgbClr val="CCFF33"/>
    <a:srgbClr val="FF66CC"/>
    <a:srgbClr val="FF6600"/>
    <a:srgbClr val="0066FF"/>
    <a:srgbClr val="66FF33"/>
    <a:srgbClr val="E9C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6724" autoAdjust="0"/>
  </p:normalViewPr>
  <p:slideViewPr>
    <p:cSldViewPr>
      <p:cViewPr varScale="1">
        <p:scale>
          <a:sx n="49" d="100"/>
          <a:sy n="49" d="100"/>
        </p:scale>
        <p:origin x="-1214"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160806" cy="365363"/>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5438248" y="0"/>
            <a:ext cx="4160806" cy="365363"/>
          </a:xfrm>
          <a:prstGeom prst="rect">
            <a:avLst/>
          </a:prstGeom>
        </p:spPr>
        <p:txBody>
          <a:bodyPr vert="horz" lIns="91440" tIns="45720" rIns="91440" bIns="45720" rtlCol="0"/>
          <a:lstStyle>
            <a:lvl1pPr algn="r">
              <a:defRPr sz="1200"/>
            </a:lvl1pPr>
          </a:lstStyle>
          <a:p>
            <a:fld id="{09582D7C-54BC-4D95-B2AE-F8EACB659563}" type="datetimeFigureOut">
              <a:rPr lang="en-IN" smtClean="0"/>
              <a:t>03-02-2016</a:t>
            </a:fld>
            <a:endParaRPr lang="en-IN"/>
          </a:p>
        </p:txBody>
      </p:sp>
      <p:sp>
        <p:nvSpPr>
          <p:cNvPr id="4" name="Footer Placeholder 3"/>
          <p:cNvSpPr>
            <a:spLocks noGrp="1"/>
          </p:cNvSpPr>
          <p:nvPr>
            <p:ph type="ftr" sz="quarter" idx="2"/>
          </p:nvPr>
        </p:nvSpPr>
        <p:spPr>
          <a:xfrm>
            <a:off x="1" y="6948702"/>
            <a:ext cx="4160806" cy="365363"/>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5438248" y="6948702"/>
            <a:ext cx="4160806" cy="365363"/>
          </a:xfrm>
          <a:prstGeom prst="rect">
            <a:avLst/>
          </a:prstGeom>
        </p:spPr>
        <p:txBody>
          <a:bodyPr vert="horz" lIns="91440" tIns="45720" rIns="91440" bIns="45720" rtlCol="0" anchor="b"/>
          <a:lstStyle>
            <a:lvl1pPr algn="r">
              <a:defRPr sz="1200"/>
            </a:lvl1pPr>
          </a:lstStyle>
          <a:p>
            <a:fld id="{A73F1B29-3C44-4095-9F5D-F61FB15947ED}" type="slidenum">
              <a:rPr lang="en-IN" smtClean="0"/>
              <a:t>‹#›</a:t>
            </a:fld>
            <a:endParaRPr lang="en-IN"/>
          </a:p>
        </p:txBody>
      </p:sp>
    </p:spTree>
    <p:extLst>
      <p:ext uri="{BB962C8B-B14F-4D97-AF65-F5344CB8AC3E}">
        <p14:creationId xmlns:p14="http://schemas.microsoft.com/office/powerpoint/2010/main" val="1700597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160519" cy="365760"/>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5438460" y="1"/>
            <a:ext cx="4160519" cy="365760"/>
          </a:xfrm>
          <a:prstGeom prst="rect">
            <a:avLst/>
          </a:prstGeom>
        </p:spPr>
        <p:txBody>
          <a:bodyPr vert="horz" lIns="99048" tIns="49524" rIns="99048" bIns="49524" rtlCol="0"/>
          <a:lstStyle>
            <a:lvl1pPr algn="r">
              <a:defRPr sz="1300"/>
            </a:lvl1pPr>
          </a:lstStyle>
          <a:p>
            <a:fld id="{8C588292-1280-4976-A9B3-45F2AEF54FF0}" type="datetimeFigureOut">
              <a:rPr lang="en-US" smtClean="0"/>
              <a:pPr/>
              <a:t>03-Feb-2016</a:t>
            </a:fld>
            <a:endParaRPr lang="en-US"/>
          </a:p>
        </p:txBody>
      </p:sp>
      <p:sp>
        <p:nvSpPr>
          <p:cNvPr id="4" name="Slide Image Placeholder 3"/>
          <p:cNvSpPr>
            <a:spLocks noGrp="1" noRot="1" noChangeAspect="1"/>
          </p:cNvSpPr>
          <p:nvPr>
            <p:ph type="sldImg" idx="2"/>
          </p:nvPr>
        </p:nvSpPr>
        <p:spPr>
          <a:xfrm>
            <a:off x="2973388" y="549275"/>
            <a:ext cx="3654425" cy="2741613"/>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960120" y="3474720"/>
            <a:ext cx="7680960" cy="3291840"/>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6948171"/>
            <a:ext cx="4160519" cy="365760"/>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5438460" y="6948171"/>
            <a:ext cx="4160519" cy="365760"/>
          </a:xfrm>
          <a:prstGeom prst="rect">
            <a:avLst/>
          </a:prstGeom>
        </p:spPr>
        <p:txBody>
          <a:bodyPr vert="horz" lIns="99048" tIns="49524" rIns="99048" bIns="49524" rtlCol="0" anchor="b"/>
          <a:lstStyle>
            <a:lvl1pPr algn="r">
              <a:defRPr sz="1300"/>
            </a:lvl1pPr>
          </a:lstStyle>
          <a:p>
            <a:fld id="{1752B431-F7AC-4243-877D-8DDEDC926C88}" type="slidenum">
              <a:rPr lang="en-US" smtClean="0"/>
              <a:pPr/>
              <a:t>‹#›</a:t>
            </a:fld>
            <a:endParaRPr lang="en-US"/>
          </a:p>
        </p:txBody>
      </p:sp>
    </p:spTree>
    <p:extLst>
      <p:ext uri="{BB962C8B-B14F-4D97-AF65-F5344CB8AC3E}">
        <p14:creationId xmlns:p14="http://schemas.microsoft.com/office/powerpoint/2010/main" val="550502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03-Feb-2016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03-Feb-2016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03-Feb-2016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03-Feb-2016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03-Feb-2016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03-Feb-2016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03-Feb-2016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03-Feb-2016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03-Feb-2016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03-Feb-2016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03-Feb-2016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4000">
              <a:schemeClr val="accent1">
                <a:lumMod val="75000"/>
              </a:schemeClr>
            </a:gs>
            <a:gs pos="0">
              <a:schemeClr val="accent1">
                <a:lumMod val="20000"/>
                <a:lumOff val="80000"/>
              </a:schemeClr>
            </a:gs>
            <a:gs pos="76000">
              <a:schemeClr val="accent1">
                <a:lumMod val="40000"/>
                <a:lumOff val="60000"/>
              </a:schemeClr>
            </a:gs>
            <a:gs pos="100000">
              <a:schemeClr val="accent1">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03-Feb-2016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gif"/><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46.png"/><Relationship Id="rId3" Type="http://schemas.microsoft.com/office/2007/relationships/hdphoto" Target="../media/hdphoto22.wdp"/><Relationship Id="rId7" Type="http://schemas.microsoft.com/office/2007/relationships/hdphoto" Target="../media/hdphoto24.wdp"/><Relationship Id="rId12" Type="http://schemas.openxmlformats.org/officeDocument/2006/relationships/image" Target="../media/image6.gif"/><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45.png"/><Relationship Id="rId11" Type="http://schemas.microsoft.com/office/2007/relationships/hdphoto" Target="../media/hdphoto26.wdp"/><Relationship Id="rId5" Type="http://schemas.microsoft.com/office/2007/relationships/hdphoto" Target="../media/hdphoto23.wdp"/><Relationship Id="rId10" Type="http://schemas.openxmlformats.org/officeDocument/2006/relationships/image" Target="../media/image47.png"/><Relationship Id="rId4" Type="http://schemas.openxmlformats.org/officeDocument/2006/relationships/image" Target="../media/image44.png"/><Relationship Id="rId9" Type="http://schemas.microsoft.com/office/2007/relationships/hdphoto" Target="../media/hdphoto25.wdp"/></Relationships>
</file>

<file path=ppt/slides/_rels/slide11.xml.rels><?xml version="1.0" encoding="UTF-8" standalone="yes"?>
<Relationships xmlns="http://schemas.openxmlformats.org/package/2006/relationships"><Relationship Id="rId8" Type="http://schemas.openxmlformats.org/officeDocument/2006/relationships/image" Target="../media/image490.png"/><Relationship Id="rId3" Type="http://schemas.openxmlformats.org/officeDocument/2006/relationships/image" Target="../media/image48.png"/><Relationship Id="rId7" Type="http://schemas.openxmlformats.org/officeDocument/2006/relationships/image" Target="../media/image431.png"/><Relationship Id="rId2" Type="http://schemas.openxmlformats.org/officeDocument/2006/relationships/image" Target="../media/image6.gif"/><Relationship Id="rId1" Type="http://schemas.openxmlformats.org/officeDocument/2006/relationships/slideLayout" Target="../slideLayouts/slideLayout7.xml"/><Relationship Id="rId6" Type="http://schemas.microsoft.com/office/2007/relationships/hdphoto" Target="../media/hdphoto28.wdp"/><Relationship Id="rId5" Type="http://schemas.openxmlformats.org/officeDocument/2006/relationships/image" Target="../media/image49.png"/><Relationship Id="rId4" Type="http://schemas.microsoft.com/office/2007/relationships/hdphoto" Target="../media/hdphoto27.wdp"/><Relationship Id="rId9" Type="http://schemas.openxmlformats.org/officeDocument/2006/relationships/image" Target="../media/image50.png"/></Relationships>
</file>

<file path=ppt/slides/_rels/slide12.xml.rels><?xml version="1.0" encoding="UTF-8" standalone="yes"?>
<Relationships xmlns="http://schemas.openxmlformats.org/package/2006/relationships"><Relationship Id="rId3" Type="http://schemas.microsoft.com/office/2007/relationships/hdphoto" Target="../media/hdphoto29.wdp"/><Relationship Id="rId2" Type="http://schemas.openxmlformats.org/officeDocument/2006/relationships/image" Target="../media/image51.png"/><Relationship Id="rId1" Type="http://schemas.openxmlformats.org/officeDocument/2006/relationships/slideLayout" Target="../slideLayouts/slideLayout7.xml"/><Relationship Id="rId5" Type="http://schemas.openxmlformats.org/officeDocument/2006/relationships/image" Target="../media/image6.gif"/><Relationship Id="rId4" Type="http://schemas.openxmlformats.org/officeDocument/2006/relationships/image" Target="../media/image52.png"/></Relationships>
</file>

<file path=ppt/slides/_rels/slide1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6.gif"/><Relationship Id="rId1" Type="http://schemas.openxmlformats.org/officeDocument/2006/relationships/slideLayout" Target="../slideLayouts/slideLayout7.xml"/><Relationship Id="rId5" Type="http://schemas.openxmlformats.org/officeDocument/2006/relationships/image" Target="../media/image510.png"/><Relationship Id="rId4" Type="http://schemas.microsoft.com/office/2007/relationships/hdphoto" Target="../media/hdphoto30.wdp"/></Relationships>
</file>

<file path=ppt/slides/_rels/slide1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20.png"/><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1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5.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microsoft.com/office/2007/relationships/hdphoto" Target="../media/hdphoto2.wdp"/><Relationship Id="rId13" Type="http://schemas.microsoft.com/office/2007/relationships/hdphoto" Target="../media/hdphoto4.wdp"/><Relationship Id="rId3" Type="http://schemas.openxmlformats.org/officeDocument/2006/relationships/image" Target="../media/image14.png"/><Relationship Id="rId7" Type="http://schemas.openxmlformats.org/officeDocument/2006/relationships/image" Target="../media/image16.png"/><Relationship Id="rId12" Type="http://schemas.openxmlformats.org/officeDocument/2006/relationships/image" Target="../media/image19.png"/><Relationship Id="rId2" Type="http://schemas.openxmlformats.org/officeDocument/2006/relationships/image" Target="../media/image6.gif"/><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8.png"/><Relationship Id="rId5" Type="http://schemas.openxmlformats.org/officeDocument/2006/relationships/image" Target="../media/image15.png"/><Relationship Id="rId10" Type="http://schemas.microsoft.com/office/2007/relationships/hdphoto" Target="../media/hdphoto3.wdp"/><Relationship Id="rId4" Type="http://schemas.microsoft.com/office/2007/relationships/hdphoto" Target="../media/hdphoto1.wdp"/><Relationship Id="rId9" Type="http://schemas.openxmlformats.org/officeDocument/2006/relationships/image" Target="../media/image17.png"/><Relationship Id="rId14"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24.png"/><Relationship Id="rId3" Type="http://schemas.microsoft.com/office/2007/relationships/hdphoto" Target="../media/hdphoto5.wdp"/><Relationship Id="rId7" Type="http://schemas.microsoft.com/office/2007/relationships/hdphoto" Target="../media/hdphoto7.wdp"/><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3.png"/><Relationship Id="rId5" Type="http://schemas.microsoft.com/office/2007/relationships/hdphoto" Target="../media/hdphoto6.wdp"/><Relationship Id="rId10" Type="http://schemas.openxmlformats.org/officeDocument/2006/relationships/image" Target="../media/image6.gif"/><Relationship Id="rId4" Type="http://schemas.openxmlformats.org/officeDocument/2006/relationships/image" Target="../media/image22.png"/><Relationship Id="rId9" Type="http://schemas.microsoft.com/office/2007/relationships/hdphoto" Target="../media/hdphoto8.wdp"/></Relationships>
</file>

<file path=ppt/slides/_rels/slide7.xml.rels><?xml version="1.0" encoding="UTF-8" standalone="yes"?>
<Relationships xmlns="http://schemas.openxmlformats.org/package/2006/relationships"><Relationship Id="rId8" Type="http://schemas.openxmlformats.org/officeDocument/2006/relationships/image" Target="../media/image29.png"/><Relationship Id="rId13" Type="http://schemas.microsoft.com/office/2007/relationships/hdphoto" Target="../media/hdphoto6.wdp"/><Relationship Id="rId18" Type="http://schemas.openxmlformats.org/officeDocument/2006/relationships/image" Target="../media/image33.png"/><Relationship Id="rId3" Type="http://schemas.openxmlformats.org/officeDocument/2006/relationships/image" Target="../media/image26.png"/><Relationship Id="rId7" Type="http://schemas.microsoft.com/office/2007/relationships/hdphoto" Target="../media/hdphoto10.wdp"/><Relationship Id="rId12" Type="http://schemas.openxmlformats.org/officeDocument/2006/relationships/image" Target="../media/image22.png"/><Relationship Id="rId17" Type="http://schemas.microsoft.com/office/2007/relationships/hdphoto" Target="../media/hdphoto14.wdp"/><Relationship Id="rId2" Type="http://schemas.openxmlformats.org/officeDocument/2006/relationships/image" Target="../media/image25.gif"/><Relationship Id="rId16" Type="http://schemas.openxmlformats.org/officeDocument/2006/relationships/image" Target="../media/image32.png"/><Relationship Id="rId20" Type="http://schemas.openxmlformats.org/officeDocument/2006/relationships/image" Target="../media/image6.gif"/><Relationship Id="rId1" Type="http://schemas.openxmlformats.org/officeDocument/2006/relationships/slideLayout" Target="../slideLayouts/slideLayout7.xml"/><Relationship Id="rId6" Type="http://schemas.openxmlformats.org/officeDocument/2006/relationships/image" Target="../media/image28.png"/><Relationship Id="rId11" Type="http://schemas.microsoft.com/office/2007/relationships/hdphoto" Target="../media/hdphoto12.wdp"/><Relationship Id="rId5" Type="http://schemas.openxmlformats.org/officeDocument/2006/relationships/image" Target="../media/image27.png"/><Relationship Id="rId15" Type="http://schemas.microsoft.com/office/2007/relationships/hdphoto" Target="../media/hdphoto13.wdp"/><Relationship Id="rId10" Type="http://schemas.openxmlformats.org/officeDocument/2006/relationships/image" Target="../media/image30.png"/><Relationship Id="rId19" Type="http://schemas.microsoft.com/office/2007/relationships/hdphoto" Target="../media/hdphoto15.wdp"/><Relationship Id="rId4" Type="http://schemas.microsoft.com/office/2007/relationships/hdphoto" Target="../media/hdphoto9.wdp"/><Relationship Id="rId9" Type="http://schemas.microsoft.com/office/2007/relationships/hdphoto" Target="../media/hdphoto11.wdp"/><Relationship Id="rId14" Type="http://schemas.openxmlformats.org/officeDocument/2006/relationships/image" Target="../media/image31.png"/></Relationships>
</file>

<file path=ppt/slides/_rels/slide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290.png"/><Relationship Id="rId7" Type="http://schemas.microsoft.com/office/2007/relationships/hdphoto" Target="../media/hdphoto17.wdp"/><Relationship Id="rId12" Type="http://schemas.openxmlformats.org/officeDocument/2006/relationships/image" Target="../media/image360.png"/><Relationship Id="rId2" Type="http://schemas.openxmlformats.org/officeDocument/2006/relationships/image" Target="../media/image6.gif"/><Relationship Id="rId1" Type="http://schemas.openxmlformats.org/officeDocument/2006/relationships/slideLayout" Target="../slideLayouts/slideLayout7.xml"/><Relationship Id="rId6" Type="http://schemas.openxmlformats.org/officeDocument/2006/relationships/image" Target="../media/image35.png"/><Relationship Id="rId11" Type="http://schemas.openxmlformats.org/officeDocument/2006/relationships/image" Target="../media/image350.png"/><Relationship Id="rId5" Type="http://schemas.microsoft.com/office/2007/relationships/hdphoto" Target="../media/hdphoto16.wdp"/><Relationship Id="rId10" Type="http://schemas.openxmlformats.org/officeDocument/2006/relationships/image" Target="../media/image38.png"/><Relationship Id="rId4" Type="http://schemas.openxmlformats.org/officeDocument/2006/relationships/image" Target="../media/image34.png"/><Relationship Id="rId9" Type="http://schemas.openxmlformats.org/officeDocument/2006/relationships/image" Target="../media/image37.png"/></Relationships>
</file>

<file path=ppt/slides/_rels/slide9.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6.gif"/><Relationship Id="rId7" Type="http://schemas.microsoft.com/office/2007/relationships/hdphoto" Target="../media/hdphoto19.wdp"/><Relationship Id="rId2" Type="http://schemas.openxmlformats.org/officeDocument/2006/relationships/image" Target="../media/image370.png"/><Relationship Id="rId1" Type="http://schemas.openxmlformats.org/officeDocument/2006/relationships/slideLayout" Target="../slideLayouts/slideLayout7.xml"/><Relationship Id="rId6" Type="http://schemas.openxmlformats.org/officeDocument/2006/relationships/image" Target="../media/image40.png"/><Relationship Id="rId11" Type="http://schemas.microsoft.com/office/2007/relationships/hdphoto" Target="../media/hdphoto21.wdp"/><Relationship Id="rId5" Type="http://schemas.microsoft.com/office/2007/relationships/hdphoto" Target="../media/hdphoto18.wdp"/><Relationship Id="rId10" Type="http://schemas.openxmlformats.org/officeDocument/2006/relationships/image" Target="../media/image42.png"/><Relationship Id="rId4" Type="http://schemas.openxmlformats.org/officeDocument/2006/relationships/image" Target="../media/image39.png"/><Relationship Id="rId9" Type="http://schemas.microsoft.com/office/2007/relationships/hdphoto" Target="../media/hdphoto20.wdp"/></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ounded Rectangle 4"/>
          <p:cNvSpPr/>
          <p:nvPr/>
        </p:nvSpPr>
        <p:spPr>
          <a:xfrm>
            <a:off x="152400" y="304800"/>
            <a:ext cx="8839200" cy="1600200"/>
          </a:xfrm>
          <a:prstGeom prst="roundRect">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IN" sz="3200" spc="70" dirty="0">
                <a:ln w="18415" cmpd="sng">
                  <a:solidFill>
                    <a:srgbClr val="FFFFFF"/>
                  </a:solidFill>
                  <a:prstDash val="solid"/>
                </a:ln>
                <a:solidFill>
                  <a:srgbClr val="FFFFFF"/>
                </a:solidFill>
                <a:latin typeface="Times New Roman" pitchFamily="18" charset="0"/>
                <a:cs typeface="Times New Roman" pitchFamily="18" charset="0"/>
              </a:rPr>
              <a:t>Rare decays of open </a:t>
            </a:r>
            <a:r>
              <a:rPr lang="en-IN" sz="3200" spc="70" dirty="0" err="1">
                <a:ln w="18415" cmpd="sng">
                  <a:solidFill>
                    <a:srgbClr val="FFFFFF"/>
                  </a:solidFill>
                  <a:prstDash val="solid"/>
                </a:ln>
                <a:solidFill>
                  <a:srgbClr val="FFFFFF"/>
                </a:solidFill>
                <a:latin typeface="Times New Roman" pitchFamily="18" charset="0"/>
                <a:cs typeface="Times New Roman" pitchFamily="18" charset="0"/>
              </a:rPr>
              <a:t>flavor</a:t>
            </a:r>
            <a:r>
              <a:rPr lang="en-IN" sz="3200" spc="70" dirty="0">
                <a:ln w="18415" cmpd="sng">
                  <a:solidFill>
                    <a:srgbClr val="FFFFFF"/>
                  </a:solidFill>
                  <a:prstDash val="solid"/>
                </a:ln>
                <a:solidFill>
                  <a:srgbClr val="FFFFFF"/>
                </a:solidFill>
                <a:latin typeface="Times New Roman" pitchFamily="18" charset="0"/>
                <a:cs typeface="Times New Roman" pitchFamily="18" charset="0"/>
              </a:rPr>
              <a:t> mesons using</a:t>
            </a:r>
          </a:p>
          <a:p>
            <a:pPr algn="ctr"/>
            <a:r>
              <a:rPr lang="en-IN" sz="3200" spc="70" dirty="0">
                <a:ln w="18415" cmpd="sng">
                  <a:solidFill>
                    <a:srgbClr val="FFFFFF"/>
                  </a:solidFill>
                  <a:prstDash val="solid"/>
                </a:ln>
                <a:solidFill>
                  <a:srgbClr val="FFFFFF"/>
                </a:solidFill>
                <a:latin typeface="Times New Roman" pitchFamily="18" charset="0"/>
                <a:cs typeface="Times New Roman" pitchFamily="18" charset="0"/>
              </a:rPr>
              <a:t>relativistic Dirac formalism</a:t>
            </a:r>
            <a:endParaRPr lang="en-US" sz="3200" spc="70" dirty="0">
              <a:ln w="18415" cmpd="sng">
                <a:solidFill>
                  <a:srgbClr val="FFFFFF"/>
                </a:solidFill>
                <a:prstDash val="solid"/>
              </a:ln>
              <a:solidFill>
                <a:srgbClr val="FFFFFF"/>
              </a:solidFill>
            </a:endParaRPr>
          </a:p>
        </p:txBody>
      </p:sp>
      <p:sp>
        <p:nvSpPr>
          <p:cNvPr id="9" name="Rectangle 8"/>
          <p:cNvSpPr/>
          <p:nvPr/>
        </p:nvSpPr>
        <p:spPr>
          <a:xfrm>
            <a:off x="609600" y="2017455"/>
            <a:ext cx="7924800" cy="2277547"/>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400" b="1" u="sng"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rPr>
              <a:t>Manan</a:t>
            </a:r>
            <a:r>
              <a:rPr lang="en-US" sz="2400" b="1" u="sng"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rPr>
              <a:t> Shah</a:t>
            </a:r>
            <a:r>
              <a:rPr lang="en-US" sz="2400" b="1" cap="all" baseline="300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rPr>
              <a:t>*, #</a:t>
            </a:r>
            <a:r>
              <a:rPr lang="en-U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rPr>
              <a:t>, P  C </a:t>
            </a:r>
            <a:r>
              <a:rPr lang="en-US" sz="2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rPr>
              <a:t>Vinodkumar</a:t>
            </a:r>
            <a:r>
              <a:rPr lang="en-US" sz="2400" b="1" cap="all" baseline="300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rPr>
              <a:t>#</a:t>
            </a:r>
          </a:p>
          <a:p>
            <a:pPr algn="ctr"/>
            <a:endParaRPr lang="en-US" sz="1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endParaRPr>
          </a:p>
          <a:p>
            <a:pPr algn="ctr"/>
            <a:r>
              <a:rPr lang="en-US" b="1" baseline="3000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rPr>
              <a:t># </a:t>
            </a:r>
            <a:r>
              <a:rPr lang="en-US"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rPr>
              <a:t>Department </a:t>
            </a:r>
            <a:r>
              <a:rPr lang="en-US" b="1"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rPr>
              <a:t>o</a:t>
            </a:r>
            <a:r>
              <a:rPr lang="en-US"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rPr>
              <a:t>f Physics, </a:t>
            </a:r>
            <a:r>
              <a:rPr lang="en-US" b="1"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rPr>
              <a:t>Sardar</a:t>
            </a:r>
            <a:r>
              <a:rPr lang="en-US"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rPr>
              <a:t> Patel University, </a:t>
            </a:r>
            <a:r>
              <a:rPr lang="en-US" b="1"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rPr>
              <a:t>Vallabh</a:t>
            </a:r>
            <a:r>
              <a:rPr lang="en-US"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rPr>
              <a:t> Vidyanagar-388 120</a:t>
            </a:r>
          </a:p>
          <a:p>
            <a:pPr algn="ctr"/>
            <a:r>
              <a:rPr lang="en-US" b="1" baseline="300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rPr>
              <a:t>* </a:t>
            </a:r>
            <a:r>
              <a:rPr lang="en-US"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rPr>
              <a:t>P. D. Patel Institute of Applied Sciences, CHARUSAT, Changa-388 421</a:t>
            </a:r>
          </a:p>
          <a:p>
            <a:pPr algn="ctr"/>
            <a:r>
              <a:rPr lang="en-US"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rPr>
              <a:t>Gujarat</a:t>
            </a:r>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rPr>
              <a:t>, India</a:t>
            </a:r>
          </a:p>
          <a:p>
            <a:pPr algn="ctr"/>
            <a:endParaRPr lang="en-U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endParaRPr>
          </a:p>
          <a:p>
            <a:pPr algn="ctr"/>
            <a:endParaRPr lang="en-U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latin typeface="Times New Roman" pitchFamily="18" charset="0"/>
              <a:cs typeface="Times New Roman" pitchFamily="18" charset="0"/>
            </a:endParaRPr>
          </a:p>
        </p:txBody>
      </p:sp>
      <p:pic>
        <p:nvPicPr>
          <p:cNvPr id="13" name="Picture 6" descr="http://www.medicalmaza.com/wp-content/uploads/2014/09/spu-result.png"/>
          <p:cNvPicPr>
            <a:picLocks noChangeAspect="1" noChangeArrowheads="1"/>
          </p:cNvPicPr>
          <p:nvPr/>
        </p:nvPicPr>
        <p:blipFill>
          <a:blip r:embed="rId2" cstate="print">
            <a:clrChange>
              <a:clrFrom>
                <a:srgbClr val="FFFEFE"/>
              </a:clrFrom>
              <a:clrTo>
                <a:srgbClr val="FFFEFE">
                  <a:alpha val="0"/>
                </a:srgbClr>
              </a:clrTo>
            </a:clrChange>
            <a:extLst>
              <a:ext uri="{28A0092B-C50C-407E-A947-70E740481C1C}">
                <a14:useLocalDpi xmlns:a14="http://schemas.microsoft.com/office/drawing/2010/main" val="0"/>
              </a:ext>
            </a:extLst>
          </a:blip>
          <a:srcRect/>
          <a:stretch>
            <a:fillRect/>
          </a:stretch>
        </p:blipFill>
        <p:spPr bwMode="auto">
          <a:xfrm>
            <a:off x="457200" y="3380451"/>
            <a:ext cx="1143000" cy="114712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238375" y="4495800"/>
            <a:ext cx="4419600" cy="707886"/>
          </a:xfrm>
          <a:prstGeom prst="rect">
            <a:avLst/>
          </a:prstGeom>
        </p:spPr>
        <p:txBody>
          <a:bodyPr wrap="square">
            <a:spAutoFit/>
          </a:bodyPr>
          <a:lstStyle/>
          <a:p>
            <a:pPr algn="ctr"/>
            <a:r>
              <a:rPr lang="en-IN" sz="2000" b="1" dirty="0">
                <a:ln>
                  <a:solidFill>
                    <a:srgbClr val="002060"/>
                  </a:solidFill>
                </a:ln>
                <a:solidFill>
                  <a:schemeClr val="accent1">
                    <a:lumMod val="50000"/>
                  </a:schemeClr>
                </a:solidFill>
                <a:latin typeface="Times New Roman" pitchFamily="18" charset="0"/>
                <a:cs typeface="Times New Roman" pitchFamily="18" charset="0"/>
              </a:rPr>
              <a:t>2nd Heavy Flavour Meet </a:t>
            </a:r>
            <a:r>
              <a:rPr lang="en-IN" sz="2000" b="1" dirty="0" smtClean="0">
                <a:ln>
                  <a:solidFill>
                    <a:srgbClr val="002060"/>
                  </a:solidFill>
                </a:ln>
                <a:solidFill>
                  <a:schemeClr val="accent1">
                    <a:lumMod val="50000"/>
                  </a:schemeClr>
                </a:solidFill>
                <a:latin typeface="Times New Roman" pitchFamily="18" charset="0"/>
                <a:cs typeface="Times New Roman" pitchFamily="18" charset="0"/>
              </a:rPr>
              <a:t>2016 </a:t>
            </a:r>
          </a:p>
          <a:p>
            <a:pPr algn="ctr"/>
            <a:r>
              <a:rPr lang="en-IN" sz="2000" b="1" dirty="0" err="1" smtClean="0">
                <a:ln>
                  <a:solidFill>
                    <a:schemeClr val="accent3">
                      <a:lumMod val="75000"/>
                    </a:schemeClr>
                  </a:solidFill>
                </a:ln>
                <a:solidFill>
                  <a:schemeClr val="accent3">
                    <a:lumMod val="50000"/>
                  </a:schemeClr>
                </a:solidFill>
                <a:latin typeface="Times New Roman" pitchFamily="18" charset="0"/>
                <a:cs typeface="Times New Roman" pitchFamily="18" charset="0"/>
              </a:rPr>
              <a:t>Saha</a:t>
            </a:r>
            <a:r>
              <a:rPr lang="en-IN" sz="2000" b="1" dirty="0" smtClean="0">
                <a:ln>
                  <a:solidFill>
                    <a:schemeClr val="accent3">
                      <a:lumMod val="75000"/>
                    </a:schemeClr>
                  </a:solidFill>
                </a:ln>
                <a:solidFill>
                  <a:schemeClr val="accent3">
                    <a:lumMod val="50000"/>
                  </a:schemeClr>
                </a:solidFill>
                <a:latin typeface="Times New Roman" pitchFamily="18" charset="0"/>
                <a:cs typeface="Times New Roman" pitchFamily="18" charset="0"/>
              </a:rPr>
              <a:t> </a:t>
            </a:r>
            <a:r>
              <a:rPr lang="en-IN" sz="2000" b="1" dirty="0">
                <a:ln>
                  <a:solidFill>
                    <a:schemeClr val="accent3">
                      <a:lumMod val="75000"/>
                    </a:schemeClr>
                  </a:solidFill>
                </a:ln>
                <a:solidFill>
                  <a:schemeClr val="accent3">
                    <a:lumMod val="50000"/>
                  </a:schemeClr>
                </a:solidFill>
                <a:latin typeface="Times New Roman" pitchFamily="18" charset="0"/>
                <a:cs typeface="Times New Roman" pitchFamily="18" charset="0"/>
              </a:rPr>
              <a:t>Institute of Nuclear Physics</a:t>
            </a:r>
            <a:endParaRPr lang="en-IN" sz="2000" dirty="0"/>
          </a:p>
        </p:txBody>
      </p:sp>
      <p:pic>
        <p:nvPicPr>
          <p:cNvPr id="4" name="Picture 4" descr="http://www.saha.ac.in/web/images/sinphome/slider/size.jpg"/>
          <p:cNvPicPr>
            <a:picLocks noChangeAspect="1" noChangeArrowheads="1"/>
          </p:cNvPicPr>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 y="5374878"/>
            <a:ext cx="3864145" cy="148312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saha.ac.in/web/images/sinphome/slider/bnr_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9854" y="5374878"/>
            <a:ext cx="3864146" cy="14954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sakshieducation.com/Scholarships/SINP_Kolkata.jpg"/>
          <p:cNvPicPr>
            <a:picLocks noChangeAspect="1" noChangeArrowheads="1"/>
          </p:cNvPicPr>
          <p:nvPr/>
        </p:nvPicPr>
        <p:blipFill>
          <a:blip r:embed="rId5">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3864146" y="5374878"/>
            <a:ext cx="1415708" cy="148312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62698" y="3581401"/>
            <a:ext cx="2743202" cy="685799"/>
          </a:xfrm>
          <a:prstGeom prst="rect">
            <a:avLst/>
          </a:prstGeom>
          <a:noFill/>
          <a:ln>
            <a:noFill/>
          </a:ln>
          <a:effectLst>
            <a:glow rad="101600">
              <a:schemeClr val="accent1">
                <a:satMod val="175000"/>
                <a:alpha val="40000"/>
              </a:schemeClr>
            </a:glow>
            <a:outerShdw dist="35921" dir="2700000" algn="ctr" rotWithShape="0">
              <a:schemeClr val="bg2"/>
            </a:outerShdw>
          </a:effectLst>
          <a:scene3d>
            <a:camera prst="perspectiveFront"/>
            <a:lightRig rig="balanced" dir="t">
              <a:rot lat="0" lon="0" rev="8700000"/>
            </a:lightRig>
          </a:scene3d>
          <a:sp3d>
            <a:bevelT w="190500" h="381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descr="Waving India flag"/>
          <p:cNvPicPr>
            <a:picLocks noChangeAspect="1" noChangeArrowheads="1" noCrop="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05437" y="3194878"/>
            <a:ext cx="538163" cy="37114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538558" y="5102423"/>
            <a:ext cx="1947842" cy="307777"/>
          </a:xfrm>
          <a:prstGeom prst="rect">
            <a:avLst/>
          </a:prstGeom>
        </p:spPr>
        <p:txBody>
          <a:bodyPr wrap="none">
            <a:spAutoFit/>
          </a:bodyPr>
          <a:lstStyle/>
          <a:p>
            <a:pPr algn="ctr"/>
            <a:r>
              <a:rPr lang="en-US" sz="1400" b="1" cap="all" dirty="0">
                <a:ln w="0"/>
                <a:solidFill>
                  <a:schemeClr val="accent1">
                    <a:lumMod val="50000"/>
                  </a:schemeClr>
                </a:solidFill>
                <a:latin typeface="Times New Roman" pitchFamily="18" charset="0"/>
                <a:cs typeface="Times New Roman" pitchFamily="18" charset="0"/>
              </a:rPr>
              <a:t>February </a:t>
            </a:r>
            <a:r>
              <a:rPr lang="en-US" sz="1400" b="1" cap="all" dirty="0" smtClean="0">
                <a:ln w="0"/>
                <a:solidFill>
                  <a:schemeClr val="accent1">
                    <a:lumMod val="50000"/>
                  </a:schemeClr>
                </a:solidFill>
                <a:latin typeface="Times New Roman" pitchFamily="18" charset="0"/>
                <a:cs typeface="Times New Roman" pitchFamily="18" charset="0"/>
              </a:rPr>
              <a:t>3-5,  </a:t>
            </a:r>
            <a:r>
              <a:rPr lang="en-US" sz="1400" b="1" cap="all" dirty="0">
                <a:ln w="0"/>
                <a:solidFill>
                  <a:schemeClr val="accent1">
                    <a:lumMod val="50000"/>
                  </a:schemeClr>
                </a:solidFill>
                <a:latin typeface="Times New Roman" pitchFamily="18" charset="0"/>
                <a:cs typeface="Times New Roman" pitchFamily="18" charset="0"/>
              </a:rPr>
              <a:t>2016</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Rounded Rectangle 14"/>
          <p:cNvSpPr/>
          <p:nvPr/>
        </p:nvSpPr>
        <p:spPr>
          <a:xfrm>
            <a:off x="0" y="0"/>
            <a:ext cx="9144000" cy="740229"/>
          </a:xfrm>
          <a:prstGeom prst="roundRect">
            <a:avLst/>
          </a:prstGeom>
          <a:solidFill>
            <a:schemeClr val="accent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r>
              <a:rPr lang="en-US" sz="4000" b="1" dirty="0" err="1" smtClean="0">
                <a:latin typeface="Edwardian Script ITC" pitchFamily="66" charset="0"/>
                <a:cs typeface="Times New Roman"/>
              </a:rPr>
              <a:t>Pseudoscalar</a:t>
            </a:r>
            <a:r>
              <a:rPr lang="en-US" sz="4000" b="1" dirty="0" smtClean="0">
                <a:latin typeface="Edwardian Script ITC" pitchFamily="66" charset="0"/>
                <a:cs typeface="Times New Roman"/>
              </a:rPr>
              <a:t> </a:t>
            </a:r>
            <a:r>
              <a:rPr lang="en-US" sz="4000" b="1" dirty="0" err="1" smtClean="0">
                <a:latin typeface="Edwardian Script ITC" pitchFamily="66" charset="0"/>
                <a:cs typeface="Times New Roman"/>
              </a:rPr>
              <a:t>DecayConstant</a:t>
            </a:r>
            <a:r>
              <a:rPr lang="en-US" sz="4400" b="1" dirty="0" smtClean="0">
                <a:latin typeface="Edwardian Script ITC" pitchFamily="66" charset="0"/>
                <a:cs typeface="Times New Roman"/>
              </a:rPr>
              <a:t> </a:t>
            </a:r>
            <a:endParaRPr lang="en-US" sz="4400" dirty="0">
              <a:latin typeface="Times New Roman" pitchFamily="18" charset="0"/>
              <a:cs typeface="Times New Roman" pitchFamily="18" charset="0"/>
            </a:endParaRPr>
          </a:p>
        </p:txBody>
      </p:sp>
      <p:grpSp>
        <p:nvGrpSpPr>
          <p:cNvPr id="6" name="Group 5"/>
          <p:cNvGrpSpPr/>
          <p:nvPr/>
        </p:nvGrpSpPr>
        <p:grpSpPr>
          <a:xfrm>
            <a:off x="228600" y="953869"/>
            <a:ext cx="8839201" cy="5294531"/>
            <a:chOff x="228600" y="953869"/>
            <a:chExt cx="8839201" cy="5294531"/>
          </a:xfrm>
        </p:grpSpPr>
        <p:sp>
          <p:nvSpPr>
            <p:cNvPr id="5" name="Rectangle 4"/>
            <p:cNvSpPr/>
            <p:nvPr/>
          </p:nvSpPr>
          <p:spPr>
            <a:xfrm>
              <a:off x="685800" y="953869"/>
              <a:ext cx="8153400" cy="5170646"/>
            </a:xfrm>
            <a:prstGeom prst="rect">
              <a:avLst/>
            </a:prstGeom>
          </p:spPr>
          <p:txBody>
            <a:bodyPr wrap="square">
              <a:spAutoFit/>
            </a:bodyPr>
            <a:lstStyle/>
            <a:p>
              <a:pPr algn="just"/>
              <a:r>
                <a:rPr lang="en-US" sz="2200" b="1" dirty="0">
                  <a:solidFill>
                    <a:schemeClr val="bg1"/>
                  </a:solidFill>
                  <a:latin typeface="Lucida Fax" pitchFamily="18" charset="0"/>
                </a:rPr>
                <a:t>In the relativistic quark model, the </a:t>
              </a:r>
              <a:r>
                <a:rPr lang="en-US" sz="2200" b="1" dirty="0" err="1" smtClean="0">
                  <a:solidFill>
                    <a:schemeClr val="bg1"/>
                  </a:solidFill>
                  <a:latin typeface="Lucida Fax" pitchFamily="18" charset="0"/>
                </a:rPr>
                <a:t>pseudoscalar</a:t>
              </a:r>
              <a:r>
                <a:rPr lang="en-US" sz="2200" b="1" dirty="0" smtClean="0">
                  <a:solidFill>
                    <a:schemeClr val="bg1"/>
                  </a:solidFill>
                  <a:latin typeface="Lucida Fax" pitchFamily="18" charset="0"/>
                </a:rPr>
                <a:t> decay </a:t>
              </a:r>
              <a:r>
                <a:rPr lang="en-US" sz="2200" b="1" dirty="0">
                  <a:solidFill>
                    <a:schemeClr val="bg1"/>
                  </a:solidFill>
                  <a:latin typeface="Lucida Fax" pitchFamily="18" charset="0"/>
                </a:rPr>
                <a:t>constant </a:t>
              </a:r>
              <a:r>
                <a:rPr lang="en-US" sz="2200" b="1" dirty="0" smtClean="0">
                  <a:solidFill>
                    <a:schemeClr val="bg1"/>
                  </a:solidFill>
                  <a:latin typeface="Lucida Fax" pitchFamily="18" charset="0"/>
                </a:rPr>
                <a:t>can be </a:t>
              </a:r>
              <a:r>
                <a:rPr lang="en-US" sz="2200" b="1" dirty="0">
                  <a:solidFill>
                    <a:schemeClr val="bg1"/>
                  </a:solidFill>
                  <a:latin typeface="Lucida Fax" pitchFamily="18" charset="0"/>
                </a:rPr>
                <a:t>expressed through the meson wave function in the momentum space </a:t>
              </a:r>
              <a:r>
                <a:rPr lang="en-US" sz="2200" b="1" dirty="0" smtClean="0">
                  <a:solidFill>
                    <a:schemeClr val="bg1"/>
                  </a:solidFill>
                  <a:latin typeface="Lucida Fax" pitchFamily="18" charset="0"/>
                </a:rPr>
                <a:t>[12,13]</a:t>
              </a:r>
            </a:p>
            <a:p>
              <a:pPr algn="just"/>
              <a:endParaRPr lang="en-US" sz="2200" b="1" dirty="0">
                <a:solidFill>
                  <a:schemeClr val="bg1"/>
                </a:solidFill>
                <a:latin typeface="Lucida Fax" pitchFamily="18" charset="0"/>
              </a:endParaRPr>
            </a:p>
            <a:p>
              <a:pPr algn="just"/>
              <a:endParaRPr lang="en-US" sz="2200" b="1" dirty="0" smtClean="0">
                <a:solidFill>
                  <a:schemeClr val="bg1"/>
                </a:solidFill>
                <a:latin typeface="Lucida Fax" pitchFamily="18" charset="0"/>
              </a:endParaRPr>
            </a:p>
            <a:p>
              <a:pPr algn="just"/>
              <a:endParaRPr lang="en-US" sz="2200" b="1" dirty="0">
                <a:solidFill>
                  <a:schemeClr val="bg1"/>
                </a:solidFill>
                <a:latin typeface="Lucida Fax" pitchFamily="18" charset="0"/>
              </a:endParaRPr>
            </a:p>
            <a:p>
              <a:pPr algn="just"/>
              <a:r>
                <a:rPr lang="en-US" sz="2200" b="1" dirty="0">
                  <a:solidFill>
                    <a:schemeClr val="bg1"/>
                  </a:solidFill>
                  <a:latin typeface="Lucida Fax" pitchFamily="18" charset="0"/>
                </a:rPr>
                <a:t>Here </a:t>
              </a:r>
              <a:r>
                <a:rPr lang="en-US" sz="2200" b="1" i="1" dirty="0" smtClean="0">
                  <a:solidFill>
                    <a:schemeClr val="bg1"/>
                  </a:solidFill>
                  <a:latin typeface="Lucida Fax" pitchFamily="18" charset="0"/>
                </a:rPr>
                <a:t>M</a:t>
              </a:r>
              <a:r>
                <a:rPr lang="en-US" sz="2200" b="1" i="1" baseline="-25000" dirty="0" smtClean="0">
                  <a:solidFill>
                    <a:schemeClr val="bg1"/>
                  </a:solidFill>
                  <a:latin typeface="Lucida Fax" pitchFamily="18" charset="0"/>
                </a:rPr>
                <a:t>P</a:t>
              </a:r>
              <a:r>
                <a:rPr lang="en-US" sz="2200" b="1" dirty="0" smtClean="0">
                  <a:solidFill>
                    <a:schemeClr val="bg1"/>
                  </a:solidFill>
                  <a:latin typeface="Lucida Fax" pitchFamily="18" charset="0"/>
                </a:rPr>
                <a:t> </a:t>
              </a:r>
              <a:r>
                <a:rPr lang="en-US" sz="2200" b="1" dirty="0">
                  <a:solidFill>
                    <a:schemeClr val="bg1"/>
                  </a:solidFill>
                  <a:latin typeface="Lucida Fax" pitchFamily="18" charset="0"/>
                </a:rPr>
                <a:t>is mass of the </a:t>
              </a:r>
              <a:r>
                <a:rPr lang="en-US" sz="2200" b="1" dirty="0" err="1">
                  <a:solidFill>
                    <a:schemeClr val="bg1"/>
                  </a:solidFill>
                  <a:latin typeface="Lucida Fax" pitchFamily="18" charset="0"/>
                </a:rPr>
                <a:t>pseudoscalar</a:t>
              </a:r>
              <a:r>
                <a:rPr lang="en-US" sz="2200" b="1" dirty="0">
                  <a:solidFill>
                    <a:schemeClr val="bg1"/>
                  </a:solidFill>
                  <a:latin typeface="Lucida Fax" pitchFamily="18" charset="0"/>
                </a:rPr>
                <a:t> meson and </a:t>
              </a:r>
              <a:r>
                <a:rPr lang="en-US" sz="2200" b="1" i="1" dirty="0" smtClean="0">
                  <a:solidFill>
                    <a:schemeClr val="bg1"/>
                  </a:solidFill>
                  <a:latin typeface="Lucida Fax" pitchFamily="18" charset="0"/>
                </a:rPr>
                <a:t>I</a:t>
              </a:r>
              <a:r>
                <a:rPr lang="en-US" sz="2200" b="1" i="1" baseline="-25000" dirty="0" smtClean="0">
                  <a:solidFill>
                    <a:schemeClr val="bg1"/>
                  </a:solidFill>
                  <a:latin typeface="Lucida Fax" pitchFamily="18" charset="0"/>
                </a:rPr>
                <a:t>P</a:t>
              </a:r>
              <a:r>
                <a:rPr lang="en-US" sz="2200" b="1" dirty="0" smtClean="0">
                  <a:solidFill>
                    <a:schemeClr val="bg1"/>
                  </a:solidFill>
                  <a:latin typeface="Lucida Fax" pitchFamily="18" charset="0"/>
                </a:rPr>
                <a:t> and </a:t>
              </a:r>
              <a:r>
                <a:rPr lang="en-US" sz="2200" b="1" i="1" dirty="0" smtClean="0">
                  <a:solidFill>
                    <a:schemeClr val="bg1"/>
                  </a:solidFill>
                  <a:latin typeface="Lucida Fax" pitchFamily="18" charset="0"/>
                </a:rPr>
                <a:t>J</a:t>
              </a:r>
              <a:r>
                <a:rPr lang="en-US" sz="2200" b="1" i="1" baseline="-25000" dirty="0" smtClean="0">
                  <a:solidFill>
                    <a:schemeClr val="bg1"/>
                  </a:solidFill>
                  <a:latin typeface="Lucida Fax" pitchFamily="18" charset="0"/>
                </a:rPr>
                <a:t>P</a:t>
              </a:r>
              <a:r>
                <a:rPr lang="en-US" sz="2200" b="1" dirty="0" smtClean="0">
                  <a:solidFill>
                    <a:schemeClr val="bg1"/>
                  </a:solidFill>
                  <a:latin typeface="Lucida Fax" pitchFamily="18" charset="0"/>
                </a:rPr>
                <a:t> </a:t>
              </a:r>
              <a:r>
                <a:rPr lang="en-US" sz="2200" b="1" dirty="0">
                  <a:solidFill>
                    <a:schemeClr val="bg1"/>
                  </a:solidFill>
                  <a:latin typeface="Lucida Fax" pitchFamily="18" charset="0"/>
                </a:rPr>
                <a:t>are defined </a:t>
              </a:r>
              <a:r>
                <a:rPr lang="en-US" sz="2200" b="1" dirty="0" smtClean="0">
                  <a:solidFill>
                    <a:schemeClr val="bg1"/>
                  </a:solidFill>
                  <a:latin typeface="Lucida Fax" pitchFamily="18" charset="0"/>
                </a:rPr>
                <a:t>as</a:t>
              </a:r>
            </a:p>
            <a:p>
              <a:pPr algn="just"/>
              <a:endParaRPr lang="en-US" sz="2200" b="1" dirty="0">
                <a:solidFill>
                  <a:schemeClr val="bg1"/>
                </a:solidFill>
                <a:latin typeface="Lucida Fax" pitchFamily="18" charset="0"/>
              </a:endParaRPr>
            </a:p>
            <a:p>
              <a:pPr algn="just"/>
              <a:r>
                <a:rPr lang="en-US" sz="2200" b="1" dirty="0" smtClean="0">
                  <a:solidFill>
                    <a:schemeClr val="bg1"/>
                  </a:solidFill>
                  <a:latin typeface="Lucida Fax" pitchFamily="18" charset="0"/>
                </a:rPr>
                <a:t>                                           ; </a:t>
              </a:r>
            </a:p>
            <a:p>
              <a:pPr algn="just"/>
              <a:endParaRPr lang="en-US" sz="2200" b="1" dirty="0">
                <a:solidFill>
                  <a:schemeClr val="bg1"/>
                </a:solidFill>
                <a:latin typeface="Lucida Fax" pitchFamily="18" charset="0"/>
              </a:endParaRPr>
            </a:p>
            <a:p>
              <a:pPr algn="just"/>
              <a:endParaRPr lang="en-US" sz="2200" b="1" dirty="0" smtClean="0">
                <a:solidFill>
                  <a:schemeClr val="bg1"/>
                </a:solidFill>
                <a:latin typeface="Lucida Fax" pitchFamily="18" charset="0"/>
              </a:endParaRPr>
            </a:p>
            <a:p>
              <a:pPr algn="just"/>
              <a:r>
                <a:rPr lang="en-US" sz="2200" b="1" dirty="0" smtClean="0">
                  <a:solidFill>
                    <a:schemeClr val="bg1"/>
                  </a:solidFill>
                  <a:latin typeface="Lucida Fax" pitchFamily="18" charset="0"/>
                </a:rPr>
                <a:t>Where</a:t>
              </a:r>
            </a:p>
            <a:p>
              <a:pPr algn="just"/>
              <a:endParaRPr lang="en-US" sz="2200" b="1" dirty="0">
                <a:solidFill>
                  <a:schemeClr val="bg1"/>
                </a:solidFill>
                <a:latin typeface="Lucida Fax" pitchFamily="18" charset="0"/>
              </a:endParaRPr>
            </a:p>
            <a:p>
              <a:pPr algn="just"/>
              <a:r>
                <a:rPr lang="en-US" sz="2200" b="1" dirty="0" smtClean="0">
                  <a:solidFill>
                    <a:schemeClr val="bg1"/>
                  </a:solidFill>
                  <a:latin typeface="Lucida Fax" pitchFamily="18" charset="0"/>
                </a:rPr>
                <a:t>					    and         		    .</a:t>
              </a:r>
              <a:endParaRPr lang="en-US" sz="2200" b="1" dirty="0">
                <a:solidFill>
                  <a:schemeClr val="bg1"/>
                </a:solidFill>
                <a:latin typeface="Lucida Fax" pitchFamily="18" charset="0"/>
              </a:endParaRPr>
            </a:p>
          </p:txBody>
        </p:sp>
        <p:sp>
          <p:nvSpPr>
            <p:cNvPr id="12" name="Flowchart: Connector 11"/>
            <p:cNvSpPr/>
            <p:nvPr/>
          </p:nvSpPr>
          <p:spPr>
            <a:xfrm>
              <a:off x="314459" y="1066800"/>
              <a:ext cx="152400" cy="152400"/>
            </a:xfrm>
            <a:prstGeom prst="flowChartConnector">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4" name="Flowchart: Connector 13"/>
            <p:cNvSpPr/>
            <p:nvPr/>
          </p:nvSpPr>
          <p:spPr>
            <a:xfrm flipV="1">
              <a:off x="304800" y="3048000"/>
              <a:ext cx="162059" cy="152400"/>
            </a:xfrm>
            <a:prstGeom prst="flowChartConnector">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2" cstate="print">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31000" contrast="75000"/>
                      </a14:imgEffect>
                    </a14:imgLayer>
                  </a14:imgProps>
                </a:ext>
                <a:ext uri="{28A0092B-C50C-407E-A947-70E740481C1C}">
                  <a14:useLocalDpi xmlns:a14="http://schemas.microsoft.com/office/drawing/2010/main" val="0"/>
                </a:ext>
              </a:extLst>
            </a:blip>
            <a:srcRect/>
            <a:stretch>
              <a:fillRect/>
            </a:stretch>
          </p:blipFill>
          <p:spPr bwMode="auto">
            <a:xfrm>
              <a:off x="3158836" y="1981200"/>
              <a:ext cx="2670464" cy="1077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4" cstate="print">
              <a:clrChange>
                <a:clrFrom>
                  <a:srgbClr val="FFFFFF"/>
                </a:clrFrom>
                <a:clrTo>
                  <a:srgbClr val="FFFFFF">
                    <a:alpha val="0"/>
                  </a:srgbClr>
                </a:clrTo>
              </a:clrChange>
              <a:extLst>
                <a:ext uri="{BEBA8EAE-BF5A-486C-A8C5-ECC9F3942E4B}">
                  <a14:imgProps xmlns:a14="http://schemas.microsoft.com/office/drawing/2010/main">
                    <a14:imgLayer r:embed="rId5">
                      <a14:imgEffect>
                        <a14:brightnessContrast bright="-31000" contrast="72000"/>
                      </a14:imgEffect>
                    </a14:imgLayer>
                  </a14:imgProps>
                </a:ext>
                <a:ext uri="{28A0092B-C50C-407E-A947-70E740481C1C}">
                  <a14:useLocalDpi xmlns:a14="http://schemas.microsoft.com/office/drawing/2010/main" val="0"/>
                </a:ext>
              </a:extLst>
            </a:blip>
            <a:srcRect b="7115"/>
            <a:stretch/>
          </p:blipFill>
          <p:spPr bwMode="auto">
            <a:xfrm>
              <a:off x="228600" y="3733800"/>
              <a:ext cx="4572000" cy="823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6" cstate="print">
              <a:clrChange>
                <a:clrFrom>
                  <a:srgbClr val="FFFFFF"/>
                </a:clrFrom>
                <a:clrTo>
                  <a:srgbClr val="FFFFFF">
                    <a:alpha val="0"/>
                  </a:srgbClr>
                </a:clrTo>
              </a:clrChange>
              <a:extLst>
                <a:ext uri="{BEBA8EAE-BF5A-486C-A8C5-ECC9F3942E4B}">
                  <a14:imgProps xmlns:a14="http://schemas.microsoft.com/office/drawing/2010/main">
                    <a14:imgLayer r:embed="rId7">
                      <a14:imgEffect>
                        <a14:brightnessContrast bright="-31000" contrast="72000"/>
                      </a14:imgEffect>
                    </a14:imgLayer>
                  </a14:imgProps>
                </a:ext>
                <a:ext uri="{28A0092B-C50C-407E-A947-70E740481C1C}">
                  <a14:useLocalDpi xmlns:a14="http://schemas.microsoft.com/office/drawing/2010/main" val="0"/>
                </a:ext>
              </a:extLst>
            </a:blip>
            <a:srcRect/>
            <a:stretch>
              <a:fillRect/>
            </a:stretch>
          </p:blipFill>
          <p:spPr bwMode="auto">
            <a:xfrm>
              <a:off x="4876800" y="3726652"/>
              <a:ext cx="4191001" cy="845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8" cstate="print">
              <a:clrChange>
                <a:clrFrom>
                  <a:srgbClr val="FFFFFF"/>
                </a:clrFrom>
                <a:clrTo>
                  <a:srgbClr val="FFFFFF">
                    <a:alpha val="0"/>
                  </a:srgbClr>
                </a:clrTo>
              </a:clrChange>
              <a:extLst>
                <a:ext uri="{BEBA8EAE-BF5A-486C-A8C5-ECC9F3942E4B}">
                  <a14:imgProps xmlns:a14="http://schemas.microsoft.com/office/drawing/2010/main">
                    <a14:imgLayer r:embed="rId9">
                      <a14:imgEffect>
                        <a14:brightnessContrast bright="-31000" contrast="71000"/>
                      </a14:imgEffect>
                    </a14:imgLayer>
                  </a14:imgProps>
                </a:ext>
                <a:ext uri="{28A0092B-C50C-407E-A947-70E740481C1C}">
                  <a14:useLocalDpi xmlns:a14="http://schemas.microsoft.com/office/drawing/2010/main" val="0"/>
                </a:ext>
              </a:extLst>
            </a:blip>
            <a:srcRect/>
            <a:stretch>
              <a:fillRect/>
            </a:stretch>
          </p:blipFill>
          <p:spPr bwMode="auto">
            <a:xfrm>
              <a:off x="457200" y="5428357"/>
              <a:ext cx="5256536" cy="820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10" cstate="print">
              <a:clrChange>
                <a:clrFrom>
                  <a:srgbClr val="FFFFFF"/>
                </a:clrFrom>
                <a:clrTo>
                  <a:srgbClr val="FFFFFF">
                    <a:alpha val="0"/>
                  </a:srgbClr>
                </a:clrTo>
              </a:clrChange>
              <a:extLst>
                <a:ext uri="{BEBA8EAE-BF5A-486C-A8C5-ECC9F3942E4B}">
                  <a14:imgProps xmlns:a14="http://schemas.microsoft.com/office/drawing/2010/main">
                    <a14:imgLayer r:embed="rId11">
                      <a14:imgEffect>
                        <a14:brightnessContrast bright="-31000" contrast="75000"/>
                      </a14:imgEffect>
                    </a14:imgLayer>
                  </a14:imgProps>
                </a:ext>
                <a:ext uri="{28A0092B-C50C-407E-A947-70E740481C1C}">
                  <a14:useLocalDpi xmlns:a14="http://schemas.microsoft.com/office/drawing/2010/main" val="0"/>
                </a:ext>
              </a:extLst>
            </a:blip>
            <a:srcRect/>
            <a:stretch>
              <a:fillRect/>
            </a:stretch>
          </p:blipFill>
          <p:spPr bwMode="auto">
            <a:xfrm>
              <a:off x="6375399" y="5578821"/>
              <a:ext cx="2082801" cy="567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3" name="Picture 2" descr="Waving India flag"/>
          <p:cNvPicPr>
            <a:picLocks noChangeAspect="1" noChangeArrowheads="1" noCrop="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08034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ounded Rectangle 4"/>
          <p:cNvSpPr/>
          <p:nvPr/>
        </p:nvSpPr>
        <p:spPr>
          <a:xfrm>
            <a:off x="0" y="0"/>
            <a:ext cx="9144000" cy="740229"/>
          </a:xfrm>
          <a:prstGeom prst="roundRect">
            <a:avLst/>
          </a:prstGeom>
          <a:solidFill>
            <a:schemeClr val="accent1">
              <a:lumMod val="50000"/>
            </a:schemeClr>
          </a:solidFill>
          <a:ln>
            <a:noFill/>
          </a:ln>
        </p:spPr>
        <p:style>
          <a:lnRef idx="0">
            <a:schemeClr val="accent5"/>
          </a:lnRef>
          <a:fillRef idx="3">
            <a:schemeClr val="accent5"/>
          </a:fillRef>
          <a:effectRef idx="3">
            <a:schemeClr val="accent5"/>
          </a:effectRef>
          <a:fontRef idx="minor">
            <a:schemeClr val="lt1"/>
          </a:fontRef>
        </p:style>
        <p:txBody>
          <a:bodyPr rtlCol="0" anchor="ctr"/>
          <a:lstStyle/>
          <a:p>
            <a:r>
              <a:rPr lang="en-US" sz="4400" b="1" dirty="0" smtClean="0">
                <a:latin typeface="Edwardian Script ITC" pitchFamily="66" charset="0"/>
              </a:rPr>
              <a:t>Results and  Discussion </a:t>
            </a:r>
            <a:endParaRPr lang="en-US" sz="4400" b="1" dirty="0">
              <a:latin typeface="Edwardian Script ITC" pitchFamily="66" charset="0"/>
            </a:endParaRPr>
          </a:p>
        </p:txBody>
      </p:sp>
      <p:pic>
        <p:nvPicPr>
          <p:cNvPr id="10" name="Picture 2" descr="Waving India flag"/>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Effect>
                      <a14:brightnessContrast bright="-31000" contrast="75000"/>
                    </a14:imgEffect>
                  </a14:imgLayer>
                </a14:imgProps>
              </a:ext>
              <a:ext uri="{28A0092B-C50C-407E-A947-70E740481C1C}">
                <a14:useLocalDpi xmlns:a14="http://schemas.microsoft.com/office/drawing/2010/main" val="0"/>
              </a:ext>
            </a:extLst>
          </a:blip>
          <a:srcRect/>
          <a:stretch>
            <a:fillRect/>
          </a:stretch>
        </p:blipFill>
        <p:spPr bwMode="auto">
          <a:xfrm>
            <a:off x="186811" y="2057400"/>
            <a:ext cx="4308989" cy="4118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5">
            <a:extLst>
              <a:ext uri="{BEBA8EAE-BF5A-486C-A8C5-ECC9F3942E4B}">
                <a14:imgProps xmlns:a14="http://schemas.microsoft.com/office/drawing/2010/main">
                  <a14:imgLayer r:embed="rId6">
                    <a14:imgEffect>
                      <a14:brightnessContrast bright="-31000" contrast="75000"/>
                    </a14:imgEffect>
                  </a14:imgLayer>
                </a14:imgProps>
              </a:ext>
              <a:ext uri="{28A0092B-C50C-407E-A947-70E740481C1C}">
                <a14:useLocalDpi xmlns:a14="http://schemas.microsoft.com/office/drawing/2010/main" val="0"/>
              </a:ext>
            </a:extLst>
          </a:blip>
          <a:srcRect r="28468"/>
          <a:stretch/>
        </p:blipFill>
        <p:spPr bwMode="auto">
          <a:xfrm>
            <a:off x="4616447" y="2032000"/>
            <a:ext cx="4375153" cy="4143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6" name="Rectangle 5"/>
              <p:cNvSpPr/>
              <p:nvPr/>
            </p:nvSpPr>
            <p:spPr>
              <a:xfrm>
                <a:off x="164189" y="1193101"/>
                <a:ext cx="8979811" cy="407099"/>
              </a:xfrm>
              <a:prstGeom prst="rect">
                <a:avLst/>
              </a:prstGeom>
            </p:spPr>
            <p:txBody>
              <a:bodyPr wrap="square">
                <a:spAutoFit/>
              </a:bodyPr>
              <a:lstStyle/>
              <a:p>
                <a:r>
                  <a:rPr lang="en-IN" sz="2000" b="1" dirty="0" smtClean="0">
                    <a:solidFill>
                      <a:schemeClr val="bg1"/>
                    </a:solidFill>
                    <a:latin typeface="Lucida Fax" pitchFamily="18" charset="0"/>
                  </a:rPr>
                  <a:t>Pseudoscalar</a:t>
                </a:r>
                <a:r>
                  <a:rPr lang="en-IN" sz="2000" b="1" dirty="0">
                    <a:solidFill>
                      <a:schemeClr val="bg1"/>
                    </a:solidFill>
                    <a:latin typeface="Lucida Fax" pitchFamily="18" charset="0"/>
                  </a:rPr>
                  <a:t> decay constant (</a:t>
                </a:r>
                <a:r>
                  <a:rPr lang="en-IN" sz="2000" b="1" i="1" dirty="0" err="1">
                    <a:solidFill>
                      <a:schemeClr val="bg1"/>
                    </a:solidFill>
                    <a:latin typeface="Lucida Fax" pitchFamily="18" charset="0"/>
                  </a:rPr>
                  <a:t>f</a:t>
                </a:r>
                <a:r>
                  <a:rPr lang="en-IN" sz="2000" b="1" i="1" baseline="-25000" dirty="0" err="1">
                    <a:solidFill>
                      <a:schemeClr val="bg1"/>
                    </a:solidFill>
                    <a:latin typeface="Lucida Fax" pitchFamily="18" charset="0"/>
                  </a:rPr>
                  <a:t>P</a:t>
                </a:r>
                <a:r>
                  <a:rPr lang="en-IN" sz="2000" b="1" i="1" dirty="0">
                    <a:solidFill>
                      <a:schemeClr val="bg1"/>
                    </a:solidFill>
                    <a:latin typeface="Lucida Fax" pitchFamily="18" charset="0"/>
                  </a:rPr>
                  <a:t> </a:t>
                </a:r>
                <a:r>
                  <a:rPr lang="en-IN" sz="2000" b="1" dirty="0">
                    <a:solidFill>
                      <a:schemeClr val="bg1"/>
                    </a:solidFill>
                    <a:latin typeface="Lucida Fax" pitchFamily="18" charset="0"/>
                  </a:rPr>
                  <a:t>) of </a:t>
                </a:r>
                <a14:m>
                  <m:oMath xmlns:m="http://schemas.openxmlformats.org/officeDocument/2006/math">
                    <m:sSup>
                      <m:sSupPr>
                        <m:ctrlPr>
                          <a:rPr lang="en-IN" sz="2000" b="1" i="1" dirty="0">
                            <a:solidFill>
                              <a:schemeClr val="bg1"/>
                            </a:solidFill>
                            <a:latin typeface="Cambria Math"/>
                          </a:rPr>
                        </m:ctrlPr>
                      </m:sSupPr>
                      <m:e>
                        <m:r>
                          <a:rPr lang="en-IN" sz="2000" b="1" i="1" dirty="0">
                            <a:solidFill>
                              <a:schemeClr val="bg1"/>
                            </a:solidFill>
                            <a:latin typeface="Cambria Math"/>
                          </a:rPr>
                          <m:t>𝑩</m:t>
                        </m:r>
                      </m:e>
                      <m:sup>
                        <m:r>
                          <a:rPr lang="en-IN" sz="2000" b="1" i="1" dirty="0">
                            <a:solidFill>
                              <a:schemeClr val="bg1"/>
                            </a:solidFill>
                            <a:latin typeface="Cambria Math"/>
                          </a:rPr>
                          <m:t>𝟎</m:t>
                        </m:r>
                      </m:sup>
                    </m:sSup>
                  </m:oMath>
                </a14:m>
                <a:r>
                  <a:rPr lang="en-IN" sz="2000" b="1" i="1" dirty="0" smtClean="0">
                    <a:solidFill>
                      <a:schemeClr val="bg1"/>
                    </a:solidFill>
                    <a:latin typeface="Lucida Fax" pitchFamily="18" charset="0"/>
                  </a:rPr>
                  <a:t> </a:t>
                </a:r>
                <a:r>
                  <a:rPr lang="en-IN" sz="2000" b="1" dirty="0" smtClean="0">
                    <a:solidFill>
                      <a:schemeClr val="bg1"/>
                    </a:solidFill>
                    <a:latin typeface="Lucida Fax" pitchFamily="18" charset="0"/>
                  </a:rPr>
                  <a:t>and </a:t>
                </a:r>
                <a14:m>
                  <m:oMath xmlns:m="http://schemas.openxmlformats.org/officeDocument/2006/math">
                    <m:sSubSup>
                      <m:sSubSupPr>
                        <m:ctrlPr>
                          <a:rPr lang="en-IN" sz="2000" b="1" i="1" dirty="0" smtClean="0">
                            <a:solidFill>
                              <a:schemeClr val="bg1"/>
                            </a:solidFill>
                            <a:latin typeface="Cambria Math"/>
                          </a:rPr>
                        </m:ctrlPr>
                      </m:sSubSupPr>
                      <m:e>
                        <m:r>
                          <a:rPr lang="en-IN" sz="2000" b="1" i="1" dirty="0">
                            <a:solidFill>
                              <a:schemeClr val="bg1"/>
                            </a:solidFill>
                            <a:latin typeface="Cambria Math"/>
                          </a:rPr>
                          <m:t>𝑩</m:t>
                        </m:r>
                        <m:r>
                          <a:rPr lang="en-IN" sz="2000" b="1" i="1" baseline="-25000" dirty="0" err="1">
                            <a:solidFill>
                              <a:schemeClr val="bg1"/>
                            </a:solidFill>
                            <a:latin typeface="Cambria Math"/>
                          </a:rPr>
                          <m:t>𝒔</m:t>
                        </m:r>
                      </m:e>
                      <m:sub/>
                      <m:sup>
                        <m:r>
                          <a:rPr lang="en-IN" sz="2000" b="1" i="1" dirty="0" smtClean="0">
                            <a:solidFill>
                              <a:schemeClr val="bg1"/>
                            </a:solidFill>
                            <a:latin typeface="Cambria Math"/>
                          </a:rPr>
                          <m:t>𝟎</m:t>
                        </m:r>
                      </m:sup>
                    </m:sSubSup>
                  </m:oMath>
                </a14:m>
                <a:r>
                  <a:rPr lang="en-IN" sz="2000" b="1" i="1" dirty="0" smtClean="0">
                    <a:solidFill>
                      <a:schemeClr val="bg1"/>
                    </a:solidFill>
                    <a:latin typeface="Lucida Fax" pitchFamily="18" charset="0"/>
                  </a:rPr>
                  <a:t> </a:t>
                </a:r>
                <a:r>
                  <a:rPr lang="en-IN" sz="2000" b="1" dirty="0" smtClean="0">
                    <a:solidFill>
                      <a:schemeClr val="bg1"/>
                    </a:solidFill>
                    <a:latin typeface="Lucida Fax" pitchFamily="18" charset="0"/>
                  </a:rPr>
                  <a:t>systems </a:t>
                </a:r>
                <a:r>
                  <a:rPr lang="en-IN" sz="2000" b="1" dirty="0">
                    <a:solidFill>
                      <a:schemeClr val="bg1"/>
                    </a:solidFill>
                    <a:latin typeface="Lucida Fax" pitchFamily="18" charset="0"/>
                  </a:rPr>
                  <a:t>(in MeV</a:t>
                </a:r>
                <a:r>
                  <a:rPr lang="en-IN" sz="2000" b="1" dirty="0" smtClean="0">
                    <a:solidFill>
                      <a:schemeClr val="bg1"/>
                    </a:solidFill>
                    <a:latin typeface="Lucida Fax" pitchFamily="18" charset="0"/>
                  </a:rPr>
                  <a:t>)</a:t>
                </a:r>
                <a:endParaRPr lang="en-IN" sz="2000" b="1" dirty="0">
                  <a:solidFill>
                    <a:schemeClr val="bg1"/>
                  </a:solidFill>
                  <a:latin typeface="Lucida Fax" pitchFamily="18"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164189" y="1193101"/>
                <a:ext cx="8979811" cy="407099"/>
              </a:xfrm>
              <a:prstGeom prst="rect">
                <a:avLst/>
              </a:prstGeom>
              <a:blipFill rotWithShape="1">
                <a:blip r:embed="rId7"/>
                <a:stretch>
                  <a:fillRect l="-747" t="-5970" b="-253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7315200" y="4330697"/>
                <a:ext cx="1371600" cy="375552"/>
              </a:xfrm>
              <a:prstGeom prst="rect">
                <a:avLst/>
              </a:prstGeom>
              <a:solidFill>
                <a:srgbClr val="FFFF00"/>
              </a:solidFill>
            </p:spPr>
            <p:txBody>
              <a:bodyPr wrap="square" rtlCol="0">
                <a:spAutoFit/>
              </a:bodyPr>
              <a:lstStyle/>
              <a:p>
                <a14:m>
                  <m:oMath xmlns:m="http://schemas.openxmlformats.org/officeDocument/2006/math">
                    <m:sSubSup>
                      <m:sSubSupPr>
                        <m:ctrlPr>
                          <a:rPr lang="en-IN" b="1" i="1" dirty="0">
                            <a:solidFill>
                              <a:schemeClr val="bg1"/>
                            </a:solidFill>
                            <a:latin typeface="Cambria Math"/>
                          </a:rPr>
                        </m:ctrlPr>
                      </m:sSubSupPr>
                      <m:e>
                        <m:r>
                          <a:rPr lang="en-IN" b="1" i="1" dirty="0">
                            <a:solidFill>
                              <a:schemeClr val="bg1"/>
                            </a:solidFill>
                            <a:latin typeface="Cambria Math"/>
                          </a:rPr>
                          <m:t>𝑩</m:t>
                        </m:r>
                        <m:r>
                          <a:rPr lang="en-IN" b="1" i="1" baseline="-25000" dirty="0" err="1">
                            <a:solidFill>
                              <a:schemeClr val="bg1"/>
                            </a:solidFill>
                            <a:latin typeface="Cambria Math"/>
                          </a:rPr>
                          <m:t>𝒔</m:t>
                        </m:r>
                      </m:e>
                      <m:sub/>
                      <m:sup>
                        <m:r>
                          <a:rPr lang="en-IN" b="1" i="1" dirty="0">
                            <a:solidFill>
                              <a:schemeClr val="bg1"/>
                            </a:solidFill>
                            <a:latin typeface="Cambria Math"/>
                          </a:rPr>
                          <m:t>𝟎</m:t>
                        </m:r>
                      </m:sup>
                    </m:sSubSup>
                    <m:r>
                      <a:rPr lang="en-IN" b="1" i="1" dirty="0">
                        <a:solidFill>
                          <a:schemeClr val="bg1"/>
                        </a:solidFill>
                        <a:latin typeface="Cambria Math"/>
                      </a:rPr>
                      <m:t> </m:t>
                    </m:r>
                  </m:oMath>
                </a14:m>
                <a:r>
                  <a:rPr lang="en-US" b="1" dirty="0" smtClean="0">
                    <a:solidFill>
                      <a:schemeClr val="bg1"/>
                    </a:solidFill>
                    <a:latin typeface="Rockwell" pitchFamily="18" charset="0"/>
                  </a:rPr>
                  <a:t>meson </a:t>
                </a:r>
                <a:endParaRPr lang="en-IN" b="1" dirty="0">
                  <a:solidFill>
                    <a:schemeClr val="bg1"/>
                  </a:solidFill>
                  <a:latin typeface="Rockwell"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7315200" y="4330697"/>
                <a:ext cx="1371600" cy="375552"/>
              </a:xfrm>
              <a:prstGeom prst="rect">
                <a:avLst/>
              </a:prstGeom>
              <a:blipFill rotWithShape="1">
                <a:blip r:embed="rId8"/>
                <a:stretch>
                  <a:fillRect t="-6452" r="-4889" b="-24194"/>
                </a:stretch>
              </a:blipFill>
            </p:spPr>
            <p:txBody>
              <a:bodyPr/>
              <a:lstStyle/>
              <a:p>
                <a:r>
                  <a:rPr lang="en-IN">
                    <a:noFill/>
                  </a:rPr>
                  <a:t> </a:t>
                </a:r>
              </a:p>
            </p:txBody>
          </p:sp>
        </mc:Fallback>
      </mc:AlternateContent>
      <p:sp>
        <p:nvSpPr>
          <p:cNvPr id="8" name="Oval 7"/>
          <p:cNvSpPr/>
          <p:nvPr/>
        </p:nvSpPr>
        <p:spPr>
          <a:xfrm>
            <a:off x="5962650" y="2667001"/>
            <a:ext cx="1047750" cy="304799"/>
          </a:xfrm>
          <a:prstGeom prst="ellipse">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9" name="TextBox 8"/>
              <p:cNvSpPr txBox="1"/>
              <p:nvPr/>
            </p:nvSpPr>
            <p:spPr>
              <a:xfrm>
                <a:off x="2895600" y="4348848"/>
                <a:ext cx="1295400" cy="375552"/>
              </a:xfrm>
              <a:prstGeom prst="rect">
                <a:avLst/>
              </a:prstGeom>
              <a:solidFill>
                <a:srgbClr val="FFFF00"/>
              </a:solidFill>
            </p:spPr>
            <p:txBody>
              <a:bodyPr wrap="square" rtlCol="0">
                <a:spAutoFit/>
              </a:bodyPr>
              <a:lstStyle/>
              <a:p>
                <a14:m>
                  <m:oMath xmlns:m="http://schemas.openxmlformats.org/officeDocument/2006/math">
                    <m:sSup>
                      <m:sSupPr>
                        <m:ctrlPr>
                          <a:rPr lang="en-IN" b="1" i="1" dirty="0" smtClean="0">
                            <a:solidFill>
                              <a:schemeClr val="bg1"/>
                            </a:solidFill>
                            <a:latin typeface="Cambria Math"/>
                          </a:rPr>
                        </m:ctrlPr>
                      </m:sSupPr>
                      <m:e>
                        <m:r>
                          <a:rPr lang="en-IN" b="1" i="1" dirty="0" smtClean="0">
                            <a:solidFill>
                              <a:schemeClr val="bg1"/>
                            </a:solidFill>
                            <a:latin typeface="Cambria Math"/>
                          </a:rPr>
                          <m:t>𝑩</m:t>
                        </m:r>
                      </m:e>
                      <m:sup>
                        <m:r>
                          <a:rPr lang="en-IN" b="1" i="1" dirty="0" smtClean="0">
                            <a:solidFill>
                              <a:schemeClr val="bg1"/>
                            </a:solidFill>
                            <a:latin typeface="Cambria Math"/>
                          </a:rPr>
                          <m:t>𝟎</m:t>
                        </m:r>
                      </m:sup>
                    </m:sSup>
                  </m:oMath>
                </a14:m>
                <a:r>
                  <a:rPr lang="en-US" b="1" dirty="0" smtClean="0">
                    <a:solidFill>
                      <a:schemeClr val="bg1"/>
                    </a:solidFill>
                    <a:latin typeface="Rockwell" pitchFamily="18" charset="0"/>
                  </a:rPr>
                  <a:t> meson </a:t>
                </a:r>
                <a:endParaRPr lang="en-IN" b="1" dirty="0">
                  <a:solidFill>
                    <a:schemeClr val="bg1"/>
                  </a:solidFill>
                  <a:latin typeface="Rockwell" pitchFamily="18"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2895600" y="4348848"/>
                <a:ext cx="1295400" cy="375552"/>
              </a:xfrm>
              <a:prstGeom prst="rect">
                <a:avLst/>
              </a:prstGeom>
              <a:blipFill rotWithShape="1">
                <a:blip r:embed="rId9"/>
                <a:stretch>
                  <a:fillRect t="-6452" r="-5634" b="-24194"/>
                </a:stretch>
              </a:blipFill>
            </p:spPr>
            <p:txBody>
              <a:bodyPr/>
              <a:lstStyle/>
              <a:p>
                <a:r>
                  <a:rPr lang="en-IN">
                    <a:noFill/>
                  </a:rPr>
                  <a:t> </a:t>
                </a:r>
              </a:p>
            </p:txBody>
          </p:sp>
        </mc:Fallback>
      </mc:AlternateContent>
      <p:sp>
        <p:nvSpPr>
          <p:cNvPr id="11" name="Oval 10"/>
          <p:cNvSpPr/>
          <p:nvPr/>
        </p:nvSpPr>
        <p:spPr>
          <a:xfrm>
            <a:off x="1543050" y="2667001"/>
            <a:ext cx="1047750" cy="304799"/>
          </a:xfrm>
          <a:prstGeom prst="ellipse">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p:cNvGrpSpPr/>
          <p:nvPr/>
        </p:nvGrpSpPr>
        <p:grpSpPr>
          <a:xfrm>
            <a:off x="5448300" y="2926080"/>
            <a:ext cx="495300" cy="3144520"/>
            <a:chOff x="5448300" y="2192655"/>
            <a:chExt cx="495300" cy="3144520"/>
          </a:xfrm>
        </p:grpSpPr>
        <p:sp>
          <p:nvSpPr>
            <p:cNvPr id="13" name="Oval 12"/>
            <p:cNvSpPr/>
            <p:nvPr/>
          </p:nvSpPr>
          <p:spPr>
            <a:xfrm>
              <a:off x="5593080" y="2514599"/>
              <a:ext cx="350520" cy="71437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Oval 13"/>
            <p:cNvSpPr/>
            <p:nvPr/>
          </p:nvSpPr>
          <p:spPr>
            <a:xfrm>
              <a:off x="5600700" y="2192655"/>
              <a:ext cx="342900" cy="41560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5" name="Oval 14"/>
            <p:cNvSpPr/>
            <p:nvPr/>
          </p:nvSpPr>
          <p:spPr>
            <a:xfrm>
              <a:off x="5486401" y="2971799"/>
              <a:ext cx="228600" cy="33337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Rectangle 15"/>
            <p:cNvSpPr/>
            <p:nvPr/>
          </p:nvSpPr>
          <p:spPr>
            <a:xfrm>
              <a:off x="5562600" y="3200400"/>
              <a:ext cx="381000" cy="21367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 name="Oval 16"/>
            <p:cNvSpPr/>
            <p:nvPr/>
          </p:nvSpPr>
          <p:spPr>
            <a:xfrm>
              <a:off x="5448300" y="2492376"/>
              <a:ext cx="266700" cy="23177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Oval 17"/>
            <p:cNvSpPr/>
            <p:nvPr/>
          </p:nvSpPr>
          <p:spPr>
            <a:xfrm>
              <a:off x="5562600" y="2771775"/>
              <a:ext cx="228600" cy="2000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Oval 18"/>
            <p:cNvSpPr/>
            <p:nvPr/>
          </p:nvSpPr>
          <p:spPr>
            <a:xfrm>
              <a:off x="5448300" y="4267200"/>
              <a:ext cx="228600" cy="2000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20" name="Group 19"/>
          <p:cNvGrpSpPr/>
          <p:nvPr/>
        </p:nvGrpSpPr>
        <p:grpSpPr>
          <a:xfrm>
            <a:off x="990600" y="2971801"/>
            <a:ext cx="495300" cy="3047999"/>
            <a:chOff x="5448300" y="2289176"/>
            <a:chExt cx="495300" cy="3047999"/>
          </a:xfrm>
        </p:grpSpPr>
        <p:sp>
          <p:nvSpPr>
            <p:cNvPr id="21" name="Oval 20"/>
            <p:cNvSpPr/>
            <p:nvPr/>
          </p:nvSpPr>
          <p:spPr>
            <a:xfrm>
              <a:off x="5593080" y="2514599"/>
              <a:ext cx="350520" cy="71437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Oval 21"/>
            <p:cNvSpPr/>
            <p:nvPr/>
          </p:nvSpPr>
          <p:spPr>
            <a:xfrm>
              <a:off x="5600700" y="2289176"/>
              <a:ext cx="342900" cy="27622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3" name="Oval 22"/>
            <p:cNvSpPr/>
            <p:nvPr/>
          </p:nvSpPr>
          <p:spPr>
            <a:xfrm>
              <a:off x="5486401" y="3022599"/>
              <a:ext cx="228600" cy="28575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4" name="Rectangle 23"/>
            <p:cNvSpPr/>
            <p:nvPr/>
          </p:nvSpPr>
          <p:spPr>
            <a:xfrm>
              <a:off x="5562600" y="3200400"/>
              <a:ext cx="381000" cy="21367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5" name="Oval 24"/>
            <p:cNvSpPr/>
            <p:nvPr/>
          </p:nvSpPr>
          <p:spPr>
            <a:xfrm>
              <a:off x="5486400" y="2543176"/>
              <a:ext cx="266700" cy="23177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6" name="Oval 25"/>
            <p:cNvSpPr/>
            <p:nvPr/>
          </p:nvSpPr>
          <p:spPr>
            <a:xfrm>
              <a:off x="5562600" y="2771775"/>
              <a:ext cx="228600" cy="2000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7" name="Oval 26"/>
            <p:cNvSpPr/>
            <p:nvPr/>
          </p:nvSpPr>
          <p:spPr>
            <a:xfrm>
              <a:off x="5448300" y="4267200"/>
              <a:ext cx="228600" cy="2000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Tree>
    <p:extLst>
      <p:ext uri="{BB962C8B-B14F-4D97-AF65-F5344CB8AC3E}">
        <p14:creationId xmlns:p14="http://schemas.microsoft.com/office/powerpoint/2010/main" val="2775053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80">
                                          <p:stCondLst>
                                            <p:cond delay="0"/>
                                          </p:stCondLst>
                                        </p:cTn>
                                        <p:tgtEl>
                                          <p:spTgt spid="11"/>
                                        </p:tgtEl>
                                      </p:cBhvr>
                                    </p:animEffect>
                                    <p:anim calcmode="lin" valueType="num">
                                      <p:cBhvr>
                                        <p:cTn id="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 dur="26">
                                          <p:stCondLst>
                                            <p:cond delay="650"/>
                                          </p:stCondLst>
                                        </p:cTn>
                                        <p:tgtEl>
                                          <p:spTgt spid="11"/>
                                        </p:tgtEl>
                                      </p:cBhvr>
                                      <p:to x="100000" y="60000"/>
                                    </p:animScale>
                                    <p:animScale>
                                      <p:cBhvr>
                                        <p:cTn id="14" dur="166" decel="50000">
                                          <p:stCondLst>
                                            <p:cond delay="676"/>
                                          </p:stCondLst>
                                        </p:cTn>
                                        <p:tgtEl>
                                          <p:spTgt spid="11"/>
                                        </p:tgtEl>
                                      </p:cBhvr>
                                      <p:to x="100000" y="100000"/>
                                    </p:animScale>
                                    <p:animScale>
                                      <p:cBhvr>
                                        <p:cTn id="15" dur="26">
                                          <p:stCondLst>
                                            <p:cond delay="1312"/>
                                          </p:stCondLst>
                                        </p:cTn>
                                        <p:tgtEl>
                                          <p:spTgt spid="11"/>
                                        </p:tgtEl>
                                      </p:cBhvr>
                                      <p:to x="100000" y="80000"/>
                                    </p:animScale>
                                    <p:animScale>
                                      <p:cBhvr>
                                        <p:cTn id="16" dur="166" decel="50000">
                                          <p:stCondLst>
                                            <p:cond delay="1338"/>
                                          </p:stCondLst>
                                        </p:cTn>
                                        <p:tgtEl>
                                          <p:spTgt spid="11"/>
                                        </p:tgtEl>
                                      </p:cBhvr>
                                      <p:to x="100000" y="100000"/>
                                    </p:animScale>
                                    <p:animScale>
                                      <p:cBhvr>
                                        <p:cTn id="17" dur="26">
                                          <p:stCondLst>
                                            <p:cond delay="1642"/>
                                          </p:stCondLst>
                                        </p:cTn>
                                        <p:tgtEl>
                                          <p:spTgt spid="11"/>
                                        </p:tgtEl>
                                      </p:cBhvr>
                                      <p:to x="100000" y="90000"/>
                                    </p:animScale>
                                    <p:animScale>
                                      <p:cBhvr>
                                        <p:cTn id="18" dur="166" decel="50000">
                                          <p:stCondLst>
                                            <p:cond delay="1668"/>
                                          </p:stCondLst>
                                        </p:cTn>
                                        <p:tgtEl>
                                          <p:spTgt spid="11"/>
                                        </p:tgtEl>
                                      </p:cBhvr>
                                      <p:to x="100000" y="100000"/>
                                    </p:animScale>
                                    <p:animScale>
                                      <p:cBhvr>
                                        <p:cTn id="19" dur="26">
                                          <p:stCondLst>
                                            <p:cond delay="1808"/>
                                          </p:stCondLst>
                                        </p:cTn>
                                        <p:tgtEl>
                                          <p:spTgt spid="11"/>
                                        </p:tgtEl>
                                      </p:cBhvr>
                                      <p:to x="100000" y="95000"/>
                                    </p:animScale>
                                    <p:animScale>
                                      <p:cBhvr>
                                        <p:cTn id="20" dur="166" decel="50000">
                                          <p:stCondLst>
                                            <p:cond delay="1834"/>
                                          </p:stCondLst>
                                        </p:cTn>
                                        <p:tgtEl>
                                          <p:spTgt spid="11"/>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80">
                                          <p:stCondLst>
                                            <p:cond delay="0"/>
                                          </p:stCondLst>
                                        </p:cTn>
                                        <p:tgtEl>
                                          <p:spTgt spid="8"/>
                                        </p:tgtEl>
                                      </p:cBhvr>
                                    </p:animEffect>
                                    <p:anim calcmode="lin" valueType="num">
                                      <p:cBhvr>
                                        <p:cTn id="2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1" dur="26">
                                          <p:stCondLst>
                                            <p:cond delay="650"/>
                                          </p:stCondLst>
                                        </p:cTn>
                                        <p:tgtEl>
                                          <p:spTgt spid="8"/>
                                        </p:tgtEl>
                                      </p:cBhvr>
                                      <p:to x="100000" y="60000"/>
                                    </p:animScale>
                                    <p:animScale>
                                      <p:cBhvr>
                                        <p:cTn id="32" dur="166" decel="50000">
                                          <p:stCondLst>
                                            <p:cond delay="676"/>
                                          </p:stCondLst>
                                        </p:cTn>
                                        <p:tgtEl>
                                          <p:spTgt spid="8"/>
                                        </p:tgtEl>
                                      </p:cBhvr>
                                      <p:to x="100000" y="100000"/>
                                    </p:animScale>
                                    <p:animScale>
                                      <p:cBhvr>
                                        <p:cTn id="33" dur="26">
                                          <p:stCondLst>
                                            <p:cond delay="1312"/>
                                          </p:stCondLst>
                                        </p:cTn>
                                        <p:tgtEl>
                                          <p:spTgt spid="8"/>
                                        </p:tgtEl>
                                      </p:cBhvr>
                                      <p:to x="100000" y="80000"/>
                                    </p:animScale>
                                    <p:animScale>
                                      <p:cBhvr>
                                        <p:cTn id="34" dur="166" decel="50000">
                                          <p:stCondLst>
                                            <p:cond delay="1338"/>
                                          </p:stCondLst>
                                        </p:cTn>
                                        <p:tgtEl>
                                          <p:spTgt spid="8"/>
                                        </p:tgtEl>
                                      </p:cBhvr>
                                      <p:to x="100000" y="100000"/>
                                    </p:animScale>
                                    <p:animScale>
                                      <p:cBhvr>
                                        <p:cTn id="35" dur="26">
                                          <p:stCondLst>
                                            <p:cond delay="1642"/>
                                          </p:stCondLst>
                                        </p:cTn>
                                        <p:tgtEl>
                                          <p:spTgt spid="8"/>
                                        </p:tgtEl>
                                      </p:cBhvr>
                                      <p:to x="100000" y="90000"/>
                                    </p:animScale>
                                    <p:animScale>
                                      <p:cBhvr>
                                        <p:cTn id="36" dur="166" decel="50000">
                                          <p:stCondLst>
                                            <p:cond delay="1668"/>
                                          </p:stCondLst>
                                        </p:cTn>
                                        <p:tgtEl>
                                          <p:spTgt spid="8"/>
                                        </p:tgtEl>
                                      </p:cBhvr>
                                      <p:to x="100000" y="100000"/>
                                    </p:animScale>
                                    <p:animScale>
                                      <p:cBhvr>
                                        <p:cTn id="37" dur="26">
                                          <p:stCondLst>
                                            <p:cond delay="1808"/>
                                          </p:stCondLst>
                                        </p:cTn>
                                        <p:tgtEl>
                                          <p:spTgt spid="8"/>
                                        </p:tgtEl>
                                      </p:cBhvr>
                                      <p:to x="100000" y="95000"/>
                                    </p:animScale>
                                    <p:animScale>
                                      <p:cBhvr>
                                        <p:cTn id="38"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0" y="0"/>
            <a:ext cx="9144000" cy="740229"/>
          </a:xfrm>
          <a:prstGeom prst="roundRect">
            <a:avLst/>
          </a:prstGeom>
          <a:solidFill>
            <a:schemeClr val="accent1">
              <a:lumMod val="50000"/>
            </a:schemeClr>
          </a:solidFill>
          <a:ln>
            <a:noFill/>
          </a:ln>
        </p:spPr>
        <p:style>
          <a:lnRef idx="0">
            <a:schemeClr val="accent5"/>
          </a:lnRef>
          <a:fillRef idx="3">
            <a:schemeClr val="accent5"/>
          </a:fillRef>
          <a:effectRef idx="3">
            <a:schemeClr val="accent5"/>
          </a:effectRef>
          <a:fontRef idx="minor">
            <a:schemeClr val="lt1"/>
          </a:fontRef>
        </p:style>
        <p:txBody>
          <a:bodyPr rtlCol="0" anchor="ctr"/>
          <a:lstStyle/>
          <a:p>
            <a:r>
              <a:rPr lang="en-US" sz="4400" b="1" dirty="0" smtClean="0">
                <a:latin typeface="Edwardian Script ITC" pitchFamily="66" charset="0"/>
              </a:rPr>
              <a:t>Results and  Discussion </a:t>
            </a:r>
            <a:endParaRPr lang="en-US" sz="4400" b="1" dirty="0">
              <a:latin typeface="Edwardian Script ITC" pitchFamily="66" charset="0"/>
            </a:endParaRPr>
          </a:p>
        </p:txBody>
      </p:sp>
      <p:grpSp>
        <p:nvGrpSpPr>
          <p:cNvPr id="8" name="Group 7"/>
          <p:cNvGrpSpPr/>
          <p:nvPr/>
        </p:nvGrpSpPr>
        <p:grpSpPr>
          <a:xfrm>
            <a:off x="2526389" y="1600200"/>
            <a:ext cx="4484011" cy="4800600"/>
            <a:chOff x="68939" y="1609725"/>
            <a:chExt cx="4484011" cy="4800600"/>
          </a:xfrm>
        </p:grpSpPr>
        <p:pic>
          <p:nvPicPr>
            <p:cNvPr id="8194"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68939" y="1609725"/>
              <a:ext cx="4484011"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1021080" y="2628900"/>
              <a:ext cx="350520" cy="2667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Oval 4"/>
            <p:cNvSpPr/>
            <p:nvPr/>
          </p:nvSpPr>
          <p:spPr>
            <a:xfrm>
              <a:off x="895350" y="2371725"/>
              <a:ext cx="24765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p:cNvSpPr/>
            <p:nvPr/>
          </p:nvSpPr>
          <p:spPr>
            <a:xfrm>
              <a:off x="935355" y="2857500"/>
              <a:ext cx="350520" cy="2667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 name="Rectangle 3"/>
            <p:cNvSpPr/>
            <p:nvPr/>
          </p:nvSpPr>
          <p:spPr>
            <a:xfrm>
              <a:off x="990600" y="3124200"/>
              <a:ext cx="438150" cy="2057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Oval 9"/>
            <p:cNvSpPr/>
            <p:nvPr/>
          </p:nvSpPr>
          <p:spPr>
            <a:xfrm>
              <a:off x="838200" y="3581399"/>
              <a:ext cx="380999" cy="2381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mc:AlternateContent xmlns:mc="http://schemas.openxmlformats.org/markup-compatibility/2006" xmlns:a14="http://schemas.microsoft.com/office/drawing/2010/main">
        <mc:Choice Requires="a14">
          <p:sp>
            <p:nvSpPr>
              <p:cNvPr id="12" name="Rectangle 11"/>
              <p:cNvSpPr/>
              <p:nvPr/>
            </p:nvSpPr>
            <p:spPr>
              <a:xfrm>
                <a:off x="304800" y="963394"/>
                <a:ext cx="8594048" cy="438582"/>
              </a:xfrm>
              <a:prstGeom prst="rect">
                <a:avLst/>
              </a:prstGeom>
            </p:spPr>
            <p:txBody>
              <a:bodyPr wrap="square">
                <a:spAutoFit/>
              </a:bodyPr>
              <a:lstStyle/>
              <a:p>
                <a:r>
                  <a:rPr lang="en-IN" sz="2200" b="1" dirty="0" smtClean="0">
                    <a:solidFill>
                      <a:schemeClr val="bg1"/>
                    </a:solidFill>
                    <a:latin typeface="Lucida Fax" pitchFamily="18" charset="0"/>
                  </a:rPr>
                  <a:t>Pseudoscalar</a:t>
                </a:r>
                <a:r>
                  <a:rPr lang="en-IN" sz="2200" b="1" dirty="0">
                    <a:solidFill>
                      <a:schemeClr val="bg1"/>
                    </a:solidFill>
                    <a:latin typeface="Lucida Fax" pitchFamily="18" charset="0"/>
                  </a:rPr>
                  <a:t> decay constant (</a:t>
                </a:r>
                <a:r>
                  <a:rPr lang="en-IN" sz="2200" b="1" i="1" dirty="0" err="1">
                    <a:solidFill>
                      <a:schemeClr val="bg1"/>
                    </a:solidFill>
                    <a:latin typeface="Lucida Fax" pitchFamily="18" charset="0"/>
                  </a:rPr>
                  <a:t>f</a:t>
                </a:r>
                <a:r>
                  <a:rPr lang="en-IN" sz="2200" b="1" i="1" baseline="-25000" dirty="0" err="1">
                    <a:solidFill>
                      <a:schemeClr val="bg1"/>
                    </a:solidFill>
                    <a:latin typeface="Lucida Fax" pitchFamily="18" charset="0"/>
                  </a:rPr>
                  <a:t>P</a:t>
                </a:r>
                <a:r>
                  <a:rPr lang="en-IN" sz="2200" b="1" i="1" dirty="0">
                    <a:solidFill>
                      <a:schemeClr val="bg1"/>
                    </a:solidFill>
                    <a:latin typeface="Lucida Fax" pitchFamily="18" charset="0"/>
                  </a:rPr>
                  <a:t> </a:t>
                </a:r>
                <a:r>
                  <a:rPr lang="en-IN" sz="2200" b="1" dirty="0">
                    <a:solidFill>
                      <a:schemeClr val="bg1"/>
                    </a:solidFill>
                    <a:latin typeface="Lucida Fax" pitchFamily="18" charset="0"/>
                  </a:rPr>
                  <a:t>) of </a:t>
                </a:r>
                <a14:m>
                  <m:oMath xmlns:m="http://schemas.openxmlformats.org/officeDocument/2006/math">
                    <m:sSubSup>
                      <m:sSubSupPr>
                        <m:ctrlPr>
                          <a:rPr lang="en-IN" sz="2200" b="1" i="1" dirty="0" smtClean="0">
                            <a:solidFill>
                              <a:schemeClr val="bg1"/>
                            </a:solidFill>
                            <a:latin typeface="Cambria Math"/>
                          </a:rPr>
                        </m:ctrlPr>
                      </m:sSubSupPr>
                      <m:e>
                        <m:r>
                          <a:rPr lang="en-IN" sz="2200" b="1" i="1" dirty="0" smtClean="0">
                            <a:solidFill>
                              <a:schemeClr val="bg1"/>
                            </a:solidFill>
                            <a:latin typeface="Cambria Math"/>
                          </a:rPr>
                          <m:t>𝑫</m:t>
                        </m:r>
                      </m:e>
                      <m:sub/>
                      <m:sup>
                        <m:r>
                          <a:rPr lang="en-IN" sz="2200" b="1" i="1" dirty="0" smtClean="0">
                            <a:solidFill>
                              <a:schemeClr val="bg1"/>
                            </a:solidFill>
                            <a:latin typeface="Cambria Math"/>
                          </a:rPr>
                          <m:t>𝟎</m:t>
                        </m:r>
                      </m:sup>
                    </m:sSubSup>
                  </m:oMath>
                </a14:m>
                <a:r>
                  <a:rPr lang="en-IN" sz="2200" b="1" i="1" dirty="0" smtClean="0">
                    <a:solidFill>
                      <a:schemeClr val="bg1"/>
                    </a:solidFill>
                    <a:latin typeface="Lucida Fax" pitchFamily="18" charset="0"/>
                  </a:rPr>
                  <a:t> </a:t>
                </a:r>
                <a:r>
                  <a:rPr lang="en-IN" sz="2200" b="1" dirty="0" smtClean="0">
                    <a:solidFill>
                      <a:schemeClr val="bg1"/>
                    </a:solidFill>
                    <a:latin typeface="Lucida Fax" pitchFamily="18" charset="0"/>
                  </a:rPr>
                  <a:t>systems </a:t>
                </a:r>
                <a:r>
                  <a:rPr lang="en-IN" sz="2200" b="1" dirty="0">
                    <a:solidFill>
                      <a:schemeClr val="bg1"/>
                    </a:solidFill>
                    <a:latin typeface="Lucida Fax" pitchFamily="18" charset="0"/>
                  </a:rPr>
                  <a:t>(in MeV</a:t>
                </a:r>
                <a:r>
                  <a:rPr lang="en-IN" sz="2200" b="1" dirty="0" smtClean="0">
                    <a:solidFill>
                      <a:schemeClr val="bg1"/>
                    </a:solidFill>
                    <a:latin typeface="Lucida Fax" pitchFamily="18" charset="0"/>
                  </a:rPr>
                  <a:t>)</a:t>
                </a:r>
                <a:endParaRPr lang="en-IN" sz="2200" b="1" dirty="0">
                  <a:solidFill>
                    <a:schemeClr val="bg1"/>
                  </a:solidFill>
                  <a:latin typeface="Lucida Fax" pitchFamily="18"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304800" y="963394"/>
                <a:ext cx="8594048" cy="438582"/>
              </a:xfrm>
              <a:prstGeom prst="rect">
                <a:avLst/>
              </a:prstGeom>
              <a:blipFill rotWithShape="1">
                <a:blip r:embed="rId4"/>
                <a:stretch>
                  <a:fillRect l="-851" t="-6944" r="-213" b="-26389"/>
                </a:stretch>
              </a:blipFill>
            </p:spPr>
            <p:txBody>
              <a:bodyPr/>
              <a:lstStyle/>
              <a:p>
                <a:r>
                  <a:rPr lang="en-IN">
                    <a:noFill/>
                  </a:rPr>
                  <a:t> </a:t>
                </a:r>
              </a:p>
            </p:txBody>
          </p:sp>
        </mc:Fallback>
      </mc:AlternateContent>
      <p:sp>
        <p:nvSpPr>
          <p:cNvPr id="20" name="TextBox 19"/>
          <p:cNvSpPr txBox="1"/>
          <p:nvPr/>
        </p:nvSpPr>
        <p:spPr>
          <a:xfrm>
            <a:off x="5334000" y="3810000"/>
            <a:ext cx="1219200" cy="369332"/>
          </a:xfrm>
          <a:prstGeom prst="rect">
            <a:avLst/>
          </a:prstGeom>
          <a:solidFill>
            <a:schemeClr val="bg2">
              <a:lumMod val="90000"/>
            </a:schemeClr>
          </a:solidFill>
        </p:spPr>
        <p:txBody>
          <a:bodyPr wrap="square" rtlCol="0">
            <a:spAutoFit/>
          </a:bodyPr>
          <a:lstStyle/>
          <a:p>
            <a:r>
              <a:rPr lang="en-US" b="1" dirty="0" smtClean="0">
                <a:solidFill>
                  <a:schemeClr val="bg1"/>
                </a:solidFill>
                <a:latin typeface="Rockwell" pitchFamily="18" charset="0"/>
              </a:rPr>
              <a:t>D meson </a:t>
            </a:r>
            <a:endParaRPr lang="en-IN" b="1" dirty="0">
              <a:solidFill>
                <a:schemeClr val="bg1"/>
              </a:solidFill>
              <a:latin typeface="Rockwell" pitchFamily="18" charset="0"/>
            </a:endParaRPr>
          </a:p>
        </p:txBody>
      </p:sp>
      <p:sp>
        <p:nvSpPr>
          <p:cNvPr id="9" name="Oval 8"/>
          <p:cNvSpPr/>
          <p:nvPr/>
        </p:nvSpPr>
        <p:spPr>
          <a:xfrm>
            <a:off x="3829050" y="2124075"/>
            <a:ext cx="1047750" cy="304799"/>
          </a:xfrm>
          <a:prstGeom prst="ellipse">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descr="Waving India flag"/>
          <p:cNvPicPr>
            <a:picLocks noChangeAspect="1" noChangeArrowheads="1" noCrop="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57201" y="6400800"/>
            <a:ext cx="4721481" cy="369332"/>
          </a:xfrm>
          <a:prstGeom prst="rect">
            <a:avLst/>
          </a:prstGeom>
        </p:spPr>
        <p:txBody>
          <a:bodyPr wrap="square">
            <a:spAutoFit/>
          </a:bodyPr>
          <a:lstStyle/>
          <a:p>
            <a:r>
              <a:rPr lang="en-US" b="1" dirty="0" err="1">
                <a:solidFill>
                  <a:schemeClr val="bg1"/>
                </a:solidFill>
                <a:latin typeface="Times New Roman" pitchFamily="18" charset="0"/>
                <a:cs typeface="Times New Roman" pitchFamily="18" charset="0"/>
              </a:rPr>
              <a:t>Manan</a:t>
            </a:r>
            <a:r>
              <a:rPr lang="en-US" b="1" dirty="0">
                <a:solidFill>
                  <a:schemeClr val="bg1"/>
                </a:solidFill>
                <a:latin typeface="Times New Roman" pitchFamily="18" charset="0"/>
                <a:cs typeface="Times New Roman" pitchFamily="18" charset="0"/>
              </a:rPr>
              <a:t> </a:t>
            </a:r>
            <a:r>
              <a:rPr lang="en-US" b="1" dirty="0" smtClean="0">
                <a:solidFill>
                  <a:schemeClr val="bg1"/>
                </a:solidFill>
                <a:latin typeface="Times New Roman" pitchFamily="18" charset="0"/>
                <a:cs typeface="Times New Roman" pitchFamily="18" charset="0"/>
              </a:rPr>
              <a:t>Shah, </a:t>
            </a:r>
            <a:r>
              <a:rPr lang="en-US" b="1" dirty="0" err="1">
                <a:solidFill>
                  <a:schemeClr val="bg1"/>
                </a:solidFill>
                <a:latin typeface="Times New Roman" pitchFamily="18" charset="0"/>
                <a:cs typeface="Times New Roman" pitchFamily="18" charset="0"/>
              </a:rPr>
              <a:t>Bhavin</a:t>
            </a:r>
            <a:r>
              <a:rPr lang="en-US" b="1" dirty="0">
                <a:solidFill>
                  <a:schemeClr val="bg1"/>
                </a:solidFill>
                <a:latin typeface="Times New Roman" pitchFamily="18" charset="0"/>
                <a:cs typeface="Times New Roman" pitchFamily="18" charset="0"/>
              </a:rPr>
              <a:t> </a:t>
            </a:r>
            <a:r>
              <a:rPr lang="en-US" b="1" dirty="0" smtClean="0">
                <a:solidFill>
                  <a:schemeClr val="bg1"/>
                </a:solidFill>
                <a:latin typeface="Times New Roman" pitchFamily="18" charset="0"/>
                <a:cs typeface="Times New Roman" pitchFamily="18" charset="0"/>
              </a:rPr>
              <a:t>Patel, </a:t>
            </a:r>
            <a:r>
              <a:rPr lang="en-US" b="1" dirty="0">
                <a:solidFill>
                  <a:schemeClr val="bg1"/>
                </a:solidFill>
                <a:latin typeface="Times New Roman" pitchFamily="18" charset="0"/>
                <a:cs typeface="Times New Roman" pitchFamily="18" charset="0"/>
              </a:rPr>
              <a:t>P. C. </a:t>
            </a:r>
            <a:r>
              <a:rPr lang="en-US" b="1" dirty="0" err="1" smtClean="0">
                <a:solidFill>
                  <a:schemeClr val="bg1"/>
                </a:solidFill>
                <a:latin typeface="Times New Roman" pitchFamily="18" charset="0"/>
                <a:cs typeface="Times New Roman" pitchFamily="18" charset="0"/>
              </a:rPr>
              <a:t>Vinodkumar</a:t>
            </a:r>
            <a:r>
              <a:rPr lang="en-US" b="1" dirty="0" smtClean="0">
                <a:solidFill>
                  <a:schemeClr val="bg1"/>
                </a:solidFill>
                <a:latin typeface="Times New Roman" pitchFamily="18" charset="0"/>
                <a:cs typeface="Times New Roman" pitchFamily="18" charset="0"/>
              </a:rPr>
              <a:t>,</a:t>
            </a:r>
            <a:endParaRPr lang="en-US" b="1" dirty="0">
              <a:solidFill>
                <a:schemeClr val="bg1"/>
              </a:solidFill>
              <a:latin typeface="Times New Roman" pitchFamily="18" charset="0"/>
              <a:cs typeface="Times New Roman" pitchFamily="18" charset="0"/>
            </a:endParaRPr>
          </a:p>
        </p:txBody>
      </p:sp>
      <p:sp>
        <p:nvSpPr>
          <p:cNvPr id="21" name="Rectangle 20"/>
          <p:cNvSpPr/>
          <p:nvPr/>
        </p:nvSpPr>
        <p:spPr>
          <a:xfrm>
            <a:off x="5178682" y="6400800"/>
            <a:ext cx="2901435" cy="369332"/>
          </a:xfrm>
          <a:prstGeom prst="rect">
            <a:avLst/>
          </a:prstGeom>
          <a:solidFill>
            <a:srgbClr val="FFFF00"/>
          </a:solidFill>
        </p:spPr>
        <p:txBody>
          <a:bodyPr wrap="none">
            <a:spAutoFit/>
          </a:bodyPr>
          <a:lstStyle/>
          <a:p>
            <a:r>
              <a:rPr lang="fr-FR" b="1" dirty="0" err="1">
                <a:solidFill>
                  <a:schemeClr val="bg1"/>
                </a:solidFill>
                <a:latin typeface="Times New Roman" pitchFamily="18" charset="0"/>
                <a:cs typeface="Times New Roman" pitchFamily="18" charset="0"/>
              </a:rPr>
              <a:t>Eur</a:t>
            </a:r>
            <a:r>
              <a:rPr lang="fr-FR" b="1" dirty="0">
                <a:solidFill>
                  <a:schemeClr val="bg1"/>
                </a:solidFill>
                <a:latin typeface="Times New Roman" pitchFamily="18" charset="0"/>
                <a:cs typeface="Times New Roman" pitchFamily="18" charset="0"/>
              </a:rPr>
              <a:t>. Phys. J. C 76 (2016) 36</a:t>
            </a:r>
            <a:endParaRPr lang="en-US"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4021565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0" y="0"/>
            <a:ext cx="9144000" cy="740229"/>
          </a:xfrm>
          <a:prstGeom prst="roundRect">
            <a:avLst/>
          </a:prstGeom>
          <a:solidFill>
            <a:schemeClr val="accent1">
              <a:lumMod val="50000"/>
            </a:schemeClr>
          </a:solidFill>
          <a:ln>
            <a:noFill/>
          </a:ln>
        </p:spPr>
        <p:style>
          <a:lnRef idx="0">
            <a:schemeClr val="accent5"/>
          </a:lnRef>
          <a:fillRef idx="3">
            <a:schemeClr val="accent5"/>
          </a:fillRef>
          <a:effectRef idx="3">
            <a:schemeClr val="accent5"/>
          </a:effectRef>
          <a:fontRef idx="minor">
            <a:schemeClr val="lt1"/>
          </a:fontRef>
        </p:style>
        <p:txBody>
          <a:bodyPr rtlCol="0" anchor="ctr"/>
          <a:lstStyle/>
          <a:p>
            <a:r>
              <a:rPr lang="en-US" sz="4400" b="1" dirty="0" smtClean="0">
                <a:latin typeface="Edwardian Script ITC" pitchFamily="66" charset="0"/>
              </a:rPr>
              <a:t>Results and  Discussion </a:t>
            </a:r>
            <a:endParaRPr lang="en-US" sz="4400" b="1" dirty="0">
              <a:latin typeface="Edwardian Script ITC" pitchFamily="66" charset="0"/>
            </a:endParaRPr>
          </a:p>
        </p:txBody>
      </p:sp>
      <p:sp>
        <p:nvSpPr>
          <p:cNvPr id="12" name="Rectangle 11"/>
          <p:cNvSpPr/>
          <p:nvPr/>
        </p:nvSpPr>
        <p:spPr>
          <a:xfrm>
            <a:off x="76200" y="1398062"/>
            <a:ext cx="4672129" cy="438582"/>
          </a:xfrm>
          <a:prstGeom prst="rect">
            <a:avLst/>
          </a:prstGeom>
        </p:spPr>
        <p:txBody>
          <a:bodyPr wrap="square">
            <a:spAutoFit/>
          </a:bodyPr>
          <a:lstStyle/>
          <a:p>
            <a:r>
              <a:rPr lang="en-IN" sz="2200" b="1" dirty="0">
                <a:solidFill>
                  <a:schemeClr val="bg1"/>
                </a:solidFill>
                <a:latin typeface="Lucida Fax" pitchFamily="18" charset="0"/>
              </a:rPr>
              <a:t>The fitted model parameters</a:t>
            </a:r>
          </a:p>
        </p:txBody>
      </p:sp>
      <p:pic>
        <p:nvPicPr>
          <p:cNvPr id="25" name="Picture 2" descr="Waving India flag"/>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6" name="Table 15"/>
          <p:cNvGraphicFramePr>
            <a:graphicFrameLocks noGrp="1"/>
          </p:cNvGraphicFramePr>
          <p:nvPr>
            <p:extLst>
              <p:ext uri="{D42A27DB-BD31-4B8C-83A1-F6EECF244321}">
                <p14:modId xmlns:p14="http://schemas.microsoft.com/office/powerpoint/2010/main" val="2480200783"/>
              </p:ext>
            </p:extLst>
          </p:nvPr>
        </p:nvGraphicFramePr>
        <p:xfrm>
          <a:off x="76199" y="2133600"/>
          <a:ext cx="8991601" cy="2103120"/>
        </p:xfrm>
        <a:graphic>
          <a:graphicData uri="http://schemas.openxmlformats.org/drawingml/2006/table">
            <a:tbl>
              <a:tblPr firstRow="1" bandRow="1">
                <a:tableStyleId>{5C22544A-7EE6-4342-B048-85BDC9FD1C3A}</a:tableStyleId>
              </a:tblPr>
              <a:tblGrid>
                <a:gridCol w="2658387"/>
                <a:gridCol w="3132814"/>
                <a:gridCol w="3200400"/>
              </a:tblGrid>
              <a:tr h="332357">
                <a:tc>
                  <a:txBody>
                    <a:bodyPr/>
                    <a:lstStyle/>
                    <a:p>
                      <a:pPr algn="ctr"/>
                      <a:r>
                        <a:rPr lang="en-US" sz="1800" b="1" dirty="0" smtClean="0">
                          <a:solidFill>
                            <a:schemeClr val="accent3">
                              <a:lumMod val="75000"/>
                            </a:schemeClr>
                          </a:solidFill>
                          <a:latin typeface="Times New Roman" pitchFamily="18" charset="0"/>
                          <a:cs typeface="Times New Roman" pitchFamily="18" charset="0"/>
                        </a:rPr>
                        <a:t>System Parameters </a:t>
                      </a:r>
                      <a:r>
                        <a:rPr lang="en-US" sz="1800" b="1" baseline="0" dirty="0" smtClean="0">
                          <a:solidFill>
                            <a:schemeClr val="accent3">
                              <a:lumMod val="75000"/>
                            </a:schemeClr>
                          </a:solidFill>
                          <a:latin typeface="Times New Roman" pitchFamily="18" charset="0"/>
                          <a:cs typeface="Times New Roman" pitchFamily="18" charset="0"/>
                        </a:rPr>
                        <a:t> </a:t>
                      </a:r>
                      <a:endParaRPr lang="en-IN" sz="1800" b="1" dirty="0">
                        <a:solidFill>
                          <a:schemeClr val="accent3">
                            <a:lumMod val="75000"/>
                          </a:schemeClr>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c>
                  <a:txBody>
                    <a:bodyPr/>
                    <a:lstStyle/>
                    <a:p>
                      <a:pPr algn="ctr"/>
                      <a:r>
                        <a:rPr lang="en-US" sz="1800" b="1" dirty="0" smtClean="0">
                          <a:solidFill>
                            <a:schemeClr val="bg1"/>
                          </a:solidFill>
                          <a:latin typeface="Times New Roman" pitchFamily="18" charset="0"/>
                          <a:cs typeface="Times New Roman" pitchFamily="18" charset="0"/>
                        </a:rPr>
                        <a:t>B</a:t>
                      </a:r>
                      <a:r>
                        <a:rPr lang="en-US" sz="1800" b="1" baseline="30000" dirty="0" smtClean="0">
                          <a:solidFill>
                            <a:schemeClr val="bg1"/>
                          </a:solidFill>
                          <a:latin typeface="Times New Roman" pitchFamily="18" charset="0"/>
                          <a:cs typeface="Times New Roman" pitchFamily="18" charset="0"/>
                        </a:rPr>
                        <a:t>0</a:t>
                      </a:r>
                      <a:endParaRPr lang="en-IN" sz="1800" b="1" baseline="30000" dirty="0">
                        <a:solidFill>
                          <a:schemeClr val="bg1"/>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c>
                  <a:txBody>
                    <a:bodyPr/>
                    <a:lstStyle/>
                    <a:p>
                      <a:pPr algn="ctr"/>
                      <a:r>
                        <a:rPr lang="en-US" sz="1800" b="1" dirty="0" smtClean="0">
                          <a:solidFill>
                            <a:schemeClr val="bg1"/>
                          </a:solidFill>
                          <a:latin typeface="Times New Roman" pitchFamily="18" charset="0"/>
                          <a:cs typeface="Times New Roman" pitchFamily="18" charset="0"/>
                        </a:rPr>
                        <a:t>B</a:t>
                      </a:r>
                      <a:r>
                        <a:rPr lang="en-US" sz="1800" b="1" baseline="-25000" dirty="0" smtClean="0">
                          <a:solidFill>
                            <a:schemeClr val="bg1"/>
                          </a:solidFill>
                          <a:latin typeface="Times New Roman" pitchFamily="18" charset="0"/>
                          <a:cs typeface="Times New Roman" pitchFamily="18" charset="0"/>
                        </a:rPr>
                        <a:t>S</a:t>
                      </a:r>
                      <a:r>
                        <a:rPr lang="en-US" sz="1800" b="1" baseline="30000" dirty="0" smtClean="0">
                          <a:solidFill>
                            <a:schemeClr val="bg1"/>
                          </a:solidFill>
                          <a:latin typeface="Times New Roman" pitchFamily="18" charset="0"/>
                          <a:cs typeface="Times New Roman" pitchFamily="18" charset="0"/>
                        </a:rPr>
                        <a:t>0</a:t>
                      </a:r>
                      <a:endParaRPr lang="en-IN" sz="1800" b="1" baseline="30000" dirty="0">
                        <a:solidFill>
                          <a:schemeClr val="bg1"/>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r>
              <a:tr h="332357">
                <a:tc>
                  <a:txBody>
                    <a:bodyPr/>
                    <a:lstStyle/>
                    <a:p>
                      <a:pPr algn="ctr"/>
                      <a:r>
                        <a:rPr lang="en-US" sz="1800" b="1" dirty="0" smtClean="0">
                          <a:solidFill>
                            <a:schemeClr val="accent3">
                              <a:lumMod val="75000"/>
                            </a:schemeClr>
                          </a:solidFill>
                          <a:latin typeface="Times New Roman" pitchFamily="18" charset="0"/>
                          <a:cs typeface="Times New Roman" pitchFamily="18" charset="0"/>
                        </a:rPr>
                        <a:t>Quark</a:t>
                      </a:r>
                      <a:r>
                        <a:rPr lang="en-US" sz="1800" b="1" baseline="0" dirty="0" smtClean="0">
                          <a:solidFill>
                            <a:schemeClr val="accent3">
                              <a:lumMod val="75000"/>
                            </a:schemeClr>
                          </a:solidFill>
                          <a:latin typeface="Times New Roman" pitchFamily="18" charset="0"/>
                          <a:cs typeface="Times New Roman" pitchFamily="18" charset="0"/>
                        </a:rPr>
                        <a:t> Mass (in </a:t>
                      </a:r>
                      <a:r>
                        <a:rPr lang="en-US" sz="1800" b="1" baseline="0" dirty="0" err="1" smtClean="0">
                          <a:solidFill>
                            <a:schemeClr val="accent3">
                              <a:lumMod val="75000"/>
                            </a:schemeClr>
                          </a:solidFill>
                          <a:latin typeface="Times New Roman" pitchFamily="18" charset="0"/>
                          <a:cs typeface="Times New Roman" pitchFamily="18" charset="0"/>
                        </a:rPr>
                        <a:t>GeV</a:t>
                      </a:r>
                      <a:r>
                        <a:rPr lang="en-US" sz="1800" b="1" baseline="0" dirty="0" smtClean="0">
                          <a:solidFill>
                            <a:schemeClr val="accent3">
                              <a:lumMod val="75000"/>
                            </a:schemeClr>
                          </a:solidFill>
                          <a:latin typeface="Times New Roman" pitchFamily="18" charset="0"/>
                          <a:cs typeface="Times New Roman" pitchFamily="18" charset="0"/>
                        </a:rPr>
                        <a:t>)</a:t>
                      </a:r>
                      <a:endParaRPr lang="en-IN" sz="1800" b="1" dirty="0">
                        <a:solidFill>
                          <a:schemeClr val="accent3">
                            <a:lumMod val="75000"/>
                          </a:schemeClr>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c>
                  <a:txBody>
                    <a:bodyPr/>
                    <a:lstStyle/>
                    <a:p>
                      <a:pPr algn="ctr"/>
                      <a:r>
                        <a:rPr lang="en-US" sz="1800" b="1" baseline="0" dirty="0" err="1" smtClean="0">
                          <a:solidFill>
                            <a:schemeClr val="bg1"/>
                          </a:solidFill>
                          <a:latin typeface="Times New Roman" pitchFamily="18" charset="0"/>
                          <a:cs typeface="Times New Roman" pitchFamily="18" charset="0"/>
                        </a:rPr>
                        <a:t>m</a:t>
                      </a:r>
                      <a:r>
                        <a:rPr lang="en-US" sz="1800" b="1" baseline="-25000" dirty="0" err="1" smtClean="0">
                          <a:solidFill>
                            <a:schemeClr val="bg1"/>
                          </a:solidFill>
                          <a:latin typeface="Times New Roman" pitchFamily="18" charset="0"/>
                          <a:cs typeface="Times New Roman" pitchFamily="18" charset="0"/>
                        </a:rPr>
                        <a:t>u,d</a:t>
                      </a:r>
                      <a:r>
                        <a:rPr lang="en-US" sz="1800" b="1" dirty="0" smtClean="0">
                          <a:solidFill>
                            <a:schemeClr val="bg1"/>
                          </a:solidFill>
                          <a:latin typeface="Times New Roman" pitchFamily="18" charset="0"/>
                          <a:cs typeface="Times New Roman" pitchFamily="18" charset="0"/>
                        </a:rPr>
                        <a:t> = 0.003 and </a:t>
                      </a:r>
                      <a:r>
                        <a:rPr lang="en-US" sz="1800" b="1" dirty="0" err="1" smtClean="0">
                          <a:solidFill>
                            <a:schemeClr val="bg1"/>
                          </a:solidFill>
                          <a:latin typeface="Times New Roman" pitchFamily="18" charset="0"/>
                          <a:cs typeface="Times New Roman" pitchFamily="18" charset="0"/>
                        </a:rPr>
                        <a:t>m</a:t>
                      </a:r>
                      <a:r>
                        <a:rPr lang="en-US" sz="1800" b="1" baseline="-25000" dirty="0" err="1" smtClean="0">
                          <a:solidFill>
                            <a:schemeClr val="bg1"/>
                          </a:solidFill>
                          <a:latin typeface="Times New Roman" pitchFamily="18" charset="0"/>
                          <a:cs typeface="Times New Roman" pitchFamily="18" charset="0"/>
                        </a:rPr>
                        <a:t>b</a:t>
                      </a:r>
                      <a:r>
                        <a:rPr lang="en-US" sz="1800" b="1" baseline="0" dirty="0" smtClean="0">
                          <a:solidFill>
                            <a:schemeClr val="bg1"/>
                          </a:solidFill>
                          <a:latin typeface="Times New Roman" pitchFamily="18" charset="0"/>
                          <a:cs typeface="Times New Roman" pitchFamily="18" charset="0"/>
                        </a:rPr>
                        <a:t> = 4.67 </a:t>
                      </a:r>
                      <a:endParaRPr lang="en-IN" sz="1800" b="1" baseline="-25000" dirty="0">
                        <a:solidFill>
                          <a:schemeClr val="bg1"/>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c>
                  <a:txBody>
                    <a:bodyPr/>
                    <a:lstStyle/>
                    <a:p>
                      <a:pPr marL="0" marR="0" indent="0" algn="ctr" defTabSz="928939" rtl="0" eaLnBrk="1" fontAlgn="auto" latinLnBrk="0" hangingPunct="1">
                        <a:lnSpc>
                          <a:spcPct val="100000"/>
                        </a:lnSpc>
                        <a:spcBef>
                          <a:spcPts val="0"/>
                        </a:spcBef>
                        <a:spcAft>
                          <a:spcPts val="0"/>
                        </a:spcAft>
                        <a:buClrTx/>
                        <a:buSzTx/>
                        <a:buFontTx/>
                        <a:buNone/>
                        <a:tabLst/>
                        <a:defRPr/>
                      </a:pPr>
                      <a:r>
                        <a:rPr lang="en-US" sz="1800" b="1" baseline="0" dirty="0" err="1" smtClean="0">
                          <a:solidFill>
                            <a:schemeClr val="bg1"/>
                          </a:solidFill>
                          <a:latin typeface="Times New Roman" pitchFamily="18" charset="0"/>
                          <a:cs typeface="Times New Roman" pitchFamily="18" charset="0"/>
                        </a:rPr>
                        <a:t>m</a:t>
                      </a:r>
                      <a:r>
                        <a:rPr lang="en-US" sz="1800" b="1" baseline="-25000" dirty="0" err="1" smtClean="0">
                          <a:solidFill>
                            <a:schemeClr val="bg1"/>
                          </a:solidFill>
                          <a:latin typeface="Times New Roman" pitchFamily="18" charset="0"/>
                          <a:cs typeface="Times New Roman" pitchFamily="18" charset="0"/>
                        </a:rPr>
                        <a:t>s</a:t>
                      </a:r>
                      <a:r>
                        <a:rPr lang="en-US" sz="1800" b="1" dirty="0" smtClean="0">
                          <a:solidFill>
                            <a:schemeClr val="bg1"/>
                          </a:solidFill>
                          <a:latin typeface="Times New Roman" pitchFamily="18" charset="0"/>
                          <a:cs typeface="Times New Roman" pitchFamily="18" charset="0"/>
                        </a:rPr>
                        <a:t> = 0.1 and </a:t>
                      </a:r>
                      <a:r>
                        <a:rPr lang="en-US" sz="1800" b="1" dirty="0" err="1" smtClean="0">
                          <a:solidFill>
                            <a:schemeClr val="bg1"/>
                          </a:solidFill>
                          <a:latin typeface="Times New Roman" pitchFamily="18" charset="0"/>
                          <a:cs typeface="Times New Roman" pitchFamily="18" charset="0"/>
                        </a:rPr>
                        <a:t>m</a:t>
                      </a:r>
                      <a:r>
                        <a:rPr lang="en-US" sz="1800" b="1" baseline="-25000" dirty="0" err="1" smtClean="0">
                          <a:solidFill>
                            <a:schemeClr val="bg1"/>
                          </a:solidFill>
                          <a:latin typeface="Times New Roman" pitchFamily="18" charset="0"/>
                          <a:cs typeface="Times New Roman" pitchFamily="18" charset="0"/>
                        </a:rPr>
                        <a:t>b</a:t>
                      </a:r>
                      <a:r>
                        <a:rPr lang="en-US" sz="1800" b="1" baseline="0" dirty="0" smtClean="0">
                          <a:solidFill>
                            <a:schemeClr val="bg1"/>
                          </a:solidFill>
                          <a:latin typeface="Times New Roman" pitchFamily="18" charset="0"/>
                          <a:cs typeface="Times New Roman" pitchFamily="18" charset="0"/>
                        </a:rPr>
                        <a:t> = 4.67 </a:t>
                      </a:r>
                      <a:endParaRPr lang="en-IN" sz="1800" b="1" baseline="-25000" dirty="0" smtClean="0">
                        <a:solidFill>
                          <a:schemeClr val="bg1"/>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r>
              <a:tr h="332357">
                <a:tc>
                  <a:txBody>
                    <a:bodyPr/>
                    <a:lstStyle/>
                    <a:p>
                      <a:pPr algn="ctr"/>
                      <a:r>
                        <a:rPr lang="en-US" sz="1800" b="1" dirty="0" smtClean="0">
                          <a:solidFill>
                            <a:schemeClr val="accent3">
                              <a:lumMod val="75000"/>
                            </a:schemeClr>
                          </a:solidFill>
                          <a:latin typeface="Times New Roman" pitchFamily="18" charset="0"/>
                          <a:cs typeface="Times New Roman" pitchFamily="18" charset="0"/>
                        </a:rPr>
                        <a:t>Potential parameter (</a:t>
                      </a:r>
                      <a:r>
                        <a:rPr lang="el-GR" sz="1800" b="1" dirty="0" smtClean="0">
                          <a:solidFill>
                            <a:schemeClr val="accent3">
                              <a:lumMod val="75000"/>
                            </a:schemeClr>
                          </a:solidFill>
                          <a:latin typeface="Times New Roman" pitchFamily="18" charset="0"/>
                          <a:cs typeface="Times New Roman" pitchFamily="18" charset="0"/>
                        </a:rPr>
                        <a:t>λ</a:t>
                      </a:r>
                      <a:r>
                        <a:rPr lang="en-US" sz="1800" b="1" dirty="0" smtClean="0">
                          <a:solidFill>
                            <a:schemeClr val="accent3">
                              <a:lumMod val="75000"/>
                            </a:schemeClr>
                          </a:solidFill>
                          <a:latin typeface="Times New Roman" pitchFamily="18" charset="0"/>
                          <a:cs typeface="Times New Roman" pitchFamily="18" charset="0"/>
                        </a:rPr>
                        <a:t>)</a:t>
                      </a:r>
                      <a:endParaRPr lang="en-IN" sz="1800" b="1" dirty="0">
                        <a:solidFill>
                          <a:schemeClr val="accent3">
                            <a:lumMod val="75000"/>
                          </a:schemeClr>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c gridSpan="2">
                  <a:txBody>
                    <a:bodyPr/>
                    <a:lstStyle/>
                    <a:p>
                      <a:pPr algn="ctr"/>
                      <a:r>
                        <a:rPr lang="en-US" sz="1800" b="1" dirty="0" smtClean="0">
                          <a:solidFill>
                            <a:schemeClr val="bg1"/>
                          </a:solidFill>
                          <a:latin typeface="Times New Roman" pitchFamily="18" charset="0"/>
                          <a:cs typeface="Times New Roman" pitchFamily="18" charset="0"/>
                        </a:rPr>
                        <a:t>2.3756 + A </a:t>
                      </a:r>
                      <a:r>
                        <a:rPr lang="en-US" sz="1800" b="1" dirty="0" err="1" smtClean="0">
                          <a:solidFill>
                            <a:schemeClr val="bg1"/>
                          </a:solidFill>
                          <a:latin typeface="Times New Roman" pitchFamily="18" charset="0"/>
                          <a:cs typeface="Times New Roman" pitchFamily="18" charset="0"/>
                        </a:rPr>
                        <a:t>GeV</a:t>
                      </a:r>
                      <a:r>
                        <a:rPr lang="el-GR" sz="2000" b="1" baseline="30000" dirty="0" smtClean="0">
                          <a:solidFill>
                            <a:schemeClr val="bg1"/>
                          </a:solidFill>
                          <a:latin typeface="Times New Roman" pitchFamily="18" charset="0"/>
                          <a:cs typeface="Times New Roman" pitchFamily="18" charset="0"/>
                        </a:rPr>
                        <a:t>ν</a:t>
                      </a:r>
                      <a:r>
                        <a:rPr lang="en-US" sz="2000" b="1" baseline="30000" dirty="0" smtClean="0">
                          <a:solidFill>
                            <a:schemeClr val="bg1"/>
                          </a:solidFill>
                          <a:latin typeface="Times New Roman" pitchFamily="18" charset="0"/>
                          <a:cs typeface="Times New Roman" pitchFamily="18" charset="0"/>
                        </a:rPr>
                        <a:t>+1</a:t>
                      </a:r>
                      <a:endParaRPr lang="en-IN" sz="1800" b="1" baseline="30000" dirty="0">
                        <a:solidFill>
                          <a:schemeClr val="bg1"/>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c hMerge="1">
                  <a:txBody>
                    <a:bodyPr/>
                    <a:lstStyle/>
                    <a:p>
                      <a:endParaRPr lang="en-IN"/>
                    </a:p>
                  </a:txBody>
                  <a:tcPr/>
                </a:tc>
              </a:tr>
              <a:tr h="332357">
                <a:tc>
                  <a:txBody>
                    <a:bodyPr/>
                    <a:lstStyle/>
                    <a:p>
                      <a:pPr algn="ctr"/>
                      <a:r>
                        <a:rPr lang="en-US" sz="1800" b="1" dirty="0" smtClean="0">
                          <a:solidFill>
                            <a:schemeClr val="accent3">
                              <a:lumMod val="75000"/>
                            </a:schemeClr>
                          </a:solidFill>
                          <a:latin typeface="Times New Roman" pitchFamily="18" charset="0"/>
                          <a:cs typeface="Times New Roman" pitchFamily="18" charset="0"/>
                        </a:rPr>
                        <a:t>V</a:t>
                      </a:r>
                      <a:r>
                        <a:rPr lang="en-US" sz="1800" b="1" baseline="-25000" dirty="0" smtClean="0">
                          <a:solidFill>
                            <a:schemeClr val="accent3">
                              <a:lumMod val="75000"/>
                            </a:schemeClr>
                          </a:solidFill>
                          <a:latin typeface="Times New Roman" pitchFamily="18" charset="0"/>
                          <a:cs typeface="Times New Roman" pitchFamily="18" charset="0"/>
                        </a:rPr>
                        <a:t>0</a:t>
                      </a:r>
                      <a:endParaRPr lang="en-IN" sz="1800" b="1" baseline="-25000" dirty="0">
                        <a:solidFill>
                          <a:schemeClr val="accent3">
                            <a:lumMod val="75000"/>
                          </a:schemeClr>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c gridSpan="2">
                  <a:txBody>
                    <a:bodyPr/>
                    <a:lstStyle/>
                    <a:p>
                      <a:pPr algn="ctr"/>
                      <a:r>
                        <a:rPr lang="en-US" sz="1800" b="1" dirty="0" smtClean="0">
                          <a:solidFill>
                            <a:schemeClr val="bg1"/>
                          </a:solidFill>
                          <a:latin typeface="Times New Roman" pitchFamily="18" charset="0"/>
                          <a:cs typeface="Times New Roman" pitchFamily="18" charset="0"/>
                        </a:rPr>
                        <a:t>-2.6461 </a:t>
                      </a:r>
                      <a:r>
                        <a:rPr lang="en-US" sz="1800" b="1" dirty="0" err="1" smtClean="0">
                          <a:solidFill>
                            <a:schemeClr val="bg1"/>
                          </a:solidFill>
                          <a:latin typeface="Times New Roman" pitchFamily="18" charset="0"/>
                          <a:cs typeface="Times New Roman" pitchFamily="18" charset="0"/>
                        </a:rPr>
                        <a:t>GeV</a:t>
                      </a:r>
                      <a:endParaRPr lang="en-IN" sz="1800" b="1" dirty="0">
                        <a:solidFill>
                          <a:schemeClr val="bg1"/>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c hMerge="1">
                  <a:txBody>
                    <a:bodyPr/>
                    <a:lstStyle/>
                    <a:p>
                      <a:endParaRPr lang="en-IN"/>
                    </a:p>
                  </a:txBody>
                  <a:tcPr/>
                </a:tc>
              </a:tr>
              <a:tr h="362571">
                <a:tc>
                  <a:txBody>
                    <a:bodyPr/>
                    <a:lstStyle/>
                    <a:p>
                      <a:pPr algn="ctr"/>
                      <a:r>
                        <a:rPr lang="en-US" sz="1800" b="1" dirty="0" smtClean="0">
                          <a:solidFill>
                            <a:schemeClr val="accent3">
                              <a:lumMod val="75000"/>
                            </a:schemeClr>
                          </a:solidFill>
                          <a:latin typeface="Times New Roman" pitchFamily="18" charset="0"/>
                          <a:cs typeface="Times New Roman" pitchFamily="18" charset="0"/>
                        </a:rPr>
                        <a:t>Centrifugal parameter (A) </a:t>
                      </a:r>
                      <a:endParaRPr lang="en-IN" sz="1800" b="1" baseline="-25000" dirty="0">
                        <a:solidFill>
                          <a:schemeClr val="accent3">
                            <a:lumMod val="75000"/>
                          </a:schemeClr>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c>
                  <a:txBody>
                    <a:bodyPr/>
                    <a:lstStyle/>
                    <a:p>
                      <a:pPr algn="ctr"/>
                      <a:r>
                        <a:rPr lang="en-US" sz="1600" b="1" dirty="0" smtClean="0">
                          <a:solidFill>
                            <a:schemeClr val="bg1"/>
                          </a:solidFill>
                          <a:latin typeface="Times New Roman" pitchFamily="18" charset="0"/>
                          <a:cs typeface="Times New Roman" pitchFamily="18" charset="0"/>
                        </a:rPr>
                        <a:t>(</a:t>
                      </a:r>
                      <a:r>
                        <a:rPr lang="en-US" sz="1600" b="1" i="1" dirty="0" smtClean="0">
                          <a:solidFill>
                            <a:schemeClr val="bg1"/>
                          </a:solidFill>
                          <a:latin typeface="Times New Roman" pitchFamily="18" charset="0"/>
                          <a:cs typeface="Times New Roman" pitchFamily="18" charset="0"/>
                        </a:rPr>
                        <a:t>n</a:t>
                      </a:r>
                      <a:r>
                        <a:rPr lang="en-US" sz="1600" b="1" baseline="0" dirty="0" smtClean="0">
                          <a:solidFill>
                            <a:schemeClr val="bg1"/>
                          </a:solidFill>
                          <a:latin typeface="Times New Roman" pitchFamily="18" charset="0"/>
                          <a:cs typeface="Times New Roman" pitchFamily="18" charset="0"/>
                        </a:rPr>
                        <a:t>*0.1030) </a:t>
                      </a:r>
                      <a:r>
                        <a:rPr lang="en-US" sz="1600" b="1" dirty="0" err="1" smtClean="0">
                          <a:solidFill>
                            <a:schemeClr val="bg1"/>
                          </a:solidFill>
                          <a:latin typeface="Times New Roman" pitchFamily="18" charset="0"/>
                          <a:cs typeface="Times New Roman" pitchFamily="18" charset="0"/>
                        </a:rPr>
                        <a:t>GeV</a:t>
                      </a:r>
                      <a:r>
                        <a:rPr lang="el-GR" sz="1600" b="1" baseline="30000" dirty="0" smtClean="0">
                          <a:solidFill>
                            <a:schemeClr val="bg1"/>
                          </a:solidFill>
                          <a:latin typeface="Times New Roman" pitchFamily="18" charset="0"/>
                          <a:cs typeface="Times New Roman" pitchFamily="18" charset="0"/>
                        </a:rPr>
                        <a:t>ν</a:t>
                      </a:r>
                      <a:r>
                        <a:rPr lang="en-US" sz="1600" b="1" baseline="30000" dirty="0" smtClean="0">
                          <a:solidFill>
                            <a:schemeClr val="bg1"/>
                          </a:solidFill>
                          <a:latin typeface="Times New Roman" pitchFamily="18" charset="0"/>
                          <a:cs typeface="Times New Roman" pitchFamily="18" charset="0"/>
                        </a:rPr>
                        <a:t>+1  </a:t>
                      </a:r>
                      <a:r>
                        <a:rPr lang="en-US" sz="1600" b="1" baseline="0" dirty="0" smtClean="0">
                          <a:solidFill>
                            <a:schemeClr val="bg1"/>
                          </a:solidFill>
                          <a:latin typeface="Times New Roman" pitchFamily="18" charset="0"/>
                          <a:cs typeface="Times New Roman" pitchFamily="18" charset="0"/>
                        </a:rPr>
                        <a:t>, for </a:t>
                      </a:r>
                      <a:r>
                        <a:rPr lang="en-US" sz="1600" b="1" i="1" baseline="0" dirty="0" smtClean="0">
                          <a:solidFill>
                            <a:schemeClr val="bg1"/>
                          </a:solidFill>
                          <a:latin typeface="Times New Roman" pitchFamily="18" charset="0"/>
                          <a:cs typeface="Times New Roman" pitchFamily="18" charset="0"/>
                        </a:rPr>
                        <a:t>l</a:t>
                      </a:r>
                      <a:r>
                        <a:rPr lang="en-US" sz="1600" b="1" baseline="0" dirty="0" smtClean="0">
                          <a:solidFill>
                            <a:schemeClr val="bg1"/>
                          </a:solidFill>
                          <a:latin typeface="Times New Roman" pitchFamily="18" charset="0"/>
                          <a:cs typeface="Times New Roman" pitchFamily="18" charset="0"/>
                        </a:rPr>
                        <a:t> = 0;   </a:t>
                      </a:r>
                    </a:p>
                    <a:p>
                      <a:pPr algn="ctr"/>
                      <a:r>
                        <a:rPr lang="en-US" sz="1600" b="1" dirty="0" smtClean="0">
                          <a:solidFill>
                            <a:schemeClr val="bg1"/>
                          </a:solidFill>
                          <a:latin typeface="Times New Roman" pitchFamily="18" charset="0"/>
                          <a:cs typeface="Times New Roman" pitchFamily="18" charset="0"/>
                        </a:rPr>
                        <a:t>((</a:t>
                      </a:r>
                      <a:r>
                        <a:rPr lang="en-US" sz="1600" b="1" i="1" dirty="0" smtClean="0">
                          <a:solidFill>
                            <a:schemeClr val="bg1"/>
                          </a:solidFill>
                          <a:latin typeface="Times New Roman" pitchFamily="18" charset="0"/>
                          <a:cs typeface="Times New Roman" pitchFamily="18" charset="0"/>
                        </a:rPr>
                        <a:t>n + l </a:t>
                      </a:r>
                      <a:r>
                        <a:rPr lang="en-US" sz="1600" b="1" i="0" dirty="0" smtClean="0">
                          <a:solidFill>
                            <a:schemeClr val="bg1"/>
                          </a:solidFill>
                          <a:latin typeface="Times New Roman" pitchFamily="18" charset="0"/>
                          <a:cs typeface="Times New Roman" pitchFamily="18" charset="0"/>
                        </a:rPr>
                        <a:t>)</a:t>
                      </a:r>
                      <a:r>
                        <a:rPr lang="en-US" sz="1600" b="1" i="0" baseline="0" dirty="0" smtClean="0">
                          <a:solidFill>
                            <a:schemeClr val="bg1"/>
                          </a:solidFill>
                          <a:latin typeface="Times New Roman" pitchFamily="18" charset="0"/>
                          <a:cs typeface="Times New Roman" pitchFamily="18" charset="0"/>
                        </a:rPr>
                        <a:t>*</a:t>
                      </a:r>
                      <a:r>
                        <a:rPr lang="en-US" sz="1600" b="1" baseline="0" dirty="0" smtClean="0">
                          <a:solidFill>
                            <a:schemeClr val="bg1"/>
                          </a:solidFill>
                          <a:latin typeface="Times New Roman" pitchFamily="18" charset="0"/>
                          <a:cs typeface="Times New Roman" pitchFamily="18" charset="0"/>
                        </a:rPr>
                        <a:t>0.086) </a:t>
                      </a:r>
                      <a:r>
                        <a:rPr lang="en-US" sz="1600" b="1" dirty="0" err="1" smtClean="0">
                          <a:solidFill>
                            <a:schemeClr val="bg1"/>
                          </a:solidFill>
                          <a:latin typeface="Times New Roman" pitchFamily="18" charset="0"/>
                          <a:cs typeface="Times New Roman" pitchFamily="18" charset="0"/>
                        </a:rPr>
                        <a:t>GeV</a:t>
                      </a:r>
                      <a:r>
                        <a:rPr lang="el-GR" sz="1600" b="1" baseline="30000" dirty="0" smtClean="0">
                          <a:solidFill>
                            <a:schemeClr val="bg1"/>
                          </a:solidFill>
                          <a:latin typeface="Times New Roman" pitchFamily="18" charset="0"/>
                          <a:cs typeface="Times New Roman" pitchFamily="18" charset="0"/>
                        </a:rPr>
                        <a:t>ν</a:t>
                      </a:r>
                      <a:r>
                        <a:rPr lang="en-US" sz="1600" b="1" baseline="30000" dirty="0" smtClean="0">
                          <a:solidFill>
                            <a:schemeClr val="bg1"/>
                          </a:solidFill>
                          <a:latin typeface="Times New Roman" pitchFamily="18" charset="0"/>
                          <a:cs typeface="Times New Roman" pitchFamily="18" charset="0"/>
                        </a:rPr>
                        <a:t>+1 </a:t>
                      </a:r>
                      <a:r>
                        <a:rPr lang="en-US" sz="1600" b="1" baseline="0" dirty="0" smtClean="0">
                          <a:solidFill>
                            <a:schemeClr val="bg1"/>
                          </a:solidFill>
                          <a:latin typeface="Times New Roman" pitchFamily="18" charset="0"/>
                          <a:cs typeface="Times New Roman" pitchFamily="18" charset="0"/>
                        </a:rPr>
                        <a:t>, for </a:t>
                      </a:r>
                      <a:r>
                        <a:rPr lang="en-US" sz="1600" b="1" i="1" baseline="0" dirty="0" smtClean="0">
                          <a:solidFill>
                            <a:schemeClr val="bg1"/>
                          </a:solidFill>
                          <a:latin typeface="Times New Roman" pitchFamily="18" charset="0"/>
                          <a:cs typeface="Times New Roman" pitchFamily="18" charset="0"/>
                        </a:rPr>
                        <a:t>l</a:t>
                      </a:r>
                      <a:r>
                        <a:rPr lang="en-US" sz="1600" b="1" baseline="0" dirty="0" smtClean="0">
                          <a:solidFill>
                            <a:schemeClr val="bg1"/>
                          </a:solidFill>
                          <a:latin typeface="Times New Roman" pitchFamily="18" charset="0"/>
                          <a:cs typeface="Times New Roman" pitchFamily="18" charset="0"/>
                        </a:rPr>
                        <a:t> ≠ 0</a:t>
                      </a:r>
                    </a:p>
                  </a:txBody>
                  <a:tcPr>
                    <a:gradFill flip="none" rotWithShape="1">
                      <a:gsLst>
                        <a:gs pos="0">
                          <a:schemeClr val="tx1"/>
                        </a:gs>
                        <a:gs pos="33000">
                          <a:srgbClr val="FFCC99">
                            <a:alpha val="0"/>
                          </a:srgbClr>
                        </a:gs>
                      </a:gsLst>
                      <a:lin ang="5400000" scaled="1"/>
                      <a:tileRect/>
                    </a:gradFill>
                  </a:tcPr>
                </a:tc>
                <a:tc>
                  <a:txBody>
                    <a:bodyPr/>
                    <a:lstStyle/>
                    <a:p>
                      <a:pPr algn="ctr"/>
                      <a:r>
                        <a:rPr lang="en-US" sz="1600" b="1" dirty="0" smtClean="0">
                          <a:solidFill>
                            <a:schemeClr val="bg1"/>
                          </a:solidFill>
                          <a:latin typeface="Times New Roman" pitchFamily="18" charset="0"/>
                          <a:cs typeface="Times New Roman" pitchFamily="18" charset="0"/>
                        </a:rPr>
                        <a:t>(</a:t>
                      </a:r>
                      <a:r>
                        <a:rPr lang="en-US" sz="1600" b="1" i="1" dirty="0" smtClean="0">
                          <a:solidFill>
                            <a:schemeClr val="bg1"/>
                          </a:solidFill>
                          <a:latin typeface="Times New Roman" pitchFamily="18" charset="0"/>
                          <a:cs typeface="Times New Roman" pitchFamily="18" charset="0"/>
                        </a:rPr>
                        <a:t>n</a:t>
                      </a:r>
                      <a:r>
                        <a:rPr lang="en-US" sz="1600" b="1" baseline="0" dirty="0" smtClean="0">
                          <a:solidFill>
                            <a:schemeClr val="bg1"/>
                          </a:solidFill>
                          <a:latin typeface="Times New Roman" pitchFamily="18" charset="0"/>
                          <a:cs typeface="Times New Roman" pitchFamily="18" charset="0"/>
                        </a:rPr>
                        <a:t>*0.1186) </a:t>
                      </a:r>
                      <a:r>
                        <a:rPr lang="en-US" sz="1600" b="1" dirty="0" err="1" smtClean="0">
                          <a:solidFill>
                            <a:schemeClr val="bg1"/>
                          </a:solidFill>
                          <a:latin typeface="Times New Roman" pitchFamily="18" charset="0"/>
                          <a:cs typeface="Times New Roman" pitchFamily="18" charset="0"/>
                        </a:rPr>
                        <a:t>GeV</a:t>
                      </a:r>
                      <a:r>
                        <a:rPr lang="el-GR" sz="1600" b="1" baseline="30000" dirty="0" smtClean="0">
                          <a:solidFill>
                            <a:schemeClr val="bg1"/>
                          </a:solidFill>
                          <a:latin typeface="Times New Roman" pitchFamily="18" charset="0"/>
                          <a:cs typeface="Times New Roman" pitchFamily="18" charset="0"/>
                        </a:rPr>
                        <a:t>ν</a:t>
                      </a:r>
                      <a:r>
                        <a:rPr lang="en-US" sz="1600" b="1" baseline="30000" dirty="0" smtClean="0">
                          <a:solidFill>
                            <a:schemeClr val="bg1"/>
                          </a:solidFill>
                          <a:latin typeface="Times New Roman" pitchFamily="18" charset="0"/>
                          <a:cs typeface="Times New Roman" pitchFamily="18" charset="0"/>
                        </a:rPr>
                        <a:t>+1  </a:t>
                      </a:r>
                      <a:r>
                        <a:rPr lang="en-US" sz="1600" b="1" baseline="0" dirty="0" smtClean="0">
                          <a:solidFill>
                            <a:schemeClr val="bg1"/>
                          </a:solidFill>
                          <a:latin typeface="Times New Roman" pitchFamily="18" charset="0"/>
                          <a:cs typeface="Times New Roman" pitchFamily="18" charset="0"/>
                        </a:rPr>
                        <a:t>, for </a:t>
                      </a:r>
                      <a:r>
                        <a:rPr lang="en-US" sz="1600" b="1" i="1" baseline="0" dirty="0" smtClean="0">
                          <a:solidFill>
                            <a:schemeClr val="bg1"/>
                          </a:solidFill>
                          <a:latin typeface="Times New Roman" pitchFamily="18" charset="0"/>
                          <a:cs typeface="Times New Roman" pitchFamily="18" charset="0"/>
                        </a:rPr>
                        <a:t>l</a:t>
                      </a:r>
                      <a:r>
                        <a:rPr lang="en-US" sz="1600" b="1" baseline="0" dirty="0" smtClean="0">
                          <a:solidFill>
                            <a:schemeClr val="bg1"/>
                          </a:solidFill>
                          <a:latin typeface="Times New Roman" pitchFamily="18" charset="0"/>
                          <a:cs typeface="Times New Roman" pitchFamily="18" charset="0"/>
                        </a:rPr>
                        <a:t> = 0;   </a:t>
                      </a:r>
                    </a:p>
                    <a:p>
                      <a:pPr algn="ctr"/>
                      <a:r>
                        <a:rPr lang="en-US" sz="1600" b="1" dirty="0" smtClean="0">
                          <a:solidFill>
                            <a:schemeClr val="bg1"/>
                          </a:solidFill>
                          <a:latin typeface="Times New Roman" pitchFamily="18" charset="0"/>
                          <a:cs typeface="Times New Roman" pitchFamily="18" charset="0"/>
                        </a:rPr>
                        <a:t>((</a:t>
                      </a:r>
                      <a:r>
                        <a:rPr lang="en-US" sz="1600" b="1" i="1" dirty="0" smtClean="0">
                          <a:solidFill>
                            <a:schemeClr val="bg1"/>
                          </a:solidFill>
                          <a:latin typeface="Times New Roman" pitchFamily="18" charset="0"/>
                          <a:cs typeface="Times New Roman" pitchFamily="18" charset="0"/>
                        </a:rPr>
                        <a:t>n + l </a:t>
                      </a:r>
                      <a:r>
                        <a:rPr lang="en-US" sz="1600" b="1" i="0" dirty="0" smtClean="0">
                          <a:solidFill>
                            <a:schemeClr val="bg1"/>
                          </a:solidFill>
                          <a:latin typeface="Times New Roman" pitchFamily="18" charset="0"/>
                          <a:cs typeface="Times New Roman" pitchFamily="18" charset="0"/>
                        </a:rPr>
                        <a:t>)</a:t>
                      </a:r>
                      <a:r>
                        <a:rPr lang="en-US" sz="1600" b="1" i="0" baseline="0" dirty="0" smtClean="0">
                          <a:solidFill>
                            <a:schemeClr val="bg1"/>
                          </a:solidFill>
                          <a:latin typeface="Times New Roman" pitchFamily="18" charset="0"/>
                          <a:cs typeface="Times New Roman" pitchFamily="18" charset="0"/>
                        </a:rPr>
                        <a:t>*</a:t>
                      </a:r>
                      <a:r>
                        <a:rPr lang="en-US" sz="1600" b="1" baseline="0" dirty="0" smtClean="0">
                          <a:solidFill>
                            <a:schemeClr val="bg1"/>
                          </a:solidFill>
                          <a:latin typeface="Times New Roman" pitchFamily="18" charset="0"/>
                          <a:cs typeface="Times New Roman" pitchFamily="18" charset="0"/>
                        </a:rPr>
                        <a:t>0.091) </a:t>
                      </a:r>
                      <a:r>
                        <a:rPr lang="en-US" sz="1600" b="1" dirty="0" err="1" smtClean="0">
                          <a:solidFill>
                            <a:schemeClr val="bg1"/>
                          </a:solidFill>
                          <a:latin typeface="Times New Roman" pitchFamily="18" charset="0"/>
                          <a:cs typeface="Times New Roman" pitchFamily="18" charset="0"/>
                        </a:rPr>
                        <a:t>GeV</a:t>
                      </a:r>
                      <a:r>
                        <a:rPr lang="el-GR" sz="1600" b="1" baseline="30000" dirty="0" smtClean="0">
                          <a:solidFill>
                            <a:schemeClr val="bg1"/>
                          </a:solidFill>
                          <a:latin typeface="Times New Roman" pitchFamily="18" charset="0"/>
                          <a:cs typeface="Times New Roman" pitchFamily="18" charset="0"/>
                        </a:rPr>
                        <a:t>ν</a:t>
                      </a:r>
                      <a:r>
                        <a:rPr lang="en-US" sz="1600" b="1" baseline="30000" dirty="0" smtClean="0">
                          <a:solidFill>
                            <a:schemeClr val="bg1"/>
                          </a:solidFill>
                          <a:latin typeface="Times New Roman" pitchFamily="18" charset="0"/>
                          <a:cs typeface="Times New Roman" pitchFamily="18" charset="0"/>
                        </a:rPr>
                        <a:t>+1 </a:t>
                      </a:r>
                      <a:r>
                        <a:rPr lang="en-US" sz="1600" b="1" baseline="0" dirty="0" smtClean="0">
                          <a:solidFill>
                            <a:schemeClr val="bg1"/>
                          </a:solidFill>
                          <a:latin typeface="Times New Roman" pitchFamily="18" charset="0"/>
                          <a:cs typeface="Times New Roman" pitchFamily="18" charset="0"/>
                        </a:rPr>
                        <a:t>, for </a:t>
                      </a:r>
                      <a:r>
                        <a:rPr lang="en-US" sz="1600" b="1" i="1" baseline="0" dirty="0" smtClean="0">
                          <a:solidFill>
                            <a:schemeClr val="bg1"/>
                          </a:solidFill>
                          <a:latin typeface="Times New Roman" pitchFamily="18" charset="0"/>
                          <a:cs typeface="Times New Roman" pitchFamily="18" charset="0"/>
                        </a:rPr>
                        <a:t>l</a:t>
                      </a:r>
                      <a:r>
                        <a:rPr lang="en-US" sz="1600" b="1" baseline="0" dirty="0" smtClean="0">
                          <a:solidFill>
                            <a:schemeClr val="bg1"/>
                          </a:solidFill>
                          <a:latin typeface="Times New Roman" pitchFamily="18" charset="0"/>
                          <a:cs typeface="Times New Roman" pitchFamily="18" charset="0"/>
                        </a:rPr>
                        <a:t> ≠ 0</a:t>
                      </a:r>
                    </a:p>
                  </a:txBody>
                  <a:tcPr>
                    <a:gradFill flip="none" rotWithShape="1">
                      <a:gsLst>
                        <a:gs pos="0">
                          <a:schemeClr val="tx1"/>
                        </a:gs>
                        <a:gs pos="33000">
                          <a:srgbClr val="FFCC99">
                            <a:alpha val="0"/>
                          </a:srgbClr>
                        </a:gs>
                      </a:gsLst>
                      <a:lin ang="5400000" scaled="1"/>
                      <a:tileRect/>
                    </a:gradFill>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2450702354"/>
              </p:ext>
            </p:extLst>
          </p:nvPr>
        </p:nvGraphicFramePr>
        <p:xfrm>
          <a:off x="914400" y="4572000"/>
          <a:ext cx="7391400" cy="2103120"/>
        </p:xfrm>
        <a:graphic>
          <a:graphicData uri="http://schemas.openxmlformats.org/drawingml/2006/table">
            <a:tbl>
              <a:tblPr firstRow="1" bandRow="1">
                <a:tableStyleId>{5C22544A-7EE6-4342-B048-85BDC9FD1C3A}</a:tableStyleId>
              </a:tblPr>
              <a:tblGrid>
                <a:gridCol w="3048000"/>
                <a:gridCol w="4343400"/>
              </a:tblGrid>
              <a:tr h="332357">
                <a:tc>
                  <a:txBody>
                    <a:bodyPr/>
                    <a:lstStyle/>
                    <a:p>
                      <a:pPr algn="ctr"/>
                      <a:r>
                        <a:rPr lang="en-US" sz="1800" b="1" dirty="0" smtClean="0">
                          <a:solidFill>
                            <a:schemeClr val="accent3">
                              <a:lumMod val="75000"/>
                            </a:schemeClr>
                          </a:solidFill>
                          <a:latin typeface="Times New Roman" pitchFamily="18" charset="0"/>
                          <a:cs typeface="Times New Roman" pitchFamily="18" charset="0"/>
                        </a:rPr>
                        <a:t>System Parameters </a:t>
                      </a:r>
                      <a:r>
                        <a:rPr lang="en-US" sz="1800" b="1" baseline="0" dirty="0" smtClean="0">
                          <a:solidFill>
                            <a:schemeClr val="accent3">
                              <a:lumMod val="75000"/>
                            </a:schemeClr>
                          </a:solidFill>
                          <a:latin typeface="Times New Roman" pitchFamily="18" charset="0"/>
                          <a:cs typeface="Times New Roman" pitchFamily="18" charset="0"/>
                        </a:rPr>
                        <a:t> </a:t>
                      </a:r>
                      <a:endParaRPr lang="en-IN" sz="1800" b="1" dirty="0">
                        <a:solidFill>
                          <a:schemeClr val="accent3">
                            <a:lumMod val="75000"/>
                          </a:schemeClr>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c>
                  <a:txBody>
                    <a:bodyPr/>
                    <a:lstStyle/>
                    <a:p>
                      <a:pPr algn="ctr"/>
                      <a:r>
                        <a:rPr lang="en-US" sz="1800" b="1" dirty="0" smtClean="0">
                          <a:solidFill>
                            <a:schemeClr val="bg1"/>
                          </a:solidFill>
                          <a:latin typeface="Times New Roman" pitchFamily="18" charset="0"/>
                          <a:cs typeface="Times New Roman" pitchFamily="18" charset="0"/>
                        </a:rPr>
                        <a:t>D</a:t>
                      </a:r>
                      <a:r>
                        <a:rPr lang="en-US" sz="1800" b="1" baseline="30000" dirty="0" smtClean="0">
                          <a:solidFill>
                            <a:schemeClr val="bg1"/>
                          </a:solidFill>
                          <a:latin typeface="Times New Roman" pitchFamily="18" charset="0"/>
                          <a:cs typeface="Times New Roman" pitchFamily="18" charset="0"/>
                        </a:rPr>
                        <a:t>0</a:t>
                      </a:r>
                      <a:endParaRPr lang="en-IN" sz="1800" b="1" baseline="30000" dirty="0">
                        <a:solidFill>
                          <a:schemeClr val="bg1"/>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r>
              <a:tr h="332357">
                <a:tc>
                  <a:txBody>
                    <a:bodyPr/>
                    <a:lstStyle/>
                    <a:p>
                      <a:pPr algn="ctr"/>
                      <a:r>
                        <a:rPr lang="en-US" sz="1800" b="1" dirty="0" smtClean="0">
                          <a:solidFill>
                            <a:schemeClr val="accent3">
                              <a:lumMod val="75000"/>
                            </a:schemeClr>
                          </a:solidFill>
                          <a:latin typeface="Times New Roman" pitchFamily="18" charset="0"/>
                          <a:cs typeface="Times New Roman" pitchFamily="18" charset="0"/>
                        </a:rPr>
                        <a:t>Quark</a:t>
                      </a:r>
                      <a:r>
                        <a:rPr lang="en-US" sz="1800" b="1" baseline="0" dirty="0" smtClean="0">
                          <a:solidFill>
                            <a:schemeClr val="accent3">
                              <a:lumMod val="75000"/>
                            </a:schemeClr>
                          </a:solidFill>
                          <a:latin typeface="Times New Roman" pitchFamily="18" charset="0"/>
                          <a:cs typeface="Times New Roman" pitchFamily="18" charset="0"/>
                        </a:rPr>
                        <a:t> Mass (in </a:t>
                      </a:r>
                      <a:r>
                        <a:rPr lang="en-US" sz="1800" b="1" baseline="0" dirty="0" err="1" smtClean="0">
                          <a:solidFill>
                            <a:schemeClr val="accent3">
                              <a:lumMod val="75000"/>
                            </a:schemeClr>
                          </a:solidFill>
                          <a:latin typeface="Times New Roman" pitchFamily="18" charset="0"/>
                          <a:cs typeface="Times New Roman" pitchFamily="18" charset="0"/>
                        </a:rPr>
                        <a:t>GeV</a:t>
                      </a:r>
                      <a:r>
                        <a:rPr lang="en-US" sz="1800" b="1" baseline="0" dirty="0" smtClean="0">
                          <a:solidFill>
                            <a:schemeClr val="accent3">
                              <a:lumMod val="75000"/>
                            </a:schemeClr>
                          </a:solidFill>
                          <a:latin typeface="Times New Roman" pitchFamily="18" charset="0"/>
                          <a:cs typeface="Times New Roman" pitchFamily="18" charset="0"/>
                        </a:rPr>
                        <a:t>)</a:t>
                      </a:r>
                      <a:endParaRPr lang="en-IN" sz="1800" b="1" dirty="0">
                        <a:solidFill>
                          <a:schemeClr val="accent3">
                            <a:lumMod val="75000"/>
                          </a:schemeClr>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c>
                  <a:txBody>
                    <a:bodyPr/>
                    <a:lstStyle/>
                    <a:p>
                      <a:pPr algn="ctr"/>
                      <a:r>
                        <a:rPr lang="en-US" sz="1800" b="1" baseline="0" dirty="0" err="1" smtClean="0">
                          <a:solidFill>
                            <a:schemeClr val="bg1"/>
                          </a:solidFill>
                          <a:latin typeface="Times New Roman" pitchFamily="18" charset="0"/>
                          <a:cs typeface="Times New Roman" pitchFamily="18" charset="0"/>
                        </a:rPr>
                        <a:t>m</a:t>
                      </a:r>
                      <a:r>
                        <a:rPr lang="en-US" sz="1800" b="1" baseline="-25000" dirty="0" err="1" smtClean="0">
                          <a:solidFill>
                            <a:schemeClr val="bg1"/>
                          </a:solidFill>
                          <a:latin typeface="Times New Roman" pitchFamily="18" charset="0"/>
                          <a:cs typeface="Times New Roman" pitchFamily="18" charset="0"/>
                        </a:rPr>
                        <a:t>u,d</a:t>
                      </a:r>
                      <a:r>
                        <a:rPr lang="en-US" sz="1800" b="1" dirty="0" smtClean="0">
                          <a:solidFill>
                            <a:schemeClr val="bg1"/>
                          </a:solidFill>
                          <a:latin typeface="Times New Roman" pitchFamily="18" charset="0"/>
                          <a:cs typeface="Times New Roman" pitchFamily="18" charset="0"/>
                        </a:rPr>
                        <a:t> = 0.003 and </a:t>
                      </a:r>
                      <a:r>
                        <a:rPr lang="en-US" sz="1800" b="1" dirty="0" err="1" smtClean="0">
                          <a:solidFill>
                            <a:schemeClr val="bg1"/>
                          </a:solidFill>
                          <a:latin typeface="Times New Roman" pitchFamily="18" charset="0"/>
                          <a:cs typeface="Times New Roman" pitchFamily="18" charset="0"/>
                        </a:rPr>
                        <a:t>m</a:t>
                      </a:r>
                      <a:r>
                        <a:rPr lang="en-US" sz="1800" b="1" baseline="-25000" dirty="0" err="1" smtClean="0">
                          <a:solidFill>
                            <a:schemeClr val="bg1"/>
                          </a:solidFill>
                          <a:latin typeface="Times New Roman" pitchFamily="18" charset="0"/>
                          <a:cs typeface="Times New Roman" pitchFamily="18" charset="0"/>
                        </a:rPr>
                        <a:t>b</a:t>
                      </a:r>
                      <a:r>
                        <a:rPr lang="en-US" sz="1800" b="1" baseline="0" dirty="0" smtClean="0">
                          <a:solidFill>
                            <a:schemeClr val="bg1"/>
                          </a:solidFill>
                          <a:latin typeface="Times New Roman" pitchFamily="18" charset="0"/>
                          <a:cs typeface="Times New Roman" pitchFamily="18" charset="0"/>
                        </a:rPr>
                        <a:t> = 1.27 </a:t>
                      </a:r>
                      <a:endParaRPr lang="en-IN" sz="1800" b="1" baseline="-25000" dirty="0">
                        <a:solidFill>
                          <a:schemeClr val="bg1"/>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r>
              <a:tr h="332357">
                <a:tc>
                  <a:txBody>
                    <a:bodyPr/>
                    <a:lstStyle/>
                    <a:p>
                      <a:pPr algn="ctr"/>
                      <a:r>
                        <a:rPr lang="en-US" sz="1800" b="1" dirty="0" smtClean="0">
                          <a:solidFill>
                            <a:schemeClr val="accent3">
                              <a:lumMod val="75000"/>
                            </a:schemeClr>
                          </a:solidFill>
                          <a:latin typeface="Times New Roman" pitchFamily="18" charset="0"/>
                          <a:cs typeface="Times New Roman" pitchFamily="18" charset="0"/>
                        </a:rPr>
                        <a:t>Potential parameter (</a:t>
                      </a:r>
                      <a:r>
                        <a:rPr lang="el-GR" sz="1800" b="1" dirty="0" smtClean="0">
                          <a:solidFill>
                            <a:schemeClr val="accent3">
                              <a:lumMod val="75000"/>
                            </a:schemeClr>
                          </a:solidFill>
                          <a:latin typeface="Times New Roman" pitchFamily="18" charset="0"/>
                          <a:cs typeface="Times New Roman" pitchFamily="18" charset="0"/>
                        </a:rPr>
                        <a:t>λ</a:t>
                      </a:r>
                      <a:r>
                        <a:rPr lang="en-US" sz="1800" b="1" dirty="0" smtClean="0">
                          <a:solidFill>
                            <a:schemeClr val="accent3">
                              <a:lumMod val="75000"/>
                            </a:schemeClr>
                          </a:solidFill>
                          <a:latin typeface="Times New Roman" pitchFamily="18" charset="0"/>
                          <a:cs typeface="Times New Roman" pitchFamily="18" charset="0"/>
                        </a:rPr>
                        <a:t>)</a:t>
                      </a:r>
                      <a:endParaRPr lang="en-IN" sz="1800" b="1" dirty="0">
                        <a:solidFill>
                          <a:schemeClr val="accent3">
                            <a:lumMod val="75000"/>
                          </a:schemeClr>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c>
                  <a:txBody>
                    <a:bodyPr/>
                    <a:lstStyle/>
                    <a:p>
                      <a:pPr algn="ctr"/>
                      <a:r>
                        <a:rPr lang="en-US" sz="1800" b="1" dirty="0" smtClean="0">
                          <a:solidFill>
                            <a:schemeClr val="bg1"/>
                          </a:solidFill>
                          <a:latin typeface="Times New Roman" pitchFamily="18" charset="0"/>
                          <a:cs typeface="Times New Roman" pitchFamily="18" charset="0"/>
                        </a:rPr>
                        <a:t>(2.2903 + B) </a:t>
                      </a:r>
                      <a:r>
                        <a:rPr lang="en-US" sz="1800" b="1" dirty="0" err="1" smtClean="0">
                          <a:solidFill>
                            <a:schemeClr val="bg1"/>
                          </a:solidFill>
                          <a:latin typeface="Times New Roman" pitchFamily="18" charset="0"/>
                          <a:cs typeface="Times New Roman" pitchFamily="18" charset="0"/>
                        </a:rPr>
                        <a:t>GeV</a:t>
                      </a:r>
                      <a:r>
                        <a:rPr lang="el-GR" sz="2000" b="1" baseline="30000" dirty="0" smtClean="0">
                          <a:solidFill>
                            <a:schemeClr val="bg1"/>
                          </a:solidFill>
                          <a:latin typeface="Times New Roman" pitchFamily="18" charset="0"/>
                          <a:cs typeface="Times New Roman" pitchFamily="18" charset="0"/>
                        </a:rPr>
                        <a:t>ν</a:t>
                      </a:r>
                      <a:r>
                        <a:rPr lang="en-US" sz="2000" b="1" baseline="30000" dirty="0" smtClean="0">
                          <a:solidFill>
                            <a:schemeClr val="bg1"/>
                          </a:solidFill>
                          <a:latin typeface="Times New Roman" pitchFamily="18" charset="0"/>
                          <a:cs typeface="Times New Roman" pitchFamily="18" charset="0"/>
                        </a:rPr>
                        <a:t>+1</a:t>
                      </a:r>
                      <a:endParaRPr lang="en-IN" sz="1800" b="1" baseline="30000" dirty="0">
                        <a:solidFill>
                          <a:schemeClr val="bg1"/>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r>
              <a:tr h="332357">
                <a:tc>
                  <a:txBody>
                    <a:bodyPr/>
                    <a:lstStyle/>
                    <a:p>
                      <a:pPr algn="ctr"/>
                      <a:r>
                        <a:rPr lang="en-US" sz="1800" b="1" dirty="0" smtClean="0">
                          <a:solidFill>
                            <a:schemeClr val="accent3">
                              <a:lumMod val="75000"/>
                            </a:schemeClr>
                          </a:solidFill>
                          <a:latin typeface="Times New Roman" pitchFamily="18" charset="0"/>
                          <a:cs typeface="Times New Roman" pitchFamily="18" charset="0"/>
                        </a:rPr>
                        <a:t>V</a:t>
                      </a:r>
                      <a:r>
                        <a:rPr lang="en-US" sz="1800" b="1" baseline="-25000" dirty="0" smtClean="0">
                          <a:solidFill>
                            <a:schemeClr val="accent3">
                              <a:lumMod val="75000"/>
                            </a:schemeClr>
                          </a:solidFill>
                          <a:latin typeface="Times New Roman" pitchFamily="18" charset="0"/>
                          <a:cs typeface="Times New Roman" pitchFamily="18" charset="0"/>
                        </a:rPr>
                        <a:t>0</a:t>
                      </a:r>
                      <a:endParaRPr lang="en-IN" sz="1800" b="1" baseline="-25000" dirty="0">
                        <a:solidFill>
                          <a:schemeClr val="accent3">
                            <a:lumMod val="75000"/>
                          </a:schemeClr>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c>
                  <a:txBody>
                    <a:bodyPr/>
                    <a:lstStyle/>
                    <a:p>
                      <a:pPr algn="ctr"/>
                      <a:r>
                        <a:rPr lang="en-US" sz="1800" b="1" dirty="0" smtClean="0">
                          <a:solidFill>
                            <a:schemeClr val="bg1"/>
                          </a:solidFill>
                          <a:latin typeface="Times New Roman" pitchFamily="18" charset="0"/>
                          <a:cs typeface="Times New Roman" pitchFamily="18" charset="0"/>
                        </a:rPr>
                        <a:t>-2.6711 </a:t>
                      </a:r>
                      <a:r>
                        <a:rPr lang="en-US" sz="1800" b="1" dirty="0" err="1" smtClean="0">
                          <a:solidFill>
                            <a:schemeClr val="bg1"/>
                          </a:solidFill>
                          <a:latin typeface="Times New Roman" pitchFamily="18" charset="0"/>
                          <a:cs typeface="Times New Roman" pitchFamily="18" charset="0"/>
                        </a:rPr>
                        <a:t>GeV</a:t>
                      </a:r>
                      <a:endParaRPr lang="en-IN" sz="1800" b="1" dirty="0">
                        <a:solidFill>
                          <a:schemeClr val="bg1"/>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r>
              <a:tr h="362571">
                <a:tc>
                  <a:txBody>
                    <a:bodyPr/>
                    <a:lstStyle/>
                    <a:p>
                      <a:pPr algn="ctr"/>
                      <a:r>
                        <a:rPr lang="en-US" sz="1800" b="1" dirty="0" smtClean="0">
                          <a:solidFill>
                            <a:schemeClr val="accent3">
                              <a:lumMod val="75000"/>
                            </a:schemeClr>
                          </a:solidFill>
                          <a:latin typeface="Times New Roman" pitchFamily="18" charset="0"/>
                          <a:cs typeface="Times New Roman" pitchFamily="18" charset="0"/>
                        </a:rPr>
                        <a:t>Centrifugal parameter (B) </a:t>
                      </a:r>
                      <a:endParaRPr lang="en-IN" sz="1800" b="1" baseline="-25000" dirty="0">
                        <a:solidFill>
                          <a:schemeClr val="accent3">
                            <a:lumMod val="75000"/>
                          </a:schemeClr>
                        </a:solidFill>
                        <a:latin typeface="Times New Roman" pitchFamily="18" charset="0"/>
                        <a:cs typeface="Times New Roman" pitchFamily="18" charset="0"/>
                      </a:endParaRPr>
                    </a:p>
                  </a:txBody>
                  <a:tcPr>
                    <a:gradFill flip="none" rotWithShape="1">
                      <a:gsLst>
                        <a:gs pos="0">
                          <a:schemeClr val="tx1"/>
                        </a:gs>
                        <a:gs pos="33000">
                          <a:srgbClr val="FFCC99">
                            <a:alpha val="0"/>
                          </a:srgbClr>
                        </a:gs>
                      </a:gsLst>
                      <a:lin ang="5400000" scaled="1"/>
                      <a:tileRect/>
                    </a:gra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latin typeface="Times New Roman" pitchFamily="18" charset="0"/>
                          <a:cs typeface="Times New Roman" pitchFamily="18" charset="0"/>
                        </a:rPr>
                        <a:t>(</a:t>
                      </a:r>
                      <a:r>
                        <a:rPr lang="en-US" sz="1800" b="1" i="1" dirty="0" smtClean="0">
                          <a:solidFill>
                            <a:schemeClr val="bg1"/>
                          </a:solidFill>
                          <a:latin typeface="Times New Roman" pitchFamily="18" charset="0"/>
                          <a:cs typeface="Times New Roman" pitchFamily="18" charset="0"/>
                        </a:rPr>
                        <a:t>n</a:t>
                      </a:r>
                      <a:r>
                        <a:rPr lang="en-US" sz="1800" b="1" baseline="0" dirty="0" smtClean="0">
                          <a:solidFill>
                            <a:schemeClr val="bg1"/>
                          </a:solidFill>
                          <a:latin typeface="Times New Roman" pitchFamily="18" charset="0"/>
                          <a:cs typeface="Times New Roman" pitchFamily="18" charset="0"/>
                        </a:rPr>
                        <a:t>*0.153) </a:t>
                      </a:r>
                      <a:r>
                        <a:rPr lang="en-US" sz="1800" b="1" dirty="0" err="1" smtClean="0">
                          <a:solidFill>
                            <a:schemeClr val="bg1"/>
                          </a:solidFill>
                          <a:latin typeface="Times New Roman" pitchFamily="18" charset="0"/>
                          <a:cs typeface="Times New Roman" pitchFamily="18" charset="0"/>
                        </a:rPr>
                        <a:t>GeV</a:t>
                      </a:r>
                      <a:r>
                        <a:rPr lang="el-GR" sz="1800" b="1" baseline="30000" dirty="0" smtClean="0">
                          <a:solidFill>
                            <a:schemeClr val="bg1"/>
                          </a:solidFill>
                          <a:latin typeface="Times New Roman" pitchFamily="18" charset="0"/>
                          <a:cs typeface="Times New Roman" pitchFamily="18" charset="0"/>
                        </a:rPr>
                        <a:t>ν</a:t>
                      </a:r>
                      <a:r>
                        <a:rPr lang="en-US" sz="1800" b="1" baseline="30000" dirty="0" smtClean="0">
                          <a:solidFill>
                            <a:schemeClr val="bg1"/>
                          </a:solidFill>
                          <a:latin typeface="Times New Roman" pitchFamily="18" charset="0"/>
                          <a:cs typeface="Times New Roman" pitchFamily="18" charset="0"/>
                        </a:rPr>
                        <a:t>+1 </a:t>
                      </a:r>
                      <a:r>
                        <a:rPr lang="en-US" sz="1800" b="1" baseline="0" dirty="0" smtClean="0">
                          <a:solidFill>
                            <a:schemeClr val="bg1"/>
                          </a:solidFill>
                          <a:latin typeface="Times New Roman" pitchFamily="18" charset="0"/>
                          <a:cs typeface="Times New Roman" pitchFamily="18" charset="0"/>
                        </a:rPr>
                        <a:t>, for </a:t>
                      </a:r>
                      <a:r>
                        <a:rPr lang="en-US" sz="1800" b="1" i="1" baseline="0" dirty="0" smtClean="0">
                          <a:solidFill>
                            <a:schemeClr val="bg1"/>
                          </a:solidFill>
                          <a:latin typeface="Times New Roman" pitchFamily="18" charset="0"/>
                          <a:cs typeface="Times New Roman" pitchFamily="18" charset="0"/>
                        </a:rPr>
                        <a:t>l</a:t>
                      </a:r>
                      <a:r>
                        <a:rPr lang="en-US" sz="1800" b="1" baseline="0" dirty="0" smtClean="0">
                          <a:solidFill>
                            <a:schemeClr val="bg1"/>
                          </a:solidFill>
                          <a:latin typeface="Times New Roman" pitchFamily="18" charset="0"/>
                          <a:cs typeface="Times New Roman" pitchFamily="18" charset="0"/>
                        </a:rPr>
                        <a:t> = 0;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latin typeface="Times New Roman" pitchFamily="18" charset="0"/>
                          <a:cs typeface="Times New Roman" pitchFamily="18" charset="0"/>
                        </a:rPr>
                        <a:t>((</a:t>
                      </a:r>
                      <a:r>
                        <a:rPr lang="en-US" sz="1800" b="1" i="1" dirty="0" smtClean="0">
                          <a:solidFill>
                            <a:schemeClr val="bg1"/>
                          </a:solidFill>
                          <a:latin typeface="Times New Roman" pitchFamily="18" charset="0"/>
                          <a:cs typeface="Times New Roman" pitchFamily="18" charset="0"/>
                        </a:rPr>
                        <a:t>n + l </a:t>
                      </a:r>
                      <a:r>
                        <a:rPr lang="en-US" sz="1800" b="1" i="0" dirty="0" smtClean="0">
                          <a:solidFill>
                            <a:schemeClr val="bg1"/>
                          </a:solidFill>
                          <a:latin typeface="Times New Roman" pitchFamily="18" charset="0"/>
                          <a:cs typeface="Times New Roman" pitchFamily="18" charset="0"/>
                        </a:rPr>
                        <a:t>)</a:t>
                      </a:r>
                      <a:r>
                        <a:rPr lang="en-US" sz="1800" b="1" i="0" baseline="0" dirty="0" smtClean="0">
                          <a:solidFill>
                            <a:schemeClr val="bg1"/>
                          </a:solidFill>
                          <a:latin typeface="Times New Roman" pitchFamily="18" charset="0"/>
                          <a:cs typeface="Times New Roman" pitchFamily="18" charset="0"/>
                        </a:rPr>
                        <a:t>*</a:t>
                      </a:r>
                      <a:r>
                        <a:rPr lang="en-US" sz="1800" b="1" baseline="0" dirty="0" smtClean="0">
                          <a:solidFill>
                            <a:schemeClr val="bg1"/>
                          </a:solidFill>
                          <a:latin typeface="Times New Roman" pitchFamily="18" charset="0"/>
                          <a:cs typeface="Times New Roman" pitchFamily="18" charset="0"/>
                        </a:rPr>
                        <a:t>0.1267) </a:t>
                      </a:r>
                      <a:r>
                        <a:rPr lang="en-US" sz="1800" b="1" dirty="0" err="1" smtClean="0">
                          <a:solidFill>
                            <a:schemeClr val="bg1"/>
                          </a:solidFill>
                          <a:latin typeface="Times New Roman" pitchFamily="18" charset="0"/>
                          <a:cs typeface="Times New Roman" pitchFamily="18" charset="0"/>
                        </a:rPr>
                        <a:t>GeV</a:t>
                      </a:r>
                      <a:r>
                        <a:rPr lang="el-GR" sz="1800" b="1" baseline="30000" dirty="0" smtClean="0">
                          <a:solidFill>
                            <a:schemeClr val="bg1"/>
                          </a:solidFill>
                          <a:latin typeface="Times New Roman" pitchFamily="18" charset="0"/>
                          <a:cs typeface="Times New Roman" pitchFamily="18" charset="0"/>
                        </a:rPr>
                        <a:t>ν</a:t>
                      </a:r>
                      <a:r>
                        <a:rPr lang="en-US" sz="1800" b="1" baseline="30000" dirty="0" smtClean="0">
                          <a:solidFill>
                            <a:schemeClr val="bg1"/>
                          </a:solidFill>
                          <a:latin typeface="Times New Roman" pitchFamily="18" charset="0"/>
                          <a:cs typeface="Times New Roman" pitchFamily="18" charset="0"/>
                        </a:rPr>
                        <a:t>+1</a:t>
                      </a:r>
                      <a:r>
                        <a:rPr lang="en-US" sz="1800" b="1" baseline="0" dirty="0" smtClean="0">
                          <a:solidFill>
                            <a:schemeClr val="bg1"/>
                          </a:solidFill>
                          <a:latin typeface="Times New Roman" pitchFamily="18" charset="0"/>
                          <a:cs typeface="Times New Roman" pitchFamily="18" charset="0"/>
                        </a:rPr>
                        <a:t>, for </a:t>
                      </a:r>
                      <a:r>
                        <a:rPr lang="en-US" sz="1800" b="1" i="1" baseline="0" dirty="0" smtClean="0">
                          <a:solidFill>
                            <a:schemeClr val="bg1"/>
                          </a:solidFill>
                          <a:latin typeface="Times New Roman" pitchFamily="18" charset="0"/>
                          <a:cs typeface="Times New Roman" pitchFamily="18" charset="0"/>
                        </a:rPr>
                        <a:t>l</a:t>
                      </a:r>
                      <a:r>
                        <a:rPr lang="en-US" sz="1800" b="1" baseline="0" dirty="0" smtClean="0">
                          <a:solidFill>
                            <a:schemeClr val="bg1"/>
                          </a:solidFill>
                          <a:latin typeface="Times New Roman" pitchFamily="18" charset="0"/>
                          <a:cs typeface="Times New Roman" pitchFamily="18" charset="0"/>
                        </a:rPr>
                        <a:t> ≠ 0.</a:t>
                      </a:r>
                    </a:p>
                  </a:txBody>
                  <a:tcPr>
                    <a:gradFill flip="none" rotWithShape="1">
                      <a:gsLst>
                        <a:gs pos="0">
                          <a:schemeClr val="tx1"/>
                        </a:gs>
                        <a:gs pos="33000">
                          <a:srgbClr val="FFCC99">
                            <a:alpha val="0"/>
                          </a:srgbClr>
                        </a:gs>
                      </a:gsLst>
                      <a:lin ang="5400000" scaled="1"/>
                      <a:tileRect/>
                    </a:gradFill>
                  </a:tcPr>
                </a:tc>
              </a:tr>
            </a:tbl>
          </a:graphicData>
        </a:graphic>
      </p:graphicFrame>
    </p:spTree>
    <p:extLst>
      <p:ext uri="{BB962C8B-B14F-4D97-AF65-F5344CB8AC3E}">
        <p14:creationId xmlns:p14="http://schemas.microsoft.com/office/powerpoint/2010/main" val="37187177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ounded Rectangle 1"/>
          <p:cNvSpPr/>
          <p:nvPr/>
        </p:nvSpPr>
        <p:spPr>
          <a:xfrm>
            <a:off x="0" y="0"/>
            <a:ext cx="9144000" cy="740229"/>
          </a:xfrm>
          <a:prstGeom prst="roundRect">
            <a:avLst/>
          </a:prstGeom>
          <a:solidFill>
            <a:schemeClr val="accent1">
              <a:lumMod val="50000"/>
            </a:schemeClr>
          </a:solidFill>
          <a:ln>
            <a:noFill/>
          </a:ln>
        </p:spPr>
        <p:style>
          <a:lnRef idx="0">
            <a:schemeClr val="accent5"/>
          </a:lnRef>
          <a:fillRef idx="3">
            <a:schemeClr val="accent5"/>
          </a:fillRef>
          <a:effectRef idx="3">
            <a:schemeClr val="accent5"/>
          </a:effectRef>
          <a:fontRef idx="minor">
            <a:schemeClr val="lt1"/>
          </a:fontRef>
        </p:style>
        <p:txBody>
          <a:bodyPr rtlCol="0" anchor="ctr"/>
          <a:lstStyle/>
          <a:p>
            <a:r>
              <a:rPr lang="en-US" sz="4400" b="1" dirty="0" smtClean="0">
                <a:latin typeface="Edwardian Script ITC" pitchFamily="66" charset="0"/>
              </a:rPr>
              <a:t>Conclusion</a:t>
            </a:r>
            <a:endParaRPr lang="en-US" sz="4400" b="1" dirty="0">
              <a:latin typeface="Edwardian Script ITC" pitchFamily="66" charset="0"/>
            </a:endParaRPr>
          </a:p>
        </p:txBody>
      </p:sp>
      <p:pic>
        <p:nvPicPr>
          <p:cNvPr id="11" name="Picture 2" descr="Waving India flag"/>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sharpenSoften amount="50000"/>
                    </a14:imgEffect>
                    <a14:imgEffect>
                      <a14:brightnessContrast bright="-31000" contrast="85000"/>
                    </a14:imgEffect>
                  </a14:imgLayer>
                </a14:imgProps>
              </a:ext>
              <a:ext uri="{28A0092B-C50C-407E-A947-70E740481C1C}">
                <a14:useLocalDpi xmlns:a14="http://schemas.microsoft.com/office/drawing/2010/main" val="0"/>
              </a:ext>
            </a:extLst>
          </a:blip>
          <a:srcRect/>
          <a:stretch>
            <a:fillRect/>
          </a:stretch>
        </p:blipFill>
        <p:spPr bwMode="auto">
          <a:xfrm>
            <a:off x="152400" y="1433512"/>
            <a:ext cx="9067800" cy="3671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nvSpPr>
        <p:spPr>
          <a:xfrm>
            <a:off x="2991118" y="2057400"/>
            <a:ext cx="1225282" cy="2895496"/>
          </a:xfrm>
          <a:prstGeom prst="rect">
            <a:avLst/>
          </a:prstGeom>
          <a:solidFill>
            <a:srgbClr val="FF99FF">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Rectangle 15"/>
          <p:cNvSpPr/>
          <p:nvPr/>
        </p:nvSpPr>
        <p:spPr>
          <a:xfrm>
            <a:off x="4216400" y="2057400"/>
            <a:ext cx="1752600" cy="2895496"/>
          </a:xfrm>
          <a:prstGeom prst="rect">
            <a:avLst/>
          </a:prstGeom>
          <a:solidFill>
            <a:srgbClr val="CCFF33">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 name="Rectangle 16"/>
          <p:cNvSpPr/>
          <p:nvPr/>
        </p:nvSpPr>
        <p:spPr>
          <a:xfrm>
            <a:off x="5981700" y="2057400"/>
            <a:ext cx="977900" cy="2895496"/>
          </a:xfrm>
          <a:prstGeom prst="rect">
            <a:avLst/>
          </a:prstGeom>
          <a:solidFill>
            <a:srgbClr val="FF99FF">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Rectangle 17"/>
          <p:cNvSpPr/>
          <p:nvPr/>
        </p:nvSpPr>
        <p:spPr>
          <a:xfrm>
            <a:off x="6959600" y="2057400"/>
            <a:ext cx="1193800" cy="2895496"/>
          </a:xfrm>
          <a:prstGeom prst="rect">
            <a:avLst/>
          </a:prstGeom>
          <a:solidFill>
            <a:srgbClr val="CCFF33">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p:cNvSpPr/>
          <p:nvPr/>
        </p:nvSpPr>
        <p:spPr>
          <a:xfrm>
            <a:off x="1632734" y="917972"/>
            <a:ext cx="184731" cy="369332"/>
          </a:xfrm>
          <a:prstGeom prst="rect">
            <a:avLst/>
          </a:prstGeom>
        </p:spPr>
        <p:txBody>
          <a:bodyPr wrap="none">
            <a:spAutoFit/>
          </a:bodyPr>
          <a:lstStyle/>
          <a:p>
            <a:endParaRPr lang="en-US" dirty="0">
              <a:solidFill>
                <a:srgbClr val="FFFF00"/>
              </a:solidFill>
            </a:endParaRPr>
          </a:p>
        </p:txBody>
      </p:sp>
      <mc:AlternateContent xmlns:mc="http://schemas.openxmlformats.org/markup-compatibility/2006" xmlns:a14="http://schemas.microsoft.com/office/drawing/2010/main">
        <mc:Choice Requires="a14">
          <p:sp>
            <p:nvSpPr>
              <p:cNvPr id="7" name="Rectangle 6"/>
              <p:cNvSpPr/>
              <p:nvPr/>
            </p:nvSpPr>
            <p:spPr>
              <a:xfrm>
                <a:off x="1143000" y="917972"/>
                <a:ext cx="7380482" cy="470000"/>
              </a:xfrm>
              <a:prstGeom prst="rect">
                <a:avLst/>
              </a:prstGeom>
            </p:spPr>
            <p:txBody>
              <a:bodyPr wrap="none">
                <a:spAutoFit/>
              </a:bodyPr>
              <a:lstStyle/>
              <a:p>
                <a:r>
                  <a:rPr lang="en-US" sz="2400" b="1" dirty="0" smtClean="0">
                    <a:solidFill>
                      <a:srgbClr val="000000"/>
                    </a:solidFill>
                    <a:latin typeface="Times New Roman" pitchFamily="18" charset="0"/>
                    <a:cs typeface="Times New Roman" pitchFamily="18" charset="0"/>
                  </a:rPr>
                  <a:t>Branching </a:t>
                </a:r>
                <a:r>
                  <a:rPr lang="en-US" sz="2400" b="1" dirty="0">
                    <a:solidFill>
                      <a:srgbClr val="000000"/>
                    </a:solidFill>
                    <a:latin typeface="Times New Roman" pitchFamily="18" charset="0"/>
                    <a:cs typeface="Times New Roman" pitchFamily="18" charset="0"/>
                  </a:rPr>
                  <a:t>ratio for rare </a:t>
                </a:r>
                <a:r>
                  <a:rPr lang="en-US" sz="2400" b="1" dirty="0" smtClean="0">
                    <a:solidFill>
                      <a:srgbClr val="000000"/>
                    </a:solidFill>
                    <a:latin typeface="Times New Roman" pitchFamily="18" charset="0"/>
                    <a:cs typeface="Times New Roman" pitchFamily="18" charset="0"/>
                  </a:rPr>
                  <a:t>decay of </a:t>
                </a:r>
                <a14:m>
                  <m:oMath xmlns:m="http://schemas.openxmlformats.org/officeDocument/2006/math">
                    <m:sSup>
                      <m:sSupPr>
                        <m:ctrlPr>
                          <a:rPr lang="en-IN" sz="2400" b="1" i="1" dirty="0">
                            <a:solidFill>
                              <a:schemeClr val="bg1"/>
                            </a:solidFill>
                            <a:latin typeface="Cambria Math"/>
                          </a:rPr>
                        </m:ctrlPr>
                      </m:sSupPr>
                      <m:e>
                        <m:r>
                          <a:rPr lang="en-IN" sz="2400" b="1" i="1" dirty="0" smtClean="0">
                            <a:solidFill>
                              <a:schemeClr val="bg1"/>
                            </a:solidFill>
                            <a:latin typeface="Cambria Math"/>
                          </a:rPr>
                          <m:t>𝑩</m:t>
                        </m:r>
                      </m:e>
                      <m:sup>
                        <m:r>
                          <a:rPr lang="en-IN" sz="2400" b="1" i="1" dirty="0">
                            <a:solidFill>
                              <a:schemeClr val="bg1"/>
                            </a:solidFill>
                            <a:latin typeface="Cambria Math"/>
                          </a:rPr>
                          <m:t>𝟎</m:t>
                        </m:r>
                      </m:sup>
                    </m:sSup>
                  </m:oMath>
                </a14:m>
                <a:r>
                  <a:rPr lang="en-IN" sz="2400" b="1" i="1" dirty="0">
                    <a:solidFill>
                      <a:schemeClr val="bg1"/>
                    </a:solidFill>
                    <a:latin typeface="Lucida Fax" pitchFamily="18" charset="0"/>
                  </a:rPr>
                  <a:t> </a:t>
                </a:r>
                <a:r>
                  <a:rPr lang="en-IN" sz="2400" b="1" dirty="0" smtClean="0">
                    <a:solidFill>
                      <a:schemeClr val="bg1"/>
                    </a:solidFill>
                    <a:latin typeface="Lucida Fax" pitchFamily="18" charset="0"/>
                  </a:rPr>
                  <a:t>and </a:t>
                </a:r>
                <a14:m>
                  <m:oMath xmlns:m="http://schemas.openxmlformats.org/officeDocument/2006/math">
                    <m:sSubSup>
                      <m:sSubSupPr>
                        <m:ctrlPr>
                          <a:rPr lang="en-IN" sz="2400" b="1" i="1" dirty="0">
                            <a:solidFill>
                              <a:schemeClr val="bg1"/>
                            </a:solidFill>
                            <a:latin typeface="Cambria Math"/>
                          </a:rPr>
                        </m:ctrlPr>
                      </m:sSubSupPr>
                      <m:e>
                        <m:r>
                          <a:rPr lang="en-IN" sz="2400" b="1" i="1" dirty="0">
                            <a:solidFill>
                              <a:schemeClr val="bg1"/>
                            </a:solidFill>
                            <a:latin typeface="Cambria Math"/>
                          </a:rPr>
                          <m:t>𝑩</m:t>
                        </m:r>
                        <m:r>
                          <a:rPr lang="en-IN" sz="2400" b="1" i="1" baseline="-25000" dirty="0" err="1">
                            <a:solidFill>
                              <a:schemeClr val="bg1"/>
                            </a:solidFill>
                            <a:latin typeface="Cambria Math"/>
                          </a:rPr>
                          <m:t>𝒔</m:t>
                        </m:r>
                      </m:e>
                      <m:sub/>
                      <m:sup>
                        <m:r>
                          <a:rPr lang="en-IN" sz="2400" b="1" i="1" dirty="0">
                            <a:solidFill>
                              <a:schemeClr val="bg1"/>
                            </a:solidFill>
                            <a:latin typeface="Cambria Math"/>
                          </a:rPr>
                          <m:t>𝟎</m:t>
                        </m:r>
                      </m:sup>
                    </m:sSubSup>
                  </m:oMath>
                </a14:m>
                <a:r>
                  <a:rPr lang="en-US" sz="2400" b="1" dirty="0" smtClean="0">
                    <a:solidFill>
                      <a:srgbClr val="000000"/>
                    </a:solidFill>
                    <a:latin typeface="Times New Roman" pitchFamily="18" charset="0"/>
                    <a:cs typeface="Times New Roman" pitchFamily="18" charset="0"/>
                  </a:rPr>
                  <a:t> mesons </a:t>
                </a:r>
                <a:endParaRPr lang="en-US" sz="2400" b="1" dirty="0"/>
              </a:p>
            </p:txBody>
          </p:sp>
        </mc:Choice>
        <mc:Fallback xmlns="">
          <p:sp>
            <p:nvSpPr>
              <p:cNvPr id="7" name="Rectangle 6"/>
              <p:cNvSpPr>
                <a:spLocks noRot="1" noChangeAspect="1" noMove="1" noResize="1" noEditPoints="1" noAdjustHandles="1" noChangeArrowheads="1" noChangeShapeType="1" noTextEdit="1"/>
              </p:cNvSpPr>
              <p:nvPr/>
            </p:nvSpPr>
            <p:spPr>
              <a:xfrm>
                <a:off x="1143000" y="917972"/>
                <a:ext cx="7380482" cy="470000"/>
              </a:xfrm>
              <a:prstGeom prst="rect">
                <a:avLst/>
              </a:prstGeom>
              <a:blipFill rotWithShape="1">
                <a:blip r:embed="rId5"/>
                <a:stretch>
                  <a:fillRect l="-1322" t="-10390" r="-331" b="-28571"/>
                </a:stretch>
              </a:blipFill>
            </p:spPr>
            <p:txBody>
              <a:bodyPr/>
              <a:lstStyle/>
              <a:p>
                <a:r>
                  <a:rPr lang="en-IN">
                    <a:noFill/>
                  </a:rPr>
                  <a:t> </a:t>
                </a:r>
              </a:p>
            </p:txBody>
          </p:sp>
        </mc:Fallback>
      </mc:AlternateContent>
      <p:sp>
        <p:nvSpPr>
          <p:cNvPr id="14" name="Rectangle 13"/>
          <p:cNvSpPr/>
          <p:nvPr/>
        </p:nvSpPr>
        <p:spPr>
          <a:xfrm>
            <a:off x="734600" y="5029200"/>
            <a:ext cx="7571200" cy="1815882"/>
          </a:xfrm>
          <a:prstGeom prst="rect">
            <a:avLst/>
          </a:prstGeom>
        </p:spPr>
        <p:txBody>
          <a:bodyPr wrap="square">
            <a:spAutoFit/>
          </a:bodyPr>
          <a:lstStyle/>
          <a:p>
            <a:pPr marL="342900" indent="-342900">
              <a:buClr>
                <a:srgbClr val="FF0000"/>
              </a:buClr>
              <a:buAutoNum type="arabicPeriod" startAt="2"/>
            </a:pPr>
            <a:r>
              <a:rPr lang="en-US" sz="1600" dirty="0">
                <a:solidFill>
                  <a:schemeClr val="bg1"/>
                </a:solidFill>
                <a:latin typeface="Times New Roman" pitchFamily="18" charset="0"/>
                <a:cs typeface="Times New Roman" pitchFamily="18" charset="0"/>
              </a:rPr>
              <a:t>S. </a:t>
            </a:r>
            <a:r>
              <a:rPr lang="en-US" sz="1600" dirty="0" err="1">
                <a:solidFill>
                  <a:schemeClr val="bg1"/>
                </a:solidFill>
                <a:latin typeface="Times New Roman" pitchFamily="18" charset="0"/>
                <a:cs typeface="Times New Roman" pitchFamily="18" charset="0"/>
              </a:rPr>
              <a:t>Chatrchyan</a:t>
            </a:r>
            <a:r>
              <a:rPr lang="en-US" sz="1600" dirty="0">
                <a:solidFill>
                  <a:schemeClr val="bg1"/>
                </a:solidFill>
                <a:latin typeface="Times New Roman" pitchFamily="18" charset="0"/>
                <a:cs typeface="Times New Roman" pitchFamily="18" charset="0"/>
              </a:rPr>
              <a:t> et al. (CMS Collaboration), Phys. Rev. </a:t>
            </a:r>
            <a:r>
              <a:rPr lang="en-US" sz="1600" dirty="0" err="1">
                <a:solidFill>
                  <a:schemeClr val="bg1"/>
                </a:solidFill>
                <a:latin typeface="Times New Roman" pitchFamily="18" charset="0"/>
                <a:cs typeface="Times New Roman" pitchFamily="18" charset="0"/>
              </a:rPr>
              <a:t>Lett</a:t>
            </a:r>
            <a:r>
              <a:rPr lang="en-US" sz="1600" dirty="0">
                <a:solidFill>
                  <a:schemeClr val="bg1"/>
                </a:solidFill>
                <a:latin typeface="Times New Roman" pitchFamily="18" charset="0"/>
                <a:cs typeface="Times New Roman" pitchFamily="18" charset="0"/>
              </a:rPr>
              <a:t>. 111, 101804 (2013).</a:t>
            </a:r>
          </a:p>
          <a:p>
            <a:pPr marL="342900" indent="-342900">
              <a:buClr>
                <a:srgbClr val="FF0000"/>
              </a:buClr>
              <a:buAutoNum type="arabicPeriod" startAt="2"/>
            </a:pPr>
            <a:r>
              <a:rPr lang="en-US" sz="1600" dirty="0">
                <a:solidFill>
                  <a:schemeClr val="bg1"/>
                </a:solidFill>
                <a:latin typeface="Times New Roman" pitchFamily="18" charset="0"/>
                <a:cs typeface="Times New Roman" pitchFamily="18" charset="0"/>
              </a:rPr>
              <a:t>R. </a:t>
            </a:r>
            <a:r>
              <a:rPr lang="en-US" sz="1600" dirty="0" err="1">
                <a:solidFill>
                  <a:schemeClr val="bg1"/>
                </a:solidFill>
                <a:latin typeface="Times New Roman" pitchFamily="18" charset="0"/>
                <a:cs typeface="Times New Roman" pitchFamily="18" charset="0"/>
              </a:rPr>
              <a:t>Aaij</a:t>
            </a:r>
            <a:r>
              <a:rPr lang="en-US" sz="1600" dirty="0">
                <a:solidFill>
                  <a:schemeClr val="bg1"/>
                </a:solidFill>
                <a:latin typeface="Times New Roman" pitchFamily="18" charset="0"/>
                <a:cs typeface="Times New Roman" pitchFamily="18" charset="0"/>
              </a:rPr>
              <a:t> et al. (</a:t>
            </a:r>
            <a:r>
              <a:rPr lang="en-US" sz="1600" dirty="0" err="1">
                <a:solidFill>
                  <a:schemeClr val="bg1"/>
                </a:solidFill>
                <a:latin typeface="Times New Roman" pitchFamily="18" charset="0"/>
                <a:cs typeface="Times New Roman" pitchFamily="18" charset="0"/>
              </a:rPr>
              <a:t>LHCb</a:t>
            </a:r>
            <a:r>
              <a:rPr lang="en-US" sz="1600" dirty="0">
                <a:solidFill>
                  <a:schemeClr val="bg1"/>
                </a:solidFill>
                <a:latin typeface="Times New Roman" pitchFamily="18" charset="0"/>
                <a:cs typeface="Times New Roman" pitchFamily="18" charset="0"/>
              </a:rPr>
              <a:t> Collaboration), Phys. Rev. </a:t>
            </a:r>
            <a:r>
              <a:rPr lang="en-US" sz="1600" dirty="0" err="1">
                <a:solidFill>
                  <a:schemeClr val="bg1"/>
                </a:solidFill>
                <a:latin typeface="Times New Roman" pitchFamily="18" charset="0"/>
                <a:cs typeface="Times New Roman" pitchFamily="18" charset="0"/>
              </a:rPr>
              <a:t>Lett</a:t>
            </a:r>
            <a:r>
              <a:rPr lang="en-US" sz="1600" dirty="0">
                <a:solidFill>
                  <a:schemeClr val="bg1"/>
                </a:solidFill>
                <a:latin typeface="Times New Roman" pitchFamily="18" charset="0"/>
                <a:cs typeface="Times New Roman" pitchFamily="18" charset="0"/>
              </a:rPr>
              <a:t>. 110, 021801 (2013).</a:t>
            </a:r>
          </a:p>
          <a:p>
            <a:pPr marL="342900" indent="-342900">
              <a:buClr>
                <a:srgbClr val="FF0000"/>
              </a:buClr>
              <a:buAutoNum type="arabicPeriod" startAt="2"/>
            </a:pPr>
            <a:r>
              <a:rPr lang="en-US" sz="1600" dirty="0">
                <a:solidFill>
                  <a:schemeClr val="bg1"/>
                </a:solidFill>
                <a:latin typeface="Times New Roman" pitchFamily="18" charset="0"/>
                <a:cs typeface="Times New Roman" pitchFamily="18" charset="0"/>
              </a:rPr>
              <a:t>R. </a:t>
            </a:r>
            <a:r>
              <a:rPr lang="en-US" sz="1600" dirty="0" err="1">
                <a:solidFill>
                  <a:schemeClr val="bg1"/>
                </a:solidFill>
                <a:latin typeface="Times New Roman" pitchFamily="18" charset="0"/>
                <a:cs typeface="Times New Roman" pitchFamily="18" charset="0"/>
              </a:rPr>
              <a:t>Aaij</a:t>
            </a:r>
            <a:r>
              <a:rPr lang="en-US" sz="1600" dirty="0">
                <a:solidFill>
                  <a:schemeClr val="bg1"/>
                </a:solidFill>
                <a:latin typeface="Times New Roman" pitchFamily="18" charset="0"/>
                <a:cs typeface="Times New Roman" pitchFamily="18" charset="0"/>
              </a:rPr>
              <a:t> et al. (</a:t>
            </a:r>
            <a:r>
              <a:rPr lang="en-US" sz="1600" dirty="0" err="1">
                <a:solidFill>
                  <a:schemeClr val="bg1"/>
                </a:solidFill>
                <a:latin typeface="Times New Roman" pitchFamily="18" charset="0"/>
                <a:cs typeface="Times New Roman" pitchFamily="18" charset="0"/>
              </a:rPr>
              <a:t>LHCb</a:t>
            </a:r>
            <a:r>
              <a:rPr lang="en-US" sz="1600" dirty="0">
                <a:solidFill>
                  <a:schemeClr val="bg1"/>
                </a:solidFill>
                <a:latin typeface="Times New Roman" pitchFamily="18" charset="0"/>
                <a:cs typeface="Times New Roman" pitchFamily="18" charset="0"/>
              </a:rPr>
              <a:t> Collaboration), Phys. Rev. </a:t>
            </a:r>
            <a:r>
              <a:rPr lang="en-US" sz="1600" dirty="0" err="1">
                <a:solidFill>
                  <a:schemeClr val="bg1"/>
                </a:solidFill>
                <a:latin typeface="Times New Roman" pitchFamily="18" charset="0"/>
                <a:cs typeface="Times New Roman" pitchFamily="18" charset="0"/>
              </a:rPr>
              <a:t>Lett</a:t>
            </a:r>
            <a:r>
              <a:rPr lang="en-US" sz="1600" dirty="0">
                <a:solidFill>
                  <a:schemeClr val="bg1"/>
                </a:solidFill>
                <a:latin typeface="Times New Roman" pitchFamily="18" charset="0"/>
                <a:cs typeface="Times New Roman" pitchFamily="18" charset="0"/>
              </a:rPr>
              <a:t>. 111, 101805 (2013</a:t>
            </a:r>
            <a:r>
              <a:rPr lang="en-US" sz="1600" dirty="0" smtClean="0">
                <a:solidFill>
                  <a:schemeClr val="bg1"/>
                </a:solidFill>
                <a:latin typeface="Times New Roman" pitchFamily="18" charset="0"/>
                <a:cs typeface="Times New Roman" pitchFamily="18" charset="0"/>
              </a:rPr>
              <a:t>).</a:t>
            </a:r>
          </a:p>
          <a:p>
            <a:pPr marL="342900" indent="-342900">
              <a:buClr>
                <a:srgbClr val="FF0000"/>
              </a:buClr>
              <a:buFont typeface="+mj-lt"/>
              <a:buAutoNum type="arabicPeriod" startAt="10"/>
            </a:pPr>
            <a:r>
              <a:rPr lang="fr-FR" sz="1600" dirty="0" smtClean="0">
                <a:solidFill>
                  <a:schemeClr val="bg1"/>
                </a:solidFill>
                <a:latin typeface="Times New Roman" pitchFamily="18" charset="0"/>
                <a:cs typeface="Times New Roman" pitchFamily="18" charset="0"/>
              </a:rPr>
              <a:t>Christoph </a:t>
            </a:r>
            <a:r>
              <a:rPr lang="fr-FR" sz="1600" dirty="0" err="1">
                <a:solidFill>
                  <a:schemeClr val="bg1"/>
                </a:solidFill>
                <a:latin typeface="Times New Roman" pitchFamily="18" charset="0"/>
                <a:cs typeface="Times New Roman" pitchFamily="18" charset="0"/>
              </a:rPr>
              <a:t>Bobeth</a:t>
            </a:r>
            <a:r>
              <a:rPr lang="fr-FR" sz="1600" dirty="0">
                <a:solidFill>
                  <a:schemeClr val="bg1"/>
                </a:solidFill>
                <a:latin typeface="Times New Roman" pitchFamily="18" charset="0"/>
                <a:cs typeface="Times New Roman" pitchFamily="18" charset="0"/>
              </a:rPr>
              <a:t>, et al., Phys. </a:t>
            </a:r>
            <a:r>
              <a:rPr lang="fr-FR" sz="1600" dirty="0" err="1">
                <a:solidFill>
                  <a:schemeClr val="bg1"/>
                </a:solidFill>
                <a:latin typeface="Times New Roman" pitchFamily="18" charset="0"/>
                <a:cs typeface="Times New Roman" pitchFamily="18" charset="0"/>
              </a:rPr>
              <a:t>Rev</a:t>
            </a:r>
            <a:r>
              <a:rPr lang="fr-FR" sz="1600" dirty="0">
                <a:solidFill>
                  <a:schemeClr val="bg1"/>
                </a:solidFill>
                <a:latin typeface="Times New Roman" pitchFamily="18" charset="0"/>
                <a:cs typeface="Times New Roman" pitchFamily="18" charset="0"/>
              </a:rPr>
              <a:t>. </a:t>
            </a:r>
            <a:r>
              <a:rPr lang="fr-FR" sz="1600" dirty="0" err="1">
                <a:solidFill>
                  <a:schemeClr val="bg1"/>
                </a:solidFill>
                <a:latin typeface="Times New Roman" pitchFamily="18" charset="0"/>
                <a:cs typeface="Times New Roman" pitchFamily="18" charset="0"/>
              </a:rPr>
              <a:t>Lett</a:t>
            </a:r>
            <a:r>
              <a:rPr lang="fr-FR" sz="1600" dirty="0">
                <a:solidFill>
                  <a:schemeClr val="bg1"/>
                </a:solidFill>
                <a:latin typeface="Times New Roman" pitchFamily="18" charset="0"/>
                <a:cs typeface="Times New Roman" pitchFamily="18" charset="0"/>
              </a:rPr>
              <a:t>. 112, 101801 (2014</a:t>
            </a:r>
            <a:r>
              <a:rPr lang="fr-FR" sz="1600" dirty="0" smtClean="0">
                <a:solidFill>
                  <a:schemeClr val="bg1"/>
                </a:solidFill>
                <a:latin typeface="Times New Roman" pitchFamily="18" charset="0"/>
                <a:cs typeface="Times New Roman" pitchFamily="18" charset="0"/>
              </a:rPr>
              <a:t>).</a:t>
            </a:r>
          </a:p>
          <a:p>
            <a:pPr marL="342900" indent="-342900">
              <a:buClr>
                <a:srgbClr val="FF0000"/>
              </a:buClr>
              <a:buFont typeface="+mj-lt"/>
              <a:buAutoNum type="arabicPeriod" startAt="14"/>
            </a:pPr>
            <a:r>
              <a:rPr lang="fr-FR" sz="1600" dirty="0" smtClean="0">
                <a:solidFill>
                  <a:schemeClr val="bg1"/>
                </a:solidFill>
                <a:latin typeface="Times New Roman" pitchFamily="18" charset="0"/>
                <a:cs typeface="Times New Roman" pitchFamily="18" charset="0"/>
              </a:rPr>
              <a:t>K.A</a:t>
            </a:r>
            <a:r>
              <a:rPr lang="fr-FR" sz="1600" dirty="0">
                <a:solidFill>
                  <a:schemeClr val="bg1"/>
                </a:solidFill>
                <a:latin typeface="Times New Roman" pitchFamily="18" charset="0"/>
                <a:cs typeface="Times New Roman" pitchFamily="18" charset="0"/>
              </a:rPr>
              <a:t>. Olive et al. (</a:t>
            </a:r>
            <a:r>
              <a:rPr lang="fr-FR" sz="1600" dirty="0" err="1">
                <a:solidFill>
                  <a:schemeClr val="bg1"/>
                </a:solidFill>
                <a:latin typeface="Times New Roman" pitchFamily="18" charset="0"/>
                <a:cs typeface="Times New Roman" pitchFamily="18" charset="0"/>
              </a:rPr>
              <a:t>Particle</a:t>
            </a:r>
            <a:r>
              <a:rPr lang="fr-FR" sz="1600" dirty="0">
                <a:solidFill>
                  <a:schemeClr val="bg1"/>
                </a:solidFill>
                <a:latin typeface="Times New Roman" pitchFamily="18" charset="0"/>
                <a:cs typeface="Times New Roman" pitchFamily="18" charset="0"/>
              </a:rPr>
              <a:t> Data Group), Chin. Phys. C 38, 090001 (2014).  </a:t>
            </a:r>
          </a:p>
          <a:p>
            <a:pPr>
              <a:buClr>
                <a:srgbClr val="CC0000"/>
              </a:buClr>
            </a:pPr>
            <a:r>
              <a:rPr lang="fr-FR" sz="1600" dirty="0">
                <a:solidFill>
                  <a:schemeClr val="bg1"/>
                </a:solidFill>
                <a:latin typeface="Times New Roman" pitchFamily="18" charset="0"/>
                <a:cs typeface="Times New Roman" pitchFamily="18" charset="0"/>
              </a:rPr>
              <a:t>       K. </a:t>
            </a:r>
            <a:r>
              <a:rPr lang="fr-FR" sz="1600" dirty="0" err="1">
                <a:solidFill>
                  <a:schemeClr val="bg1"/>
                </a:solidFill>
                <a:latin typeface="Times New Roman" pitchFamily="18" charset="0"/>
                <a:cs typeface="Times New Roman" pitchFamily="18" charset="0"/>
              </a:rPr>
              <a:t>Nakamura</a:t>
            </a:r>
            <a:r>
              <a:rPr lang="fr-FR" sz="1600" dirty="0">
                <a:solidFill>
                  <a:schemeClr val="bg1"/>
                </a:solidFill>
                <a:latin typeface="Times New Roman" pitchFamily="18" charset="0"/>
                <a:cs typeface="Times New Roman" pitchFamily="18" charset="0"/>
              </a:rPr>
              <a:t> et al. (</a:t>
            </a:r>
            <a:r>
              <a:rPr lang="fr-FR" sz="1600" dirty="0" err="1">
                <a:solidFill>
                  <a:schemeClr val="bg1"/>
                </a:solidFill>
                <a:latin typeface="Times New Roman" pitchFamily="18" charset="0"/>
                <a:cs typeface="Times New Roman" pitchFamily="18" charset="0"/>
              </a:rPr>
              <a:t>Particle</a:t>
            </a:r>
            <a:r>
              <a:rPr lang="fr-FR" sz="1600" dirty="0">
                <a:solidFill>
                  <a:schemeClr val="bg1"/>
                </a:solidFill>
                <a:latin typeface="Times New Roman" pitchFamily="18" charset="0"/>
                <a:cs typeface="Times New Roman" pitchFamily="18" charset="0"/>
              </a:rPr>
              <a:t> Data Group), Phys. </a:t>
            </a:r>
            <a:r>
              <a:rPr lang="fr-FR" sz="1600" dirty="0" err="1">
                <a:solidFill>
                  <a:schemeClr val="bg1"/>
                </a:solidFill>
                <a:latin typeface="Times New Roman" pitchFamily="18" charset="0"/>
                <a:cs typeface="Times New Roman" pitchFamily="18" charset="0"/>
              </a:rPr>
              <a:t>Rev</a:t>
            </a:r>
            <a:r>
              <a:rPr lang="fr-FR" sz="1600" dirty="0">
                <a:solidFill>
                  <a:schemeClr val="bg1"/>
                </a:solidFill>
                <a:latin typeface="Times New Roman" pitchFamily="18" charset="0"/>
                <a:cs typeface="Times New Roman" pitchFamily="18" charset="0"/>
              </a:rPr>
              <a:t>. D 86, </a:t>
            </a:r>
            <a:r>
              <a:rPr lang="en-US" sz="1600" dirty="0">
                <a:solidFill>
                  <a:schemeClr val="bg1"/>
                </a:solidFill>
                <a:latin typeface="Times New Roman" pitchFamily="18" charset="0"/>
                <a:cs typeface="Times New Roman" pitchFamily="18" charset="0"/>
              </a:rPr>
              <a:t> 010001 (2012).</a:t>
            </a:r>
          </a:p>
          <a:p>
            <a:pPr marL="361950" indent="-361950">
              <a:buClr>
                <a:srgbClr val="CC0000"/>
              </a:buClr>
              <a:buFont typeface="+mj-lt"/>
              <a:buAutoNum type="arabicPeriod" startAt="15"/>
            </a:pPr>
            <a:r>
              <a:rPr lang="en-US" sz="1600" dirty="0">
                <a:solidFill>
                  <a:schemeClr val="bg1"/>
                </a:solidFill>
                <a:latin typeface="Times New Roman" pitchFamily="18" charset="0"/>
                <a:cs typeface="Times New Roman" pitchFamily="18" charset="0"/>
              </a:rPr>
              <a:t>P. </a:t>
            </a:r>
            <a:r>
              <a:rPr lang="en-US" sz="1600" dirty="0" err="1">
                <a:solidFill>
                  <a:schemeClr val="bg1"/>
                </a:solidFill>
                <a:latin typeface="Times New Roman" pitchFamily="18" charset="0"/>
                <a:cs typeface="Times New Roman" pitchFamily="18" charset="0"/>
              </a:rPr>
              <a:t>Dimopoulos</a:t>
            </a:r>
            <a:r>
              <a:rPr lang="en-US" sz="1600" dirty="0">
                <a:solidFill>
                  <a:schemeClr val="bg1"/>
                </a:solidFill>
                <a:latin typeface="Times New Roman" pitchFamily="18" charset="0"/>
                <a:cs typeface="Times New Roman" pitchFamily="18" charset="0"/>
              </a:rPr>
              <a:t> et al., JHEP, 01, 046 (2012</a:t>
            </a:r>
            <a:r>
              <a:rPr lang="en-US" sz="1600" dirty="0" smtClean="0">
                <a:solidFill>
                  <a:schemeClr val="bg1"/>
                </a:solidFill>
                <a:latin typeface="Times New Roman" pitchFamily="18" charset="0"/>
                <a:cs typeface="Times New Roman" pitchFamily="18" charset="0"/>
              </a:rPr>
              <a:t>).</a:t>
            </a:r>
            <a:endParaRPr lang="en-US" sz="1600" dirty="0">
              <a:solidFill>
                <a:schemeClr val="bg1"/>
              </a:solidFill>
              <a:latin typeface="Times New Roman" pitchFamily="18" charset="0"/>
              <a:cs typeface="Times New Roman" pitchFamily="18" charset="0"/>
            </a:endParaRPr>
          </a:p>
        </p:txBody>
      </p:sp>
      <p:sp>
        <p:nvSpPr>
          <p:cNvPr id="3" name="TextBox 2"/>
          <p:cNvSpPr txBox="1"/>
          <p:nvPr/>
        </p:nvSpPr>
        <p:spPr>
          <a:xfrm>
            <a:off x="8156630" y="2252246"/>
            <a:ext cx="393056" cy="307777"/>
          </a:xfrm>
          <a:prstGeom prst="rect">
            <a:avLst/>
          </a:prstGeom>
          <a:solidFill>
            <a:schemeClr val="accent1">
              <a:lumMod val="40000"/>
              <a:lumOff val="60000"/>
            </a:schemeClr>
          </a:solidFill>
        </p:spPr>
        <p:txBody>
          <a:bodyPr wrap="none" rtlCol="0">
            <a:spAutoFit/>
          </a:bodyPr>
          <a:lstStyle/>
          <a:p>
            <a:r>
              <a:rPr lang="en-IN" sz="1400" dirty="0" smtClean="0">
                <a:solidFill>
                  <a:schemeClr val="bg1"/>
                </a:solidFill>
                <a:latin typeface="Times New Roman" pitchFamily="18" charset="0"/>
                <a:cs typeface="Times New Roman" pitchFamily="18" charset="0"/>
              </a:rPr>
              <a:t>[2]</a:t>
            </a:r>
          </a:p>
        </p:txBody>
      </p:sp>
      <p:sp>
        <p:nvSpPr>
          <p:cNvPr id="13" name="TextBox 12"/>
          <p:cNvSpPr txBox="1"/>
          <p:nvPr/>
        </p:nvSpPr>
        <p:spPr>
          <a:xfrm>
            <a:off x="8141344" y="2514600"/>
            <a:ext cx="393056" cy="307777"/>
          </a:xfrm>
          <a:prstGeom prst="rect">
            <a:avLst/>
          </a:prstGeom>
          <a:solidFill>
            <a:schemeClr val="accent1">
              <a:lumMod val="40000"/>
              <a:lumOff val="60000"/>
            </a:schemeClr>
          </a:solidFill>
        </p:spPr>
        <p:txBody>
          <a:bodyPr wrap="none" rtlCol="0">
            <a:spAutoFit/>
          </a:bodyPr>
          <a:lstStyle/>
          <a:p>
            <a:r>
              <a:rPr lang="en-IN" sz="1400" dirty="0" smtClean="0">
                <a:solidFill>
                  <a:schemeClr val="bg1"/>
                </a:solidFill>
                <a:latin typeface="Times New Roman" pitchFamily="18" charset="0"/>
                <a:cs typeface="Times New Roman" pitchFamily="18" charset="0"/>
              </a:rPr>
              <a:t>[3]</a:t>
            </a:r>
          </a:p>
        </p:txBody>
      </p:sp>
      <p:sp>
        <p:nvSpPr>
          <p:cNvPr id="19" name="TextBox 18"/>
          <p:cNvSpPr txBox="1"/>
          <p:nvPr/>
        </p:nvSpPr>
        <p:spPr>
          <a:xfrm>
            <a:off x="8141344" y="2743200"/>
            <a:ext cx="393056" cy="307777"/>
          </a:xfrm>
          <a:prstGeom prst="rect">
            <a:avLst/>
          </a:prstGeom>
          <a:solidFill>
            <a:schemeClr val="accent1">
              <a:lumMod val="40000"/>
              <a:lumOff val="60000"/>
            </a:schemeClr>
          </a:solidFill>
        </p:spPr>
        <p:txBody>
          <a:bodyPr wrap="none" rtlCol="0">
            <a:spAutoFit/>
          </a:bodyPr>
          <a:lstStyle/>
          <a:p>
            <a:r>
              <a:rPr lang="en-IN" sz="1400" dirty="0" smtClean="0">
                <a:solidFill>
                  <a:schemeClr val="bg1"/>
                </a:solidFill>
                <a:latin typeface="Times New Roman" pitchFamily="18" charset="0"/>
                <a:cs typeface="Times New Roman" pitchFamily="18" charset="0"/>
              </a:rPr>
              <a:t>[4]</a:t>
            </a:r>
          </a:p>
        </p:txBody>
      </p:sp>
      <p:sp>
        <p:nvSpPr>
          <p:cNvPr id="20" name="TextBox 19"/>
          <p:cNvSpPr txBox="1"/>
          <p:nvPr/>
        </p:nvSpPr>
        <p:spPr>
          <a:xfrm>
            <a:off x="8153400" y="3697069"/>
            <a:ext cx="393056" cy="307777"/>
          </a:xfrm>
          <a:prstGeom prst="rect">
            <a:avLst/>
          </a:prstGeom>
          <a:solidFill>
            <a:schemeClr val="accent1">
              <a:lumMod val="40000"/>
              <a:lumOff val="60000"/>
            </a:schemeClr>
          </a:solidFill>
        </p:spPr>
        <p:txBody>
          <a:bodyPr wrap="none" rtlCol="0">
            <a:spAutoFit/>
          </a:bodyPr>
          <a:lstStyle/>
          <a:p>
            <a:r>
              <a:rPr lang="en-IN" sz="1400" dirty="0" smtClean="0">
                <a:solidFill>
                  <a:schemeClr val="bg1"/>
                </a:solidFill>
                <a:latin typeface="Times New Roman" pitchFamily="18" charset="0"/>
                <a:cs typeface="Times New Roman" pitchFamily="18" charset="0"/>
              </a:rPr>
              <a:t>[2]</a:t>
            </a:r>
          </a:p>
        </p:txBody>
      </p:sp>
      <p:sp>
        <p:nvSpPr>
          <p:cNvPr id="21" name="TextBox 20"/>
          <p:cNvSpPr txBox="1"/>
          <p:nvPr/>
        </p:nvSpPr>
        <p:spPr>
          <a:xfrm>
            <a:off x="8153400" y="3959423"/>
            <a:ext cx="393056" cy="307777"/>
          </a:xfrm>
          <a:prstGeom prst="rect">
            <a:avLst/>
          </a:prstGeom>
          <a:solidFill>
            <a:schemeClr val="accent1">
              <a:lumMod val="40000"/>
              <a:lumOff val="60000"/>
            </a:schemeClr>
          </a:solidFill>
        </p:spPr>
        <p:txBody>
          <a:bodyPr wrap="none" rtlCol="0">
            <a:spAutoFit/>
          </a:bodyPr>
          <a:lstStyle/>
          <a:p>
            <a:r>
              <a:rPr lang="en-IN" sz="1400" dirty="0" smtClean="0">
                <a:solidFill>
                  <a:schemeClr val="bg1"/>
                </a:solidFill>
                <a:latin typeface="Times New Roman" pitchFamily="18" charset="0"/>
                <a:cs typeface="Times New Roman" pitchFamily="18" charset="0"/>
              </a:rPr>
              <a:t>[3]</a:t>
            </a:r>
          </a:p>
        </p:txBody>
      </p:sp>
      <p:sp>
        <p:nvSpPr>
          <p:cNvPr id="22" name="TextBox 21"/>
          <p:cNvSpPr txBox="1"/>
          <p:nvPr/>
        </p:nvSpPr>
        <p:spPr>
          <a:xfrm>
            <a:off x="8153400" y="4188023"/>
            <a:ext cx="393056" cy="307777"/>
          </a:xfrm>
          <a:prstGeom prst="rect">
            <a:avLst/>
          </a:prstGeom>
          <a:solidFill>
            <a:schemeClr val="accent1">
              <a:lumMod val="40000"/>
              <a:lumOff val="60000"/>
            </a:schemeClr>
          </a:solidFill>
        </p:spPr>
        <p:txBody>
          <a:bodyPr wrap="none" rtlCol="0">
            <a:spAutoFit/>
          </a:bodyPr>
          <a:lstStyle/>
          <a:p>
            <a:r>
              <a:rPr lang="en-IN" sz="1400" dirty="0" smtClean="0">
                <a:solidFill>
                  <a:schemeClr val="bg1"/>
                </a:solidFill>
                <a:latin typeface="Times New Roman" pitchFamily="18" charset="0"/>
                <a:cs typeface="Times New Roman" pitchFamily="18" charset="0"/>
              </a:rPr>
              <a:t>[4]</a:t>
            </a:r>
          </a:p>
        </p:txBody>
      </p:sp>
      <p:sp>
        <p:nvSpPr>
          <p:cNvPr id="23" name="TextBox 22"/>
          <p:cNvSpPr txBox="1"/>
          <p:nvPr/>
        </p:nvSpPr>
        <p:spPr>
          <a:xfrm>
            <a:off x="8610600" y="2057400"/>
            <a:ext cx="418704" cy="261610"/>
          </a:xfrm>
          <a:prstGeom prst="rect">
            <a:avLst/>
          </a:prstGeom>
          <a:solidFill>
            <a:schemeClr val="accent1">
              <a:lumMod val="40000"/>
              <a:lumOff val="60000"/>
            </a:schemeClr>
          </a:solidFill>
        </p:spPr>
        <p:txBody>
          <a:bodyPr wrap="none" rtlCol="0">
            <a:spAutoFit/>
          </a:bodyPr>
          <a:lstStyle/>
          <a:p>
            <a:r>
              <a:rPr lang="en-IN" sz="1100" dirty="0" smtClean="0">
                <a:solidFill>
                  <a:schemeClr val="bg1"/>
                </a:solidFill>
                <a:latin typeface="Times New Roman" pitchFamily="18" charset="0"/>
                <a:cs typeface="Times New Roman" pitchFamily="18" charset="0"/>
              </a:rPr>
              <a:t>[14]</a:t>
            </a:r>
          </a:p>
        </p:txBody>
      </p:sp>
      <p:sp>
        <p:nvSpPr>
          <p:cNvPr id="24" name="TextBox 23"/>
          <p:cNvSpPr txBox="1"/>
          <p:nvPr/>
        </p:nvSpPr>
        <p:spPr>
          <a:xfrm>
            <a:off x="6286896" y="1795790"/>
            <a:ext cx="399468" cy="246221"/>
          </a:xfrm>
          <a:prstGeom prst="rect">
            <a:avLst/>
          </a:prstGeom>
          <a:solidFill>
            <a:schemeClr val="accent1">
              <a:lumMod val="40000"/>
              <a:lumOff val="60000"/>
            </a:schemeClr>
          </a:solidFill>
        </p:spPr>
        <p:txBody>
          <a:bodyPr wrap="none" rtlCol="0">
            <a:spAutoFit/>
          </a:bodyPr>
          <a:lstStyle/>
          <a:p>
            <a:r>
              <a:rPr lang="en-IN" sz="1000" dirty="0" smtClean="0">
                <a:solidFill>
                  <a:schemeClr val="bg1"/>
                </a:solidFill>
                <a:latin typeface="Times New Roman" pitchFamily="18" charset="0"/>
                <a:cs typeface="Times New Roman" pitchFamily="18" charset="0"/>
              </a:rPr>
              <a:t>[15]</a:t>
            </a:r>
          </a:p>
        </p:txBody>
      </p:sp>
      <p:sp>
        <p:nvSpPr>
          <p:cNvPr id="25" name="TextBox 24"/>
          <p:cNvSpPr txBox="1"/>
          <p:nvPr/>
        </p:nvSpPr>
        <p:spPr>
          <a:xfrm>
            <a:off x="4892966" y="1786265"/>
            <a:ext cx="399468" cy="246221"/>
          </a:xfrm>
          <a:prstGeom prst="rect">
            <a:avLst/>
          </a:prstGeom>
          <a:solidFill>
            <a:schemeClr val="accent1">
              <a:lumMod val="40000"/>
              <a:lumOff val="60000"/>
            </a:schemeClr>
          </a:solidFill>
        </p:spPr>
        <p:txBody>
          <a:bodyPr wrap="none" rtlCol="0">
            <a:spAutoFit/>
          </a:bodyPr>
          <a:lstStyle/>
          <a:p>
            <a:r>
              <a:rPr lang="en-IN" sz="1000" dirty="0" smtClean="0">
                <a:solidFill>
                  <a:schemeClr val="bg1"/>
                </a:solidFill>
                <a:latin typeface="Times New Roman" pitchFamily="18" charset="0"/>
                <a:cs typeface="Times New Roman" pitchFamily="18" charset="0"/>
              </a:rPr>
              <a:t>[10]</a:t>
            </a:r>
          </a:p>
        </p:txBody>
      </p:sp>
    </p:spTree>
    <p:extLst>
      <p:ext uri="{BB962C8B-B14F-4D97-AF65-F5344CB8AC3E}">
        <p14:creationId xmlns:p14="http://schemas.microsoft.com/office/powerpoint/2010/main" val="3005026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50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2000"/>
                                        <p:tgtEl>
                                          <p:spTgt spid="15"/>
                                        </p:tgtEl>
                                      </p:cBhvr>
                                    </p:animEffect>
                                  </p:childTnLst>
                                </p:cTn>
                              </p:par>
                              <p:par>
                                <p:cTn id="8" presetID="6" presetClass="entr" presetSubtype="16" fill="hold" grpId="0" nodeType="withEffect">
                                  <p:stCondLst>
                                    <p:cond delay="500"/>
                                  </p:stCondLst>
                                  <p:childTnLst>
                                    <p:set>
                                      <p:cBhvr>
                                        <p:cTn id="9" dur="1" fill="hold">
                                          <p:stCondLst>
                                            <p:cond delay="0"/>
                                          </p:stCondLst>
                                        </p:cTn>
                                        <p:tgtEl>
                                          <p:spTgt spid="16"/>
                                        </p:tgtEl>
                                        <p:attrNameLst>
                                          <p:attrName>style.visibility</p:attrName>
                                        </p:attrNameLst>
                                      </p:cBhvr>
                                      <p:to>
                                        <p:strVal val="visible"/>
                                      </p:to>
                                    </p:set>
                                    <p:animEffect transition="in" filter="circle(in)">
                                      <p:cBhvr>
                                        <p:cTn id="10" dur="2000"/>
                                        <p:tgtEl>
                                          <p:spTgt spid="16"/>
                                        </p:tgtEl>
                                      </p:cBhvr>
                                    </p:animEffect>
                                  </p:childTnLst>
                                </p:cTn>
                              </p:par>
                              <p:par>
                                <p:cTn id="11" presetID="6" presetClass="entr" presetSubtype="16" fill="hold" grpId="0" nodeType="withEffect">
                                  <p:stCondLst>
                                    <p:cond delay="500"/>
                                  </p:stCondLst>
                                  <p:childTnLst>
                                    <p:set>
                                      <p:cBhvr>
                                        <p:cTn id="12" dur="1" fill="hold">
                                          <p:stCondLst>
                                            <p:cond delay="0"/>
                                          </p:stCondLst>
                                        </p:cTn>
                                        <p:tgtEl>
                                          <p:spTgt spid="17"/>
                                        </p:tgtEl>
                                        <p:attrNameLst>
                                          <p:attrName>style.visibility</p:attrName>
                                        </p:attrNameLst>
                                      </p:cBhvr>
                                      <p:to>
                                        <p:strVal val="visible"/>
                                      </p:to>
                                    </p:set>
                                    <p:animEffect transition="in" filter="circle(in)">
                                      <p:cBhvr>
                                        <p:cTn id="13" dur="2000"/>
                                        <p:tgtEl>
                                          <p:spTgt spid="17"/>
                                        </p:tgtEl>
                                      </p:cBhvr>
                                    </p:animEffect>
                                  </p:childTnLst>
                                </p:cTn>
                              </p:par>
                              <p:par>
                                <p:cTn id="14" presetID="6" presetClass="entr" presetSubtype="16" fill="hold" grpId="0" nodeType="withEffect">
                                  <p:stCondLst>
                                    <p:cond delay="500"/>
                                  </p:stCondLst>
                                  <p:childTnLst>
                                    <p:set>
                                      <p:cBhvr>
                                        <p:cTn id="15" dur="1" fill="hold">
                                          <p:stCondLst>
                                            <p:cond delay="0"/>
                                          </p:stCondLst>
                                        </p:cTn>
                                        <p:tgtEl>
                                          <p:spTgt spid="18"/>
                                        </p:tgtEl>
                                        <p:attrNameLst>
                                          <p:attrName>style.visibility</p:attrName>
                                        </p:attrNameLst>
                                      </p:cBhvr>
                                      <p:to>
                                        <p:strVal val="visible"/>
                                      </p:to>
                                    </p:set>
                                    <p:animEffect transition="in" filter="circle(in)">
                                      <p:cBhvr>
                                        <p:cTn id="16"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420008" y="917972"/>
                <a:ext cx="6123792" cy="470000"/>
              </a:xfrm>
              <a:prstGeom prst="rect">
                <a:avLst/>
              </a:prstGeom>
            </p:spPr>
            <p:txBody>
              <a:bodyPr wrap="none">
                <a:spAutoFit/>
              </a:bodyPr>
              <a:lstStyle/>
              <a:p>
                <a:r>
                  <a:rPr lang="en-US" sz="2400" b="1" dirty="0" smtClean="0">
                    <a:solidFill>
                      <a:srgbClr val="000000"/>
                    </a:solidFill>
                    <a:latin typeface="Times New Roman" pitchFamily="18" charset="0"/>
                    <a:cs typeface="Times New Roman" pitchFamily="18" charset="0"/>
                  </a:rPr>
                  <a:t>Branching </a:t>
                </a:r>
                <a:r>
                  <a:rPr lang="en-US" sz="2400" b="1" dirty="0">
                    <a:solidFill>
                      <a:srgbClr val="000000"/>
                    </a:solidFill>
                    <a:latin typeface="Times New Roman" pitchFamily="18" charset="0"/>
                    <a:cs typeface="Times New Roman" pitchFamily="18" charset="0"/>
                  </a:rPr>
                  <a:t>ratio for rare </a:t>
                </a:r>
                <a:r>
                  <a:rPr lang="en-US" sz="2400" b="1" dirty="0" smtClean="0">
                    <a:solidFill>
                      <a:srgbClr val="000000"/>
                    </a:solidFill>
                    <a:latin typeface="Times New Roman" pitchFamily="18" charset="0"/>
                    <a:cs typeface="Times New Roman" pitchFamily="18" charset="0"/>
                  </a:rPr>
                  <a:t>decay of </a:t>
                </a:r>
                <a14:m>
                  <m:oMath xmlns:m="http://schemas.openxmlformats.org/officeDocument/2006/math">
                    <m:sSup>
                      <m:sSupPr>
                        <m:ctrlPr>
                          <a:rPr lang="en-IN" sz="2400" b="1" i="1" dirty="0">
                            <a:solidFill>
                              <a:schemeClr val="bg1"/>
                            </a:solidFill>
                            <a:latin typeface="Cambria Math"/>
                          </a:rPr>
                        </m:ctrlPr>
                      </m:sSupPr>
                      <m:e>
                        <m:r>
                          <a:rPr lang="en-IN" sz="2400" b="1" i="1" dirty="0" smtClean="0">
                            <a:solidFill>
                              <a:schemeClr val="bg1"/>
                            </a:solidFill>
                            <a:latin typeface="Cambria Math"/>
                          </a:rPr>
                          <m:t>𝑫</m:t>
                        </m:r>
                      </m:e>
                      <m:sup>
                        <m:r>
                          <a:rPr lang="en-IN" sz="2400" b="1" i="1" dirty="0">
                            <a:solidFill>
                              <a:schemeClr val="bg1"/>
                            </a:solidFill>
                            <a:latin typeface="Cambria Math"/>
                          </a:rPr>
                          <m:t>𝟎</m:t>
                        </m:r>
                      </m:sup>
                    </m:sSup>
                  </m:oMath>
                </a14:m>
                <a:r>
                  <a:rPr lang="en-IN" sz="2400" b="1" i="1" dirty="0">
                    <a:solidFill>
                      <a:schemeClr val="bg1"/>
                    </a:solidFill>
                    <a:latin typeface="Lucida Fax" pitchFamily="18" charset="0"/>
                  </a:rPr>
                  <a:t> </a:t>
                </a:r>
                <a:r>
                  <a:rPr lang="en-US" sz="2400" b="1" dirty="0" smtClean="0">
                    <a:solidFill>
                      <a:srgbClr val="000000"/>
                    </a:solidFill>
                    <a:latin typeface="Times New Roman" pitchFamily="18" charset="0"/>
                    <a:cs typeface="Times New Roman" pitchFamily="18" charset="0"/>
                  </a:rPr>
                  <a:t>meson </a:t>
                </a:r>
                <a:endParaRPr lang="en-US" sz="2400" b="1" dirty="0"/>
              </a:p>
            </p:txBody>
          </p:sp>
        </mc:Choice>
        <mc:Fallback xmlns="">
          <p:sp>
            <p:nvSpPr>
              <p:cNvPr id="2" name="Rectangle 1"/>
              <p:cNvSpPr>
                <a:spLocks noRot="1" noChangeAspect="1" noMove="1" noResize="1" noEditPoints="1" noAdjustHandles="1" noChangeArrowheads="1" noChangeShapeType="1" noTextEdit="1"/>
              </p:cNvSpPr>
              <p:nvPr/>
            </p:nvSpPr>
            <p:spPr>
              <a:xfrm>
                <a:off x="1420008" y="917972"/>
                <a:ext cx="6123792" cy="470000"/>
              </a:xfrm>
              <a:prstGeom prst="rect">
                <a:avLst/>
              </a:prstGeom>
              <a:blipFill rotWithShape="1">
                <a:blip r:embed="rId2"/>
                <a:stretch>
                  <a:fillRect l="-1592" t="-9091" b="-28571"/>
                </a:stretch>
              </a:blipFill>
            </p:spPr>
            <p:txBody>
              <a:bodyPr/>
              <a:lstStyle/>
              <a:p>
                <a:r>
                  <a:rPr lang="en-IN">
                    <a:noFill/>
                  </a:rPr>
                  <a:t> </a:t>
                </a:r>
              </a:p>
            </p:txBody>
          </p:sp>
        </mc:Fallback>
      </mc:AlternateContent>
      <p:sp>
        <p:nvSpPr>
          <p:cNvPr id="3" name="Rounded Rectangle 2"/>
          <p:cNvSpPr/>
          <p:nvPr/>
        </p:nvSpPr>
        <p:spPr>
          <a:xfrm>
            <a:off x="0" y="0"/>
            <a:ext cx="9144000" cy="740229"/>
          </a:xfrm>
          <a:prstGeom prst="roundRect">
            <a:avLst/>
          </a:prstGeom>
          <a:solidFill>
            <a:schemeClr val="accent1">
              <a:lumMod val="50000"/>
            </a:schemeClr>
          </a:solidFill>
          <a:ln>
            <a:noFill/>
          </a:ln>
        </p:spPr>
        <p:style>
          <a:lnRef idx="0">
            <a:schemeClr val="accent5"/>
          </a:lnRef>
          <a:fillRef idx="3">
            <a:schemeClr val="accent5"/>
          </a:fillRef>
          <a:effectRef idx="3">
            <a:schemeClr val="accent5"/>
          </a:effectRef>
          <a:fontRef idx="minor">
            <a:schemeClr val="lt1"/>
          </a:fontRef>
        </p:style>
        <p:txBody>
          <a:bodyPr rtlCol="0" anchor="ctr"/>
          <a:lstStyle/>
          <a:p>
            <a:r>
              <a:rPr lang="en-US" sz="4400" b="1" dirty="0" smtClean="0">
                <a:latin typeface="Edwardian Script ITC" pitchFamily="66" charset="0"/>
              </a:rPr>
              <a:t>Conclusion</a:t>
            </a:r>
            <a:endParaRPr lang="en-US" sz="4400" b="1" dirty="0">
              <a:latin typeface="Edwardian Script ITC" pitchFamily="66" charset="0"/>
            </a:endParaRPr>
          </a:p>
        </p:txBody>
      </p:sp>
      <p:pic>
        <p:nvPicPr>
          <p:cNvPr id="4" name="Picture 2" descr="Waving India flag"/>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752536233"/>
                  </p:ext>
                </p:extLst>
              </p:nvPr>
            </p:nvGraphicFramePr>
            <p:xfrm>
              <a:off x="457200" y="1828800"/>
              <a:ext cx="8417718" cy="2228280"/>
            </p:xfrm>
            <a:graphic>
              <a:graphicData uri="http://schemas.openxmlformats.org/drawingml/2006/table">
                <a:tbl>
                  <a:tblPr firstRow="1" bandRow="1">
                    <a:tableStyleId>{5C22544A-7EE6-4342-B048-85BDC9FD1C3A}</a:tableStyleId>
                  </a:tblPr>
                  <a:tblGrid>
                    <a:gridCol w="1412870"/>
                    <a:gridCol w="2168530"/>
                    <a:gridCol w="1524000"/>
                    <a:gridCol w="1524000"/>
                    <a:gridCol w="1788318"/>
                  </a:tblGrid>
                  <a:tr h="370840">
                    <a:tc>
                      <a:txBody>
                        <a:bodyPr/>
                        <a:lstStyle/>
                        <a:p>
                          <a:pPr algn="ctr"/>
                          <a:endParaRPr lang="en-US" dirty="0">
                            <a:latin typeface="Times New Roman" pitchFamily="18" charset="0"/>
                            <a:cs typeface="Times New Roman"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i="1" smtClean="0">
                                    <a:latin typeface="Cambria Math"/>
                                    <a:ea typeface="Cambria Math"/>
                                  </a:rPr>
                                  <m:t>𝚪</m:t>
                                </m:r>
                                <m:r>
                                  <a:rPr lang="en-US" b="1" i="1" smtClean="0">
                                    <a:latin typeface="Cambria Math"/>
                                    <a:ea typeface="Cambria Math"/>
                                  </a:rPr>
                                  <m:t>(</m:t>
                                </m:r>
                                <m:sSup>
                                  <m:sSupPr>
                                    <m:ctrlPr>
                                      <a:rPr lang="en-US" b="1" i="1" smtClean="0">
                                        <a:latin typeface="Cambria Math"/>
                                        <a:ea typeface="Cambria Math"/>
                                      </a:rPr>
                                    </m:ctrlPr>
                                  </m:sSupPr>
                                  <m:e>
                                    <m:r>
                                      <a:rPr lang="en-US" b="1" i="1" smtClean="0">
                                        <a:latin typeface="Cambria Math"/>
                                        <a:ea typeface="Cambria Math"/>
                                      </a:rPr>
                                      <m:t>𝑫</m:t>
                                    </m:r>
                                  </m:e>
                                  <m:sup>
                                    <m:r>
                                      <a:rPr lang="en-US" b="1" i="1" smtClean="0">
                                        <a:latin typeface="Cambria Math"/>
                                        <a:ea typeface="Cambria Math"/>
                                      </a:rPr>
                                      <m:t>𝟎</m:t>
                                    </m:r>
                                  </m:sup>
                                </m:sSup>
                                <m:r>
                                  <a:rPr lang="en-US" b="1" i="1" smtClean="0">
                                    <a:latin typeface="Cambria Math"/>
                                    <a:ea typeface="Cambria Math"/>
                                  </a:rPr>
                                  <m:t>→</m:t>
                                </m:r>
                                <m:sSup>
                                  <m:sSupPr>
                                    <m:ctrlPr>
                                      <a:rPr lang="en-US" b="1" i="1" smtClean="0">
                                        <a:latin typeface="Cambria Math"/>
                                        <a:ea typeface="Cambria Math"/>
                                      </a:rPr>
                                    </m:ctrlPr>
                                  </m:sSupPr>
                                  <m:e>
                                    <m:r>
                                      <a:rPr lang="en-US" b="1" i="1" smtClean="0">
                                        <a:latin typeface="Cambria Math"/>
                                        <a:ea typeface="Cambria Math"/>
                                      </a:rPr>
                                      <m:t>𝒍</m:t>
                                    </m:r>
                                  </m:e>
                                  <m:sup>
                                    <m:r>
                                      <a:rPr lang="en-US" b="1" i="1" smtClean="0">
                                        <a:latin typeface="Cambria Math"/>
                                        <a:ea typeface="Cambria Math"/>
                                      </a:rPr>
                                      <m:t>+</m:t>
                                    </m:r>
                                  </m:sup>
                                </m:sSup>
                                <m:sSup>
                                  <m:sSupPr>
                                    <m:ctrlPr>
                                      <a:rPr lang="en-US" b="1" i="1" smtClean="0">
                                        <a:latin typeface="Cambria Math"/>
                                        <a:ea typeface="Cambria Math"/>
                                      </a:rPr>
                                    </m:ctrlPr>
                                  </m:sSupPr>
                                  <m:e>
                                    <m:r>
                                      <a:rPr lang="en-US" b="1" i="1" smtClean="0">
                                        <a:latin typeface="Cambria Math"/>
                                        <a:ea typeface="Cambria Math"/>
                                      </a:rPr>
                                      <m:t>𝒍</m:t>
                                    </m:r>
                                  </m:e>
                                  <m:sup>
                                    <m:r>
                                      <a:rPr lang="en-US" b="1" i="1" smtClean="0">
                                        <a:latin typeface="Cambria Math"/>
                                        <a:ea typeface="Cambria Math"/>
                                      </a:rPr>
                                      <m:t>−</m:t>
                                    </m:r>
                                  </m:sup>
                                </m:sSup>
                                <m:r>
                                  <a:rPr lang="en-US" b="1" i="1" smtClean="0">
                                    <a:latin typeface="Cambria Math"/>
                                    <a:ea typeface="Cambria Math"/>
                                  </a:rPr>
                                  <m:t>)</m:t>
                                </m:r>
                                <m:r>
                                  <a:rPr lang="en-US" b="1" i="0" smtClean="0">
                                    <a:latin typeface="Cambria Math"/>
                                    <a:ea typeface="Cambria Math"/>
                                  </a:rPr>
                                  <m:t>(</m:t>
                                </m:r>
                                <m:r>
                                  <a:rPr lang="en-US" b="1" i="0" smtClean="0">
                                    <a:latin typeface="Cambria Math"/>
                                    <a:ea typeface="Cambria Math"/>
                                  </a:rPr>
                                  <m:t>𝐤𝐞𝐕</m:t>
                                </m:r>
                                <m:r>
                                  <a:rPr lang="en-US" b="1" i="0" smtClean="0">
                                    <a:latin typeface="Cambria Math"/>
                                    <a:ea typeface="Cambria Math"/>
                                  </a:rPr>
                                  <m:t>)</m:t>
                                </m:r>
                              </m:oMath>
                            </m:oMathPara>
                          </a14:m>
                          <a:endParaRPr lang="en-US" dirty="0">
                            <a:latin typeface="Times New Roman" pitchFamily="18" charset="0"/>
                            <a:cs typeface="Times New Roman" pitchFamily="18" charset="0"/>
                          </a:endParaRPr>
                        </a:p>
                      </a:txBody>
                      <a:tcPr/>
                    </a:tc>
                    <a:tc gridSpan="3">
                      <a:txBody>
                        <a:bodyPr/>
                        <a:lstStyle/>
                        <a:p>
                          <a:pPr algn="ctr"/>
                          <a14:m>
                            <m:oMathPara xmlns:m="http://schemas.openxmlformats.org/officeDocument/2006/math">
                              <m:oMathParaPr>
                                <m:jc m:val="centerGroup"/>
                              </m:oMathParaPr>
                              <m:oMath xmlns:m="http://schemas.openxmlformats.org/officeDocument/2006/math">
                                <m:r>
                                  <a:rPr lang="en-US" b="1" i="1" smtClean="0">
                                    <a:latin typeface="Cambria Math"/>
                                  </a:rPr>
                                  <m:t>𝑩𝒓</m:t>
                                </m:r>
                              </m:oMath>
                            </m:oMathPara>
                          </a14:m>
                          <a:endParaRPr lang="en-US" dirty="0">
                            <a:latin typeface="Times New Roman" pitchFamily="18" charset="0"/>
                            <a:cs typeface="Times New Roman" pitchFamily="18" charset="0"/>
                          </a:endParaRPr>
                        </a:p>
                      </a:txBody>
                      <a:tcPr/>
                    </a:tc>
                    <a:tc hMerge="1">
                      <a:txBody>
                        <a:bodyPr/>
                        <a:lstStyle/>
                        <a:p>
                          <a:endParaRPr lang="en-US" dirty="0"/>
                        </a:p>
                      </a:txBody>
                      <a:tcPr/>
                    </a:tc>
                    <a:tc hMerge="1">
                      <a:txBody>
                        <a:bodyPr/>
                        <a:lstStyle/>
                        <a:p>
                          <a:endParaRPr lang="en-US" dirty="0"/>
                        </a:p>
                      </a:txBody>
                      <a:tcPr/>
                    </a:tc>
                  </a:tr>
                  <a:tr h="370840">
                    <a:tc>
                      <a:txBody>
                        <a:bodyPr/>
                        <a:lstStyle/>
                        <a:p>
                          <a:pPr algn="ctr"/>
                          <a:endParaRPr lang="en-US" dirty="0">
                            <a:latin typeface="Times New Roman" pitchFamily="18" charset="0"/>
                            <a:cs typeface="Times New Roman"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b="1" i="1" smtClean="0">
                                    <a:latin typeface="Cambria Math"/>
                                  </a:rPr>
                                  <m:t>𝑷𝒓𝒆𝒔𝒆𝒏𝒕</m:t>
                                </m:r>
                              </m:oMath>
                            </m:oMathPara>
                          </a14:m>
                          <a:endParaRPr lang="en-US" dirty="0">
                            <a:latin typeface="Times New Roman" pitchFamily="18" charset="0"/>
                            <a:cs typeface="Times New Roman"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b="1" i="1" smtClean="0">
                                    <a:latin typeface="Cambria Math"/>
                                  </a:rPr>
                                  <m:t>𝑷𝒓𝒆𝒔𝒆𝒏𝒕</m:t>
                                </m:r>
                              </m:oMath>
                            </m:oMathPara>
                          </a14:m>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[17]</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[18]</a:t>
                          </a:r>
                          <a:endParaRPr lang="en-US" dirty="0">
                            <a:latin typeface="Times New Roman" pitchFamily="18" charset="0"/>
                            <a:cs typeface="Times New Roman" pitchFamily="18" charset="0"/>
                          </a:endParaRPr>
                        </a:p>
                      </a:txBody>
                      <a:tcPr/>
                    </a:tc>
                  </a:tr>
                  <a:tr h="370840">
                    <a:tc>
                      <a:txBody>
                        <a:bodyPr/>
                        <a:lstStyle/>
                        <a:p>
                          <a:pPr algn="ctr"/>
                          <a14:m>
                            <m:oMathPara xmlns:m="http://schemas.openxmlformats.org/officeDocument/2006/math">
                              <m:oMathParaPr>
                                <m:jc m:val="centerGroup"/>
                              </m:oMathParaPr>
                              <m:oMath xmlns:m="http://schemas.openxmlformats.org/officeDocument/2006/math">
                                <m:sSup>
                                  <m:sSupPr>
                                    <m:ctrlPr>
                                      <a:rPr lang="en-US" b="1" i="1" smtClean="0">
                                        <a:latin typeface="Cambria Math"/>
                                        <a:ea typeface="Cambria Math"/>
                                      </a:rPr>
                                    </m:ctrlPr>
                                  </m:sSupPr>
                                  <m:e>
                                    <m:r>
                                      <a:rPr lang="en-US" b="1" i="1" smtClean="0">
                                        <a:latin typeface="Cambria Math"/>
                                        <a:ea typeface="Cambria Math"/>
                                      </a:rPr>
                                      <m:t>𝑫</m:t>
                                    </m:r>
                                  </m:e>
                                  <m:sup>
                                    <m:r>
                                      <a:rPr lang="en-US" b="1" i="1" smtClean="0">
                                        <a:latin typeface="Cambria Math"/>
                                        <a:ea typeface="Cambria Math"/>
                                      </a:rPr>
                                      <m:t>𝟎</m:t>
                                    </m:r>
                                  </m:sup>
                                </m:sSup>
                                <m:r>
                                  <a:rPr lang="en-US" b="1" i="1" smtClean="0">
                                    <a:latin typeface="Cambria Math"/>
                                    <a:ea typeface="Cambria Math"/>
                                  </a:rPr>
                                  <m:t>→</m:t>
                                </m:r>
                                <m:sSup>
                                  <m:sSupPr>
                                    <m:ctrlPr>
                                      <a:rPr lang="en-US" b="1" i="1" smtClean="0">
                                        <a:latin typeface="Cambria Math"/>
                                        <a:ea typeface="Cambria Math"/>
                                      </a:rPr>
                                    </m:ctrlPr>
                                  </m:sSupPr>
                                  <m:e>
                                    <m:r>
                                      <a:rPr lang="en-US" b="1" i="1" smtClean="0">
                                        <a:latin typeface="Cambria Math"/>
                                        <a:ea typeface="Cambria Math"/>
                                      </a:rPr>
                                      <m:t>𝝁</m:t>
                                    </m:r>
                                  </m:e>
                                  <m:sup>
                                    <m:r>
                                      <a:rPr lang="en-US" b="1" i="1" smtClean="0">
                                        <a:latin typeface="Cambria Math"/>
                                        <a:ea typeface="Cambria Math"/>
                                      </a:rPr>
                                      <m:t>+</m:t>
                                    </m:r>
                                  </m:sup>
                                </m:sSup>
                                <m:sSup>
                                  <m:sSupPr>
                                    <m:ctrlPr>
                                      <a:rPr lang="en-US" b="1" i="1" smtClean="0">
                                        <a:latin typeface="Cambria Math"/>
                                        <a:ea typeface="Cambria Math"/>
                                      </a:rPr>
                                    </m:ctrlPr>
                                  </m:sSupPr>
                                  <m:e>
                                    <m:r>
                                      <a:rPr lang="en-US" b="1" i="1" smtClean="0">
                                        <a:latin typeface="Cambria Math"/>
                                        <a:ea typeface="Cambria Math"/>
                                      </a:rPr>
                                      <m:t>𝝁</m:t>
                                    </m:r>
                                  </m:e>
                                  <m:sup>
                                    <m:r>
                                      <a:rPr lang="en-US" b="1" i="1" smtClean="0">
                                        <a:latin typeface="Cambria Math"/>
                                        <a:ea typeface="Cambria Math"/>
                                      </a:rPr>
                                      <m:t>−</m:t>
                                    </m:r>
                                  </m:sup>
                                </m:sSup>
                              </m:oMath>
                            </m:oMathPara>
                          </a14:m>
                          <a:endParaRPr lang="en-US" dirty="0">
                            <a:latin typeface="Times New Roman" pitchFamily="18" charset="0"/>
                            <a:cs typeface="Times New Roman" pitchFamily="18" charset="0"/>
                          </a:endParaRPr>
                        </a:p>
                      </a:txBody>
                      <a:tcPr/>
                    </a:tc>
                    <a:tc>
                      <a:txBody>
                        <a:bodyPr/>
                        <a:lstStyle/>
                        <a:p>
                          <a:pPr algn="ctr"/>
                          <a:r>
                            <a:rPr lang="en-US" sz="1800" b="0" i="0" u="none" strike="noStrike" kern="1200" dirty="0" smtClean="0">
                              <a:solidFill>
                                <a:schemeClr val="dk1"/>
                              </a:solidFill>
                              <a:latin typeface="Times New Roman" pitchFamily="18" charset="0"/>
                              <a:ea typeface="+mn-ea"/>
                              <a:cs typeface="Times New Roman" pitchFamily="18" charset="0"/>
                            </a:rPr>
                            <a:t> 7.009×10</a:t>
                          </a:r>
                          <a:r>
                            <a:rPr lang="en-US" sz="1800" b="0" i="0" u="none" strike="noStrike" kern="1200" baseline="30000" dirty="0" smtClean="0">
                              <a:solidFill>
                                <a:schemeClr val="dk1"/>
                              </a:solidFill>
                              <a:latin typeface="Times New Roman" pitchFamily="18" charset="0"/>
                              <a:ea typeface="+mn-ea"/>
                              <a:cs typeface="Times New Roman" pitchFamily="18" charset="0"/>
                            </a:rPr>
                            <a:t>-27</a:t>
                          </a:r>
                          <a:endParaRPr lang="en-US" dirty="0">
                            <a:latin typeface="Times New Roman" pitchFamily="18" charset="0"/>
                            <a:cs typeface="Times New Roman" pitchFamily="18" charset="0"/>
                          </a:endParaRPr>
                        </a:p>
                      </a:txBody>
                      <a:tcPr/>
                    </a:tc>
                    <a:tc>
                      <a:txBody>
                        <a:bodyPr/>
                        <a:lstStyle/>
                        <a:p>
                          <a:pPr algn="ctr"/>
                          <a:r>
                            <a:rPr lang="en-US" sz="1800" b="0" i="0" u="none" strike="noStrike" kern="1200" dirty="0" smtClean="0">
                              <a:solidFill>
                                <a:schemeClr val="dk1"/>
                              </a:solidFill>
                              <a:latin typeface="Times New Roman" pitchFamily="18" charset="0"/>
                              <a:ea typeface="+mn-ea"/>
                              <a:cs typeface="Times New Roman" pitchFamily="18" charset="0"/>
                            </a:rPr>
                            <a:t> 4.373×10</a:t>
                          </a:r>
                          <a:r>
                            <a:rPr lang="en-US" sz="1800" b="0" i="0" u="none" strike="noStrike" kern="1200" baseline="30000" dirty="0" smtClean="0">
                              <a:solidFill>
                                <a:schemeClr val="dk1"/>
                              </a:solidFill>
                              <a:latin typeface="Times New Roman" pitchFamily="18" charset="0"/>
                              <a:ea typeface="+mn-ea"/>
                              <a:cs typeface="Times New Roman" pitchFamily="18" charset="0"/>
                            </a:rPr>
                            <a:t>-15</a:t>
                          </a:r>
                          <a:endParaRPr lang="en-US" dirty="0">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dirty="0" smtClean="0">
                              <a:solidFill>
                                <a:schemeClr val="dk1"/>
                              </a:solidFill>
                              <a:latin typeface="Times New Roman" pitchFamily="18" charset="0"/>
                              <a:ea typeface="+mn-ea"/>
                              <a:cs typeface="Times New Roman" pitchFamily="18" charset="0"/>
                            </a:rPr>
                            <a:t>3×10</a:t>
                          </a:r>
                          <a:r>
                            <a:rPr lang="en-US" sz="1800" b="0" i="0" u="none" strike="noStrike" kern="1200" baseline="30000" dirty="0" smtClean="0">
                              <a:solidFill>
                                <a:schemeClr val="dk1"/>
                              </a:solidFill>
                              <a:latin typeface="Times New Roman" pitchFamily="18" charset="0"/>
                              <a:ea typeface="+mn-ea"/>
                              <a:cs typeface="Times New Roman" pitchFamily="18" charset="0"/>
                            </a:rPr>
                            <a:t>-13</a:t>
                          </a:r>
                          <a:endParaRPr lang="en-US" dirty="0" smtClean="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&lt;</a:t>
                          </a:r>
                          <a:r>
                            <a:rPr lang="en-US" baseline="0" dirty="0" smtClean="0">
                              <a:latin typeface="Times New Roman" pitchFamily="18" charset="0"/>
                              <a:cs typeface="Times New Roman" pitchFamily="18" charset="0"/>
                            </a:rPr>
                            <a:t> 6.2 (7.6) </a:t>
                          </a:r>
                          <a:r>
                            <a:rPr lang="en-US" sz="1800" b="0" i="0" u="none" strike="noStrike" kern="1200" dirty="0" smtClean="0">
                              <a:solidFill>
                                <a:schemeClr val="dk1"/>
                              </a:solidFill>
                              <a:latin typeface="Times New Roman" pitchFamily="18" charset="0"/>
                              <a:ea typeface="+mn-ea"/>
                              <a:cs typeface="Times New Roman" pitchFamily="18" charset="0"/>
                            </a:rPr>
                            <a:t>×</a:t>
                          </a:r>
                          <a:r>
                            <a:rPr lang="en-US" sz="1800" b="0" i="0" u="none" strike="noStrike" kern="1200" dirty="0" smtClean="0">
                              <a:solidFill>
                                <a:schemeClr val="dk1"/>
                              </a:solidFill>
                              <a:latin typeface="+mn-lt"/>
                              <a:ea typeface="+mn-ea"/>
                              <a:cs typeface="+mn-cs"/>
                            </a:rPr>
                            <a:t>10</a:t>
                          </a:r>
                          <a:r>
                            <a:rPr lang="en-US" sz="1800" b="0" i="0" u="none" strike="noStrike" kern="1200" baseline="30000" dirty="0" smtClean="0">
                              <a:solidFill>
                                <a:schemeClr val="dk1"/>
                              </a:solidFill>
                              <a:latin typeface="+mn-lt"/>
                              <a:ea typeface="+mn-ea"/>
                              <a:cs typeface="+mn-cs"/>
                            </a:rPr>
                            <a:t>-9</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txBody>
                      <a:tcPr/>
                    </a:tc>
                  </a:tr>
                  <a:tr h="370840">
                    <a:tc>
                      <a:txBody>
                        <a:bodyPr/>
                        <a:lstStyle/>
                        <a:p>
                          <a:pPr algn="ctr"/>
                          <a:endParaRPr lang="en-US" dirty="0">
                            <a:latin typeface="Times New Roman" pitchFamily="18" charset="0"/>
                            <a:cs typeface="Times New Roman" pitchFamily="18" charset="0"/>
                          </a:endParaRPr>
                        </a:p>
                      </a:txBody>
                      <a:tcPr/>
                    </a:tc>
                    <a:tc>
                      <a:txBody>
                        <a:bodyPr/>
                        <a:lstStyle/>
                        <a:p>
                          <a:pPr algn="ctr"/>
                          <a:endParaRPr lang="en-US">
                            <a:latin typeface="Times New Roman" pitchFamily="18" charset="0"/>
                            <a:cs typeface="Times New Roman" pitchFamily="18" charset="0"/>
                          </a:endParaRPr>
                        </a:p>
                      </a:txBody>
                      <a:tcPr/>
                    </a:tc>
                    <a:tc>
                      <a:txBody>
                        <a:bodyPr/>
                        <a:lstStyle/>
                        <a:p>
                          <a:pPr algn="ctr"/>
                          <a:endParaRPr lang="en-US" dirty="0">
                            <a:latin typeface="Times New Roman" pitchFamily="18" charset="0"/>
                            <a:cs typeface="Times New Roman" pitchFamily="18" charset="0"/>
                          </a:endParaRPr>
                        </a:p>
                      </a:txBody>
                      <a:tcPr/>
                    </a:tc>
                    <a:tc>
                      <a:txBody>
                        <a:bodyPr/>
                        <a:lstStyle/>
                        <a:p>
                          <a:pPr algn="ctr"/>
                          <a:endParaRPr lang="en-US" dirty="0">
                            <a:latin typeface="Times New Roman" pitchFamily="18" charset="0"/>
                            <a:cs typeface="Times New Roman" pitchFamily="18" charset="0"/>
                          </a:endParaRPr>
                        </a:p>
                      </a:txBody>
                      <a:tcPr/>
                    </a:tc>
                    <a:tc>
                      <a:txBody>
                        <a:bodyPr/>
                        <a:lstStyle/>
                        <a:p>
                          <a:pPr algn="ctr"/>
                          <a:endParaRPr lang="en-US">
                            <a:latin typeface="Times New Roman" pitchFamily="18" charset="0"/>
                            <a:cs typeface="Times New Roman" pitchFamily="18" charset="0"/>
                          </a:endParaRPr>
                        </a:p>
                      </a:txBody>
                      <a:tcPr/>
                    </a:tc>
                  </a:tr>
                  <a:tr h="370840">
                    <a:tc>
                      <a:txBody>
                        <a:bodyPr/>
                        <a:lstStyle/>
                        <a:p>
                          <a:pPr algn="ctr"/>
                          <a14:m>
                            <m:oMathPara xmlns:m="http://schemas.openxmlformats.org/officeDocument/2006/math">
                              <m:oMathParaPr>
                                <m:jc m:val="centerGroup"/>
                              </m:oMathParaPr>
                              <m:oMath xmlns:m="http://schemas.openxmlformats.org/officeDocument/2006/math">
                                <m:sSup>
                                  <m:sSupPr>
                                    <m:ctrlPr>
                                      <a:rPr lang="en-US" b="1" i="1" smtClean="0">
                                        <a:latin typeface="Cambria Math"/>
                                        <a:ea typeface="Cambria Math"/>
                                      </a:rPr>
                                    </m:ctrlPr>
                                  </m:sSupPr>
                                  <m:e>
                                    <m:r>
                                      <a:rPr lang="en-US" b="1" i="1" smtClean="0">
                                        <a:latin typeface="Cambria Math"/>
                                        <a:ea typeface="Cambria Math"/>
                                      </a:rPr>
                                      <m:t>𝑫</m:t>
                                    </m:r>
                                  </m:e>
                                  <m:sup>
                                    <m:r>
                                      <a:rPr lang="en-US" b="1" i="1" smtClean="0">
                                        <a:latin typeface="Cambria Math"/>
                                        <a:ea typeface="Cambria Math"/>
                                      </a:rPr>
                                      <m:t>𝟎</m:t>
                                    </m:r>
                                  </m:sup>
                                </m:sSup>
                                <m:r>
                                  <a:rPr lang="en-US" b="1" i="1" smtClean="0">
                                    <a:latin typeface="Cambria Math"/>
                                    <a:ea typeface="Cambria Math"/>
                                  </a:rPr>
                                  <m:t>→</m:t>
                                </m:r>
                                <m:sSup>
                                  <m:sSupPr>
                                    <m:ctrlPr>
                                      <a:rPr lang="en-US" b="1" i="1" smtClean="0">
                                        <a:latin typeface="Cambria Math"/>
                                        <a:ea typeface="Cambria Math"/>
                                      </a:rPr>
                                    </m:ctrlPr>
                                  </m:sSupPr>
                                  <m:e>
                                    <m:r>
                                      <a:rPr lang="en-US" b="1" i="1" smtClean="0">
                                        <a:latin typeface="Cambria Math"/>
                                        <a:ea typeface="Cambria Math"/>
                                      </a:rPr>
                                      <m:t>𝒆</m:t>
                                    </m:r>
                                  </m:e>
                                  <m:sup>
                                    <m:r>
                                      <a:rPr lang="en-US" b="1" i="1" smtClean="0">
                                        <a:latin typeface="Cambria Math"/>
                                        <a:ea typeface="Cambria Math"/>
                                      </a:rPr>
                                      <m:t>+</m:t>
                                    </m:r>
                                  </m:sup>
                                </m:sSup>
                                <m:sSup>
                                  <m:sSupPr>
                                    <m:ctrlPr>
                                      <a:rPr lang="en-US" b="1" i="1" smtClean="0">
                                        <a:latin typeface="Cambria Math"/>
                                        <a:ea typeface="Cambria Math"/>
                                      </a:rPr>
                                    </m:ctrlPr>
                                  </m:sSupPr>
                                  <m:e>
                                    <m:r>
                                      <a:rPr lang="en-US" b="1" i="1" smtClean="0">
                                        <a:latin typeface="Cambria Math"/>
                                        <a:ea typeface="Cambria Math"/>
                                      </a:rPr>
                                      <m:t>𝒆</m:t>
                                    </m:r>
                                  </m:e>
                                  <m:sup>
                                    <m:r>
                                      <a:rPr lang="en-US" b="1" i="1" smtClean="0">
                                        <a:latin typeface="Cambria Math"/>
                                        <a:ea typeface="Cambria Math"/>
                                      </a:rPr>
                                      <m:t>−</m:t>
                                    </m:r>
                                  </m:sup>
                                </m:sSup>
                              </m:oMath>
                            </m:oMathPara>
                          </a14:m>
                          <a:endParaRPr lang="en-US" dirty="0">
                            <a:latin typeface="Times New Roman" pitchFamily="18" charset="0"/>
                            <a:cs typeface="Times New Roman" pitchFamily="18" charset="0"/>
                          </a:endParaRPr>
                        </a:p>
                      </a:txBody>
                      <a:tcPr/>
                    </a:tc>
                    <a:tc>
                      <a:txBody>
                        <a:bodyPr/>
                        <a:lstStyle/>
                        <a:p>
                          <a:pPr algn="ctr"/>
                          <a:r>
                            <a:rPr lang="en-US" sz="1800" b="0" i="0" u="none" strike="noStrike" kern="1200" dirty="0" smtClean="0">
                              <a:solidFill>
                                <a:schemeClr val="dk1"/>
                              </a:solidFill>
                              <a:latin typeface="+mn-lt"/>
                              <a:ea typeface="+mn-ea"/>
                              <a:cs typeface="+mn-cs"/>
                            </a:rPr>
                            <a:t> 1.883×10</a:t>
                          </a:r>
                          <a:r>
                            <a:rPr lang="en-US" sz="1800" b="0" i="0" u="none" strike="noStrike" kern="1200" baseline="30000" dirty="0" smtClean="0">
                              <a:solidFill>
                                <a:schemeClr val="dk1"/>
                              </a:solidFill>
                              <a:latin typeface="+mn-lt"/>
                              <a:ea typeface="+mn-ea"/>
                              <a:cs typeface="+mn-cs"/>
                            </a:rPr>
                            <a:t>-31</a:t>
                          </a:r>
                          <a:endParaRPr lang="en-US" dirty="0">
                            <a:latin typeface="Times New Roman" pitchFamily="18" charset="0"/>
                            <a:cs typeface="Times New Roman" pitchFamily="18" charset="0"/>
                          </a:endParaRPr>
                        </a:p>
                      </a:txBody>
                      <a:tcPr/>
                    </a:tc>
                    <a:tc>
                      <a:txBody>
                        <a:bodyPr/>
                        <a:lstStyle/>
                        <a:p>
                          <a:pPr algn="ctr"/>
                          <a:r>
                            <a:rPr lang="en-US" sz="1800" b="0" i="0" u="none" strike="noStrike" kern="1200" dirty="0" smtClean="0">
                              <a:solidFill>
                                <a:schemeClr val="dk1"/>
                              </a:solidFill>
                              <a:latin typeface="+mn-lt"/>
                              <a:ea typeface="+mn-ea"/>
                              <a:cs typeface="+mn-cs"/>
                            </a:rPr>
                            <a:t> 1.174×10</a:t>
                          </a:r>
                          <a:r>
                            <a:rPr lang="en-US" sz="1800" b="0" i="0" u="none" strike="noStrike" kern="1200" baseline="30000" dirty="0" smtClean="0">
                              <a:solidFill>
                                <a:schemeClr val="dk1"/>
                              </a:solidFill>
                              <a:latin typeface="+mn-lt"/>
                              <a:ea typeface="+mn-ea"/>
                              <a:cs typeface="+mn-cs"/>
                            </a:rPr>
                            <a:t>-19</a:t>
                          </a:r>
                          <a:endParaRPr lang="en-US" dirty="0">
                            <a:latin typeface="Times New Roman" pitchFamily="18" charset="0"/>
                            <a:cs typeface="Times New Roman" pitchFamily="18" charset="0"/>
                          </a:endParaRPr>
                        </a:p>
                      </a:txBody>
                      <a:tcPr/>
                    </a:tc>
                    <a:tc>
                      <a:txBody>
                        <a:bodyPr/>
                        <a:lstStyle/>
                        <a:p>
                          <a:pPr algn="ctr"/>
                          <a:r>
                            <a:rPr lang="en-US" sz="1800" b="0" i="0" u="none" strike="noStrike" kern="1200" dirty="0" smtClean="0">
                              <a:solidFill>
                                <a:schemeClr val="dk1"/>
                              </a:solidFill>
                              <a:latin typeface="+mn-lt"/>
                              <a:ea typeface="+mn-ea"/>
                              <a:cs typeface="+mn-cs"/>
                            </a:rPr>
                            <a:t>10</a:t>
                          </a:r>
                          <a:r>
                            <a:rPr lang="en-US" sz="1800" b="0" i="0" u="none" strike="noStrike" kern="1200" baseline="30000" dirty="0" smtClean="0">
                              <a:solidFill>
                                <a:schemeClr val="dk1"/>
                              </a:solidFill>
                              <a:latin typeface="+mn-lt"/>
                              <a:ea typeface="+mn-ea"/>
                              <a:cs typeface="+mn-cs"/>
                            </a:rPr>
                            <a:t>-23</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r>
                  <a:tr h="370840">
                    <a:tc>
                      <a:txBody>
                        <a:bodyPr/>
                        <a:lstStyle/>
                        <a:p>
                          <a:pPr algn="ctr"/>
                          <a:endParaRPr lang="en-US" dirty="0">
                            <a:latin typeface="Times New Roman" pitchFamily="18" charset="0"/>
                            <a:cs typeface="Times New Roman" pitchFamily="18" charset="0"/>
                          </a:endParaRPr>
                        </a:p>
                      </a:txBody>
                      <a:tcPr/>
                    </a:tc>
                    <a:tc>
                      <a:txBody>
                        <a:bodyPr/>
                        <a:lstStyle/>
                        <a:p>
                          <a:pPr algn="ctr"/>
                          <a:endParaRPr lang="en-US">
                            <a:latin typeface="Times New Roman" pitchFamily="18" charset="0"/>
                            <a:cs typeface="Times New Roman" pitchFamily="18" charset="0"/>
                          </a:endParaRPr>
                        </a:p>
                      </a:txBody>
                      <a:tcPr/>
                    </a:tc>
                    <a:tc>
                      <a:txBody>
                        <a:bodyPr/>
                        <a:lstStyle/>
                        <a:p>
                          <a:pPr algn="ctr"/>
                          <a:endParaRPr lang="en-US" dirty="0">
                            <a:latin typeface="Times New Roman" pitchFamily="18" charset="0"/>
                            <a:cs typeface="Times New Roman" pitchFamily="18" charset="0"/>
                          </a:endParaRPr>
                        </a:p>
                      </a:txBody>
                      <a:tcPr/>
                    </a:tc>
                    <a:tc>
                      <a:txBody>
                        <a:bodyPr/>
                        <a:lstStyle/>
                        <a:p>
                          <a:pPr algn="ctr"/>
                          <a:endParaRPr lang="en-US">
                            <a:latin typeface="Times New Roman" pitchFamily="18" charset="0"/>
                            <a:cs typeface="Times New Roman" pitchFamily="18" charset="0"/>
                          </a:endParaRPr>
                        </a:p>
                      </a:txBody>
                      <a:tcPr/>
                    </a:tc>
                    <a:tc>
                      <a:txBody>
                        <a:bodyPr/>
                        <a:lstStyle/>
                        <a:p>
                          <a:pPr algn="ctr"/>
                          <a:endParaRPr lang="en-US" dirty="0">
                            <a:latin typeface="Times New Roman" pitchFamily="18" charset="0"/>
                            <a:cs typeface="Times New Roman" pitchFamily="18" charset="0"/>
                          </a:endParaRPr>
                        </a:p>
                      </a:txBody>
                      <a:tcPr/>
                    </a:tc>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752536233"/>
                  </p:ext>
                </p:extLst>
              </p:nvPr>
            </p:nvGraphicFramePr>
            <p:xfrm>
              <a:off x="457200" y="1828800"/>
              <a:ext cx="8417718" cy="2228280"/>
            </p:xfrm>
            <a:graphic>
              <a:graphicData uri="http://schemas.openxmlformats.org/drawingml/2006/table">
                <a:tbl>
                  <a:tblPr firstRow="1" bandRow="1">
                    <a:tableStyleId>{5C22544A-7EE6-4342-B048-85BDC9FD1C3A}</a:tableStyleId>
                  </a:tblPr>
                  <a:tblGrid>
                    <a:gridCol w="1412870"/>
                    <a:gridCol w="2168530"/>
                    <a:gridCol w="1524000"/>
                    <a:gridCol w="1524000"/>
                    <a:gridCol w="1788318"/>
                  </a:tblGrid>
                  <a:tr h="371920">
                    <a:tc>
                      <a:txBody>
                        <a:bodyPr/>
                        <a:lstStyle/>
                        <a:p>
                          <a:pPr algn="ctr"/>
                          <a:endParaRPr lang="en-US" dirty="0">
                            <a:latin typeface="Times New Roman" pitchFamily="18" charset="0"/>
                            <a:cs typeface="Times New Roman" pitchFamily="18" charset="0"/>
                          </a:endParaRPr>
                        </a:p>
                      </a:txBody>
                      <a:tcPr/>
                    </a:tc>
                    <a:tc>
                      <a:txBody>
                        <a:bodyPr/>
                        <a:lstStyle/>
                        <a:p>
                          <a:endParaRPr lang="en-US"/>
                        </a:p>
                      </a:txBody>
                      <a:tcPr>
                        <a:blipFill rotWithShape="1">
                          <a:blip r:embed="rId4"/>
                          <a:stretch>
                            <a:fillRect l="-65169" r="-222753" b="-500000"/>
                          </a:stretch>
                        </a:blipFill>
                      </a:tcPr>
                    </a:tc>
                    <a:tc gridSpan="3">
                      <a:txBody>
                        <a:bodyPr/>
                        <a:lstStyle/>
                        <a:p>
                          <a:endParaRPr lang="en-US"/>
                        </a:p>
                      </a:txBody>
                      <a:tcPr>
                        <a:blipFill rotWithShape="1">
                          <a:blip r:embed="rId4"/>
                          <a:stretch>
                            <a:fillRect l="-74149" b="-500000"/>
                          </a:stretch>
                        </a:blipFill>
                      </a:tcPr>
                    </a:tc>
                    <a:tc hMerge="1">
                      <a:txBody>
                        <a:bodyPr/>
                        <a:lstStyle/>
                        <a:p>
                          <a:endParaRPr lang="en-US" dirty="0"/>
                        </a:p>
                      </a:txBody>
                      <a:tcPr/>
                    </a:tc>
                    <a:tc hMerge="1">
                      <a:txBody>
                        <a:bodyPr/>
                        <a:lstStyle/>
                        <a:p>
                          <a:endParaRPr lang="en-US" dirty="0"/>
                        </a:p>
                      </a:txBody>
                      <a:tcPr/>
                    </a:tc>
                  </a:tr>
                  <a:tr h="370840">
                    <a:tc>
                      <a:txBody>
                        <a:bodyPr/>
                        <a:lstStyle/>
                        <a:p>
                          <a:pPr algn="ctr"/>
                          <a:endParaRPr lang="en-US" dirty="0">
                            <a:latin typeface="Times New Roman" pitchFamily="18" charset="0"/>
                            <a:cs typeface="Times New Roman" pitchFamily="18" charset="0"/>
                          </a:endParaRPr>
                        </a:p>
                      </a:txBody>
                      <a:tcPr/>
                    </a:tc>
                    <a:tc>
                      <a:txBody>
                        <a:bodyPr/>
                        <a:lstStyle/>
                        <a:p>
                          <a:endParaRPr lang="en-US"/>
                        </a:p>
                      </a:txBody>
                      <a:tcPr>
                        <a:blipFill rotWithShape="1">
                          <a:blip r:embed="rId4"/>
                          <a:stretch>
                            <a:fillRect l="-65169" t="-100000" r="-222753" b="-400000"/>
                          </a:stretch>
                        </a:blipFill>
                      </a:tcPr>
                    </a:tc>
                    <a:tc>
                      <a:txBody>
                        <a:bodyPr/>
                        <a:lstStyle/>
                        <a:p>
                          <a:endParaRPr lang="en-US"/>
                        </a:p>
                      </a:txBody>
                      <a:tcPr>
                        <a:blipFill rotWithShape="1">
                          <a:blip r:embed="rId4"/>
                          <a:stretch>
                            <a:fillRect l="-235200" t="-100000" r="-217200" b="-400000"/>
                          </a:stretch>
                        </a:blipFill>
                      </a:tcPr>
                    </a:tc>
                    <a:tc>
                      <a:txBody>
                        <a:bodyPr/>
                        <a:lstStyle/>
                        <a:p>
                          <a:pPr algn="ctr"/>
                          <a:r>
                            <a:rPr lang="en-US" dirty="0" smtClean="0">
                              <a:latin typeface="Times New Roman" pitchFamily="18" charset="0"/>
                              <a:cs typeface="Times New Roman" pitchFamily="18" charset="0"/>
                            </a:rPr>
                            <a:t>[17]</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[18]</a:t>
                          </a:r>
                          <a:endParaRPr lang="en-US" dirty="0">
                            <a:latin typeface="Times New Roman" pitchFamily="18" charset="0"/>
                            <a:cs typeface="Times New Roman" pitchFamily="18" charset="0"/>
                          </a:endParaRPr>
                        </a:p>
                      </a:txBody>
                      <a:tcPr/>
                    </a:tc>
                  </a:tr>
                  <a:tr h="371920">
                    <a:tc>
                      <a:txBody>
                        <a:bodyPr/>
                        <a:lstStyle/>
                        <a:p>
                          <a:endParaRPr lang="en-US"/>
                        </a:p>
                      </a:txBody>
                      <a:tcPr>
                        <a:blipFill rotWithShape="1">
                          <a:blip r:embed="rId4"/>
                          <a:stretch>
                            <a:fillRect t="-200000" r="-495259" b="-300000"/>
                          </a:stretch>
                        </a:blipFill>
                      </a:tcPr>
                    </a:tc>
                    <a:tc>
                      <a:txBody>
                        <a:bodyPr/>
                        <a:lstStyle/>
                        <a:p>
                          <a:pPr algn="ctr"/>
                          <a:r>
                            <a:rPr lang="en-US" sz="1800" b="0" i="0" u="none" strike="noStrike" kern="1200" dirty="0" smtClean="0">
                              <a:solidFill>
                                <a:schemeClr val="dk1"/>
                              </a:solidFill>
                              <a:latin typeface="Times New Roman" pitchFamily="18" charset="0"/>
                              <a:ea typeface="+mn-ea"/>
                              <a:cs typeface="Times New Roman" pitchFamily="18" charset="0"/>
                            </a:rPr>
                            <a:t> </a:t>
                          </a:r>
                          <a:r>
                            <a:rPr lang="en-US" sz="1800" b="0" i="0" u="none" strike="noStrike" kern="1200" dirty="0" smtClean="0">
                              <a:solidFill>
                                <a:schemeClr val="dk1"/>
                              </a:solidFill>
                              <a:latin typeface="Times New Roman" pitchFamily="18" charset="0"/>
                              <a:ea typeface="+mn-ea"/>
                              <a:cs typeface="Times New Roman" pitchFamily="18" charset="0"/>
                            </a:rPr>
                            <a:t>7.009×10</a:t>
                          </a:r>
                          <a:r>
                            <a:rPr lang="en-US" sz="1800" b="0" i="0" u="none" strike="noStrike" kern="1200" baseline="30000" dirty="0" smtClean="0">
                              <a:solidFill>
                                <a:schemeClr val="dk1"/>
                              </a:solidFill>
                              <a:latin typeface="Times New Roman" pitchFamily="18" charset="0"/>
                              <a:ea typeface="+mn-ea"/>
                              <a:cs typeface="Times New Roman" pitchFamily="18" charset="0"/>
                            </a:rPr>
                            <a:t>-27</a:t>
                          </a:r>
                          <a:endParaRPr lang="en-US" dirty="0">
                            <a:latin typeface="Times New Roman" pitchFamily="18" charset="0"/>
                            <a:cs typeface="Times New Roman" pitchFamily="18" charset="0"/>
                          </a:endParaRPr>
                        </a:p>
                      </a:txBody>
                      <a:tcPr/>
                    </a:tc>
                    <a:tc>
                      <a:txBody>
                        <a:bodyPr/>
                        <a:lstStyle/>
                        <a:p>
                          <a:pPr algn="ctr"/>
                          <a:r>
                            <a:rPr lang="en-US" sz="1800" b="0" i="0" u="none" strike="noStrike" kern="1200" dirty="0" smtClean="0">
                              <a:solidFill>
                                <a:schemeClr val="dk1"/>
                              </a:solidFill>
                              <a:latin typeface="Times New Roman" pitchFamily="18" charset="0"/>
                              <a:ea typeface="+mn-ea"/>
                              <a:cs typeface="Times New Roman" pitchFamily="18" charset="0"/>
                            </a:rPr>
                            <a:t> </a:t>
                          </a:r>
                          <a:r>
                            <a:rPr lang="en-US" sz="1800" b="0" i="0" u="none" strike="noStrike" kern="1200" dirty="0" smtClean="0">
                              <a:solidFill>
                                <a:schemeClr val="dk1"/>
                              </a:solidFill>
                              <a:latin typeface="Times New Roman" pitchFamily="18" charset="0"/>
                              <a:ea typeface="+mn-ea"/>
                              <a:cs typeface="Times New Roman" pitchFamily="18" charset="0"/>
                            </a:rPr>
                            <a:t>4.373×10</a:t>
                          </a:r>
                          <a:r>
                            <a:rPr lang="en-US" sz="1800" b="0" i="0" u="none" strike="noStrike" kern="1200" baseline="30000" dirty="0" smtClean="0">
                              <a:solidFill>
                                <a:schemeClr val="dk1"/>
                              </a:solidFill>
                              <a:latin typeface="Times New Roman" pitchFamily="18" charset="0"/>
                              <a:ea typeface="+mn-ea"/>
                              <a:cs typeface="Times New Roman" pitchFamily="18" charset="0"/>
                            </a:rPr>
                            <a:t>-15</a:t>
                          </a:r>
                          <a:endParaRPr lang="en-US" dirty="0">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kern="1200" dirty="0" smtClean="0">
                              <a:solidFill>
                                <a:schemeClr val="dk1"/>
                              </a:solidFill>
                              <a:latin typeface="Times New Roman" pitchFamily="18" charset="0"/>
                              <a:ea typeface="+mn-ea"/>
                              <a:cs typeface="Times New Roman" pitchFamily="18" charset="0"/>
                            </a:rPr>
                            <a:t>3×10</a:t>
                          </a:r>
                          <a:r>
                            <a:rPr lang="en-US" sz="1800" b="0" i="0" u="none" strike="noStrike" kern="1200" baseline="30000" dirty="0" smtClean="0">
                              <a:solidFill>
                                <a:schemeClr val="dk1"/>
                              </a:solidFill>
                              <a:latin typeface="Times New Roman" pitchFamily="18" charset="0"/>
                              <a:ea typeface="+mn-ea"/>
                              <a:cs typeface="Times New Roman" pitchFamily="18" charset="0"/>
                            </a:rPr>
                            <a:t>-13</a:t>
                          </a:r>
                          <a:endParaRPr lang="en-US" dirty="0" smtClean="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&lt;</a:t>
                          </a:r>
                          <a:r>
                            <a:rPr lang="en-US" baseline="0" dirty="0" smtClean="0">
                              <a:latin typeface="Times New Roman" pitchFamily="18" charset="0"/>
                              <a:cs typeface="Times New Roman" pitchFamily="18" charset="0"/>
                            </a:rPr>
                            <a:t> 6.2 (7.6) </a:t>
                          </a:r>
                          <a:r>
                            <a:rPr lang="en-US" sz="1800" b="0" i="0" u="none" strike="noStrike" kern="1200" dirty="0" smtClean="0">
                              <a:solidFill>
                                <a:schemeClr val="dk1"/>
                              </a:solidFill>
                              <a:latin typeface="Times New Roman" pitchFamily="18" charset="0"/>
                              <a:ea typeface="+mn-ea"/>
                              <a:cs typeface="Times New Roman" pitchFamily="18" charset="0"/>
                            </a:rPr>
                            <a:t>×</a:t>
                          </a:r>
                          <a:r>
                            <a:rPr lang="en-US" sz="1800" b="0" i="0" u="none" strike="noStrike" kern="1200" dirty="0" smtClean="0">
                              <a:solidFill>
                                <a:schemeClr val="dk1"/>
                              </a:solidFill>
                              <a:latin typeface="+mn-lt"/>
                              <a:ea typeface="+mn-ea"/>
                              <a:cs typeface="+mn-cs"/>
                            </a:rPr>
                            <a:t>10</a:t>
                          </a:r>
                          <a:r>
                            <a:rPr lang="en-US" sz="1800" b="0" i="0" u="none" strike="noStrike" kern="1200" baseline="30000" dirty="0" smtClean="0">
                              <a:solidFill>
                                <a:schemeClr val="dk1"/>
                              </a:solidFill>
                              <a:latin typeface="+mn-lt"/>
                              <a:ea typeface="+mn-ea"/>
                              <a:cs typeface="+mn-cs"/>
                            </a:rPr>
                            <a:t>-9</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txBody>
                      <a:tcPr/>
                    </a:tc>
                  </a:tr>
                  <a:tr h="370840">
                    <a:tc>
                      <a:txBody>
                        <a:bodyPr/>
                        <a:lstStyle/>
                        <a:p>
                          <a:pPr algn="ctr"/>
                          <a:endParaRPr lang="en-US" dirty="0">
                            <a:latin typeface="Times New Roman" pitchFamily="18" charset="0"/>
                            <a:cs typeface="Times New Roman" pitchFamily="18" charset="0"/>
                          </a:endParaRPr>
                        </a:p>
                      </a:txBody>
                      <a:tcPr/>
                    </a:tc>
                    <a:tc>
                      <a:txBody>
                        <a:bodyPr/>
                        <a:lstStyle/>
                        <a:p>
                          <a:pPr algn="ctr"/>
                          <a:endParaRPr lang="en-US">
                            <a:latin typeface="Times New Roman" pitchFamily="18" charset="0"/>
                            <a:cs typeface="Times New Roman" pitchFamily="18" charset="0"/>
                          </a:endParaRPr>
                        </a:p>
                      </a:txBody>
                      <a:tcPr/>
                    </a:tc>
                    <a:tc>
                      <a:txBody>
                        <a:bodyPr/>
                        <a:lstStyle/>
                        <a:p>
                          <a:pPr algn="ctr"/>
                          <a:endParaRPr lang="en-US" dirty="0">
                            <a:latin typeface="Times New Roman" pitchFamily="18" charset="0"/>
                            <a:cs typeface="Times New Roman" pitchFamily="18" charset="0"/>
                          </a:endParaRPr>
                        </a:p>
                      </a:txBody>
                      <a:tcPr/>
                    </a:tc>
                    <a:tc>
                      <a:txBody>
                        <a:bodyPr/>
                        <a:lstStyle/>
                        <a:p>
                          <a:pPr algn="ctr"/>
                          <a:endParaRPr lang="en-US" dirty="0">
                            <a:latin typeface="Times New Roman" pitchFamily="18" charset="0"/>
                            <a:cs typeface="Times New Roman" pitchFamily="18" charset="0"/>
                          </a:endParaRPr>
                        </a:p>
                      </a:txBody>
                      <a:tcPr/>
                    </a:tc>
                    <a:tc>
                      <a:txBody>
                        <a:bodyPr/>
                        <a:lstStyle/>
                        <a:p>
                          <a:pPr algn="ctr"/>
                          <a:endParaRPr lang="en-US">
                            <a:latin typeface="Times New Roman" pitchFamily="18" charset="0"/>
                            <a:cs typeface="Times New Roman" pitchFamily="18" charset="0"/>
                          </a:endParaRPr>
                        </a:p>
                      </a:txBody>
                      <a:tcPr/>
                    </a:tc>
                  </a:tr>
                  <a:tr h="371920">
                    <a:tc>
                      <a:txBody>
                        <a:bodyPr/>
                        <a:lstStyle/>
                        <a:p>
                          <a:endParaRPr lang="en-US"/>
                        </a:p>
                      </a:txBody>
                      <a:tcPr>
                        <a:blipFill rotWithShape="1">
                          <a:blip r:embed="rId4"/>
                          <a:stretch>
                            <a:fillRect t="-400000" r="-495259" b="-100000"/>
                          </a:stretch>
                        </a:blipFill>
                      </a:tcPr>
                    </a:tc>
                    <a:tc>
                      <a:txBody>
                        <a:bodyPr/>
                        <a:lstStyle/>
                        <a:p>
                          <a:pPr algn="ctr"/>
                          <a:r>
                            <a:rPr lang="en-US" sz="1800" b="0" i="0" u="none" strike="noStrike" kern="1200" dirty="0" smtClean="0">
                              <a:solidFill>
                                <a:schemeClr val="dk1"/>
                              </a:solidFill>
                              <a:latin typeface="+mn-lt"/>
                              <a:ea typeface="+mn-ea"/>
                              <a:cs typeface="+mn-cs"/>
                            </a:rPr>
                            <a:t> 1.883×10</a:t>
                          </a:r>
                          <a:r>
                            <a:rPr lang="en-US" sz="1800" b="0" i="0" u="none" strike="noStrike" kern="1200" baseline="30000" dirty="0" smtClean="0">
                              <a:solidFill>
                                <a:schemeClr val="dk1"/>
                              </a:solidFill>
                              <a:latin typeface="+mn-lt"/>
                              <a:ea typeface="+mn-ea"/>
                              <a:cs typeface="+mn-cs"/>
                            </a:rPr>
                            <a:t>-31</a:t>
                          </a:r>
                          <a:endParaRPr lang="en-US" dirty="0">
                            <a:latin typeface="Times New Roman" pitchFamily="18" charset="0"/>
                            <a:cs typeface="Times New Roman" pitchFamily="18" charset="0"/>
                          </a:endParaRPr>
                        </a:p>
                      </a:txBody>
                      <a:tcPr/>
                    </a:tc>
                    <a:tc>
                      <a:txBody>
                        <a:bodyPr/>
                        <a:lstStyle/>
                        <a:p>
                          <a:pPr algn="ctr"/>
                          <a:r>
                            <a:rPr lang="en-US" sz="1800" b="0" i="0" u="none" strike="noStrike" kern="1200" dirty="0" smtClean="0">
                              <a:solidFill>
                                <a:schemeClr val="dk1"/>
                              </a:solidFill>
                              <a:latin typeface="+mn-lt"/>
                              <a:ea typeface="+mn-ea"/>
                              <a:cs typeface="+mn-cs"/>
                            </a:rPr>
                            <a:t> 1.174×10</a:t>
                          </a:r>
                          <a:r>
                            <a:rPr lang="en-US" sz="1800" b="0" i="0" u="none" strike="noStrike" kern="1200" baseline="30000" dirty="0" smtClean="0">
                              <a:solidFill>
                                <a:schemeClr val="dk1"/>
                              </a:solidFill>
                              <a:latin typeface="+mn-lt"/>
                              <a:ea typeface="+mn-ea"/>
                              <a:cs typeface="+mn-cs"/>
                            </a:rPr>
                            <a:t>-19</a:t>
                          </a:r>
                          <a:endParaRPr lang="en-US" dirty="0">
                            <a:latin typeface="Times New Roman" pitchFamily="18" charset="0"/>
                            <a:cs typeface="Times New Roman" pitchFamily="18" charset="0"/>
                          </a:endParaRPr>
                        </a:p>
                      </a:txBody>
                      <a:tcPr/>
                    </a:tc>
                    <a:tc>
                      <a:txBody>
                        <a:bodyPr/>
                        <a:lstStyle/>
                        <a:p>
                          <a:pPr algn="ctr"/>
                          <a:r>
                            <a:rPr lang="en-US" sz="1800" b="0" i="0" u="none" strike="noStrike" kern="1200" dirty="0" smtClean="0">
                              <a:solidFill>
                                <a:schemeClr val="dk1"/>
                              </a:solidFill>
                              <a:latin typeface="+mn-lt"/>
                              <a:ea typeface="+mn-ea"/>
                              <a:cs typeface="+mn-cs"/>
                            </a:rPr>
                            <a:t>10</a:t>
                          </a:r>
                          <a:r>
                            <a:rPr lang="en-US" sz="1800" b="0" i="0" u="none" strike="noStrike" kern="1200" baseline="30000" dirty="0" smtClean="0">
                              <a:solidFill>
                                <a:schemeClr val="dk1"/>
                              </a:solidFill>
                              <a:latin typeface="+mn-lt"/>
                              <a:ea typeface="+mn-ea"/>
                              <a:cs typeface="+mn-cs"/>
                            </a:rPr>
                            <a:t>-23</a:t>
                          </a:r>
                          <a:endParaRPr lang="en-US" dirty="0">
                            <a:latin typeface="Times New Roman" pitchFamily="18" charset="0"/>
                            <a:cs typeface="Times New Roman" pitchFamily="18" charset="0"/>
                          </a:endParaRPr>
                        </a:p>
                      </a:txBody>
                      <a:tcPr/>
                    </a:tc>
                    <a:tc>
                      <a:txBody>
                        <a:bodyPr/>
                        <a:lstStyle/>
                        <a:p>
                          <a:pPr algn="ct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r>
                  <a:tr h="370840">
                    <a:tc>
                      <a:txBody>
                        <a:bodyPr/>
                        <a:lstStyle/>
                        <a:p>
                          <a:pPr algn="ctr"/>
                          <a:endParaRPr lang="en-US" dirty="0">
                            <a:latin typeface="Times New Roman" pitchFamily="18" charset="0"/>
                            <a:cs typeface="Times New Roman" pitchFamily="18" charset="0"/>
                          </a:endParaRPr>
                        </a:p>
                      </a:txBody>
                      <a:tcPr/>
                    </a:tc>
                    <a:tc>
                      <a:txBody>
                        <a:bodyPr/>
                        <a:lstStyle/>
                        <a:p>
                          <a:pPr algn="ctr"/>
                          <a:endParaRPr lang="en-US">
                            <a:latin typeface="Times New Roman" pitchFamily="18" charset="0"/>
                            <a:cs typeface="Times New Roman" pitchFamily="18" charset="0"/>
                          </a:endParaRPr>
                        </a:p>
                      </a:txBody>
                      <a:tcPr/>
                    </a:tc>
                    <a:tc>
                      <a:txBody>
                        <a:bodyPr/>
                        <a:lstStyle/>
                        <a:p>
                          <a:pPr algn="ctr"/>
                          <a:endParaRPr lang="en-US" dirty="0">
                            <a:latin typeface="Times New Roman" pitchFamily="18" charset="0"/>
                            <a:cs typeface="Times New Roman" pitchFamily="18" charset="0"/>
                          </a:endParaRPr>
                        </a:p>
                      </a:txBody>
                      <a:tcPr/>
                    </a:tc>
                    <a:tc>
                      <a:txBody>
                        <a:bodyPr/>
                        <a:lstStyle/>
                        <a:p>
                          <a:pPr algn="ctr"/>
                          <a:endParaRPr lang="en-US">
                            <a:latin typeface="Times New Roman" pitchFamily="18" charset="0"/>
                            <a:cs typeface="Times New Roman" pitchFamily="18" charset="0"/>
                          </a:endParaRPr>
                        </a:p>
                      </a:txBody>
                      <a:tcPr/>
                    </a:tc>
                    <a:tc>
                      <a:txBody>
                        <a:bodyPr/>
                        <a:lstStyle/>
                        <a:p>
                          <a:pPr algn="ctr"/>
                          <a:endParaRPr lang="en-US" dirty="0">
                            <a:latin typeface="Times New Roman" pitchFamily="18" charset="0"/>
                            <a:cs typeface="Times New Roman" pitchFamily="18" charset="0"/>
                          </a:endParaRPr>
                        </a:p>
                      </a:txBody>
                      <a:tcPr/>
                    </a:tc>
                  </a:tr>
                </a:tbl>
              </a:graphicData>
            </a:graphic>
          </p:graphicFrame>
        </mc:Fallback>
      </mc:AlternateContent>
      <p:sp>
        <p:nvSpPr>
          <p:cNvPr id="6" name="Rectangle 5"/>
          <p:cNvSpPr/>
          <p:nvPr/>
        </p:nvSpPr>
        <p:spPr>
          <a:xfrm>
            <a:off x="701880" y="5943600"/>
            <a:ext cx="7571200" cy="584775"/>
          </a:xfrm>
          <a:prstGeom prst="rect">
            <a:avLst/>
          </a:prstGeom>
        </p:spPr>
        <p:txBody>
          <a:bodyPr wrap="square">
            <a:spAutoFit/>
          </a:bodyPr>
          <a:lstStyle/>
          <a:p>
            <a:pPr marL="457200" indent="-457200">
              <a:buClr>
                <a:srgbClr val="CC0000"/>
              </a:buClr>
              <a:buFont typeface="+mj-lt"/>
              <a:buAutoNum type="arabicPeriod" startAt="17"/>
            </a:pPr>
            <a:r>
              <a:rPr lang="fi-FI" sz="1600" dirty="0">
                <a:solidFill>
                  <a:schemeClr val="bg1"/>
                </a:solidFill>
                <a:latin typeface="Times New Roman" pitchFamily="18" charset="0"/>
                <a:cs typeface="Times New Roman" pitchFamily="18" charset="0"/>
              </a:rPr>
              <a:t>Gustavo Burdman, Ian Shipsey,  Annu. Rev. Nucl. Part. Sci., 53, 431 (2003). </a:t>
            </a:r>
          </a:p>
          <a:p>
            <a:pPr marL="457200" indent="-457200">
              <a:buClr>
                <a:srgbClr val="CC0000"/>
              </a:buClr>
              <a:buFont typeface="+mj-lt"/>
              <a:buAutoNum type="arabicPeriod" startAt="17"/>
            </a:pPr>
            <a:r>
              <a:rPr lang="fi-FI" sz="1600" dirty="0">
                <a:solidFill>
                  <a:schemeClr val="bg1"/>
                </a:solidFill>
                <a:latin typeface="Times New Roman" pitchFamily="18" charset="0"/>
                <a:cs typeface="Times New Roman" pitchFamily="18" charset="0"/>
              </a:rPr>
              <a:t>R.Aaij et al. (LHCbCollaboration), Phys.Lett. B 725, 15 (</a:t>
            </a:r>
            <a:r>
              <a:rPr lang="fi-FI" sz="1600" dirty="0" smtClean="0">
                <a:solidFill>
                  <a:schemeClr val="bg1"/>
                </a:solidFill>
                <a:latin typeface="Times New Roman" pitchFamily="18" charset="0"/>
                <a:cs typeface="Times New Roman" pitchFamily="18" charset="0"/>
              </a:rPr>
              <a:t>2013).</a:t>
            </a:r>
            <a:endParaRPr lang="en-US" sz="16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10703839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ounded Rectangle 3"/>
          <p:cNvSpPr/>
          <p:nvPr/>
        </p:nvSpPr>
        <p:spPr>
          <a:xfrm>
            <a:off x="0" y="0"/>
            <a:ext cx="9144000" cy="740229"/>
          </a:xfrm>
          <a:prstGeom prst="roundRect">
            <a:avLst/>
          </a:prstGeom>
          <a:solidFill>
            <a:schemeClr val="accent1">
              <a:lumMod val="50000"/>
            </a:schemeClr>
          </a:solidFill>
          <a:ln>
            <a:noFill/>
          </a:ln>
        </p:spPr>
        <p:style>
          <a:lnRef idx="0">
            <a:schemeClr val="accent5"/>
          </a:lnRef>
          <a:fillRef idx="3">
            <a:schemeClr val="accent5"/>
          </a:fillRef>
          <a:effectRef idx="3">
            <a:schemeClr val="accent5"/>
          </a:effectRef>
          <a:fontRef idx="minor">
            <a:schemeClr val="lt1"/>
          </a:fontRef>
        </p:style>
        <p:txBody>
          <a:bodyPr rtlCol="0" anchor="ctr"/>
          <a:lstStyle/>
          <a:p>
            <a:r>
              <a:rPr lang="en-US" sz="4400" b="1" dirty="0" smtClean="0">
                <a:latin typeface="Edwardian Script ITC" pitchFamily="66" charset="0"/>
              </a:rPr>
              <a:t>Acknowledgement</a:t>
            </a:r>
            <a:endParaRPr lang="en-IN" sz="4400" dirty="0"/>
          </a:p>
        </p:txBody>
      </p:sp>
      <p:sp>
        <p:nvSpPr>
          <p:cNvPr id="5" name="Rectangle 4"/>
          <p:cNvSpPr/>
          <p:nvPr/>
        </p:nvSpPr>
        <p:spPr>
          <a:xfrm>
            <a:off x="685800" y="1066800"/>
            <a:ext cx="8229600" cy="2308324"/>
          </a:xfrm>
          <a:prstGeom prst="rect">
            <a:avLst/>
          </a:prstGeom>
        </p:spPr>
        <p:txBody>
          <a:bodyPr wrap="square">
            <a:spAutoFit/>
          </a:bodyPr>
          <a:lstStyle/>
          <a:p>
            <a:pPr algn="just"/>
            <a:r>
              <a:rPr lang="en-US" sz="2400" dirty="0" smtClean="0">
                <a:solidFill>
                  <a:schemeClr val="bg1"/>
                </a:solidFill>
                <a:latin typeface="Rockwell" pitchFamily="18" charset="0"/>
                <a:cs typeface="Times New Roman" pitchFamily="18" charset="0"/>
              </a:rPr>
              <a:t>Colleagues: </a:t>
            </a:r>
            <a:r>
              <a:rPr lang="en-US" sz="2400" dirty="0" err="1" smtClean="0">
                <a:solidFill>
                  <a:schemeClr val="bg1"/>
                </a:solidFill>
                <a:latin typeface="Rockwell" pitchFamily="18" charset="0"/>
                <a:cs typeface="Times New Roman" pitchFamily="18" charset="0"/>
              </a:rPr>
              <a:t>Bhavin</a:t>
            </a:r>
            <a:r>
              <a:rPr lang="en-US" sz="2400" dirty="0" smtClean="0">
                <a:solidFill>
                  <a:schemeClr val="bg1"/>
                </a:solidFill>
                <a:latin typeface="Rockwell" pitchFamily="18" charset="0"/>
                <a:cs typeface="Times New Roman" pitchFamily="18" charset="0"/>
              </a:rPr>
              <a:t> Patel, </a:t>
            </a:r>
            <a:r>
              <a:rPr lang="en-US" sz="2400" dirty="0" err="1" smtClean="0">
                <a:solidFill>
                  <a:schemeClr val="bg1"/>
                </a:solidFill>
                <a:latin typeface="Rockwell" pitchFamily="18" charset="0"/>
                <a:cs typeface="Times New Roman" pitchFamily="18" charset="0"/>
              </a:rPr>
              <a:t>Arpit</a:t>
            </a:r>
            <a:r>
              <a:rPr lang="en-US" sz="2400" dirty="0" smtClean="0">
                <a:solidFill>
                  <a:schemeClr val="bg1"/>
                </a:solidFill>
                <a:latin typeface="Rockwell" pitchFamily="18" charset="0"/>
                <a:cs typeface="Times New Roman" pitchFamily="18" charset="0"/>
              </a:rPr>
              <a:t> </a:t>
            </a:r>
            <a:r>
              <a:rPr lang="en-US" sz="2400" dirty="0" err="1" smtClean="0">
                <a:solidFill>
                  <a:schemeClr val="bg1"/>
                </a:solidFill>
                <a:latin typeface="Rockwell" pitchFamily="18" charset="0"/>
                <a:cs typeface="Times New Roman" pitchFamily="18" charset="0"/>
              </a:rPr>
              <a:t>Parmar</a:t>
            </a:r>
            <a:r>
              <a:rPr lang="en-US" sz="2400" dirty="0" smtClean="0">
                <a:solidFill>
                  <a:schemeClr val="bg1"/>
                </a:solidFill>
                <a:latin typeface="Rockwell" pitchFamily="18" charset="0"/>
                <a:cs typeface="Times New Roman" pitchFamily="18" charset="0"/>
              </a:rPr>
              <a:t>, </a:t>
            </a:r>
            <a:r>
              <a:rPr lang="en-US" sz="2400" dirty="0" err="1" smtClean="0">
                <a:solidFill>
                  <a:schemeClr val="bg1"/>
                </a:solidFill>
                <a:latin typeface="Rockwell" pitchFamily="18" charset="0"/>
                <a:cs typeface="Times New Roman" pitchFamily="18" charset="0"/>
              </a:rPr>
              <a:t>Smruti</a:t>
            </a:r>
            <a:r>
              <a:rPr lang="en-US" sz="2400" dirty="0" smtClean="0">
                <a:solidFill>
                  <a:schemeClr val="bg1"/>
                </a:solidFill>
                <a:latin typeface="Rockwell" pitchFamily="18" charset="0"/>
                <a:cs typeface="Times New Roman" pitchFamily="18" charset="0"/>
              </a:rPr>
              <a:t> Patel and </a:t>
            </a:r>
            <a:r>
              <a:rPr lang="en-US" sz="2400" dirty="0" err="1" smtClean="0">
                <a:solidFill>
                  <a:schemeClr val="bg1"/>
                </a:solidFill>
                <a:latin typeface="Rockwell" pitchFamily="18" charset="0"/>
                <a:cs typeface="Times New Roman" pitchFamily="18" charset="0"/>
              </a:rPr>
              <a:t>Palak</a:t>
            </a:r>
            <a:r>
              <a:rPr lang="en-US" sz="2400" dirty="0" smtClean="0">
                <a:solidFill>
                  <a:schemeClr val="bg1"/>
                </a:solidFill>
                <a:latin typeface="Rockwell" pitchFamily="18" charset="0"/>
                <a:cs typeface="Times New Roman" pitchFamily="18" charset="0"/>
              </a:rPr>
              <a:t> Bhatt</a:t>
            </a:r>
          </a:p>
          <a:p>
            <a:pPr algn="just"/>
            <a:endParaRPr lang="en-US" sz="2400" dirty="0">
              <a:solidFill>
                <a:schemeClr val="bg1"/>
              </a:solidFill>
              <a:latin typeface="Rockwell" pitchFamily="18" charset="0"/>
              <a:cs typeface="Times New Roman" pitchFamily="18" charset="0"/>
            </a:endParaRPr>
          </a:p>
          <a:p>
            <a:pPr algn="just"/>
            <a:endParaRPr lang="en-US" sz="2400" dirty="0">
              <a:solidFill>
                <a:schemeClr val="bg1"/>
              </a:solidFill>
              <a:latin typeface="Rockwell" pitchFamily="18" charset="0"/>
              <a:cs typeface="Times New Roman" pitchFamily="18" charset="0"/>
            </a:endParaRPr>
          </a:p>
          <a:p>
            <a:pPr algn="just"/>
            <a:r>
              <a:rPr lang="en-US" sz="2400" dirty="0" smtClean="0">
                <a:solidFill>
                  <a:schemeClr val="bg1"/>
                </a:solidFill>
                <a:latin typeface="Rockwell" pitchFamily="18" charset="0"/>
                <a:cs typeface="Times New Roman" pitchFamily="18" charset="0"/>
              </a:rPr>
              <a:t>The work is done under UGC Major research project No.          F.40-457/2011(SR).</a:t>
            </a:r>
            <a:endParaRPr lang="en-US" sz="2400" dirty="0">
              <a:solidFill>
                <a:schemeClr val="bg1"/>
              </a:solidFill>
              <a:latin typeface="Rockwell" pitchFamily="18" charset="0"/>
              <a:cs typeface="Times New Roman" pitchFamily="18" charset="0"/>
            </a:endParaRPr>
          </a:p>
        </p:txBody>
      </p:sp>
      <p:sp>
        <p:nvSpPr>
          <p:cNvPr id="6" name="Flowchart: Connector 5"/>
          <p:cNvSpPr/>
          <p:nvPr/>
        </p:nvSpPr>
        <p:spPr>
          <a:xfrm>
            <a:off x="314459" y="1219200"/>
            <a:ext cx="152400" cy="152400"/>
          </a:xfrm>
          <a:prstGeom prst="flowChartConnector">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7" name="Flowchart: Connector 6"/>
          <p:cNvSpPr/>
          <p:nvPr/>
        </p:nvSpPr>
        <p:spPr>
          <a:xfrm flipV="1">
            <a:off x="304800" y="2667000"/>
            <a:ext cx="162059" cy="152400"/>
          </a:xfrm>
          <a:prstGeom prst="flowChartConnector">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pic>
        <p:nvPicPr>
          <p:cNvPr id="6148" name="Picture 4" descr="http://www.spuvvn.edu/upload/medialibrary/6fa/6fad7e58d18b5da70a19084fbcf9c0a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1460" y="3581401"/>
            <a:ext cx="5901080" cy="28756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2" descr="Waving India flag"/>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98142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0"/>
            <a:ext cx="9144000" cy="762000"/>
          </a:xfrm>
          <a:prstGeom prst="rect">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r>
              <a:rPr lang="en-US" sz="4800" b="1" dirty="0" smtClean="0">
                <a:latin typeface="Edwardian Script ITC" pitchFamily="66" charset="0"/>
              </a:rPr>
              <a:t>References</a:t>
            </a:r>
            <a:endParaRPr lang="en-US" sz="4800" dirty="0">
              <a:latin typeface="Times New Roman" pitchFamily="18" charset="0"/>
              <a:cs typeface="Times New Roman" pitchFamily="18" charset="0"/>
            </a:endParaRPr>
          </a:p>
        </p:txBody>
      </p:sp>
      <p:sp>
        <p:nvSpPr>
          <p:cNvPr id="5" name="Rectangle 4"/>
          <p:cNvSpPr/>
          <p:nvPr/>
        </p:nvSpPr>
        <p:spPr>
          <a:xfrm>
            <a:off x="1" y="838200"/>
            <a:ext cx="8991600" cy="5940088"/>
          </a:xfrm>
          <a:prstGeom prst="rect">
            <a:avLst/>
          </a:prstGeom>
        </p:spPr>
        <p:txBody>
          <a:bodyPr wrap="square">
            <a:spAutoFit/>
          </a:bodyPr>
          <a:lstStyle/>
          <a:p>
            <a:pPr marL="457200" indent="-457200">
              <a:buClr>
                <a:srgbClr val="CC0000"/>
              </a:buClr>
              <a:buFont typeface="+mj-lt"/>
              <a:buAutoNum type="arabicPeriod"/>
            </a:pPr>
            <a:r>
              <a:rPr lang="fr-FR" sz="1900" dirty="0" smtClean="0">
                <a:solidFill>
                  <a:schemeClr val="bg1"/>
                </a:solidFill>
                <a:latin typeface="Times New Roman" pitchFamily="18" charset="0"/>
                <a:cs typeface="Times New Roman" pitchFamily="18" charset="0"/>
              </a:rPr>
              <a:t>V</a:t>
            </a:r>
            <a:r>
              <a:rPr lang="fr-FR" sz="1900" dirty="0">
                <a:solidFill>
                  <a:schemeClr val="bg1"/>
                </a:solidFill>
                <a:latin typeface="Times New Roman" pitchFamily="18" charset="0"/>
                <a:cs typeface="Times New Roman" pitchFamily="18" charset="0"/>
              </a:rPr>
              <a:t>. </a:t>
            </a:r>
            <a:r>
              <a:rPr lang="fr-FR" sz="1900" dirty="0" err="1">
                <a:solidFill>
                  <a:schemeClr val="bg1"/>
                </a:solidFill>
                <a:latin typeface="Times New Roman" pitchFamily="18" charset="0"/>
                <a:cs typeface="Times New Roman" pitchFamily="18" charset="0"/>
              </a:rPr>
              <a:t>Khachatryan</a:t>
            </a:r>
            <a:r>
              <a:rPr lang="fr-FR" sz="1900" dirty="0">
                <a:solidFill>
                  <a:schemeClr val="bg1"/>
                </a:solidFill>
                <a:latin typeface="Times New Roman" pitchFamily="18" charset="0"/>
                <a:cs typeface="Times New Roman" pitchFamily="18" charset="0"/>
              </a:rPr>
              <a:t> et al. (CMS and </a:t>
            </a:r>
            <a:r>
              <a:rPr lang="fr-FR" sz="1900" dirty="0" err="1">
                <a:solidFill>
                  <a:schemeClr val="bg1"/>
                </a:solidFill>
                <a:latin typeface="Times New Roman" pitchFamily="18" charset="0"/>
                <a:cs typeface="Times New Roman" pitchFamily="18" charset="0"/>
              </a:rPr>
              <a:t>LHCb</a:t>
            </a:r>
            <a:r>
              <a:rPr lang="fr-FR" sz="1900" dirty="0">
                <a:solidFill>
                  <a:schemeClr val="bg1"/>
                </a:solidFill>
                <a:latin typeface="Times New Roman" pitchFamily="18" charset="0"/>
                <a:cs typeface="Times New Roman" pitchFamily="18" charset="0"/>
              </a:rPr>
              <a:t> collaborations) Nature 522, 68 (2015).</a:t>
            </a:r>
          </a:p>
          <a:p>
            <a:pPr marL="457200" indent="-457200">
              <a:buClr>
                <a:srgbClr val="CC0000"/>
              </a:buClr>
              <a:buFont typeface="+mj-lt"/>
              <a:buAutoNum type="arabicPeriod"/>
            </a:pPr>
            <a:r>
              <a:rPr lang="fr-FR" sz="1900" dirty="0" smtClean="0">
                <a:solidFill>
                  <a:schemeClr val="bg1"/>
                </a:solidFill>
                <a:latin typeface="Times New Roman" pitchFamily="18" charset="0"/>
                <a:cs typeface="Times New Roman" pitchFamily="18" charset="0"/>
              </a:rPr>
              <a:t>S</a:t>
            </a:r>
            <a:r>
              <a:rPr lang="fr-FR" sz="1900" dirty="0">
                <a:solidFill>
                  <a:schemeClr val="bg1"/>
                </a:solidFill>
                <a:latin typeface="Times New Roman" pitchFamily="18" charset="0"/>
                <a:cs typeface="Times New Roman" pitchFamily="18" charset="0"/>
              </a:rPr>
              <a:t>. </a:t>
            </a:r>
            <a:r>
              <a:rPr lang="fr-FR" sz="1900" dirty="0" err="1">
                <a:solidFill>
                  <a:schemeClr val="bg1"/>
                </a:solidFill>
                <a:latin typeface="Times New Roman" pitchFamily="18" charset="0"/>
                <a:cs typeface="Times New Roman" pitchFamily="18" charset="0"/>
              </a:rPr>
              <a:t>Chatrchyan</a:t>
            </a:r>
            <a:r>
              <a:rPr lang="fr-FR" sz="1900" dirty="0">
                <a:solidFill>
                  <a:schemeClr val="bg1"/>
                </a:solidFill>
                <a:latin typeface="Times New Roman" pitchFamily="18" charset="0"/>
                <a:cs typeface="Times New Roman" pitchFamily="18" charset="0"/>
              </a:rPr>
              <a:t> et al. (CMS Collaboration), Phys. </a:t>
            </a:r>
            <a:r>
              <a:rPr lang="fr-FR" sz="1900" dirty="0" err="1">
                <a:solidFill>
                  <a:schemeClr val="bg1"/>
                </a:solidFill>
                <a:latin typeface="Times New Roman" pitchFamily="18" charset="0"/>
                <a:cs typeface="Times New Roman" pitchFamily="18" charset="0"/>
              </a:rPr>
              <a:t>Rev</a:t>
            </a:r>
            <a:r>
              <a:rPr lang="fr-FR" sz="1900" dirty="0">
                <a:solidFill>
                  <a:schemeClr val="bg1"/>
                </a:solidFill>
                <a:latin typeface="Times New Roman" pitchFamily="18" charset="0"/>
                <a:cs typeface="Times New Roman" pitchFamily="18" charset="0"/>
              </a:rPr>
              <a:t>. </a:t>
            </a:r>
            <a:r>
              <a:rPr lang="fr-FR" sz="1900" dirty="0" err="1">
                <a:solidFill>
                  <a:schemeClr val="bg1"/>
                </a:solidFill>
                <a:latin typeface="Times New Roman" pitchFamily="18" charset="0"/>
                <a:cs typeface="Times New Roman" pitchFamily="18" charset="0"/>
              </a:rPr>
              <a:t>Lett</a:t>
            </a:r>
            <a:r>
              <a:rPr lang="fr-FR" sz="1900" dirty="0">
                <a:solidFill>
                  <a:schemeClr val="bg1"/>
                </a:solidFill>
                <a:latin typeface="Times New Roman" pitchFamily="18" charset="0"/>
                <a:cs typeface="Times New Roman" pitchFamily="18" charset="0"/>
              </a:rPr>
              <a:t>. 111, 101804 (2013).</a:t>
            </a:r>
          </a:p>
          <a:p>
            <a:pPr marL="457200" indent="-457200">
              <a:buClr>
                <a:srgbClr val="CC0000"/>
              </a:buClr>
              <a:buFont typeface="+mj-lt"/>
              <a:buAutoNum type="arabicPeriod"/>
            </a:pPr>
            <a:r>
              <a:rPr lang="fr-FR" sz="1900" dirty="0" smtClean="0">
                <a:solidFill>
                  <a:schemeClr val="bg1"/>
                </a:solidFill>
                <a:latin typeface="Times New Roman" pitchFamily="18" charset="0"/>
                <a:cs typeface="Times New Roman" pitchFamily="18" charset="0"/>
              </a:rPr>
              <a:t>R</a:t>
            </a:r>
            <a:r>
              <a:rPr lang="fr-FR" sz="1900" dirty="0">
                <a:solidFill>
                  <a:schemeClr val="bg1"/>
                </a:solidFill>
                <a:latin typeface="Times New Roman" pitchFamily="18" charset="0"/>
                <a:cs typeface="Times New Roman" pitchFamily="18" charset="0"/>
              </a:rPr>
              <a:t>. </a:t>
            </a:r>
            <a:r>
              <a:rPr lang="fr-FR" sz="1900" dirty="0" err="1">
                <a:solidFill>
                  <a:schemeClr val="bg1"/>
                </a:solidFill>
                <a:latin typeface="Times New Roman" pitchFamily="18" charset="0"/>
                <a:cs typeface="Times New Roman" pitchFamily="18" charset="0"/>
              </a:rPr>
              <a:t>Aaij</a:t>
            </a:r>
            <a:r>
              <a:rPr lang="fr-FR" sz="1900" dirty="0">
                <a:solidFill>
                  <a:schemeClr val="bg1"/>
                </a:solidFill>
                <a:latin typeface="Times New Roman" pitchFamily="18" charset="0"/>
                <a:cs typeface="Times New Roman" pitchFamily="18" charset="0"/>
              </a:rPr>
              <a:t> et al. (</a:t>
            </a:r>
            <a:r>
              <a:rPr lang="fr-FR" sz="1900" dirty="0" err="1">
                <a:solidFill>
                  <a:schemeClr val="bg1"/>
                </a:solidFill>
                <a:latin typeface="Times New Roman" pitchFamily="18" charset="0"/>
                <a:cs typeface="Times New Roman" pitchFamily="18" charset="0"/>
              </a:rPr>
              <a:t>LHCb</a:t>
            </a:r>
            <a:r>
              <a:rPr lang="fr-FR" sz="1900" dirty="0">
                <a:solidFill>
                  <a:schemeClr val="bg1"/>
                </a:solidFill>
                <a:latin typeface="Times New Roman" pitchFamily="18" charset="0"/>
                <a:cs typeface="Times New Roman" pitchFamily="18" charset="0"/>
              </a:rPr>
              <a:t> Collaboration), Phys. </a:t>
            </a:r>
            <a:r>
              <a:rPr lang="fr-FR" sz="1900" dirty="0" err="1">
                <a:solidFill>
                  <a:schemeClr val="bg1"/>
                </a:solidFill>
                <a:latin typeface="Times New Roman" pitchFamily="18" charset="0"/>
                <a:cs typeface="Times New Roman" pitchFamily="18" charset="0"/>
              </a:rPr>
              <a:t>Rev</a:t>
            </a:r>
            <a:r>
              <a:rPr lang="fr-FR" sz="1900" dirty="0">
                <a:solidFill>
                  <a:schemeClr val="bg1"/>
                </a:solidFill>
                <a:latin typeface="Times New Roman" pitchFamily="18" charset="0"/>
                <a:cs typeface="Times New Roman" pitchFamily="18" charset="0"/>
              </a:rPr>
              <a:t>. </a:t>
            </a:r>
            <a:r>
              <a:rPr lang="fr-FR" sz="1900" dirty="0" err="1">
                <a:solidFill>
                  <a:schemeClr val="bg1"/>
                </a:solidFill>
                <a:latin typeface="Times New Roman" pitchFamily="18" charset="0"/>
                <a:cs typeface="Times New Roman" pitchFamily="18" charset="0"/>
              </a:rPr>
              <a:t>Lett</a:t>
            </a:r>
            <a:r>
              <a:rPr lang="fr-FR" sz="1900" dirty="0">
                <a:solidFill>
                  <a:schemeClr val="bg1"/>
                </a:solidFill>
                <a:latin typeface="Times New Roman" pitchFamily="18" charset="0"/>
                <a:cs typeface="Times New Roman" pitchFamily="18" charset="0"/>
              </a:rPr>
              <a:t>. 110, 021801 (2013).</a:t>
            </a:r>
          </a:p>
          <a:p>
            <a:pPr marL="457200" indent="-457200">
              <a:buClr>
                <a:srgbClr val="CC0000"/>
              </a:buClr>
              <a:buFont typeface="+mj-lt"/>
              <a:buAutoNum type="arabicPeriod"/>
            </a:pPr>
            <a:r>
              <a:rPr lang="fr-FR" sz="1900" dirty="0" smtClean="0">
                <a:solidFill>
                  <a:schemeClr val="bg1"/>
                </a:solidFill>
                <a:latin typeface="Times New Roman" pitchFamily="18" charset="0"/>
                <a:cs typeface="Times New Roman" pitchFamily="18" charset="0"/>
              </a:rPr>
              <a:t>R</a:t>
            </a:r>
            <a:r>
              <a:rPr lang="fr-FR" sz="1900" dirty="0">
                <a:solidFill>
                  <a:schemeClr val="bg1"/>
                </a:solidFill>
                <a:latin typeface="Times New Roman" pitchFamily="18" charset="0"/>
                <a:cs typeface="Times New Roman" pitchFamily="18" charset="0"/>
              </a:rPr>
              <a:t>. </a:t>
            </a:r>
            <a:r>
              <a:rPr lang="fr-FR" sz="1900" dirty="0" err="1">
                <a:solidFill>
                  <a:schemeClr val="bg1"/>
                </a:solidFill>
                <a:latin typeface="Times New Roman" pitchFamily="18" charset="0"/>
                <a:cs typeface="Times New Roman" pitchFamily="18" charset="0"/>
              </a:rPr>
              <a:t>Aaij</a:t>
            </a:r>
            <a:r>
              <a:rPr lang="fr-FR" sz="1900" dirty="0">
                <a:solidFill>
                  <a:schemeClr val="bg1"/>
                </a:solidFill>
                <a:latin typeface="Times New Roman" pitchFamily="18" charset="0"/>
                <a:cs typeface="Times New Roman" pitchFamily="18" charset="0"/>
              </a:rPr>
              <a:t> et al. (</a:t>
            </a:r>
            <a:r>
              <a:rPr lang="fr-FR" sz="1900" dirty="0" err="1">
                <a:solidFill>
                  <a:schemeClr val="bg1"/>
                </a:solidFill>
                <a:latin typeface="Times New Roman" pitchFamily="18" charset="0"/>
                <a:cs typeface="Times New Roman" pitchFamily="18" charset="0"/>
              </a:rPr>
              <a:t>LHCb</a:t>
            </a:r>
            <a:r>
              <a:rPr lang="fr-FR" sz="1900" dirty="0">
                <a:solidFill>
                  <a:schemeClr val="bg1"/>
                </a:solidFill>
                <a:latin typeface="Times New Roman" pitchFamily="18" charset="0"/>
                <a:cs typeface="Times New Roman" pitchFamily="18" charset="0"/>
              </a:rPr>
              <a:t> Collaboration), Phys. </a:t>
            </a:r>
            <a:r>
              <a:rPr lang="fr-FR" sz="1900" dirty="0" err="1">
                <a:solidFill>
                  <a:schemeClr val="bg1"/>
                </a:solidFill>
                <a:latin typeface="Times New Roman" pitchFamily="18" charset="0"/>
                <a:cs typeface="Times New Roman" pitchFamily="18" charset="0"/>
              </a:rPr>
              <a:t>Rev</a:t>
            </a:r>
            <a:r>
              <a:rPr lang="fr-FR" sz="1900" dirty="0">
                <a:solidFill>
                  <a:schemeClr val="bg1"/>
                </a:solidFill>
                <a:latin typeface="Times New Roman" pitchFamily="18" charset="0"/>
                <a:cs typeface="Times New Roman" pitchFamily="18" charset="0"/>
              </a:rPr>
              <a:t>. </a:t>
            </a:r>
            <a:r>
              <a:rPr lang="fr-FR" sz="1900" dirty="0" err="1">
                <a:solidFill>
                  <a:schemeClr val="bg1"/>
                </a:solidFill>
                <a:latin typeface="Times New Roman" pitchFamily="18" charset="0"/>
                <a:cs typeface="Times New Roman" pitchFamily="18" charset="0"/>
              </a:rPr>
              <a:t>Lett</a:t>
            </a:r>
            <a:r>
              <a:rPr lang="fr-FR" sz="1900" dirty="0">
                <a:solidFill>
                  <a:schemeClr val="bg1"/>
                </a:solidFill>
                <a:latin typeface="Times New Roman" pitchFamily="18" charset="0"/>
                <a:cs typeface="Times New Roman" pitchFamily="18" charset="0"/>
              </a:rPr>
              <a:t>. 111, 101805 (2013</a:t>
            </a:r>
            <a:r>
              <a:rPr lang="fr-FR" sz="1900" dirty="0" smtClean="0">
                <a:solidFill>
                  <a:schemeClr val="bg1"/>
                </a:solidFill>
                <a:latin typeface="Times New Roman" pitchFamily="18" charset="0"/>
                <a:cs typeface="Times New Roman" pitchFamily="18" charset="0"/>
              </a:rPr>
              <a:t>).</a:t>
            </a:r>
          </a:p>
          <a:p>
            <a:pPr marL="457200" indent="-457200">
              <a:buClr>
                <a:srgbClr val="CC0000"/>
              </a:buClr>
              <a:buFont typeface="+mj-lt"/>
              <a:buAutoNum type="arabicPeriod"/>
            </a:pPr>
            <a:r>
              <a:rPr lang="en-US" sz="1900" dirty="0" err="1" smtClean="0">
                <a:solidFill>
                  <a:schemeClr val="bg1"/>
                </a:solidFill>
                <a:latin typeface="Times New Roman" pitchFamily="18" charset="0"/>
                <a:cs typeface="Times New Roman" pitchFamily="18" charset="0"/>
              </a:rPr>
              <a:t>N.Barik</a:t>
            </a:r>
            <a:r>
              <a:rPr lang="en-US" sz="1900" dirty="0">
                <a:solidFill>
                  <a:schemeClr val="bg1"/>
                </a:solidFill>
                <a:latin typeface="Times New Roman" pitchFamily="18" charset="0"/>
                <a:cs typeface="Times New Roman" pitchFamily="18" charset="0"/>
              </a:rPr>
              <a:t>, B. K. Dash, and M. Das, Phys. Rev. D 31, 1652 (1985).</a:t>
            </a:r>
          </a:p>
          <a:p>
            <a:pPr marL="457200" indent="-457200">
              <a:buClr>
                <a:srgbClr val="CC0000"/>
              </a:buClr>
              <a:buFont typeface="+mj-lt"/>
              <a:buAutoNum type="arabicPeriod"/>
            </a:pPr>
            <a:r>
              <a:rPr lang="en-US" sz="1900" dirty="0" err="1">
                <a:solidFill>
                  <a:schemeClr val="bg1"/>
                </a:solidFill>
                <a:latin typeface="Times New Roman" pitchFamily="18" charset="0"/>
                <a:cs typeface="Times New Roman" pitchFamily="18" charset="0"/>
              </a:rPr>
              <a:t>Manan</a:t>
            </a:r>
            <a:r>
              <a:rPr lang="en-US" sz="1900" dirty="0">
                <a:solidFill>
                  <a:schemeClr val="bg1"/>
                </a:solidFill>
                <a:latin typeface="Times New Roman" pitchFamily="18" charset="0"/>
                <a:cs typeface="Times New Roman" pitchFamily="18" charset="0"/>
              </a:rPr>
              <a:t> Shah, </a:t>
            </a:r>
            <a:r>
              <a:rPr lang="en-US" sz="1900" dirty="0" err="1">
                <a:solidFill>
                  <a:schemeClr val="bg1"/>
                </a:solidFill>
                <a:latin typeface="Times New Roman" pitchFamily="18" charset="0"/>
                <a:cs typeface="Times New Roman" pitchFamily="18" charset="0"/>
              </a:rPr>
              <a:t>Bhavin</a:t>
            </a:r>
            <a:r>
              <a:rPr lang="en-US" sz="1900" dirty="0">
                <a:solidFill>
                  <a:schemeClr val="bg1"/>
                </a:solidFill>
                <a:latin typeface="Times New Roman" pitchFamily="18" charset="0"/>
                <a:cs typeface="Times New Roman" pitchFamily="18" charset="0"/>
              </a:rPr>
              <a:t> Patel and P. C. </a:t>
            </a:r>
            <a:r>
              <a:rPr lang="en-US" sz="1900" dirty="0" err="1">
                <a:solidFill>
                  <a:schemeClr val="bg1"/>
                </a:solidFill>
                <a:latin typeface="Times New Roman" pitchFamily="18" charset="0"/>
                <a:cs typeface="Times New Roman" pitchFamily="18" charset="0"/>
              </a:rPr>
              <a:t>Vinodkumar</a:t>
            </a:r>
            <a:r>
              <a:rPr lang="en-US" sz="1900" dirty="0">
                <a:solidFill>
                  <a:schemeClr val="bg1"/>
                </a:solidFill>
                <a:latin typeface="Times New Roman" pitchFamily="18" charset="0"/>
                <a:cs typeface="Times New Roman" pitchFamily="18" charset="0"/>
              </a:rPr>
              <a:t>, </a:t>
            </a:r>
            <a:r>
              <a:rPr lang="en-US" sz="1900" b="1" dirty="0">
                <a:solidFill>
                  <a:schemeClr val="accent3"/>
                </a:solidFill>
                <a:latin typeface="Times New Roman" pitchFamily="18" charset="0"/>
                <a:cs typeface="Times New Roman" pitchFamily="18" charset="0"/>
              </a:rPr>
              <a:t>Phys. Rev. D 90, 014009 (2014</a:t>
            </a:r>
            <a:r>
              <a:rPr lang="en-US" sz="1900" b="1" dirty="0" smtClean="0">
                <a:solidFill>
                  <a:schemeClr val="accent3"/>
                </a:solidFill>
                <a:latin typeface="Times New Roman" pitchFamily="18" charset="0"/>
                <a:cs typeface="Times New Roman" pitchFamily="18" charset="0"/>
              </a:rPr>
              <a:t>)</a:t>
            </a:r>
            <a:r>
              <a:rPr lang="en-US" sz="1900" dirty="0" smtClean="0">
                <a:solidFill>
                  <a:schemeClr val="bg1"/>
                </a:solidFill>
                <a:latin typeface="Times New Roman" pitchFamily="18" charset="0"/>
                <a:cs typeface="Times New Roman" pitchFamily="18" charset="0"/>
              </a:rPr>
              <a:t>, </a:t>
            </a:r>
            <a:r>
              <a:rPr lang="en-IN" sz="1900" dirty="0" smtClean="0">
                <a:solidFill>
                  <a:schemeClr val="bg1"/>
                </a:solidFill>
                <a:latin typeface="Times New Roman" pitchFamily="18" charset="0"/>
                <a:cs typeface="Times New Roman" pitchFamily="18" charset="0"/>
              </a:rPr>
              <a:t>Proceedings </a:t>
            </a:r>
            <a:r>
              <a:rPr lang="en-IN" sz="1900" dirty="0">
                <a:solidFill>
                  <a:schemeClr val="bg1"/>
                </a:solidFill>
                <a:latin typeface="Times New Roman" pitchFamily="18" charset="0"/>
                <a:cs typeface="Times New Roman" pitchFamily="18" charset="0"/>
              </a:rPr>
              <a:t>of the DAE </a:t>
            </a:r>
            <a:r>
              <a:rPr lang="en-IN" sz="1900" dirty="0" err="1">
                <a:solidFill>
                  <a:schemeClr val="bg1"/>
                </a:solidFill>
                <a:latin typeface="Times New Roman" pitchFamily="18" charset="0"/>
                <a:cs typeface="Times New Roman" pitchFamily="18" charset="0"/>
              </a:rPr>
              <a:t>Symp</a:t>
            </a:r>
            <a:r>
              <a:rPr lang="en-IN" sz="1900" dirty="0">
                <a:solidFill>
                  <a:schemeClr val="bg1"/>
                </a:solidFill>
                <a:latin typeface="Times New Roman" pitchFamily="18" charset="0"/>
                <a:cs typeface="Times New Roman" pitchFamily="18" charset="0"/>
              </a:rPr>
              <a:t>. on </a:t>
            </a:r>
            <a:r>
              <a:rPr lang="en-IN" sz="1900" dirty="0" err="1">
                <a:solidFill>
                  <a:schemeClr val="bg1"/>
                </a:solidFill>
                <a:latin typeface="Times New Roman" pitchFamily="18" charset="0"/>
                <a:cs typeface="Times New Roman" pitchFamily="18" charset="0"/>
              </a:rPr>
              <a:t>Nucl</a:t>
            </a:r>
            <a:r>
              <a:rPr lang="en-IN" sz="1900" dirty="0">
                <a:solidFill>
                  <a:schemeClr val="bg1"/>
                </a:solidFill>
                <a:latin typeface="Times New Roman" pitchFamily="18" charset="0"/>
                <a:cs typeface="Times New Roman" pitchFamily="18" charset="0"/>
              </a:rPr>
              <a:t>. Phys. 58, 626 (2013).</a:t>
            </a:r>
            <a:r>
              <a:rPr lang="en-US" sz="1900" dirty="0">
                <a:solidFill>
                  <a:schemeClr val="bg1"/>
                </a:solidFill>
                <a:latin typeface="Times New Roman" pitchFamily="18" charset="0"/>
                <a:cs typeface="Times New Roman" pitchFamily="18" charset="0"/>
              </a:rPr>
              <a:t> </a:t>
            </a:r>
            <a:endParaRPr lang="en-US" sz="1900" dirty="0" smtClean="0">
              <a:solidFill>
                <a:schemeClr val="bg1"/>
              </a:solidFill>
              <a:latin typeface="Times New Roman" pitchFamily="18" charset="0"/>
              <a:cs typeface="Times New Roman" pitchFamily="18" charset="0"/>
            </a:endParaRPr>
          </a:p>
          <a:p>
            <a:pPr marL="457200" indent="-457200">
              <a:buClr>
                <a:srgbClr val="CC0000"/>
              </a:buClr>
              <a:buFont typeface="+mj-lt"/>
              <a:buAutoNum type="arabicPeriod"/>
            </a:pPr>
            <a:r>
              <a:rPr lang="en-US" sz="1900" dirty="0">
                <a:solidFill>
                  <a:schemeClr val="bg1"/>
                </a:solidFill>
                <a:latin typeface="Times New Roman" pitchFamily="18" charset="0"/>
                <a:cs typeface="Times New Roman" pitchFamily="18" charset="0"/>
              </a:rPr>
              <a:t>N. </a:t>
            </a:r>
            <a:r>
              <a:rPr lang="en-US" sz="1900" dirty="0" err="1">
                <a:solidFill>
                  <a:schemeClr val="bg1"/>
                </a:solidFill>
                <a:latin typeface="Times New Roman" pitchFamily="18" charset="0"/>
                <a:cs typeface="Times New Roman" pitchFamily="18" charset="0"/>
              </a:rPr>
              <a:t>Barik</a:t>
            </a:r>
            <a:r>
              <a:rPr lang="en-US" sz="1900" dirty="0">
                <a:solidFill>
                  <a:schemeClr val="bg1"/>
                </a:solidFill>
                <a:latin typeface="Times New Roman" pitchFamily="18" charset="0"/>
                <a:cs typeface="Times New Roman" pitchFamily="18" charset="0"/>
              </a:rPr>
              <a:t>, S. N. Jena, Phys. Rev. D 26, 2420 (1982</a:t>
            </a:r>
            <a:r>
              <a:rPr lang="en-US" sz="1900" dirty="0" smtClean="0">
                <a:solidFill>
                  <a:schemeClr val="bg1"/>
                </a:solidFill>
                <a:latin typeface="Times New Roman" pitchFamily="18" charset="0"/>
                <a:cs typeface="Times New Roman" pitchFamily="18" charset="0"/>
              </a:rPr>
              <a:t>).</a:t>
            </a:r>
          </a:p>
          <a:p>
            <a:pPr marL="457200" indent="-457200">
              <a:buClr>
                <a:srgbClr val="CC0000"/>
              </a:buClr>
              <a:buFont typeface="+mj-lt"/>
              <a:buAutoNum type="arabicPeriod"/>
            </a:pPr>
            <a:r>
              <a:rPr lang="fr-FR" sz="1900" dirty="0">
                <a:solidFill>
                  <a:schemeClr val="bg1"/>
                </a:solidFill>
                <a:latin typeface="Times New Roman" pitchFamily="18" charset="0"/>
                <a:cs typeface="Times New Roman" pitchFamily="18" charset="0"/>
              </a:rPr>
              <a:t>Christoph </a:t>
            </a:r>
            <a:r>
              <a:rPr lang="fr-FR" sz="1900" dirty="0" err="1">
                <a:solidFill>
                  <a:schemeClr val="bg1"/>
                </a:solidFill>
                <a:latin typeface="Times New Roman" pitchFamily="18" charset="0"/>
                <a:cs typeface="Times New Roman" pitchFamily="18" charset="0"/>
              </a:rPr>
              <a:t>Bobeth</a:t>
            </a:r>
            <a:r>
              <a:rPr lang="fr-FR" sz="1900" dirty="0">
                <a:solidFill>
                  <a:schemeClr val="bg1"/>
                </a:solidFill>
                <a:latin typeface="Times New Roman" pitchFamily="18" charset="0"/>
                <a:cs typeface="Times New Roman" pitchFamily="18" charset="0"/>
              </a:rPr>
              <a:t>, Martin </a:t>
            </a:r>
            <a:r>
              <a:rPr lang="fr-FR" sz="1900" dirty="0" err="1">
                <a:solidFill>
                  <a:schemeClr val="bg1"/>
                </a:solidFill>
                <a:latin typeface="Times New Roman" pitchFamily="18" charset="0"/>
                <a:cs typeface="Times New Roman" pitchFamily="18" charset="0"/>
              </a:rPr>
              <a:t>Gorbahn</a:t>
            </a:r>
            <a:r>
              <a:rPr lang="fr-FR" sz="1900" dirty="0">
                <a:solidFill>
                  <a:schemeClr val="bg1"/>
                </a:solidFill>
                <a:latin typeface="Times New Roman" pitchFamily="18" charset="0"/>
                <a:cs typeface="Times New Roman" pitchFamily="18" charset="0"/>
              </a:rPr>
              <a:t> and E. </a:t>
            </a:r>
            <a:r>
              <a:rPr lang="fr-FR" sz="1900" dirty="0" err="1">
                <a:solidFill>
                  <a:schemeClr val="bg1"/>
                </a:solidFill>
                <a:latin typeface="Times New Roman" pitchFamily="18" charset="0"/>
                <a:cs typeface="Times New Roman" pitchFamily="18" charset="0"/>
              </a:rPr>
              <a:t>Stamou</a:t>
            </a:r>
            <a:r>
              <a:rPr lang="fr-FR" sz="1900" dirty="0">
                <a:solidFill>
                  <a:schemeClr val="bg1"/>
                </a:solidFill>
                <a:latin typeface="Times New Roman" pitchFamily="18" charset="0"/>
                <a:cs typeface="Times New Roman" pitchFamily="18" charset="0"/>
              </a:rPr>
              <a:t>, Phys. </a:t>
            </a:r>
            <a:r>
              <a:rPr lang="fr-FR" sz="1900" dirty="0" err="1">
                <a:solidFill>
                  <a:schemeClr val="bg1"/>
                </a:solidFill>
                <a:latin typeface="Times New Roman" pitchFamily="18" charset="0"/>
                <a:cs typeface="Times New Roman" pitchFamily="18" charset="0"/>
              </a:rPr>
              <a:t>Rev</a:t>
            </a:r>
            <a:r>
              <a:rPr lang="fr-FR" sz="1900" dirty="0">
                <a:solidFill>
                  <a:schemeClr val="bg1"/>
                </a:solidFill>
                <a:latin typeface="Times New Roman" pitchFamily="18" charset="0"/>
                <a:cs typeface="Times New Roman" pitchFamily="18" charset="0"/>
              </a:rPr>
              <a:t>. D 89, 034023 (2014).</a:t>
            </a:r>
          </a:p>
          <a:p>
            <a:pPr marL="457200" indent="-457200">
              <a:buClr>
                <a:srgbClr val="CC0000"/>
              </a:buClr>
              <a:buFont typeface="+mj-lt"/>
              <a:buAutoNum type="arabicPeriod"/>
            </a:pPr>
            <a:r>
              <a:rPr lang="fr-FR" sz="1900" dirty="0">
                <a:solidFill>
                  <a:schemeClr val="bg1"/>
                </a:solidFill>
                <a:latin typeface="Times New Roman" pitchFamily="18" charset="0"/>
                <a:cs typeface="Times New Roman" pitchFamily="18" charset="0"/>
              </a:rPr>
              <a:t>G. </a:t>
            </a:r>
            <a:r>
              <a:rPr lang="fr-FR" sz="1900" dirty="0" err="1">
                <a:solidFill>
                  <a:schemeClr val="bg1"/>
                </a:solidFill>
                <a:latin typeface="Times New Roman" pitchFamily="18" charset="0"/>
                <a:cs typeface="Times New Roman" pitchFamily="18" charset="0"/>
              </a:rPr>
              <a:t>Buchalla</a:t>
            </a:r>
            <a:r>
              <a:rPr lang="fr-FR" sz="1900" dirty="0">
                <a:solidFill>
                  <a:schemeClr val="bg1"/>
                </a:solidFill>
                <a:latin typeface="Times New Roman" pitchFamily="18" charset="0"/>
                <a:cs typeface="Times New Roman" pitchFamily="18" charset="0"/>
              </a:rPr>
              <a:t> and A.J. </a:t>
            </a:r>
            <a:r>
              <a:rPr lang="fr-FR" sz="1900" dirty="0" err="1">
                <a:solidFill>
                  <a:schemeClr val="bg1"/>
                </a:solidFill>
                <a:latin typeface="Times New Roman" pitchFamily="18" charset="0"/>
                <a:cs typeface="Times New Roman" pitchFamily="18" charset="0"/>
              </a:rPr>
              <a:t>Buras</a:t>
            </a:r>
            <a:r>
              <a:rPr lang="fr-FR" sz="1900" dirty="0">
                <a:solidFill>
                  <a:schemeClr val="bg1"/>
                </a:solidFill>
                <a:latin typeface="Times New Roman" pitchFamily="18" charset="0"/>
                <a:cs typeface="Times New Roman" pitchFamily="18" charset="0"/>
              </a:rPr>
              <a:t>, </a:t>
            </a:r>
            <a:r>
              <a:rPr lang="fr-FR" sz="1900" dirty="0" err="1">
                <a:solidFill>
                  <a:schemeClr val="bg1"/>
                </a:solidFill>
                <a:latin typeface="Times New Roman" pitchFamily="18" charset="0"/>
                <a:cs typeface="Times New Roman" pitchFamily="18" charset="0"/>
              </a:rPr>
              <a:t>Nucl</a:t>
            </a:r>
            <a:r>
              <a:rPr lang="fr-FR" sz="1900" dirty="0">
                <a:solidFill>
                  <a:schemeClr val="bg1"/>
                </a:solidFill>
                <a:latin typeface="Times New Roman" pitchFamily="18" charset="0"/>
                <a:cs typeface="Times New Roman" pitchFamily="18" charset="0"/>
              </a:rPr>
              <a:t>. Phys. B 400, 225 (1993).</a:t>
            </a:r>
          </a:p>
          <a:p>
            <a:pPr marL="457200" indent="-457200">
              <a:buClr>
                <a:srgbClr val="CC0000"/>
              </a:buClr>
              <a:buFont typeface="+mj-lt"/>
              <a:buAutoNum type="arabicPeriod"/>
            </a:pPr>
            <a:r>
              <a:rPr lang="fr-FR" sz="1900" dirty="0">
                <a:solidFill>
                  <a:schemeClr val="bg1"/>
                </a:solidFill>
                <a:latin typeface="Times New Roman" pitchFamily="18" charset="0"/>
                <a:cs typeface="Times New Roman" pitchFamily="18" charset="0"/>
              </a:rPr>
              <a:t>Christoph </a:t>
            </a:r>
            <a:r>
              <a:rPr lang="fr-FR" sz="1900" dirty="0" err="1">
                <a:solidFill>
                  <a:schemeClr val="bg1"/>
                </a:solidFill>
                <a:latin typeface="Times New Roman" pitchFamily="18" charset="0"/>
                <a:cs typeface="Times New Roman" pitchFamily="18" charset="0"/>
              </a:rPr>
              <a:t>Bobeth</a:t>
            </a:r>
            <a:r>
              <a:rPr lang="fr-FR" sz="1900" dirty="0">
                <a:solidFill>
                  <a:schemeClr val="bg1"/>
                </a:solidFill>
                <a:latin typeface="Times New Roman" pitchFamily="18" charset="0"/>
                <a:cs typeface="Times New Roman" pitchFamily="18" charset="0"/>
              </a:rPr>
              <a:t>, et al., Phys. </a:t>
            </a:r>
            <a:r>
              <a:rPr lang="fr-FR" sz="1900" dirty="0" err="1">
                <a:solidFill>
                  <a:schemeClr val="bg1"/>
                </a:solidFill>
                <a:latin typeface="Times New Roman" pitchFamily="18" charset="0"/>
                <a:cs typeface="Times New Roman" pitchFamily="18" charset="0"/>
              </a:rPr>
              <a:t>Rev</a:t>
            </a:r>
            <a:r>
              <a:rPr lang="fr-FR" sz="1900" dirty="0">
                <a:solidFill>
                  <a:schemeClr val="bg1"/>
                </a:solidFill>
                <a:latin typeface="Times New Roman" pitchFamily="18" charset="0"/>
                <a:cs typeface="Times New Roman" pitchFamily="18" charset="0"/>
              </a:rPr>
              <a:t>. </a:t>
            </a:r>
            <a:r>
              <a:rPr lang="fr-FR" sz="1900" dirty="0" err="1">
                <a:solidFill>
                  <a:schemeClr val="bg1"/>
                </a:solidFill>
                <a:latin typeface="Times New Roman" pitchFamily="18" charset="0"/>
                <a:cs typeface="Times New Roman" pitchFamily="18" charset="0"/>
              </a:rPr>
              <a:t>Lett</a:t>
            </a:r>
            <a:r>
              <a:rPr lang="fr-FR" sz="1900" dirty="0">
                <a:solidFill>
                  <a:schemeClr val="bg1"/>
                </a:solidFill>
                <a:latin typeface="Times New Roman" pitchFamily="18" charset="0"/>
                <a:cs typeface="Times New Roman" pitchFamily="18" charset="0"/>
              </a:rPr>
              <a:t>. 112, 101801 (2014</a:t>
            </a:r>
            <a:r>
              <a:rPr lang="fr-FR" sz="1900" dirty="0" smtClean="0">
                <a:solidFill>
                  <a:schemeClr val="bg1"/>
                </a:solidFill>
                <a:latin typeface="Times New Roman" pitchFamily="18" charset="0"/>
                <a:cs typeface="Times New Roman" pitchFamily="18" charset="0"/>
              </a:rPr>
              <a:t>).</a:t>
            </a:r>
          </a:p>
          <a:p>
            <a:pPr marL="457200" indent="-457200">
              <a:buClr>
                <a:srgbClr val="CC0000"/>
              </a:buClr>
              <a:buFont typeface="+mj-lt"/>
              <a:buAutoNum type="arabicPeriod"/>
            </a:pPr>
            <a:r>
              <a:rPr lang="en-US" sz="1900" dirty="0" err="1">
                <a:solidFill>
                  <a:schemeClr val="bg1"/>
                </a:solidFill>
                <a:latin typeface="Times New Roman" pitchFamily="18" charset="0"/>
                <a:cs typeface="Times New Roman" pitchFamily="18" charset="0"/>
              </a:rPr>
              <a:t>Andrzej</a:t>
            </a:r>
            <a:r>
              <a:rPr lang="en-US" sz="1900" dirty="0">
                <a:solidFill>
                  <a:schemeClr val="bg1"/>
                </a:solidFill>
                <a:latin typeface="Times New Roman" pitchFamily="18" charset="0"/>
                <a:cs typeface="Times New Roman" pitchFamily="18" charset="0"/>
              </a:rPr>
              <a:t> J. Buras, </a:t>
            </a:r>
            <a:r>
              <a:rPr lang="en-US" sz="1900" dirty="0" err="1">
                <a:solidFill>
                  <a:schemeClr val="bg1"/>
                </a:solidFill>
                <a:latin typeface="Times New Roman" pitchFamily="18" charset="0"/>
                <a:cs typeface="Times New Roman" pitchFamily="18" charset="0"/>
              </a:rPr>
              <a:t>arXiv:hep-ph</a:t>
            </a:r>
            <a:r>
              <a:rPr lang="en-US" sz="1900" dirty="0">
                <a:solidFill>
                  <a:schemeClr val="bg1"/>
                </a:solidFill>
                <a:latin typeface="Times New Roman" pitchFamily="18" charset="0"/>
                <a:cs typeface="Times New Roman" pitchFamily="18" charset="0"/>
              </a:rPr>
              <a:t>/9806471 [</a:t>
            </a:r>
            <a:r>
              <a:rPr lang="en-US" sz="1900" dirty="0" err="1">
                <a:solidFill>
                  <a:schemeClr val="bg1"/>
                </a:solidFill>
                <a:latin typeface="Times New Roman" pitchFamily="18" charset="0"/>
                <a:cs typeface="Times New Roman" pitchFamily="18" charset="0"/>
              </a:rPr>
              <a:t>hep-ph</a:t>
            </a:r>
            <a:r>
              <a:rPr lang="en-US" sz="1900" dirty="0">
                <a:solidFill>
                  <a:schemeClr val="bg1"/>
                </a:solidFill>
                <a:latin typeface="Times New Roman" pitchFamily="18" charset="0"/>
                <a:cs typeface="Times New Roman" pitchFamily="18" charset="0"/>
              </a:rPr>
              <a:t>], </a:t>
            </a:r>
            <a:r>
              <a:rPr lang="en-US" sz="1900" dirty="0" smtClean="0">
                <a:solidFill>
                  <a:schemeClr val="bg1"/>
                </a:solidFill>
                <a:latin typeface="Times New Roman" pitchFamily="18" charset="0"/>
                <a:cs typeface="Times New Roman" pitchFamily="18" charset="0"/>
              </a:rPr>
              <a:t>TUMHEP-316/98</a:t>
            </a:r>
            <a:r>
              <a:rPr lang="en-US" sz="1900" dirty="0">
                <a:solidFill>
                  <a:schemeClr val="bg1"/>
                </a:solidFill>
                <a:latin typeface="Times New Roman" pitchFamily="18" charset="0"/>
                <a:cs typeface="Times New Roman" pitchFamily="18" charset="0"/>
              </a:rPr>
              <a:t>.</a:t>
            </a:r>
            <a:endParaRPr lang="en-US" sz="1900" dirty="0" smtClean="0">
              <a:solidFill>
                <a:schemeClr val="bg1"/>
              </a:solidFill>
              <a:latin typeface="Times New Roman" pitchFamily="18" charset="0"/>
              <a:cs typeface="Times New Roman" pitchFamily="18" charset="0"/>
            </a:endParaRPr>
          </a:p>
          <a:p>
            <a:pPr marL="457200" indent="-457200">
              <a:buClr>
                <a:srgbClr val="CC0000"/>
              </a:buClr>
              <a:buFont typeface="+mj-lt"/>
              <a:buAutoNum type="arabicPeriod"/>
            </a:pPr>
            <a:r>
              <a:rPr lang="en-US" sz="1900" dirty="0" smtClean="0">
                <a:solidFill>
                  <a:schemeClr val="bg1"/>
                </a:solidFill>
                <a:latin typeface="Times New Roman" pitchFamily="18" charset="0"/>
                <a:cs typeface="Times New Roman" pitchFamily="18" charset="0"/>
              </a:rPr>
              <a:t>N</a:t>
            </a:r>
            <a:r>
              <a:rPr lang="en-US" sz="1900" dirty="0">
                <a:solidFill>
                  <a:schemeClr val="bg1"/>
                </a:solidFill>
                <a:latin typeface="Times New Roman" pitchFamily="18" charset="0"/>
                <a:cs typeface="Times New Roman" pitchFamily="18" charset="0"/>
              </a:rPr>
              <a:t>. </a:t>
            </a:r>
            <a:r>
              <a:rPr lang="en-US" sz="1900" dirty="0" err="1">
                <a:solidFill>
                  <a:schemeClr val="bg1"/>
                </a:solidFill>
                <a:latin typeface="Times New Roman" pitchFamily="18" charset="0"/>
                <a:cs typeface="Times New Roman" pitchFamily="18" charset="0"/>
              </a:rPr>
              <a:t>Barik</a:t>
            </a:r>
            <a:r>
              <a:rPr lang="en-US" sz="1900" dirty="0">
                <a:solidFill>
                  <a:schemeClr val="bg1"/>
                </a:solidFill>
                <a:latin typeface="Times New Roman" pitchFamily="18" charset="0"/>
                <a:cs typeface="Times New Roman" pitchFamily="18" charset="0"/>
              </a:rPr>
              <a:t>, P. C. Dash and A. R. Panda, Phys. Rev. D 47, 1001 (1993).</a:t>
            </a:r>
          </a:p>
          <a:p>
            <a:pPr marL="457200" indent="-457200">
              <a:buClr>
                <a:srgbClr val="CC0000"/>
              </a:buClr>
              <a:buFont typeface="+mj-lt"/>
              <a:buAutoNum type="arabicPeriod"/>
            </a:pPr>
            <a:r>
              <a:rPr lang="en-US" sz="1900" dirty="0" err="1">
                <a:solidFill>
                  <a:schemeClr val="bg1"/>
                </a:solidFill>
                <a:latin typeface="Times New Roman" pitchFamily="18" charset="0"/>
                <a:cs typeface="Times New Roman" pitchFamily="18" charset="0"/>
              </a:rPr>
              <a:t>Hakan</a:t>
            </a:r>
            <a:r>
              <a:rPr lang="en-US" sz="1900" dirty="0">
                <a:solidFill>
                  <a:schemeClr val="bg1"/>
                </a:solidFill>
                <a:latin typeface="Times New Roman" pitchFamily="18" charset="0"/>
                <a:cs typeface="Times New Roman" pitchFamily="18" charset="0"/>
              </a:rPr>
              <a:t> C </a:t>
            </a:r>
            <a:r>
              <a:rPr lang="en-US" sz="1900" dirty="0" err="1">
                <a:solidFill>
                  <a:schemeClr val="bg1"/>
                </a:solidFill>
                <a:latin typeface="Times New Roman" pitchFamily="18" charset="0"/>
                <a:cs typeface="Times New Roman" pitchFamily="18" charset="0"/>
              </a:rPr>
              <a:t>Iftci</a:t>
            </a:r>
            <a:r>
              <a:rPr lang="en-US" sz="1900" dirty="0">
                <a:solidFill>
                  <a:schemeClr val="bg1"/>
                </a:solidFill>
                <a:latin typeface="Times New Roman" pitchFamily="18" charset="0"/>
                <a:cs typeface="Times New Roman" pitchFamily="18" charset="0"/>
              </a:rPr>
              <a:t> and </a:t>
            </a:r>
            <a:r>
              <a:rPr lang="en-US" sz="1900" dirty="0" err="1">
                <a:solidFill>
                  <a:schemeClr val="bg1"/>
                </a:solidFill>
                <a:latin typeface="Times New Roman" pitchFamily="18" charset="0"/>
                <a:cs typeface="Times New Roman" pitchFamily="18" charset="0"/>
              </a:rPr>
              <a:t>Huseyin</a:t>
            </a:r>
            <a:r>
              <a:rPr lang="en-US" sz="1900" dirty="0">
                <a:solidFill>
                  <a:schemeClr val="bg1"/>
                </a:solidFill>
                <a:latin typeface="Times New Roman" pitchFamily="18" charset="0"/>
                <a:cs typeface="Times New Roman" pitchFamily="18" charset="0"/>
              </a:rPr>
              <a:t> Koru, Int. J. Mod. Phys. E 9, 407 (2000</a:t>
            </a:r>
            <a:r>
              <a:rPr lang="en-US" sz="1900" dirty="0" smtClean="0">
                <a:solidFill>
                  <a:schemeClr val="bg1"/>
                </a:solidFill>
                <a:latin typeface="Times New Roman" pitchFamily="18" charset="0"/>
                <a:cs typeface="Times New Roman" pitchFamily="18" charset="0"/>
              </a:rPr>
              <a:t>).</a:t>
            </a:r>
          </a:p>
          <a:p>
            <a:pPr marL="457200" indent="-457200">
              <a:buClr>
                <a:srgbClr val="CC0000"/>
              </a:buClr>
              <a:buFont typeface="+mj-lt"/>
              <a:buAutoNum type="arabicPeriod"/>
            </a:pPr>
            <a:r>
              <a:rPr lang="fr-FR" sz="1900" dirty="0" smtClean="0">
                <a:solidFill>
                  <a:schemeClr val="bg1"/>
                </a:solidFill>
                <a:latin typeface="Times New Roman" pitchFamily="18" charset="0"/>
                <a:cs typeface="Times New Roman" pitchFamily="18" charset="0"/>
              </a:rPr>
              <a:t>K.A</a:t>
            </a:r>
            <a:r>
              <a:rPr lang="fr-FR" sz="1900" dirty="0">
                <a:solidFill>
                  <a:schemeClr val="bg1"/>
                </a:solidFill>
                <a:latin typeface="Times New Roman" pitchFamily="18" charset="0"/>
                <a:cs typeface="Times New Roman" pitchFamily="18" charset="0"/>
              </a:rPr>
              <a:t>. Olive et al. (</a:t>
            </a:r>
            <a:r>
              <a:rPr lang="fr-FR" sz="1900" dirty="0" err="1">
                <a:solidFill>
                  <a:schemeClr val="bg1"/>
                </a:solidFill>
                <a:latin typeface="Times New Roman" pitchFamily="18" charset="0"/>
                <a:cs typeface="Times New Roman" pitchFamily="18" charset="0"/>
              </a:rPr>
              <a:t>Particle</a:t>
            </a:r>
            <a:r>
              <a:rPr lang="fr-FR" sz="1900" dirty="0">
                <a:solidFill>
                  <a:schemeClr val="bg1"/>
                </a:solidFill>
                <a:latin typeface="Times New Roman" pitchFamily="18" charset="0"/>
                <a:cs typeface="Times New Roman" pitchFamily="18" charset="0"/>
              </a:rPr>
              <a:t> Data Group</a:t>
            </a:r>
            <a:r>
              <a:rPr lang="fr-FR" sz="1900" dirty="0" smtClean="0">
                <a:solidFill>
                  <a:schemeClr val="bg1"/>
                </a:solidFill>
                <a:latin typeface="Times New Roman" pitchFamily="18" charset="0"/>
                <a:cs typeface="Times New Roman" pitchFamily="18" charset="0"/>
              </a:rPr>
              <a:t>), Chin</a:t>
            </a:r>
            <a:r>
              <a:rPr lang="fr-FR" sz="1900" dirty="0">
                <a:solidFill>
                  <a:schemeClr val="bg1"/>
                </a:solidFill>
                <a:latin typeface="Times New Roman" pitchFamily="18" charset="0"/>
                <a:cs typeface="Times New Roman" pitchFamily="18" charset="0"/>
              </a:rPr>
              <a:t>. Phys. C 38, 090001 (2014</a:t>
            </a:r>
            <a:r>
              <a:rPr lang="fr-FR" sz="1900" dirty="0" smtClean="0">
                <a:solidFill>
                  <a:schemeClr val="bg1"/>
                </a:solidFill>
                <a:latin typeface="Times New Roman" pitchFamily="18" charset="0"/>
                <a:cs typeface="Times New Roman" pitchFamily="18" charset="0"/>
              </a:rPr>
              <a:t>).  </a:t>
            </a:r>
          </a:p>
          <a:p>
            <a:pPr>
              <a:buClr>
                <a:srgbClr val="CC0000"/>
              </a:buClr>
            </a:pPr>
            <a:r>
              <a:rPr lang="fr-FR" sz="1900" dirty="0" smtClean="0">
                <a:solidFill>
                  <a:schemeClr val="bg1"/>
                </a:solidFill>
                <a:latin typeface="Times New Roman" pitchFamily="18" charset="0"/>
                <a:cs typeface="Times New Roman" pitchFamily="18" charset="0"/>
              </a:rPr>
              <a:t>       K. </a:t>
            </a:r>
            <a:r>
              <a:rPr lang="fr-FR" sz="1900" dirty="0" err="1" smtClean="0">
                <a:solidFill>
                  <a:schemeClr val="bg1"/>
                </a:solidFill>
                <a:latin typeface="Times New Roman" pitchFamily="18" charset="0"/>
                <a:cs typeface="Times New Roman" pitchFamily="18" charset="0"/>
              </a:rPr>
              <a:t>Nakamura</a:t>
            </a:r>
            <a:r>
              <a:rPr lang="fr-FR" sz="1900" dirty="0" smtClean="0">
                <a:solidFill>
                  <a:schemeClr val="bg1"/>
                </a:solidFill>
                <a:latin typeface="Times New Roman" pitchFamily="18" charset="0"/>
                <a:cs typeface="Times New Roman" pitchFamily="18" charset="0"/>
              </a:rPr>
              <a:t> et al. (</a:t>
            </a:r>
            <a:r>
              <a:rPr lang="fr-FR" sz="1900" dirty="0" err="1" smtClean="0">
                <a:solidFill>
                  <a:schemeClr val="bg1"/>
                </a:solidFill>
                <a:latin typeface="Times New Roman" pitchFamily="18" charset="0"/>
                <a:cs typeface="Times New Roman" pitchFamily="18" charset="0"/>
              </a:rPr>
              <a:t>Particle</a:t>
            </a:r>
            <a:r>
              <a:rPr lang="fr-FR" sz="1900" dirty="0" smtClean="0">
                <a:solidFill>
                  <a:schemeClr val="bg1"/>
                </a:solidFill>
                <a:latin typeface="Times New Roman" pitchFamily="18" charset="0"/>
                <a:cs typeface="Times New Roman" pitchFamily="18" charset="0"/>
              </a:rPr>
              <a:t> Data Group), Phys. </a:t>
            </a:r>
            <a:r>
              <a:rPr lang="fr-FR" sz="1900" dirty="0" err="1" smtClean="0">
                <a:solidFill>
                  <a:schemeClr val="bg1"/>
                </a:solidFill>
                <a:latin typeface="Times New Roman" pitchFamily="18" charset="0"/>
                <a:cs typeface="Times New Roman" pitchFamily="18" charset="0"/>
              </a:rPr>
              <a:t>Rev</a:t>
            </a:r>
            <a:r>
              <a:rPr lang="fr-FR" sz="1900" dirty="0" smtClean="0">
                <a:solidFill>
                  <a:schemeClr val="bg1"/>
                </a:solidFill>
                <a:latin typeface="Times New Roman" pitchFamily="18" charset="0"/>
                <a:cs typeface="Times New Roman" pitchFamily="18" charset="0"/>
              </a:rPr>
              <a:t>. D 86, </a:t>
            </a:r>
            <a:r>
              <a:rPr lang="en-US" sz="1900" dirty="0" smtClean="0">
                <a:solidFill>
                  <a:schemeClr val="bg1"/>
                </a:solidFill>
                <a:latin typeface="Times New Roman" pitchFamily="18" charset="0"/>
                <a:cs typeface="Times New Roman" pitchFamily="18" charset="0"/>
              </a:rPr>
              <a:t> 010001 (2012).</a:t>
            </a:r>
          </a:p>
          <a:p>
            <a:pPr marL="457200" indent="-457200">
              <a:buClr>
                <a:srgbClr val="CC0000"/>
              </a:buClr>
              <a:buFont typeface="+mj-lt"/>
              <a:buAutoNum type="arabicPeriod" startAt="15"/>
            </a:pPr>
            <a:r>
              <a:rPr lang="en-US" sz="1900" dirty="0" smtClean="0">
                <a:solidFill>
                  <a:schemeClr val="bg1"/>
                </a:solidFill>
                <a:latin typeface="Times New Roman" pitchFamily="18" charset="0"/>
                <a:cs typeface="Times New Roman" pitchFamily="18" charset="0"/>
              </a:rPr>
              <a:t>P</a:t>
            </a:r>
            <a:r>
              <a:rPr lang="en-US" sz="1900" dirty="0">
                <a:solidFill>
                  <a:schemeClr val="bg1"/>
                </a:solidFill>
                <a:latin typeface="Times New Roman" pitchFamily="18" charset="0"/>
                <a:cs typeface="Times New Roman" pitchFamily="18" charset="0"/>
              </a:rPr>
              <a:t>. </a:t>
            </a:r>
            <a:r>
              <a:rPr lang="en-US" sz="1900" dirty="0" err="1">
                <a:solidFill>
                  <a:schemeClr val="bg1"/>
                </a:solidFill>
                <a:latin typeface="Times New Roman" pitchFamily="18" charset="0"/>
                <a:cs typeface="Times New Roman" pitchFamily="18" charset="0"/>
              </a:rPr>
              <a:t>Dimopoulos</a:t>
            </a:r>
            <a:r>
              <a:rPr lang="en-US" sz="1900" dirty="0">
                <a:solidFill>
                  <a:schemeClr val="bg1"/>
                </a:solidFill>
                <a:latin typeface="Times New Roman" pitchFamily="18" charset="0"/>
                <a:cs typeface="Times New Roman" pitchFamily="18" charset="0"/>
              </a:rPr>
              <a:t> et al., JHEP, 01, 046 (2012).</a:t>
            </a:r>
            <a:endParaRPr lang="en-US" sz="1900" dirty="0" smtClean="0">
              <a:solidFill>
                <a:schemeClr val="bg1"/>
              </a:solidFill>
              <a:latin typeface="Times New Roman" pitchFamily="18" charset="0"/>
              <a:cs typeface="Times New Roman" pitchFamily="18" charset="0"/>
            </a:endParaRPr>
          </a:p>
          <a:p>
            <a:pPr marL="457200" indent="-457200">
              <a:buClr>
                <a:srgbClr val="CC0000"/>
              </a:buClr>
              <a:buFont typeface="+mj-lt"/>
              <a:buAutoNum type="arabicPeriod" startAt="15"/>
            </a:pPr>
            <a:r>
              <a:rPr lang="fi-FI" sz="1900" dirty="0">
                <a:solidFill>
                  <a:schemeClr val="bg1"/>
                </a:solidFill>
                <a:latin typeface="Times New Roman" pitchFamily="18" charset="0"/>
                <a:cs typeface="Times New Roman" pitchFamily="18" charset="0"/>
              </a:rPr>
              <a:t>Manan Shah, Bhavin Patel, P. C. Vinodkumar</a:t>
            </a:r>
            <a:r>
              <a:rPr lang="fi-FI" sz="1900" dirty="0" smtClean="0">
                <a:solidFill>
                  <a:schemeClr val="bg1"/>
                </a:solidFill>
                <a:latin typeface="Times New Roman" pitchFamily="18" charset="0"/>
                <a:cs typeface="Times New Roman" pitchFamily="18" charset="0"/>
              </a:rPr>
              <a:t>, </a:t>
            </a:r>
            <a:r>
              <a:rPr lang="fr-FR" sz="1900" b="1" dirty="0" err="1">
                <a:solidFill>
                  <a:schemeClr val="accent3"/>
                </a:solidFill>
                <a:latin typeface="Times New Roman" pitchFamily="18" charset="0"/>
                <a:cs typeface="Times New Roman" pitchFamily="18" charset="0"/>
              </a:rPr>
              <a:t>Eur</a:t>
            </a:r>
            <a:r>
              <a:rPr lang="fr-FR" sz="1900" b="1" dirty="0">
                <a:solidFill>
                  <a:schemeClr val="accent3"/>
                </a:solidFill>
                <a:latin typeface="Times New Roman" pitchFamily="18" charset="0"/>
                <a:cs typeface="Times New Roman" pitchFamily="18" charset="0"/>
              </a:rPr>
              <a:t>. Phys. J. C </a:t>
            </a:r>
            <a:r>
              <a:rPr lang="fr-FR" sz="1900" b="1" dirty="0" smtClean="0">
                <a:solidFill>
                  <a:schemeClr val="accent3"/>
                </a:solidFill>
                <a:latin typeface="Times New Roman" pitchFamily="18" charset="0"/>
                <a:cs typeface="Times New Roman" pitchFamily="18" charset="0"/>
              </a:rPr>
              <a:t>76, 36 </a:t>
            </a:r>
            <a:r>
              <a:rPr lang="fr-FR" sz="1900" b="1" dirty="0">
                <a:solidFill>
                  <a:schemeClr val="accent3"/>
                </a:solidFill>
                <a:latin typeface="Times New Roman" pitchFamily="18" charset="0"/>
                <a:cs typeface="Times New Roman" pitchFamily="18" charset="0"/>
              </a:rPr>
              <a:t>(2016) </a:t>
            </a:r>
            <a:r>
              <a:rPr lang="fr-FR" sz="1900" dirty="0" smtClean="0">
                <a:solidFill>
                  <a:schemeClr val="bg1"/>
                </a:solidFill>
                <a:latin typeface="Times New Roman" pitchFamily="18" charset="0"/>
                <a:cs typeface="Times New Roman" pitchFamily="18" charset="0"/>
              </a:rPr>
              <a:t>.</a:t>
            </a:r>
          </a:p>
          <a:p>
            <a:pPr marL="457200" indent="-457200">
              <a:buClr>
                <a:srgbClr val="CC0000"/>
              </a:buClr>
              <a:buFont typeface="+mj-lt"/>
              <a:buAutoNum type="arabicPeriod" startAt="15"/>
            </a:pPr>
            <a:r>
              <a:rPr lang="fi-FI" sz="1900" dirty="0">
                <a:solidFill>
                  <a:schemeClr val="bg1"/>
                </a:solidFill>
                <a:latin typeface="Times New Roman" pitchFamily="18" charset="0"/>
                <a:cs typeface="Times New Roman" pitchFamily="18" charset="0"/>
              </a:rPr>
              <a:t>Gustavo Burdman, Ian </a:t>
            </a:r>
            <a:r>
              <a:rPr lang="fi-FI" sz="1900" dirty="0" smtClean="0">
                <a:solidFill>
                  <a:schemeClr val="bg1"/>
                </a:solidFill>
                <a:latin typeface="Times New Roman" pitchFamily="18" charset="0"/>
                <a:cs typeface="Times New Roman" pitchFamily="18" charset="0"/>
              </a:rPr>
              <a:t>Shipsey,  </a:t>
            </a:r>
            <a:r>
              <a:rPr lang="fi-FI" sz="1900" dirty="0">
                <a:solidFill>
                  <a:schemeClr val="bg1"/>
                </a:solidFill>
                <a:latin typeface="Times New Roman" pitchFamily="18" charset="0"/>
                <a:cs typeface="Times New Roman" pitchFamily="18" charset="0"/>
              </a:rPr>
              <a:t>Annu. Rev. Nucl. Part. </a:t>
            </a:r>
            <a:r>
              <a:rPr lang="fi-FI" sz="1900" dirty="0" smtClean="0">
                <a:solidFill>
                  <a:schemeClr val="bg1"/>
                </a:solidFill>
                <a:latin typeface="Times New Roman" pitchFamily="18" charset="0"/>
                <a:cs typeface="Times New Roman" pitchFamily="18" charset="0"/>
              </a:rPr>
              <a:t>Sci., 53, 431 (</a:t>
            </a:r>
            <a:r>
              <a:rPr lang="fi-FI" sz="1900" dirty="0">
                <a:solidFill>
                  <a:schemeClr val="bg1"/>
                </a:solidFill>
                <a:latin typeface="Times New Roman" pitchFamily="18" charset="0"/>
                <a:cs typeface="Times New Roman" pitchFamily="18" charset="0"/>
              </a:rPr>
              <a:t>2003). </a:t>
            </a:r>
            <a:endParaRPr lang="fi-FI" sz="1900" dirty="0" smtClean="0">
              <a:solidFill>
                <a:schemeClr val="bg1"/>
              </a:solidFill>
              <a:latin typeface="Times New Roman" pitchFamily="18" charset="0"/>
              <a:cs typeface="Times New Roman" pitchFamily="18" charset="0"/>
            </a:endParaRPr>
          </a:p>
          <a:p>
            <a:pPr marL="457200" indent="-457200">
              <a:buClr>
                <a:srgbClr val="CC0000"/>
              </a:buClr>
              <a:buFont typeface="+mj-lt"/>
              <a:buAutoNum type="arabicPeriod" startAt="15"/>
            </a:pPr>
            <a:r>
              <a:rPr lang="fi-FI" sz="1900" dirty="0" smtClean="0">
                <a:solidFill>
                  <a:schemeClr val="bg1"/>
                </a:solidFill>
                <a:latin typeface="Times New Roman" pitchFamily="18" charset="0"/>
                <a:cs typeface="Times New Roman" pitchFamily="18" charset="0"/>
              </a:rPr>
              <a:t>R.Aaij et al</a:t>
            </a:r>
            <a:r>
              <a:rPr lang="fi-FI" sz="1900" dirty="0">
                <a:solidFill>
                  <a:schemeClr val="bg1"/>
                </a:solidFill>
                <a:latin typeface="Times New Roman" pitchFamily="18" charset="0"/>
                <a:cs typeface="Times New Roman" pitchFamily="18" charset="0"/>
              </a:rPr>
              <a:t>. (LHCbCollaboration), </a:t>
            </a:r>
            <a:r>
              <a:rPr lang="fi-FI" sz="1900" dirty="0" smtClean="0">
                <a:solidFill>
                  <a:schemeClr val="bg1"/>
                </a:solidFill>
                <a:latin typeface="Times New Roman" pitchFamily="18" charset="0"/>
                <a:cs typeface="Times New Roman" pitchFamily="18" charset="0"/>
              </a:rPr>
              <a:t>Phys.Lett. B 725, 15 </a:t>
            </a:r>
            <a:r>
              <a:rPr lang="fi-FI" sz="1900" dirty="0">
                <a:solidFill>
                  <a:schemeClr val="bg1"/>
                </a:solidFill>
                <a:latin typeface="Times New Roman" pitchFamily="18" charset="0"/>
                <a:cs typeface="Times New Roman" pitchFamily="18" charset="0"/>
              </a:rPr>
              <a:t>(</a:t>
            </a:r>
            <a:r>
              <a:rPr lang="fi-FI" sz="1900" dirty="0" smtClean="0">
                <a:solidFill>
                  <a:schemeClr val="bg1"/>
                </a:solidFill>
                <a:latin typeface="Times New Roman" pitchFamily="18" charset="0"/>
                <a:cs typeface="Times New Roman" pitchFamily="18" charset="0"/>
              </a:rPr>
              <a:t>2013).</a:t>
            </a:r>
            <a:endParaRPr lang="fi-FI" sz="1900" dirty="0">
              <a:solidFill>
                <a:schemeClr val="bg1"/>
              </a:solidFill>
              <a:latin typeface="Times New Roman" pitchFamily="18" charset="0"/>
              <a:cs typeface="Times New Roman" pitchFamily="18" charset="0"/>
            </a:endParaRPr>
          </a:p>
        </p:txBody>
      </p:sp>
      <p:pic>
        <p:nvPicPr>
          <p:cNvPr id="4" name="Picture 2" descr="Waving India flag"/>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descr="D:\PCV_2008\Annualday_2008\clapping.gif"/>
          <p:cNvPicPr>
            <a:picLocks noChangeAspect="1" noChangeArrowheads="1" noCrop="1"/>
          </p:cNvPicPr>
          <p:nvPr/>
        </p:nvPicPr>
        <p:blipFill>
          <a:blip r:embed="rId2"/>
          <a:srcRect/>
          <a:stretch>
            <a:fillRect/>
          </a:stretch>
        </p:blipFill>
        <p:spPr bwMode="auto">
          <a:xfrm>
            <a:off x="7955733" y="5715001"/>
            <a:ext cx="1188267" cy="1143000"/>
          </a:xfrm>
          <a:prstGeom prst="rect">
            <a:avLst/>
          </a:prstGeom>
          <a:noFill/>
        </p:spPr>
      </p:pic>
      <p:pic>
        <p:nvPicPr>
          <p:cNvPr id="8" name="Picture 2" descr="D:\PCV_2008\Annualday_2008\clapping.gif"/>
          <p:cNvPicPr>
            <a:picLocks noChangeAspect="1" noChangeArrowheads="1" noCrop="1"/>
          </p:cNvPicPr>
          <p:nvPr/>
        </p:nvPicPr>
        <p:blipFill>
          <a:blip r:embed="rId2"/>
          <a:srcRect/>
          <a:stretch>
            <a:fillRect/>
          </a:stretch>
        </p:blipFill>
        <p:spPr bwMode="auto">
          <a:xfrm flipH="1">
            <a:off x="0" y="5715001"/>
            <a:ext cx="1188267" cy="1143000"/>
          </a:xfrm>
          <a:prstGeom prst="rect">
            <a:avLst/>
          </a:prstGeom>
          <a:noFill/>
        </p:spPr>
      </p:pic>
      <p:pic>
        <p:nvPicPr>
          <p:cNvPr id="6" name="Picture 2" descr="Waving India flag"/>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Waving India flag"/>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538163" cy="37114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4495800" y="4778514"/>
            <a:ext cx="3911838" cy="707886"/>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sz="4000" b="1" dirty="0" smtClean="0">
                <a:ln>
                  <a:solidFill>
                    <a:srgbClr val="00B0F0"/>
                  </a:solidFill>
                </a:ln>
                <a:solidFill>
                  <a:srgbClr val="0070C0"/>
                </a:solidFill>
              </a:rPr>
              <a:t>for your patience</a:t>
            </a:r>
            <a:endParaRPr lang="en-US" sz="4000" b="1" dirty="0">
              <a:ln>
                <a:solidFill>
                  <a:srgbClr val="00B0F0"/>
                </a:solidFill>
              </a:ln>
              <a:solidFill>
                <a:srgbClr val="0070C0"/>
              </a:solidFill>
            </a:endParaRPr>
          </a:p>
        </p:txBody>
      </p:sp>
      <p:sp>
        <p:nvSpPr>
          <p:cNvPr id="11" name="Rectangle 10"/>
          <p:cNvSpPr/>
          <p:nvPr/>
        </p:nvSpPr>
        <p:spPr>
          <a:xfrm>
            <a:off x="365918" y="1050095"/>
            <a:ext cx="4014176" cy="1015663"/>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Thank You</a:t>
            </a:r>
            <a:endParaRPr lang="en-US" sz="6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100000" fill="hold" grpId="0" nodeType="afterEffect">
                                  <p:stCondLst>
                                    <p:cond delay="0"/>
                                  </p:stCondLst>
                                  <p:childTnLst>
                                    <p:animMotion origin="layout" path="M 5E-6 -3.33333E-6 L -0.00105 0.50625 " pathEditMode="fixed" rAng="0" ptsTypes="AA">
                                      <p:cBhvr>
                                        <p:cTn id="6" dur="3000" fill="hold"/>
                                        <p:tgtEl>
                                          <p:spTgt spid="11"/>
                                        </p:tgtEl>
                                        <p:attrNameLst>
                                          <p:attrName>ppt_x</p:attrName>
                                          <p:attrName>ppt_y</p:attrName>
                                        </p:attrNameLst>
                                      </p:cBhvr>
                                      <p:rCtr x="-52" y="25301"/>
                                    </p:animMotion>
                                  </p:childTnLst>
                                </p:cTn>
                              </p:par>
                              <p:par>
                                <p:cTn id="7" presetID="21" presetClass="emph" presetSubtype="0" fill="hold" grpId="1" nodeType="withEffect">
                                  <p:stCondLst>
                                    <p:cond delay="0"/>
                                  </p:stCondLst>
                                  <p:childTnLst>
                                    <p:animClr clrSpc="hsl" dir="cw">
                                      <p:cBhvr override="childStyle">
                                        <p:cTn id="8" dur="5000" fill="hold"/>
                                        <p:tgtEl>
                                          <p:spTgt spid="11"/>
                                        </p:tgtEl>
                                        <p:attrNameLst>
                                          <p:attrName>style.color</p:attrName>
                                        </p:attrNameLst>
                                      </p:cBhvr>
                                      <p:by>
                                        <p:hsl h="7200000" s="0" l="0"/>
                                      </p:by>
                                    </p:animClr>
                                    <p:animClr clrSpc="hsl" dir="cw">
                                      <p:cBhvr>
                                        <p:cTn id="9" dur="5000" fill="hold"/>
                                        <p:tgtEl>
                                          <p:spTgt spid="11"/>
                                        </p:tgtEl>
                                        <p:attrNameLst>
                                          <p:attrName>fillcolor</p:attrName>
                                        </p:attrNameLst>
                                      </p:cBhvr>
                                      <p:by>
                                        <p:hsl h="7200000" s="0" l="0"/>
                                      </p:by>
                                    </p:animClr>
                                    <p:animClr clrSpc="hsl" dir="cw">
                                      <p:cBhvr>
                                        <p:cTn id="10" dur="5000" fill="hold"/>
                                        <p:tgtEl>
                                          <p:spTgt spid="11"/>
                                        </p:tgtEl>
                                        <p:attrNameLst>
                                          <p:attrName>stroke.color</p:attrName>
                                        </p:attrNameLst>
                                      </p:cBhvr>
                                      <p:by>
                                        <p:hsl h="7200000" s="0" l="0"/>
                                      </p:by>
                                    </p:animClr>
                                    <p:set>
                                      <p:cBhvr>
                                        <p:cTn id="11" dur="5000" fill="hold"/>
                                        <p:tgtEl>
                                          <p:spTgt spid="1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0" y="0"/>
            <a:ext cx="9144000" cy="740229"/>
          </a:xfrm>
          <a:prstGeom prst="roundRect">
            <a:avLst/>
          </a:prstGeom>
          <a:solidFill>
            <a:schemeClr val="accent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r>
              <a:rPr lang="en-US" sz="4400" b="1" dirty="0">
                <a:latin typeface="Edwardian Script ITC" pitchFamily="66" charset="0"/>
              </a:rPr>
              <a:t>Outline </a:t>
            </a:r>
            <a:endParaRPr lang="en-US" sz="4400" dirty="0">
              <a:latin typeface="Times New Roman" pitchFamily="18" charset="0"/>
              <a:cs typeface="Times New Roman" pitchFamily="18" charset="0"/>
            </a:endParaRPr>
          </a:p>
        </p:txBody>
      </p:sp>
      <p:sp>
        <p:nvSpPr>
          <p:cNvPr id="14" name="Rounded Rectangle 13"/>
          <p:cNvSpPr/>
          <p:nvPr/>
        </p:nvSpPr>
        <p:spPr>
          <a:xfrm>
            <a:off x="696686" y="947056"/>
            <a:ext cx="5867400" cy="740229"/>
          </a:xfrm>
          <a:prstGeom prst="roundRect">
            <a:avLst/>
          </a:prstGeom>
          <a:solidFill>
            <a:schemeClr val="accent1">
              <a:lumMod val="40000"/>
              <a:lumOff val="60000"/>
            </a:schemeClr>
          </a:solidFill>
        </p:spPr>
        <p:style>
          <a:lnRef idx="0">
            <a:schemeClr val="accent4"/>
          </a:lnRef>
          <a:fillRef idx="3">
            <a:schemeClr val="accent4"/>
          </a:fillRef>
          <a:effectRef idx="3">
            <a:schemeClr val="accent4"/>
          </a:effectRef>
          <a:fontRef idx="minor">
            <a:schemeClr val="lt1"/>
          </a:fontRef>
        </p:style>
        <p:txBody>
          <a:bodyPr rtlCol="0" anchor="ctr"/>
          <a:lstStyle/>
          <a:p>
            <a:r>
              <a:rPr lang="en-US" sz="2800" b="1" dirty="0">
                <a:solidFill>
                  <a:schemeClr val="bg1"/>
                </a:solidFill>
                <a:latin typeface="Lucida Fax" pitchFamily="18" charset="0"/>
                <a:cs typeface="Times New Roman" pitchFamily="18" charset="0"/>
              </a:rPr>
              <a:t>Introduction</a:t>
            </a:r>
            <a:endParaRPr lang="en-US" sz="2800" dirty="0">
              <a:latin typeface="Times New Roman" pitchFamily="18" charset="0"/>
              <a:cs typeface="Times New Roman" pitchFamily="18" charset="0"/>
            </a:endParaRPr>
          </a:p>
        </p:txBody>
      </p:sp>
      <p:sp>
        <p:nvSpPr>
          <p:cNvPr id="15" name="Rounded Rectangle 14"/>
          <p:cNvSpPr/>
          <p:nvPr/>
        </p:nvSpPr>
        <p:spPr>
          <a:xfrm>
            <a:off x="696686" y="5127171"/>
            <a:ext cx="5867400" cy="740229"/>
          </a:xfrm>
          <a:prstGeom prst="roundRect">
            <a:avLst/>
          </a:prstGeom>
          <a:solidFill>
            <a:schemeClr val="accent1">
              <a:lumMod val="75000"/>
            </a:schemeClr>
          </a:solidFill>
        </p:spPr>
        <p:style>
          <a:lnRef idx="0">
            <a:schemeClr val="accent5"/>
          </a:lnRef>
          <a:fillRef idx="3">
            <a:schemeClr val="accent5"/>
          </a:fillRef>
          <a:effectRef idx="3">
            <a:schemeClr val="accent5"/>
          </a:effectRef>
          <a:fontRef idx="minor">
            <a:schemeClr val="lt1"/>
          </a:fontRef>
        </p:style>
        <p:txBody>
          <a:bodyPr rtlCol="0" anchor="ctr"/>
          <a:lstStyle/>
          <a:p>
            <a:r>
              <a:rPr lang="en-US" sz="2800" b="1" dirty="0" smtClean="0">
                <a:solidFill>
                  <a:schemeClr val="tx1"/>
                </a:solidFill>
                <a:latin typeface="Lucida Fax" pitchFamily="18" charset="0"/>
                <a:cs typeface="Times New Roman" pitchFamily="18" charset="0"/>
              </a:rPr>
              <a:t>Conclusion</a:t>
            </a:r>
            <a:endParaRPr lang="en-US" sz="2800" b="1" dirty="0">
              <a:solidFill>
                <a:schemeClr val="tx1"/>
              </a:solidFill>
              <a:latin typeface="Lucida Fax" pitchFamily="18" charset="0"/>
              <a:cs typeface="Times New Roman" pitchFamily="18" charset="0"/>
            </a:endParaRPr>
          </a:p>
        </p:txBody>
      </p:sp>
      <p:sp>
        <p:nvSpPr>
          <p:cNvPr id="16" name="Rounded Rectangle 15"/>
          <p:cNvSpPr/>
          <p:nvPr/>
        </p:nvSpPr>
        <p:spPr>
          <a:xfrm>
            <a:off x="685800" y="1774371"/>
            <a:ext cx="5867400" cy="740229"/>
          </a:xfrm>
          <a:prstGeom prst="roundRect">
            <a:avLst/>
          </a:prstGeom>
          <a:solidFill>
            <a:schemeClr val="accent1">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r>
              <a:rPr lang="en-US" sz="2800" b="1" dirty="0">
                <a:solidFill>
                  <a:schemeClr val="tx1"/>
                </a:solidFill>
                <a:latin typeface="Lucida Fax" pitchFamily="18" charset="0"/>
                <a:cs typeface="Times New Roman" pitchFamily="18" charset="0"/>
              </a:rPr>
              <a:t>Theoretical Methodology</a:t>
            </a:r>
          </a:p>
        </p:txBody>
      </p:sp>
      <p:sp>
        <p:nvSpPr>
          <p:cNvPr id="17" name="Rounded Rectangle 16"/>
          <p:cNvSpPr/>
          <p:nvPr/>
        </p:nvSpPr>
        <p:spPr>
          <a:xfrm>
            <a:off x="685800" y="2612571"/>
            <a:ext cx="5867400" cy="740229"/>
          </a:xfrm>
          <a:prstGeom prst="roundRec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rtlCol="0" anchor="ctr"/>
          <a:lstStyle/>
          <a:p>
            <a:r>
              <a:rPr lang="en-US" sz="2800" b="1" dirty="0" smtClean="0">
                <a:solidFill>
                  <a:schemeClr val="bg1"/>
                </a:solidFill>
                <a:latin typeface="Lucida Fax" pitchFamily="18" charset="0"/>
                <a:cs typeface="Times New Roman" pitchFamily="18" charset="0"/>
              </a:rPr>
              <a:t>Rare </a:t>
            </a:r>
            <a:r>
              <a:rPr lang="en-US" sz="2800" b="1" dirty="0" err="1" smtClean="0">
                <a:solidFill>
                  <a:schemeClr val="bg1"/>
                </a:solidFill>
                <a:latin typeface="Lucida Fax" pitchFamily="18" charset="0"/>
                <a:cs typeface="Times New Roman" pitchFamily="18" charset="0"/>
              </a:rPr>
              <a:t>Leptonic</a:t>
            </a:r>
            <a:r>
              <a:rPr lang="en-US" sz="2800" b="1" dirty="0" smtClean="0">
                <a:solidFill>
                  <a:schemeClr val="bg1"/>
                </a:solidFill>
                <a:latin typeface="Lucida Fax" pitchFamily="18" charset="0"/>
                <a:cs typeface="Times New Roman" pitchFamily="18" charset="0"/>
              </a:rPr>
              <a:t> decay </a:t>
            </a:r>
            <a:r>
              <a:rPr lang="en-US" sz="2800" b="1" dirty="0">
                <a:solidFill>
                  <a:schemeClr val="bg1"/>
                </a:solidFill>
                <a:latin typeface="Lucida Fax" pitchFamily="18" charset="0"/>
                <a:cs typeface="Times New Roman" pitchFamily="18" charset="0"/>
              </a:rPr>
              <a:t>widths </a:t>
            </a:r>
          </a:p>
        </p:txBody>
      </p:sp>
      <p:sp>
        <p:nvSpPr>
          <p:cNvPr id="18" name="Rounded Rectangle 17"/>
          <p:cNvSpPr/>
          <p:nvPr/>
        </p:nvSpPr>
        <p:spPr>
          <a:xfrm>
            <a:off x="685800" y="3450771"/>
            <a:ext cx="5867400" cy="740229"/>
          </a:xfrm>
          <a:prstGeom prst="roundRect">
            <a:avLst/>
          </a:prstGeom>
          <a:solidFill>
            <a:schemeClr val="accent1">
              <a:lumMod val="75000"/>
            </a:schemeClr>
          </a:solidFill>
        </p:spPr>
        <p:style>
          <a:lnRef idx="0">
            <a:schemeClr val="accent5"/>
          </a:lnRef>
          <a:fillRef idx="3">
            <a:schemeClr val="accent5"/>
          </a:fillRef>
          <a:effectRef idx="3">
            <a:schemeClr val="accent5"/>
          </a:effectRef>
          <a:fontRef idx="minor">
            <a:schemeClr val="lt1"/>
          </a:fontRef>
        </p:style>
        <p:txBody>
          <a:bodyPr rtlCol="0" anchor="ctr"/>
          <a:lstStyle/>
          <a:p>
            <a:r>
              <a:rPr lang="en-US" sz="2800" b="1" dirty="0" err="1" smtClean="0">
                <a:solidFill>
                  <a:schemeClr val="tx1"/>
                </a:solidFill>
                <a:latin typeface="Lucida Fax" pitchFamily="18" charset="0"/>
                <a:cs typeface="Times New Roman" pitchFamily="18" charset="0"/>
              </a:rPr>
              <a:t>Pseudoscalar</a:t>
            </a:r>
            <a:r>
              <a:rPr lang="en-US" sz="2800" b="1" dirty="0" smtClean="0">
                <a:solidFill>
                  <a:schemeClr val="tx1"/>
                </a:solidFill>
                <a:latin typeface="Lucida Fax" pitchFamily="18" charset="0"/>
                <a:cs typeface="Times New Roman" pitchFamily="18" charset="0"/>
              </a:rPr>
              <a:t> Decay Constant </a:t>
            </a:r>
            <a:endParaRPr lang="en-US" sz="2800" b="1" dirty="0">
              <a:solidFill>
                <a:schemeClr val="tx1"/>
              </a:solidFill>
              <a:latin typeface="Lucida Fax" pitchFamily="18" charset="0"/>
              <a:cs typeface="Times New Roman" pitchFamily="18" charset="0"/>
            </a:endParaRPr>
          </a:p>
        </p:txBody>
      </p:sp>
      <p:sp>
        <p:nvSpPr>
          <p:cNvPr id="19" name="Rounded Rectangle 18"/>
          <p:cNvSpPr/>
          <p:nvPr/>
        </p:nvSpPr>
        <p:spPr>
          <a:xfrm>
            <a:off x="696686" y="4288971"/>
            <a:ext cx="5867400" cy="740229"/>
          </a:xfrm>
          <a:prstGeom prst="roundRec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rtlCol="0" anchor="ctr"/>
          <a:lstStyle/>
          <a:p>
            <a:r>
              <a:rPr lang="en-US" sz="2800" b="1" dirty="0" smtClean="0">
                <a:solidFill>
                  <a:schemeClr val="bg1"/>
                </a:solidFill>
                <a:latin typeface="Lucida Fax" pitchFamily="18" charset="0"/>
                <a:cs typeface="Times New Roman" pitchFamily="18" charset="0"/>
              </a:rPr>
              <a:t>Results and Discussion</a:t>
            </a:r>
            <a:endParaRPr lang="en-US" sz="2800" dirty="0">
              <a:latin typeface="Times New Roman" pitchFamily="18" charset="0"/>
              <a:cs typeface="Times New Roman" pitchFamily="18" charset="0"/>
            </a:endParaRPr>
          </a:p>
        </p:txBody>
      </p:sp>
      <p:sp>
        <p:nvSpPr>
          <p:cNvPr id="10" name="Rounded Rectangle 9"/>
          <p:cNvSpPr/>
          <p:nvPr/>
        </p:nvSpPr>
        <p:spPr>
          <a:xfrm>
            <a:off x="685800" y="5943600"/>
            <a:ext cx="5867400" cy="740229"/>
          </a:xfrm>
          <a:prstGeom prst="roundRec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rtlCol="0" anchor="ctr"/>
          <a:lstStyle/>
          <a:p>
            <a:r>
              <a:rPr lang="en-US" sz="2800" b="1" dirty="0" smtClean="0">
                <a:solidFill>
                  <a:sysClr val="windowText" lastClr="000000"/>
                </a:solidFill>
                <a:latin typeface="Lucida Fax" pitchFamily="18" charset="0"/>
                <a:cs typeface="Times New Roman" pitchFamily="18" charset="0"/>
              </a:rPr>
              <a:t>Acknowledgements</a:t>
            </a:r>
            <a:endParaRPr lang="en-US" sz="2800" b="1" dirty="0">
              <a:solidFill>
                <a:sysClr val="windowText" lastClr="000000"/>
              </a:solidFill>
              <a:latin typeface="Lucida Fax" pitchFamily="18" charset="0"/>
              <a:cs typeface="Times New Roman" pitchFamily="18" charset="0"/>
            </a:endParaRPr>
          </a:p>
        </p:txBody>
      </p:sp>
      <p:pic>
        <p:nvPicPr>
          <p:cNvPr id="11" name="Picture 2" descr="Waving India flag"/>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5188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750" fill="hold"/>
                                        <p:tgtEl>
                                          <p:spTgt spid="14"/>
                                        </p:tgtEl>
                                        <p:attrNameLst>
                                          <p:attrName>ppt_x</p:attrName>
                                        </p:attrNameLst>
                                      </p:cBhvr>
                                      <p:tavLst>
                                        <p:tav tm="0">
                                          <p:val>
                                            <p:strVal val="0-#ppt_w/2"/>
                                          </p:val>
                                        </p:tav>
                                        <p:tav tm="100000">
                                          <p:val>
                                            <p:strVal val="#ppt_x"/>
                                          </p:val>
                                        </p:tav>
                                      </p:tavLst>
                                    </p:anim>
                                    <p:anim calcmode="lin" valueType="num">
                                      <p:cBhvr additive="base">
                                        <p:cTn id="8" dur="1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2000" fill="hold"/>
                                        <p:tgtEl>
                                          <p:spTgt spid="16"/>
                                        </p:tgtEl>
                                        <p:attrNameLst>
                                          <p:attrName>ppt_x</p:attrName>
                                        </p:attrNameLst>
                                      </p:cBhvr>
                                      <p:tavLst>
                                        <p:tav tm="0">
                                          <p:val>
                                            <p:strVal val="1+#ppt_w/2"/>
                                          </p:val>
                                        </p:tav>
                                        <p:tav tm="100000">
                                          <p:val>
                                            <p:strVal val="#ppt_x"/>
                                          </p:val>
                                        </p:tav>
                                      </p:tavLst>
                                    </p:anim>
                                    <p:anim calcmode="lin" valueType="num">
                                      <p:cBhvr additive="base">
                                        <p:cTn id="12" dur="2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2000" fill="hold"/>
                                        <p:tgtEl>
                                          <p:spTgt spid="17"/>
                                        </p:tgtEl>
                                        <p:attrNameLst>
                                          <p:attrName>ppt_x</p:attrName>
                                        </p:attrNameLst>
                                      </p:cBhvr>
                                      <p:tavLst>
                                        <p:tav tm="0">
                                          <p:val>
                                            <p:strVal val="0-#ppt_w/2"/>
                                          </p:val>
                                        </p:tav>
                                        <p:tav tm="100000">
                                          <p:val>
                                            <p:strVal val="#ppt_x"/>
                                          </p:val>
                                        </p:tav>
                                      </p:tavLst>
                                    </p:anim>
                                    <p:anim calcmode="lin" valueType="num">
                                      <p:cBhvr additive="base">
                                        <p:cTn id="16" dur="2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2000" fill="hold"/>
                                        <p:tgtEl>
                                          <p:spTgt spid="18"/>
                                        </p:tgtEl>
                                        <p:attrNameLst>
                                          <p:attrName>ppt_x</p:attrName>
                                        </p:attrNameLst>
                                      </p:cBhvr>
                                      <p:tavLst>
                                        <p:tav tm="0">
                                          <p:val>
                                            <p:strVal val="1+#ppt_w/2"/>
                                          </p:val>
                                        </p:tav>
                                        <p:tav tm="100000">
                                          <p:val>
                                            <p:strVal val="#ppt_x"/>
                                          </p:val>
                                        </p:tav>
                                      </p:tavLst>
                                    </p:anim>
                                    <p:anim calcmode="lin" valueType="num">
                                      <p:cBhvr additive="base">
                                        <p:cTn id="20" dur="20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2000" fill="hold"/>
                                        <p:tgtEl>
                                          <p:spTgt spid="19"/>
                                        </p:tgtEl>
                                        <p:attrNameLst>
                                          <p:attrName>ppt_x</p:attrName>
                                        </p:attrNameLst>
                                      </p:cBhvr>
                                      <p:tavLst>
                                        <p:tav tm="0">
                                          <p:val>
                                            <p:strVal val="0-#ppt_w/2"/>
                                          </p:val>
                                        </p:tav>
                                        <p:tav tm="100000">
                                          <p:val>
                                            <p:strVal val="#ppt_x"/>
                                          </p:val>
                                        </p:tav>
                                      </p:tavLst>
                                    </p:anim>
                                    <p:anim calcmode="lin" valueType="num">
                                      <p:cBhvr additive="base">
                                        <p:cTn id="24" dur="2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3000" fill="hold"/>
                                        <p:tgtEl>
                                          <p:spTgt spid="15"/>
                                        </p:tgtEl>
                                        <p:attrNameLst>
                                          <p:attrName>ppt_x</p:attrName>
                                        </p:attrNameLst>
                                      </p:cBhvr>
                                      <p:tavLst>
                                        <p:tav tm="0">
                                          <p:val>
                                            <p:strVal val="1+#ppt_w/2"/>
                                          </p:val>
                                        </p:tav>
                                        <p:tav tm="100000">
                                          <p:val>
                                            <p:strVal val="#ppt_x"/>
                                          </p:val>
                                        </p:tav>
                                      </p:tavLst>
                                    </p:anim>
                                    <p:anim calcmode="lin" valueType="num">
                                      <p:cBhvr additive="base">
                                        <p:cTn id="28" dur="300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3000" fill="hold"/>
                                        <p:tgtEl>
                                          <p:spTgt spid="10"/>
                                        </p:tgtEl>
                                        <p:attrNameLst>
                                          <p:attrName>ppt_x</p:attrName>
                                        </p:attrNameLst>
                                      </p:cBhvr>
                                      <p:tavLst>
                                        <p:tav tm="0">
                                          <p:val>
                                            <p:strVal val="0-#ppt_w/2"/>
                                          </p:val>
                                        </p:tav>
                                        <p:tav tm="100000">
                                          <p:val>
                                            <p:strVal val="#ppt_x"/>
                                          </p:val>
                                        </p:tav>
                                      </p:tavLst>
                                    </p:anim>
                                    <p:anim calcmode="lin" valueType="num">
                                      <p:cBhvr additive="base">
                                        <p:cTn id="32" dur="3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Flowchart: Connector 2"/>
          <p:cNvSpPr/>
          <p:nvPr/>
        </p:nvSpPr>
        <p:spPr>
          <a:xfrm>
            <a:off x="162059" y="1295400"/>
            <a:ext cx="152400" cy="152400"/>
          </a:xfrm>
          <a:prstGeom prst="flowChartConnector">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 name="TextBox 3"/>
              <p:cNvSpPr txBox="1"/>
              <p:nvPr/>
            </p:nvSpPr>
            <p:spPr>
              <a:xfrm>
                <a:off x="457200" y="1143000"/>
                <a:ext cx="8458200" cy="5352491"/>
              </a:xfrm>
              <a:prstGeom prst="rect">
                <a:avLst/>
              </a:prstGeom>
              <a:noFill/>
            </p:spPr>
            <p:txBody>
              <a:bodyPr wrap="square" rtlCol="0">
                <a:spAutoFit/>
              </a:bodyPr>
              <a:lstStyle/>
              <a:p>
                <a:pPr algn="just">
                  <a:defRPr/>
                </a:pPr>
                <a:r>
                  <a:rPr lang="en-IN" sz="2000" b="1" dirty="0" smtClean="0">
                    <a:solidFill>
                      <a:schemeClr val="bg1"/>
                    </a:solidFill>
                    <a:latin typeface="Times New Roman" pitchFamily="18" charset="0"/>
                    <a:cs typeface="Times New Roman" pitchFamily="18" charset="0"/>
                  </a:rPr>
                  <a:t>Decays that are highly suppressed in the standard </a:t>
                </a:r>
                <a:r>
                  <a:rPr lang="en-IN" sz="2000" b="1" dirty="0">
                    <a:solidFill>
                      <a:schemeClr val="bg1"/>
                    </a:solidFill>
                    <a:latin typeface="Times New Roman" pitchFamily="18" charset="0"/>
                    <a:cs typeface="Times New Roman" pitchFamily="18" charset="0"/>
                  </a:rPr>
                  <a:t>model are excellent places to search for effects of new physics. The rare decays </a:t>
                </a:r>
                <a14:m>
                  <m:oMath xmlns:m="http://schemas.openxmlformats.org/officeDocument/2006/math">
                    <m:sSub>
                      <m:sSubPr>
                        <m:ctrlPr>
                          <a:rPr lang="en-IN" sz="2000" b="1" i="1">
                            <a:solidFill>
                              <a:schemeClr val="bg1"/>
                            </a:solidFill>
                            <a:latin typeface="Cambria Math"/>
                            <a:cs typeface="Times New Roman" pitchFamily="18" charset="0"/>
                          </a:rPr>
                        </m:ctrlPr>
                      </m:sSubPr>
                      <m:e>
                        <m:sSup>
                          <m:sSupPr>
                            <m:ctrlPr>
                              <a:rPr lang="en-IN" sz="2000" b="1" i="1">
                                <a:solidFill>
                                  <a:schemeClr val="bg1"/>
                                </a:solidFill>
                                <a:latin typeface="Cambria Math"/>
                                <a:cs typeface="Times New Roman" pitchFamily="18" charset="0"/>
                              </a:rPr>
                            </m:ctrlPr>
                          </m:sSupPr>
                          <m:e>
                            <m:r>
                              <a:rPr lang="en-US" sz="2000" b="1" i="1">
                                <a:solidFill>
                                  <a:schemeClr val="bg1"/>
                                </a:solidFill>
                                <a:latin typeface="Cambria Math"/>
                                <a:cs typeface="Times New Roman" pitchFamily="18" charset="0"/>
                              </a:rPr>
                              <m:t>𝑩</m:t>
                            </m:r>
                          </m:e>
                          <m:sup>
                            <m:r>
                              <a:rPr lang="en-US" sz="2000" b="1" i="1">
                                <a:solidFill>
                                  <a:schemeClr val="bg1"/>
                                </a:solidFill>
                                <a:latin typeface="Cambria Math"/>
                                <a:cs typeface="Times New Roman" pitchFamily="18" charset="0"/>
                              </a:rPr>
                              <m:t>𝟎</m:t>
                            </m:r>
                          </m:sup>
                        </m:sSup>
                      </m:e>
                      <m:sub>
                        <m:r>
                          <a:rPr lang="en-US" sz="2000" b="1" i="1">
                            <a:solidFill>
                              <a:schemeClr val="bg1"/>
                            </a:solidFill>
                            <a:latin typeface="Cambria Math"/>
                            <a:cs typeface="Times New Roman" pitchFamily="18" charset="0"/>
                          </a:rPr>
                          <m:t>𝒔</m:t>
                        </m:r>
                      </m:sub>
                    </m:sSub>
                    <m:r>
                      <a:rPr lang="en-US" sz="2000" b="1" i="1">
                        <a:solidFill>
                          <a:schemeClr val="bg1"/>
                        </a:solidFill>
                        <a:latin typeface="Cambria Math"/>
                        <a:ea typeface="Cambria Math"/>
                        <a:cs typeface="Times New Roman" pitchFamily="18" charset="0"/>
                      </a:rPr>
                      <m:t>⟶</m:t>
                    </m:r>
                    <m:sSup>
                      <m:sSupPr>
                        <m:ctrlPr>
                          <a:rPr lang="en-US" sz="2000" b="1" i="1">
                            <a:solidFill>
                              <a:schemeClr val="bg1"/>
                            </a:solidFill>
                            <a:latin typeface="Cambria Math"/>
                            <a:ea typeface="Cambria Math"/>
                            <a:cs typeface="Times New Roman" pitchFamily="18" charset="0"/>
                          </a:rPr>
                        </m:ctrlPr>
                      </m:sSupPr>
                      <m:e>
                        <m:r>
                          <a:rPr lang="en-US" sz="2000" b="1" i="1">
                            <a:solidFill>
                              <a:schemeClr val="bg1"/>
                            </a:solidFill>
                            <a:latin typeface="Cambria Math"/>
                            <a:ea typeface="Cambria Math"/>
                            <a:cs typeface="Times New Roman" pitchFamily="18" charset="0"/>
                          </a:rPr>
                          <m:t>𝝁</m:t>
                        </m:r>
                      </m:e>
                      <m:sup>
                        <m:r>
                          <a:rPr lang="en-US" sz="2000" b="1" i="1">
                            <a:solidFill>
                              <a:schemeClr val="bg1"/>
                            </a:solidFill>
                            <a:latin typeface="Cambria Math"/>
                            <a:ea typeface="Cambria Math"/>
                            <a:cs typeface="Times New Roman" pitchFamily="18" charset="0"/>
                          </a:rPr>
                          <m:t>+</m:t>
                        </m:r>
                      </m:sup>
                    </m:sSup>
                    <m:sSup>
                      <m:sSupPr>
                        <m:ctrlPr>
                          <a:rPr lang="en-US" sz="2000" b="1" i="1">
                            <a:solidFill>
                              <a:schemeClr val="bg1"/>
                            </a:solidFill>
                            <a:latin typeface="Cambria Math"/>
                            <a:ea typeface="Cambria Math"/>
                            <a:cs typeface="Times New Roman" pitchFamily="18" charset="0"/>
                          </a:rPr>
                        </m:ctrlPr>
                      </m:sSupPr>
                      <m:e>
                        <m:r>
                          <a:rPr lang="en-US" sz="2000" b="1" i="1">
                            <a:solidFill>
                              <a:schemeClr val="bg1"/>
                            </a:solidFill>
                            <a:latin typeface="Cambria Math"/>
                            <a:ea typeface="Cambria Math"/>
                            <a:cs typeface="Times New Roman" pitchFamily="18" charset="0"/>
                          </a:rPr>
                          <m:t>𝝁</m:t>
                        </m:r>
                      </m:e>
                      <m:sup>
                        <m:r>
                          <a:rPr lang="en-US" sz="2000" b="1" i="1">
                            <a:solidFill>
                              <a:schemeClr val="bg1"/>
                            </a:solidFill>
                            <a:latin typeface="Cambria Math"/>
                            <a:ea typeface="Cambria Math"/>
                            <a:cs typeface="Times New Roman" pitchFamily="18" charset="0"/>
                          </a:rPr>
                          <m:t>−</m:t>
                        </m:r>
                      </m:sup>
                    </m:sSup>
                  </m:oMath>
                </a14:m>
                <a:r>
                  <a:rPr lang="en-IN" sz="2000" b="1" dirty="0">
                    <a:solidFill>
                      <a:schemeClr val="bg1"/>
                    </a:solidFill>
                    <a:latin typeface="Times New Roman" pitchFamily="18" charset="0"/>
                    <a:cs typeface="Times New Roman" pitchFamily="18" charset="0"/>
                  </a:rPr>
                  <a:t> and </a:t>
                </a:r>
                <a14:m>
                  <m:oMath xmlns:m="http://schemas.openxmlformats.org/officeDocument/2006/math">
                    <m:sSup>
                      <m:sSupPr>
                        <m:ctrlPr>
                          <a:rPr lang="en-IN" sz="2000" b="1" i="1">
                            <a:solidFill>
                              <a:schemeClr val="bg1"/>
                            </a:solidFill>
                            <a:latin typeface="Cambria Math"/>
                            <a:cs typeface="Times New Roman" pitchFamily="18" charset="0"/>
                          </a:rPr>
                        </m:ctrlPr>
                      </m:sSupPr>
                      <m:e>
                        <m:r>
                          <a:rPr lang="en-US" sz="2000" b="1" i="1">
                            <a:solidFill>
                              <a:schemeClr val="bg1"/>
                            </a:solidFill>
                            <a:latin typeface="Cambria Math"/>
                            <a:cs typeface="Times New Roman" pitchFamily="18" charset="0"/>
                          </a:rPr>
                          <m:t>𝑩</m:t>
                        </m:r>
                      </m:e>
                      <m:sup>
                        <m:r>
                          <a:rPr lang="en-US" sz="2000" b="1" i="1">
                            <a:solidFill>
                              <a:schemeClr val="bg1"/>
                            </a:solidFill>
                            <a:latin typeface="Cambria Math"/>
                            <a:cs typeface="Times New Roman" pitchFamily="18" charset="0"/>
                          </a:rPr>
                          <m:t>𝟎</m:t>
                        </m:r>
                      </m:sup>
                    </m:sSup>
                    <m:r>
                      <a:rPr lang="en-US" sz="2000" b="1" i="1">
                        <a:solidFill>
                          <a:schemeClr val="bg1"/>
                        </a:solidFill>
                        <a:latin typeface="Cambria Math"/>
                        <a:ea typeface="Cambria Math"/>
                        <a:cs typeface="Times New Roman" pitchFamily="18" charset="0"/>
                      </a:rPr>
                      <m:t>⟶</m:t>
                    </m:r>
                    <m:sSup>
                      <m:sSupPr>
                        <m:ctrlPr>
                          <a:rPr lang="en-US" sz="2000" b="1" i="1">
                            <a:solidFill>
                              <a:schemeClr val="bg1"/>
                            </a:solidFill>
                            <a:latin typeface="Cambria Math"/>
                            <a:ea typeface="Cambria Math"/>
                            <a:cs typeface="Times New Roman" pitchFamily="18" charset="0"/>
                          </a:rPr>
                        </m:ctrlPr>
                      </m:sSupPr>
                      <m:e>
                        <m:r>
                          <a:rPr lang="en-US" sz="2000" b="1" i="1">
                            <a:solidFill>
                              <a:schemeClr val="bg1"/>
                            </a:solidFill>
                            <a:latin typeface="Cambria Math"/>
                            <a:ea typeface="Cambria Math"/>
                            <a:cs typeface="Times New Roman" pitchFamily="18" charset="0"/>
                          </a:rPr>
                          <m:t>𝝁</m:t>
                        </m:r>
                      </m:e>
                      <m:sup>
                        <m:r>
                          <a:rPr lang="en-US" sz="2000" b="1" i="1">
                            <a:solidFill>
                              <a:schemeClr val="bg1"/>
                            </a:solidFill>
                            <a:latin typeface="Cambria Math"/>
                            <a:ea typeface="Cambria Math"/>
                            <a:cs typeface="Times New Roman" pitchFamily="18" charset="0"/>
                          </a:rPr>
                          <m:t>+</m:t>
                        </m:r>
                      </m:sup>
                    </m:sSup>
                    <m:sSup>
                      <m:sSupPr>
                        <m:ctrlPr>
                          <a:rPr lang="en-US" sz="2000" b="1" i="1">
                            <a:solidFill>
                              <a:schemeClr val="bg1"/>
                            </a:solidFill>
                            <a:latin typeface="Cambria Math"/>
                            <a:ea typeface="Cambria Math"/>
                            <a:cs typeface="Times New Roman" pitchFamily="18" charset="0"/>
                          </a:rPr>
                        </m:ctrlPr>
                      </m:sSupPr>
                      <m:e>
                        <m:r>
                          <a:rPr lang="en-US" sz="2000" b="1" i="1">
                            <a:solidFill>
                              <a:schemeClr val="bg1"/>
                            </a:solidFill>
                            <a:latin typeface="Cambria Math"/>
                            <a:ea typeface="Cambria Math"/>
                            <a:cs typeface="Times New Roman" pitchFamily="18" charset="0"/>
                          </a:rPr>
                          <m:t>𝝁</m:t>
                        </m:r>
                      </m:e>
                      <m:sup>
                        <m:r>
                          <a:rPr lang="en-US" sz="2000" b="1" i="1">
                            <a:solidFill>
                              <a:schemeClr val="bg1"/>
                            </a:solidFill>
                            <a:latin typeface="Cambria Math"/>
                            <a:ea typeface="Cambria Math"/>
                            <a:cs typeface="Times New Roman" pitchFamily="18" charset="0"/>
                          </a:rPr>
                          <m:t>−</m:t>
                        </m:r>
                      </m:sup>
                    </m:sSup>
                  </m:oMath>
                </a14:m>
                <a:r>
                  <a:rPr lang="en-IN" sz="2000" b="1" dirty="0">
                    <a:solidFill>
                      <a:schemeClr val="bg1"/>
                    </a:solidFill>
                    <a:latin typeface="Times New Roman" pitchFamily="18" charset="0"/>
                    <a:cs typeface="Times New Roman" pitchFamily="18" charset="0"/>
                  </a:rPr>
                  <a:t> are discovered from the CMS (Compact </a:t>
                </a:r>
                <a:r>
                  <a:rPr lang="en-IN" sz="2000" b="1" dirty="0" err="1">
                    <a:solidFill>
                      <a:schemeClr val="bg1"/>
                    </a:solidFill>
                    <a:latin typeface="Times New Roman" pitchFamily="18" charset="0"/>
                    <a:cs typeface="Times New Roman" pitchFamily="18" charset="0"/>
                  </a:rPr>
                  <a:t>Muon</a:t>
                </a:r>
                <a:r>
                  <a:rPr lang="en-IN" sz="2000" b="1" dirty="0">
                    <a:solidFill>
                      <a:schemeClr val="bg1"/>
                    </a:solidFill>
                    <a:latin typeface="Times New Roman" pitchFamily="18" charset="0"/>
                    <a:cs typeface="Times New Roman" pitchFamily="18" charset="0"/>
                  </a:rPr>
                  <a:t> Solenoid) and </a:t>
                </a:r>
                <a:r>
                  <a:rPr lang="en-IN" sz="2000" b="1" dirty="0" err="1">
                    <a:solidFill>
                      <a:schemeClr val="bg1"/>
                    </a:solidFill>
                    <a:latin typeface="Times New Roman" pitchFamily="18" charset="0"/>
                    <a:cs typeface="Times New Roman" pitchFamily="18" charset="0"/>
                  </a:rPr>
                  <a:t>LHCb</a:t>
                </a:r>
                <a:r>
                  <a:rPr lang="en-IN" sz="2000" b="1" dirty="0">
                    <a:solidFill>
                      <a:schemeClr val="bg1"/>
                    </a:solidFill>
                    <a:latin typeface="Times New Roman" pitchFamily="18" charset="0"/>
                    <a:cs typeface="Times New Roman" pitchFamily="18" charset="0"/>
                  </a:rPr>
                  <a:t> (Large Hadron Collider beauty) collaborations very recently [1–4]. </a:t>
                </a:r>
                <a:endParaRPr lang="en-IN" sz="2000" b="1" dirty="0" smtClean="0">
                  <a:solidFill>
                    <a:schemeClr val="bg1"/>
                  </a:solidFill>
                  <a:latin typeface="Times New Roman" pitchFamily="18" charset="0"/>
                  <a:cs typeface="Times New Roman" pitchFamily="18" charset="0"/>
                </a:endParaRPr>
              </a:p>
              <a:p>
                <a:pPr algn="just">
                  <a:defRPr/>
                </a:pPr>
                <a:endParaRPr lang="en-IN" sz="2000" b="1" dirty="0">
                  <a:solidFill>
                    <a:schemeClr val="bg1"/>
                  </a:solidFill>
                  <a:latin typeface="Times New Roman" pitchFamily="18" charset="0"/>
                  <a:cs typeface="Times New Roman" pitchFamily="18" charset="0"/>
                </a:endParaRPr>
              </a:p>
              <a:p>
                <a:pPr algn="just">
                  <a:defRPr/>
                </a:pPr>
                <a:r>
                  <a:rPr lang="en-IN" sz="2000" b="1" dirty="0">
                    <a:solidFill>
                      <a:schemeClr val="bg1"/>
                    </a:solidFill>
                    <a:latin typeface="Times New Roman" pitchFamily="18" charset="0"/>
                    <a:cs typeface="Times New Roman" pitchFamily="18" charset="0"/>
                  </a:rPr>
                  <a:t>The decay of </a:t>
                </a:r>
                <a14:m>
                  <m:oMath xmlns:m="http://schemas.openxmlformats.org/officeDocument/2006/math">
                    <m:sSup>
                      <m:sSupPr>
                        <m:ctrlPr>
                          <a:rPr lang="en-IN" sz="2000" b="1" i="1">
                            <a:solidFill>
                              <a:schemeClr val="bg1"/>
                            </a:solidFill>
                            <a:latin typeface="Cambria Math"/>
                            <a:cs typeface="Times New Roman" pitchFamily="18" charset="0"/>
                          </a:rPr>
                        </m:ctrlPr>
                      </m:sSupPr>
                      <m:e>
                        <m:r>
                          <a:rPr lang="en-US" sz="2000" b="1" i="1">
                            <a:solidFill>
                              <a:schemeClr val="bg1"/>
                            </a:solidFill>
                            <a:latin typeface="Cambria Math"/>
                            <a:cs typeface="Times New Roman" pitchFamily="18" charset="0"/>
                          </a:rPr>
                          <m:t>𝑩</m:t>
                        </m:r>
                      </m:e>
                      <m:sup>
                        <m:r>
                          <a:rPr lang="en-US" sz="2000" b="1" i="1">
                            <a:solidFill>
                              <a:schemeClr val="bg1"/>
                            </a:solidFill>
                            <a:latin typeface="Cambria Math"/>
                            <a:cs typeface="Times New Roman" pitchFamily="18" charset="0"/>
                          </a:rPr>
                          <m:t>𝟎</m:t>
                        </m:r>
                      </m:sup>
                    </m:sSup>
                    <m:r>
                      <a:rPr lang="en-US" sz="2000" b="1" i="1">
                        <a:solidFill>
                          <a:schemeClr val="bg1"/>
                        </a:solidFill>
                        <a:latin typeface="Cambria Math"/>
                        <a:cs typeface="Times New Roman" pitchFamily="18" charset="0"/>
                      </a:rPr>
                      <m:t> </m:t>
                    </m:r>
                    <m:r>
                      <a:rPr lang="en-US" sz="2000" b="1" i="1" smtClean="0">
                        <a:solidFill>
                          <a:schemeClr val="bg1"/>
                        </a:solidFill>
                        <a:latin typeface="Cambria Math"/>
                        <a:cs typeface="Times New Roman" pitchFamily="18" charset="0"/>
                      </a:rPr>
                      <m:t>,  </m:t>
                    </m:r>
                    <m:sSub>
                      <m:sSubPr>
                        <m:ctrlPr>
                          <a:rPr lang="en-IN" sz="2000" b="1" i="1">
                            <a:solidFill>
                              <a:schemeClr val="bg1"/>
                            </a:solidFill>
                            <a:latin typeface="Cambria Math"/>
                            <a:cs typeface="Times New Roman" pitchFamily="18" charset="0"/>
                          </a:rPr>
                        </m:ctrlPr>
                      </m:sSubPr>
                      <m:e>
                        <m:sSup>
                          <m:sSupPr>
                            <m:ctrlPr>
                              <a:rPr lang="en-IN" sz="2000" b="1" i="1">
                                <a:solidFill>
                                  <a:schemeClr val="bg1"/>
                                </a:solidFill>
                                <a:latin typeface="Cambria Math"/>
                                <a:cs typeface="Times New Roman" pitchFamily="18" charset="0"/>
                              </a:rPr>
                            </m:ctrlPr>
                          </m:sSupPr>
                          <m:e>
                            <m:r>
                              <a:rPr lang="en-US" sz="2000" b="1" i="1">
                                <a:solidFill>
                                  <a:schemeClr val="bg1"/>
                                </a:solidFill>
                                <a:latin typeface="Cambria Math"/>
                                <a:cs typeface="Times New Roman" pitchFamily="18" charset="0"/>
                              </a:rPr>
                              <m:t>𝑩</m:t>
                            </m:r>
                          </m:e>
                          <m:sup>
                            <m:r>
                              <a:rPr lang="en-US" sz="2000" b="1" i="1">
                                <a:solidFill>
                                  <a:schemeClr val="bg1"/>
                                </a:solidFill>
                                <a:latin typeface="Cambria Math"/>
                                <a:cs typeface="Times New Roman" pitchFamily="18" charset="0"/>
                              </a:rPr>
                              <m:t>𝟎</m:t>
                            </m:r>
                          </m:sup>
                        </m:sSup>
                      </m:e>
                      <m:sub>
                        <m:r>
                          <a:rPr lang="en-US" sz="2000" b="1" i="1">
                            <a:solidFill>
                              <a:schemeClr val="bg1"/>
                            </a:solidFill>
                            <a:latin typeface="Cambria Math"/>
                            <a:cs typeface="Times New Roman" pitchFamily="18" charset="0"/>
                          </a:rPr>
                          <m:t>𝒔</m:t>
                        </m:r>
                      </m:sub>
                    </m:sSub>
                  </m:oMath>
                </a14:m>
                <a:r>
                  <a:rPr lang="en-IN" sz="2000" b="1" dirty="0" smtClean="0">
                    <a:solidFill>
                      <a:schemeClr val="bg1"/>
                    </a:solidFill>
                    <a:latin typeface="Times New Roman" pitchFamily="18" charset="0"/>
                    <a:cs typeface="Times New Roman" pitchFamily="18" charset="0"/>
                  </a:rPr>
                  <a:t> and </a:t>
                </a:r>
                <a14:m>
                  <m:oMath xmlns:m="http://schemas.openxmlformats.org/officeDocument/2006/math">
                    <m:sSup>
                      <m:sSupPr>
                        <m:ctrlPr>
                          <a:rPr lang="en-IN" sz="2000" b="1" i="1">
                            <a:solidFill>
                              <a:schemeClr val="bg1"/>
                            </a:solidFill>
                            <a:latin typeface="Cambria Math"/>
                            <a:cs typeface="Times New Roman" pitchFamily="18" charset="0"/>
                          </a:rPr>
                        </m:ctrlPr>
                      </m:sSupPr>
                      <m:e>
                        <m:r>
                          <a:rPr lang="en-US" sz="2000" b="1" i="1" smtClean="0">
                            <a:solidFill>
                              <a:schemeClr val="bg1"/>
                            </a:solidFill>
                            <a:latin typeface="Cambria Math"/>
                            <a:cs typeface="Times New Roman" pitchFamily="18" charset="0"/>
                          </a:rPr>
                          <m:t>𝑫</m:t>
                        </m:r>
                      </m:e>
                      <m:sup>
                        <m:r>
                          <a:rPr lang="en-US" sz="2000" b="1" i="1">
                            <a:solidFill>
                              <a:schemeClr val="bg1"/>
                            </a:solidFill>
                            <a:latin typeface="Cambria Math"/>
                            <a:cs typeface="Times New Roman" pitchFamily="18" charset="0"/>
                          </a:rPr>
                          <m:t>𝟎</m:t>
                        </m:r>
                      </m:sup>
                    </m:sSup>
                  </m:oMath>
                </a14:m>
                <a:r>
                  <a:rPr lang="en-IN" sz="2000" b="1" dirty="0">
                    <a:solidFill>
                      <a:schemeClr val="bg1"/>
                    </a:solidFill>
                    <a:latin typeface="Times New Roman" pitchFamily="18" charset="0"/>
                    <a:cs typeface="Times New Roman" pitchFamily="18" charset="0"/>
                  </a:rPr>
                  <a:t> mesons to two </a:t>
                </a:r>
                <a:r>
                  <a:rPr lang="en-IN" sz="2000" b="1" dirty="0" err="1">
                    <a:solidFill>
                      <a:schemeClr val="bg1"/>
                    </a:solidFill>
                    <a:latin typeface="Times New Roman" pitchFamily="18" charset="0"/>
                    <a:cs typeface="Times New Roman" pitchFamily="18" charset="0"/>
                  </a:rPr>
                  <a:t>muons</a:t>
                </a:r>
                <a:r>
                  <a:rPr lang="en-IN" sz="2000" b="1" dirty="0">
                    <a:solidFill>
                      <a:schemeClr val="bg1"/>
                    </a:solidFill>
                    <a:latin typeface="Times New Roman" pitchFamily="18" charset="0"/>
                    <a:cs typeface="Times New Roman" pitchFamily="18" charset="0"/>
                  </a:rPr>
                  <a:t> is forbidden at the elementary level because the Z</a:t>
                </a:r>
                <a:r>
                  <a:rPr lang="en-IN" sz="2000" b="1" baseline="-25000" dirty="0">
                    <a:solidFill>
                      <a:schemeClr val="bg1"/>
                    </a:solidFill>
                    <a:latin typeface="Times New Roman" pitchFamily="18" charset="0"/>
                    <a:cs typeface="Times New Roman" pitchFamily="18" charset="0"/>
                  </a:rPr>
                  <a:t>0</a:t>
                </a:r>
                <a:r>
                  <a:rPr lang="en-IN" sz="2000" b="1" dirty="0">
                    <a:solidFill>
                      <a:schemeClr val="bg1"/>
                    </a:solidFill>
                    <a:latin typeface="Times New Roman" pitchFamily="18" charset="0"/>
                    <a:cs typeface="Times New Roman" pitchFamily="18" charset="0"/>
                  </a:rPr>
                  <a:t> cannot couple directly to quarks of different flavours and there are no direct flavour changing neutral currents (FCNC). </a:t>
                </a:r>
                <a:endParaRPr lang="en-IN" sz="2000" b="1" dirty="0" smtClean="0">
                  <a:solidFill>
                    <a:schemeClr val="bg1"/>
                  </a:solidFill>
                  <a:latin typeface="Times New Roman" pitchFamily="18" charset="0"/>
                  <a:cs typeface="Times New Roman" pitchFamily="18" charset="0"/>
                </a:endParaRPr>
              </a:p>
              <a:p>
                <a:pPr algn="just">
                  <a:defRPr/>
                </a:pPr>
                <a:endParaRPr lang="en-IN" sz="2000" b="1" dirty="0">
                  <a:solidFill>
                    <a:schemeClr val="bg1"/>
                  </a:solidFill>
                  <a:latin typeface="Times New Roman" pitchFamily="18" charset="0"/>
                  <a:cs typeface="Times New Roman" pitchFamily="18" charset="0"/>
                </a:endParaRPr>
              </a:p>
              <a:p>
                <a:pPr algn="just">
                  <a:defRPr/>
                </a:pPr>
                <a:r>
                  <a:rPr lang="en-IN" sz="2000" b="1" dirty="0">
                    <a:solidFill>
                      <a:schemeClr val="bg1"/>
                    </a:solidFill>
                    <a:latin typeface="Times New Roman" pitchFamily="18" charset="0"/>
                    <a:cs typeface="Times New Roman" pitchFamily="18" charset="0"/>
                  </a:rPr>
                  <a:t>However, this decay occurs through higher order transitions such as those shown in Fig. These are highly suppressed because each additional interaction vertex reduces their probability of occurring significantly. They are also </a:t>
                </a:r>
                <a:r>
                  <a:rPr lang="en-IN" sz="2000" b="1" dirty="0" err="1">
                    <a:solidFill>
                      <a:schemeClr val="bg1"/>
                    </a:solidFill>
                    <a:latin typeface="Times New Roman" pitchFamily="18" charset="0"/>
                    <a:cs typeface="Times New Roman" pitchFamily="18" charset="0"/>
                  </a:rPr>
                  <a:t>helicity</a:t>
                </a:r>
                <a:r>
                  <a:rPr lang="en-IN" sz="2000" b="1" dirty="0">
                    <a:solidFill>
                      <a:schemeClr val="bg1"/>
                    </a:solidFill>
                    <a:latin typeface="Times New Roman" pitchFamily="18" charset="0"/>
                    <a:cs typeface="Times New Roman" pitchFamily="18" charset="0"/>
                  </a:rPr>
                  <a:t> and CKM suppressed. </a:t>
                </a:r>
                <a:endParaRPr lang="en-IN" sz="2000" b="1" dirty="0" smtClean="0">
                  <a:solidFill>
                    <a:schemeClr val="bg1"/>
                  </a:solidFill>
                  <a:latin typeface="Times New Roman" pitchFamily="18" charset="0"/>
                  <a:cs typeface="Times New Roman" pitchFamily="18" charset="0"/>
                </a:endParaRPr>
              </a:p>
              <a:p>
                <a:pPr algn="just">
                  <a:defRPr/>
                </a:pPr>
                <a:endParaRPr lang="en-IN" sz="2000" b="1" dirty="0" smtClean="0">
                  <a:solidFill>
                    <a:schemeClr val="bg1"/>
                  </a:solidFill>
                  <a:latin typeface="Times New Roman" pitchFamily="18" charset="0"/>
                  <a:cs typeface="Times New Roman" pitchFamily="18" charset="0"/>
                </a:endParaRPr>
              </a:p>
              <a:p>
                <a:pPr algn="just">
                  <a:defRPr/>
                </a:pPr>
                <a:r>
                  <a:rPr lang="en-IN" sz="2000" b="1" dirty="0" smtClean="0">
                    <a:solidFill>
                      <a:schemeClr val="bg1"/>
                    </a:solidFill>
                    <a:latin typeface="Times New Roman" pitchFamily="18" charset="0"/>
                    <a:cs typeface="Times New Roman" pitchFamily="18" charset="0"/>
                  </a:rPr>
                  <a:t>Consequently</a:t>
                </a:r>
                <a:r>
                  <a:rPr lang="en-IN" sz="2000" b="1" dirty="0">
                    <a:solidFill>
                      <a:schemeClr val="bg1"/>
                    </a:solidFill>
                    <a:latin typeface="Times New Roman" pitchFamily="18" charset="0"/>
                    <a:cs typeface="Times New Roman" pitchFamily="18" charset="0"/>
                  </a:rPr>
                  <a:t>, the branching fraction for the </a:t>
                </a:r>
                <a14:m>
                  <m:oMath xmlns:m="http://schemas.openxmlformats.org/officeDocument/2006/math">
                    <m:sSub>
                      <m:sSubPr>
                        <m:ctrlPr>
                          <a:rPr lang="en-IN" sz="2000" b="1" i="1">
                            <a:solidFill>
                              <a:schemeClr val="bg1"/>
                            </a:solidFill>
                            <a:latin typeface="Cambria Math"/>
                            <a:cs typeface="Times New Roman" pitchFamily="18" charset="0"/>
                          </a:rPr>
                        </m:ctrlPr>
                      </m:sSubPr>
                      <m:e>
                        <m:sSup>
                          <m:sSupPr>
                            <m:ctrlPr>
                              <a:rPr lang="en-IN" sz="2000" b="1" i="1">
                                <a:solidFill>
                                  <a:schemeClr val="bg1"/>
                                </a:solidFill>
                                <a:latin typeface="Cambria Math"/>
                                <a:cs typeface="Times New Roman" pitchFamily="18" charset="0"/>
                              </a:rPr>
                            </m:ctrlPr>
                          </m:sSupPr>
                          <m:e>
                            <m:r>
                              <a:rPr lang="en-US" sz="2000" b="1" i="1">
                                <a:solidFill>
                                  <a:schemeClr val="bg1"/>
                                </a:solidFill>
                                <a:latin typeface="Cambria Math"/>
                                <a:cs typeface="Times New Roman" pitchFamily="18" charset="0"/>
                              </a:rPr>
                              <m:t>𝑩</m:t>
                            </m:r>
                          </m:e>
                          <m:sup>
                            <m:r>
                              <a:rPr lang="en-US" sz="2000" b="1" i="1">
                                <a:solidFill>
                                  <a:schemeClr val="bg1"/>
                                </a:solidFill>
                                <a:latin typeface="Cambria Math"/>
                                <a:cs typeface="Times New Roman" pitchFamily="18" charset="0"/>
                              </a:rPr>
                              <m:t>𝟎</m:t>
                            </m:r>
                          </m:sup>
                        </m:sSup>
                      </m:e>
                      <m:sub>
                        <m:r>
                          <a:rPr lang="en-US" sz="2000" b="1" i="1">
                            <a:solidFill>
                              <a:schemeClr val="bg1"/>
                            </a:solidFill>
                            <a:latin typeface="Cambria Math"/>
                            <a:cs typeface="Times New Roman" pitchFamily="18" charset="0"/>
                          </a:rPr>
                          <m:t>𝒔</m:t>
                        </m:r>
                      </m:sub>
                    </m:sSub>
                    <m:r>
                      <a:rPr lang="en-US" sz="2000" b="1" i="1">
                        <a:solidFill>
                          <a:schemeClr val="bg1"/>
                        </a:solidFill>
                        <a:latin typeface="Cambria Math"/>
                        <a:ea typeface="Cambria Math"/>
                        <a:cs typeface="Times New Roman" pitchFamily="18" charset="0"/>
                      </a:rPr>
                      <m:t>⟶</m:t>
                    </m:r>
                    <m:sSup>
                      <m:sSupPr>
                        <m:ctrlPr>
                          <a:rPr lang="en-US" sz="2000" b="1" i="1">
                            <a:solidFill>
                              <a:schemeClr val="bg1"/>
                            </a:solidFill>
                            <a:latin typeface="Cambria Math"/>
                            <a:ea typeface="Cambria Math"/>
                            <a:cs typeface="Times New Roman" pitchFamily="18" charset="0"/>
                          </a:rPr>
                        </m:ctrlPr>
                      </m:sSupPr>
                      <m:e>
                        <m:r>
                          <a:rPr lang="en-US" sz="2000" b="1" i="1">
                            <a:solidFill>
                              <a:schemeClr val="bg1"/>
                            </a:solidFill>
                            <a:latin typeface="Cambria Math"/>
                            <a:ea typeface="Cambria Math"/>
                            <a:cs typeface="Times New Roman" pitchFamily="18" charset="0"/>
                          </a:rPr>
                          <m:t>𝝁</m:t>
                        </m:r>
                      </m:e>
                      <m:sup>
                        <m:r>
                          <a:rPr lang="en-US" sz="2000" b="1" i="1">
                            <a:solidFill>
                              <a:schemeClr val="bg1"/>
                            </a:solidFill>
                            <a:latin typeface="Cambria Math"/>
                            <a:ea typeface="Cambria Math"/>
                            <a:cs typeface="Times New Roman" pitchFamily="18" charset="0"/>
                          </a:rPr>
                          <m:t>+</m:t>
                        </m:r>
                      </m:sup>
                    </m:sSup>
                    <m:sSup>
                      <m:sSupPr>
                        <m:ctrlPr>
                          <a:rPr lang="en-US" sz="2000" b="1" i="1">
                            <a:solidFill>
                              <a:schemeClr val="bg1"/>
                            </a:solidFill>
                            <a:latin typeface="Cambria Math"/>
                            <a:ea typeface="Cambria Math"/>
                            <a:cs typeface="Times New Roman" pitchFamily="18" charset="0"/>
                          </a:rPr>
                        </m:ctrlPr>
                      </m:sSupPr>
                      <m:e>
                        <m:r>
                          <a:rPr lang="en-US" sz="2000" b="1" i="1">
                            <a:solidFill>
                              <a:schemeClr val="bg1"/>
                            </a:solidFill>
                            <a:latin typeface="Cambria Math"/>
                            <a:ea typeface="Cambria Math"/>
                            <a:cs typeface="Times New Roman" pitchFamily="18" charset="0"/>
                          </a:rPr>
                          <m:t>𝝁</m:t>
                        </m:r>
                      </m:e>
                      <m:sup>
                        <m:r>
                          <a:rPr lang="en-US" sz="2000" b="1" i="1">
                            <a:solidFill>
                              <a:schemeClr val="bg1"/>
                            </a:solidFill>
                            <a:latin typeface="Cambria Math"/>
                            <a:ea typeface="Cambria Math"/>
                            <a:cs typeface="Times New Roman" pitchFamily="18" charset="0"/>
                          </a:rPr>
                          <m:t>−</m:t>
                        </m:r>
                      </m:sup>
                    </m:sSup>
                  </m:oMath>
                </a14:m>
                <a:r>
                  <a:rPr lang="en-IN" sz="2000" b="1" dirty="0">
                    <a:solidFill>
                      <a:schemeClr val="bg1"/>
                    </a:solidFill>
                    <a:latin typeface="Times New Roman" pitchFamily="18" charset="0"/>
                    <a:cs typeface="Times New Roman" pitchFamily="18" charset="0"/>
                  </a:rPr>
                  <a:t> and </a:t>
                </a:r>
                <a14:m>
                  <m:oMath xmlns:m="http://schemas.openxmlformats.org/officeDocument/2006/math">
                    <m:sSup>
                      <m:sSupPr>
                        <m:ctrlPr>
                          <a:rPr lang="en-IN" sz="2000" b="1" i="1">
                            <a:solidFill>
                              <a:schemeClr val="bg1"/>
                            </a:solidFill>
                            <a:latin typeface="Cambria Math"/>
                            <a:cs typeface="Times New Roman" pitchFamily="18" charset="0"/>
                          </a:rPr>
                        </m:ctrlPr>
                      </m:sSupPr>
                      <m:e>
                        <m:r>
                          <a:rPr lang="en-US" sz="2000" b="1" i="1">
                            <a:solidFill>
                              <a:schemeClr val="bg1"/>
                            </a:solidFill>
                            <a:latin typeface="Cambria Math"/>
                            <a:cs typeface="Times New Roman" pitchFamily="18" charset="0"/>
                          </a:rPr>
                          <m:t>𝑩</m:t>
                        </m:r>
                      </m:e>
                      <m:sup>
                        <m:r>
                          <a:rPr lang="en-US" sz="2000" b="1" i="1">
                            <a:solidFill>
                              <a:schemeClr val="bg1"/>
                            </a:solidFill>
                            <a:latin typeface="Cambria Math"/>
                            <a:cs typeface="Times New Roman" pitchFamily="18" charset="0"/>
                          </a:rPr>
                          <m:t>𝟎</m:t>
                        </m:r>
                      </m:sup>
                    </m:sSup>
                    <m:r>
                      <a:rPr lang="en-US" sz="2000" b="1" i="1">
                        <a:solidFill>
                          <a:schemeClr val="bg1"/>
                        </a:solidFill>
                        <a:latin typeface="Cambria Math"/>
                        <a:ea typeface="Cambria Math"/>
                        <a:cs typeface="Times New Roman" pitchFamily="18" charset="0"/>
                      </a:rPr>
                      <m:t>⟶</m:t>
                    </m:r>
                    <m:sSup>
                      <m:sSupPr>
                        <m:ctrlPr>
                          <a:rPr lang="en-US" sz="2000" b="1" i="1">
                            <a:solidFill>
                              <a:schemeClr val="bg1"/>
                            </a:solidFill>
                            <a:latin typeface="Cambria Math"/>
                            <a:ea typeface="Cambria Math"/>
                            <a:cs typeface="Times New Roman" pitchFamily="18" charset="0"/>
                          </a:rPr>
                        </m:ctrlPr>
                      </m:sSupPr>
                      <m:e>
                        <m:r>
                          <a:rPr lang="en-US" sz="2000" b="1" i="1">
                            <a:solidFill>
                              <a:schemeClr val="bg1"/>
                            </a:solidFill>
                            <a:latin typeface="Cambria Math"/>
                            <a:ea typeface="Cambria Math"/>
                            <a:cs typeface="Times New Roman" pitchFamily="18" charset="0"/>
                          </a:rPr>
                          <m:t>𝝁</m:t>
                        </m:r>
                      </m:e>
                      <m:sup>
                        <m:r>
                          <a:rPr lang="en-US" sz="2000" b="1" i="1">
                            <a:solidFill>
                              <a:schemeClr val="bg1"/>
                            </a:solidFill>
                            <a:latin typeface="Cambria Math"/>
                            <a:ea typeface="Cambria Math"/>
                            <a:cs typeface="Times New Roman" pitchFamily="18" charset="0"/>
                          </a:rPr>
                          <m:t>+</m:t>
                        </m:r>
                      </m:sup>
                    </m:sSup>
                    <m:sSup>
                      <m:sSupPr>
                        <m:ctrlPr>
                          <a:rPr lang="en-US" sz="2000" b="1" i="1">
                            <a:solidFill>
                              <a:schemeClr val="bg1"/>
                            </a:solidFill>
                            <a:latin typeface="Cambria Math"/>
                            <a:ea typeface="Cambria Math"/>
                            <a:cs typeface="Times New Roman" pitchFamily="18" charset="0"/>
                          </a:rPr>
                        </m:ctrlPr>
                      </m:sSupPr>
                      <m:e>
                        <m:r>
                          <a:rPr lang="en-US" sz="2000" b="1" i="1">
                            <a:solidFill>
                              <a:schemeClr val="bg1"/>
                            </a:solidFill>
                            <a:latin typeface="Cambria Math"/>
                            <a:ea typeface="Cambria Math"/>
                            <a:cs typeface="Times New Roman" pitchFamily="18" charset="0"/>
                          </a:rPr>
                          <m:t>𝝁</m:t>
                        </m:r>
                      </m:e>
                      <m:sup>
                        <m:r>
                          <a:rPr lang="en-US" sz="2000" b="1" i="1">
                            <a:solidFill>
                              <a:schemeClr val="bg1"/>
                            </a:solidFill>
                            <a:latin typeface="Cambria Math"/>
                            <a:ea typeface="Cambria Math"/>
                            <a:cs typeface="Times New Roman" pitchFamily="18" charset="0"/>
                          </a:rPr>
                          <m:t>−</m:t>
                        </m:r>
                      </m:sup>
                    </m:sSup>
                  </m:oMath>
                </a14:m>
                <a:r>
                  <a:rPr lang="en-IN" sz="2000" b="1" dirty="0">
                    <a:solidFill>
                      <a:schemeClr val="bg1"/>
                    </a:solidFill>
                    <a:latin typeface="Times New Roman" pitchFamily="18" charset="0"/>
                    <a:cs typeface="Times New Roman" pitchFamily="18" charset="0"/>
                  </a:rPr>
                  <a:t> decay is expected to be very small compared to the dominant </a:t>
                </a:r>
                <a:r>
                  <a:rPr lang="en-IN" sz="2000" b="1" i="1" dirty="0">
                    <a:solidFill>
                      <a:schemeClr val="bg1"/>
                    </a:solidFill>
                    <a:latin typeface="Times New Roman" pitchFamily="18" charset="0"/>
                    <a:cs typeface="Times New Roman" pitchFamily="18" charset="0"/>
                  </a:rPr>
                  <a:t>b</a:t>
                </a:r>
                <a:r>
                  <a:rPr lang="en-IN" sz="2000" b="1" dirty="0">
                    <a:solidFill>
                      <a:schemeClr val="bg1"/>
                    </a:solidFill>
                    <a:latin typeface="Times New Roman" pitchFamily="18" charset="0"/>
                    <a:cs typeface="Times New Roman" pitchFamily="18" charset="0"/>
                  </a:rPr>
                  <a:t> antiquark to </a:t>
                </a:r>
                <a:r>
                  <a:rPr lang="en-IN" sz="2000" b="1" i="1" dirty="0">
                    <a:solidFill>
                      <a:schemeClr val="bg1"/>
                    </a:solidFill>
                    <a:latin typeface="Times New Roman" pitchFamily="18" charset="0"/>
                    <a:cs typeface="Times New Roman" pitchFamily="18" charset="0"/>
                  </a:rPr>
                  <a:t>c</a:t>
                </a:r>
                <a:r>
                  <a:rPr lang="en-IN" sz="2000" b="1" dirty="0">
                    <a:solidFill>
                      <a:schemeClr val="bg1"/>
                    </a:solidFill>
                    <a:latin typeface="Times New Roman" pitchFamily="18" charset="0"/>
                    <a:cs typeface="Times New Roman" pitchFamily="18" charset="0"/>
                  </a:rPr>
                  <a:t> antiquark </a:t>
                </a:r>
                <a:r>
                  <a:rPr lang="en-IN" sz="2000" b="1" dirty="0" smtClean="0">
                    <a:solidFill>
                      <a:schemeClr val="bg1"/>
                    </a:solidFill>
                    <a:latin typeface="Times New Roman" pitchFamily="18" charset="0"/>
                    <a:cs typeface="Times New Roman" pitchFamily="18" charset="0"/>
                  </a:rPr>
                  <a:t>transitions.</a:t>
                </a:r>
                <a:endParaRPr lang="en-US" sz="2000" b="1" dirty="0" smtClean="0">
                  <a:ln w="11430"/>
                  <a:solidFill>
                    <a:schemeClr val="bg1"/>
                  </a:solidFill>
                  <a:latin typeface="Lucida Fax" pitchFamily="18" charset="0"/>
                  <a:cs typeface="Times New Roman" pitchFamily="18" charset="0"/>
                  <a:sym typeface="Mathematica1"/>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457200" y="1143000"/>
                <a:ext cx="8458200" cy="5352491"/>
              </a:xfrm>
              <a:prstGeom prst="rect">
                <a:avLst/>
              </a:prstGeom>
              <a:blipFill rotWithShape="1">
                <a:blip r:embed="rId2"/>
                <a:stretch>
                  <a:fillRect l="-720" t="-569" r="-1441" b="-1025"/>
                </a:stretch>
              </a:blipFill>
            </p:spPr>
            <p:txBody>
              <a:bodyPr/>
              <a:lstStyle/>
              <a:p>
                <a:r>
                  <a:rPr lang="en-US">
                    <a:noFill/>
                  </a:rPr>
                  <a:t> </a:t>
                </a:r>
              </a:p>
            </p:txBody>
          </p:sp>
        </mc:Fallback>
      </mc:AlternateContent>
      <p:sp>
        <p:nvSpPr>
          <p:cNvPr id="8" name="Flowchart: Connector 7"/>
          <p:cNvSpPr/>
          <p:nvPr/>
        </p:nvSpPr>
        <p:spPr>
          <a:xfrm flipV="1">
            <a:off x="162059" y="4038600"/>
            <a:ext cx="162059" cy="152400"/>
          </a:xfrm>
          <a:prstGeom prst="flowChartConnector">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9" name="Flowchart: Connector 8"/>
          <p:cNvSpPr/>
          <p:nvPr/>
        </p:nvSpPr>
        <p:spPr>
          <a:xfrm flipV="1">
            <a:off x="152400" y="2819400"/>
            <a:ext cx="162059" cy="152400"/>
          </a:xfrm>
          <a:prstGeom prst="flowChartConnector">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1" name="Rounded Rectangle 10"/>
          <p:cNvSpPr/>
          <p:nvPr/>
        </p:nvSpPr>
        <p:spPr>
          <a:xfrm>
            <a:off x="0" y="0"/>
            <a:ext cx="9144000" cy="740229"/>
          </a:xfrm>
          <a:prstGeom prst="roundRect">
            <a:avLst/>
          </a:prstGeom>
          <a:solidFill>
            <a:schemeClr val="accent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r>
              <a:rPr lang="en-US" sz="4400" b="1" dirty="0">
                <a:latin typeface="Edwardian Script ITC" pitchFamily="66" charset="0"/>
              </a:rPr>
              <a:t>Introduction</a:t>
            </a:r>
            <a:endParaRPr lang="en-US" sz="4400" dirty="0">
              <a:latin typeface="Times New Roman" pitchFamily="18" charset="0"/>
              <a:cs typeface="Times New Roman" pitchFamily="18" charset="0"/>
            </a:endParaRPr>
          </a:p>
        </p:txBody>
      </p:sp>
      <p:pic>
        <p:nvPicPr>
          <p:cNvPr id="7" name="Picture 2" descr="Waving India flag"/>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p:sp>
        <p:nvSpPr>
          <p:cNvPr id="10" name="Flowchart: Connector 9"/>
          <p:cNvSpPr/>
          <p:nvPr/>
        </p:nvSpPr>
        <p:spPr>
          <a:xfrm flipV="1">
            <a:off x="152400" y="5562600"/>
            <a:ext cx="162059" cy="152400"/>
          </a:xfrm>
          <a:prstGeom prst="flowChartConnector">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Rounded Rectangle 7"/>
          <p:cNvSpPr/>
          <p:nvPr/>
        </p:nvSpPr>
        <p:spPr>
          <a:xfrm>
            <a:off x="0" y="0"/>
            <a:ext cx="9144000" cy="740229"/>
          </a:xfrm>
          <a:prstGeom prst="roundRect">
            <a:avLst/>
          </a:prstGeom>
          <a:solidFill>
            <a:schemeClr val="accent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r>
              <a:rPr lang="en-US" sz="4400" b="1" dirty="0">
                <a:latin typeface="Edwardian Script ITC" pitchFamily="66" charset="0"/>
              </a:rPr>
              <a:t>Introduction</a:t>
            </a:r>
            <a:endParaRPr lang="en-US" sz="4000" dirty="0">
              <a:latin typeface="Times New Roman" pitchFamily="18" charset="0"/>
              <a:cs typeface="Times New Roman" pitchFamily="18" charset="0"/>
            </a:endParaRPr>
          </a:p>
        </p:txBody>
      </p:sp>
      <p:sp>
        <p:nvSpPr>
          <p:cNvPr id="12" name="Rectangle 11"/>
          <p:cNvSpPr/>
          <p:nvPr/>
        </p:nvSpPr>
        <p:spPr>
          <a:xfrm>
            <a:off x="76200" y="609600"/>
            <a:ext cx="4800600" cy="769441"/>
          </a:xfrm>
          <a:prstGeom prst="rect">
            <a:avLst/>
          </a:prstGeom>
        </p:spPr>
        <p:txBody>
          <a:bodyPr wrap="square">
            <a:spAutoFit/>
          </a:bodyPr>
          <a:lstStyle/>
          <a:p>
            <a:pPr algn="just"/>
            <a:r>
              <a:rPr lang="en-US" sz="4400" b="1" u="sng" dirty="0" smtClean="0">
                <a:ln w="11430"/>
                <a:solidFill>
                  <a:schemeClr val="accent3">
                    <a:lumMod val="75000"/>
                  </a:schemeClr>
                </a:solidFill>
                <a:latin typeface="Edwardian Script ITC" pitchFamily="66" charset="0"/>
                <a:cs typeface="Times New Roman" pitchFamily="18" charset="0"/>
                <a:sym typeface="Mathematica1"/>
              </a:rPr>
              <a:t>Experimental Status</a:t>
            </a:r>
            <a:endParaRPr lang="en-US" sz="4400" b="1" u="sng" dirty="0">
              <a:ln w="11430"/>
              <a:solidFill>
                <a:schemeClr val="accent3">
                  <a:lumMod val="75000"/>
                </a:schemeClr>
              </a:solidFill>
              <a:latin typeface="Edwardian Script ITC" pitchFamily="66" charset="0"/>
              <a:cs typeface="Times New Roman" pitchFamily="18" charset="0"/>
              <a:sym typeface="Mathematica1"/>
            </a:endParaRPr>
          </a:p>
        </p:txBody>
      </p:sp>
      <p:pic>
        <p:nvPicPr>
          <p:cNvPr id="19" name="Picture 2"/>
          <p:cNvPicPr>
            <a:picLocks noChangeAspect="1" noChangeArrowheads="1"/>
          </p:cNvPicPr>
          <p:nvPr/>
        </p:nvPicPr>
        <p:blipFill rotWithShape="1">
          <a:blip r:embed="rId2" cstate="print">
            <a:duotone>
              <a:prstClr val="black"/>
              <a:schemeClr val="accent2">
                <a:lumMod val="40000"/>
                <a:lumOff val="60000"/>
                <a:tint val="45000"/>
                <a:satMod val="400000"/>
              </a:schemeClr>
            </a:duotone>
            <a:extLst>
              <a:ext uri="{28A0092B-C50C-407E-A947-70E740481C1C}">
                <a14:useLocalDpi xmlns:a14="http://schemas.microsoft.com/office/drawing/2010/main" val="0"/>
              </a:ext>
            </a:extLst>
          </a:blip>
          <a:srcRect r="49087"/>
          <a:stretch/>
        </p:blipFill>
        <p:spPr bwMode="auto">
          <a:xfrm>
            <a:off x="176330" y="1447801"/>
            <a:ext cx="2185870" cy="1410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2"/>
          <p:cNvPicPr>
            <a:picLocks noChangeAspect="1" noChangeArrowheads="1"/>
          </p:cNvPicPr>
          <p:nvPr/>
        </p:nvPicPr>
        <p:blipFill rotWithShape="1">
          <a:blip r:embed="rId3" cstate="print">
            <a:duotone>
              <a:prstClr val="black"/>
              <a:schemeClr val="accent2">
                <a:lumMod val="40000"/>
                <a:lumOff val="60000"/>
                <a:tint val="45000"/>
                <a:satMod val="400000"/>
              </a:schemeClr>
            </a:duotone>
            <a:extLst>
              <a:ext uri="{28A0092B-C50C-407E-A947-70E740481C1C}">
                <a14:useLocalDpi xmlns:a14="http://schemas.microsoft.com/office/drawing/2010/main" val="0"/>
              </a:ext>
            </a:extLst>
          </a:blip>
          <a:srcRect l="51965"/>
          <a:stretch/>
        </p:blipFill>
        <p:spPr bwMode="auto">
          <a:xfrm>
            <a:off x="4719510" y="1447800"/>
            <a:ext cx="2062290" cy="1410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3"/>
          <p:cNvPicPr>
            <a:picLocks noChangeAspect="1" noChangeArrowheads="1"/>
          </p:cNvPicPr>
          <p:nvPr/>
        </p:nvPicPr>
        <p:blipFill>
          <a:blip r:embed="rId4">
            <a:duotone>
              <a:prstClr val="black"/>
              <a:srgbClr val="FFCCFF">
                <a:tint val="45000"/>
                <a:satMod val="400000"/>
              </a:srgbClr>
            </a:duotone>
            <a:extLst>
              <a:ext uri="{28A0092B-C50C-407E-A947-70E740481C1C}">
                <a14:useLocalDpi xmlns:a14="http://schemas.microsoft.com/office/drawing/2010/main" val="0"/>
              </a:ext>
            </a:extLst>
          </a:blip>
          <a:srcRect/>
          <a:stretch>
            <a:fillRect/>
          </a:stretch>
        </p:blipFill>
        <p:spPr bwMode="auto">
          <a:xfrm>
            <a:off x="6858000" y="1447801"/>
            <a:ext cx="2095182" cy="1414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4"/>
          <p:cNvPicPr>
            <a:picLocks noChangeAspect="1" noChangeArrowheads="1"/>
          </p:cNvPicPr>
          <p:nvPr/>
        </p:nvPicPr>
        <p:blipFill rotWithShape="1">
          <a:blip r:embed="rId5">
            <a:duotone>
              <a:prstClr val="black"/>
              <a:srgbClr val="FFCCFF">
                <a:tint val="45000"/>
                <a:satMod val="400000"/>
              </a:srgbClr>
            </a:duotone>
            <a:extLst>
              <a:ext uri="{28A0092B-C50C-407E-A947-70E740481C1C}">
                <a14:useLocalDpi xmlns:a14="http://schemas.microsoft.com/office/drawing/2010/main" val="0"/>
              </a:ext>
            </a:extLst>
          </a:blip>
          <a:srcRect b="15677"/>
          <a:stretch/>
        </p:blipFill>
        <p:spPr bwMode="auto">
          <a:xfrm>
            <a:off x="2456615" y="1447801"/>
            <a:ext cx="2191585" cy="1414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4"/>
          <p:cNvPicPr>
            <a:picLocks noChangeAspect="1" noChangeArrowheads="1"/>
          </p:cNvPicPr>
          <p:nvPr/>
        </p:nvPicPr>
        <p:blipFill rotWithShape="1">
          <a:blip r:embed="rId6">
            <a:extLst>
              <a:ext uri="{28A0092B-C50C-407E-A947-70E740481C1C}">
                <a14:useLocalDpi xmlns:a14="http://schemas.microsoft.com/office/drawing/2010/main" val="0"/>
              </a:ext>
            </a:extLst>
          </a:blip>
          <a:srcRect l="66047" t="4966" r="-437" b="47721"/>
          <a:stretch/>
        </p:blipFill>
        <p:spPr bwMode="auto">
          <a:xfrm>
            <a:off x="5872426" y="3056500"/>
            <a:ext cx="3119173" cy="1848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4"/>
          <p:cNvPicPr>
            <a:picLocks noChangeAspect="1" noChangeArrowheads="1"/>
          </p:cNvPicPr>
          <p:nvPr/>
        </p:nvPicPr>
        <p:blipFill rotWithShape="1">
          <a:blip r:embed="rId6">
            <a:extLst>
              <a:ext uri="{28A0092B-C50C-407E-A947-70E740481C1C}">
                <a14:useLocalDpi xmlns:a14="http://schemas.microsoft.com/office/drawing/2010/main" val="0"/>
              </a:ext>
            </a:extLst>
          </a:blip>
          <a:srcRect l="66047" t="51576" r="-437" b="1111"/>
          <a:stretch/>
        </p:blipFill>
        <p:spPr bwMode="auto">
          <a:xfrm>
            <a:off x="5872427" y="4876821"/>
            <a:ext cx="3119173" cy="1848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7486" y="3056500"/>
            <a:ext cx="5451314" cy="3669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descr="Waving India flag"/>
          <p:cNvPicPr>
            <a:picLocks noChangeAspect="1" noChangeArrowheads="1" noCrop="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87783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ounded Rectangle 2"/>
          <p:cNvSpPr/>
          <p:nvPr/>
        </p:nvSpPr>
        <p:spPr>
          <a:xfrm>
            <a:off x="0" y="0"/>
            <a:ext cx="9144000" cy="740229"/>
          </a:xfrm>
          <a:prstGeom prst="roundRect">
            <a:avLst/>
          </a:prstGeom>
          <a:solidFill>
            <a:schemeClr val="accent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r>
              <a:rPr lang="en-US" sz="4400" b="1" dirty="0">
                <a:latin typeface="Edwardian Script ITC" pitchFamily="66" charset="0"/>
              </a:rPr>
              <a:t>Introduction</a:t>
            </a:r>
            <a:endParaRPr lang="en-US" sz="4000" dirty="0">
              <a:latin typeface="Times New Roman" pitchFamily="18" charset="0"/>
              <a:cs typeface="Times New Roman" pitchFamily="18" charset="0"/>
            </a:endParaRPr>
          </a:p>
        </p:txBody>
      </p:sp>
      <p:sp>
        <p:nvSpPr>
          <p:cNvPr id="4" name="Rectangle 3"/>
          <p:cNvSpPr/>
          <p:nvPr/>
        </p:nvSpPr>
        <p:spPr>
          <a:xfrm>
            <a:off x="76200" y="609600"/>
            <a:ext cx="4800600" cy="769441"/>
          </a:xfrm>
          <a:prstGeom prst="rect">
            <a:avLst/>
          </a:prstGeom>
        </p:spPr>
        <p:txBody>
          <a:bodyPr wrap="square">
            <a:spAutoFit/>
          </a:bodyPr>
          <a:lstStyle/>
          <a:p>
            <a:pPr algn="just"/>
            <a:r>
              <a:rPr lang="en-US" sz="4400" b="1" u="sng" dirty="0" smtClean="0">
                <a:ln w="11430"/>
                <a:solidFill>
                  <a:schemeClr val="accent3">
                    <a:lumMod val="75000"/>
                  </a:schemeClr>
                </a:solidFill>
                <a:latin typeface="Edwardian Script ITC" pitchFamily="66" charset="0"/>
                <a:cs typeface="Times New Roman" pitchFamily="18" charset="0"/>
                <a:sym typeface="Mathematica1"/>
              </a:rPr>
              <a:t>Experimental Status</a:t>
            </a:r>
            <a:endParaRPr lang="en-US" sz="4400" b="1" u="sng" dirty="0">
              <a:ln w="11430"/>
              <a:solidFill>
                <a:schemeClr val="accent3">
                  <a:lumMod val="75000"/>
                </a:schemeClr>
              </a:solidFill>
              <a:latin typeface="Edwardian Script ITC" pitchFamily="66" charset="0"/>
              <a:cs typeface="Times New Roman" pitchFamily="18" charset="0"/>
              <a:sym typeface="Mathematica1"/>
            </a:endParaRPr>
          </a:p>
        </p:txBody>
      </p:sp>
      <p:pic>
        <p:nvPicPr>
          <p:cNvPr id="12" name="Picture 2" descr="Waving India flag"/>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3896201" y="1371600"/>
            <a:ext cx="4978717" cy="4729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Oval 1"/>
          <p:cNvSpPr/>
          <p:nvPr/>
        </p:nvSpPr>
        <p:spPr>
          <a:xfrm>
            <a:off x="8134351" y="4261819"/>
            <a:ext cx="704850" cy="1834181"/>
          </a:xfrm>
          <a:prstGeom prst="ellipse">
            <a:avLst/>
          </a:prstGeom>
          <a:solidFill>
            <a:srgbClr val="FFFF00">
              <a:alpha val="35000"/>
            </a:srgbClr>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p:cNvSpPr/>
          <p:nvPr/>
        </p:nvSpPr>
        <p:spPr>
          <a:xfrm>
            <a:off x="4383508" y="6248400"/>
            <a:ext cx="3922292" cy="400110"/>
          </a:xfrm>
          <a:prstGeom prst="rect">
            <a:avLst/>
          </a:prstGeom>
        </p:spPr>
        <p:txBody>
          <a:bodyPr wrap="none">
            <a:spAutoFit/>
          </a:bodyPr>
          <a:lstStyle/>
          <a:p>
            <a:r>
              <a:rPr lang="en-IN" sz="2000" b="1" dirty="0" err="1">
                <a:solidFill>
                  <a:srgbClr val="FF0000"/>
                </a:solidFill>
              </a:rPr>
              <a:t>Fermilab</a:t>
            </a:r>
            <a:r>
              <a:rPr lang="en-IN" sz="2000" b="1" dirty="0">
                <a:solidFill>
                  <a:srgbClr val="FF0000"/>
                </a:solidFill>
              </a:rPr>
              <a:t> E791 </a:t>
            </a:r>
            <a:r>
              <a:rPr lang="en-IN" sz="2000" b="1" dirty="0" smtClean="0">
                <a:solidFill>
                  <a:srgbClr val="FF0000"/>
                </a:solidFill>
              </a:rPr>
              <a:t>Collaboration (2001)</a:t>
            </a:r>
            <a:endParaRPr lang="en-IN" sz="2000" b="1" dirty="0">
              <a:solidFill>
                <a:srgbClr val="FF0000"/>
              </a:solidFill>
            </a:endParaRPr>
          </a:p>
        </p:txBody>
      </p:sp>
      <p:grpSp>
        <p:nvGrpSpPr>
          <p:cNvPr id="6" name="Group 5"/>
          <p:cNvGrpSpPr/>
          <p:nvPr/>
        </p:nvGrpSpPr>
        <p:grpSpPr>
          <a:xfrm>
            <a:off x="182880" y="1394281"/>
            <a:ext cx="3550920" cy="1470931"/>
            <a:chOff x="182880" y="1394281"/>
            <a:chExt cx="3550920" cy="1470931"/>
          </a:xfrm>
        </p:grpSpPr>
        <p:pic>
          <p:nvPicPr>
            <p:cNvPr id="1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 y="1394281"/>
              <a:ext cx="3550920" cy="1470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p:nvPicPr>
          <p:blipFill rotWithShape="1">
            <a:blip r:embed="rId6">
              <a:extLst>
                <a:ext uri="{28A0092B-C50C-407E-A947-70E740481C1C}">
                  <a14:useLocalDpi xmlns:a14="http://schemas.microsoft.com/office/drawing/2010/main" val="0"/>
                </a:ext>
              </a:extLst>
            </a:blip>
            <a:srcRect l="84663" t="62456" b="17488"/>
            <a:stretch/>
          </p:blipFill>
          <p:spPr bwMode="auto">
            <a:xfrm>
              <a:off x="3321485" y="2528763"/>
              <a:ext cx="336115" cy="336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p:cNvPicPr>
              <a:picLocks noChangeAspect="1" noChangeArrowheads="1"/>
            </p:cNvPicPr>
            <p:nvPr/>
          </p:nvPicPr>
          <p:blipFill rotWithShape="1">
            <a:blip r:embed="rId6">
              <a:extLst>
                <a:ext uri="{28A0092B-C50C-407E-A947-70E740481C1C}">
                  <a14:useLocalDpi xmlns:a14="http://schemas.microsoft.com/office/drawing/2010/main" val="0"/>
                </a:ext>
              </a:extLst>
            </a:blip>
            <a:srcRect l="84663" t="1352" r="-1614" b="76721"/>
            <a:stretch/>
          </p:blipFill>
          <p:spPr bwMode="auto">
            <a:xfrm>
              <a:off x="3352800" y="1394281"/>
              <a:ext cx="371474" cy="367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7" name="Picture 2"/>
          <p:cNvPicPr>
            <a:picLocks noChangeAspect="1" noChangeArrowheads="1"/>
          </p:cNvPicPr>
          <p:nvPr/>
        </p:nvPicPr>
        <p:blipFill>
          <a:blip r:embed="rId7">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28575" y="4857750"/>
            <a:ext cx="3781425" cy="70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rotWithShape="1">
          <a:blip r:embed="rId9">
            <a:extLst>
              <a:ext uri="{BEBA8EAE-BF5A-486C-A8C5-ECC9F3942E4B}">
                <a14:imgProps xmlns:a14="http://schemas.microsoft.com/office/drawing/2010/main">
                  <a14:imgLayer r:embed="rId10">
                    <a14:imgEffect>
                      <a14:sharpenSoften amount="50000"/>
                    </a14:imgEffect>
                  </a14:imgLayer>
                </a14:imgProps>
              </a:ext>
              <a:ext uri="{28A0092B-C50C-407E-A947-70E740481C1C}">
                <a14:useLocalDpi xmlns:a14="http://schemas.microsoft.com/office/drawing/2010/main" val="0"/>
              </a:ext>
            </a:extLst>
          </a:blip>
          <a:srcRect r="2222"/>
          <a:stretch/>
        </p:blipFill>
        <p:spPr bwMode="auto">
          <a:xfrm>
            <a:off x="28575" y="5514975"/>
            <a:ext cx="3771899" cy="65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11991" y="6172200"/>
            <a:ext cx="3984039" cy="369332"/>
          </a:xfrm>
          <a:prstGeom prst="rect">
            <a:avLst/>
          </a:prstGeom>
          <a:solidFill>
            <a:srgbClr val="F2D3A6"/>
          </a:solidFill>
        </p:spPr>
        <p:txBody>
          <a:bodyPr wrap="none">
            <a:spAutoFit/>
          </a:bodyPr>
          <a:lstStyle/>
          <a:p>
            <a:r>
              <a:rPr lang="en-US" b="1" dirty="0" err="1">
                <a:solidFill>
                  <a:schemeClr val="bg1"/>
                </a:solidFill>
              </a:rPr>
              <a:t>Annu</a:t>
            </a:r>
            <a:r>
              <a:rPr lang="en-US" b="1" dirty="0">
                <a:solidFill>
                  <a:schemeClr val="bg1"/>
                </a:solidFill>
              </a:rPr>
              <a:t>. Rev. </a:t>
            </a:r>
            <a:r>
              <a:rPr lang="en-US" b="1" dirty="0" err="1">
                <a:solidFill>
                  <a:schemeClr val="bg1"/>
                </a:solidFill>
              </a:rPr>
              <a:t>Nucl</a:t>
            </a:r>
            <a:r>
              <a:rPr lang="en-US" b="1" dirty="0">
                <a:solidFill>
                  <a:schemeClr val="bg1"/>
                </a:solidFill>
              </a:rPr>
              <a:t>. Part. Sci. </a:t>
            </a:r>
            <a:r>
              <a:rPr lang="en-US" b="1" dirty="0" smtClean="0">
                <a:solidFill>
                  <a:schemeClr val="bg1"/>
                </a:solidFill>
              </a:rPr>
              <a:t>53 </a:t>
            </a:r>
            <a:r>
              <a:rPr lang="en-US" b="1" dirty="0">
                <a:solidFill>
                  <a:schemeClr val="bg1"/>
                </a:solidFill>
              </a:rPr>
              <a:t>(2003) </a:t>
            </a:r>
            <a:r>
              <a:rPr lang="en-US" b="1" dirty="0" smtClean="0">
                <a:solidFill>
                  <a:schemeClr val="bg1"/>
                </a:solidFill>
              </a:rPr>
              <a:t>431</a:t>
            </a:r>
            <a:endParaRPr lang="en-US" b="1" dirty="0">
              <a:solidFill>
                <a:schemeClr val="bg1"/>
              </a:solidFill>
            </a:endParaRPr>
          </a:p>
        </p:txBody>
      </p:sp>
      <p:sp>
        <p:nvSpPr>
          <p:cNvPr id="11" name="Rectangle 10"/>
          <p:cNvSpPr/>
          <p:nvPr/>
        </p:nvSpPr>
        <p:spPr>
          <a:xfrm>
            <a:off x="6933" y="6541532"/>
            <a:ext cx="3965115" cy="369332"/>
          </a:xfrm>
          <a:prstGeom prst="rect">
            <a:avLst/>
          </a:prstGeom>
          <a:solidFill>
            <a:srgbClr val="FF99FF"/>
          </a:solidFill>
        </p:spPr>
        <p:txBody>
          <a:bodyPr wrap="square">
            <a:spAutoFit/>
          </a:bodyPr>
          <a:lstStyle/>
          <a:p>
            <a:r>
              <a:rPr lang="en-US" b="1" dirty="0">
                <a:solidFill>
                  <a:schemeClr val="bg1"/>
                </a:solidFill>
              </a:rPr>
              <a:t>PHYSICAL REVIEW D 66, 014009 </a:t>
            </a:r>
            <a:r>
              <a:rPr lang="en-US" b="1" dirty="0" smtClean="0">
                <a:solidFill>
                  <a:schemeClr val="bg1"/>
                </a:solidFill>
              </a:rPr>
              <a:t>(2002)</a:t>
            </a:r>
            <a:endParaRPr lang="en-US" b="1" dirty="0">
              <a:solidFill>
                <a:schemeClr val="bg1"/>
              </a:solidFill>
            </a:endParaRPr>
          </a:p>
        </p:txBody>
      </p:sp>
      <p:pic>
        <p:nvPicPr>
          <p:cNvPr id="1029"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057400" y="1313438"/>
            <a:ext cx="6014680" cy="4165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12">
            <a:extLst>
              <a:ext uri="{BEBA8EAE-BF5A-486C-A8C5-ECC9F3942E4B}">
                <a14:imgProps xmlns:a14="http://schemas.microsoft.com/office/drawing/2010/main">
                  <a14:imgLayer r:embed="rId1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415312" y="1755989"/>
            <a:ext cx="4364904" cy="395649"/>
          </a:xfrm>
          <a:prstGeom prst="rect">
            <a:avLst/>
          </a:pr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595329" y="1313438"/>
            <a:ext cx="3810000" cy="401836"/>
          </a:xfrm>
          <a:prstGeom prst="rect">
            <a:avLst/>
          </a:pr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6405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31"/>
                                        </p:tgtEl>
                                        <p:attrNameLst>
                                          <p:attrName>style.visibility</p:attrName>
                                        </p:attrNameLst>
                                      </p:cBhvr>
                                      <p:to>
                                        <p:strVal val="visible"/>
                                      </p:to>
                                    </p:set>
                                    <p:animEffect transition="in" filter="fade">
                                      <p:cBhvr>
                                        <p:cTn id="14" dur="1000"/>
                                        <p:tgtEl>
                                          <p:spTgt spid="1031"/>
                                        </p:tgtEl>
                                      </p:cBhvr>
                                    </p:animEffect>
                                    <p:anim calcmode="lin" valueType="num">
                                      <p:cBhvr>
                                        <p:cTn id="15" dur="1000" fill="hold"/>
                                        <p:tgtEl>
                                          <p:spTgt spid="1031"/>
                                        </p:tgtEl>
                                        <p:attrNameLst>
                                          <p:attrName>ppt_x</p:attrName>
                                        </p:attrNameLst>
                                      </p:cBhvr>
                                      <p:tavLst>
                                        <p:tav tm="0">
                                          <p:val>
                                            <p:strVal val="#ppt_x"/>
                                          </p:val>
                                        </p:tav>
                                        <p:tav tm="100000">
                                          <p:val>
                                            <p:strVal val="#ppt_x"/>
                                          </p:val>
                                        </p:tav>
                                      </p:tavLst>
                                    </p:anim>
                                    <p:anim calcmode="lin" valueType="num">
                                      <p:cBhvr>
                                        <p:cTn id="16" dur="1000" fill="hold"/>
                                        <p:tgtEl>
                                          <p:spTgt spid="1031"/>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030"/>
                                        </p:tgtEl>
                                        <p:attrNameLst>
                                          <p:attrName>style.visibility</p:attrName>
                                        </p:attrNameLst>
                                      </p:cBhvr>
                                      <p:to>
                                        <p:strVal val="visible"/>
                                      </p:to>
                                    </p:set>
                                    <p:animEffect transition="in" filter="fade">
                                      <p:cBhvr>
                                        <p:cTn id="19" dur="1000"/>
                                        <p:tgtEl>
                                          <p:spTgt spid="1030"/>
                                        </p:tgtEl>
                                      </p:cBhvr>
                                    </p:animEffect>
                                    <p:anim calcmode="lin" valueType="num">
                                      <p:cBhvr>
                                        <p:cTn id="20" dur="1000" fill="hold"/>
                                        <p:tgtEl>
                                          <p:spTgt spid="1030"/>
                                        </p:tgtEl>
                                        <p:attrNameLst>
                                          <p:attrName>ppt_x</p:attrName>
                                        </p:attrNameLst>
                                      </p:cBhvr>
                                      <p:tavLst>
                                        <p:tav tm="0">
                                          <p:val>
                                            <p:strVal val="#ppt_x"/>
                                          </p:val>
                                        </p:tav>
                                        <p:tav tm="100000">
                                          <p:val>
                                            <p:strVal val="#ppt_x"/>
                                          </p:val>
                                        </p:tav>
                                      </p:tavLst>
                                    </p:anim>
                                    <p:anim calcmode="lin" valueType="num">
                                      <p:cBhvr>
                                        <p:cTn id="21" dur="1000" fill="hold"/>
                                        <p:tgtEl>
                                          <p:spTgt spid="1030"/>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029"/>
                                        </p:tgtEl>
                                        <p:attrNameLst>
                                          <p:attrName>style.visibility</p:attrName>
                                        </p:attrNameLst>
                                      </p:cBhvr>
                                      <p:to>
                                        <p:strVal val="visible"/>
                                      </p:to>
                                    </p:set>
                                    <p:animEffect transition="in" filter="fade">
                                      <p:cBhvr>
                                        <p:cTn id="24" dur="1000"/>
                                        <p:tgtEl>
                                          <p:spTgt spid="1029"/>
                                        </p:tgtEl>
                                      </p:cBhvr>
                                    </p:animEffect>
                                    <p:anim calcmode="lin" valueType="num">
                                      <p:cBhvr>
                                        <p:cTn id="25" dur="1000" fill="hold"/>
                                        <p:tgtEl>
                                          <p:spTgt spid="1029"/>
                                        </p:tgtEl>
                                        <p:attrNameLst>
                                          <p:attrName>ppt_x</p:attrName>
                                        </p:attrNameLst>
                                      </p:cBhvr>
                                      <p:tavLst>
                                        <p:tav tm="0">
                                          <p:val>
                                            <p:strVal val="#ppt_x"/>
                                          </p:val>
                                        </p:tav>
                                        <p:tav tm="100000">
                                          <p:val>
                                            <p:strVal val="#ppt_x"/>
                                          </p:val>
                                        </p:tav>
                                      </p:tavLst>
                                    </p:anim>
                                    <p:anim calcmode="lin" valueType="num">
                                      <p:cBhvr>
                                        <p:cTn id="26" dur="1000" fill="hold"/>
                                        <p:tgtEl>
                                          <p:spTgt spid="10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ounded Rectangle 5"/>
          <p:cNvSpPr/>
          <p:nvPr/>
        </p:nvSpPr>
        <p:spPr>
          <a:xfrm>
            <a:off x="0" y="0"/>
            <a:ext cx="9144000" cy="740229"/>
          </a:xfrm>
          <a:prstGeom prst="roundRect">
            <a:avLst/>
          </a:prstGeom>
          <a:solidFill>
            <a:schemeClr val="accent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r>
              <a:rPr lang="en-US" sz="4400" b="1" dirty="0">
                <a:latin typeface="Edwardian Script ITC" pitchFamily="66" charset="0"/>
              </a:rPr>
              <a:t>Theoretical Methodology</a:t>
            </a:r>
            <a:endParaRPr lang="en-US" sz="4400" dirty="0">
              <a:latin typeface="Times New Roman" pitchFamily="18" charset="0"/>
              <a:cs typeface="Times New Roman" pitchFamily="18" charset="0"/>
            </a:endParaRPr>
          </a:p>
        </p:txBody>
      </p:sp>
      <p:sp>
        <p:nvSpPr>
          <p:cNvPr id="7" name="AutoShape 4" descr="data:image/jpeg;base64,/9j/4AAQSkZJRgABAQAAAQABAAD/2wCEAAkGBxMTEhQUExQVFRMXGCAbGBgXGB0gGhogIhseHR4aIBwcICggIBwlHx0bIjEiJSkrLi4uIB8zODMsNyguLisBCgoKDg0OGxAQGywkICYyNDQsLCw3NCw0LCwwLzQsLCwsLywsMCwsLCwsLCwsLCwsNCwsLCwsLCwsLCwsNCwsLP/AABEIAKgBLAMBIgACEQEDEQH/xAAcAAACAgMBAQAAAAAAAAAAAAAEBQMGAAECBwj/xABBEAACAQIEBAQEBAQDCAEFAAABAhEDIQAEEjEFIkFRBhNhcTKBkaEjQrHBFFLR8BVi4QcWM3KCotLxskRzkpPi/8QAGQEAAwEBAQAAAAAAAAAAAAAAAQIDAAQF/8QAMREAAgIBAwIFAwQCAgMBAAAAAQIAEQMSITFB8AQiUWFxE4GRMqHB8bHhFNEjM0IF/9oADAMBAAIRAxEAPwC66cdacSacb0Y9G5ySLTjenEoXG9OBc0i04zTibTjenGuaQ6cb04l04yMC5rkenGaMS6cZpxrmkenG9OJNON6ca5pHpxmnEmnG9ONNI9OMjEunGacCaR6cb04k043pxoZFpxvTiTTjcY1zSLTjenEkY2BjXNUi043pxJGMjGuapHpxuMdxhZ4wq6Mt+GwDNZuYAkFTKifSTvNoEzhS1QhblW8U+IHZqlFNJpgxIuTYWmSInte2KjUqdbzjqve8/wB++I0RoL2IBAkqCOtvt740avSdBpWQRvEXnb4to9PrjkNIjf0/fAwpsO4n72n98EHpEqQd+pPQ+nyw1QXIvMG0D1xjV4iAPc46GRY0nq2IV1X1MhiT7C31wKHJgf3v9sEC4DJXq2MxONih0J5u0GTa0e5t/ZhlQ8P1Sy6gFUhiG2nT21AdTsd9u2B+JtRYOUBWHCpLSdEN0GxmCSJgmMMKgMCc37EH54YcE4saFVaog6ZsesiDfpY74EzVZqjGpUbUzXMQPlA2AHTHdDKNKxYNMEi1t9p264aCeo+FeOjMqwYjzVuQFIAUm0STMdTbcYf6ceL5DiVSnVWqrHzB1JkEREHuI7+mLhlvHDqihqQYxdmqKCbnoFA9NsTK+kwMt8YwLiULjcYENSILjenEkY3GNc1SLTjenEkY3GNc1SPTjNOJIxuMC4akenG9OO4xuMa4KkcY3pxJGMAHrb6bH+YgYBaoQLkTjaNzMDvG49N8arOFGomBglkMqY2ncxuRblDC0ffCrjWhuRqlJRqBu3MTewlh37Yi+YKLlVxWZIOIUzsZ9gT+lsCZ3jqU9PKxBJH0wHVzGXp2aptbSq/IbL++EmerCrULJr06oGoneBa5Pfb1xPHnd24oSjYlUS0UOP0WIHMpNri364b6cecedM8ygeij98QZjMFalJ0YsyQw1G0hpgx0tjp1WZIpU9OjAnFM2aSawAbgXMb9cVjL+Nqlg1FD6q5A+4OO+Kcf86n5ZpFGkESwZT6Wg7YxNQKtmbreI6xLaQijoY627kjrhRxDxFm0ZYrC4mAqHqf8sbDEcsN2VQNzAj7XJ9N8KOKBtcE7Dr7nrHqcKhsyjJQjzLeOa6ka1pus3EFWPsQYB+RxfuHZoVaVOoBAdQ0HpI2x4xUG2x9R/fri2eCOPJRLpWZ9LadM3RI1TubTK7C+KGSqenZ2oi0QagJS0x9Rse4xQv8AaXVCslFICwHIAlp5hcn0O39cPM540ybL5empUEC4GkGOnMQ32xV/F3G/PYFqYTTGmS2oAyb3C9O0+uOZQQ0sRtKgu1h6Sbz/AOsHVMiwy0lYLtqUjaBI/cnA6guyqDzM0Da5Yx9ZOLbxtFCUlQwqCL9QsD9BijNTAQIlgmUcIYF9RMbb/U2xyhEyYBE2uSfS3XHGbXQ7KOhtH1H7Ys/gHICvnKZI5aSmofkQF+5U/I4qxoXJAWalgTwu6ZA0yQtVucqZ5SQAFJBiQAJsbz2x59SZ9aoE1VJCqoWW1axC33MiIM749sz9WdYgdpm+3tiqeH+Gr/iZrMOQUywj+dj5X3BZvfEseTYmVyY9xUi8YcKZMqsBGamup7BgAZ1BZ2APaIA9MefVSSxD7ySbX9bWx7hmcoAAqj8qxbuSSbY8d4rTCZioDdVaABa3S5npGHxNYiZFoxWzA2iP76YPrZsuiyigIoWYEntB7jePfoIG6GT1sthpsCwBibmPU77bwbnrZeHeDUqjVNbTN9IA6iTETETaPT1FWcDmIEJ4ld4Rwl8yeSygwTeB/U+n6Ye8S8NikVWmHfkBYmd5M7WHS2LXQ8OJw6k9SWZZBNwWuQtpAHrhDnPE5ZpXQF6eYSGNzeFtHT3BxL6hY7cRwgHMvkYyMSRjIwbiTjTjcY7jGRgXNOIxvTjuMRZmpoVmgmBMAE/pjXNIEztM1DSB5wJI6fXacExiiZetVXMeYVbUGvFp6EHecX5biYj33xoSJzGIM5mlpqzMRYTEgE+nzwLxjNOA1NKerUsTqAiZG0GcV+jwl5j8LVeL3tOoWO4i+FJqELcO4dx78RhVblIkdYNiFGlbyD9vXE2ezNWr/wAKpVCyPhhQRPcDVtO+BqHDCVpk1BBQsp0gmF09SJG+J6PHHVECU0gaVDMTJkfEQAO0xOEsymkXBa3BnqeYCtRjIC62YkC0xqI9b+uJTwTTVDQoCrA2672v9cTUs/Xd3/EUAGF0ID0kn8QnA+Wz9dkMgvUMc0EAWE8qwMc/iGcLsRK4wL3m24AG08wAXaFmBbrYYr+aAVnVTP4jc30H7ffDahwmrqXzCzoFafMMjURvcydljt9cL+HZXzPwlemtTzTpB3MBiTI9J6dMSwtTE6r+I7CxxAzSAnYRMbGYIBMxbc29Md18g13A5dhMTv6x2w/PBIu1YCNyBEdTvtM+49cFDwrS0ec1Wo6xq+Ibb9AZEX+nri/1hMUlIp5YMpgxA9ifaNz7YJoQI1MY/u3ri1PwrKAMxSSKIrSSx5bQRJidrEd++HNPJUEoa0oLq0ahyegIuQfyiMY57HEAx1KKriAqqxWZCgEXG/QjCTi6nWCyusjZlI6m+L3S4wxQEJE06LXb+d4UepG8nc4F8Z1xLxB0UwQZvafT364OLIddVNkUaZRKKB3RehYL7SQJki2J+LoKdZ4PUkbd/X1GLHwOiCgqkAHRMk2BJ0D6agflhdx0KTqsRpPQflJH1tiwe3qJo8lxZR4rVBlWYH0Mjedjbf8ApthnX4bXekzupLswIBWDAEXG437Ym8JZamC1YgSijRMWLTf3t9zh1VzgZTcT74DPRoCBU23Mr3AOEyvnOTFOoOUfECml5YR8BBImRfocMuJZyWaRYglPc+XPyg4WZmqofWBzQVkeuOadaCmpp0ttPqLfQbYxW21TKQBUU5mfMeRyjft239SDi+f7MKdq9RUMSqWiLSzdjsV+uKvRztWi7eSuqo0QdMlbG6iN7m+PSPBZ05OmWhXYuzgiCSajXjpIA6bRjZm8sVF80JrsSZCMQQe1u1iZxFw3KaFViI1rqPezcv2n64Lo11ZgJt7HGqhVdY/lsBvAJ/Tlb74ivEq3M4d2FQSQSVUG3+UzHbfFW41w5Q7QlMvrBDMiE2tuVPb7Yf5oqGYSZCqJkyfw2v6mL/LAfH6KsyPPxC/vcj9/rioiGKMqxEKo0wZLIdNzH8sDbr1jCbxAzGo9VXdWgbMRYDuDg/P0nRWanUYN0UgEffCPOOxpsXMv9t+3bf7YKjSbmPmFCZm+JZs0ijV6jo0crsWm4P5pIv2wtp5Rqo1tMntEQLCPTFo4P4bFajTqNWIZpMAC0Ej36DfAn8LRTl89rb8g3/8AyxYH0kSPWenRjcY3jcYSLOYxuMbxmNNNRgLi2c8umTGqZAHyxHxniS0kMqWkEHTptabyZ2vtiqNnFZmKAoY9ANoix9ZwN4yrcjytdvNDBJI3kgWkdTi3VOMIKReYbQTFyAYmJAje2Khlc0WZxIXlmZ6zifiOdDggaZKxy+8jGJ3qNpsXHGbq1Kjq9KCulTsDfeAe/wCkYHTLVAZJaecxb85JP5vXthHlcxmIC0xWKAfkB09ZuMY7VZBambGT5lUepEyfb6YmxN8y6BANxHVTK6QoZ0WE0CWBtbe2+HC1cmgALUy3dVZjIB6gGDvilUKTzKtRBtENrNv+Untf2xZKFEkgrJuTZDMkddUGcAfM2Q2BQAjSjx2gAfLFVrkHTTUXH/NpM4Vvx5GqFfLqXIks8C5FoEi032642mRYAwKjajOwXf6/zC/rhbVp1kLH+HEAapZibWM20/zAn2btiGdFI3FzYib5hVLjLl2CUaSQRDGWm5H5QNt8MfDOWRabVm0yXksAwIttBE7HcdzhTQo5p+YeUhtqOmSBcX1E9L+xOCMnl6iUWR2a/NZuXYfpEfTHONAsKJ0BSTuZKMuBTzNOABXZiDFgGEC3X2wY/GqC0fL0sSECE6D2g3jCrPwtNueSq979O2BlzHOiHSEYHUTMzKjeeurDKSeZZ8aiH5jNKwb8NwrURRvYaQR1mfScMafFqjUxT0qFA0RN9Onfr7RbEFFaZogSNXmaZjsp6e4n5YDy1YmvUHN5UDTAtOpg320/bGu7EQqsPbL00QGAFAUbAQB8PyWZ9L4qniKkBWYHl5QI+U9/XF33ZYUkAmwGw0sBbpuMUvxHRK1zyGAFsFMbAwMU8P8Ar5ksp8sn4WXp0UhVZXeLm8dBba49d/TCPPKzC6iDIn3OLJkcuzimhKooIO5taY6AdMN81wKnURUaoDBB5R2EDY9vvhkzeYn3lXwUoHtKpkcgaSFWEsR+VhEKCb33F8S0WXzaaWbUVuCDEnthvm+B0KAmnrDMukmGNrCLi1gMLaVHRGmuEK7WUdI33xVSTvJtjoVUlz9BAzNBV5swBntYjrB6YqpolfyMNose32vi3rVJX4leIv8AMSd8R1YWCbbRc9THb1wQxWTOK5B4TzVIUtFQBmOYBhmKlUKovmaoggGSQSMXtc5SRAFqKQB0v69MVPhN6ga3ICx+XSe5EmPQ4sY4lSqBQt2dNSwCekwbQCSIiemJZGsxlSoyylVTzDU1+qkdSJuB2wE9aVqHQ3raLQ+0+p9Nxgupm6cASLQdwDO4tvhdmOL00UamVdT21Ei2gXv0kR2xldb03vEKk71IOI1oq1CVMA+m+lj+8e+BM40hdW5BJ5TbsOu5I744z/GKRqVPxKe/VoP5uh9Y++A6/FUIAD0yfSop7W/v98dA6SdGC54qAXLBQOpMCTG/pPXpgFjkC5Br6xc8iMdWxgRNt+22M424qUWBQsRpi07QTcek4VeDaRGZ1xA0NdlOkX+V/njMOtzDaF1M4KihMu9eloJGlR3kjYbRBNxcm1pwLSq5Y/8AEqVQ835Jn1nThvk3FF6zVAwJYFIJE8oBMKdRFugP6nCvNNSLsea57NhkivzPV5xucRNXUGCyg9iROM85bQQZ7YaRkebzqUhLsFB74TZnxSqkRTYr3Nj7gYB8TZtWqASCottf1gxGEAXUdKgk9tz9MECCMnzJrNUcqzBgRCj0j1i3bEdKmIsCJa4M/wB9MM+A5MpTdzYoTC3g8ovuI3G4O2Oa3DkNPzar6WNwAQBqKzHU7z9DiTP5iJ0KtLcQZKlOYp9VLAMPSYP1gicWLM8MotSetRLAIINoUwekmeu8dMJ8tSQNTh+a8wYIj4YBE7e+H9HMqqMopvUQjqGVdtRkDl6SSffbC5GphGRfKYr4DwjVXQt5dRJPKTP5T+UjofTFj4aaR/hwtCkgrIzyQOXTptZQDOr7YonHaikgoxABYHcXnYYEygqSAGIv1JFvTpjNj17mANp2nqa5whqo5QEaBA+L8NHJ/wC7GZSu5GUJkB1ZquldiVXSCYlbk9f0xQMrxGsp0UySTE9dx7HbDA8QzNPRzOGcGAWlR3BDWH7dcTGLSYxaxPQ6Dny312M1I2+HU2j/ALYxXuP16ToqO6wYDgtB0kFSLGes41wR3Wk71ajktZYJYCDvaR1j5esYUcdrUp1EBiag6dJ2v88Z01r9+kCnS0n4ScnSFSnSqUwr2jzB0BFyTPU73xZPKGkMdSkqE5iOmkAgLaD/AGMJM5Xo0Tpq0om6gKptYHYm4P6jDviFRxRWAI0D4pndYkew74yYwpu7uZmJ6SoZrMAOyMpK6oNv364K/hwwCj4mMSdgSQB7wf0xDxKgGYlm0mZspNhJJIF7WxqvmFRNQcmDMiJt2AAPScQyppO3rOxMhcfaR8W4VWyzKpcNqvYC0mJuO17euIU4vWUWcAhTYW2E9D2viDjfiSVnSzOBY1AD9LzH0wpXxE6yWVCAbAAA+vvth/pl96kxmVDTHePsxxWtLTVf8w3PQCP1OK7xXirrUaHO+0KY6XtvhlkPELOJWlvbmYACNztthbnciXd3NOdRmFqCD3A5dhg4wEbzCvxHcnItLv8AmWfKZg0281mCAASSNiVUbfOMGU/E9EEs2aGnYHy94mR8E2kfXCzhb1a7Gm6IKcE/CxmIMRe/X1t2w0rcPoppHlqbSQNIE9bXI+uNixUN4M+bU4HG3fJ2g3iribrphyBboDvq9PTFe/xiqVlHDXAMqPXsBg7iXE8uyquglh8R0j/xn74XU6+X/wAwv2/9YcYjeqyPbpCH8mnb56zvLcXqENKoeU/lPRkHr3PTEIzmpWJCqQDZSVFrgm/cb+mJ8oaJJ0nmAt6fiJ69yOmBauRbUURSxjaD3j5j/X1xQCt5M6vtLx4PpK+UDEXbUDzagbkb7HEPiGrQFE+SEBp1dB0rpKkLJUWB2g2tifwerUsrTR1ZXkkjQ3ViegjA2brUh5tEU3NRyzBjsC15PYAntt3685YBrl0Qmrncvr0ioqLKwoBmN+igTv1P12moU5pqGJbnW7A9z0a4Awx4gfKZ+emqqo0BkBYkKWiSYPbbHOYdWpUXUgy8EwomGjZbY5PD+DbHkDEjb/qTfKCtCL+JUx5tYkDft/zD98CVMqgWNI27ekYN4hZ6p9f64X5/MqmkNqll9Y3jHqicxMS8QoU6YVwoDSAIkEmNpH1+WIa/GTVqEoKmi0FpUEkdgfthvT4QM1Vo0mJUapJAnZH7/IYHXgFRQPwnKKyXMC6khj0ANhPtHQYGhSbMxyEbQdy4Q+YObWaYsS2oAEqZ6C1/XCCtwzM1GL0qVVkaIKiR8Inb1nFt4zlxobmp6vNqOQrqzc4+KFJiw9MJsiqtTUnMUkMQQ9Uq1rSRHURfGQKHKrC2s4hkI61LbxCqgVXTXrLENrgmxtAvaMC5XiHmEo27SZUwR0ggbXH3w0yeQaoGOaWYuoU2GwMXk/8ArHdPhVJKgZJQqZ/MbC9xO0C+GLgbSIUmVnN0lBcapPSQLn3mx/WMD0ajsoUBVhpm0/XvJxb80mWdeZEViuotqgAhgNMTubnC3NcPyq01OoBSxLQQwMbWmxAPXB10twBLaotXiSUuVlpv3J5jJvtFug36Yi41VRqYZNFgDA3ExC/IG4xvNNlNLBEZ2g6dwAe9omPmLYr5zsSIIEyQQN9vf5YULqNypOnaNOAN+NReBM/+WLtl+DoAqktMGIG5/h/KPQ/lM774o/hqsj5mmH1BZJMbCFJvbY/vi859lNk8kEq8AhDB0jQRIPWSZ/bEc1huekZCNMr/ABXhoqVapZ4Ic2UX+EG/c/37VWpWJIVpBk9YIHz9Af73snH3VagelKTUFlJBIk2jbsL4S8YpebUZ9OlTMCRvqnp7xOL4jsJJwQYfl+GMQPK5iFUmdUiTAm4E6b/XGnyzGilSxW8WvzMoQwxPeTgzwjmKnmVFYiTTEkxbZVNvSBh3T4VT0eTYqoU73sZFwJNwO2OXNkyK23qPx1l8aqRIK3FamXoUENOVFyxICuAATBVrCSDP7WxX+IeIUqMVaj8LyF1gix22HrfBXiDMVKkhzYNCqIhdgYAvsB3wi4Hwpcw7zUVComWFzfYXF8NiyGiTOrJ4dFUWNzNZjMA0KcidTvbpPJe3zxYc1xetSEis+lIUKAgsJUD4bdsF1OD5dqdOmXQaBYjSWmILACpv1iCMQcc4bRFGqTUYMIYfDBOomLT0nr0xPK9lQp+fvGxgednX42v1lV4hxer5zjzG5mJMgTJ+WLB4GyLZlGBcLpIvEkzPrirLlQai6TeJHblWf2wz8O+Ijlqbqi36tqgxIAtB6nv1xd6K6eu05d9WpduY04zwdQ1VWYnRrFrG0n9tsJaXCtazMXEQOhP+uDT4iVtRZWlp1GZmZnp6nBGX4nRC/A8bf064n/5FFRiEY2YFkeFCnUW/LqC7+q/sTgkgl0FygVpE27L7xgscTodVbV6gfscY+dokSWVdwdRAOynaffE2ZuoMogXajUc+F6AJYMBdEkEdYB2PrhZ4e8SVK+Zp0zToCm5b4UYNZWI3YgGQMG8A4mgaswkgaQRB7SCPSD1vbbDqlxFEmFfmMmxPQDoNrYwYLYYRirPRWUjxFkMz5rGjSDS77kd7fmHScc8N4TXZFL0lVtU2YXuINmIxbqldHBYI/wDMSQ2x62HYHEYqBKWpUPKsgkN0BIM2HQHoMN9c8bRji/8Ao3KbluD5kqzDy1crCnVsTUpkdI/K1x2GC6XEBek55lJ0tqsCZInk6mxvHXpgjiNSKauABofSAdJ1AmCIk+owFw7IPmJ0vTplTqOpZJDfCOXpC/Kdt8VQ6ltqkMzhWpQe+/aFf70VlH4YpyOrOxkQDaCAJuMHUq1WtTRlRfPgiNDFRdjJNwQV09ep9sD0vDYIIOYWQdJYU26C9rgbgR0jAObyrLp0anBUEkIe55YP93wGGOgLEUZH1Fqls8VcU0o+ip+IQCIF4KRMEbGSNsJuNcaq0hRUtqaNTEj8wCie247Xn0wo4hSaw0BKcLLaTAi3ab22wu4jn6lTQInS0yCb33vFvliX1Aci6SK3v8bQnCwQ2De1fz+JaKPFDWpPUcQxEmO82I+d8BeIqrCrQCmBBn1uRhRTzBVnM9GiGMDfpEdMHZ6r5jU2B+HV1UyJ+XbFtRLbcbfz/qTC0tHnf+JB4mzDrTQpUNM+ZGpSQQIYbi8H98S8JyC1UlyjFYplo1G9NWJMm1mb5R3wu41W8yiuqblDZR1j/NPX1xPwbjT0UfLFdK1X1FmUiCtNaZiNxYe0Ynmxl8QW96/Mrjyhcl9LhnFcmtCaSiGsbAAGYPTpzD64XU8xTTUCuoTY+kAftgzi+aepW1kQdPf0A7dlwmeqCTYWJFz6z39cc+C1Jqepkxh1Cv2ezPWclmmURqVWABYoqsG6ECb2xDXz7eciSCrlw5EgwBMWPXAeYJ1RSdk0qLenub/+sLKauzVF1ksDP+YA26EY7jVmeEAaEN41k6QWpA1AAFTr3OsjTHtBn1wu8OUmYVBcA7Ai0dvt9hjXEeH6VaGPSxb1GDeGCmiU2d3ZlBhQsgTIsdO9+/fGd6x7QhPPG2WoiIAA6WAE4pubojzHuP8AiP8A/I4t3mxI0t26D95wrSkiF9SKxLEiwJ3xLFktjGOIqIR4Y4ZVRkYqnkPdpIkgaoaN9+3TfE+Z4a/mAU9KlVqaW1AEBrKZ6QN+1sWLhNKaFICR+GLD1I7emO2omalmJiYLWO8j0/KJjY4ZlbVqBEmCp2Mry5ALU83MrrpszBV30ksNJjpEMN+uFHGKcrUNOmykEaSyHSQTaCRBGwkdcWPg2YqVEdXENpI0ggxciCwAnacB1M/TcaFOkIQrSFsdUCxYdgAekemBqdb3+PaUCqxG3z7wHJ5laQmCC5UHlIJPz+dsMqNTVqcr8KFoIIk8wFwRaZ9xiNuF0yx109QUllOkmLKCSVeCbdb/ACxmZo1Rp0U9SMhRtMBgNNgQXMjUOmwJtOEZgzWZRUpaEK/xZBr05cNocqvwjZWJuRvCE/8AUOxwm4lx2nVbSKXlmmA4KsstKaiLLYxIm/fBa8KY+YGUsjOTCuouRp6knfWNh98br+HNTDQoRiDLEq1vLKCwjaRiNeWrnQNIN98QcU6b5P8AjdNVmiyvVHR9EatH7YmzXD1q0CXDyaUm7RO25EAb7d8SoaVLKjK1SxI3mmRIL6/h1W3HXB+cpMtN17UgNv8ANYfEb4RvM+3e+0prYLRPx8ShVKSUmQNOqoTp5h0BB376uk+vfCJmRRmDpaFOk6aqEn8QDYLynrf2xc61EHSzAErcE3jaf0wl4vlqLUqioyLrIJYXNmnafri2O/qEnrX7GTyf+sael/uJXaOZpFHb8UAEAiVM6p9B2ODalRBRRhq5iwA0IWgaRO9hvt64CfJU1p1AKyMdaW2iA9rne/2ODeF5JqtPSupmUsoCiTDaTPoN7m1zjsydCO9px42o9+s4y+ZpeU1yNJAvTBJkn/Mf2sMOPDq02nkV4vL0wSJnYGekfXFc4nw2pQBFVGW6wGIk/FcESDt0wx8K5ohSEWajHrMntEb9dh0xNhSse+BKrkLFQe9zL/kKbU1cstKWYiKaaRCu12IBkxA7AYPV1NaxXWEumqbAzqiJHvHUbda1/E5lK1fRNUgnTTYalU6pkwRp2O5OIMorVClYUVp19cagWPMzaJVi5ADLFoYC46Xj9PWd7+ezKHLoG0sVLMqeUqs6ACJPWbSBZiDYHuMccnliiDpInoTpmdMt8ImxAMQDincW409LMjKUajvXLQ4QQuq5YSSNRgmTECN7WLTKcSq5dqD0TRZvic1FbUC19Wgt+Xlgj9TgHwxbnsSn/Kxgbdnsw9cu7QVq6lDGSGBmCwgEeovgf/D6i6dVZzBJPPAaZgb+g77n5n8N4e+WoU6bqSVBllHLdmItuLHt0OC69J1JmVIiYItIkXgjrOPA8TiyYXIra9j37T0cfida2tXEVPhshQa1UnXMl3uJgLY+g9N8bp8ID6uZ41hpJbb+W+4+L7YYvnYiPNM/mUj91uNzadzg/L5Y6fMqO+jpqaZ9QIH1v6b4AxeIYilIvu4p8Wy7kiV/OcFUJVYfE1+ttjE9iQftit1siAQ3pH2H9cXbi9WKLVYVachACeYkxcxPyuf6VNjMHoQD/wBoxZA6A72PUccToxZBl559DzFjG7wIOkknVe42H1/XG0YAaGlrWiSCZtsNt7iemMr/APEIvJXse3fbHoKeEeHaAaofb+d+hjZcezgFKKHNTzfFsobc3zKflaKipNS4CrGmkxNlX+aBET626YnylKn57a1FiYIQz9SbwZ2ti5Dwhww0zWYNojfzHFl5QN5mI9ZwkqZrhiuxTLQt9VSpUbqf5dUCSR1HTDtYx36CcqlTkArkxdmqYappEHmWxB209YfYn9YnC2vwuqrMAF3/AJRi58M4auZ1DylCIx/EqIbQT3N49PribNZbKqxGqofUsL+vw7Yh4fPjq32vj39alfEswIVeRNNWiYYVJCjUBAblgyZs11NvtOIW4rSBVmVoUPPLvO2Ia2c8qkoSmrEEDlafsQdwoBv3iNwHw5k8xfMD1CGP4VgGLNKqZvpXr8hETjsCbnVOQlioIEd5ZkzKgzp1gAcvUSSIJsOU9cQ5/wDCQKnP3t/KdVhPUfa95GOv8Sp62fSqQdVU/DIuhKAG0bapJPNsduKXiWmNK6OV+aoV+PUSYEGJ2AmYA9Bg6F0yeptW0GyfiAeYAUAUr1JEdQdrg7YhzFdwSwpsV3Y/m3BiJ1C0/EAPnhpmc0K66qahVVtigvuL6hIPqIOFuc4dVZS6nVo7wNI2kAb4THoB4ox3LkWTJuK8UdQiaraFuSZ26jafucEjigNV6YNQeXTLqS8jlKiCCImZPXYXxVOIZioSA1NSSpQFoIJIgXNwBvE+vsxV6hp8z6yKaozKrEGF2DgCbHaDMg4GPC6HztcDOGHlFRxwzNimz6SdRAkKxB+IRsfUn64mzOTQUqhuJ+KSb7kGJvf064QU6zs6CooRKTgjStwgEzHViwbmj6xgvN8bBpkMrmfi5DpUklYkiDB77naRcpnDFho+/wC0fGaG8HyyVNVNqrV1pGTqBMtAPwkyDzQDPfB2c8QHX5NI2CrzmdW2xJA69Y+eN5urSNCiA8MtNtRKtCgCRaNIBYRbefTCWjxmCqvpKjWqgLdQ4GptUagdJjUDYx0BBsEBFkXEDm6uE5HiNcVFfUSoXUEDG99J1Eb3n0ti3JxqnTqM2oEFio0hjcaFIJmJkG4gbA7Tii/xWmqai6EXUuimAAqLLMTIiyqAsDvO8YlNVQdIalUplCxBBuWpzUAkEHS3r7EHEH8NqYODW1fvLjIAKrqZdKuXFWqaj8q6RYGSZQEdIHaLye3Wt8f4nm3rLTVVoo0oGIZ9QMQ1mRek2Jj1wHU4uz0mRNVUSg16N4REYtAI1He5Jj5AKRWZS2pDzoyjSrEXIG2naAwHabdMHFjCMdvv9ufyYrFnWyeOPi/+odw3h7oW15jzAobYsBOmwILHqPvgDKZZILVqj1E1GKdMRsxuzvAm0GFa3XaZMnUFKxJDMDZuWJIHMWvEAmwkSDsDPH8WBpB0PLMDAvcwDqkcu5IjoMXLKWNb/wBmKuLIqajsP9CAcQy6q/KCiMdidRgCAZIE7zEdeuL1kWXOUKKU1I0gz5IU09VpZmMQbSQJ3Ik4q2RNFSPOpecAeUAhQwAAAc7kSJKidVpsIN6fjmWFO6+fViVpLTMJMALLCBMgdz0FrsX3A6zKWxnWh46/3Euf4S9as38SoGXy8ALTlmJs2kQJEhllosohYPMNcK41p1LlsuRKlQWYwgP5mB1EHsJJPXrhRlOPU0qvUzKVIFQBaSVNFMyRp1gHYQYUTIEHa5PFvFdQuVSmlPUwAMydiYVIUCALXM9sTrVyD8d+0V9mBBFd/wAxnxHjwotRVi1UsS9Qxp1dCNPWJAOqZFhGAvEi5nNMtSiuigifGSQDvdo5iBYCBbUehMVyma7rWfWG/DJaFl6mlhpS3WSrWFr2ixtfCqOZCLVrVkqP5OmCaSqhMkjleDYKsx1G0EYamHETarMrWV4sKdICmiSTaqiMqkjcyza2PZo6bRj0huOBKKpSDM+mTqEkmL7xPtig0aGc1o1U0XsWC+ZS06p3OmpAWZtN7j3z/EK1OoFqNlwxB5tZKxc306oJIAiTh1SzuJbG2EoS53HHvH/CuJUCGDGGmBMCWM37DbadziTM5tAmvUrqACR9IbYgj++mKeqs9A1HZfPZwy00gJpBF95BF45p33xJxLLVigauxcVKjFdRk6JewIMxpC79e5xxn/8APT6+vu/mdD+OXQfpjb5v0vv+pbK1NvMZXdRAnlJJNwNyBHed99t8d5jPAKAotpjUokwOnwnaMVYZPMO0o45hYD4iTufhOoG0bbYf+G/MoZfSeZncuSsDlIWbESTpW8D2vjn8Qmlteq/RT/n+IVzl1CkV7jaLM5mWq5VqLh9YZChgRAqoWEk76R2uAbzEgV80il2IJXSTTSWLG3KrTpj67dQdvR6WRQ5dqjuEDKdLM0IoizEmN+3bFbyHAabAVPOFSmLAopAaIEhjuvqPrgqhI1MgA57+0K+IC2qsb4729YDmadKm61TTYZcqGDMTBJBIvflhWm9o9cMq+eDidR06QxMGApUsraQNbAgW0j3jA/GuDDMU0y66qYq6vLcyVkJJbTqEgi033tiLLNUy9M1KVak6Ux5THS025QtyLLqtERjtx5dOwr2nHkxq1E3fWTccLXpU2Z1ABRFYkMSNwG0qC2qZmPi2MAr+F8QpIqmKyMzoGUsFIOuOdp0hDIEweUnriDgORqucxV85EComqKUwFW2mXIEBCAI6j+WMcZbgPnUBVGc106+pAxo6dOnXqJUtcjQbyNyY7oaoAnYVKAi2ob7x5T8WSjZTL5d2qKrvXZioEgSxEE21wsmI5bHCDhWYNdWqKS8uQW7kWnY27emDMnQCHQucbUylFYUB5fw6mEmQVMgkyCTF+6qtwqmpimX0j+U00FrHlPt+3TBCY7smgNh3tCc7DhbJ59f5l84fwGmck1Ri3mKGqtpPLyFxp9yFYT0PthAqUSWDVrOgYLquBEyYMxc99ziupSYMNOdoinpmCWEyfhgr7zMjpgis61atMI9FHCKr1CyNqAUTAQLygkgKYO1+hspvc7SeRCvlBsd8bxoMvl1UA1KjCop06dcsJDRB0jqvUTJwRToJTpHNpqCU1ZgrKNZ0lgYuQJgkX2InHD1suv8AOwVNKgBQFOxOoopAICnc9RFhhD4g8SfgtpK8hVCq6fLZWLErCqtpE7kmTJE331sbeTm+Yh8PlA1kV+3+YTT4oa5pvSp1IrVAJmmPLlrkw5aQOaIuCLjFlzueGUXQ+o03QKW+KCzaVJEWEg3v7ExilU/F+WqFGZWoQUlE+E6OUEMTKHTAkTtMSTh7xnxHlVytYUWatMFi78zcwAglZCrJYSu4PXdtKaQoEn5rsmRZniuXFMuS7KvxFKYJNiY5mQyYNwI9sFcSo6cs1VWfyhSVwFJ1FSpFlnTqO8yYsJx5zX8RwCiUqeg7hizX2ncdz0xaq3iJWprTDKUWmtPQVKo4A35iRBaYBFhAw3lXoZgC21iLeH+MFOdqNUaolFl0qrOSFaRp1MdusmT6zuHmTzKfxgzCq9QvR0sFI0qLAMAxAt3nrPWQs8RV1UUsxRoUUGsoyLppowgss7BmghpM3PaQVS+IWr52rUZEp09OrywygKW0zzDe5P12nEnQgjTLYMuPQ/1BZI8vz7y70c8Hr0/NQ01aVneF0yoa4XUXm1okfNpn80lElo1JTcIzabAFkCsBJJVixsO07Tik5XitOIcyC35XTaRy/FHTSCfvhxwzOVaAYlPOQtOkoIUA8p5CygqAdvSAMKcY1D0gbIStgbwpPEtDzPIpBjUAvqsoABkzeNtsB8V4iy0CKgYFgLEEazB0kMLxZ1kG8ntAV16qU3FXQSrK3LTkuTzLA1An1+EdbYI4qytTQVmRdBhRUqDzAJJ08iahe5J1RqO0Ws2FU02OdzIpmbJqo7cD5HMuXh5/NFQikQutgNVyLTeTJEmLCPbG62laiUzTkv107WtNusH6YrmW8UUhT8tn8yuKgqUmV+UNpIv5RlovylYMgkDBmU47Sq60Da3qgqgLGE5Cqi/W8kjcm8dOA4mLbjadYff0HffMrWe4vSdnK0NLhyHBqQQdgCFlR8LbG+AWzEgOlMLePim/09Diyrkx5BqOqyz6WYtqJVbiegjU1hsANzGF1HJ0wSSwCbhIMExvMTG+/fbD4ymPc9J353fKv0ls/G4NHnr0+3pNcD531VEmkPijcjrpjrhvn8nTNRHou6pUMIC7BmjSZFgfhDDvcXxmW/h2hGXUt22gDSpaZkWAG2xj5YW5XjFBqQanskOBUVS1MiJIYtIAN9I3nfFVyDJuJ5+TC+IaW+exCf8Ad2qtN/xYepHMaYeovWAzXI7RHXfoZ/udVZdbZkqrTywLATC6mIm66dxue2Bn4o7TUy2urfSRDMxBW5tOmCIgfrMus7VziqhppVQ+YTIBUsNNZlS958w0hGDj1lzcTIAuMMPxcl4H4LWgVZq9WqogOoFhFTWYVde409b6jeTAsK+VRpqrMGEBZYgNt8Ta2Q/KJ+hwqr5i1ReZpMA7ryggzJsfl+uO+J5NqoDUzTKGsSWNRQAoDzedwWURvf0x0nCjfrYTz/8AlZOEQk7/AM1061DH8rU7LoL6TpUgAEBS2qU1k8txJHynFc41WKspqrTQlbA6oMb/AAqY3G+HVFaasztmKBAWBpfUbZcUz8II+Keu2KX4j45SraNVWlTZQQQzXM6bgAT0OCuHw+sC9vWMubxJxkstG+PxG2YyGlNdamBTBBJWDuQAIMSJIxVsvQpEwppkzMByDM76d8WHjfirL1qD5emw1yAymxgFXkdCIB62jFEOcqJmZZWCcwFidgQNtpMe0zhNqtZ0EMCQw3Eu2Vz/AJdxDdwbzbYmZg4H4fxaor6KakoSZRBqLBbP15QoI6n1jqXU4k1KpXqVQXy5JoqpsgcxAmIFpBPr6jCQZpmWktRqhRWvMmAWgxMwIFvfHMFVzusuLUcyycdq/wARlqqUaANQQvnVWny6bLcrrlgdOoEIIX7Y6zPDajrRpnMOaOrSSkAIgbkedjywTMwZ3xBmc95mZzE8+hOVCeWmTS3CxGogsoNoBbuMD8ZzD/wuSAZgNEsoZlVhKcraSJUzHzwmo0B33tCKs7Ri9er5lKgtRnqUjV0PUIkgrCkkbmQZgd+mHPhnI1KFJlqlWZqjOdM6RMQJIubYrnCuKuc3TatuFKlh8Kk7C8RYn0EH5nZHi1BM/Xr1K6KjItNZIA5Yk79y14iOuJu3Ti9/9Sv0XFgjiDcXz+mvWAeNUqQTaCIO+AuGcU8jLJTCqy03fSWYgy7uwhluOViNvpjjiHiSmM1UqJ+IHB8slSySyqFLQQNIkHcWBvbBGS4i/wDHqr1FOWYsdPlJoghtCh9AMgxsx6STOKndRt7yAG5gWT4u9LMTVp1AgdtS00LgagLhlXUpUqFKndSY6jD3NcHy1UrVNV18xQwVUAgbAEMhIMCYMb7YhfO/w9fMFaYZao5DrSQVbSNKM2wDMx9APmR5eXpk6qJru8M9QzzNpAJAQKoFhYT74IBY6uNuTBYQVX2EW1f9nVMJFKq63nudthcWsMJc34XbL1QzVwwVGIV4DNaLH57e2PUC/Ie8fPCjMFixBa0bEE/pjq2Iqc4JBueWcTz1EAwasxMMDaI6xG07b4qGczAaY1EyLn2M/tj2fP8ADVYEwjD1H/8AVsVfiHAViTTj/pIXY9RFp/zD6YkMdSzZCwnnlCt3aMHrlmqKWpkGCNUkD9SP7nFty/hpZQnSb/lQ/uSP1w5pZMLpMAQwI5RP0/pigElKHwjgvmsFqVPLJMTp1L7crEj5jFpzX+zfywX80uAJKqoDfKd+trHb533I0ULGQh9be+DeI0T5bBLeoG3rcRhS29CME23nnWZzuXq5Wjl3Z/w1EMqwZACqdzsgjre+KvR4XTVmY5ipf+VCGPzmMW/McB8xiTUYk3bYdui7dcJuH8KJq1aaufwzEm46jqMY7dZgL6QDhz5WWFTz2Y9DER7zM/T54mr5xKd0WoRzXLERaI3NyDE2v0wzoeFq5bWKgU+gH/jGNZzw9XG7qw9VX9NP6YUtvCF24gb8TSp5bKK6hAYAIEzvcA47qcYZSCVZwDtUqMy/SBjnJ8NqfANBNzEf0jHWd4RmGaYQ/L+rYPXeazW02PGdZRCLRUf5aYH+gwpzXiSsSGDhSBAKqoYD3AmOm+OMzwHMyeVe+4/8vtiDJ8FqI2qtl6tROkHSJ7mxt6SMMTEA39Iw4VWr1/LZ9TUUJg35yTMG9wP9O+HdfPsBYBesdf8A3bYjEeW4ajKCAyf5Q7j/AOLbY5zHhunV3Zvq5/UxjgcK7eaerhbJix0n5B/1EXFfENQalUxIKn1DAqfsT9cC8C43Uy1QVKblGiJUw0T0IuNv7nDar4QEGKqWvfV/S+OOGeEQ7Q5jryE337rjpxhQvlnFlfIz28bZPxpmTE1jAso1fCOsQJHTbsMHZLileq+k1UNpDVX0AAbksXAAjCn/AHKpgjmqAEX5pP2AwTl/BrKQ9N2JUyATIMdDIv64m+MGdGPIF5UX37RkjJTqAvnaCLqLEUUeq5YXBBWmVF4/P/op4flMsFrH+OzOtab1m00Qik2A5jVksxYGIEiRI3x3nslXWS2XokDqNa/cGPtiu8R84JU001UMkOQxPJrU/m25gtxh8ahP0ic+bIcn6vxN8QqU3UMlY1SFv5khgZNwGsRGnYkzPTCatXjb2/v64Y8H4M1WVYFTEiRANu57jbGs1wVlgAavqDPz2x0GzOUACK6FWX1uTvc7k/XFq4V4xpZY1AcolbWxLazBJkwIOoQJPTv3wsyXh9jHmLYkABXE7iTEGbT1/wBXNbwdStBqybkTt/2bfPEmfRQ9ZVcbPZEC4n40NRppZdKAiNNJ6ij6KQMR0PGeYUgjSI2MEkGLHmN73vODn8Fp+V2+atH6Df3GIf8AcljcVLdJUxHecJ9ZOLlPo5ea/wAQpM7xSoUYBoqqIZVGmGgySot0Jn9zgFs1xEiT/EwNvw2jfYQsevyw7pcMzFKki+dAAgTUYW6ATA+XpgV8nmS0Cs0nr5n76o+sdcEFSOkJORTVkHv3iupWqN/xKOaJ6wz3/wClkMX9cRZvIXKinmQQSDFIMO1iGAPuMODwrPdKjkf/AHL/AK4jbh2c1NBqqDeA5AkgExf+afrhtVbCohBb9RJPv/czNcMrZpUIoeXoCoG8h0J2ULzOQehPYAmwnA9Lw5nAWCrXlTBgOvpykSGE9QY+uOXyOdnmNff+djFotcftiGrlcwOtU+5b/wAjg2faKfWN14LxVRtWBMQXqKLduc9bH5DBSpxL82by4P8AmzFEH7TipvkKm5pGep0ifvjfkVf5ag+g+04xB7/uYOR1P5n0KynTA/v574GNBusfT+pxmMxbTI6ot4jSeIDNp9Cf1wA2QBEgH1mB9y2NYzBIhDTdTJOY0Ei83fe2BzSYAbCDsSo/XcYzGYWo9x3w21j8oO/ywbmydJgdOxI94AxmMxI8xxxKvkAQzaunpHywFk6JFesxB5riwjfoZvNsbxmA/NymI+UiPMukxcben7YnIB6kexjGYzEW/VHTiK6CD+JJUysX1aSZ9Nj88HPlEJggSes/Tr9sZjMDOTqHwI+ADSfkzmtkw0gNHqCRH0bfAvEMpKxq5eoMX+x+mNYzCBjrEppGmKMtlyg327R/TDFaJ0zzT7j+o+mMxmLDmTOwFReQwLW6HdjgvhlAqswB3A/rjMZioFSJa5O24mNv72wdkem1vQ/0xrGYU8Q9YzSipEwDuLi/X+9sDV8gCryJDJBt01AxuO0/XGYzBmgicNVA2kD4fXt3af1/phTmsqSRCkn3gfb/AFOMxmKajcTSAJmYy5gSvW8Efv0xOKdxY/U29NyP73xrGY8/xLGxO/Ao0mTinBMT7HE6JK3uflON4zHAx8xnSB5RK/xvJli0hSmwUhSPUxO5xW6vDlLXpIQPSMaxmOzDlY0Jy58C3qnDZCkRHlkH0dv6icYMggaAai26VG9PXbGYzHYN5wkATKlJlAPm1gPUz+px0lWp0r1fkoONYzBqLMqZiv0zLj3prjRr5k//AFDf/rX+mMxmDUW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6" descr="data:image/jpeg;base64,/9j/4AAQSkZJRgABAQAAAQABAAD/2wCEAAkGBxMTEhQUExQVFRMXGCAbGBgXGB0gGhogIhseHR4aIBwcICggIBwlHx0bIjEiJSkrLi4uIB8zODMsNyguLisBCgoKDg0OGxAQGywkICYyNDQsLCw3NCw0LCwwLzQsLCwsLywsMCwsLCwsLCwsLCwsNCwsLCwsLCwsLCwsNCwsLP/AABEIAKgBLAMBIgACEQEDEQH/xAAcAAACAgMBAQAAAAAAAAAAAAAEBQMGAAECBwj/xABBEAACAQIEBAQEBAQDCAEFAAABAhEDIQAEEjEFIkFRBhNhcTKBkaEjQrHBFFLR8BVi4QcWM3KCotLxskRzkpPi/8QAGQEAAwEBAQAAAAAAAAAAAAAAAQIDAAQF/8QAMREAAgIBAwIFAwQCAgMBAAAAAQIAEQMSITFB8AQiUWFxE4GRMqHB8bHhFNEjM0IF/9oADAMBAAIRAxEAPwC66cdacSacb0Y9G5ySLTjenEoXG9OBc0i04zTibTjenGuaQ6cb04l04yMC5rkenGaMS6cZpxrmkenG9OJNON6ca5pHpxmnEmnG9ONNI9OMjEunGacCaR6cb04k043pxoZFpxvTiTTjcY1zSLTjenEkY2BjXNUi043pxJGMjGuapHpxuMdxhZ4wq6Mt+GwDNZuYAkFTKifSTvNoEzhS1QhblW8U+IHZqlFNJpgxIuTYWmSInte2KjUqdbzjqve8/wB++I0RoL2IBAkqCOtvt740avSdBpWQRvEXnb4to9PrjkNIjf0/fAwpsO4n72n98EHpEqQd+pPQ+nyw1QXIvMG0D1xjV4iAPc46GRY0nq2IV1X1MhiT7C31wKHJgf3v9sEC4DJXq2MxONih0J5u0GTa0e5t/ZhlQ8P1Sy6gFUhiG2nT21AdTsd9u2B+JtRYOUBWHCpLSdEN0GxmCSJgmMMKgMCc37EH54YcE4saFVaog6ZsesiDfpY74EzVZqjGpUbUzXMQPlA2AHTHdDKNKxYNMEi1t9p264aCeo+FeOjMqwYjzVuQFIAUm0STMdTbcYf6ceL5DiVSnVWqrHzB1JkEREHuI7+mLhlvHDqihqQYxdmqKCbnoFA9NsTK+kwMt8YwLiULjcYENSILjenEkY3GNc1SLTjenEkY3GNc1SPTjNOJIxuMC4akenG9OO4xuMa4KkcY3pxJGMAHrb6bH+YgYBaoQLkTjaNzMDvG49N8arOFGomBglkMqY2ncxuRblDC0ffCrjWhuRqlJRqBu3MTewlh37Yi+YKLlVxWZIOIUzsZ9gT+lsCZ3jqU9PKxBJH0wHVzGXp2aptbSq/IbL++EmerCrULJr06oGoneBa5Pfb1xPHnd24oSjYlUS0UOP0WIHMpNri364b6cecedM8ygeij98QZjMFalJ0YsyQw1G0hpgx0tjp1WZIpU9OjAnFM2aSawAbgXMb9cVjL+Nqlg1FD6q5A+4OO+Kcf86n5ZpFGkESwZT6Wg7YxNQKtmbreI6xLaQijoY627kjrhRxDxFm0ZYrC4mAqHqf8sbDEcsN2VQNzAj7XJ9N8KOKBtcE7Dr7nrHqcKhsyjJQjzLeOa6ka1pus3EFWPsQYB+RxfuHZoVaVOoBAdQ0HpI2x4xUG2x9R/fri2eCOPJRLpWZ9LadM3RI1TubTK7C+KGSqenZ2oi0QagJS0x9Rse4xQv8AaXVCslFICwHIAlp5hcn0O39cPM540ybL5empUEC4GkGOnMQ32xV/F3G/PYFqYTTGmS2oAyb3C9O0+uOZQQ0sRtKgu1h6Sbz/AOsHVMiwy0lYLtqUjaBI/cnA6guyqDzM0Da5Yx9ZOLbxtFCUlQwqCL9QsD9BijNTAQIlgmUcIYF9RMbb/U2xyhEyYBE2uSfS3XHGbXQ7KOhtH1H7Ys/gHICvnKZI5aSmofkQF+5U/I4qxoXJAWalgTwu6ZA0yQtVucqZ5SQAFJBiQAJsbz2x59SZ9aoE1VJCqoWW1axC33MiIM749sz9WdYgdpm+3tiqeH+Gr/iZrMOQUywj+dj5X3BZvfEseTYmVyY9xUi8YcKZMqsBGamup7BgAZ1BZ2APaIA9MefVSSxD7ySbX9bWx7hmcoAAqj8qxbuSSbY8d4rTCZioDdVaABa3S5npGHxNYiZFoxWzA2iP76YPrZsuiyigIoWYEntB7jePfoIG6GT1sthpsCwBibmPU77bwbnrZeHeDUqjVNbTN9IA6iTETETaPT1FWcDmIEJ4ld4Rwl8yeSygwTeB/U+n6Ye8S8NikVWmHfkBYmd5M7WHS2LXQ8OJw6k9SWZZBNwWuQtpAHrhDnPE5ZpXQF6eYSGNzeFtHT3BxL6hY7cRwgHMvkYyMSRjIwbiTjTjcY7jGRgXNOIxvTjuMRZmpoVmgmBMAE/pjXNIEztM1DSB5wJI6fXacExiiZetVXMeYVbUGvFp6EHecX5biYj33xoSJzGIM5mlpqzMRYTEgE+nzwLxjNOA1NKerUsTqAiZG0GcV+jwl5j8LVeL3tOoWO4i+FJqELcO4dx78RhVblIkdYNiFGlbyD9vXE2ezNWr/wAKpVCyPhhQRPcDVtO+BqHDCVpk1BBQsp0gmF09SJG+J6PHHVECU0gaVDMTJkfEQAO0xOEsymkXBa3BnqeYCtRjIC62YkC0xqI9b+uJTwTTVDQoCrA2672v9cTUs/Xd3/EUAGF0ID0kn8QnA+Wz9dkMgvUMc0EAWE8qwMc/iGcLsRK4wL3m24AG08wAXaFmBbrYYr+aAVnVTP4jc30H7ffDahwmrqXzCzoFafMMjURvcydljt9cL+HZXzPwlemtTzTpB3MBiTI9J6dMSwtTE6r+I7CxxAzSAnYRMbGYIBMxbc29Md18g13A5dhMTv6x2w/PBIu1YCNyBEdTvtM+49cFDwrS0ec1Wo6xq+Ibb9AZEX+nri/1hMUlIp5YMpgxA9ifaNz7YJoQI1MY/u3ri1PwrKAMxSSKIrSSx5bQRJidrEd++HNPJUEoa0oLq0ahyegIuQfyiMY57HEAx1KKriAqqxWZCgEXG/QjCTi6nWCyusjZlI6m+L3S4wxQEJE06LXb+d4UepG8nc4F8Z1xLxB0UwQZvafT364OLIddVNkUaZRKKB3RehYL7SQJki2J+LoKdZ4PUkbd/X1GLHwOiCgqkAHRMk2BJ0D6agflhdx0KTqsRpPQflJH1tiwe3qJo8lxZR4rVBlWYH0Mjedjbf8ApthnX4bXekzupLswIBWDAEXG437Ym8JZamC1YgSijRMWLTf3t9zh1VzgZTcT74DPRoCBU23Mr3AOEyvnOTFOoOUfECml5YR8BBImRfocMuJZyWaRYglPc+XPyg4WZmqofWBzQVkeuOadaCmpp0ttPqLfQbYxW21TKQBUU5mfMeRyjft239SDi+f7MKdq9RUMSqWiLSzdjsV+uKvRztWi7eSuqo0QdMlbG6iN7m+PSPBZ05OmWhXYuzgiCSajXjpIA6bRjZm8sVF80JrsSZCMQQe1u1iZxFw3KaFViI1rqPezcv2n64Lo11ZgJt7HGqhVdY/lsBvAJ/Tlb74ivEq3M4d2FQSQSVUG3+UzHbfFW41w5Q7QlMvrBDMiE2tuVPb7Yf5oqGYSZCqJkyfw2v6mL/LAfH6KsyPPxC/vcj9/rioiGKMqxEKo0wZLIdNzH8sDbr1jCbxAzGo9VXdWgbMRYDuDg/P0nRWanUYN0UgEffCPOOxpsXMv9t+3bf7YKjSbmPmFCZm+JZs0ijV6jo0crsWm4P5pIv2wtp5Rqo1tMntEQLCPTFo4P4bFajTqNWIZpMAC0Ej36DfAn8LRTl89rb8g3/8AyxYH0kSPWenRjcY3jcYSLOYxuMbxmNNNRgLi2c8umTGqZAHyxHxniS0kMqWkEHTptabyZ2vtiqNnFZmKAoY9ANoix9ZwN4yrcjytdvNDBJI3kgWkdTi3VOMIKReYbQTFyAYmJAje2Khlc0WZxIXlmZ6zifiOdDggaZKxy+8jGJ3qNpsXHGbq1Kjq9KCulTsDfeAe/wCkYHTLVAZJaecxb85JP5vXthHlcxmIC0xWKAfkB09ZuMY7VZBambGT5lUepEyfb6YmxN8y6BANxHVTK6QoZ0WE0CWBtbe2+HC1cmgALUy3dVZjIB6gGDvilUKTzKtRBtENrNv+Untf2xZKFEkgrJuTZDMkddUGcAfM2Q2BQAjSjx2gAfLFVrkHTTUXH/NpM4Vvx5GqFfLqXIks8C5FoEi032642mRYAwKjajOwXf6/zC/rhbVp1kLH+HEAapZibWM20/zAn2btiGdFI3FzYib5hVLjLl2CUaSQRDGWm5H5QNt8MfDOWRabVm0yXksAwIttBE7HcdzhTQo5p+YeUhtqOmSBcX1E9L+xOCMnl6iUWR2a/NZuXYfpEfTHONAsKJ0BSTuZKMuBTzNOABXZiDFgGEC3X2wY/GqC0fL0sSECE6D2g3jCrPwtNueSq979O2BlzHOiHSEYHUTMzKjeeurDKSeZZ8aiH5jNKwb8NwrURRvYaQR1mfScMafFqjUxT0qFA0RN9Onfr7RbEFFaZogSNXmaZjsp6e4n5YDy1YmvUHN5UDTAtOpg320/bGu7EQqsPbL00QGAFAUbAQB8PyWZ9L4qniKkBWYHl5QI+U9/XF33ZYUkAmwGw0sBbpuMUvxHRK1zyGAFsFMbAwMU8P8Ar5ksp8sn4WXp0UhVZXeLm8dBba49d/TCPPKzC6iDIn3OLJkcuzimhKooIO5taY6AdMN81wKnURUaoDBB5R2EDY9vvhkzeYn3lXwUoHtKpkcgaSFWEsR+VhEKCb33F8S0WXzaaWbUVuCDEnthvm+B0KAmnrDMukmGNrCLi1gMLaVHRGmuEK7WUdI33xVSTvJtjoVUlz9BAzNBV5swBntYjrB6YqpolfyMNose32vi3rVJX4leIv8AMSd8R1YWCbbRc9THb1wQxWTOK5B4TzVIUtFQBmOYBhmKlUKovmaoggGSQSMXtc5SRAFqKQB0v69MVPhN6ga3ICx+XSe5EmPQ4sY4lSqBQt2dNSwCekwbQCSIiemJZGsxlSoyylVTzDU1+qkdSJuB2wE9aVqHQ3raLQ+0+p9Nxgupm6cASLQdwDO4tvhdmOL00UamVdT21Ei2gXv0kR2xldb03vEKk71IOI1oq1CVMA+m+lj+8e+BM40hdW5BJ5TbsOu5I744z/GKRqVPxKe/VoP5uh9Y++A6/FUIAD0yfSop7W/v98dA6SdGC54qAXLBQOpMCTG/pPXpgFjkC5Br6xc8iMdWxgRNt+22M424qUWBQsRpi07QTcek4VeDaRGZ1xA0NdlOkX+V/njMOtzDaF1M4KihMu9eloJGlR3kjYbRBNxcm1pwLSq5Y/8AEqVQ835Jn1nThvk3FF6zVAwJYFIJE8oBMKdRFugP6nCvNNSLsea57NhkivzPV5xucRNXUGCyg9iROM85bQQZ7YaRkebzqUhLsFB74TZnxSqkRTYr3Nj7gYB8TZtWqASCottf1gxGEAXUdKgk9tz9MECCMnzJrNUcqzBgRCj0j1i3bEdKmIsCJa4M/wB9MM+A5MpTdzYoTC3g8ovuI3G4O2Oa3DkNPzar6WNwAQBqKzHU7z9DiTP5iJ0KtLcQZKlOYp9VLAMPSYP1gicWLM8MotSetRLAIINoUwekmeu8dMJ8tSQNTh+a8wYIj4YBE7e+H9HMqqMopvUQjqGVdtRkDl6SSffbC5GphGRfKYr4DwjVXQt5dRJPKTP5T+UjofTFj4aaR/hwtCkgrIzyQOXTptZQDOr7YonHaikgoxABYHcXnYYEygqSAGIv1JFvTpjNj17mANp2nqa5whqo5QEaBA+L8NHJ/wC7GZSu5GUJkB1ZquldiVXSCYlbk9f0xQMrxGsp0UySTE9dx7HbDA8QzNPRzOGcGAWlR3BDWH7dcTGLSYxaxPQ6Dny312M1I2+HU2j/ALYxXuP16ToqO6wYDgtB0kFSLGes41wR3Wk71ajktZYJYCDvaR1j5esYUcdrUp1EBiag6dJ2v88Z01r9+kCnS0n4ScnSFSnSqUwr2jzB0BFyTPU73xZPKGkMdSkqE5iOmkAgLaD/AGMJM5Xo0Tpq0om6gKptYHYm4P6jDviFRxRWAI0D4pndYkew74yYwpu7uZmJ6SoZrMAOyMpK6oNv364K/hwwCj4mMSdgSQB7wf0xDxKgGYlm0mZspNhJJIF7WxqvmFRNQcmDMiJt2AAPScQyppO3rOxMhcfaR8W4VWyzKpcNqvYC0mJuO17euIU4vWUWcAhTYW2E9D2viDjfiSVnSzOBY1AD9LzH0wpXxE6yWVCAbAAA+vvth/pl96kxmVDTHePsxxWtLTVf8w3PQCP1OK7xXirrUaHO+0KY6XtvhlkPELOJWlvbmYACNztthbnciXd3NOdRmFqCD3A5dhg4wEbzCvxHcnItLv8AmWfKZg0281mCAASSNiVUbfOMGU/E9EEs2aGnYHy94mR8E2kfXCzhb1a7Gm6IKcE/CxmIMRe/X1t2w0rcPoppHlqbSQNIE9bXI+uNixUN4M+bU4HG3fJ2g3iribrphyBboDvq9PTFe/xiqVlHDXAMqPXsBg7iXE8uyquglh8R0j/xn74XU6+X/wAwv2/9YcYjeqyPbpCH8mnb56zvLcXqENKoeU/lPRkHr3PTEIzmpWJCqQDZSVFrgm/cb+mJ8oaJJ0nmAt6fiJ69yOmBauRbUURSxjaD3j5j/X1xQCt5M6vtLx4PpK+UDEXbUDzagbkb7HEPiGrQFE+SEBp1dB0rpKkLJUWB2g2tifwerUsrTR1ZXkkjQ3ViegjA2brUh5tEU3NRyzBjsC15PYAntt3685YBrl0Qmrncvr0ioqLKwoBmN+igTv1P12moU5pqGJbnW7A9z0a4Awx4gfKZ+emqqo0BkBYkKWiSYPbbHOYdWpUXUgy8EwomGjZbY5PD+DbHkDEjb/qTfKCtCL+JUx5tYkDft/zD98CVMqgWNI27ekYN4hZ6p9f64X5/MqmkNqll9Y3jHqicxMS8QoU6YVwoDSAIkEmNpH1+WIa/GTVqEoKmi0FpUEkdgfthvT4QM1Vo0mJUapJAnZH7/IYHXgFRQPwnKKyXMC6khj0ANhPtHQYGhSbMxyEbQdy4Q+YObWaYsS2oAEqZ6C1/XCCtwzM1GL0qVVkaIKiR8Inb1nFt4zlxobmp6vNqOQrqzc4+KFJiw9MJsiqtTUnMUkMQQ9Uq1rSRHURfGQKHKrC2s4hkI61LbxCqgVXTXrLENrgmxtAvaMC5XiHmEo27SZUwR0ggbXH3w0yeQaoGOaWYuoU2GwMXk/8ArHdPhVJKgZJQqZ/MbC9xO0C+GLgbSIUmVnN0lBcapPSQLn3mx/WMD0ajsoUBVhpm0/XvJxb80mWdeZEViuotqgAhgNMTubnC3NcPyq01OoBSxLQQwMbWmxAPXB10twBLaotXiSUuVlpv3J5jJvtFug36Yi41VRqYZNFgDA3ExC/IG4xvNNlNLBEZ2g6dwAe9omPmLYr5zsSIIEyQQN9vf5YULqNypOnaNOAN+NReBM/+WLtl+DoAqktMGIG5/h/KPQ/lM774o/hqsj5mmH1BZJMbCFJvbY/vi859lNk8kEq8AhDB0jQRIPWSZ/bEc1huekZCNMr/ABXhoqVapZ4Ic2UX+EG/c/37VWpWJIVpBk9YIHz9Af73snH3VagelKTUFlJBIk2jbsL4S8YpebUZ9OlTMCRvqnp7xOL4jsJJwQYfl+GMQPK5iFUmdUiTAm4E6b/XGnyzGilSxW8WvzMoQwxPeTgzwjmKnmVFYiTTEkxbZVNvSBh3T4VT0eTYqoU73sZFwJNwO2OXNkyK23qPx1l8aqRIK3FamXoUENOVFyxICuAATBVrCSDP7WxX+IeIUqMVaj8LyF1gix22HrfBXiDMVKkhzYNCqIhdgYAvsB3wi4Hwpcw7zUVComWFzfYXF8NiyGiTOrJ4dFUWNzNZjMA0KcidTvbpPJe3zxYc1xetSEis+lIUKAgsJUD4bdsF1OD5dqdOmXQaBYjSWmILACpv1iCMQcc4bRFGqTUYMIYfDBOomLT0nr0xPK9lQp+fvGxgednX42v1lV4hxer5zjzG5mJMgTJ+WLB4GyLZlGBcLpIvEkzPrirLlQai6TeJHblWf2wz8O+Ijlqbqi36tqgxIAtB6nv1xd6K6eu05d9WpduY04zwdQ1VWYnRrFrG0n9tsJaXCtazMXEQOhP+uDT4iVtRZWlp1GZmZnp6nBGX4nRC/A8bf064n/5FFRiEY2YFkeFCnUW/LqC7+q/sTgkgl0FygVpE27L7xgscTodVbV6gfscY+dokSWVdwdRAOynaffE2ZuoMogXajUc+F6AJYMBdEkEdYB2PrhZ4e8SVK+Zp0zToCm5b4UYNZWI3YgGQMG8A4mgaswkgaQRB7SCPSD1vbbDqlxFEmFfmMmxPQDoNrYwYLYYRirPRWUjxFkMz5rGjSDS77kd7fmHScc8N4TXZFL0lVtU2YXuINmIxbqldHBYI/wDMSQ2x62HYHEYqBKWpUPKsgkN0BIM2HQHoMN9c8bRji/8Ao3KbluD5kqzDy1crCnVsTUpkdI/K1x2GC6XEBek55lJ0tqsCZInk6mxvHXpgjiNSKauABofSAdJ1AmCIk+owFw7IPmJ0vTplTqOpZJDfCOXpC/Kdt8VQ6ltqkMzhWpQe+/aFf70VlH4YpyOrOxkQDaCAJuMHUq1WtTRlRfPgiNDFRdjJNwQV09ep9sD0vDYIIOYWQdJYU26C9rgbgR0jAObyrLp0anBUEkIe55YP93wGGOgLEUZH1Fqls8VcU0o+ip+IQCIF4KRMEbGSNsJuNcaq0hRUtqaNTEj8wCie247Xn0wo4hSaw0BKcLLaTAi3ab22wu4jn6lTQInS0yCb33vFvliX1Aci6SK3v8bQnCwQ2De1fz+JaKPFDWpPUcQxEmO82I+d8BeIqrCrQCmBBn1uRhRTzBVnM9GiGMDfpEdMHZ6r5jU2B+HV1UyJ+XbFtRLbcbfz/qTC0tHnf+JB4mzDrTQpUNM+ZGpSQQIYbi8H98S8JyC1UlyjFYplo1G9NWJMm1mb5R3wu41W8yiuqblDZR1j/NPX1xPwbjT0UfLFdK1X1FmUiCtNaZiNxYe0Ynmxl8QW96/Mrjyhcl9LhnFcmtCaSiGsbAAGYPTpzD64XU8xTTUCuoTY+kAftgzi+aepW1kQdPf0A7dlwmeqCTYWJFz6z39cc+C1Jqepkxh1Cv2ezPWclmmURqVWABYoqsG6ECb2xDXz7eciSCrlw5EgwBMWPXAeYJ1RSdk0qLenub/+sLKauzVF1ksDP+YA26EY7jVmeEAaEN41k6QWpA1AAFTr3OsjTHtBn1wu8OUmYVBcA7Ai0dvt9hjXEeH6VaGPSxb1GDeGCmiU2d3ZlBhQsgTIsdO9+/fGd6x7QhPPG2WoiIAA6WAE4pubojzHuP8AiP8A/I4t3mxI0t26D95wrSkiF9SKxLEiwJ3xLFktjGOIqIR4Y4ZVRkYqnkPdpIkgaoaN9+3TfE+Z4a/mAU9KlVqaW1AEBrKZ6QN+1sWLhNKaFICR+GLD1I7emO2omalmJiYLWO8j0/KJjY4ZlbVqBEmCp2Mry5ALU83MrrpszBV30ksNJjpEMN+uFHGKcrUNOmykEaSyHSQTaCRBGwkdcWPg2YqVEdXENpI0ggxciCwAnacB1M/TcaFOkIQrSFsdUCxYdgAekemBqdb3+PaUCqxG3z7wHJ5laQmCC5UHlIJPz+dsMqNTVqcr8KFoIIk8wFwRaZ9xiNuF0yx109QUllOkmLKCSVeCbdb/ACxmZo1Rp0U9SMhRtMBgNNgQXMjUOmwJtOEZgzWZRUpaEK/xZBr05cNocqvwjZWJuRvCE/8AUOxwm4lx2nVbSKXlmmA4KsstKaiLLYxIm/fBa8KY+YGUsjOTCuouRp6knfWNh98br+HNTDQoRiDLEq1vLKCwjaRiNeWrnQNIN98QcU6b5P8AjdNVmiyvVHR9EatH7YmzXD1q0CXDyaUm7RO25EAb7d8SoaVLKjK1SxI3mmRIL6/h1W3HXB+cpMtN17UgNv8ANYfEb4RvM+3e+0prYLRPx8ShVKSUmQNOqoTp5h0BB376uk+vfCJmRRmDpaFOk6aqEn8QDYLynrf2xc61EHSzAErcE3jaf0wl4vlqLUqioyLrIJYXNmnafri2O/qEnrX7GTyf+sael/uJXaOZpFHb8UAEAiVM6p9B2ODalRBRRhq5iwA0IWgaRO9hvt64CfJU1p1AKyMdaW2iA9rne/2ODeF5JqtPSupmUsoCiTDaTPoN7m1zjsydCO9px42o9+s4y+ZpeU1yNJAvTBJkn/Mf2sMOPDq02nkV4vL0wSJnYGekfXFc4nw2pQBFVGW6wGIk/FcESDt0wx8K5ohSEWajHrMntEb9dh0xNhSse+BKrkLFQe9zL/kKbU1cstKWYiKaaRCu12IBkxA7AYPV1NaxXWEumqbAzqiJHvHUbda1/E5lK1fRNUgnTTYalU6pkwRp2O5OIMorVClYUVp19cagWPMzaJVi5ADLFoYC46Xj9PWd7+ezKHLoG0sVLMqeUqs6ACJPWbSBZiDYHuMccnliiDpInoTpmdMt8ImxAMQDincW409LMjKUajvXLQ4QQuq5YSSNRgmTECN7WLTKcSq5dqD0TRZvic1FbUC19Wgt+Xlgj9TgHwxbnsSn/Kxgbdnsw9cu7QVq6lDGSGBmCwgEeovgf/D6i6dVZzBJPPAaZgb+g77n5n8N4e+WoU6bqSVBllHLdmItuLHt0OC69J1JmVIiYItIkXgjrOPA8TiyYXIra9j37T0cfida2tXEVPhshQa1UnXMl3uJgLY+g9N8bp8ID6uZ41hpJbb+W+4+L7YYvnYiPNM/mUj91uNzadzg/L5Y6fMqO+jpqaZ9QIH1v6b4AxeIYilIvu4p8Wy7kiV/OcFUJVYfE1+ttjE9iQftit1siAQ3pH2H9cXbi9WKLVYVachACeYkxcxPyuf6VNjMHoQD/wBoxZA6A72PUccToxZBl559DzFjG7wIOkknVe42H1/XG0YAaGlrWiSCZtsNt7iemMr/APEIvJXse3fbHoKeEeHaAaofb+d+hjZcezgFKKHNTzfFsobc3zKflaKipNS4CrGmkxNlX+aBET626YnylKn57a1FiYIQz9SbwZ2ti5Dwhww0zWYNojfzHFl5QN5mI9ZwkqZrhiuxTLQt9VSpUbqf5dUCSR1HTDtYx36CcqlTkArkxdmqYappEHmWxB209YfYn9YnC2vwuqrMAF3/AJRi58M4auZ1DylCIx/EqIbQT3N49PribNZbKqxGqofUsL+vw7Yh4fPjq32vj39alfEswIVeRNNWiYYVJCjUBAblgyZs11NvtOIW4rSBVmVoUPPLvO2Ia2c8qkoSmrEEDlafsQdwoBv3iNwHw5k8xfMD1CGP4VgGLNKqZvpXr8hETjsCbnVOQlioIEd5ZkzKgzp1gAcvUSSIJsOU9cQ5/wDCQKnP3t/KdVhPUfa95GOv8Sp62fSqQdVU/DIuhKAG0bapJPNsduKXiWmNK6OV+aoV+PUSYEGJ2AmYA9Bg6F0yeptW0GyfiAeYAUAUr1JEdQdrg7YhzFdwSwpsV3Y/m3BiJ1C0/EAPnhpmc0K66qahVVtigvuL6hIPqIOFuc4dVZS6nVo7wNI2kAb4THoB4ox3LkWTJuK8UdQiaraFuSZ26jafucEjigNV6YNQeXTLqS8jlKiCCImZPXYXxVOIZioSA1NSSpQFoIJIgXNwBvE+vsxV6hp8z6yKaozKrEGF2DgCbHaDMg4GPC6HztcDOGHlFRxwzNimz6SdRAkKxB+IRsfUn64mzOTQUqhuJ+KSb7kGJvf064QU6zs6CooRKTgjStwgEzHViwbmj6xgvN8bBpkMrmfi5DpUklYkiDB77naRcpnDFho+/wC0fGaG8HyyVNVNqrV1pGTqBMtAPwkyDzQDPfB2c8QHX5NI2CrzmdW2xJA69Y+eN5urSNCiA8MtNtRKtCgCRaNIBYRbefTCWjxmCqvpKjWqgLdQ4GptUagdJjUDYx0BBsEBFkXEDm6uE5HiNcVFfUSoXUEDG99J1Eb3n0ti3JxqnTqM2oEFio0hjcaFIJmJkG4gbA7Tii/xWmqai6EXUuimAAqLLMTIiyqAsDvO8YlNVQdIalUplCxBBuWpzUAkEHS3r7EHEH8NqYODW1fvLjIAKrqZdKuXFWqaj8q6RYGSZQEdIHaLye3Wt8f4nm3rLTVVoo0oGIZ9QMQ1mRek2Jj1wHU4uz0mRNVUSg16N4REYtAI1He5Jj5AKRWZS2pDzoyjSrEXIG2naAwHabdMHFjCMdvv9ufyYrFnWyeOPi/+odw3h7oW15jzAobYsBOmwILHqPvgDKZZILVqj1E1GKdMRsxuzvAm0GFa3XaZMnUFKxJDMDZuWJIHMWvEAmwkSDsDPH8WBpB0PLMDAvcwDqkcu5IjoMXLKWNb/wBmKuLIqajsP9CAcQy6q/KCiMdidRgCAZIE7zEdeuL1kWXOUKKU1I0gz5IU09VpZmMQbSQJ3Ik4q2RNFSPOpecAeUAhQwAAAc7kSJKidVpsIN6fjmWFO6+fViVpLTMJMALLCBMgdz0FrsX3A6zKWxnWh46/3Euf4S9as38SoGXy8ALTlmJs2kQJEhllosohYPMNcK41p1LlsuRKlQWYwgP5mB1EHsJJPXrhRlOPU0qvUzKVIFQBaSVNFMyRp1gHYQYUTIEHa5PFvFdQuVSmlPUwAMydiYVIUCALXM9sTrVyD8d+0V9mBBFd/wAxnxHjwotRVi1UsS9Qxp1dCNPWJAOqZFhGAvEi5nNMtSiuigifGSQDvdo5iBYCBbUehMVyma7rWfWG/DJaFl6mlhpS3WSrWFr2ixtfCqOZCLVrVkqP5OmCaSqhMkjleDYKsx1G0EYamHETarMrWV4sKdICmiSTaqiMqkjcyza2PZo6bRj0huOBKKpSDM+mTqEkmL7xPtig0aGc1o1U0XsWC+ZS06p3OmpAWZtN7j3z/EK1OoFqNlwxB5tZKxc306oJIAiTh1SzuJbG2EoS53HHvH/CuJUCGDGGmBMCWM37DbadziTM5tAmvUrqACR9IbYgj++mKeqs9A1HZfPZwy00gJpBF95BF45p33xJxLLVigauxcVKjFdRk6JewIMxpC79e5xxn/8APT6+vu/mdD+OXQfpjb5v0vv+pbK1NvMZXdRAnlJJNwNyBHed99t8d5jPAKAotpjUokwOnwnaMVYZPMO0o45hYD4iTufhOoG0bbYf+G/MoZfSeZncuSsDlIWbESTpW8D2vjn8Qmlteq/RT/n+IVzl1CkV7jaLM5mWq5VqLh9YZChgRAqoWEk76R2uAbzEgV80il2IJXSTTSWLG3KrTpj67dQdvR6WRQ5dqjuEDKdLM0IoizEmN+3bFbyHAabAVPOFSmLAopAaIEhjuvqPrgqhI1MgA57+0K+IC2qsb4729YDmadKm61TTYZcqGDMTBJBIvflhWm9o9cMq+eDidR06QxMGApUsraQNbAgW0j3jA/GuDDMU0y66qYq6vLcyVkJJbTqEgi033tiLLNUy9M1KVak6Ux5THS025QtyLLqtERjtx5dOwr2nHkxq1E3fWTccLXpU2Z1ABRFYkMSNwG0qC2qZmPi2MAr+F8QpIqmKyMzoGUsFIOuOdp0hDIEweUnriDgORqucxV85EComqKUwFW2mXIEBCAI6j+WMcZbgPnUBVGc106+pAxo6dOnXqJUtcjQbyNyY7oaoAnYVKAi2ob7x5T8WSjZTL5d2qKrvXZioEgSxEE21wsmI5bHCDhWYNdWqKS8uQW7kWnY27emDMnQCHQucbUylFYUB5fw6mEmQVMgkyCTF+6qtwqmpimX0j+U00FrHlPt+3TBCY7smgNh3tCc7DhbJ59f5l84fwGmck1Ri3mKGqtpPLyFxp9yFYT0PthAqUSWDVrOgYLquBEyYMxc99ziupSYMNOdoinpmCWEyfhgr7zMjpgis61atMI9FHCKr1CyNqAUTAQLygkgKYO1+hspvc7SeRCvlBsd8bxoMvl1UA1KjCop06dcsJDRB0jqvUTJwRToJTpHNpqCU1ZgrKNZ0lgYuQJgkX2InHD1suv8AOwVNKgBQFOxOoopAICnc9RFhhD4g8SfgtpK8hVCq6fLZWLErCqtpE7kmTJE331sbeTm+Yh8PlA1kV+3+YTT4oa5pvSp1IrVAJmmPLlrkw5aQOaIuCLjFlzueGUXQ+o03QKW+KCzaVJEWEg3v7ExilU/F+WqFGZWoQUlE+E6OUEMTKHTAkTtMSTh7xnxHlVytYUWatMFi78zcwAglZCrJYSu4PXdtKaQoEn5rsmRZniuXFMuS7KvxFKYJNiY5mQyYNwI9sFcSo6cs1VWfyhSVwFJ1FSpFlnTqO8yYsJx5zX8RwCiUqeg7hizX2ncdz0xaq3iJWprTDKUWmtPQVKo4A35iRBaYBFhAw3lXoZgC21iLeH+MFOdqNUaolFl0qrOSFaRp1MdusmT6zuHmTzKfxgzCq9QvR0sFI0qLAMAxAt3nrPWQs8RV1UUsxRoUUGsoyLppowgss7BmghpM3PaQVS+IWr52rUZEp09OrywygKW0zzDe5P12nEnQgjTLYMuPQ/1BZI8vz7y70c8Hr0/NQ01aVneF0yoa4XUXm1okfNpn80lElo1JTcIzabAFkCsBJJVixsO07Tik5XitOIcyC35XTaRy/FHTSCfvhxwzOVaAYlPOQtOkoIUA8p5CygqAdvSAMKcY1D0gbIStgbwpPEtDzPIpBjUAvqsoABkzeNtsB8V4iy0CKgYFgLEEazB0kMLxZ1kG8ntAV16qU3FXQSrK3LTkuTzLA1An1+EdbYI4qytTQVmRdBhRUqDzAJJ08iahe5J1RqO0Ws2FU02OdzIpmbJqo7cD5HMuXh5/NFQikQutgNVyLTeTJEmLCPbG62laiUzTkv107WtNusH6YrmW8UUhT8tn8yuKgqUmV+UNpIv5RlovylYMgkDBmU47Sq60Da3qgqgLGE5Cqi/W8kjcm8dOA4mLbjadYff0HffMrWe4vSdnK0NLhyHBqQQdgCFlR8LbG+AWzEgOlMLePim/09Diyrkx5BqOqyz6WYtqJVbiegjU1hsANzGF1HJ0wSSwCbhIMExvMTG+/fbD4ymPc9J353fKv0ls/G4NHnr0+3pNcD531VEmkPijcjrpjrhvn8nTNRHou6pUMIC7BmjSZFgfhDDvcXxmW/h2hGXUt22gDSpaZkWAG2xj5YW5XjFBqQanskOBUVS1MiJIYtIAN9I3nfFVyDJuJ5+TC+IaW+exCf8Ad2qtN/xYepHMaYeovWAzXI7RHXfoZ/udVZdbZkqrTywLATC6mIm66dxue2Bn4o7TUy2urfSRDMxBW5tOmCIgfrMus7VziqhppVQ+YTIBUsNNZlS958w0hGDj1lzcTIAuMMPxcl4H4LWgVZq9WqogOoFhFTWYVde409b6jeTAsK+VRpqrMGEBZYgNt8Ta2Q/KJ+hwqr5i1ReZpMA7ryggzJsfl+uO+J5NqoDUzTKGsSWNRQAoDzedwWURvf0x0nCjfrYTz/8AlZOEQk7/AM1061DH8rU7LoL6TpUgAEBS2qU1k8txJHynFc41WKspqrTQlbA6oMb/AAqY3G+HVFaasztmKBAWBpfUbZcUz8II+Keu2KX4j45SraNVWlTZQQQzXM6bgAT0OCuHw+sC9vWMubxJxkstG+PxG2YyGlNdamBTBBJWDuQAIMSJIxVsvQpEwppkzMByDM76d8WHjfirL1qD5emw1yAymxgFXkdCIB62jFEOcqJmZZWCcwFidgQNtpMe0zhNqtZ0EMCQw3Eu2Vz/AJdxDdwbzbYmZg4H4fxaor6KakoSZRBqLBbP15QoI6n1jqXU4k1KpXqVQXy5JoqpsgcxAmIFpBPr6jCQZpmWktRqhRWvMmAWgxMwIFvfHMFVzusuLUcyycdq/wARlqqUaANQQvnVWny6bLcrrlgdOoEIIX7Y6zPDajrRpnMOaOrSSkAIgbkedjywTMwZ3xBmc95mZzE8+hOVCeWmTS3CxGogsoNoBbuMD8ZzD/wuSAZgNEsoZlVhKcraSJUzHzwmo0B33tCKs7Ri9er5lKgtRnqUjV0PUIkgrCkkbmQZgd+mHPhnI1KFJlqlWZqjOdM6RMQJIubYrnCuKuc3TatuFKlh8Kk7C8RYn0EH5nZHi1BM/Xr1K6KjItNZIA5Yk79y14iOuJu3Ti9/9Sv0XFgjiDcXz+mvWAeNUqQTaCIO+AuGcU8jLJTCqy03fSWYgy7uwhluOViNvpjjiHiSmM1UqJ+IHB8slSySyqFLQQNIkHcWBvbBGS4i/wDHqr1FOWYsdPlJoghtCh9AMgxsx6STOKndRt7yAG5gWT4u9LMTVp1AgdtS00LgagLhlXUpUqFKndSY6jD3NcHy1UrVNV18xQwVUAgbAEMhIMCYMb7YhfO/w9fMFaYZao5DrSQVbSNKM2wDMx9APmR5eXpk6qJru8M9QzzNpAJAQKoFhYT74IBY6uNuTBYQVX2EW1f9nVMJFKq63nudthcWsMJc34XbL1QzVwwVGIV4DNaLH57e2PUC/Ie8fPCjMFixBa0bEE/pjq2Iqc4JBueWcTz1EAwasxMMDaI6xG07b4qGczAaY1EyLn2M/tj2fP8ADVYEwjD1H/8AVsVfiHAViTTj/pIXY9RFp/zD6YkMdSzZCwnnlCt3aMHrlmqKWpkGCNUkD9SP7nFty/hpZQnSb/lQ/uSP1w5pZMLpMAQwI5RP0/pigElKHwjgvmsFqVPLJMTp1L7crEj5jFpzX+zfywX80uAJKqoDfKd+trHb533I0ULGQh9be+DeI0T5bBLeoG3rcRhS29CME23nnWZzuXq5Wjl3Z/w1EMqwZACqdzsgjre+KvR4XTVmY5ipf+VCGPzmMW/McB8xiTUYk3bYdui7dcJuH8KJq1aaufwzEm46jqMY7dZgL6QDhz5WWFTz2Y9DER7zM/T54mr5xKd0WoRzXLERaI3NyDE2v0wzoeFq5bWKgU+gH/jGNZzw9XG7qw9VX9NP6YUtvCF24gb8TSp5bKK6hAYAIEzvcA47qcYZSCVZwDtUqMy/SBjnJ8NqfANBNzEf0jHWd4RmGaYQ/L+rYPXeazW02PGdZRCLRUf5aYH+gwpzXiSsSGDhSBAKqoYD3AmOm+OMzwHMyeVe+4/8vtiDJ8FqI2qtl6tROkHSJ7mxt6SMMTEA39Iw4VWr1/LZ9TUUJg35yTMG9wP9O+HdfPsBYBesdf8A3bYjEeW4ajKCAyf5Q7j/AOLbY5zHhunV3Zvq5/UxjgcK7eaerhbJix0n5B/1EXFfENQalUxIKn1DAqfsT9cC8C43Uy1QVKblGiJUw0T0IuNv7nDar4QEGKqWvfV/S+OOGeEQ7Q5jryE337rjpxhQvlnFlfIz28bZPxpmTE1jAso1fCOsQJHTbsMHZLileq+k1UNpDVX0AAbksXAAjCn/AHKpgjmqAEX5pP2AwTl/BrKQ9N2JUyATIMdDIv64m+MGdGPIF5UX37RkjJTqAvnaCLqLEUUeq5YXBBWmVF4/P/op4flMsFrH+OzOtab1m00Qik2A5jVksxYGIEiRI3x3nslXWS2XokDqNa/cGPtiu8R84JU001UMkOQxPJrU/m25gtxh8ahP0ic+bIcn6vxN8QqU3UMlY1SFv5khgZNwGsRGnYkzPTCatXjb2/v64Y8H4M1WVYFTEiRANu57jbGs1wVlgAavqDPz2x0GzOUACK6FWX1uTvc7k/XFq4V4xpZY1AcolbWxLazBJkwIOoQJPTv3wsyXh9jHmLYkABXE7iTEGbT1/wBXNbwdStBqybkTt/2bfPEmfRQ9ZVcbPZEC4n40NRppZdKAiNNJ6ij6KQMR0PGeYUgjSI2MEkGLHmN73vODn8Fp+V2+atH6Df3GIf8AcljcVLdJUxHecJ9ZOLlPo5ea/wAQpM7xSoUYBoqqIZVGmGgySot0Jn9zgFs1xEiT/EwNvw2jfYQsevyw7pcMzFKki+dAAgTUYW6ATA+XpgV8nmS0Cs0nr5n76o+sdcEFSOkJORTVkHv3iupWqN/xKOaJ6wz3/wClkMX9cRZvIXKinmQQSDFIMO1iGAPuMODwrPdKjkf/AHL/AK4jbh2c1NBqqDeA5AkgExf+afrhtVbCohBb9RJPv/czNcMrZpUIoeXoCoG8h0J2ULzOQehPYAmwnA9Lw5nAWCrXlTBgOvpykSGE9QY+uOXyOdnmNff+djFotcftiGrlcwOtU+5b/wAjg2faKfWN14LxVRtWBMQXqKLduc9bH5DBSpxL82by4P8AmzFEH7TipvkKm5pGep0ifvjfkVf5ag+g+04xB7/uYOR1P5n0KynTA/v574GNBusfT+pxmMxbTI6ot4jSeIDNp9Cf1wA2QBEgH1mB9y2NYzBIhDTdTJOY0Ei83fe2BzSYAbCDsSo/XcYzGYWo9x3w21j8oO/ywbmydJgdOxI94AxmMxI8xxxKvkAQzaunpHywFk6JFesxB5riwjfoZvNsbxmA/NymI+UiPMukxcben7YnIB6kexjGYzEW/VHTiK6CD+JJUysX1aSZ9Nj88HPlEJggSes/Tr9sZjMDOTqHwI+ADSfkzmtkw0gNHqCRH0bfAvEMpKxq5eoMX+x+mNYzCBjrEppGmKMtlyg327R/TDFaJ0zzT7j+o+mMxmLDmTOwFReQwLW6HdjgvhlAqswB3A/rjMZioFSJa5O24mNv72wdkem1vQ/0xrGYU8Q9YzSipEwDuLi/X+9sDV8gCryJDJBt01AxuO0/XGYzBmgicNVA2kD4fXt3af1/phTmsqSRCkn3gfb/AFOMxmKajcTSAJmYy5gSvW8Efv0xOKdxY/U29NyP73xrGY8/xLGxO/Ao0mTinBMT7HE6JK3uflON4zHAx8xnSB5RK/xvJli0hSmwUhSPUxO5xW6vDlLXpIQPSMaxmOzDlY0Jy58C3qnDZCkRHlkH0dv6icYMggaAai26VG9PXbGYzHYN5wkATKlJlAPm1gPUz+px0lWp0r1fkoONYzBqLMqZiv0zLj3prjRr5k//AFDf/rX+mMxmDUWf/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8" descr="data:image/jpeg;base64,/9j/4AAQSkZJRgABAQAAAQABAAD/2wCEAAkGBxQSEBUUEBQVFBUVGBQVFBYWFBcUFhQVFRcWFxUWFRUYHCggGBslHBgUITEhJSkrLi4uGB8zODMsNygtLisBCgoKDg0OGhAQGywkHyQvLCwsLCwsLCwsLCwsLCwsLCwsLCwsLCwsLCwsLCwsLCwsLCwsLCwsLCwsLCwsLCwsLP/AABEIALcBEwMBEQACEQEDEQH/xAAcAAABBQEBAQAAAAAAAAAAAAACAAEDBAUGBwj/xAA9EAACAQMDAQYEBAYABAcBAAABAhEAAyEEEjFBBRMiUWFxBjKBkaGxwfAUI0JS0eFicoLxBxZDU5LC0jP/xAAaAQACAwEBAAAAAAAAAAAAAAAAAQIDBAUG/8QANBEAAgIBAgMGBQQDAAMBAQAAAAECEQMSIQQxQRNRYXGB8CKRobHRBTLB4RRC8SNSwjMV/9oADAMBAAIRAxEAPwDnwtZbNoQWgCRVoAMLSsAwtFgGBSAMClYBgUDDApWAQFAwgKVgGBQAQWgAwtIAgtABAUrGEBRYBAUrAILSsAwKLGGFpWAQWlYxwtFgGFosAgtIYQFKx7hBaLGOFpWAQWiwC20rCwgtKxi20WAttFgOFpNjGNsUago84091XEoQw8xkVvvoZidVoESBaQwwtFgGFosAwtKwDC0WMMLSAILQAYWkAQWgAgtABhaADApWMILSsAgtKwCC0gCC0rHQYWlYBhaVjCC0WAQWlYBBaLHQQWix0EFpWMILQAQWkAW2gAgtIdDxQOh4oGPtosBbaVgLbSAbbQOjwkd9pmG4MuAR08Jz1wR71vjKGTeDMbUobSRvdn9uow/mEKfPMHnEcg/hnmh2uYKnyL2k7UtuYUnOMjqQCOOJnrS1K6JU6s0gtFgGFoAMLSAMLRYBAUDDC0AEFpWAYWiwDC0rAILSsKCC0rGGBSsAgtKxhBaViDC0rGEFpWAQFABhaBhhaVjoILSsdBBaLAILSsY4WiwoILRY6HC0WFBbaVjH20rAfbRYDxSsB9tFjoW2iyQ22iwPGu3G1DIEdRtDyCOMiIH39CfI81PhewUtSe9e/e/mS4rBm5NbFLtHstRdRdOWdnUsqRkRJIkfN8p+3FaMed6ZPIqS6mPJhqSUeZHpNWVlWhGBkNwAQIg+U49POKJ47qUd/fvx8yUMipxlt79+Br3figjC2wT5luvsB+tWxVrcplKnsaPwv2r39101DBSVAsqiMdzTJnnhQeSKz8VOWJKUeXXy/wCluBKb0vn0OlGgaCSVVRHiZgAdxgQfXH3FZ5cfjVUm33ItXDy6kGzzrZaatFAYWiwDC0WMILRYBhaVgEFpWAYWlYBBaVjCC0rAICgAwKQBBaVjDC0rCggtFjQYWlY6CC0rGGFpWAUUhjgUAOFoGEFosAgtFgFtoHQ+2kOh9tAUKKQ6HiiwofbSslQ22iwo8E7L7ZuWGFsw6zDK5mAeNp/T8K3Z+Fx5U5rZ9Gv5KuH43JiaxvddU/4NfRvp77K9rw3FM9252nBmAeoz0n6VjyLNhTjPdPqvfvxN+P8Ax+J+KG0u57P38/QmGhW7dum/iVTZ4vECqwTnDcDrmeaj2zhCKx97vu3fv8FE+EeqTkYY0LC13qLuttif7TPWPlOPr61u7Va9DdP7/kwaGo6q2Jeyrbli+mfbeQFlX+rAMmIII/zkVHPOKjpyq4vb3v76Big27xvdHWaP4pV/5OtUWLhKy3/p3NrI2d3/APPdEScZPi4FcyXBzxrtOHeuPd1V33c69rqa1mUnpy/C/ozo9dali/mZI68LJ9s/TrFT4PioaFB9OpHLhd2iuFro2ZwwtFgGFpWIMLSsdBhaVjHC0WAQWlYBhaVgEFpWAQWlYUGFosdBhajYwgtKwDC0DCApWMcCiwDC0rAcLRYwgtFjCC0WOggtFjHApWFD7aNQD7aWoY+2lqHQttKwoeKLHQ22ixnhXaXZ1yyY1FvvrfC3RKsR5qwEN7Nn2rZgzwyq8ctL7unqunoVZcM4bZI6l39TNOm3ENbIcDOw4uKf+U88DImtPaUnGWz7+hn7O2pR3S6dTQ7N7VcMLV3+YsMWLGHTapbB5OB+PNZ8/DQrtIbPblye5t4bjZp9nk+Jb8+apX7+5s21W6iC0+5VZLpQhVuDxSQRwynP1/urG5SxybmqbtXzX9P3sbuyxcQrxvxrr6r36lFLt2zq3v6ZApwu0qdpVisqVGVJIHl06GKvax5cCxZH4+q+/wBTlyx5cOVzije/itLr5S8O61G0gW2PXpsMQ2QfI+lYHi4jg/ih8UL5r+e73uXqeLP8M9pdzKdm/qezoW4O/sHGzdlBBnu25XnA4g4iZq9rBxvxR+GffXPz9/MqccuDZ/FH7eRtLeZPEstaMEBvntqRKzzPvJ+gE1Xh4lx+CfP6en4NWXhNa1R9f7/Jo6e6rgFTIMH75GK3xmpcjnyxyjsycLTsjQYWlYwwtKwCC0rCggtKx0EFosKDC0rAILSsAwtKwDApWMICiwCApWMIClY6CApAEBRY6HAosdBBaVjDApWMcCix0PFFhQ8UrHQ8UWMeKVgKKLGKKLAaKLCjzH4eR/4rVXHlVuNb7sbsMBuExkTtCDIqji3DsccI7tJ39P5s2cLil2uSUls/7/orXey7Gr1F+2to2rlgWou2zO7cBO63HIO4yDmKsjxGbhsUJuWpSvZ9K8fkZnhhmzTglTXUx+0ewLtsA3FGoReLiGLiwMAiMxzn71tw8bjntF6W+j5P34FWbhZw/etXj1Mr+GZpa0+9h5HbdQCIBEx9Z+ta+0iqjNUvnFmZQlerG7fyaOk+HviMoCbqM/iZSyiLltBtKh1Pz/McceHrXN4vgVJpQdbJ78m97ru5GxcfJxXaK934Ncqs2tT2TptYveWiGwASs+D+oFrZ8SmCPf0FY8fE8Rwr0T+vXyfJjePFn3X/AD0Mm3rL+jm3q0/iLDMVBYguQBhkcmHHvn1EVreLDxPx4Xpmvl6rp9vApjkyYvhn8Ufr/Zd1mnuoC2lMmAVVpMAzG30Pl12gZis+PJjl8OZeq9+76HRyYZx+PA9+7uJuwu0FuXmUIbbgAuCBD5IMCZEHP/UJzxpx4545Radxf09/8MmfLDImmqkvqdGorS2YgwKVgGBSsYQFKwCApAEFpWAYWlYBBaLAIClYwwKLAICo2OhwKLAMLUbGEFosAgtKxhBaLGEFpWOh4oslQ4FKxhAUWMeKLAUUWAopWAqLAVOwGosD5/0XxLctoiKqsE4JJlh03f6rq5f0+E5OTdWZsX6jkhFQSToytZqGe41wkh2LNg5Enjd6cVrxY4xgoLktjDklKUnLq9yA6xmEPcdh5F2YfYmp9lGO8YpeiIrK2qk2bvYKotjdcUgNcPiCkQAoiHA5Bkx74rn8W5yy6YvkuXr3HT4NY44U5Lm/p5nWWbIVlCFHDAkGQA2B15njMFR5VyZSck3K1Xv31OjPHHbTvt8/fyK93skq+633li6Z2z4T8sGGUlbg4wpM4kVZHiVKOmVSj19816+hz5YEpWtpFrR/EZYd3rLW4F9u9FEbhABuWzAmT8ywRAgZqvJwKXx4JVtdN/Z/w7Hj4h3WRX4/kqarsw7FfSXSvG1w5ZSgBIUFp8/laB4uTVkOIWpxzRvwqnfft90bJ8PLSp4JV4307v6Zn9rdt3Ftguht6gMALi+E7cyCp6EAeY8orXwvDR7T/wAcrj3e/ffZj4ziJPGtcan3jab4/vgHfbtt5HKx7xz+FbpcJHvZz1mfU1uwvjN7jMb6JtkAd2GDDkkkMx3fSPrWbNjUGkjRibmmdnpb6XFDW2DKeCDP7NZ7omWAtKwCAqNgEBSsKDApWMILRqAILSsAgtKwCC0rGGFpWFBBaLHQYFKxhAUrHQ4FLUSoICjUMcCiwHpWAqLAVFgKiwFRYCoAanYxUWB8uLcNeqo4SkwyZGaSVErsEWxMH2ob2Ekm6O17P0bXNBbsKRDXFczPG4mPtGfSuHmyqHFSyvomvoejxcK8nCQiu+/S7o2NL8P95rmj+RZXTPc7xFXaXDZWOBI5GJC/Wsc+MUOGX+0nJKm3yr88vMr4vG8WdyhGo19bKun12p/hrDuv8nUl2Tw7ye7kNKZ9Ixx5VbPBgWWcYv4o1fTn47eviLFxMppWtvK6Kt267BjaX+IFsp5hl3FpAYeIAbBgzVkYwi0pvRd+vLpy3vpRW1J24LVVFLsjVQANPeNo7lY27m0F9u4bATIYEE4iZzGMaOIx3byw1LvXTx71+OpDDke3Zyaa6P7e/kbnbJa5YhbC3GkDY0oYgk7VOQ0x8rNMNI4rBw2mGXebS7+fzfd5pdDXxMpTx1pTfy/56HAawKHIQOo/sf5lPUHzzNeixOTgnJp+K5M4GRRUqimvBlvs8wMysmQSDEAdD5zH3qjPu9tzRh2W+x3fwX2+qk2bsLuJcXCQAxgCDjyHM1gyYmt4/Iv7S3TOj0nxFp7l1ravlW2hiRsdoBhGBg8x0zVUoSirY00zZC1VZOgwtKxUGBSsdBAUWFBAUnIdBAUtQBAUrCggKjqHQQFGodBAUrHQQFKxjxRYD0WA8UWAqYCiiwFFFgKlYCosBUagBp2MVKwPmUaE/wBw/f1r1HbeByf8fxH/AINgu7kSJj1zR20W6IvFJKyC2YyfL8qtkrIRPVuwOxv5S+J7e0QDm6rEKATsPSZ+UiK8lxXEtzeyd+j+f5TPUQbxwSg2q6PkX2W4i3WCrcYLCspwWztZrbQQJbbgk5NZvgk4xbaXj3ea+fJEp5pNft39++pIdQtwWDbA7ywCRaMrsNxfFKHKyfMetR0yg5qT+GXXndPbf+x4oQdnFXg9i5c7oFi9y4S+xdzb2VwoIJMSTGRP4V246MsI69qS2vZVtfQ5kXPC2o87fr1LHfWdU0ai0BOCUADByR4j1OJB5qvRl4dXjl8+Vfby5F+vFndZI/LvL/ZWk/hyu66bib1e0tyIEI3gJzxLY4wOM1nz5e2TqNOqbXmt/e5pxcLojTne+3hscV8RZ1V7mS+OvRZz77q7nB7YYd1fk4fFRrNJeJ1XYNpL2ktpcErvulwVBiQAm0jIkqM1yeKlPHnlKPOlX8/c6vDYe0xJyW2/vwK2u+HbyWUa141dA/ct89uYMK2Nw8Q+pq3Fx2KWRxns061Lk/NdDNk4aaj8O67uqMbSEgETxJKssEcCCOT9PKtmRJuzNDkez9mD+Ta/5E9f6RXJnLdmii2BUdQUEBS1BQQFKx0EBS1BQQFLUOggKWoKCApah0FFGoBwKNQwqViFFFgPRYh6LAVGoBqdgKiwFRYCpWMaiwGp2MVAHgov2nyNp+gruuM47GLUmZ+shlxxJiKtxPS9yjI75A6Ds9nu20ggu1sAMCJDEAH1BnmpZc6jCUu5P6ChjbaR3V/sTXaRA1plueMLHzcsEQZjEkffpXBjxfB8TJqara/pbOl2vEYls7XjuQL8WNcDK6coYuWobp1t/MDJwJ8+k1e/0zs2nF9eT/JPH+oQkmpx9V+DVXtK3qVu39y3EFlrVhHkFb6AGVLAbT4k8QI5rC+HycO446aeq5NdYv79dqLrjkTlidr5d/ecKiPfvuoJt7ADEFgLhjfG4kxM9TwK7rcMOJOrv026cvwYVGebLJXVfcNnfThu8/mm8GkgtuttbI2tu5Jg+fTPFKoZq0/Dp+t8wayYbUt7691FvsPUrcZR3xV5xvEgyCBDTJmcyPzqnioPGm9Frw9/yXcNk1SVSp+Jev8AYYttcu3Ldu7PeFgz7TlWIYAYBzPIyKphxmtRhFtcuS8tv45FmXg2lKb572SfDCBRZS6CMqzGCpNsvPhn5uQR0waXFfFOUo8v5r6FsM2jh4wj+7+7QhrdTbeCTeVHAZCACrKUuMLTjhfCBBHT61HscE4/+ra5963W679+hGc8ik2t1fr37NfyWNbpbeptacFX3KgR3cbLqt0bcCQQTuMHz5qvHkngnkdqm7SW6fhQSw9qk2vXr4HXi6NHpl7261wKIDMFDQqlohAJgKfX3qGrtZXFVf8APmUadO12bK1VqHQYFLUOggKjqCgoo1BQ4FLUFBAUtQ6CFKwHp2IeiwHpWIenYCosQposBUWMVGoBU7AVKwGo1AKaWoYJNNSAU07GfOv8L49yEhuceden7X4aktjA8PxXF7kXfGT3uCIIkc88HrUtCr4Cm2n8ZqdkW9+qUnCiDJwp2jOT7Vl4h6MDXU1YG5ZKPXe2WAW2TvFsIksELW9ytOSowQw9IxXk8MW7pK9+u/18DpRljuUci3v1OU1nwhauWn09k92Rc70i0wYrcVWSGRsgAMcbvY11Mf6nkx5Flyb7VvttafNeXcVZOB4ecaxy073vuDr9G6aVrej2kd89wAKAAoVQApcqD8iqc8XGOSIqzFnxyyqWe06r3V99ryQnw2aEf/Gk/Ku99Poc/p/hO7qNY9tFa1tBuFyXCuBG7Y0ZEkAH61sl+o48OBSk072rbbzRjnhk8jbTiaydl6i2QLyqsk7ht3B1Bg4zmPPFZHxGGavG2+7wOpw/ayfxVXXuoraT4SS6t3dCsGZwVbhGdygAiOBHIirZ/qMsbjXKkt++lZS+Dx1LUqdtqu63Rl6hrlrQ7nZmN3uwu6T3YKKxXOf7utaoKGTiailtfrvV/YplKePhbk/3V6Adkdur3lg3HYFO7XAmFUjPBk1PNwkkp6FztlOPM56b8jtNW6NcNyyy3Lbgl7iskBwASjoPqZgda4yjNR0z2a5KunemdTDJVSXIxdBrlZkUBnDXA8lRDksu1ACTgGPsK1ZMLim3s6ry23Zn/wAjVSj33+CH/wAQO0m79bcmEUATjPL/AIhR9K0fp+NOGoy8Q3GR6J8OanvNLabrtCmRGV8J/KuTn+DI0aa6moDVOoVCt3A07SDBIMGYIwQfUUOTXMaDpagoKaWoKHBo1AODS1CHp6hDzRqAcGjUIeaWoQpo1AKaLAaaNQxTT1AKaNQCmjUA00tQxposBpp2OhTTsD59kzkRz6dfxr1NLoY9yysldreJPJgDB/c1XydrZllWqe6NLsEJvFm6SEMraIMgSZKGR7wfccxWbinJxeSPPr+fz8+8u4ZKM0vl+PweyOQ2jFpHQmACZgRvDN08przHaJSVqhTjJZ3kknzK/aL2LmrRW7vNp1OV3NLJPBkwAD6TU9c1ico3s13+JDHGSi++zI7K7OA7lV3orMwYHmXuai4ykMJEADODkc1flyxlqcqbX2Sir2LnknG9+l/REjaRlV3LjYt7uuWTaoCSwUEjHiJ881XFxnVc2r7+d9fkXQ4lp7q21fv5Gbe1FhrT6lmLKqXClwygDBRsBGMyRiOtXwxZYzWGqtrbn7+Zb2yhUltyvy6lTs/WWr14AuveIvAdSTgGMNzn3xVmXHkxY20nTfc/wXZMmKW8efccb8RdpC/p1YmPmO3BgttJzyT9eldng8HY5Wku7fyORxmRSxpnN9iyNRaPBB3g+qgkH7iulxP/AOcirgYKWWMX1/B3PbHaFvdcOGv3rSKzC0qC2YKmCTIMMh5PHSuHgwzaj0jFuld3/HRnR4zTivH1flfq/XZHJaHtVldECKfGoXdPG/wifLNdbLw8WnJt8unkczDKT0qK6/yanxHftXGJ27LhG7YMoCcSjCME9CB1rNwkckF3x7+vqvwy7ilCMtMv3G12R8WroUFt0uNIVlAKwPPLZzINZcnAz4mTnFpd5dnzRxaU0+SN7RfG9i+4tKtwSpO5wgAKiejHI86x5P0/LihrbXkr/BHHmjklpR0HampNrTO4ybaFxGJKZz6GKw4P/JmUH1dfMueyLdy94VbgSpIIzBgEHyifwqtO5OIMWgG1ApuNcYASzbdxnidoA/CnkncrSpeH9kYrarHsa5XuOimTb27vTcJolGSipPkx89i0DVeoVBTRrAU01MQ80agoU0agoeaNYqFNLUFCmnqChbqeoKG3Uah0KaNQUNNGoKGmjUOhppqQ6FNPUFHiD6KD4bgYeZI/UyftXpllvnGih46ezJLekZSM7lnpiRPOKi8ia8ScYNPwLup7FS7a8LMRgwcGR0486ohxcsc90jdP9Pjlx3BtmRre2HtLctNa2M6sk+E8ypIYiY548q24uFjkcZqVpb9fP3Zzs3Ezxp45Row7WqZUKqY3HMYJ9J8q2vGpSt9Cjtpxx6Yur5lq04AWFBJOenXMEelVSTbdstjPZUb3Zmra3aukuSJUbSSwODuhS49JM1gzY4znFV37+0zZD4cbapu1z7q3NzU3GvdllLSyLsMtuFWV8LYJbwnAxJrJDTi4u5vl13/G5HPB5cEZY481dLzM/sDs827xu6m3sNvb45ud5dDWyPleVbbIBIAOPvo4rOp49GKV6um1Lfw3V+NmbBjmpuWRbrrvubj9kae7bBZbLMylQ9oQueWG3gznPUVz1xObHP4XJLuf299DU8EMkeXqZFjs0279q3dAZD4FZQ0Pt3TugYbBP5VteZTjKUOfOn0/oqgp48ka6cn5F7XacXgi3k3MqoIHgYkaa477ojd/MROeMjrVGOTxNuDpN+a/ckq9G/oPNjlP93va/ucWOzovLLfIUiUK7hIKmDwGma7DzpwdLnfX5/Ix4YuE0+qo6HtX4fUMzWwLxG1YUEsPDuEp5EFTI8/eufg4yVKMvh5+7+Zq4lQyTeSt2Ynbam1b2CQrMJQ5UGJlARKnA4NbuFayT1Pmlz6+vf6lHGf+OGlcn06encQfDVk3L4VZ4LGM4Hp19qt42Sx43J+Rm4VOU6R0vZnbtzT7LYVwoJcKzCJAYSGEHJM7Yj9eZm4aGXVO1fK17+pqjl00mmdhb+JLXcF7kqF3g+FmBAGIYCDMggTxXHfBZO1SjvddV/01uSSJ+ze1rf8ADtcAIKp3lwNg7gg59wFA9IqviOHy9soPq6Xz92CmtN9xzHwp2o38QGYybhPeEmJLMfymfpXV47AuypLlyM+GVs9Da7EeuPr+/wAq82ra5mpoPdUdTFQ+6jWwoW6nrYqH3VHUwoW6nqChbqeoKFuo1hQt1S1hQt1GsKG3U9YULdRrHQ26nrCht1NTQ6FuqWsKPFbmoVolGHAMgcjAzPpXrVBrkzK5xl0Ix3ZnJHlifyqXxoXw95Z0zxhbxAzyWH02mqpq93AthOUVUZlq5YS8oF24j7eBjcI8mEN+NVKcsTuCav35F8qzRSm068rB1XwxZaHVmAAzGR6HPuKlD9Qyr4WkWS/T8GRKWpoy9boF06g7gw4BkAz1ABOfpWnHllmdUZ8mGHDxtvbvK2n1KlvmQDbdHidRlgg4nyBj/VXSxyrk+a6PpZRDPjTe63T5vq6NrsLt63pwRdezdtrp4Rdzb+9tAQitAgOzEznC+lY+K4OeanBSi3LfZVT6vySKlxXZ7ak0oqqfVdDB/wDMlwK6qqjezvIZ8bzJUSeBMefOa3/4EG02+SS5Lp1My42ai4979o0bXxjdWYtpJ5lpk+nhxWaX6XjfOT+X9mhfqEv/AEXz/o3ND21cuWlYLt3TI3lhIYjAJHUc1gy8LDHkab+hux55ZIqSX8gdodpPbfvgZ22rqhd28lnBChZAxxMcVLFhjkj2b6tb8tl6ks2ZxubXJPl3g/Dy3tRqEGqU7O7Lq+1YJBSNtxORn5Zp8W8WHC3he901v49H9yjCsmTIu1W1Xfy6mXp/iK53txFRXVbhYEv3ZFtDsVdyiYACQecVqnwOPRGTbTarle73ez9fAyY805zcYq68a2KvaY1RJ71HdefEpuRnEkZ4zmTBBPNW4f8AGVaGk/l7/I8rzPaStfMrdn3boJNq3kHxbQZhdpjZ65+1W5Y43tOW3j+SvHKceUS3qbzo3iMgyYknaVOFYHzH6+VUwjGSte7LZuUW1In+F9YCSLyG5b8TPb3lQQ0DBBwQCPXFLjMP/o6l0dXyDh5ucWma3xG22zYiV7xF2kFs2wiMquPlkbhWLhU3kne9N/O2tuvQ08Ro7OOlU/wZvZNwi4pQ5mMmAScEEwcZrTminFqRnxP4lR1mn+Lbwde/RVSRugMTz0PBP264rkT/AEzE4vs3v09/9NbeRJSa2/5+V5lxvje2LhUoQgyWJ8RESIQgcyOTVC/SZ6Lvfu6fP+iL4iKe5Vf/AMQF3hVt+Ez4t2YxkAiJk9cVcv0ZqNuW/cVf5a6LYoa/4suC+W05YqQFlhMwBJ2gQMitGL9Og8dZFv4fkUs71fCavYXxiz3O71KhYAEgEHdjLycCM1k4r9LjGOrE/fgShnd1JHRa7ti1a+dv7RgbvmDEcdIU1zMXC5Mn7V7RolOMeY9rtiwxAW6hJ4G7Pt7+lEuFzRTbiwWSD6l7dWeidAhx0NOmOh91KgoW6nQUNuooKFuoHQ006Cht1SsdHjmo7UIR1ZQFdmeAu0BmIPhG7AEY8gTXsoYLkmnulXPou/YwPLpjpa2B1HxG72k05yN5cufmmRCjyUbjgR0AwILhwMYzebwqunn57fcqlxCdRM6yWZ2mVUztPJG0gGZnmfwNaZJRimt3+SEW5SaeyLyW/D8xPrAE/gKzt78jQkq5kyAbR8sg4kST6TUHerwLY1RT7b7PJ8Sg45UK31+v+Kv4XOo7P+DNxeFyWpHNPIOfqM11FTRynaYneaEqG5WMKCJOhP76VFpE02dV2WGFm2Bxk9OpJrj59LySOth1LHEC38UOy3FBiIC4PVguF4nk5HT7zf6dBOL+ZBcfNpr+DT0vbbqxtai1tXxFtwZdjopYkKUnkfXJrLk4NNa8ct/TdN+Zox8b/pNbfz8igdfpFfwIgLMyko3l15EgmOR5+VXLDxMo/E3sr39srWfh4S+Bc9tiXU6jdYCs9xVUsNweWWJwp5KGBCnAJEcmVCNZLSTflz8/Fd45SUsattd+5Q7F7Xazce6pV58LhhJfA3FXHytMEGIM+lX8Tw0ckVB7Vyrp6dV9iGPP/tz8/Jde8gXUp3zd5bt3WZifGCBBYryphcANMeXnizs5dmtMnGu7yvrz7jP2ke0bnFSvvLSNdt7305NpDyqO8bcQSFIMHcPmHM+U1XLRKo5N34pc/W/oWR1K3DZD9odpG7p7U3AxtEoQFIIXagE7mz8uCD1zFLFg0ZZfDV78/PuXzsMmbVjW6222REALS95bvKeGIgo4JJEwcGCACAZEgiREy3nLRKL7u9e+58umzIpKPxKX5LFjWi+VgQ8gFd38u4MTgfIeTEEHORVU8TxXfLy3X5NWKs8opPf6P8E+ulYUKFjdgsDt52qDJgR65qGOn8V/34kuIhploa99xm6nThGIJgj09uPwrTCepeBiliUb3NDT2okrGACJmMkA8ccz1qiU+jNWNRXT6sbVFjdZmjcSd0HcJ5xjiIEelEdOhJcivLFuTfeXEssV3BWZTIkKT8vtUIOLlpbSKnGVXRA7BNpktImMAqZYQfoAfrVkse9EF3mxptbcAC23wQZUNK9ZmePL6VgyYYXqlH1o03JJUwBr3QyrbT1IAnHnjNTeGElTVkVNo2rfxUwUAqGgLLSRJI649/tWH/8AmQk3u0aP8ika2m7ftMBuba0CQQcH3iKxZOAyxeytF8c0GOfiCzuC7jnrGB7k1H/BzJXQu2hdWW219sR41zxmfyqpcPkfKLLNUe8mFwHgg+xmq3FrmTSFuoodHjQYkeJYg9GJr2lJPZnL3fNGe+lXdKKVYGfMfQSPetKyS01J2jO8UdVxVMsaa6FkwQTlojJjJgnFVTi3Sssg0r2Ltu+CflOOZj386pcGlzL1JXyLKupnw/lVTUl1LLQhEmY4wANsDqSxaCOKN2tvfpQk6e5Q1vZdpzKtsYieZBIjpyOnA6j3rTi4nJFbq0U5OHxTd3TMk9iXCYUT4gMEcEEzHMYP2rX/AJeNK33GF8JPoUO7IMEEehEGK0WmrRnpp0yxtqrUW6TprOojTLatuEvEW9rMAUUHYTukE/1NkA+VcyULyvJNXHfbq+ZuWRqChF09tyTtHs0d+doWCyy2BjkP4fCRtgxHUmRSwZ32au/fTfe/Usy4Yudxo0viljedFS2EdSwbgBT3bbDuMQNwWCcY+lVcPUHKTezqvmr28r5FnEPUoxit+vydHOvobffhkDqCH7wBWidr5iZHXM+wrYs0+yalT5V817+5meCHaJx9fqaWqsWNQtkie8S0g3GSRsJiQckeU5xFZ8eTNhlK+Tb+poycPinGPfSMl+zDbtsAN0SBAnE4OVz04PStS4hTmuhllgcY7Ar2UpXchBMAOr8odgPPSAwOPIeVSfEtPS/RrruR/wAdNWvW+mwXavZrIzKjHwNtJJ6iQQpjo35ijDnTpyXMMmFr9pX1OjZVGZEKxwJBKjcJA6HcI9POpwyqUvn9yMsTUdwtdotqtJyhXAJOGVXMfViP+k0seXVJeP8Aa/j6jlGMW/A1PhzV93scwdqO0Hknu3xx1rHxmPXce9pfVGvBkUWpev0KurutcXvWI3hkVpHhdYuMCw4kbQsiJBq7HGMJdmuVN+K5LbzuyjLmeX43z+/n5chhrj3QCtyDvQ29xIM53EFcGAD4TAEGpditdtcuTuvw9+vNENb0qn5+/wDhPYv7SRbJYMIDNCgfKSNrcGRyD1j1qucE6cti2Lp1F2WGuvcuG23idSV8M7VggEKHgc+sffFSjCEda2T33/obcnLS+a7izb1g7oou05Y8bWIUScSQwMnAPt1iDxPWpP8Arf33E1NadJVsjdZUiGIC7oBkEjOJj6irskqm18inStNo0+wr5W74sbhHiHUFSMH1FZOJ1ShsX8Np11JC1loszMhDCSZVhyfbmljkkkpbCyY3bcd0R9n3UDRd3BTM8AqRO05Geo+tSzKTjcOZDHV1InWxJJtmVBgefOJA46Uu0pVJbk+zv9r2CfR3Ikqf8dM/al2sHtYpYZ86D0jkdeh5E/viiSqIRLtnUsD4TBI5GPcVROCcdycZNPYup2ncAjd+X+KofD427otWWa6nKabsfVXBKaa6QTGTaAkYIk3OJmu44wXOa+v4KFKb/wBX9PyW7fwfqiCWtgHpJEgyJyJ/YFRc4LkySxzfT6oop8MakuwFtVOQd1xc+wWTB9R9Ks1wpWyCxZG2kvqiW98Oaq1BIsNn/wB8LGDlpQCOOM1HVil1fy/sl2eeP+qfqTaTs29O52sbQrE7Ge5ERkkIRAg5nrFVZIwqo367FsIz5zS9DO1OvUgi0j3OQCqOQeYIgTFSx8NO/idFOXPFL4VY76a5cIJ0+oCbYYm3dQ7pG3acSORj0qaxuKdSV3ty5EHNSe8XVdz5lC9qRpnK3O+UkhyGUhoBkRuPHOfQ+tT7GeWOyXd7ois0cTp33+7IO19SLlwKoU7RuD9TjCzHH1jFTwYnji234e/+EM2XtZJKPj4lQWmPRdp67kkCYMCZq6kvP1KG2+hr6bsa++x0sXHUwCUSVO07cbZz9eQTWaU4q038y5RbppfQ6O92Nqrdq2vdm4yjbjZbIWSwMOwJjisEHDJNv9t7735d3qa3keOKVNtbbIo9oaDUW1VmtEdOQSQYxiR5mtGPHBvSn9HX1oreeTp6H6orJpnubXe2VJlATetrBl1A27S+Q08jkGr4wjBOKfvYHKUt6r2/yT9n9lMrgMpG1SO9HikTk8KWz1iMGqs1U91v0NGNOT3XJVf5B7T7IvyW2uVQgoE/mFpYhY7s8xEj28jThoiq2t++pglnU583sVNPpXY3ALZLEmJdUZXkIwI3blICt0n2mp6f27pV9uZN5Fu0m7Cu9j3NvdbHdVwhS0TMAMflYkH1xmMTilrUZa7Vvnv/AEF6loa2XgySz2PqTuixc5/rAtxIGP5hXGAfrUJTxqrkvfkSSm3tF/IV/RXltB2VR/wC7bdz1kLbYn0z5ULQ5Un606+o28ijbiwtJ2EbtlrrXls5Kd06bSy+GTJYRILCRTlmWOSjV9bT5DhgnljqW3oNd7Gt28JetvvXaIYsDu67ercxBH6Udu5c01X8E1wUox1rlyvzKOiGkVWR9RuAHhBD2vFKyHm2TyvMHirciztqUY/z8tzLHskmpS/j7j629YFxTa1ClTCwBdJtxM/+kAREDGcjGJoxwyOL1x39N/qOUoKS0SHtMhJfv5uHpbt3ME9TcdVj3APXBolFJaXHbxr7KyUVJu738PaNQWLLBAblze0f2bNw8sgxgZPn9KzvI420tkaf8dUrlzKt/wCH7zNh7e3A2hm/UGlHjsKX7XfvxMksM2/AbV/DWoYDbdQ9YJZY6fNBJx7UY/1DBHnF/QU8GV9SzoewdSqhSbUZ4uPmfPw5qGXjsEnaT+S/JPHiyJV/Je0/YF0DN1F89qs4PPR2x048qzT43G+UW/VL7Itjhl3r35k1vsESYu3AwjKqFEddoafwxUXxrpfCq8WSWHe7ZZfsiY/m3uf+D1PVfOqlxNf6x+pNwvqxWuwlBk3bze/dfmE/OiXGy6Rj9fyCwrq2W17KtxEuczO4T7YER9KpfFZL6E1iiGOzbXVWPrvP6GKT4nL3r5D7KBx+j7fsIfA79ObQYYMyQ2sIM9Z5r008DfT61/8AJihxCjylfmm//o21+LNG8G4tx2AyYUJnr3S3tqiqP8bIntXv0Le3xtc/q/yG3xNomI8LbQqps7qyywqqF+a4eNoj0xmjsMnv/gdtDv8AfzCs9vaJfk3oehWxoreMdSCen4UPDN87+bGsq74/X8jX/iRJIt6i+MHBOjInPmogczS/x++P3Lu2VVqX2/llj/zRo0UC7d1bEAKRbu2fEcRgMXJPvSjgk/8AVPzshkzaX8M0l3Vf8C03b3Z1w3FNnU3Cphku3w2BmfFd2jkiPSlLFONUlv3f8Hjzylac6oy7tnslzu/g7rbjg/xI8Rxgbb/OVwPMVbr4hbJr36Ff+Ngk7lKwNUvZ21tujdNphm3Pc2tnB8bZwaIPOnu0x9jw65XfqY3aektrc2IWU7kHdm2RsDwoLMQABuYevvWiGSTVtfUz5scE9pb+X8nVfDPbTW9LCWXKWyck+OLhRkJVREkXFMYifQmsOfHqnbat/wAf8N3DTioVTNe7rdQ7kC2VhltmR4ZZd26VuiVAiT6jmqEopc/fyNOpdzK9wXfmdVWAWnqIaG+YNwstz0ipJxeyZCUkt2iDsa1duPcFy5kNDBT8hILIwiFIg2xAHiPeT8uFmlCKTX/ff0IYnJyfL8FX45vrZsG1aMXbvJkeG3wfbdx9Wo4R656nyX3I8VlcI11f2PO7Nh4lSPo3+66kpx6mBTi1+1Aa+xgESW4O0Ez/AMxnn15qWKe+/LxI55xcVojTXd189yommuf2GrnPH3lEcmXuNDQ27yBwE5jJJEYYdDBwx56xVGSeJ1uaMc53bX1JLaXyVgcEEeInMyJ9MVBzxJPcvlmnJU4qvMt3dBeYn+WirAwCdsAAAAnPHnVKzYl1dmhcTkUNKUa9+Rpae1dtlWuBGCpCxA2ifx9z51nnOGS1FtOyU883i02q7kv7LdjRWmO4Wrec/IvXmqJZckdnJ/NmDs4N3RNd0FpsNaQgeajHPpUI5sq5SfzJPHB9CSz2dYHy2bf0Rf8AFRlnzPnJ/MkscFyReTToB4VUeygfpWdzk+bZZSJEfFRaAmR6g0SQW+lQEiuPOotEkGrVFokFNA6HDUqGgg1Khi30UFnj9lra4EieeDjyz0r3D1HBWlE+nNpVK5huZAP0ny4quUpXZOKjVE4NnYEOVBB+TxcycjOfOo6pXZOoVRoJqrB2TEp8gNshckHoMwQDng5qmUpq6+5bHRsSP2raS4biqC5EHHSM9IziT1gVFa5KuhJygnZmK1sPa7tlXu2VwSGKhlIbjk8AVbqm07XPYqqOpO+Rtr2rpkuC4h2sqd2BuLgL5TtG73MVkcczWlLrZr7TEnqsO18S2ECBTbAT5QEPhMEEr5GCfvUXg4h3a5jXEYVW62Hv/GdteIJwY2xJwQfyzRHhM75ilxmKJkXe3bd2TcLjcwZtsgttI2gRwBAg1o7DNH9tGft8cubNfT/HCIIRX5kkKqyfOBj8PzrLL9PzN7yRqj+oY0uT+RMvx0elq632/Q1W/wBNkuc0ia/UY9ItkGs+K71xSvcFVYgMS2Ynz+3Snj4KEHq7S2RycZKarRRdXtbWOoFsWrQ85a63XOYE9czNUTw8OpXNuX0X8lqzZmqikvqYfbmkuTvuMXJ+Y+fvBrZw2SFaYqjHxEJt6pOylpX9B+/c1dNeJTEsbweRFQpkieyygfeciq5JslEnuRHHPpVauyTBV+ke3P7FSa8SNmjaOOPyrNJblqexI58OaguY3yIbLYAGfqP8VZJbkESuT6/fioKh2SW/3iosZOtzH+j+tVtErC7ylQWSofeosaDZqSQwkek0SQa3ag4jsLvaNI7HF2eKWmh2P3lGkLH7ylQzxIW2869zaPOUwxZbzP3pWh0whpm/uP3qOtD0yDXRk/1H7movKl0JLG31F/A+po7UOyYdnQgsF88UpZWlY44ldFhdAv1FVvPIsWGJNb0S4/1VbzSJrDEl7hfIfaoa5d5PREjUAHpU3bRFJI1rLCMDy4IrJJb8zSqLKXI/p6n+3y+lVON9SxOhXb8qRBH0A/WiMKYpStEmg1ZAOW6HEH8IJpZMaY8c2D2nf3LnM8SI/MU8MNLFllaMrS54A/UVqntzZmiWDbxwP36Gq7GT27Sgcn7T/mq3KXcSRJdYbeSR18GajFPV/ZKXIq2ApbBHswiPTB5q2VpEUa9mI/xPPvWOV2XInYecioIGRoFHP4n/AEKk9T5EAmPt9v8AdJDHUCcf6+xNJ8gLiriqW9yaGCj9inbAJR9KixksVEY4WixhiokhF6KAVAC3fsg0qGKfb7mmB5PXsDhEgE9fxzUG6JlpNGxOQfz/AC+tUvLEsUGTLZIMEce+Krck1zLFGhmtYkgfc0KQaQbVnO77D1/SnKW1BGO9li2kA5JJ+h+oqtvcsSE0Y4oVjYJMiZAH786Yisz+LmfWrUtipvcuWW4H6N+cGqZLmWRJ712MQvtIP58VXGNlkpNC74xkGMZJEf7o0qxamJL8cnr0MUONgp0FrbhKysmf3NLGldMjOVlHTTBMrnzPPn7Gr51fIqjZYnAnb/8AL/vVfz+RKy3YxwAfZzH1qmW/P7E4stPcYCQv2IH51UopvdkpMqB25Kk4zJXNXVHo/uQL1p8cbfSAf1qiS8SxMmI8ox7x+YqsbkACZlY+mf8A7VLbk/f0I6hNcPp9iv5UJINQQv8AGQfTxfqRS0D1Ism+DifpzVWhonqQwvg4z+/Snoa3FqRLaKg9CajLUySok3Tx+o/GoVXMkIvHIJ+5p1YWMNSfIj3WP1o0BqCGq8/wBFLsx6w+/Xz/AEqOiQ9SJFI6H9aiyQ2/95p0Kzy9xBr1cXaOLLZktoliA2egzH39KrlUVaJx3e5fCOqwV4PAIgEj1Pp+FZ24t7MuVpBLfJ4ERyAese2KTjRJSsTsZ249v90JLmSbfIgtsVbHhBwY6j68VY6a7ytOmTqo5wSZ6fqarb6Fioicwc48s/nFSXIiwHujr+I/xUlFkXJFYmT5/erORXzZb09s4gT/ANUD/NVTkurLYpli+08KPqZ/Cq4rxLJPwFbdthBxHHFDS1WhJuqCtRHyjHtSd94lyFduY49BImP8UoxItlfRqAxOfwzP0qzI21RGK3L6zPA/D/FZ9iRYURysn2H5moN3yZJBXGAGcffH2NJJvkNsbRqDwSf360ZG10CJfBI4H41n2J2Lf7fjRQEbahQcx9j/AIqShJisXfj+kD24p6H1HaCVpyB+NJqgCV/7gvpH/aotdw0+8ZrwmIg/f/FNQ6ha5BWboOMH6R+YpSi1uEWmT90DwrD1BH/6qvU+r9/InS6B7COp+80rTHuhG+Op/CjQx6hzfHWaWhhqRGbiH+r7rNS0yXQWzH7sdCfypau8KIGdp+Y1Yku4g2z/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10" descr="data:image/jpeg;base64,/9j/4AAQSkZJRgABAQAAAQABAAD/2wCEAAkGBxQSEBUUEBQVFBUVGBQVFBYWFBcUFhQVFRcWFxUWFRUYHCggGBslHBgUITEhJSkrLi4uGB8zODMsNygtLisBCgoKDg0OGhAQGywkHyQvLCwsLCwsLCwsLCwsLCwsLCwsLCwsLCwsLCwsLCwsLCwsLCwsLCwsLCwsLCwsLCwsLP/AABEIALcBEwMBEQACEQEDEQH/xAAcAAABBQEBAQAAAAAAAAAAAAACAAEDBAUGBwj/xAA9EAACAQMDAQYEBAYABAcBAAABAhEAAyEEEjFBBRMiUWFxBjKBkaGxwfAUI0JS0eFicoLxBxZDU5LC0jP/xAAaAQACAwEBAAAAAAAAAAAAAAAAAQIDBAUG/8QANBEAAgIBAgMGBQQDAAMBAQAAAAECEQMSIQQxQRNRYXGB8CKRobHRBTLB4RRC8SNSwjMV/9oADAMBAAIRAxEAPwDnwtZbNoQWgCRVoAMLSsAwtFgGBSAMClYBgUDDApWAQFAwgKVgGBQAQWgAwtIAgtABAUrGEBRYBAUrAILSsAwKLGGFpWAQWlYxwtFgGFosAgtIYQFKx7hBaLGOFpWAQWiwC20rCwgtKxi20WAttFgOFpNjGNsUago84091XEoQw8xkVvvoZidVoESBaQwwtFgGFosAwtKwDC0WMMLSAILQAYWkAQWgAgtABhaADApWMILSsAgtKwCC0gCC0rHQYWlYBhaVjCC0WAQWlYBBaLHQQWix0EFpWMILQAQWkAW2gAgtIdDxQOh4oGPtosBbaVgLbSAbbQOjwkd9pmG4MuAR08Jz1wR71vjKGTeDMbUobSRvdn9uow/mEKfPMHnEcg/hnmh2uYKnyL2k7UtuYUnOMjqQCOOJnrS1K6JU6s0gtFgGFoAMLSAMLRYBAUDDC0AEFpWAYWiwDC0rAILSsKCC0rGGBSsAgtKxhBaViDC0rGEFpWAQFABhaBhhaVjoILSsdBBaLAILSsY4WiwoILRY6HC0WFBbaVjH20rAfbRYDxSsB9tFjoW2iyQ22iwPGu3G1DIEdRtDyCOMiIH39CfI81PhewUtSe9e/e/mS4rBm5NbFLtHstRdRdOWdnUsqRkRJIkfN8p+3FaMed6ZPIqS6mPJhqSUeZHpNWVlWhGBkNwAQIg+U49POKJ47qUd/fvx8yUMipxlt79+Br3figjC2wT5luvsB+tWxVrcplKnsaPwv2r39101DBSVAsqiMdzTJnnhQeSKz8VOWJKUeXXy/wCluBKb0vn0OlGgaCSVVRHiZgAdxgQfXH3FZ5cfjVUm33ItXDy6kGzzrZaatFAYWiwDC0WMILRYBhaVgEFpWAYWlYBBaVjCC0rAICgAwKQBBaVjDC0rCggtFjQYWlY6CC0rGGFpWAUUhjgUAOFoGEFosAgtFgFtoHQ+2kOh9tAUKKQ6HiiwofbSslQ22iwo8E7L7ZuWGFsw6zDK5mAeNp/T8K3Z+Fx5U5rZ9Gv5KuH43JiaxvddU/4NfRvp77K9rw3FM9252nBmAeoz0n6VjyLNhTjPdPqvfvxN+P8Ax+J+KG0u57P38/QmGhW7dum/iVTZ4vECqwTnDcDrmeaj2zhCKx97vu3fv8FE+EeqTkYY0LC13qLuttif7TPWPlOPr61u7Va9DdP7/kwaGo6q2Jeyrbli+mfbeQFlX+rAMmIII/zkVHPOKjpyq4vb3v76Big27xvdHWaP4pV/5OtUWLhKy3/p3NrI2d3/APPdEScZPi4FcyXBzxrtOHeuPd1V33c69rqa1mUnpy/C/ozo9dali/mZI68LJ9s/TrFT4PioaFB9OpHLhd2iuFro2ZwwtFgGFpWIMLSsdBhaVjHC0WAQWlYBhaVgEFpWAQWlYUGFosdBhajYwgtKwDC0DCApWMcCiwDC0rAcLRYwgtFjCC0WOggtFjHApWFD7aNQD7aWoY+2lqHQttKwoeKLHQ22ixnhXaXZ1yyY1FvvrfC3RKsR5qwEN7Nn2rZgzwyq8ctL7unqunoVZcM4bZI6l39TNOm3ENbIcDOw4uKf+U88DImtPaUnGWz7+hn7O2pR3S6dTQ7N7VcMLV3+YsMWLGHTapbB5OB+PNZ8/DQrtIbPblye5t4bjZp9nk+Jb8+apX7+5s21W6iC0+5VZLpQhVuDxSQRwynP1/urG5SxybmqbtXzX9P3sbuyxcQrxvxrr6r36lFLt2zq3v6ZApwu0qdpVisqVGVJIHl06GKvax5cCxZH4+q+/wBTlyx5cOVzije/itLr5S8O61G0gW2PXpsMQ2QfI+lYHi4jg/ih8UL5r+e73uXqeLP8M9pdzKdm/qezoW4O/sHGzdlBBnu25XnA4g4iZq9rBxvxR+GffXPz9/MqccuDZ/FH7eRtLeZPEstaMEBvntqRKzzPvJ+gE1Xh4lx+CfP6en4NWXhNa1R9f7/Jo6e6rgFTIMH75GK3xmpcjnyxyjsycLTsjQYWlYwwtKwCC0rCggtKx0EFosKDC0rAILSsAwtKwDApWMICiwCApWMIClY6CApAEBRY6HAosdBBaVjDApWMcCix0PFFhQ8UrHQ8UWMeKVgKKLGKKLAaKLCjzH4eR/4rVXHlVuNb7sbsMBuExkTtCDIqji3DsccI7tJ39P5s2cLil2uSUls/7/orXey7Gr1F+2to2rlgWou2zO7cBO63HIO4yDmKsjxGbhsUJuWpSvZ9K8fkZnhhmzTglTXUx+0ewLtsA3FGoReLiGLiwMAiMxzn71tw8bjntF6W+j5P34FWbhZw/etXj1Mr+GZpa0+9h5HbdQCIBEx9Z+ta+0iqjNUvnFmZQlerG7fyaOk+HviMoCbqM/iZSyiLltBtKh1Pz/McceHrXN4vgVJpQdbJ78m97ru5GxcfJxXaK934Ncqs2tT2TptYveWiGwASs+D+oFrZ8SmCPf0FY8fE8Rwr0T+vXyfJjePFn3X/AD0Mm3rL+jm3q0/iLDMVBYguQBhkcmHHvn1EVreLDxPx4Xpmvl6rp9vApjkyYvhn8Ufr/Zd1mnuoC2lMmAVVpMAzG30Pl12gZis+PJjl8OZeq9+76HRyYZx+PA9+7uJuwu0FuXmUIbbgAuCBD5IMCZEHP/UJzxpx4545Radxf09/8MmfLDImmqkvqdGorS2YgwKVgGBSsYQFKwCApAEFpWAYWlYBBaLAIClYwwKLAICo2OhwKLAMLUbGEFosAgtKxhBaLGEFpWOh4oslQ4FKxhAUWMeKLAUUWAopWAqLAVOwGosD5/0XxLctoiKqsE4JJlh03f6rq5f0+E5OTdWZsX6jkhFQSToytZqGe41wkh2LNg5Enjd6cVrxY4xgoLktjDklKUnLq9yA6xmEPcdh5F2YfYmp9lGO8YpeiIrK2qk2bvYKotjdcUgNcPiCkQAoiHA5Bkx74rn8W5yy6YvkuXr3HT4NY44U5Lm/p5nWWbIVlCFHDAkGQA2B15njMFR5VyZSck3K1Xv31OjPHHbTvt8/fyK93skq+633li6Z2z4T8sGGUlbg4wpM4kVZHiVKOmVSj19816+hz5YEpWtpFrR/EZYd3rLW4F9u9FEbhABuWzAmT8ywRAgZqvJwKXx4JVtdN/Z/w7Hj4h3WRX4/kqarsw7FfSXSvG1w5ZSgBIUFp8/laB4uTVkOIWpxzRvwqnfft90bJ8PLSp4JV4307v6Zn9rdt3Ftguht6gMALi+E7cyCp6EAeY8orXwvDR7T/wAcrj3e/ffZj4ziJPGtcan3jab4/vgHfbtt5HKx7xz+FbpcJHvZz1mfU1uwvjN7jMb6JtkAd2GDDkkkMx3fSPrWbNjUGkjRibmmdnpb6XFDW2DKeCDP7NZ7omWAtKwCAqNgEBSsKDApWMILRqAILSsAgtKwCC0rGGFpWFBBaLHQYFKxhAUrHQ4FLUSoICjUMcCiwHpWAqLAVFgKiwFRYCoAanYxUWB8uLcNeqo4SkwyZGaSVErsEWxMH2ob2Ekm6O17P0bXNBbsKRDXFczPG4mPtGfSuHmyqHFSyvomvoejxcK8nCQiu+/S7o2NL8P95rmj+RZXTPc7xFXaXDZWOBI5GJC/Wsc+MUOGX+0nJKm3yr88vMr4vG8WdyhGo19bKun12p/hrDuv8nUl2Tw7ye7kNKZ9Ixx5VbPBgWWcYv4o1fTn47eviLFxMppWtvK6Kt267BjaX+IFsp5hl3FpAYeIAbBgzVkYwi0pvRd+vLpy3vpRW1J24LVVFLsjVQANPeNo7lY27m0F9u4bATIYEE4iZzGMaOIx3byw1LvXTx71+OpDDke3Zyaa6P7e/kbnbJa5YhbC3GkDY0oYgk7VOQ0x8rNMNI4rBw2mGXebS7+fzfd5pdDXxMpTx1pTfy/56HAawKHIQOo/sf5lPUHzzNeixOTgnJp+K5M4GRRUqimvBlvs8wMysmQSDEAdD5zH3qjPu9tzRh2W+x3fwX2+qk2bsLuJcXCQAxgCDjyHM1gyYmt4/Iv7S3TOj0nxFp7l1ravlW2hiRsdoBhGBg8x0zVUoSirY00zZC1VZOgwtKxUGBSsdBAUWFBAUnIdBAUtQBAUrCggKjqHQQFGodBAUrHQQFKxjxRYD0WA8UWAqYCiiwFFFgKlYCosBUagBp2MVKwPmUaE/wBw/f1r1HbeByf8fxH/AINgu7kSJj1zR20W6IvFJKyC2YyfL8qtkrIRPVuwOxv5S+J7e0QDm6rEKATsPSZ+UiK8lxXEtzeyd+j+f5TPUQbxwSg2q6PkX2W4i3WCrcYLCspwWztZrbQQJbbgk5NZvgk4xbaXj3ea+fJEp5pNft39++pIdQtwWDbA7ywCRaMrsNxfFKHKyfMetR0yg5qT+GXXndPbf+x4oQdnFXg9i5c7oFi9y4S+xdzb2VwoIJMSTGRP4V246MsI69qS2vZVtfQ5kXPC2o87fr1LHfWdU0ai0BOCUADByR4j1OJB5qvRl4dXjl8+Vfby5F+vFndZI/LvL/ZWk/hyu66bib1e0tyIEI3gJzxLY4wOM1nz5e2TqNOqbXmt/e5pxcLojTne+3hscV8RZ1V7mS+OvRZz77q7nB7YYd1fk4fFRrNJeJ1XYNpL2ktpcErvulwVBiQAm0jIkqM1yeKlPHnlKPOlX8/c6vDYe0xJyW2/vwK2u+HbyWUa141dA/ct89uYMK2Nw8Q+pq3Fx2KWRxns061Lk/NdDNk4aaj8O67uqMbSEgETxJKssEcCCOT9PKtmRJuzNDkez9mD+Ta/5E9f6RXJnLdmii2BUdQUEBS1BQQFKx0EBS1BQQFLUOggKWoKCApah0FFGoBwKNQwqViFFFgPRYh6LAVGoBqdgKiwFRYCpWMaiwGp2MVAHgov2nyNp+gruuM47GLUmZ+shlxxJiKtxPS9yjI75A6Ds9nu20ggu1sAMCJDEAH1BnmpZc6jCUu5P6ChjbaR3V/sTXaRA1plueMLHzcsEQZjEkffpXBjxfB8TJqara/pbOl2vEYls7XjuQL8WNcDK6coYuWobp1t/MDJwJ8+k1e/0zs2nF9eT/JPH+oQkmpx9V+DVXtK3qVu39y3EFlrVhHkFb6AGVLAbT4k8QI5rC+HycO446aeq5NdYv79dqLrjkTlidr5d/ecKiPfvuoJt7ADEFgLhjfG4kxM9TwK7rcMOJOrv026cvwYVGebLJXVfcNnfThu8/mm8GkgtuttbI2tu5Jg+fTPFKoZq0/Dp+t8wayYbUt7691FvsPUrcZR3xV5xvEgyCBDTJmcyPzqnioPGm9Frw9/yXcNk1SVSp+Jev8AYYttcu3Ldu7PeFgz7TlWIYAYBzPIyKphxmtRhFtcuS8tv45FmXg2lKb572SfDCBRZS6CMqzGCpNsvPhn5uQR0waXFfFOUo8v5r6FsM2jh4wj+7+7QhrdTbeCTeVHAZCACrKUuMLTjhfCBBHT61HscE4/+ra5963W679+hGc8ik2t1fr37NfyWNbpbeptacFX3KgR3cbLqt0bcCQQTuMHz5qvHkngnkdqm7SW6fhQSw9qk2vXr4HXi6NHpl7261wKIDMFDQqlohAJgKfX3qGrtZXFVf8APmUadO12bK1VqHQYFLUOggKjqCgoo1BQ4FLUFBAUtQ6CFKwHp2IeiwHpWIenYCosQposBUWMVGoBU7AVKwGo1AKaWoYJNNSAU07GfOv8L49yEhuceden7X4aktjA8PxXF7kXfGT3uCIIkc88HrUtCr4Cm2n8ZqdkW9+qUnCiDJwp2jOT7Vl4h6MDXU1YG5ZKPXe2WAW2TvFsIksELW9ytOSowQw9IxXk8MW7pK9+u/18DpRljuUci3v1OU1nwhauWn09k92Rc70i0wYrcVWSGRsgAMcbvY11Mf6nkx5Flyb7VvttafNeXcVZOB4ecaxy073vuDr9G6aVrej2kd89wAKAAoVQApcqD8iqc8XGOSIqzFnxyyqWe06r3V99ryQnw2aEf/Gk/Ku99Poc/p/hO7qNY9tFa1tBuFyXCuBG7Y0ZEkAH61sl+o48OBSk072rbbzRjnhk8jbTiaydl6i2QLyqsk7ht3B1Bg4zmPPFZHxGGavG2+7wOpw/ayfxVXXuoraT4SS6t3dCsGZwVbhGdygAiOBHIirZ/qMsbjXKkt++lZS+Dx1LUqdtqu63Rl6hrlrQ7nZmN3uwu6T3YKKxXOf7utaoKGTiailtfrvV/YplKePhbk/3V6Adkdur3lg3HYFO7XAmFUjPBk1PNwkkp6FztlOPM56b8jtNW6NcNyyy3Lbgl7iskBwASjoPqZgda4yjNR0z2a5KunemdTDJVSXIxdBrlZkUBnDXA8lRDksu1ACTgGPsK1ZMLim3s6ry23Zn/wAjVSj33+CH/wAQO0m79bcmEUATjPL/AIhR9K0fp+NOGoy8Q3GR6J8OanvNLabrtCmRGV8J/KuTn+DI0aa6moDVOoVCt3A07SDBIMGYIwQfUUOTXMaDpagoKaWoKHBo1AODS1CHp6hDzRqAcGjUIeaWoQpo1AKaLAaaNQxTT1AKaNQCmjUA00tQxposBpp2OhTTsD59kzkRz6dfxr1NLoY9yysldreJPJgDB/c1XydrZllWqe6NLsEJvFm6SEMraIMgSZKGR7wfccxWbinJxeSPPr+fz8+8u4ZKM0vl+PweyOQ2jFpHQmACZgRvDN08przHaJSVqhTjJZ3kknzK/aL2LmrRW7vNp1OV3NLJPBkwAD6TU9c1ico3s13+JDHGSi++zI7K7OA7lV3orMwYHmXuai4ykMJEADODkc1flyxlqcqbX2Sir2LnknG9+l/REjaRlV3LjYt7uuWTaoCSwUEjHiJ881XFxnVc2r7+d9fkXQ4lp7q21fv5Gbe1FhrT6lmLKqXClwygDBRsBGMyRiOtXwxZYzWGqtrbn7+Zb2yhUltyvy6lTs/WWr14AuveIvAdSTgGMNzn3xVmXHkxY20nTfc/wXZMmKW8efccb8RdpC/p1YmPmO3BgttJzyT9eldng8HY5Wku7fyORxmRSxpnN9iyNRaPBB3g+qgkH7iulxP/AOcirgYKWWMX1/B3PbHaFvdcOGv3rSKzC0qC2YKmCTIMMh5PHSuHgwzaj0jFuld3/HRnR4zTivH1flfq/XZHJaHtVldECKfGoXdPG/wifLNdbLw8WnJt8unkczDKT0qK6/yanxHftXGJ27LhG7YMoCcSjCME9CB1rNwkckF3x7+vqvwy7ilCMtMv3G12R8WroUFt0uNIVlAKwPPLZzINZcnAz4mTnFpd5dnzRxaU0+SN7RfG9i+4tKtwSpO5wgAKiejHI86x5P0/LihrbXkr/BHHmjklpR0HampNrTO4ybaFxGJKZz6GKw4P/JmUH1dfMueyLdy94VbgSpIIzBgEHyifwqtO5OIMWgG1ApuNcYASzbdxnidoA/CnkncrSpeH9kYrarHsa5XuOimTb27vTcJolGSipPkx89i0DVeoVBTRrAU01MQ80agoU0agoeaNYqFNLUFCmnqChbqeoKG3Uah0KaNQUNNGoKGmjUOhppqQ6FNPUFHiD6KD4bgYeZI/UyftXpllvnGih46ezJLekZSM7lnpiRPOKi8ia8ScYNPwLup7FS7a8LMRgwcGR0486ohxcsc90jdP9Pjlx3BtmRre2HtLctNa2M6sk+E8ypIYiY548q24uFjkcZqVpb9fP3Zzs3Ezxp45Row7WqZUKqY3HMYJ9J8q2vGpSt9Cjtpxx6Yur5lq04AWFBJOenXMEelVSTbdstjPZUb3Zmra3aukuSJUbSSwODuhS49JM1gzY4znFV37+0zZD4cbapu1z7q3NzU3GvdllLSyLsMtuFWV8LYJbwnAxJrJDTi4u5vl13/G5HPB5cEZY481dLzM/sDs827xu6m3sNvb45ud5dDWyPleVbbIBIAOPvo4rOp49GKV6um1Lfw3V+NmbBjmpuWRbrrvubj9kae7bBZbLMylQ9oQueWG3gznPUVz1xObHP4XJLuf299DU8EMkeXqZFjs0279q3dAZD4FZQ0Pt3TugYbBP5VteZTjKUOfOn0/oqgp48ka6cn5F7XacXgi3k3MqoIHgYkaa477ojd/MROeMjrVGOTxNuDpN+a/ckq9G/oPNjlP93va/ucWOzovLLfIUiUK7hIKmDwGma7DzpwdLnfX5/Ix4YuE0+qo6HtX4fUMzWwLxG1YUEsPDuEp5EFTI8/eufg4yVKMvh5+7+Zq4lQyTeSt2Ynbam1b2CQrMJQ5UGJlARKnA4NbuFayT1Pmlz6+vf6lHGf+OGlcn06encQfDVk3L4VZ4LGM4Hp19qt42Sx43J+Rm4VOU6R0vZnbtzT7LYVwoJcKzCJAYSGEHJM7Yj9eZm4aGXVO1fK17+pqjl00mmdhb+JLXcF7kqF3g+FmBAGIYCDMggTxXHfBZO1SjvddV/01uSSJ+ze1rf8ADtcAIKp3lwNg7gg59wFA9IqviOHy9soPq6Xz92CmtN9xzHwp2o38QGYybhPeEmJLMfymfpXV47AuypLlyM+GVs9Da7EeuPr+/wAq82ra5mpoPdUdTFQ+6jWwoW6nrYqH3VHUwoW6nqChbqeoKFuo1hQt1S1hQt1GsKG3U9YULdRrHQ26nrCht1NTQ6FuqWsKPFbmoVolGHAMgcjAzPpXrVBrkzK5xl0Ix3ZnJHlifyqXxoXw95Z0zxhbxAzyWH02mqpq93AthOUVUZlq5YS8oF24j7eBjcI8mEN+NVKcsTuCav35F8qzRSm068rB1XwxZaHVmAAzGR6HPuKlD9Qyr4WkWS/T8GRKWpoy9boF06g7gw4BkAz1ABOfpWnHllmdUZ8mGHDxtvbvK2n1KlvmQDbdHidRlgg4nyBj/VXSxyrk+a6PpZRDPjTe63T5vq6NrsLt63pwRdezdtrp4Rdzb+9tAQitAgOzEznC+lY+K4OeanBSi3LfZVT6vySKlxXZ7ak0oqqfVdDB/wDMlwK6qqjezvIZ8bzJUSeBMefOa3/4EG02+SS5Lp1My42ai4979o0bXxjdWYtpJ5lpk+nhxWaX6XjfOT+X9mhfqEv/AEXz/o3ND21cuWlYLt3TI3lhIYjAJHUc1gy8LDHkab+hux55ZIqSX8gdodpPbfvgZ22rqhd28lnBChZAxxMcVLFhjkj2b6tb8tl6ks2ZxubXJPl3g/Dy3tRqEGqU7O7Lq+1YJBSNtxORn5Zp8W8WHC3he901v49H9yjCsmTIu1W1Xfy6mXp/iK53txFRXVbhYEv3ZFtDsVdyiYACQecVqnwOPRGTbTarle73ez9fAyY805zcYq68a2KvaY1RJ71HdefEpuRnEkZ4zmTBBPNW4f8AGVaGk/l7/I8rzPaStfMrdn3boJNq3kHxbQZhdpjZ65+1W5Y43tOW3j+SvHKceUS3qbzo3iMgyYknaVOFYHzH6+VUwjGSte7LZuUW1In+F9YCSLyG5b8TPb3lQQ0DBBwQCPXFLjMP/o6l0dXyDh5ucWma3xG22zYiV7xF2kFs2wiMquPlkbhWLhU3kne9N/O2tuvQ08Ro7OOlU/wZvZNwi4pQ5mMmAScEEwcZrTminFqRnxP4lR1mn+Lbwde/RVSRugMTz0PBP264rkT/AEzE4vs3v09/9NbeRJSa2/5+V5lxvje2LhUoQgyWJ8RESIQgcyOTVC/SZ6Lvfu6fP+iL4iKe5Vf/AMQF3hVt+Ez4t2YxkAiJk9cVcv0ZqNuW/cVf5a6LYoa/4suC+W05YqQFlhMwBJ2gQMitGL9Og8dZFv4fkUs71fCavYXxiz3O71KhYAEgEHdjLycCM1k4r9LjGOrE/fgShnd1JHRa7ti1a+dv7RgbvmDEcdIU1zMXC5Mn7V7RolOMeY9rtiwxAW6hJ4G7Pt7+lEuFzRTbiwWSD6l7dWeidAhx0NOmOh91KgoW6nQUNuooKFuoHQ006Cht1SsdHjmo7UIR1ZQFdmeAu0BmIPhG7AEY8gTXsoYLkmnulXPou/YwPLpjpa2B1HxG72k05yN5cufmmRCjyUbjgR0AwILhwMYzebwqunn57fcqlxCdRM6yWZ2mVUztPJG0gGZnmfwNaZJRimt3+SEW5SaeyLyW/D8xPrAE/gKzt78jQkq5kyAbR8sg4kST6TUHerwLY1RT7b7PJ8Sg45UK31+v+Kv4XOo7P+DNxeFyWpHNPIOfqM11FTRynaYneaEqG5WMKCJOhP76VFpE02dV2WGFm2Bxk9OpJrj59LySOth1LHEC38UOy3FBiIC4PVguF4nk5HT7zf6dBOL+ZBcfNpr+DT0vbbqxtai1tXxFtwZdjopYkKUnkfXJrLk4NNa8ct/TdN+Zox8b/pNbfz8igdfpFfwIgLMyko3l15EgmOR5+VXLDxMo/E3sr39srWfh4S+Bc9tiXU6jdYCs9xVUsNweWWJwp5KGBCnAJEcmVCNZLSTflz8/Fd45SUsattd+5Q7F7Xazce6pV58LhhJfA3FXHytMEGIM+lX8Tw0ckVB7Vyrp6dV9iGPP/tz8/Jde8gXUp3zd5bt3WZifGCBBYryphcANMeXnizs5dmtMnGu7yvrz7jP2ke0bnFSvvLSNdt7305NpDyqO8bcQSFIMHcPmHM+U1XLRKo5N34pc/W/oWR1K3DZD9odpG7p7U3AxtEoQFIIXagE7mz8uCD1zFLFg0ZZfDV78/PuXzsMmbVjW6222REALS95bvKeGIgo4JJEwcGCACAZEgiREy3nLRKL7u9e+58umzIpKPxKX5LFjWi+VgQ8gFd38u4MTgfIeTEEHORVU8TxXfLy3X5NWKs8opPf6P8E+ulYUKFjdgsDt52qDJgR65qGOn8V/34kuIhploa99xm6nThGIJgj09uPwrTCepeBiliUb3NDT2okrGACJmMkA8ccz1qiU+jNWNRXT6sbVFjdZmjcSd0HcJ5xjiIEelEdOhJcivLFuTfeXEssV3BWZTIkKT8vtUIOLlpbSKnGVXRA7BNpktImMAqZYQfoAfrVkse9EF3mxptbcAC23wQZUNK9ZmePL6VgyYYXqlH1o03JJUwBr3QyrbT1IAnHnjNTeGElTVkVNo2rfxUwUAqGgLLSRJI649/tWH/8AmQk3u0aP8ika2m7ftMBuba0CQQcH3iKxZOAyxeytF8c0GOfiCzuC7jnrGB7k1H/BzJXQu2hdWW219sR41zxmfyqpcPkfKLLNUe8mFwHgg+xmq3FrmTSFuoodHjQYkeJYg9GJr2lJPZnL3fNGe+lXdKKVYGfMfQSPetKyS01J2jO8UdVxVMsaa6FkwQTlojJjJgnFVTi3Sssg0r2Ltu+CflOOZj386pcGlzL1JXyLKupnw/lVTUl1LLQhEmY4wANsDqSxaCOKN2tvfpQk6e5Q1vZdpzKtsYieZBIjpyOnA6j3rTi4nJFbq0U5OHxTd3TMk9iXCYUT4gMEcEEzHMYP2rX/AJeNK33GF8JPoUO7IMEEehEGK0WmrRnpp0yxtqrUW6TprOojTLatuEvEW9rMAUUHYTukE/1NkA+VcyULyvJNXHfbq+ZuWRqChF09tyTtHs0d+doWCyy2BjkP4fCRtgxHUmRSwZ32au/fTfe/Usy4Yudxo0viljedFS2EdSwbgBT3bbDuMQNwWCcY+lVcPUHKTezqvmr28r5FnEPUoxit+vydHOvobffhkDqCH7wBWidr5iZHXM+wrYs0+yalT5V817+5meCHaJx9fqaWqsWNQtkie8S0g3GSRsJiQckeU5xFZ8eTNhlK+Tb+poycPinGPfSMl+zDbtsAN0SBAnE4OVz04PStS4hTmuhllgcY7Ar2UpXchBMAOr8odgPPSAwOPIeVSfEtPS/RrruR/wAdNWvW+mwXavZrIzKjHwNtJJ6iQQpjo35ijDnTpyXMMmFr9pX1OjZVGZEKxwJBKjcJA6HcI9POpwyqUvn9yMsTUdwtdotqtJyhXAJOGVXMfViP+k0seXVJeP8Aa/j6jlGMW/A1PhzV93scwdqO0Hknu3xx1rHxmPXce9pfVGvBkUWpev0KurutcXvWI3hkVpHhdYuMCw4kbQsiJBq7HGMJdmuVN+K5LbzuyjLmeX43z+/n5chhrj3QCtyDvQ29xIM53EFcGAD4TAEGpditdtcuTuvw9+vNENb0qn5+/wDhPYv7SRbJYMIDNCgfKSNrcGRyD1j1qucE6cti2Lp1F2WGuvcuG23idSV8M7VggEKHgc+sffFSjCEda2T33/obcnLS+a7izb1g7oou05Y8bWIUScSQwMnAPt1iDxPWpP8Arf33E1NadJVsjdZUiGIC7oBkEjOJj6irskqm18inStNo0+wr5W74sbhHiHUFSMH1FZOJ1ShsX8Np11JC1loszMhDCSZVhyfbmljkkkpbCyY3bcd0R9n3UDRd3BTM8AqRO05Geo+tSzKTjcOZDHV1InWxJJtmVBgefOJA46Uu0pVJbk+zv9r2CfR3Ikqf8dM/al2sHtYpYZ86D0jkdeh5E/viiSqIRLtnUsD4TBI5GPcVROCcdycZNPYup2ncAjd+X+KofD427otWWa6nKabsfVXBKaa6QTGTaAkYIk3OJmu44wXOa+v4KFKb/wBX9PyW7fwfqiCWtgHpJEgyJyJ/YFRc4LkySxzfT6oop8MakuwFtVOQd1xc+wWTB9R9Ks1wpWyCxZG2kvqiW98Oaq1BIsNn/wB8LGDlpQCOOM1HVil1fy/sl2eeP+qfqTaTs29O52sbQrE7Ge5ERkkIRAg5nrFVZIwqo367FsIz5zS9DO1OvUgi0j3OQCqOQeYIgTFSx8NO/idFOXPFL4VY76a5cIJ0+oCbYYm3dQ7pG3acSORj0qaxuKdSV3ty5EHNSe8XVdz5lC9qRpnK3O+UkhyGUhoBkRuPHOfQ+tT7GeWOyXd7ois0cTp33+7IO19SLlwKoU7RuD9TjCzHH1jFTwYnji234e/+EM2XtZJKPj4lQWmPRdp67kkCYMCZq6kvP1KG2+hr6bsa++x0sXHUwCUSVO07cbZz9eQTWaU4q038y5RbppfQ6O92Nqrdq2vdm4yjbjZbIWSwMOwJjisEHDJNv9t7735d3qa3keOKVNtbbIo9oaDUW1VmtEdOQSQYxiR5mtGPHBvSn9HX1oreeTp6H6orJpnubXe2VJlATetrBl1A27S+Q08jkGr4wjBOKfvYHKUt6r2/yT9n9lMrgMpG1SO9HikTk8KWz1iMGqs1U91v0NGNOT3XJVf5B7T7IvyW2uVQgoE/mFpYhY7s8xEj28jThoiq2t++pglnU583sVNPpXY3ALZLEmJdUZXkIwI3blICt0n2mp6f27pV9uZN5Fu0m7Cu9j3NvdbHdVwhS0TMAMflYkH1xmMTilrUZa7Vvnv/AEF6loa2XgySz2PqTuixc5/rAtxIGP5hXGAfrUJTxqrkvfkSSm3tF/IV/RXltB2VR/wC7bdz1kLbYn0z5ULQ5Un606+o28ijbiwtJ2EbtlrrXls5Kd06bSy+GTJYRILCRTlmWOSjV9bT5DhgnljqW3oNd7Gt28JetvvXaIYsDu67ercxBH6Udu5c01X8E1wUox1rlyvzKOiGkVWR9RuAHhBD2vFKyHm2TyvMHirciztqUY/z8tzLHskmpS/j7j629YFxTa1ClTCwBdJtxM/+kAREDGcjGJoxwyOL1x39N/qOUoKS0SHtMhJfv5uHpbt3ME9TcdVj3APXBolFJaXHbxr7KyUVJu738PaNQWLLBAblze0f2bNw8sgxgZPn9KzvI420tkaf8dUrlzKt/wCH7zNh7e3A2hm/UGlHjsKX7XfvxMksM2/AbV/DWoYDbdQ9YJZY6fNBJx7UY/1DBHnF/QU8GV9SzoewdSqhSbUZ4uPmfPw5qGXjsEnaT+S/JPHiyJV/Je0/YF0DN1F89qs4PPR2x048qzT43G+UW/VL7Itjhl3r35k1vsESYu3AwjKqFEddoafwxUXxrpfCq8WSWHe7ZZfsiY/m3uf+D1PVfOqlxNf6x+pNwvqxWuwlBk3bze/dfmE/OiXGy6Rj9fyCwrq2W17KtxEuczO4T7YER9KpfFZL6E1iiGOzbXVWPrvP6GKT4nL3r5D7KBx+j7fsIfA79ObQYYMyQ2sIM9Z5r008DfT61/8AJihxCjylfmm//o21+LNG8G4tx2AyYUJnr3S3tqiqP8bIntXv0Le3xtc/q/yG3xNomI8LbQqps7qyywqqF+a4eNoj0xmjsMnv/gdtDv8AfzCs9vaJfk3oehWxoreMdSCen4UPDN87+bGsq74/X8jX/iRJIt6i+MHBOjInPmogczS/x++P3Lu2VVqX2/llj/zRo0UC7d1bEAKRbu2fEcRgMXJPvSjgk/8AVPzshkzaX8M0l3Vf8C03b3Z1w3FNnU3Cphku3w2BmfFd2jkiPSlLFONUlv3f8Hjzylac6oy7tnslzu/g7rbjg/xI8Rxgbb/OVwPMVbr4hbJr36Ff+Ngk7lKwNUvZ21tujdNphm3Pc2tnB8bZwaIPOnu0x9jw65XfqY3aektrc2IWU7kHdm2RsDwoLMQABuYevvWiGSTVtfUz5scE9pb+X8nVfDPbTW9LCWXKWyck+OLhRkJVREkXFMYifQmsOfHqnbat/wAf8N3DTioVTNe7rdQ7kC2VhltmR4ZZd26VuiVAiT6jmqEopc/fyNOpdzK9wXfmdVWAWnqIaG+YNwstz0ipJxeyZCUkt2iDsa1duPcFy5kNDBT8hILIwiFIg2xAHiPeT8uFmlCKTX/ff0IYnJyfL8FX45vrZsG1aMXbvJkeG3wfbdx9Wo4R656nyX3I8VlcI11f2PO7Nh4lSPo3+66kpx6mBTi1+1Aa+xgESW4O0Ez/AMxnn15qWKe+/LxI55xcVojTXd189yommuf2GrnPH3lEcmXuNDQ27yBwE5jJJEYYdDBwx56xVGSeJ1uaMc53bX1JLaXyVgcEEeInMyJ9MVBzxJPcvlmnJU4qvMt3dBeYn+WirAwCdsAAAAnPHnVKzYl1dmhcTkUNKUa9+Rpae1dtlWuBGCpCxA2ifx9z51nnOGS1FtOyU883i02q7kv7LdjRWmO4Wrec/IvXmqJZckdnJ/NmDs4N3RNd0FpsNaQgeajHPpUI5sq5SfzJPHB9CSz2dYHy2bf0Rf8AFRlnzPnJ/MkscFyReTToB4VUeygfpWdzk+bZZSJEfFRaAmR6g0SQW+lQEiuPOotEkGrVFokFNA6HDUqGgg1Khi30UFnj9lra4EieeDjyz0r3D1HBWlE+nNpVK5huZAP0ny4quUpXZOKjVE4NnYEOVBB+TxcycjOfOo6pXZOoVRoJqrB2TEp8gNshckHoMwQDng5qmUpq6+5bHRsSP2raS4biqC5EHHSM9IziT1gVFa5KuhJygnZmK1sPa7tlXu2VwSGKhlIbjk8AVbqm07XPYqqOpO+Rtr2rpkuC4h2sqd2BuLgL5TtG73MVkcczWlLrZr7TEnqsO18S2ECBTbAT5QEPhMEEr5GCfvUXg4h3a5jXEYVW62Hv/GdteIJwY2xJwQfyzRHhM75ilxmKJkXe3bd2TcLjcwZtsgttI2gRwBAg1o7DNH9tGft8cubNfT/HCIIRX5kkKqyfOBj8PzrLL9PzN7yRqj+oY0uT+RMvx0elq632/Q1W/wBNkuc0ia/UY9ItkGs+K71xSvcFVYgMS2Ynz+3Snj4KEHq7S2RycZKarRRdXtbWOoFsWrQ85a63XOYE9czNUTw8OpXNuX0X8lqzZmqikvqYfbmkuTvuMXJ+Y+fvBrZw2SFaYqjHxEJt6pOylpX9B+/c1dNeJTEsbweRFQpkieyygfeciq5JslEnuRHHPpVauyTBV+ke3P7FSa8SNmjaOOPyrNJblqexI58OaguY3yIbLYAGfqP8VZJbkESuT6/fioKh2SW/3iosZOtzH+j+tVtErC7ylQWSofeosaDZqSQwkek0SQa3ag4jsLvaNI7HF2eKWmh2P3lGkLH7ylQzxIW2869zaPOUwxZbzP3pWh0whpm/uP3qOtD0yDXRk/1H7movKl0JLG31F/A+po7UOyYdnQgsF88UpZWlY44ldFhdAv1FVvPIsWGJNb0S4/1VbzSJrDEl7hfIfaoa5d5PREjUAHpU3bRFJI1rLCMDy4IrJJb8zSqLKXI/p6n+3y+lVON9SxOhXb8qRBH0A/WiMKYpStEmg1ZAOW6HEH8IJpZMaY8c2D2nf3LnM8SI/MU8MNLFllaMrS54A/UVqntzZmiWDbxwP36Gq7GT27Sgcn7T/mq3KXcSRJdYbeSR18GajFPV/ZKXIq2ApbBHswiPTB5q2VpEUa9mI/xPPvWOV2XInYecioIGRoFHP4n/AEKk9T5EAmPt9v8AdJDHUCcf6+xNJ8gLiriqW9yaGCj9inbAJR9KixksVEY4WixhiokhF6KAVAC3fsg0qGKfb7mmB5PXsDhEgE9fxzUG6JlpNGxOQfz/AC+tUvLEsUGTLZIMEce+Krck1zLFGhmtYkgfc0KQaQbVnO77D1/SnKW1BGO9li2kA5JJ+h+oqtvcsSE0Y4oVjYJMiZAH786Yisz+LmfWrUtipvcuWW4H6N+cGqZLmWRJ712MQvtIP58VXGNlkpNC74xkGMZJEf7o0qxamJL8cnr0MUONgp0FrbhKysmf3NLGldMjOVlHTTBMrnzPPn7Gr51fIqjZYnAnb/8AL/vVfz+RKy3YxwAfZzH1qmW/P7E4stPcYCQv2IH51UopvdkpMqB25Kk4zJXNXVHo/uQL1p8cbfSAf1qiS8SxMmI8ox7x+YqsbkACZlY+mf8A7VLbk/f0I6hNcPp9iv5UJINQQv8AGQfTxfqRS0D1Ism+DifpzVWhonqQwvg4z+/Snoa3FqRLaKg9CajLUySok3Tx+o/GoVXMkIvHIJ+5p1YWMNSfIj3WP1o0BqCGq8/wBFLsx6w+/Xz/AEqOiQ9SJFI6H9aiyQ2/95p0Kzy9xBr1cXaOLLZktoliA2egzH39KrlUVaJx3e5fCOqwV4PAIgEj1Pp+FZ24t7MuVpBLfJ4ERyAese2KTjRJSsTsZ249v90JLmSbfIgtsVbHhBwY6j68VY6a7ytOmTqo5wSZ6fqarb6Fioicwc48s/nFSXIiwHujr+I/xUlFkXJFYmT5/erORXzZb09s4gT/ANUD/NVTkurLYpli+08KPqZ/Cq4rxLJPwFbdthBxHHFDS1WhJuqCtRHyjHtSd94lyFduY49BImP8UoxItlfRqAxOfwzP0qzI21RGK3L6zPA/D/FZ9iRYURysn2H5moN3yZJBXGAGcffH2NJJvkNsbRqDwSf360ZG10CJfBI4H41n2J2Lf7fjRQEbahQcx9j/AIqShJisXfj+kD24p6H1HaCVpyB+NJqgCV/7gvpH/aotdw0+8ZrwmIg/f/FNQ6ha5BWboOMH6R+YpSi1uEWmT90DwrD1BH/6qvU+r9/InS6B7COp+80rTHuhG+Op/CjQx6hzfHWaWhhqRGbiH+r7rNS0yXQWzH7sdCfypau8KIGdp+Y1Yku4g2z/2Q=="/>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2" descr="data:image/jpeg;base64,/9j/4AAQSkZJRgABAQAAAQABAAD/2wCEAAkGBxQSEBUUEBQVFBUVGBQVFBYWFBcUFhQVFRcWFxUWFRUYHCggGBslHBgUITEhJSkrLi4uGB8zODMsNygtLisBCgoKDg0OGhAQGywkHyQvLCwsLCwsLCwsLCwsLCwsLCwsLCwsLCwsLCwsLCwsLCwsLCwsLCwsLCwsLCwsLCwsLP/AABEIALcBEwMBEQACEQEDEQH/xAAcAAABBQEBAQAAAAAAAAAAAAACAAEDBAUGBwj/xAA9EAACAQMDAQYEBAYABAcBAAABAhEAAyEEEjFBBRMiUWFxBjKBkaGxwfAUI0JS0eFicoLxBxZDU5LC0jP/xAAaAQACAwEBAAAAAAAAAAAAAAAAAQIDBAUG/8QANBEAAgIBAgMGBQQDAAMBAQAAAAECEQMSIQQxQRNRYXGB8CKRobHRBTLB4RRC8SNSwjMV/9oADAMBAAIRAxEAPwDnwtZbNoQWgCRVoAMLSsAwtFgGBSAMClYBgUDDApWAQFAwgKVgGBQAQWgAwtIAgtABAUrGEBRYBAUrAILSsAwKLGGFpWAQWlYxwtFgGFosAgtIYQFKx7hBaLGOFpWAQWiwC20rCwgtKxi20WAttFgOFpNjGNsUago84091XEoQw8xkVvvoZidVoESBaQwwtFgGFosAwtKwDC0WMMLSAILQAYWkAQWgAgtABhaADApWMILSsAgtKwCC0gCC0rHQYWlYBhaVjCC0WAQWlYBBaLHQQWix0EFpWMILQAQWkAW2gAgtIdDxQOh4oGPtosBbaVgLbSAbbQOjwkd9pmG4MuAR08Jz1wR71vjKGTeDMbUobSRvdn9uow/mEKfPMHnEcg/hnmh2uYKnyL2k7UtuYUnOMjqQCOOJnrS1K6JU6s0gtFgGFoAMLSAMLRYBAUDDC0AEFpWAYWiwDC0rAILSsKCC0rGGBSsAgtKxhBaViDC0rGEFpWAQFABhaBhhaVjoILSsdBBaLAILSsY4WiwoILRY6HC0WFBbaVjH20rAfbRYDxSsB9tFjoW2iyQ22iwPGu3G1DIEdRtDyCOMiIH39CfI81PhewUtSe9e/e/mS4rBm5NbFLtHstRdRdOWdnUsqRkRJIkfN8p+3FaMed6ZPIqS6mPJhqSUeZHpNWVlWhGBkNwAQIg+U49POKJ47qUd/fvx8yUMipxlt79+Br3figjC2wT5luvsB+tWxVrcplKnsaPwv2r39101DBSVAsqiMdzTJnnhQeSKz8VOWJKUeXXy/wCluBKb0vn0OlGgaCSVVRHiZgAdxgQfXH3FZ5cfjVUm33ItXDy6kGzzrZaatFAYWiwDC0WMILRYBhaVgEFpWAYWlYBBaVjCC0rAICgAwKQBBaVjDC0rCggtFjQYWlY6CC0rGGFpWAUUhjgUAOFoGEFosAgtFgFtoHQ+2kOh9tAUKKQ6HiiwofbSslQ22iwo8E7L7ZuWGFsw6zDK5mAeNp/T8K3Z+Fx5U5rZ9Gv5KuH43JiaxvddU/4NfRvp77K9rw3FM9252nBmAeoz0n6VjyLNhTjPdPqvfvxN+P8Ax+J+KG0u57P38/QmGhW7dum/iVTZ4vECqwTnDcDrmeaj2zhCKx97vu3fv8FE+EeqTkYY0LC13qLuttif7TPWPlOPr61u7Va9DdP7/kwaGo6q2Jeyrbli+mfbeQFlX+rAMmIII/zkVHPOKjpyq4vb3v76Big27xvdHWaP4pV/5OtUWLhKy3/p3NrI2d3/APPdEScZPi4FcyXBzxrtOHeuPd1V33c69rqa1mUnpy/C/ozo9dali/mZI68LJ9s/TrFT4PioaFB9OpHLhd2iuFro2ZwwtFgGFpWIMLSsdBhaVjHC0WAQWlYBhaVgEFpWAQWlYUGFosdBhajYwgtKwDC0DCApWMcCiwDC0rAcLRYwgtFjCC0WOggtFjHApWFD7aNQD7aWoY+2lqHQttKwoeKLHQ22ixnhXaXZ1yyY1FvvrfC3RKsR5qwEN7Nn2rZgzwyq8ctL7unqunoVZcM4bZI6l39TNOm3ENbIcDOw4uKf+U88DImtPaUnGWz7+hn7O2pR3S6dTQ7N7VcMLV3+YsMWLGHTapbB5OB+PNZ8/DQrtIbPblye5t4bjZp9nk+Jb8+apX7+5s21W6iC0+5VZLpQhVuDxSQRwynP1/urG5SxybmqbtXzX9P3sbuyxcQrxvxrr6r36lFLt2zq3v6ZApwu0qdpVisqVGVJIHl06GKvax5cCxZH4+q+/wBTlyx5cOVzije/itLr5S8O61G0gW2PXpsMQ2QfI+lYHi4jg/ih8UL5r+e73uXqeLP8M9pdzKdm/qezoW4O/sHGzdlBBnu25XnA4g4iZq9rBxvxR+GffXPz9/MqccuDZ/FH7eRtLeZPEstaMEBvntqRKzzPvJ+gE1Xh4lx+CfP6en4NWXhNa1R9f7/Jo6e6rgFTIMH75GK3xmpcjnyxyjsycLTsjQYWlYwwtKwCC0rCggtKx0EFosKDC0rAILSsAwtKwDApWMICiwCApWMIClY6CApAEBRY6HAosdBBaVjDApWMcCix0PFFhQ8UrHQ8UWMeKVgKKLGKKLAaKLCjzH4eR/4rVXHlVuNb7sbsMBuExkTtCDIqji3DsccI7tJ39P5s2cLil2uSUls/7/orXey7Gr1F+2to2rlgWou2zO7cBO63HIO4yDmKsjxGbhsUJuWpSvZ9K8fkZnhhmzTglTXUx+0ewLtsA3FGoReLiGLiwMAiMxzn71tw8bjntF6W+j5P34FWbhZw/etXj1Mr+GZpa0+9h5HbdQCIBEx9Z+ta+0iqjNUvnFmZQlerG7fyaOk+HviMoCbqM/iZSyiLltBtKh1Pz/McceHrXN4vgVJpQdbJ78m97ru5GxcfJxXaK934Ncqs2tT2TptYveWiGwASs+D+oFrZ8SmCPf0FY8fE8Rwr0T+vXyfJjePFn3X/AD0Mm3rL+jm3q0/iLDMVBYguQBhkcmHHvn1EVreLDxPx4Xpmvl6rp9vApjkyYvhn8Ufr/Zd1mnuoC2lMmAVVpMAzG30Pl12gZis+PJjl8OZeq9+76HRyYZx+PA9+7uJuwu0FuXmUIbbgAuCBD5IMCZEHP/UJzxpx4545Radxf09/8MmfLDImmqkvqdGorS2YgwKVgGBSsYQFKwCApAEFpWAYWlYBBaLAIClYwwKLAICo2OhwKLAMLUbGEFosAgtKxhBaLGEFpWOh4oslQ4FKxhAUWMeKLAUUWAopWAqLAVOwGosD5/0XxLctoiKqsE4JJlh03f6rq5f0+E5OTdWZsX6jkhFQSToytZqGe41wkh2LNg5Enjd6cVrxY4xgoLktjDklKUnLq9yA6xmEPcdh5F2YfYmp9lGO8YpeiIrK2qk2bvYKotjdcUgNcPiCkQAoiHA5Bkx74rn8W5yy6YvkuXr3HT4NY44U5Lm/p5nWWbIVlCFHDAkGQA2B15njMFR5VyZSck3K1Xv31OjPHHbTvt8/fyK93skq+633li6Z2z4T8sGGUlbg4wpM4kVZHiVKOmVSj19816+hz5YEpWtpFrR/EZYd3rLW4F9u9FEbhABuWzAmT8ywRAgZqvJwKXx4JVtdN/Z/w7Hj4h3WRX4/kqarsw7FfSXSvG1w5ZSgBIUFp8/laB4uTVkOIWpxzRvwqnfft90bJ8PLSp4JV4307v6Zn9rdt3Ftguht6gMALi+E7cyCp6EAeY8orXwvDR7T/wAcrj3e/ffZj4ziJPGtcan3jab4/vgHfbtt5HKx7xz+FbpcJHvZz1mfU1uwvjN7jMb6JtkAd2GDDkkkMx3fSPrWbNjUGkjRibmmdnpb6XFDW2DKeCDP7NZ7omWAtKwCAqNgEBSsKDApWMILRqAILSsAgtKwCC0rGGFpWFBBaLHQYFKxhAUrHQ4FLUSoICjUMcCiwHpWAqLAVFgKiwFRYCoAanYxUWB8uLcNeqo4SkwyZGaSVErsEWxMH2ob2Ekm6O17P0bXNBbsKRDXFczPG4mPtGfSuHmyqHFSyvomvoejxcK8nCQiu+/S7o2NL8P95rmj+RZXTPc7xFXaXDZWOBI5GJC/Wsc+MUOGX+0nJKm3yr88vMr4vG8WdyhGo19bKun12p/hrDuv8nUl2Tw7ye7kNKZ9Ixx5VbPBgWWcYv4o1fTn47eviLFxMppWtvK6Kt267BjaX+IFsp5hl3FpAYeIAbBgzVkYwi0pvRd+vLpy3vpRW1J24LVVFLsjVQANPeNo7lY27m0F9u4bATIYEE4iZzGMaOIx3byw1LvXTx71+OpDDke3Zyaa6P7e/kbnbJa5YhbC3GkDY0oYgk7VOQ0x8rNMNI4rBw2mGXebS7+fzfd5pdDXxMpTx1pTfy/56HAawKHIQOo/sf5lPUHzzNeixOTgnJp+K5M4GRRUqimvBlvs8wMysmQSDEAdD5zH3qjPu9tzRh2W+x3fwX2+qk2bsLuJcXCQAxgCDjyHM1gyYmt4/Iv7S3TOj0nxFp7l1ravlW2hiRsdoBhGBg8x0zVUoSirY00zZC1VZOgwtKxUGBSsdBAUWFBAUnIdBAUtQBAUrCggKjqHQQFGodBAUrHQQFKxjxRYD0WA8UWAqYCiiwFFFgKlYCosBUagBp2MVKwPmUaE/wBw/f1r1HbeByf8fxH/AINgu7kSJj1zR20W6IvFJKyC2YyfL8qtkrIRPVuwOxv5S+J7e0QDm6rEKATsPSZ+UiK8lxXEtzeyd+j+f5TPUQbxwSg2q6PkX2W4i3WCrcYLCspwWztZrbQQJbbgk5NZvgk4xbaXj3ea+fJEp5pNft39++pIdQtwWDbA7ywCRaMrsNxfFKHKyfMetR0yg5qT+GXXndPbf+x4oQdnFXg9i5c7oFi9y4S+xdzb2VwoIJMSTGRP4V246MsI69qS2vZVtfQ5kXPC2o87fr1LHfWdU0ai0BOCUADByR4j1OJB5qvRl4dXjl8+Vfby5F+vFndZI/LvL/ZWk/hyu66bib1e0tyIEI3gJzxLY4wOM1nz5e2TqNOqbXmt/e5pxcLojTne+3hscV8RZ1V7mS+OvRZz77q7nB7YYd1fk4fFRrNJeJ1XYNpL2ktpcErvulwVBiQAm0jIkqM1yeKlPHnlKPOlX8/c6vDYe0xJyW2/vwK2u+HbyWUa141dA/ct89uYMK2Nw8Q+pq3Fx2KWRxns061Lk/NdDNk4aaj8O67uqMbSEgETxJKssEcCCOT9PKtmRJuzNDkez9mD+Ta/5E9f6RXJnLdmii2BUdQUEBS1BQQFKx0EBS1BQQFLUOggKWoKCApah0FFGoBwKNQwqViFFFgPRYh6LAVGoBqdgKiwFRYCpWMaiwGp2MVAHgov2nyNp+gruuM47GLUmZ+shlxxJiKtxPS9yjI75A6Ds9nu20ggu1sAMCJDEAH1BnmpZc6jCUu5P6ChjbaR3V/sTXaRA1plueMLHzcsEQZjEkffpXBjxfB8TJqara/pbOl2vEYls7XjuQL8WNcDK6coYuWobp1t/MDJwJ8+k1e/0zs2nF9eT/JPH+oQkmpx9V+DVXtK3qVu39y3EFlrVhHkFb6AGVLAbT4k8QI5rC+HycO446aeq5NdYv79dqLrjkTlidr5d/ecKiPfvuoJt7ADEFgLhjfG4kxM9TwK7rcMOJOrv026cvwYVGebLJXVfcNnfThu8/mm8GkgtuttbI2tu5Jg+fTPFKoZq0/Dp+t8wayYbUt7691FvsPUrcZR3xV5xvEgyCBDTJmcyPzqnioPGm9Frw9/yXcNk1SVSp+Jev8AYYttcu3Ldu7PeFgz7TlWIYAYBzPIyKphxmtRhFtcuS8tv45FmXg2lKb572SfDCBRZS6CMqzGCpNsvPhn5uQR0waXFfFOUo8v5r6FsM2jh4wj+7+7QhrdTbeCTeVHAZCACrKUuMLTjhfCBBHT61HscE4/+ra5963W679+hGc8ik2t1fr37NfyWNbpbeptacFX3KgR3cbLqt0bcCQQTuMHz5qvHkngnkdqm7SW6fhQSw9qk2vXr4HXi6NHpl7261wKIDMFDQqlohAJgKfX3qGrtZXFVf8APmUadO12bK1VqHQYFLUOggKjqCgoo1BQ4FLUFBAUtQ6CFKwHp2IeiwHpWIenYCosQposBUWMVGoBU7AVKwGo1AKaWoYJNNSAU07GfOv8L49yEhuceden7X4aktjA8PxXF7kXfGT3uCIIkc88HrUtCr4Cm2n8ZqdkW9+qUnCiDJwp2jOT7Vl4h6MDXU1YG5ZKPXe2WAW2TvFsIksELW9ytOSowQw9IxXk8MW7pK9+u/18DpRljuUci3v1OU1nwhauWn09k92Rc70i0wYrcVWSGRsgAMcbvY11Mf6nkx5Flyb7VvttafNeXcVZOB4ecaxy073vuDr9G6aVrej2kd89wAKAAoVQApcqD8iqc8XGOSIqzFnxyyqWe06r3V99ryQnw2aEf/Gk/Ku99Poc/p/hO7qNY9tFa1tBuFyXCuBG7Y0ZEkAH61sl+o48OBSk072rbbzRjnhk8jbTiaydl6i2QLyqsk7ht3B1Bg4zmPPFZHxGGavG2+7wOpw/ayfxVXXuoraT4SS6t3dCsGZwVbhGdygAiOBHIirZ/qMsbjXKkt++lZS+Dx1LUqdtqu63Rl6hrlrQ7nZmN3uwu6T3YKKxXOf7utaoKGTiailtfrvV/YplKePhbk/3V6Adkdur3lg3HYFO7XAmFUjPBk1PNwkkp6FztlOPM56b8jtNW6NcNyyy3Lbgl7iskBwASjoPqZgda4yjNR0z2a5KunemdTDJVSXIxdBrlZkUBnDXA8lRDksu1ACTgGPsK1ZMLim3s6ry23Zn/wAjVSj33+CH/wAQO0m79bcmEUATjPL/AIhR9K0fp+NOGoy8Q3GR6J8OanvNLabrtCmRGV8J/KuTn+DI0aa6moDVOoVCt3A07SDBIMGYIwQfUUOTXMaDpagoKaWoKHBo1AODS1CHp6hDzRqAcGjUIeaWoQpo1AKaLAaaNQxTT1AKaNQCmjUA00tQxposBpp2OhTTsD59kzkRz6dfxr1NLoY9yysldreJPJgDB/c1XydrZllWqe6NLsEJvFm6SEMraIMgSZKGR7wfccxWbinJxeSPPr+fz8+8u4ZKM0vl+PweyOQ2jFpHQmACZgRvDN08przHaJSVqhTjJZ3kknzK/aL2LmrRW7vNp1OV3NLJPBkwAD6TU9c1ico3s13+JDHGSi++zI7K7OA7lV3orMwYHmXuai4ykMJEADODkc1flyxlqcqbX2Sir2LnknG9+l/REjaRlV3LjYt7uuWTaoCSwUEjHiJ881XFxnVc2r7+d9fkXQ4lp7q21fv5Gbe1FhrT6lmLKqXClwygDBRsBGMyRiOtXwxZYzWGqtrbn7+Zb2yhUltyvy6lTs/WWr14AuveIvAdSTgGMNzn3xVmXHkxY20nTfc/wXZMmKW8efccb8RdpC/p1YmPmO3BgttJzyT9eldng8HY5Wku7fyORxmRSxpnN9iyNRaPBB3g+qgkH7iulxP/AOcirgYKWWMX1/B3PbHaFvdcOGv3rSKzC0qC2YKmCTIMMh5PHSuHgwzaj0jFuld3/HRnR4zTivH1flfq/XZHJaHtVldECKfGoXdPG/wifLNdbLw8WnJt8unkczDKT0qK6/yanxHftXGJ27LhG7YMoCcSjCME9CB1rNwkckF3x7+vqvwy7ilCMtMv3G12R8WroUFt0uNIVlAKwPPLZzINZcnAz4mTnFpd5dnzRxaU0+SN7RfG9i+4tKtwSpO5wgAKiejHI86x5P0/LihrbXkr/BHHmjklpR0HampNrTO4ybaFxGJKZz6GKw4P/JmUH1dfMueyLdy94VbgSpIIzBgEHyifwqtO5OIMWgG1ApuNcYASzbdxnidoA/CnkncrSpeH9kYrarHsa5XuOimTb27vTcJolGSipPkx89i0DVeoVBTRrAU01MQ80agoU0agoeaNYqFNLUFCmnqChbqeoKG3Uah0KaNQUNNGoKGmjUOhppqQ6FNPUFHiD6KD4bgYeZI/UyftXpllvnGih46ezJLekZSM7lnpiRPOKi8ia8ScYNPwLup7FS7a8LMRgwcGR0486ohxcsc90jdP9Pjlx3BtmRre2HtLctNa2M6sk+E8ypIYiY548q24uFjkcZqVpb9fP3Zzs3Ezxp45Row7WqZUKqY3HMYJ9J8q2vGpSt9Cjtpxx6Yur5lq04AWFBJOenXMEelVSTbdstjPZUb3Zmra3aukuSJUbSSwODuhS49JM1gzY4znFV37+0zZD4cbapu1z7q3NzU3GvdllLSyLsMtuFWV8LYJbwnAxJrJDTi4u5vl13/G5HPB5cEZY481dLzM/sDs827xu6m3sNvb45ud5dDWyPleVbbIBIAOPvo4rOp49GKV6um1Lfw3V+NmbBjmpuWRbrrvubj9kae7bBZbLMylQ9oQueWG3gznPUVz1xObHP4XJLuf299DU8EMkeXqZFjs0279q3dAZD4FZQ0Pt3TugYbBP5VteZTjKUOfOn0/oqgp48ka6cn5F7XacXgi3k3MqoIHgYkaa477ojd/MROeMjrVGOTxNuDpN+a/ckq9G/oPNjlP93va/ucWOzovLLfIUiUK7hIKmDwGma7DzpwdLnfX5/Ix4YuE0+qo6HtX4fUMzWwLxG1YUEsPDuEp5EFTI8/eufg4yVKMvh5+7+Zq4lQyTeSt2Ynbam1b2CQrMJQ5UGJlARKnA4NbuFayT1Pmlz6+vf6lHGf+OGlcn06encQfDVk3L4VZ4LGM4Hp19qt42Sx43J+Rm4VOU6R0vZnbtzT7LYVwoJcKzCJAYSGEHJM7Yj9eZm4aGXVO1fK17+pqjl00mmdhb+JLXcF7kqF3g+FmBAGIYCDMggTxXHfBZO1SjvddV/01uSSJ+ze1rf8ADtcAIKp3lwNg7gg59wFA9IqviOHy9soPq6Xz92CmtN9xzHwp2o38QGYybhPeEmJLMfymfpXV47AuypLlyM+GVs9Da7EeuPr+/wAq82ra5mpoPdUdTFQ+6jWwoW6nrYqH3VHUwoW6nqChbqeoKFuo1hQt1S1hQt1GsKG3U9YULdRrHQ26nrCht1NTQ6FuqWsKPFbmoVolGHAMgcjAzPpXrVBrkzK5xl0Ix3ZnJHlifyqXxoXw95Z0zxhbxAzyWH02mqpq93AthOUVUZlq5YS8oF24j7eBjcI8mEN+NVKcsTuCav35F8qzRSm068rB1XwxZaHVmAAzGR6HPuKlD9Qyr4WkWS/T8GRKWpoy9boF06g7gw4BkAz1ABOfpWnHllmdUZ8mGHDxtvbvK2n1KlvmQDbdHidRlgg4nyBj/VXSxyrk+a6PpZRDPjTe63T5vq6NrsLt63pwRdezdtrp4Rdzb+9tAQitAgOzEznC+lY+K4OeanBSi3LfZVT6vySKlxXZ7ak0oqqfVdDB/wDMlwK6qqjezvIZ8bzJUSeBMefOa3/4EG02+SS5Lp1My42ai4979o0bXxjdWYtpJ5lpk+nhxWaX6XjfOT+X9mhfqEv/AEXz/o3ND21cuWlYLt3TI3lhIYjAJHUc1gy8LDHkab+hux55ZIqSX8gdodpPbfvgZ22rqhd28lnBChZAxxMcVLFhjkj2b6tb8tl6ks2ZxubXJPl3g/Dy3tRqEGqU7O7Lq+1YJBSNtxORn5Zp8W8WHC3he901v49H9yjCsmTIu1W1Xfy6mXp/iK53txFRXVbhYEv3ZFtDsVdyiYACQecVqnwOPRGTbTarle73ez9fAyY805zcYq68a2KvaY1RJ71HdefEpuRnEkZ4zmTBBPNW4f8AGVaGk/l7/I8rzPaStfMrdn3boJNq3kHxbQZhdpjZ65+1W5Y43tOW3j+SvHKceUS3qbzo3iMgyYknaVOFYHzH6+VUwjGSte7LZuUW1In+F9YCSLyG5b8TPb3lQQ0DBBwQCPXFLjMP/o6l0dXyDh5ucWma3xG22zYiV7xF2kFs2wiMquPlkbhWLhU3kne9N/O2tuvQ08Ro7OOlU/wZvZNwi4pQ5mMmAScEEwcZrTminFqRnxP4lR1mn+Lbwde/RVSRugMTz0PBP264rkT/AEzE4vs3v09/9NbeRJSa2/5+V5lxvje2LhUoQgyWJ8RESIQgcyOTVC/SZ6Lvfu6fP+iL4iKe5Vf/AMQF3hVt+Ez4t2YxkAiJk9cVcv0ZqNuW/cVf5a6LYoa/4suC+W05YqQFlhMwBJ2gQMitGL9Og8dZFv4fkUs71fCavYXxiz3O71KhYAEgEHdjLycCM1k4r9LjGOrE/fgShnd1JHRa7ti1a+dv7RgbvmDEcdIU1zMXC5Mn7V7RolOMeY9rtiwxAW6hJ4G7Pt7+lEuFzRTbiwWSD6l7dWeidAhx0NOmOh91KgoW6nQUNuooKFuoHQ006Cht1SsdHjmo7UIR1ZQFdmeAu0BmIPhG7AEY8gTXsoYLkmnulXPou/YwPLpjpa2B1HxG72k05yN5cufmmRCjyUbjgR0AwILhwMYzebwqunn57fcqlxCdRM6yWZ2mVUztPJG0gGZnmfwNaZJRimt3+SEW5SaeyLyW/D8xPrAE/gKzt78jQkq5kyAbR8sg4kST6TUHerwLY1RT7b7PJ8Sg45UK31+v+Kv4XOo7P+DNxeFyWpHNPIOfqM11FTRynaYneaEqG5WMKCJOhP76VFpE02dV2WGFm2Bxk9OpJrj59LySOth1LHEC38UOy3FBiIC4PVguF4nk5HT7zf6dBOL+ZBcfNpr+DT0vbbqxtai1tXxFtwZdjopYkKUnkfXJrLk4NNa8ct/TdN+Zox8b/pNbfz8igdfpFfwIgLMyko3l15EgmOR5+VXLDxMo/E3sr39srWfh4S+Bc9tiXU6jdYCs9xVUsNweWWJwp5KGBCnAJEcmVCNZLSTflz8/Fd45SUsattd+5Q7F7Xazce6pV58LhhJfA3FXHytMEGIM+lX8Tw0ckVB7Vyrp6dV9iGPP/tz8/Jde8gXUp3zd5bt3WZifGCBBYryphcANMeXnizs5dmtMnGu7yvrz7jP2ke0bnFSvvLSNdt7305NpDyqO8bcQSFIMHcPmHM+U1XLRKo5N34pc/W/oWR1K3DZD9odpG7p7U3AxtEoQFIIXagE7mz8uCD1zFLFg0ZZfDV78/PuXzsMmbVjW6222REALS95bvKeGIgo4JJEwcGCACAZEgiREy3nLRKL7u9e+58umzIpKPxKX5LFjWi+VgQ8gFd38u4MTgfIeTEEHORVU8TxXfLy3X5NWKs8opPf6P8E+ulYUKFjdgsDt52qDJgR65qGOn8V/34kuIhploa99xm6nThGIJgj09uPwrTCepeBiliUb3NDT2okrGACJmMkA8ccz1qiU+jNWNRXT6sbVFjdZmjcSd0HcJ5xjiIEelEdOhJcivLFuTfeXEssV3BWZTIkKT8vtUIOLlpbSKnGVXRA7BNpktImMAqZYQfoAfrVkse9EF3mxptbcAC23wQZUNK9ZmePL6VgyYYXqlH1o03JJUwBr3QyrbT1IAnHnjNTeGElTVkVNo2rfxUwUAqGgLLSRJI649/tWH/8AmQk3u0aP8ika2m7ftMBuba0CQQcH3iKxZOAyxeytF8c0GOfiCzuC7jnrGB7k1H/BzJXQu2hdWW219sR41zxmfyqpcPkfKLLNUe8mFwHgg+xmq3FrmTSFuoodHjQYkeJYg9GJr2lJPZnL3fNGe+lXdKKVYGfMfQSPetKyS01J2jO8UdVxVMsaa6FkwQTlojJjJgnFVTi3Sssg0r2Ltu+CflOOZj386pcGlzL1JXyLKupnw/lVTUl1LLQhEmY4wANsDqSxaCOKN2tvfpQk6e5Q1vZdpzKtsYieZBIjpyOnA6j3rTi4nJFbq0U5OHxTd3TMk9iXCYUT4gMEcEEzHMYP2rX/AJeNK33GF8JPoUO7IMEEehEGK0WmrRnpp0yxtqrUW6TprOojTLatuEvEW9rMAUUHYTukE/1NkA+VcyULyvJNXHfbq+ZuWRqChF09tyTtHs0d+doWCyy2BjkP4fCRtgxHUmRSwZ32au/fTfe/Usy4Yudxo0viljedFS2EdSwbgBT3bbDuMQNwWCcY+lVcPUHKTezqvmr28r5FnEPUoxit+vydHOvobffhkDqCH7wBWidr5iZHXM+wrYs0+yalT5V817+5meCHaJx9fqaWqsWNQtkie8S0g3GSRsJiQckeU5xFZ8eTNhlK+Tb+poycPinGPfSMl+zDbtsAN0SBAnE4OVz04PStS4hTmuhllgcY7Ar2UpXchBMAOr8odgPPSAwOPIeVSfEtPS/RrruR/wAdNWvW+mwXavZrIzKjHwNtJJ6iQQpjo35ijDnTpyXMMmFr9pX1OjZVGZEKxwJBKjcJA6HcI9POpwyqUvn9yMsTUdwtdotqtJyhXAJOGVXMfViP+k0seXVJeP8Aa/j6jlGMW/A1PhzV93scwdqO0Hknu3xx1rHxmPXce9pfVGvBkUWpev0KurutcXvWI3hkVpHhdYuMCw4kbQsiJBq7HGMJdmuVN+K5LbzuyjLmeX43z+/n5chhrj3QCtyDvQ29xIM53EFcGAD4TAEGpditdtcuTuvw9+vNENb0qn5+/wDhPYv7SRbJYMIDNCgfKSNrcGRyD1j1qucE6cti2Lp1F2WGuvcuG23idSV8M7VggEKHgc+sffFSjCEda2T33/obcnLS+a7izb1g7oou05Y8bWIUScSQwMnAPt1iDxPWpP8Arf33E1NadJVsjdZUiGIC7oBkEjOJj6irskqm18inStNo0+wr5W74sbhHiHUFSMH1FZOJ1ShsX8Np11JC1loszMhDCSZVhyfbmljkkkpbCyY3bcd0R9n3UDRd3BTM8AqRO05Geo+tSzKTjcOZDHV1InWxJJtmVBgefOJA46Uu0pVJbk+zv9r2CfR3Ikqf8dM/al2sHtYpYZ86D0jkdeh5E/viiSqIRLtnUsD4TBI5GPcVROCcdycZNPYup2ncAjd+X+KofD427otWWa6nKabsfVXBKaa6QTGTaAkYIk3OJmu44wXOa+v4KFKb/wBX9PyW7fwfqiCWtgHpJEgyJyJ/YFRc4LkySxzfT6oop8MakuwFtVOQd1xc+wWTB9R9Ks1wpWyCxZG2kvqiW98Oaq1BIsNn/wB8LGDlpQCOOM1HVil1fy/sl2eeP+qfqTaTs29O52sbQrE7Ge5ERkkIRAg5nrFVZIwqo367FsIz5zS9DO1OvUgi0j3OQCqOQeYIgTFSx8NO/idFOXPFL4VY76a5cIJ0+oCbYYm3dQ7pG3acSORj0qaxuKdSV3ty5EHNSe8XVdz5lC9qRpnK3O+UkhyGUhoBkRuPHOfQ+tT7GeWOyXd7ois0cTp33+7IO19SLlwKoU7RuD9TjCzHH1jFTwYnji234e/+EM2XtZJKPj4lQWmPRdp67kkCYMCZq6kvP1KG2+hr6bsa++x0sXHUwCUSVO07cbZz9eQTWaU4q038y5RbppfQ6O92Nqrdq2vdm4yjbjZbIWSwMOwJjisEHDJNv9t7735d3qa3keOKVNtbbIo9oaDUW1VmtEdOQSQYxiR5mtGPHBvSn9HX1oreeTp6H6orJpnubXe2VJlATetrBl1A27S+Q08jkGr4wjBOKfvYHKUt6r2/yT9n9lMrgMpG1SO9HikTk8KWz1iMGqs1U91v0NGNOT3XJVf5B7T7IvyW2uVQgoE/mFpYhY7s8xEj28jThoiq2t++pglnU583sVNPpXY3ALZLEmJdUZXkIwI3blICt0n2mp6f27pV9uZN5Fu0m7Cu9j3NvdbHdVwhS0TMAMflYkH1xmMTilrUZa7Vvnv/AEF6loa2XgySz2PqTuixc5/rAtxIGP5hXGAfrUJTxqrkvfkSSm3tF/IV/RXltB2VR/wC7bdz1kLbYn0z5ULQ5Un606+o28ijbiwtJ2EbtlrrXls5Kd06bSy+GTJYRILCRTlmWOSjV9bT5DhgnljqW3oNd7Gt28JetvvXaIYsDu67ercxBH6Udu5c01X8E1wUox1rlyvzKOiGkVWR9RuAHhBD2vFKyHm2TyvMHirciztqUY/z8tzLHskmpS/j7j629YFxTa1ClTCwBdJtxM/+kAREDGcjGJoxwyOL1x39N/qOUoKS0SHtMhJfv5uHpbt3ME9TcdVj3APXBolFJaXHbxr7KyUVJu738PaNQWLLBAblze0f2bNw8sgxgZPn9KzvI420tkaf8dUrlzKt/wCH7zNh7e3A2hm/UGlHjsKX7XfvxMksM2/AbV/DWoYDbdQ9YJZY6fNBJx7UY/1DBHnF/QU8GV9SzoewdSqhSbUZ4uPmfPw5qGXjsEnaT+S/JPHiyJV/Je0/YF0DN1F89qs4PPR2x048qzT43G+UW/VL7Itjhl3r35k1vsESYu3AwjKqFEddoafwxUXxrpfCq8WSWHe7ZZfsiY/m3uf+D1PVfOqlxNf6x+pNwvqxWuwlBk3bze/dfmE/OiXGy6Rj9fyCwrq2W17KtxEuczO4T7YER9KpfFZL6E1iiGOzbXVWPrvP6GKT4nL3r5D7KBx+j7fsIfA79ObQYYMyQ2sIM9Z5r008DfT61/8AJihxCjylfmm//o21+LNG8G4tx2AyYUJnr3S3tqiqP8bIntXv0Le3xtc/q/yG3xNomI8LbQqps7qyywqqF+a4eNoj0xmjsMnv/gdtDv8AfzCs9vaJfk3oehWxoreMdSCen4UPDN87+bGsq74/X8jX/iRJIt6i+MHBOjInPmogczS/x++P3Lu2VVqX2/llj/zRo0UC7d1bEAKRbu2fEcRgMXJPvSjgk/8AVPzshkzaX8M0l3Vf8C03b3Z1w3FNnU3Cphku3w2BmfFd2jkiPSlLFONUlv3f8Hjzylac6oy7tnslzu/g7rbjg/xI8Rxgbb/OVwPMVbr4hbJr36Ff+Ngk7lKwNUvZ21tujdNphm3Pc2tnB8bZwaIPOnu0x9jw65XfqY3aektrc2IWU7kHdm2RsDwoLMQABuYevvWiGSTVtfUz5scE9pb+X8nVfDPbTW9LCWXKWyck+OLhRkJVREkXFMYifQmsOfHqnbat/wAf8N3DTioVTNe7rdQ7kC2VhltmR4ZZd26VuiVAiT6jmqEopc/fyNOpdzK9wXfmdVWAWnqIaG+YNwstz0ipJxeyZCUkt2iDsa1duPcFy5kNDBT8hILIwiFIg2xAHiPeT8uFmlCKTX/ff0IYnJyfL8FX45vrZsG1aMXbvJkeG3wfbdx9Wo4R656nyX3I8VlcI11f2PO7Nh4lSPo3+66kpx6mBTi1+1Aa+xgESW4O0Ez/AMxnn15qWKe+/LxI55xcVojTXd189yommuf2GrnPH3lEcmXuNDQ27yBwE5jJJEYYdDBwx56xVGSeJ1uaMc53bX1JLaXyVgcEEeInMyJ9MVBzxJPcvlmnJU4qvMt3dBeYn+WirAwCdsAAAAnPHnVKzYl1dmhcTkUNKUa9+Rpae1dtlWuBGCpCxA2ifx9z51nnOGS1FtOyU883i02q7kv7LdjRWmO4Wrec/IvXmqJZckdnJ/NmDs4N3RNd0FpsNaQgeajHPpUI5sq5SfzJPHB9CSz2dYHy2bf0Rf8AFRlnzPnJ/MkscFyReTToB4VUeygfpWdzk+bZZSJEfFRaAmR6g0SQW+lQEiuPOotEkGrVFokFNA6HDUqGgg1Khi30UFnj9lra4EieeDjyz0r3D1HBWlE+nNpVK5huZAP0ny4quUpXZOKjVE4NnYEOVBB+TxcycjOfOo6pXZOoVRoJqrB2TEp8gNshckHoMwQDng5qmUpq6+5bHRsSP2raS4biqC5EHHSM9IziT1gVFa5KuhJygnZmK1sPa7tlXu2VwSGKhlIbjk8AVbqm07XPYqqOpO+Rtr2rpkuC4h2sqd2BuLgL5TtG73MVkcczWlLrZr7TEnqsO18S2ECBTbAT5QEPhMEEr5GCfvUXg4h3a5jXEYVW62Hv/GdteIJwY2xJwQfyzRHhM75ilxmKJkXe3bd2TcLjcwZtsgttI2gRwBAg1o7DNH9tGft8cubNfT/HCIIRX5kkKqyfOBj8PzrLL9PzN7yRqj+oY0uT+RMvx0elq632/Q1W/wBNkuc0ia/UY9ItkGs+K71xSvcFVYgMS2Ynz+3Snj4KEHq7S2RycZKarRRdXtbWOoFsWrQ85a63XOYE9czNUTw8OpXNuX0X8lqzZmqikvqYfbmkuTvuMXJ+Y+fvBrZw2SFaYqjHxEJt6pOylpX9B+/c1dNeJTEsbweRFQpkieyygfeciq5JslEnuRHHPpVauyTBV+ke3P7FSa8SNmjaOOPyrNJblqexI58OaguY3yIbLYAGfqP8VZJbkESuT6/fioKh2SW/3iosZOtzH+j+tVtErC7ylQWSofeosaDZqSQwkek0SQa3ag4jsLvaNI7HF2eKWmh2P3lGkLH7ylQzxIW2869zaPOUwxZbzP3pWh0whpm/uP3qOtD0yDXRk/1H7movKl0JLG31F/A+po7UOyYdnQgsF88UpZWlY44ldFhdAv1FVvPIsWGJNb0S4/1VbzSJrDEl7hfIfaoa5d5PREjUAHpU3bRFJI1rLCMDy4IrJJb8zSqLKXI/p6n+3y+lVON9SxOhXb8qRBH0A/WiMKYpStEmg1ZAOW6HEH8IJpZMaY8c2D2nf3LnM8SI/MU8MNLFllaMrS54A/UVqntzZmiWDbxwP36Gq7GT27Sgcn7T/mq3KXcSRJdYbeSR18GajFPV/ZKXIq2ApbBHswiPTB5q2VpEUa9mI/xPPvWOV2XInYecioIGRoFHP4n/AEKk9T5EAmPt9v8AdJDHUCcf6+xNJ8gLiriqW9yaGCj9inbAJR9KixksVEY4WixhiokhF6KAVAC3fsg0qGKfb7mmB5PXsDhEgE9fxzUG6JlpNGxOQfz/AC+tUvLEsUGTLZIMEce+Krck1zLFGhmtYkgfc0KQaQbVnO77D1/SnKW1BGO9li2kA5JJ+h+oqtvcsSE0Y4oVjYJMiZAH786Yisz+LmfWrUtipvcuWW4H6N+cGqZLmWRJ712MQvtIP58VXGNlkpNC74xkGMZJEf7o0qxamJL8cnr0MUONgp0FrbhKysmf3NLGldMjOVlHTTBMrnzPPn7Gr51fIqjZYnAnb/8AL/vVfz+RKy3YxwAfZzH1qmW/P7E4stPcYCQv2IH51UopvdkpMqB25Kk4zJXNXVHo/uQL1p8cbfSAf1qiS8SxMmI8ox7x+YqsbkACZlY+mf8A7VLbk/f0I6hNcPp9iv5UJINQQv8AGQfTxfqRS0D1Ism+DifpzVWhonqQwvg4z+/Snoa3FqRLaKg9CajLUySok3Tx+o/GoVXMkIvHIJ+5p1YWMNSfIj3WP1o0BqCGq8/wBFLsx6w+/Xz/AEqOiQ9SJFI6H9aiyQ2/95p0Kzy9xBr1cXaOLLZktoliA2egzH39KrlUVaJx3e5fCOqwV4PAIgEj1Pp+FZ24t7MuVpBLfJ4ERyAese2KTjRJSsTsZ249v90JLmSbfIgtsVbHhBwY6j68VY6a7ytOmTqo5wSZ6fqarb6Fioicwc48s/nFSXIiwHujr+I/xUlFkXJFYmT5/erORXzZb09s4gT/ANUD/NVTkurLYpli+08KPqZ/Cq4rxLJPwFbdthBxHHFDS1WhJuqCtRHyjHtSd94lyFduY49BImP8UoxItlfRqAxOfwzP0qzI21RGK3L6zPA/D/FZ9iRYURysn2H5moN3yZJBXGAGcffH2NJJvkNsbRqDwSf360ZG10CJfBI4H41n2J2Lf7fjRQEbahQcx9j/AIqShJisXfj+kD24p6H1HaCVpyB+NJqgCV/7gvpH/aotdw0+8ZrwmIg/f/FNQ6ha5BWboOMH6R+YpSi1uEWmT90DwrD1BH/6qvU+r9/InS6B7COp+80rTHuhG+Op/CjQx6hzfHWaWhhqRGbiH+r7rNS0yXQWzH7sdCfypau8KIGdp+Y1Yku4g2z/2Q=="/>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lowchart: Connector 17"/>
          <p:cNvSpPr/>
          <p:nvPr/>
        </p:nvSpPr>
        <p:spPr>
          <a:xfrm>
            <a:off x="457200" y="1066800"/>
            <a:ext cx="152400" cy="152400"/>
          </a:xfrm>
          <a:prstGeom prst="flowChartConnector">
            <a:avLst/>
          </a:prstGeom>
          <a:solidFill>
            <a:schemeClr val="accent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0" name="Flowchart: Connector 19"/>
          <p:cNvSpPr/>
          <p:nvPr/>
        </p:nvSpPr>
        <p:spPr>
          <a:xfrm>
            <a:off x="457200" y="3429000"/>
            <a:ext cx="152400" cy="152400"/>
          </a:xfrm>
          <a:prstGeom prst="flowChartConnector">
            <a:avLst/>
          </a:prstGeom>
          <a:solidFill>
            <a:schemeClr val="accent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1" name="Flowchart: Connector 20"/>
          <p:cNvSpPr/>
          <p:nvPr/>
        </p:nvSpPr>
        <p:spPr>
          <a:xfrm>
            <a:off x="457200" y="5715000"/>
            <a:ext cx="152400" cy="152400"/>
          </a:xfrm>
          <a:prstGeom prst="flowChartConnector">
            <a:avLst/>
          </a:prstGeom>
          <a:solidFill>
            <a:schemeClr val="accent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 name="Rectangle 1"/>
          <p:cNvSpPr/>
          <p:nvPr/>
        </p:nvSpPr>
        <p:spPr>
          <a:xfrm>
            <a:off x="917575" y="914400"/>
            <a:ext cx="7769225" cy="5509200"/>
          </a:xfrm>
          <a:prstGeom prst="rect">
            <a:avLst/>
          </a:prstGeom>
        </p:spPr>
        <p:txBody>
          <a:bodyPr wrap="square">
            <a:spAutoFit/>
          </a:bodyPr>
          <a:lstStyle/>
          <a:p>
            <a:pPr algn="just"/>
            <a:r>
              <a:rPr lang="en-US" sz="2200" b="1" dirty="0">
                <a:solidFill>
                  <a:schemeClr val="bg1"/>
                </a:solidFill>
                <a:latin typeface="Lucida Fax" pitchFamily="18" charset="0"/>
              </a:rPr>
              <a:t>To first approximation, the confining part of the interaction is believed to provide the </a:t>
            </a:r>
            <a:r>
              <a:rPr lang="en-US" sz="2200" b="1" dirty="0" err="1">
                <a:solidFill>
                  <a:schemeClr val="bg1"/>
                </a:solidFill>
                <a:latin typeface="Lucida Fax" pitchFamily="18" charset="0"/>
              </a:rPr>
              <a:t>zeroth</a:t>
            </a:r>
            <a:r>
              <a:rPr lang="en-US" sz="2200" b="1" dirty="0">
                <a:solidFill>
                  <a:schemeClr val="bg1"/>
                </a:solidFill>
                <a:latin typeface="Lucida Fax" pitchFamily="18" charset="0"/>
              </a:rPr>
              <a:t>-order quark dynamics inside the meson through the quark </a:t>
            </a:r>
            <a:r>
              <a:rPr lang="en-US" sz="2200" b="1" dirty="0" err="1">
                <a:solidFill>
                  <a:schemeClr val="bg1"/>
                </a:solidFill>
                <a:latin typeface="Lucida Fax" pitchFamily="18" charset="0"/>
              </a:rPr>
              <a:t>Lagrangian</a:t>
            </a:r>
            <a:r>
              <a:rPr lang="en-US" sz="2200" b="1" dirty="0">
                <a:solidFill>
                  <a:schemeClr val="bg1"/>
                </a:solidFill>
                <a:latin typeface="Lucida Fax" pitchFamily="18" charset="0"/>
              </a:rPr>
              <a:t> density</a:t>
            </a:r>
            <a:endParaRPr lang="en-US" sz="2200" b="1" dirty="0" smtClean="0">
              <a:solidFill>
                <a:schemeClr val="bg1"/>
              </a:solidFill>
              <a:latin typeface="Lucida Fax" pitchFamily="18" charset="0"/>
            </a:endParaRPr>
          </a:p>
          <a:p>
            <a:pPr algn="just"/>
            <a:endParaRPr lang="en-US" sz="2200" b="1" dirty="0">
              <a:solidFill>
                <a:schemeClr val="bg1"/>
              </a:solidFill>
              <a:latin typeface="Lucida Fax" pitchFamily="18" charset="0"/>
            </a:endParaRPr>
          </a:p>
          <a:p>
            <a:pPr algn="just"/>
            <a:endParaRPr lang="en-US" sz="2200" b="1" dirty="0" smtClean="0">
              <a:solidFill>
                <a:schemeClr val="bg1"/>
              </a:solidFill>
              <a:latin typeface="Lucida Fax" pitchFamily="18" charset="0"/>
            </a:endParaRPr>
          </a:p>
          <a:p>
            <a:pPr algn="just"/>
            <a:endParaRPr lang="en-US" sz="2200" b="1" dirty="0">
              <a:solidFill>
                <a:schemeClr val="bg1"/>
              </a:solidFill>
              <a:latin typeface="Lucida Fax" pitchFamily="18" charset="0"/>
            </a:endParaRPr>
          </a:p>
          <a:p>
            <a:pPr algn="just"/>
            <a:r>
              <a:rPr lang="en-US" sz="2200" b="1" dirty="0" smtClean="0">
                <a:solidFill>
                  <a:schemeClr val="bg1"/>
                </a:solidFill>
                <a:latin typeface="Lucida Fax" pitchFamily="18" charset="0"/>
              </a:rPr>
              <a:t>For </a:t>
            </a:r>
            <a:r>
              <a:rPr lang="en-US" sz="2200" b="1" dirty="0">
                <a:solidFill>
                  <a:schemeClr val="bg1"/>
                </a:solidFill>
                <a:latin typeface="Lucida Fax" pitchFamily="18" charset="0"/>
              </a:rPr>
              <a:t>the present study, we assume that </a:t>
            </a:r>
            <a:r>
              <a:rPr lang="en-US" sz="2200" b="1" dirty="0" smtClean="0">
                <a:solidFill>
                  <a:schemeClr val="bg1"/>
                </a:solidFill>
                <a:latin typeface="Lucida Fax" pitchFamily="18" charset="0"/>
              </a:rPr>
              <a:t>the constituent </a:t>
            </a:r>
            <a:r>
              <a:rPr lang="en-US" sz="2200" b="1" dirty="0">
                <a:solidFill>
                  <a:schemeClr val="bg1"/>
                </a:solidFill>
                <a:latin typeface="Lucida Fax" pitchFamily="18" charset="0"/>
              </a:rPr>
              <a:t>quarks inside </a:t>
            </a:r>
            <a:r>
              <a:rPr lang="en-US" sz="2200" b="1" dirty="0" smtClean="0">
                <a:solidFill>
                  <a:schemeClr val="bg1"/>
                </a:solidFill>
                <a:latin typeface="Lucida Fax" pitchFamily="18" charset="0"/>
              </a:rPr>
              <a:t>the </a:t>
            </a:r>
            <a:r>
              <a:rPr lang="en-US" sz="2200" b="1" dirty="0">
                <a:solidFill>
                  <a:schemeClr val="bg1"/>
                </a:solidFill>
                <a:latin typeface="Lucida Fax" pitchFamily="18" charset="0"/>
              </a:rPr>
              <a:t>meson are </a:t>
            </a:r>
            <a:r>
              <a:rPr lang="en-US" sz="2200" b="1" dirty="0" smtClean="0">
                <a:solidFill>
                  <a:schemeClr val="bg1"/>
                </a:solidFill>
                <a:latin typeface="Lucida Fax" pitchFamily="18" charset="0"/>
              </a:rPr>
              <a:t>independently confined </a:t>
            </a:r>
            <a:r>
              <a:rPr lang="en-US" sz="2200" b="1" dirty="0">
                <a:solidFill>
                  <a:schemeClr val="bg1"/>
                </a:solidFill>
                <a:latin typeface="Lucida Fax" pitchFamily="18" charset="0"/>
              </a:rPr>
              <a:t>by an average potential </a:t>
            </a:r>
            <a:r>
              <a:rPr lang="en-US" sz="2200" b="1" dirty="0" smtClean="0">
                <a:solidFill>
                  <a:schemeClr val="bg1"/>
                </a:solidFill>
                <a:latin typeface="Lucida Fax" pitchFamily="18" charset="0"/>
              </a:rPr>
              <a:t>of the </a:t>
            </a:r>
            <a:r>
              <a:rPr lang="en-US" sz="2200" b="1" dirty="0">
                <a:solidFill>
                  <a:schemeClr val="bg1"/>
                </a:solidFill>
                <a:latin typeface="Lucida Fax" pitchFamily="18" charset="0"/>
              </a:rPr>
              <a:t>form </a:t>
            </a:r>
            <a:r>
              <a:rPr lang="en-US" sz="2200" b="1" dirty="0" smtClean="0">
                <a:solidFill>
                  <a:schemeClr val="bg1"/>
                </a:solidFill>
                <a:latin typeface="Lucida Fax" pitchFamily="18" charset="0"/>
              </a:rPr>
              <a:t>[5, 6]</a:t>
            </a:r>
          </a:p>
          <a:p>
            <a:pPr algn="just"/>
            <a:endParaRPr lang="en-US" sz="2200" b="1" dirty="0" smtClean="0">
              <a:solidFill>
                <a:schemeClr val="bg1"/>
              </a:solidFill>
              <a:latin typeface="Lucida Fax" pitchFamily="18" charset="0"/>
            </a:endParaRPr>
          </a:p>
          <a:p>
            <a:pPr algn="just"/>
            <a:endParaRPr lang="en-US" sz="2200" b="1" dirty="0">
              <a:solidFill>
                <a:schemeClr val="bg1"/>
              </a:solidFill>
              <a:latin typeface="Lucida Fax" pitchFamily="18" charset="0"/>
            </a:endParaRPr>
          </a:p>
          <a:p>
            <a:pPr algn="just"/>
            <a:endParaRPr lang="en-US" sz="2200" b="1" dirty="0" smtClean="0">
              <a:solidFill>
                <a:schemeClr val="bg1"/>
              </a:solidFill>
              <a:latin typeface="Lucida Fax" pitchFamily="18" charset="0"/>
            </a:endParaRPr>
          </a:p>
          <a:p>
            <a:pPr algn="just"/>
            <a:r>
              <a:rPr lang="en-US" sz="2200" b="1" dirty="0" smtClean="0">
                <a:solidFill>
                  <a:schemeClr val="bg1"/>
                </a:solidFill>
                <a:latin typeface="Lucida Fax" pitchFamily="18" charset="0"/>
              </a:rPr>
              <a:t>The </a:t>
            </a:r>
            <a:r>
              <a:rPr lang="en-US" sz="2200" b="1" dirty="0">
                <a:solidFill>
                  <a:schemeClr val="bg1"/>
                </a:solidFill>
                <a:latin typeface="Lucida Fax" pitchFamily="18" charset="0"/>
              </a:rPr>
              <a:t>bound constituent quark and antiquark inside the meson are in definite energy states</a:t>
            </a:r>
            <a:r>
              <a:rPr lang="en-US" sz="2200" b="1" dirty="0" smtClean="0">
                <a:solidFill>
                  <a:schemeClr val="bg1"/>
                </a:solidFill>
                <a:latin typeface="Lucida Fax" pitchFamily="18" charset="0"/>
              </a:rPr>
              <a:t>.</a:t>
            </a:r>
          </a:p>
        </p:txBody>
      </p:sp>
      <p:pic>
        <p:nvPicPr>
          <p:cNvPr id="1027" name="Picture 3"/>
          <p:cNvPicPr>
            <a:picLocks noChangeAspect="1" noChangeArrowheads="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2763042" y="4724400"/>
            <a:ext cx="4078290" cy="774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3"/>
          <p:cNvPicPr>
            <a:picLocks noChangeAspect="1" noChangeArrowheads="1"/>
          </p:cNvPicPr>
          <p:nvPr/>
        </p:nvPicPr>
        <p:blipFill>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sharpenSoften amount="93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371600" y="2362546"/>
            <a:ext cx="6170613" cy="837854"/>
          </a:xfrm>
          <a:prstGeom prst="rect">
            <a:avLst/>
          </a:prstGeom>
          <a:noFill/>
          <a:ln w="28575">
            <a:noFill/>
          </a:ln>
        </p:spPr>
        <p:style>
          <a:lnRef idx="2">
            <a:schemeClr val="accent3"/>
          </a:lnRef>
          <a:fillRef idx="1">
            <a:schemeClr val="lt1"/>
          </a:fillRef>
          <a:effectRef idx="0">
            <a:schemeClr val="accent3"/>
          </a:effectRef>
          <a:fontRef idx="minor">
            <a:schemeClr val="dk1"/>
          </a:fontRef>
        </p:style>
      </p:pic>
      <p:pic>
        <p:nvPicPr>
          <p:cNvPr id="26" name="Picture 2"/>
          <p:cNvPicPr>
            <a:picLocks noChangeAspect="1" noChangeArrowheads="1"/>
          </p:cNvPicPr>
          <p:nvPr/>
        </p:nvPicPr>
        <p:blipFill rotWithShape="1">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84000"/>
                    </a14:imgEffect>
                    <a14:imgEffect>
                      <a14:brightnessContrast contrast="-40000"/>
                    </a14:imgEffect>
                  </a14:imgLayer>
                </a14:imgProps>
              </a:ext>
              <a:ext uri="{28A0092B-C50C-407E-A947-70E740481C1C}">
                <a14:useLocalDpi xmlns:a14="http://schemas.microsoft.com/office/drawing/2010/main" val="0"/>
              </a:ext>
            </a:extLst>
          </a:blip>
          <a:srcRect l="90442" t="19264" b="26412"/>
          <a:stretch/>
        </p:blipFill>
        <p:spPr bwMode="auto">
          <a:xfrm>
            <a:off x="8229600" y="2471140"/>
            <a:ext cx="457200" cy="433501"/>
          </a:xfrm>
          <a:prstGeom prst="rect">
            <a:avLst/>
          </a:prstGeom>
          <a:noFill/>
          <a:ln w="28575">
            <a:noFill/>
          </a:ln>
        </p:spPr>
        <p:style>
          <a:lnRef idx="2">
            <a:schemeClr val="accent3"/>
          </a:lnRef>
          <a:fillRef idx="1">
            <a:schemeClr val="lt1"/>
          </a:fillRef>
          <a:effectRef idx="0">
            <a:schemeClr val="accent3"/>
          </a:effectRef>
          <a:fontRef idx="minor">
            <a:schemeClr val="dk1"/>
          </a:fontRef>
        </p:style>
      </p:pic>
      <p:pic>
        <p:nvPicPr>
          <p:cNvPr id="27" name="Picture 4"/>
          <p:cNvPicPr>
            <a:picLocks noChangeAspect="1" noChangeArrowheads="1"/>
          </p:cNvPicPr>
          <p:nvPr/>
        </p:nvPicPr>
        <p:blipFill>
          <a:blip r:embed="rId8">
            <a:clrChange>
              <a:clrFrom>
                <a:srgbClr val="FFFFFF"/>
              </a:clrFrom>
              <a:clrTo>
                <a:srgbClr val="FFFFFF">
                  <a:alpha val="0"/>
                </a:srgbClr>
              </a:clrTo>
            </a:clrChange>
            <a:extLst>
              <a:ext uri="{BEBA8EAE-BF5A-486C-A8C5-ECC9F3942E4B}">
                <a14:imgProps xmlns:a14="http://schemas.microsoft.com/office/drawing/2010/main">
                  <a14:imgLayer r:embed="rId9">
                    <a14:imgEffect>
                      <a14:sharpenSoften amount="50000"/>
                    </a14:imgEffect>
                    <a14:imgEffect>
                      <a14:brightnessContrast bright="-33000" contrast="87000"/>
                    </a14:imgEffect>
                  </a14:imgLayer>
                </a14:imgProps>
              </a:ext>
              <a:ext uri="{28A0092B-C50C-407E-A947-70E740481C1C}">
                <a14:useLocalDpi xmlns:a14="http://schemas.microsoft.com/office/drawing/2010/main" val="0"/>
              </a:ext>
            </a:extLst>
          </a:blip>
          <a:srcRect/>
          <a:stretch>
            <a:fillRect/>
          </a:stretch>
        </p:blipFill>
        <p:spPr bwMode="auto">
          <a:xfrm>
            <a:off x="8146791" y="4898222"/>
            <a:ext cx="514946" cy="426521"/>
          </a:xfrm>
          <a:prstGeom prst="rect">
            <a:avLst/>
          </a:prstGeom>
          <a:noFill/>
          <a:ln w="28575">
            <a:noFill/>
          </a:ln>
        </p:spPr>
        <p:style>
          <a:lnRef idx="2">
            <a:schemeClr val="accent3"/>
          </a:lnRef>
          <a:fillRef idx="1">
            <a:schemeClr val="lt1"/>
          </a:fillRef>
          <a:effectRef idx="0">
            <a:schemeClr val="accent3"/>
          </a:effectRef>
          <a:fontRef idx="minor">
            <a:schemeClr val="dk1"/>
          </a:fontRef>
        </p:style>
      </p:pic>
      <p:pic>
        <p:nvPicPr>
          <p:cNvPr id="16" name="Picture 2" descr="Waving India flag"/>
          <p:cNvPicPr>
            <a:picLocks noChangeAspect="1" noChangeArrowheads="1" noCrop="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97111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ounded Rectangle 12"/>
          <p:cNvSpPr/>
          <p:nvPr/>
        </p:nvSpPr>
        <p:spPr>
          <a:xfrm>
            <a:off x="0" y="0"/>
            <a:ext cx="9144000" cy="740229"/>
          </a:xfrm>
          <a:prstGeom prst="roundRect">
            <a:avLst/>
          </a:prstGeom>
          <a:solidFill>
            <a:schemeClr val="accent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r>
              <a:rPr lang="en-US" sz="4400" b="1" dirty="0" smtClean="0">
                <a:latin typeface="Edwardian Script ITC" pitchFamily="66" charset="0"/>
                <a:cs typeface="Times New Roman"/>
              </a:rPr>
              <a:t>Dirac  formalism</a:t>
            </a:r>
            <a:r>
              <a:rPr lang="en-US" sz="4400" b="1" dirty="0" smtClean="0">
                <a:latin typeface="Times New Roman"/>
                <a:cs typeface="Times New Roman"/>
              </a:rPr>
              <a:t> </a:t>
            </a:r>
            <a:r>
              <a:rPr lang="en-US" sz="4400" b="1" dirty="0" smtClean="0">
                <a:latin typeface="Edwardian Script ITC" pitchFamily="66" charset="0"/>
              </a:rPr>
              <a:t> </a:t>
            </a:r>
            <a:endParaRPr lang="en-US" sz="4400" dirty="0">
              <a:latin typeface="Times New Roman" pitchFamily="18" charset="0"/>
              <a:cs typeface="Times New Roman" pitchFamily="18" charset="0"/>
            </a:endParaRPr>
          </a:p>
        </p:txBody>
      </p:sp>
      <p:grpSp>
        <p:nvGrpSpPr>
          <p:cNvPr id="3" name="Group 2"/>
          <p:cNvGrpSpPr/>
          <p:nvPr/>
        </p:nvGrpSpPr>
        <p:grpSpPr>
          <a:xfrm>
            <a:off x="76200" y="626001"/>
            <a:ext cx="8534400" cy="6000155"/>
            <a:chOff x="12846657" y="9492079"/>
            <a:chExt cx="10363200" cy="6000155"/>
          </a:xfrm>
        </p:grpSpPr>
        <p:grpSp>
          <p:nvGrpSpPr>
            <p:cNvPr id="4" name="Group 3"/>
            <p:cNvGrpSpPr/>
            <p:nvPr/>
          </p:nvGrpSpPr>
          <p:grpSpPr>
            <a:xfrm>
              <a:off x="12846657" y="9644479"/>
              <a:ext cx="10363200" cy="5847755"/>
              <a:chOff x="1257300" y="27643615"/>
              <a:chExt cx="10363200" cy="5847755"/>
            </a:xfrm>
          </p:grpSpPr>
          <p:grpSp>
            <p:nvGrpSpPr>
              <p:cNvPr id="8" name="Group 7"/>
              <p:cNvGrpSpPr/>
              <p:nvPr/>
            </p:nvGrpSpPr>
            <p:grpSpPr>
              <a:xfrm>
                <a:off x="1257300" y="27643615"/>
                <a:ext cx="10363200" cy="5847755"/>
                <a:chOff x="1257300" y="27630659"/>
                <a:chExt cx="10363200" cy="5847755"/>
              </a:xfrm>
            </p:grpSpPr>
            <p:sp>
              <p:nvSpPr>
                <p:cNvPr id="11" name="TextBox 10"/>
                <p:cNvSpPr txBox="1"/>
                <p:nvPr/>
              </p:nvSpPr>
              <p:spPr>
                <a:xfrm>
                  <a:off x="1257300" y="27630659"/>
                  <a:ext cx="10363200" cy="5847755"/>
                </a:xfrm>
                <a:prstGeom prst="rect">
                  <a:avLst/>
                </a:prstGeom>
                <a:noFill/>
                <a:ln w="57150">
                  <a:noFill/>
                </a:ln>
              </p:spPr>
              <p:txBody>
                <a:bodyPr wrap="square" rtlCol="0">
                  <a:spAutoFit/>
                </a:bodyPr>
                <a:lstStyle/>
                <a:p>
                  <a:pPr marL="342900" marR="0" lvl="0" algn="just" defTabSz="914400" eaLnBrk="1" fontAlgn="auto" latinLnBrk="0" hangingPunct="1">
                    <a:lnSpc>
                      <a:spcPct val="100000"/>
                    </a:lnSpc>
                    <a:spcBef>
                      <a:spcPts val="0"/>
                    </a:spcBef>
                    <a:spcAft>
                      <a:spcPts val="0"/>
                    </a:spcAft>
                    <a:buClrTx/>
                    <a:buSzTx/>
                    <a:tabLst/>
                    <a:defRPr/>
                  </a:pPr>
                  <a:r>
                    <a:rPr kumimoji="0" lang="en-US" sz="2200"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rPr>
                    <a:t>The </a:t>
                  </a:r>
                  <a:r>
                    <a:rPr kumimoji="0" lang="en-US" sz="2200" b="1" i="0" u="none" strike="noStrike" kern="0" cap="none" spc="0" normalizeH="0" baseline="0" noProof="0" dirty="0">
                      <a:ln>
                        <a:noFill/>
                      </a:ln>
                      <a:solidFill>
                        <a:sysClr val="windowText" lastClr="000000"/>
                      </a:solidFill>
                      <a:effectLst/>
                      <a:uLnTx/>
                      <a:uFillTx/>
                      <a:latin typeface="Lucida Fax" pitchFamily="18" charset="0"/>
                      <a:cs typeface="Times New Roman" pitchFamily="18" charset="0"/>
                    </a:rPr>
                    <a:t>Dirac equation is obtained from            </a:t>
                  </a:r>
                  <a:r>
                    <a:rPr kumimoji="0" lang="en-US" sz="2200"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rPr>
                    <a:t>  as</a:t>
                  </a:r>
                </a:p>
                <a:p>
                  <a:pPr marL="342900" marR="0" lvl="0" indent="-342900" algn="just" defTabSz="914400" eaLnBrk="1" fontAlgn="auto" latinLnBrk="0" hangingPunct="1">
                    <a:lnSpc>
                      <a:spcPct val="100000"/>
                    </a:lnSpc>
                    <a:spcBef>
                      <a:spcPts val="0"/>
                    </a:spcBef>
                    <a:spcAft>
                      <a:spcPts val="0"/>
                    </a:spcAft>
                    <a:buClrTx/>
                    <a:buSzTx/>
                    <a:buFontTx/>
                    <a:buBlip>
                      <a:blip r:embed="rId2"/>
                    </a:buBlip>
                    <a:tabLst/>
                    <a:defRPr/>
                  </a:pPr>
                  <a:endParaRPr kumimoji="0" lang="en-US" sz="2200" b="1" i="0" u="none" strike="noStrike" kern="0" cap="none" spc="0" normalizeH="0" baseline="0" noProof="0" dirty="0">
                    <a:ln>
                      <a:noFill/>
                    </a:ln>
                    <a:solidFill>
                      <a:sysClr val="windowText" lastClr="000000"/>
                    </a:solidFill>
                    <a:effectLst/>
                    <a:uLnTx/>
                    <a:uFillTx/>
                    <a:latin typeface="Lucida Fax" pitchFamily="18" charset="0"/>
                    <a:cs typeface="Times New Roman" pitchFamily="18" charset="0"/>
                  </a:endParaRPr>
                </a:p>
                <a:p>
                  <a:pPr marL="342900" marR="0" lvl="0" indent="-342900" algn="just" defTabSz="914400" eaLnBrk="1" fontAlgn="auto" latinLnBrk="0" hangingPunct="1">
                    <a:lnSpc>
                      <a:spcPct val="100000"/>
                    </a:lnSpc>
                    <a:spcBef>
                      <a:spcPts val="0"/>
                    </a:spcBef>
                    <a:spcAft>
                      <a:spcPts val="0"/>
                    </a:spcAft>
                    <a:buClrTx/>
                    <a:buSzTx/>
                    <a:buFontTx/>
                    <a:buBlip>
                      <a:blip r:embed="rId2"/>
                    </a:buBlip>
                    <a:tabLst/>
                    <a:defRPr/>
                  </a:pPr>
                  <a:endParaRPr kumimoji="0" lang="en-US" sz="2200"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endParaRPr>
                </a:p>
                <a:p>
                  <a:pPr marL="342900" marR="0" lvl="0" indent="-342900" algn="just" defTabSz="914400" eaLnBrk="1" fontAlgn="auto" latinLnBrk="0" hangingPunct="1">
                    <a:lnSpc>
                      <a:spcPct val="100000"/>
                    </a:lnSpc>
                    <a:spcBef>
                      <a:spcPts val="0"/>
                    </a:spcBef>
                    <a:spcAft>
                      <a:spcPts val="0"/>
                    </a:spcAft>
                    <a:buClrTx/>
                    <a:buSzTx/>
                    <a:buFontTx/>
                    <a:buBlip>
                      <a:blip r:embed="rId2"/>
                    </a:buBlip>
                    <a:tabLst/>
                    <a:defRPr/>
                  </a:pPr>
                  <a:endParaRPr kumimoji="0" lang="en-US" sz="2200"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endParaRPr>
                </a:p>
                <a:p>
                  <a:pPr marL="342900" marR="0" lvl="0" algn="just" defTabSz="914400" eaLnBrk="1" fontAlgn="auto" latinLnBrk="0" hangingPunct="1">
                    <a:lnSpc>
                      <a:spcPct val="100000"/>
                    </a:lnSpc>
                    <a:spcBef>
                      <a:spcPts val="0"/>
                    </a:spcBef>
                    <a:spcAft>
                      <a:spcPts val="0"/>
                    </a:spcAft>
                    <a:buClrTx/>
                    <a:buSzTx/>
                    <a:tabLst/>
                    <a:defRPr/>
                  </a:pPr>
                  <a:r>
                    <a:rPr kumimoji="0" lang="en-US" sz="2200"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rPr>
                    <a:t>The </a:t>
                  </a:r>
                  <a:r>
                    <a:rPr kumimoji="0" lang="en-US" sz="2200" b="1" i="0" u="none" strike="noStrike" kern="0" cap="none" spc="0" normalizeH="0" baseline="0" noProof="0" dirty="0">
                      <a:ln>
                        <a:noFill/>
                      </a:ln>
                      <a:solidFill>
                        <a:sysClr val="windowText" lastClr="000000"/>
                      </a:solidFill>
                      <a:effectLst/>
                      <a:uLnTx/>
                      <a:uFillTx/>
                      <a:latin typeface="Lucida Fax" pitchFamily="18" charset="0"/>
                      <a:cs typeface="Times New Roman" pitchFamily="18" charset="0"/>
                    </a:rPr>
                    <a:t>solution of Dirac equation can be written as two </a:t>
                  </a:r>
                  <a:r>
                    <a:rPr kumimoji="0" lang="en-US" sz="2200"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rPr>
                    <a:t>component (positive </a:t>
                  </a:r>
                  <a:r>
                    <a:rPr kumimoji="0" lang="en-US" sz="2200" b="1" i="0" u="none" strike="noStrike" kern="0" cap="none" spc="0" normalizeH="0" baseline="0" noProof="0" dirty="0">
                      <a:ln>
                        <a:noFill/>
                      </a:ln>
                      <a:solidFill>
                        <a:sysClr val="windowText" lastClr="000000"/>
                      </a:solidFill>
                      <a:effectLst/>
                      <a:uLnTx/>
                      <a:uFillTx/>
                      <a:latin typeface="Lucida Fax" pitchFamily="18" charset="0"/>
                      <a:cs typeface="Times New Roman" pitchFamily="18" charset="0"/>
                    </a:rPr>
                    <a:t>and negative energies in the </a:t>
                  </a:r>
                  <a:r>
                    <a:rPr kumimoji="0" lang="en-US" sz="2200" b="1" i="0" u="none" strike="noStrike" kern="0" cap="none" spc="0" normalizeH="0" baseline="0" noProof="0" dirty="0" err="1">
                      <a:ln>
                        <a:noFill/>
                      </a:ln>
                      <a:solidFill>
                        <a:sysClr val="windowText" lastClr="000000"/>
                      </a:solidFill>
                      <a:effectLst/>
                      <a:uLnTx/>
                      <a:uFillTx/>
                      <a:latin typeface="Lucida Fax" pitchFamily="18" charset="0"/>
                      <a:cs typeface="Times New Roman" pitchFamily="18" charset="0"/>
                    </a:rPr>
                    <a:t>zeroth</a:t>
                  </a:r>
                  <a:r>
                    <a:rPr kumimoji="0" lang="en-US" sz="2200" b="1" i="0" u="none" strike="noStrike" kern="0" cap="none" spc="0" normalizeH="0" baseline="0" noProof="0" dirty="0">
                      <a:ln>
                        <a:noFill/>
                      </a:ln>
                      <a:solidFill>
                        <a:sysClr val="windowText" lastClr="000000"/>
                      </a:solidFill>
                      <a:effectLst/>
                      <a:uLnTx/>
                      <a:uFillTx/>
                      <a:latin typeface="Lucida Fax" pitchFamily="18" charset="0"/>
                      <a:cs typeface="Times New Roman" pitchFamily="18" charset="0"/>
                    </a:rPr>
                    <a:t> order) form </a:t>
                  </a:r>
                  <a:r>
                    <a:rPr kumimoji="0" lang="en-US" sz="2200"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rPr>
                    <a:t>as</a:t>
                  </a:r>
                </a:p>
                <a:p>
                  <a:pPr marL="342900" marR="0" lvl="0" indent="-342900" algn="just" defTabSz="914400" eaLnBrk="1" fontAlgn="auto" latinLnBrk="0" hangingPunct="1">
                    <a:lnSpc>
                      <a:spcPct val="100000"/>
                    </a:lnSpc>
                    <a:spcBef>
                      <a:spcPts val="0"/>
                    </a:spcBef>
                    <a:spcAft>
                      <a:spcPts val="0"/>
                    </a:spcAft>
                    <a:buClrTx/>
                    <a:buSzTx/>
                    <a:buFontTx/>
                    <a:buBlip>
                      <a:blip r:embed="rId2"/>
                    </a:buBlip>
                    <a:tabLst/>
                    <a:defRPr/>
                  </a:pPr>
                  <a:endParaRPr lang="en-US" sz="2200" b="1" kern="0" dirty="0">
                    <a:solidFill>
                      <a:sysClr val="windowText" lastClr="000000"/>
                    </a:solidFill>
                    <a:latin typeface="Lucida Fax" pitchFamily="18" charset="0"/>
                    <a:cs typeface="Times New Roman" pitchFamily="18" charset="0"/>
                  </a:endParaRPr>
                </a:p>
                <a:p>
                  <a:pPr marL="342900" marR="0" lvl="0" indent="-342900" algn="just" defTabSz="914400" eaLnBrk="1" fontAlgn="auto" latinLnBrk="0" hangingPunct="1">
                    <a:lnSpc>
                      <a:spcPct val="100000"/>
                    </a:lnSpc>
                    <a:spcBef>
                      <a:spcPts val="0"/>
                    </a:spcBef>
                    <a:spcAft>
                      <a:spcPts val="0"/>
                    </a:spcAft>
                    <a:buClrTx/>
                    <a:buSzTx/>
                    <a:buFontTx/>
                    <a:buBlip>
                      <a:blip r:embed="rId2"/>
                    </a:buBlip>
                    <a:tabLst/>
                    <a:defRPr/>
                  </a:pPr>
                  <a:endParaRPr kumimoji="0" lang="en-US" sz="2200"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endParaRPr>
                </a:p>
                <a:p>
                  <a:pPr marL="342900" marR="0" lvl="0" algn="just" defTabSz="914400" eaLnBrk="1" fontAlgn="auto" latinLnBrk="0" hangingPunct="1">
                    <a:lnSpc>
                      <a:spcPct val="100000"/>
                    </a:lnSpc>
                    <a:spcBef>
                      <a:spcPts val="0"/>
                    </a:spcBef>
                    <a:spcAft>
                      <a:spcPts val="0"/>
                    </a:spcAft>
                    <a:buClrTx/>
                    <a:buSzTx/>
                    <a:tabLst/>
                    <a:defRPr/>
                  </a:pPr>
                  <a:r>
                    <a:rPr kumimoji="0" lang="en-US" sz="2200"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rPr>
                    <a:t>Where the </a:t>
                  </a:r>
                  <a:r>
                    <a:rPr kumimoji="0" lang="en-US" sz="2200" b="1" i="0" u="none" strike="noStrike" kern="0" cap="none" spc="0" normalizeH="0" baseline="0" noProof="0" dirty="0">
                      <a:ln>
                        <a:noFill/>
                      </a:ln>
                      <a:solidFill>
                        <a:sysClr val="windowText" lastClr="000000"/>
                      </a:solidFill>
                      <a:effectLst/>
                      <a:uLnTx/>
                      <a:uFillTx/>
                      <a:latin typeface="Lucida Fax" pitchFamily="18" charset="0"/>
                      <a:cs typeface="Times New Roman" pitchFamily="18" charset="0"/>
                    </a:rPr>
                    <a:t>positive and negative energy </a:t>
                  </a:r>
                  <a:r>
                    <a:rPr kumimoji="0" lang="en-US" sz="2200"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rPr>
                    <a:t>solutions </a:t>
                  </a:r>
                  <a:r>
                    <a:rPr kumimoji="0" lang="en-US" sz="2200" b="1" i="0" u="none" strike="noStrike" kern="0" cap="none" spc="0" normalizeH="0" baseline="0" noProof="0" dirty="0">
                      <a:ln>
                        <a:noFill/>
                      </a:ln>
                      <a:solidFill>
                        <a:sysClr val="windowText" lastClr="000000"/>
                      </a:solidFill>
                      <a:effectLst/>
                      <a:uLnTx/>
                      <a:uFillTx/>
                      <a:latin typeface="Lucida Fax" pitchFamily="18" charset="0"/>
                      <a:cs typeface="Times New Roman" pitchFamily="18" charset="0"/>
                    </a:rPr>
                    <a:t>are written as</a:t>
                  </a:r>
                  <a:endParaRPr kumimoji="0" lang="en-US" sz="2200"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endParaRPr>
                </a:p>
                <a:p>
                  <a:pPr marL="342900" marR="0" lvl="0" indent="-342900" algn="just" defTabSz="914400" eaLnBrk="1" fontAlgn="auto" latinLnBrk="0" hangingPunct="1">
                    <a:lnSpc>
                      <a:spcPct val="100000"/>
                    </a:lnSpc>
                    <a:spcBef>
                      <a:spcPts val="0"/>
                    </a:spcBef>
                    <a:spcAft>
                      <a:spcPts val="0"/>
                    </a:spcAft>
                    <a:buClrTx/>
                    <a:buSzTx/>
                    <a:buFontTx/>
                    <a:buBlip>
                      <a:blip r:embed="rId2"/>
                    </a:buBlip>
                    <a:tabLst/>
                    <a:defRPr/>
                  </a:pPr>
                  <a:endParaRPr kumimoji="0" lang="en-US" sz="2200" b="1" i="0" u="none" strike="noStrike" kern="0" cap="none" spc="0" normalizeH="0" baseline="0" noProof="0" dirty="0">
                    <a:ln>
                      <a:noFill/>
                    </a:ln>
                    <a:solidFill>
                      <a:sysClr val="windowText" lastClr="000000"/>
                    </a:solidFill>
                    <a:effectLst/>
                    <a:uLnTx/>
                    <a:uFillTx/>
                    <a:latin typeface="Lucida Fax" pitchFamily="18" charset="0"/>
                    <a:cs typeface="Times New Roman" pitchFamily="18" charset="0"/>
                  </a:endParaRPr>
                </a:p>
                <a:p>
                  <a:pPr marL="342900" marR="0" lvl="0" indent="-342900" algn="just" defTabSz="914400" eaLnBrk="1" fontAlgn="auto" latinLnBrk="0" hangingPunct="1">
                    <a:lnSpc>
                      <a:spcPct val="100000"/>
                    </a:lnSpc>
                    <a:spcBef>
                      <a:spcPts val="0"/>
                    </a:spcBef>
                    <a:spcAft>
                      <a:spcPts val="0"/>
                    </a:spcAft>
                    <a:buClrTx/>
                    <a:buSzTx/>
                    <a:buFontTx/>
                    <a:buBlip>
                      <a:blip r:embed="rId2"/>
                    </a:buBlip>
                    <a:tabLst/>
                    <a:defRPr/>
                  </a:pPr>
                  <a:endParaRPr kumimoji="0" lang="en-US" sz="2200"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endParaRPr>
                </a:p>
                <a:p>
                  <a:pPr marL="342900" marR="0" lvl="0" indent="-342900" algn="just" defTabSz="914400" eaLnBrk="1" fontAlgn="auto" latinLnBrk="0" hangingPunct="1">
                    <a:lnSpc>
                      <a:spcPct val="100000"/>
                    </a:lnSpc>
                    <a:spcBef>
                      <a:spcPts val="0"/>
                    </a:spcBef>
                    <a:spcAft>
                      <a:spcPts val="0"/>
                    </a:spcAft>
                    <a:buClrTx/>
                    <a:buSzTx/>
                    <a:buFontTx/>
                    <a:buBlip>
                      <a:blip r:embed="rId2"/>
                    </a:buBlip>
                    <a:tabLst/>
                    <a:defRPr/>
                  </a:pPr>
                  <a:endParaRPr kumimoji="0" lang="en-US" sz="2200"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endParaRPr>
                </a:p>
                <a:p>
                  <a:pPr marL="342900" marR="0" lvl="0" indent="-342900" algn="just" defTabSz="914400" eaLnBrk="1" fontAlgn="auto" latinLnBrk="0" hangingPunct="1">
                    <a:lnSpc>
                      <a:spcPct val="100000"/>
                    </a:lnSpc>
                    <a:spcBef>
                      <a:spcPts val="0"/>
                    </a:spcBef>
                    <a:spcAft>
                      <a:spcPts val="0"/>
                    </a:spcAft>
                    <a:buClrTx/>
                    <a:buSzTx/>
                    <a:buFontTx/>
                    <a:buBlip>
                      <a:blip r:embed="rId2"/>
                    </a:buBlip>
                    <a:tabLst/>
                    <a:defRPr/>
                  </a:pPr>
                  <a:endParaRPr kumimoji="0" lang="en-US" sz="2200" b="1" i="0" u="none" strike="noStrike" kern="0" cap="none" spc="0" normalizeH="0" baseline="0" noProof="0" dirty="0">
                    <a:ln>
                      <a:noFill/>
                    </a:ln>
                    <a:solidFill>
                      <a:sysClr val="windowText" lastClr="000000"/>
                    </a:solidFill>
                    <a:effectLst/>
                    <a:uLnTx/>
                    <a:uFillTx/>
                    <a:latin typeface="Lucida Fax" pitchFamily="18" charset="0"/>
                    <a:cs typeface="Times New Roman" pitchFamily="18" charset="0"/>
                  </a:endParaRPr>
                </a:p>
                <a:p>
                  <a:pPr marL="342900" marR="0" lvl="0" indent="-342900" algn="just" defTabSz="914400" eaLnBrk="1" fontAlgn="auto" latinLnBrk="0" hangingPunct="1">
                    <a:lnSpc>
                      <a:spcPct val="100000"/>
                    </a:lnSpc>
                    <a:spcBef>
                      <a:spcPts val="0"/>
                    </a:spcBef>
                    <a:spcAft>
                      <a:spcPts val="0"/>
                    </a:spcAft>
                    <a:buClrTx/>
                    <a:buSzTx/>
                    <a:buFontTx/>
                    <a:buBlip>
                      <a:blip r:embed="rId2"/>
                    </a:buBlip>
                    <a:tabLst/>
                    <a:defRPr/>
                  </a:pPr>
                  <a:endParaRPr kumimoji="0" lang="en-US" sz="2200"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endParaRPr>
                </a:p>
                <a:p>
                  <a:pPr marL="342900" marR="0" lvl="0" algn="just" defTabSz="914400" eaLnBrk="1" fontAlgn="auto" latinLnBrk="0" hangingPunct="1">
                    <a:lnSpc>
                      <a:spcPct val="100000"/>
                    </a:lnSpc>
                    <a:spcBef>
                      <a:spcPts val="0"/>
                    </a:spcBef>
                    <a:spcAft>
                      <a:spcPts val="0"/>
                    </a:spcAft>
                    <a:buClrTx/>
                    <a:buSzTx/>
                    <a:tabLst/>
                    <a:defRPr/>
                  </a:pPr>
                  <a:r>
                    <a:rPr kumimoji="0" lang="en-US" sz="2200" b="1" i="1" u="none" strike="noStrike" kern="0" cap="none" spc="0" normalizeH="0" baseline="0" noProof="0" dirty="0" err="1" smtClean="0">
                      <a:ln>
                        <a:noFill/>
                      </a:ln>
                      <a:solidFill>
                        <a:sysClr val="windowText" lastClr="000000"/>
                      </a:solidFill>
                      <a:effectLst/>
                      <a:uLnTx/>
                      <a:uFillTx/>
                      <a:latin typeface="Lucida Fax" pitchFamily="18" charset="0"/>
                      <a:cs typeface="Times New Roman" pitchFamily="18" charset="0"/>
                    </a:rPr>
                    <a:t>N</a:t>
                  </a:r>
                  <a:r>
                    <a:rPr kumimoji="0" lang="en-US" sz="2200" b="1" i="1" u="none" strike="noStrike" kern="0" cap="none" spc="0" normalizeH="0" baseline="-25000" noProof="0" dirty="0" err="1" smtClean="0">
                      <a:ln>
                        <a:noFill/>
                      </a:ln>
                      <a:solidFill>
                        <a:sysClr val="windowText" lastClr="000000"/>
                      </a:solidFill>
                      <a:effectLst/>
                      <a:uLnTx/>
                      <a:uFillTx/>
                      <a:latin typeface="Lucida Fax" pitchFamily="18" charset="0"/>
                      <a:cs typeface="Times New Roman" pitchFamily="18" charset="0"/>
                    </a:rPr>
                    <a:t>nlj</a:t>
                  </a:r>
                  <a:r>
                    <a:rPr kumimoji="0" lang="en-US" sz="2200" b="1" i="0" u="none" strike="noStrike" kern="0" cap="none" spc="0" normalizeH="0" baseline="-25000" noProof="0" dirty="0" smtClean="0">
                      <a:ln>
                        <a:noFill/>
                      </a:ln>
                      <a:solidFill>
                        <a:sysClr val="windowText" lastClr="000000"/>
                      </a:solidFill>
                      <a:effectLst/>
                      <a:uLnTx/>
                      <a:uFillTx/>
                      <a:latin typeface="Lucida Fax" pitchFamily="18" charset="0"/>
                      <a:cs typeface="Times New Roman" pitchFamily="18" charset="0"/>
                    </a:rPr>
                    <a:t> </a:t>
                  </a:r>
                  <a:r>
                    <a:rPr kumimoji="0" lang="en-US" sz="2200"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rPr>
                    <a:t>is </a:t>
                  </a:r>
                  <a:r>
                    <a:rPr kumimoji="0" lang="en-US" sz="2200" b="1" i="0" u="none" strike="noStrike" kern="0" cap="none" spc="0" normalizeH="0" baseline="0" noProof="0" dirty="0">
                      <a:ln>
                        <a:noFill/>
                      </a:ln>
                      <a:solidFill>
                        <a:sysClr val="windowText" lastClr="000000"/>
                      </a:solidFill>
                      <a:effectLst/>
                      <a:uLnTx/>
                      <a:uFillTx/>
                      <a:latin typeface="Lucida Fax" pitchFamily="18" charset="0"/>
                      <a:cs typeface="Times New Roman" pitchFamily="18" charset="0"/>
                    </a:rPr>
                    <a:t>the overall normalization constant.</a:t>
                  </a:r>
                </a:p>
              </p:txBody>
            </p:sp>
            <p:pic>
              <p:nvPicPr>
                <p:cNvPr id="12" name="Picture 7"/>
                <p:cNvPicPr>
                  <a:picLocks noChangeAspect="1" noChangeArrowheads="1"/>
                </p:cNvPicPr>
                <p:nvPr/>
              </p:nvPicPr>
              <p:blipFill rotWithShape="1">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sharpenSoften amount="91000"/>
                          </a14:imgEffect>
                          <a14:imgEffect>
                            <a14:brightnessContrast bright="-31000" contrast="75000"/>
                          </a14:imgEffect>
                        </a14:imgLayer>
                      </a14:imgProps>
                    </a:ext>
                    <a:ext uri="{28A0092B-C50C-407E-A947-70E740481C1C}">
                      <a14:useLocalDpi xmlns:a14="http://schemas.microsoft.com/office/drawing/2010/main" val="0"/>
                    </a:ext>
                  </a:extLst>
                </a:blip>
                <a:srcRect r="17990"/>
                <a:stretch/>
              </p:blipFill>
              <p:spPr bwMode="auto">
                <a:xfrm>
                  <a:off x="4864987" y="29916660"/>
                  <a:ext cx="4271796" cy="82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7"/>
                <p:cNvPicPr>
                  <a:picLocks noChangeAspect="1" noChangeArrowheads="1"/>
                </p:cNvPicPr>
                <p:nvPr/>
              </p:nvPicPr>
              <p:blipFill rotWithShape="1">
                <a:blip r:embed="rId5">
                  <a:clrChange>
                    <a:clrFrom>
                      <a:srgbClr val="FFFFFF"/>
                    </a:clrFrom>
                    <a:clrTo>
                      <a:srgbClr val="FFFFFF">
                        <a:alpha val="0"/>
                      </a:srgbClr>
                    </a:clrTo>
                  </a:clrChange>
                  <a:extLst>
                    <a:ext uri="{BEBA8EAE-BF5A-486C-A8C5-ECC9F3942E4B}">
                      <a14:imgProps xmlns:a14="http://schemas.microsoft.com/office/drawing/2010/main">
                        <a14:imgLayer r:embed="rId4">
                          <a14:imgEffect>
                            <a14:sharpenSoften amount="84000"/>
                          </a14:imgEffect>
                          <a14:imgEffect>
                            <a14:brightnessContrast bright="-43000" contrast="100000"/>
                          </a14:imgEffect>
                        </a14:imgLayer>
                      </a14:imgProps>
                    </a:ext>
                    <a:ext uri="{28A0092B-C50C-407E-A947-70E740481C1C}">
                      <a14:useLocalDpi xmlns:a14="http://schemas.microsoft.com/office/drawing/2010/main" val="0"/>
                    </a:ext>
                  </a:extLst>
                </a:blip>
                <a:srcRect l="89460" t="20097" r="2215" b="28307"/>
                <a:stretch/>
              </p:blipFill>
              <p:spPr bwMode="auto">
                <a:xfrm>
                  <a:off x="10502457" y="30103107"/>
                  <a:ext cx="470343" cy="423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8"/>
                <p:cNvPicPr>
                  <a:picLocks noChangeAspect="1" noChangeArrowheads="1"/>
                </p:cNvPicPr>
                <p:nvPr/>
              </p:nvPicPr>
              <p:blipFill rotWithShape="1">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99000"/>
                          </a14:imgEffect>
                          <a14:imgEffect>
                            <a14:brightnessContrast contrast="-40000"/>
                          </a14:imgEffect>
                        </a14:imgLayer>
                      </a14:imgProps>
                    </a:ext>
                    <a:ext uri="{28A0092B-C50C-407E-A947-70E740481C1C}">
                      <a14:useLocalDpi xmlns:a14="http://schemas.microsoft.com/office/drawing/2010/main" val="0"/>
                    </a:ext>
                  </a:extLst>
                </a:blip>
                <a:srcRect l="91609" t="32614" r="182" b="33693"/>
                <a:stretch/>
              </p:blipFill>
              <p:spPr bwMode="auto">
                <a:xfrm>
                  <a:off x="10417629" y="31500458"/>
                  <a:ext cx="629950" cy="385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Picture 9"/>
              <p:cNvPicPr>
                <a:picLocks noChangeAspect="1" noChangeArrowheads="1"/>
              </p:cNvPicPr>
              <p:nvPr/>
            </p:nvPicPr>
            <p:blipFill>
              <a:blip r:embed="rId8">
                <a:clrChange>
                  <a:clrFrom>
                    <a:srgbClr val="FFFFFF"/>
                  </a:clrFrom>
                  <a:clrTo>
                    <a:srgbClr val="FFFFFF">
                      <a:alpha val="0"/>
                    </a:srgbClr>
                  </a:clrTo>
                </a:clrChange>
                <a:extLst>
                  <a:ext uri="{BEBA8EAE-BF5A-486C-A8C5-ECC9F3942E4B}">
                    <a14:imgProps xmlns:a14="http://schemas.microsoft.com/office/drawing/2010/main">
                      <a14:imgLayer r:embed="rId9">
                        <a14:imgEffect>
                          <a14:sharpenSoften amount="94000"/>
                        </a14:imgEffect>
                        <a14:imgEffect>
                          <a14:brightnessContrast bright="-31000" contrast="75000"/>
                        </a14:imgEffect>
                      </a14:imgLayer>
                    </a14:imgProps>
                  </a:ext>
                  <a:ext uri="{28A0092B-C50C-407E-A947-70E740481C1C}">
                    <a14:useLocalDpi xmlns:a14="http://schemas.microsoft.com/office/drawing/2010/main" val="0"/>
                  </a:ext>
                </a:extLst>
              </a:blip>
              <a:srcRect/>
              <a:stretch>
                <a:fillRect/>
              </a:stretch>
            </p:blipFill>
            <p:spPr bwMode="auto">
              <a:xfrm>
                <a:off x="2993233" y="32275414"/>
                <a:ext cx="6564197" cy="823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0"/>
              <p:cNvPicPr>
                <a:picLocks noChangeAspect="1" noChangeArrowheads="1"/>
              </p:cNvPicPr>
              <p:nvPr/>
            </p:nvPicPr>
            <p:blipFill>
              <a:blip r:embed="rId10">
                <a:clrChange>
                  <a:clrFrom>
                    <a:srgbClr val="FFFFFF"/>
                  </a:clrFrom>
                  <a:clrTo>
                    <a:srgbClr val="FFFFFF">
                      <a:alpha val="0"/>
                    </a:srgbClr>
                  </a:clrTo>
                </a:clrChange>
                <a:extLst>
                  <a:ext uri="{BEBA8EAE-BF5A-486C-A8C5-ECC9F3942E4B}">
                    <a14:imgProps xmlns:a14="http://schemas.microsoft.com/office/drawing/2010/main">
                      <a14:imgLayer r:embed="rId11">
                        <a14:imgEffect>
                          <a14:sharpenSoften amount="50000"/>
                        </a14:imgEffect>
                        <a14:imgEffect>
                          <a14:brightnessContrast bright="-31000" contrast="75000"/>
                        </a14:imgEffect>
                      </a14:imgLayer>
                    </a14:imgProps>
                  </a:ext>
                  <a:ext uri="{28A0092B-C50C-407E-A947-70E740481C1C}">
                    <a14:useLocalDpi xmlns:a14="http://schemas.microsoft.com/office/drawing/2010/main" val="0"/>
                  </a:ext>
                </a:extLst>
              </a:blip>
              <a:srcRect/>
              <a:stretch>
                <a:fillRect/>
              </a:stretch>
            </p:blipFill>
            <p:spPr bwMode="auto">
              <a:xfrm>
                <a:off x="10509669" y="32504686"/>
                <a:ext cx="571312" cy="36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5" name="Picture 3"/>
            <p:cNvPicPr>
              <a:picLocks noChangeAspect="1" noChangeArrowheads="1"/>
            </p:cNvPicPr>
            <p:nvPr/>
          </p:nvPicPr>
          <p:blipFill rotWithShape="1">
            <a:blip r:embed="rId12">
              <a:clrChange>
                <a:clrFrom>
                  <a:srgbClr val="FFFFFF"/>
                </a:clrFrom>
                <a:clrTo>
                  <a:srgbClr val="FFFFFF">
                    <a:alpha val="0"/>
                  </a:srgbClr>
                </a:clrTo>
              </a:clrChange>
              <a:extLst>
                <a:ext uri="{BEBA8EAE-BF5A-486C-A8C5-ECC9F3942E4B}">
                  <a14:imgProps xmlns:a14="http://schemas.microsoft.com/office/drawing/2010/main">
                    <a14:imgLayer r:embed="rId13">
                      <a14:imgEffect>
                        <a14:sharpenSoften amount="93000"/>
                      </a14:imgEffect>
                      <a14:imgEffect>
                        <a14:brightnessContrast contrast="-40000"/>
                      </a14:imgEffect>
                    </a14:imgLayer>
                  </a14:imgProps>
                </a:ext>
                <a:ext uri="{28A0092B-C50C-407E-A947-70E740481C1C}">
                  <a14:useLocalDpi xmlns:a14="http://schemas.microsoft.com/office/drawing/2010/main" val="0"/>
                </a:ext>
              </a:extLst>
            </a:blip>
            <a:srcRect r="84231"/>
            <a:stretch/>
          </p:blipFill>
          <p:spPr bwMode="auto">
            <a:xfrm>
              <a:off x="20156414" y="9492079"/>
              <a:ext cx="1139449" cy="777078"/>
            </a:xfrm>
            <a:prstGeom prst="rect">
              <a:avLst/>
            </a:prstGeom>
            <a:noFill/>
            <a:ln w="28575" cap="flat" cmpd="sng" algn="ctr">
              <a:noFill/>
              <a:prstDash val="solid"/>
            </a:ln>
            <a:effectLst/>
          </p:spPr>
        </p:pic>
        <p:pic>
          <p:nvPicPr>
            <p:cNvPr id="6" name="Picture 5"/>
            <p:cNvPicPr>
              <a:picLocks noChangeAspect="1" noChangeArrowheads="1"/>
            </p:cNvPicPr>
            <p:nvPr/>
          </p:nvPicPr>
          <p:blipFill>
            <a:blip r:embed="rId14">
              <a:clrChange>
                <a:clrFrom>
                  <a:srgbClr val="FFFFFF"/>
                </a:clrFrom>
                <a:clrTo>
                  <a:srgbClr val="FFFFFF">
                    <a:alpha val="0"/>
                  </a:srgbClr>
                </a:clrTo>
              </a:clrChange>
              <a:extLst>
                <a:ext uri="{BEBA8EAE-BF5A-486C-A8C5-ECC9F3942E4B}">
                  <a14:imgProps xmlns:a14="http://schemas.microsoft.com/office/drawing/2010/main">
                    <a14:imgLayer r:embed="rId15">
                      <a14:imgEffect>
                        <a14:sharpenSoften amount="83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4394593" y="10273622"/>
              <a:ext cx="6594578" cy="649856"/>
            </a:xfrm>
            <a:prstGeom prst="rect">
              <a:avLst/>
            </a:prstGeom>
            <a:noFill/>
            <a:ln w="28575" cap="flat" cmpd="sng" algn="ctr">
              <a:noFill/>
              <a:prstDash val="solid"/>
            </a:ln>
            <a:effectLst/>
          </p:spPr>
        </p:pic>
        <p:pic>
          <p:nvPicPr>
            <p:cNvPr id="7" name="Picture 6"/>
            <p:cNvPicPr>
              <a:picLocks noChangeAspect="1" noChangeArrowheads="1"/>
            </p:cNvPicPr>
            <p:nvPr/>
          </p:nvPicPr>
          <p:blipFill>
            <a:blip r:embed="rId16">
              <a:clrChange>
                <a:clrFrom>
                  <a:srgbClr val="FFFFFF"/>
                </a:clrFrom>
                <a:clrTo>
                  <a:srgbClr val="FFFFFF">
                    <a:alpha val="0"/>
                  </a:srgbClr>
                </a:clrTo>
              </a:clrChange>
              <a:extLst>
                <a:ext uri="{BEBA8EAE-BF5A-486C-A8C5-ECC9F3942E4B}">
                  <a14:imgProps xmlns:a14="http://schemas.microsoft.com/office/drawing/2010/main">
                    <a14:imgLayer r:embed="rId17">
                      <a14:imgEffect>
                        <a14:sharpenSoften amount="89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22099026" y="10325848"/>
              <a:ext cx="537909" cy="445230"/>
            </a:xfrm>
            <a:prstGeom prst="rect">
              <a:avLst/>
            </a:prstGeom>
            <a:noFill/>
            <a:ln w="28575" cap="flat" cmpd="sng" algn="ctr">
              <a:noFill/>
              <a:prstDash val="solid"/>
            </a:ln>
            <a:effectLst/>
          </p:spPr>
        </p:pic>
      </p:grpSp>
      <p:pic>
        <p:nvPicPr>
          <p:cNvPr id="1026" name="Picture 2"/>
          <p:cNvPicPr>
            <a:picLocks noChangeAspect="1" noChangeArrowheads="1"/>
          </p:cNvPicPr>
          <p:nvPr/>
        </p:nvPicPr>
        <p:blipFill>
          <a:blip r:embed="rId18" cstate="print">
            <a:clrChange>
              <a:clrFrom>
                <a:srgbClr val="FFFFFF"/>
              </a:clrFrom>
              <a:clrTo>
                <a:srgbClr val="FFFFFF">
                  <a:alpha val="0"/>
                </a:srgbClr>
              </a:clrTo>
            </a:clrChange>
            <a:extLst>
              <a:ext uri="{BEBA8EAE-BF5A-486C-A8C5-ECC9F3942E4B}">
                <a14:imgProps xmlns:a14="http://schemas.microsoft.com/office/drawing/2010/main">
                  <a14:imgLayer r:embed="rId19">
                    <a14:imgEffect>
                      <a14:brightnessContrast bright="-31000" contrast="75000"/>
                    </a14:imgEffect>
                  </a14:imgLayer>
                </a14:imgProps>
              </a:ext>
              <a:ext uri="{28A0092B-C50C-407E-A947-70E740481C1C}">
                <a14:useLocalDpi xmlns:a14="http://schemas.microsoft.com/office/drawing/2010/main" val="0"/>
              </a:ext>
            </a:extLst>
          </a:blip>
          <a:srcRect/>
          <a:stretch>
            <a:fillRect/>
          </a:stretch>
        </p:blipFill>
        <p:spPr bwMode="auto">
          <a:xfrm>
            <a:off x="2045308" y="4419600"/>
            <a:ext cx="4326779" cy="963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Flowchart: Connector 17"/>
          <p:cNvSpPr/>
          <p:nvPr/>
        </p:nvSpPr>
        <p:spPr>
          <a:xfrm>
            <a:off x="152400" y="914400"/>
            <a:ext cx="152400" cy="152400"/>
          </a:xfrm>
          <a:prstGeom prst="flowChartConnector">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0" name="Flowchart: Connector 19"/>
          <p:cNvSpPr/>
          <p:nvPr/>
        </p:nvSpPr>
        <p:spPr>
          <a:xfrm flipV="1">
            <a:off x="152400" y="2286000"/>
            <a:ext cx="162059" cy="152400"/>
          </a:xfrm>
          <a:prstGeom prst="flowChartConnector">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pic>
        <p:nvPicPr>
          <p:cNvPr id="19" name="Picture 2" descr="Waving India flag"/>
          <p:cNvPicPr>
            <a:picLocks noChangeAspect="1" noChangeArrowheads="1" noCrop="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99046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0" y="0"/>
            <a:ext cx="9144000" cy="740229"/>
          </a:xfrm>
          <a:prstGeom prst="roundRect">
            <a:avLst/>
          </a:prstGeom>
          <a:solidFill>
            <a:schemeClr val="accent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r>
              <a:rPr lang="en-US" sz="4400" b="1" dirty="0" smtClean="0">
                <a:latin typeface="Edwardian Script ITC" pitchFamily="66" charset="0"/>
                <a:cs typeface="Times New Roman"/>
              </a:rPr>
              <a:t>Dirac  formalism</a:t>
            </a:r>
            <a:r>
              <a:rPr lang="en-US" sz="4400" b="1" dirty="0" smtClean="0">
                <a:latin typeface="Times New Roman"/>
                <a:cs typeface="Times New Roman"/>
              </a:rPr>
              <a:t> </a:t>
            </a:r>
            <a:r>
              <a:rPr lang="en-US" sz="4400" b="1" dirty="0" smtClean="0">
                <a:latin typeface="Edwardian Script ITC" pitchFamily="66" charset="0"/>
              </a:rPr>
              <a:t> </a:t>
            </a:r>
            <a:endParaRPr lang="en-US" sz="4400" dirty="0">
              <a:latin typeface="Times New Roman" pitchFamily="18" charset="0"/>
              <a:cs typeface="Times New Roman" pitchFamily="18" charset="0"/>
            </a:endParaRPr>
          </a:p>
        </p:txBody>
      </p:sp>
      <p:pic>
        <p:nvPicPr>
          <p:cNvPr id="3" name="Picture 2" descr="Waving India flag"/>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2" name="TextBox 11"/>
              <p:cNvSpPr txBox="1"/>
              <p:nvPr/>
            </p:nvSpPr>
            <p:spPr>
              <a:xfrm>
                <a:off x="533400" y="838200"/>
                <a:ext cx="8534400" cy="672620"/>
              </a:xfrm>
              <a:prstGeom prst="rect">
                <a:avLst/>
              </a:prstGeom>
              <a:noFill/>
              <a:ln w="57150">
                <a:noFill/>
              </a:ln>
            </p:spPr>
            <p:txBody>
              <a:bodyPr wrap="square" rtlCol="0">
                <a:spAutoFit/>
              </a:bodyPr>
              <a:lstStyle/>
              <a:p>
                <a:pPr lvl="0" algn="just">
                  <a:defRPr/>
                </a:pPr>
                <a:r>
                  <a:rPr kumimoji="0" lang="en-US"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rPr>
                  <a:t>The reduced radial</a:t>
                </a:r>
                <a:r>
                  <a:rPr kumimoji="0" lang="en-US" b="1" i="0" u="none" strike="noStrike" kern="0" cap="none" spc="0" normalizeH="0" noProof="0" dirty="0" smtClean="0">
                    <a:ln>
                      <a:noFill/>
                    </a:ln>
                    <a:solidFill>
                      <a:sysClr val="windowText" lastClr="000000"/>
                    </a:solidFill>
                    <a:effectLst/>
                    <a:uLnTx/>
                    <a:uFillTx/>
                    <a:latin typeface="Lucida Fax" pitchFamily="18" charset="0"/>
                    <a:cs typeface="Times New Roman" pitchFamily="18" charset="0"/>
                  </a:rPr>
                  <a:t> part g(r) and f(r) of the Dirac </a:t>
                </a:r>
                <a:r>
                  <a:rPr kumimoji="0" lang="en-US" b="1" i="0" u="none" strike="noStrike" kern="0" cap="none" spc="0" normalizeH="0" noProof="0" dirty="0" err="1" smtClean="0">
                    <a:ln>
                      <a:noFill/>
                    </a:ln>
                    <a:solidFill>
                      <a:sysClr val="windowText" lastClr="000000"/>
                    </a:solidFill>
                    <a:effectLst/>
                    <a:uLnTx/>
                    <a:uFillTx/>
                    <a:latin typeface="Lucida Fax" pitchFamily="18" charset="0"/>
                    <a:cs typeface="Times New Roman" pitchFamily="18" charset="0"/>
                  </a:rPr>
                  <a:t>spinor</a:t>
                </a:r>
                <a:r>
                  <a:rPr kumimoji="0" lang="en-US" b="1" i="0" u="none" strike="noStrike" kern="0" cap="none" spc="0" normalizeH="0" noProof="0" dirty="0" smtClean="0">
                    <a:ln>
                      <a:noFill/>
                    </a:ln>
                    <a:solidFill>
                      <a:sysClr val="windowText" lastClr="000000"/>
                    </a:solidFill>
                    <a:effectLst/>
                    <a:uLnTx/>
                    <a:uFillTx/>
                    <a:latin typeface="Lucida Fax" pitchFamily="18" charset="0"/>
                    <a:cs typeface="Times New Roman" pitchFamily="18" charset="0"/>
                  </a:rPr>
                  <a:t> of </a:t>
                </a:r>
                <a14:m>
                  <m:oMath xmlns:m="http://schemas.openxmlformats.org/officeDocument/2006/math">
                    <m:sSub>
                      <m:sSubPr>
                        <m:ctrlPr>
                          <a:rPr kumimoji="0" lang="en-US" b="1" i="1" u="none" strike="noStrike" kern="0" cap="none" spc="0" normalizeH="0" noProof="0" smtClean="0">
                            <a:ln>
                              <a:noFill/>
                            </a:ln>
                            <a:solidFill>
                              <a:sysClr val="windowText" lastClr="000000"/>
                            </a:solidFill>
                            <a:effectLst/>
                            <a:uLnTx/>
                            <a:uFillTx/>
                            <a:latin typeface="Cambria Math"/>
                            <a:ea typeface="Cambria Math"/>
                            <a:cs typeface="Times New Roman" pitchFamily="18" charset="0"/>
                          </a:rPr>
                        </m:ctrlPr>
                      </m:sSubPr>
                      <m:e>
                        <m:r>
                          <a:rPr lang="en-US" b="1" i="1" kern="0">
                            <a:solidFill>
                              <a:sysClr val="windowText" lastClr="000000"/>
                            </a:solidFill>
                            <a:latin typeface="Cambria Math"/>
                            <a:ea typeface="Cambria Math"/>
                            <a:cs typeface="Times New Roman" pitchFamily="18" charset="0"/>
                          </a:rPr>
                          <m:t>𝝍</m:t>
                        </m:r>
                      </m:e>
                      <m:sub>
                        <m:r>
                          <a:rPr kumimoji="0" lang="en-US" b="1" i="1" u="none" strike="noStrike" kern="0" cap="none" spc="0" normalizeH="0" noProof="0" smtClean="0">
                            <a:ln>
                              <a:noFill/>
                            </a:ln>
                            <a:solidFill>
                              <a:sysClr val="windowText" lastClr="000000"/>
                            </a:solidFill>
                            <a:effectLst/>
                            <a:uLnTx/>
                            <a:uFillTx/>
                            <a:latin typeface="Cambria Math"/>
                            <a:ea typeface="Cambria Math"/>
                            <a:cs typeface="Times New Roman" pitchFamily="18" charset="0"/>
                          </a:rPr>
                          <m:t>𝒏𝒍𝒋</m:t>
                        </m:r>
                      </m:sub>
                    </m:sSub>
                    <m:d>
                      <m:dPr>
                        <m:ctrlPr>
                          <a:rPr kumimoji="0" lang="en-US" b="1" i="1" u="none" strike="noStrike" kern="0" cap="none" spc="0" normalizeH="0" noProof="0" smtClean="0">
                            <a:ln>
                              <a:noFill/>
                            </a:ln>
                            <a:solidFill>
                              <a:sysClr val="windowText" lastClr="000000"/>
                            </a:solidFill>
                            <a:effectLst/>
                            <a:uLnTx/>
                            <a:uFillTx/>
                            <a:latin typeface="Cambria Math"/>
                            <a:ea typeface="Cambria Math"/>
                            <a:cs typeface="Times New Roman" pitchFamily="18" charset="0"/>
                          </a:rPr>
                        </m:ctrlPr>
                      </m:dPr>
                      <m:e>
                        <m:r>
                          <a:rPr kumimoji="0" lang="en-US" b="1" i="1" u="none" strike="noStrike" kern="0" cap="none" spc="0" normalizeH="0" noProof="0" smtClean="0">
                            <a:ln>
                              <a:noFill/>
                            </a:ln>
                            <a:solidFill>
                              <a:sysClr val="windowText" lastClr="000000"/>
                            </a:solidFill>
                            <a:effectLst/>
                            <a:uLnTx/>
                            <a:uFillTx/>
                            <a:latin typeface="Cambria Math"/>
                            <a:ea typeface="Cambria Math"/>
                            <a:cs typeface="Times New Roman" pitchFamily="18" charset="0"/>
                          </a:rPr>
                          <m:t>𝒓</m:t>
                        </m:r>
                      </m:e>
                    </m:d>
                  </m:oMath>
                </a14:m>
                <a:r>
                  <a:rPr kumimoji="0" lang="en-US"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rPr>
                  <a:t> are the solutions of the equations</a:t>
                </a:r>
                <a:r>
                  <a:rPr kumimoji="0" lang="en-US" b="1" i="0" u="none" strike="noStrike" kern="0" cap="none" spc="0" normalizeH="0" noProof="0" dirty="0" smtClean="0">
                    <a:ln>
                      <a:noFill/>
                    </a:ln>
                    <a:solidFill>
                      <a:sysClr val="windowText" lastClr="000000"/>
                    </a:solidFill>
                    <a:effectLst/>
                    <a:uLnTx/>
                    <a:uFillTx/>
                    <a:latin typeface="Lucida Fax" pitchFamily="18" charset="0"/>
                    <a:cs typeface="Times New Roman" pitchFamily="18" charset="0"/>
                  </a:rPr>
                  <a:t> given by </a:t>
                </a:r>
                <a:r>
                  <a:rPr kumimoji="0" lang="en-US"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rPr>
                  <a:t> </a:t>
                </a:r>
              </a:p>
            </p:txBody>
          </p:sp>
        </mc:Choice>
        <mc:Fallback xmlns="">
          <p:sp>
            <p:nvSpPr>
              <p:cNvPr id="12" name="TextBox 11"/>
              <p:cNvSpPr txBox="1">
                <a:spLocks noRot="1" noChangeAspect="1" noMove="1" noResize="1" noEditPoints="1" noAdjustHandles="1" noChangeArrowheads="1" noChangeShapeType="1" noTextEdit="1"/>
              </p:cNvSpPr>
              <p:nvPr/>
            </p:nvSpPr>
            <p:spPr>
              <a:xfrm>
                <a:off x="533400" y="838200"/>
                <a:ext cx="8534400" cy="672620"/>
              </a:xfrm>
              <a:prstGeom prst="rect">
                <a:avLst/>
              </a:prstGeom>
              <a:blipFill rotWithShape="1">
                <a:blip r:embed="rId3"/>
                <a:stretch>
                  <a:fillRect l="-643" t="-4545" r="-571" b="-13636"/>
                </a:stretch>
              </a:blipFill>
              <a:ln w="57150">
                <a:noFill/>
              </a:ln>
            </p:spPr>
            <p:txBody>
              <a:bodyPr/>
              <a:lstStyle/>
              <a:p>
                <a:r>
                  <a:rPr lang="en-IN">
                    <a:noFill/>
                  </a:rPr>
                  <a:t> </a:t>
                </a:r>
              </a:p>
            </p:txBody>
          </p:sp>
        </mc:Fallback>
      </mc:AlternateContent>
      <p:sp>
        <p:nvSpPr>
          <p:cNvPr id="16" name="Flowchart: Connector 15"/>
          <p:cNvSpPr/>
          <p:nvPr/>
        </p:nvSpPr>
        <p:spPr>
          <a:xfrm>
            <a:off x="228600" y="990600"/>
            <a:ext cx="152400" cy="152400"/>
          </a:xfrm>
          <a:prstGeom prst="flowChartConnector">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7" name="Flowchart: Connector 16"/>
          <p:cNvSpPr/>
          <p:nvPr/>
        </p:nvSpPr>
        <p:spPr>
          <a:xfrm flipV="1">
            <a:off x="228600" y="2819400"/>
            <a:ext cx="162059" cy="152400"/>
          </a:xfrm>
          <a:prstGeom prst="flowChartConnector">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8" name="Rectangle 17"/>
          <p:cNvSpPr/>
          <p:nvPr/>
        </p:nvSpPr>
        <p:spPr>
          <a:xfrm>
            <a:off x="1676400" y="1512050"/>
            <a:ext cx="5867400" cy="118619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1" name="Picture 2"/>
          <p:cNvPicPr>
            <a:picLocks noChangeAspect="1" noChangeArrowheads="1"/>
          </p:cNvPicPr>
          <p:nvPr/>
        </p:nvPicPr>
        <p:blipFill rotWithShape="1">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sharpenSoften amount="50000"/>
                    </a14:imgEffect>
                    <a14:imgEffect>
                      <a14:brightnessContrast bright="-33000" contrast="75000"/>
                    </a14:imgEffect>
                  </a14:imgLayer>
                </a14:imgProps>
              </a:ext>
              <a:ext uri="{28A0092B-C50C-407E-A947-70E740481C1C}">
                <a14:useLocalDpi xmlns:a14="http://schemas.microsoft.com/office/drawing/2010/main" val="0"/>
              </a:ext>
            </a:extLst>
          </a:blip>
          <a:srcRect t="36797" r="15035" b="36596"/>
          <a:stretch/>
        </p:blipFill>
        <p:spPr bwMode="auto">
          <a:xfrm>
            <a:off x="909637" y="1450948"/>
            <a:ext cx="6862763" cy="682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rotWithShape="1">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sharpenSoften amount="50000"/>
                    </a14:imgEffect>
                    <a14:imgEffect>
                      <a14:brightnessContrast bright="-33000" contrast="75000"/>
                    </a14:imgEffect>
                  </a14:imgLayer>
                </a14:imgProps>
              </a:ext>
              <a:ext uri="{28A0092B-C50C-407E-A947-70E740481C1C}">
                <a14:useLocalDpi xmlns:a14="http://schemas.microsoft.com/office/drawing/2010/main" val="0"/>
              </a:ext>
            </a:extLst>
          </a:blip>
          <a:srcRect t="77955" r="15192"/>
          <a:stretch/>
        </p:blipFill>
        <p:spPr bwMode="auto">
          <a:xfrm>
            <a:off x="922337" y="2133600"/>
            <a:ext cx="6850063" cy="565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3"/>
          <p:cNvPicPr>
            <a:picLocks noChangeAspect="1" noChangeArrowheads="1"/>
          </p:cNvPicPr>
          <p:nvPr/>
        </p:nvPicPr>
        <p:blipFill rotWithShape="1">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Effect>
                      <a14:brightnessContrast bright="-33000" contrast="87000"/>
                    </a14:imgEffect>
                  </a14:imgLayer>
                </a14:imgProps>
              </a:ext>
              <a:ext uri="{28A0092B-C50C-407E-A947-70E740481C1C}">
                <a14:useLocalDpi xmlns:a14="http://schemas.microsoft.com/office/drawing/2010/main" val="0"/>
              </a:ext>
            </a:extLst>
          </a:blip>
          <a:srcRect l="25540" t="84262" r="25661"/>
          <a:stretch/>
        </p:blipFill>
        <p:spPr bwMode="auto">
          <a:xfrm>
            <a:off x="2848846" y="6050957"/>
            <a:ext cx="3941685" cy="654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515937" y="2680180"/>
            <a:ext cx="8534400" cy="646331"/>
          </a:xfrm>
          <a:prstGeom prst="rect">
            <a:avLst/>
          </a:prstGeom>
          <a:noFill/>
          <a:ln w="57150">
            <a:noFill/>
          </a:ln>
        </p:spPr>
        <p:txBody>
          <a:bodyPr wrap="square" rtlCol="0">
            <a:spAutoFit/>
          </a:bodyPr>
          <a:lstStyle/>
          <a:p>
            <a:pPr lvl="0" algn="just">
              <a:defRPr/>
            </a:pPr>
            <a:r>
              <a:rPr kumimoji="0" lang="en-US"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rPr>
              <a:t>It can be transformed into a convenient dimensionless form given as [7] </a:t>
            </a:r>
          </a:p>
        </p:txBody>
      </p:sp>
      <p:pic>
        <p:nvPicPr>
          <p:cNvPr id="14" name="Picture 3"/>
          <p:cNvPicPr>
            <a:picLocks noChangeAspect="1" noChangeArrowheads="1"/>
          </p:cNvPicPr>
          <p:nvPr/>
        </p:nvPicPr>
        <p:blipFill rotWithShape="1">
          <a:blip r:embed="rId8">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Effect>
                      <a14:brightnessContrast bright="-33000" contrast="85000"/>
                    </a14:imgEffect>
                  </a14:imgLayer>
                </a14:imgProps>
              </a:ext>
              <a:ext uri="{28A0092B-C50C-407E-A947-70E740481C1C}">
                <a14:useLocalDpi xmlns:a14="http://schemas.microsoft.com/office/drawing/2010/main" val="0"/>
              </a:ext>
            </a:extLst>
          </a:blip>
          <a:srcRect l="34981" t="58985" r="34277" b="23649"/>
          <a:stretch/>
        </p:blipFill>
        <p:spPr bwMode="auto">
          <a:xfrm>
            <a:off x="3541584" y="4840224"/>
            <a:ext cx="2483105" cy="722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3"/>
          <p:cNvPicPr>
            <a:picLocks noChangeAspect="1" noChangeArrowheads="1"/>
          </p:cNvPicPr>
          <p:nvPr/>
        </p:nvPicPr>
        <p:blipFill rotWithShape="1">
          <a:blip r:embed="rId9">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Effect>
                      <a14:brightnessContrast bright="-32000" contrast="81000"/>
                    </a14:imgEffect>
                  </a14:imgLayer>
                </a14:imgProps>
              </a:ext>
              <a:ext uri="{28A0092B-C50C-407E-A947-70E740481C1C}">
                <a14:useLocalDpi xmlns:a14="http://schemas.microsoft.com/office/drawing/2010/main" val="0"/>
              </a:ext>
            </a:extLst>
          </a:blip>
          <a:srcRect l="26455" t="7987" r="24704" b="76818"/>
          <a:stretch/>
        </p:blipFill>
        <p:spPr bwMode="auto">
          <a:xfrm>
            <a:off x="762000" y="3405951"/>
            <a:ext cx="3944937" cy="632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3"/>
          <p:cNvPicPr>
            <a:picLocks noChangeAspect="1" noChangeArrowheads="1"/>
          </p:cNvPicPr>
          <p:nvPr/>
        </p:nvPicPr>
        <p:blipFill rotWithShape="1">
          <a:blip r:embed="rId10">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Effect>
                      <a14:brightnessContrast bright="-33000" contrast="88000"/>
                    </a14:imgEffect>
                  </a14:imgLayer>
                </a14:imgProps>
              </a:ext>
              <a:ext uri="{28A0092B-C50C-407E-A947-70E740481C1C}">
                <a14:useLocalDpi xmlns:a14="http://schemas.microsoft.com/office/drawing/2010/main" val="0"/>
              </a:ext>
            </a:extLst>
          </a:blip>
          <a:srcRect l="26455" t="29451" r="24704" b="55353"/>
          <a:stretch/>
        </p:blipFill>
        <p:spPr bwMode="auto">
          <a:xfrm>
            <a:off x="4818063" y="3406521"/>
            <a:ext cx="3944937" cy="632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24" name="TextBox 23"/>
              <p:cNvSpPr txBox="1"/>
              <p:nvPr/>
            </p:nvSpPr>
            <p:spPr>
              <a:xfrm>
                <a:off x="533400" y="4185669"/>
                <a:ext cx="8534400" cy="646331"/>
              </a:xfrm>
              <a:prstGeom prst="rect">
                <a:avLst/>
              </a:prstGeom>
              <a:noFill/>
              <a:ln w="57150">
                <a:noFill/>
              </a:ln>
            </p:spPr>
            <p:txBody>
              <a:bodyPr wrap="square" rtlCol="0">
                <a:spAutoFit/>
              </a:bodyPr>
              <a:lstStyle/>
              <a:p>
                <a:pPr lvl="0" algn="just">
                  <a:defRPr/>
                </a:pPr>
                <a:r>
                  <a:rPr kumimoji="0" lang="en-US"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rPr>
                  <a:t>where</a:t>
                </a:r>
                <a:r>
                  <a:rPr kumimoji="0" lang="en-US" b="1" i="0" u="none" strike="noStrike" kern="0" cap="none" spc="0" normalizeH="0" noProof="0" dirty="0" smtClean="0">
                    <a:ln>
                      <a:noFill/>
                    </a:ln>
                    <a:solidFill>
                      <a:sysClr val="windowText" lastClr="000000"/>
                    </a:solidFill>
                    <a:effectLst/>
                    <a:uLnTx/>
                    <a:uFillTx/>
                    <a:latin typeface="Lucida Fax" pitchFamily="18" charset="0"/>
                    <a:cs typeface="Times New Roman" pitchFamily="18" charset="0"/>
                  </a:rPr>
                  <a:t> </a:t>
                </a:r>
                <a14:m>
                  <m:oMath xmlns:m="http://schemas.openxmlformats.org/officeDocument/2006/math">
                    <m:r>
                      <a:rPr kumimoji="0" lang="en-US" b="1" i="1" u="none" strike="noStrike" kern="0" cap="none" spc="0" normalizeH="0" noProof="0" smtClean="0">
                        <a:ln>
                          <a:noFill/>
                        </a:ln>
                        <a:solidFill>
                          <a:sysClr val="windowText" lastClr="000000"/>
                        </a:solidFill>
                        <a:effectLst/>
                        <a:uLnTx/>
                        <a:uFillTx/>
                        <a:latin typeface="Cambria Math"/>
                        <a:ea typeface="Cambria Math"/>
                        <a:cs typeface="Times New Roman" pitchFamily="18" charset="0"/>
                      </a:rPr>
                      <m:t>𝝆</m:t>
                    </m:r>
                    <m:r>
                      <a:rPr kumimoji="0" lang="en-IN" b="1" i="1" u="none" strike="noStrike" kern="0" cap="none" spc="0" normalizeH="0" noProof="0" smtClean="0">
                        <a:ln>
                          <a:noFill/>
                        </a:ln>
                        <a:solidFill>
                          <a:sysClr val="windowText" lastClr="000000"/>
                        </a:solidFill>
                        <a:effectLst/>
                        <a:uLnTx/>
                        <a:uFillTx/>
                        <a:latin typeface="Cambria Math"/>
                        <a:ea typeface="Cambria Math"/>
                        <a:cs typeface="Times New Roman" pitchFamily="18" charset="0"/>
                      </a:rPr>
                      <m:t>=(</m:t>
                    </m:r>
                    <m:r>
                      <a:rPr kumimoji="0" lang="en-IN" b="1" i="1" u="none" strike="noStrike" kern="0" cap="none" spc="0" normalizeH="0" noProof="0" smtClean="0">
                        <a:ln>
                          <a:noFill/>
                        </a:ln>
                        <a:solidFill>
                          <a:sysClr val="windowText" lastClr="000000"/>
                        </a:solidFill>
                        <a:effectLst/>
                        <a:uLnTx/>
                        <a:uFillTx/>
                        <a:latin typeface="Cambria Math"/>
                        <a:ea typeface="Cambria Math"/>
                        <a:cs typeface="Times New Roman" pitchFamily="18" charset="0"/>
                      </a:rPr>
                      <m:t>𝒓</m:t>
                    </m:r>
                    <m:r>
                      <a:rPr kumimoji="0" lang="en-IN" b="1" i="1" u="none" strike="noStrike" kern="0" cap="none" spc="0" normalizeH="0" noProof="0" smtClean="0">
                        <a:ln>
                          <a:noFill/>
                        </a:ln>
                        <a:solidFill>
                          <a:sysClr val="windowText" lastClr="000000"/>
                        </a:solidFill>
                        <a:effectLst/>
                        <a:uLnTx/>
                        <a:uFillTx/>
                        <a:latin typeface="Cambria Math"/>
                        <a:ea typeface="Cambria Math"/>
                        <a:cs typeface="Times New Roman" pitchFamily="18" charset="0"/>
                      </a:rPr>
                      <m:t>/</m:t>
                    </m:r>
                    <m:sSub>
                      <m:sSubPr>
                        <m:ctrlPr>
                          <a:rPr kumimoji="0" lang="en-IN" b="1" i="1" u="none" strike="noStrike" kern="0" cap="none" spc="0" normalizeH="0" noProof="0" smtClean="0">
                            <a:ln>
                              <a:noFill/>
                            </a:ln>
                            <a:solidFill>
                              <a:sysClr val="windowText" lastClr="000000"/>
                            </a:solidFill>
                            <a:effectLst/>
                            <a:uLnTx/>
                            <a:uFillTx/>
                            <a:latin typeface="Cambria Math"/>
                            <a:ea typeface="Cambria Math"/>
                            <a:cs typeface="Times New Roman" pitchFamily="18" charset="0"/>
                          </a:rPr>
                        </m:ctrlPr>
                      </m:sSubPr>
                      <m:e>
                        <m:r>
                          <a:rPr kumimoji="0" lang="en-IN" b="1" i="1" u="none" strike="noStrike" kern="0" cap="none" spc="0" normalizeH="0" noProof="0" smtClean="0">
                            <a:ln>
                              <a:noFill/>
                            </a:ln>
                            <a:solidFill>
                              <a:sysClr val="windowText" lastClr="000000"/>
                            </a:solidFill>
                            <a:effectLst/>
                            <a:uLnTx/>
                            <a:uFillTx/>
                            <a:latin typeface="Cambria Math"/>
                            <a:ea typeface="Cambria Math"/>
                            <a:cs typeface="Times New Roman" pitchFamily="18" charset="0"/>
                          </a:rPr>
                          <m:t>𝒓</m:t>
                        </m:r>
                      </m:e>
                      <m:sub>
                        <m:r>
                          <a:rPr kumimoji="0" lang="en-IN" b="1" i="1" u="none" strike="noStrike" kern="0" cap="none" spc="0" normalizeH="0" noProof="0" smtClean="0">
                            <a:ln>
                              <a:noFill/>
                            </a:ln>
                            <a:solidFill>
                              <a:sysClr val="windowText" lastClr="000000"/>
                            </a:solidFill>
                            <a:effectLst/>
                            <a:uLnTx/>
                            <a:uFillTx/>
                            <a:latin typeface="Cambria Math"/>
                            <a:ea typeface="Cambria Math"/>
                            <a:cs typeface="Times New Roman" pitchFamily="18" charset="0"/>
                          </a:rPr>
                          <m:t>𝟎</m:t>
                        </m:r>
                      </m:sub>
                    </m:sSub>
                    <m:r>
                      <a:rPr kumimoji="0" lang="en-IN" b="1" i="1" u="none" strike="noStrike" kern="0" cap="none" spc="0" normalizeH="0" noProof="0" smtClean="0">
                        <a:ln>
                          <a:noFill/>
                        </a:ln>
                        <a:solidFill>
                          <a:sysClr val="windowText" lastClr="000000"/>
                        </a:solidFill>
                        <a:effectLst/>
                        <a:uLnTx/>
                        <a:uFillTx/>
                        <a:latin typeface="Cambria Math"/>
                        <a:ea typeface="Cambria Math"/>
                        <a:cs typeface="Times New Roman" pitchFamily="18" charset="0"/>
                      </a:rPr>
                      <m:t>)</m:t>
                    </m:r>
                  </m:oMath>
                </a14:m>
                <a:r>
                  <a:rPr kumimoji="0" lang="en-US"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rPr>
                  <a:t> is a dimensionless variable with an arbitrary scale factor chosen conveniently as </a:t>
                </a:r>
              </a:p>
            </p:txBody>
          </p:sp>
        </mc:Choice>
        <mc:Fallback xmlns="">
          <p:sp>
            <p:nvSpPr>
              <p:cNvPr id="24" name="TextBox 23"/>
              <p:cNvSpPr txBox="1">
                <a:spLocks noRot="1" noChangeAspect="1" noMove="1" noResize="1" noEditPoints="1" noAdjustHandles="1" noChangeArrowheads="1" noChangeShapeType="1" noTextEdit="1"/>
              </p:cNvSpPr>
              <p:nvPr/>
            </p:nvSpPr>
            <p:spPr>
              <a:xfrm>
                <a:off x="533400" y="4185669"/>
                <a:ext cx="8534400" cy="646331"/>
              </a:xfrm>
              <a:prstGeom prst="rect">
                <a:avLst/>
              </a:prstGeom>
              <a:blipFill rotWithShape="1">
                <a:blip r:embed="rId11"/>
                <a:stretch>
                  <a:fillRect l="-643" t="-3774" r="-571" b="-15094"/>
                </a:stretch>
              </a:blipFill>
              <a:ln w="57150">
                <a:noFill/>
              </a:ln>
            </p:spPr>
            <p:txBody>
              <a:bodyPr/>
              <a:lstStyle/>
              <a:p>
                <a:r>
                  <a:rPr lang="en-IN">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533400" y="5557269"/>
                <a:ext cx="8534400" cy="646331"/>
              </a:xfrm>
              <a:prstGeom prst="rect">
                <a:avLst/>
              </a:prstGeom>
              <a:noFill/>
              <a:ln w="57150">
                <a:noFill/>
              </a:ln>
            </p:spPr>
            <p:txBody>
              <a:bodyPr wrap="square" rtlCol="0">
                <a:spAutoFit/>
              </a:bodyPr>
              <a:lstStyle/>
              <a:p>
                <a:pPr lvl="0" algn="just">
                  <a:defRPr/>
                </a:pPr>
                <a:r>
                  <a:rPr kumimoji="0" lang="en-IN"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rPr>
                  <a:t>and </a:t>
                </a:r>
                <a14:m>
                  <m:oMath xmlns:m="http://schemas.openxmlformats.org/officeDocument/2006/math">
                    <m:r>
                      <a:rPr kumimoji="0" lang="en-IN" b="1" i="1" u="none" strike="noStrike" kern="0" cap="none" spc="0" normalizeH="0" baseline="0" noProof="0" smtClean="0">
                        <a:ln>
                          <a:noFill/>
                        </a:ln>
                        <a:solidFill>
                          <a:sysClr val="windowText" lastClr="000000"/>
                        </a:solidFill>
                        <a:effectLst/>
                        <a:uLnTx/>
                        <a:uFillTx/>
                        <a:latin typeface="Cambria Math"/>
                        <a:ea typeface="Cambria Math"/>
                        <a:cs typeface="Times New Roman" pitchFamily="18" charset="0"/>
                      </a:rPr>
                      <m:t>𝝐</m:t>
                    </m:r>
                  </m:oMath>
                </a14:m>
                <a:r>
                  <a:rPr kumimoji="0" lang="en-US" b="1" i="0" u="none" strike="noStrike" kern="0" cap="none" spc="0" normalizeH="0" baseline="0" noProof="0" dirty="0" smtClean="0">
                    <a:ln>
                      <a:noFill/>
                    </a:ln>
                    <a:solidFill>
                      <a:sysClr val="windowText" lastClr="000000"/>
                    </a:solidFill>
                    <a:effectLst/>
                    <a:uLnTx/>
                    <a:uFillTx/>
                    <a:latin typeface="Lucida Fax" pitchFamily="18" charset="0"/>
                    <a:cs typeface="Times New Roman" pitchFamily="18" charset="0"/>
                  </a:rPr>
                  <a:t> is a corresponding dimensionless energy eigenvalue defined as</a:t>
                </a:r>
              </a:p>
            </p:txBody>
          </p:sp>
        </mc:Choice>
        <mc:Fallback xmlns="">
          <p:sp>
            <p:nvSpPr>
              <p:cNvPr id="25" name="TextBox 24"/>
              <p:cNvSpPr txBox="1">
                <a:spLocks noRot="1" noChangeAspect="1" noMove="1" noResize="1" noEditPoints="1" noAdjustHandles="1" noChangeArrowheads="1" noChangeShapeType="1" noTextEdit="1"/>
              </p:cNvSpPr>
              <p:nvPr/>
            </p:nvSpPr>
            <p:spPr>
              <a:xfrm>
                <a:off x="533400" y="5557269"/>
                <a:ext cx="8534400" cy="646331"/>
              </a:xfrm>
              <a:prstGeom prst="rect">
                <a:avLst/>
              </a:prstGeom>
              <a:blipFill rotWithShape="1">
                <a:blip r:embed="rId12"/>
                <a:stretch>
                  <a:fillRect l="-643" t="-3774" r="-571" b="-15094"/>
                </a:stretch>
              </a:blipFill>
              <a:ln w="57150">
                <a:noFill/>
              </a:ln>
            </p:spPr>
            <p:txBody>
              <a:bodyPr/>
              <a:lstStyle/>
              <a:p>
                <a:r>
                  <a:rPr lang="en-IN">
                    <a:noFill/>
                  </a:rPr>
                  <a:t> </a:t>
                </a:r>
              </a:p>
            </p:txBody>
          </p:sp>
        </mc:Fallback>
      </mc:AlternateContent>
    </p:spTree>
    <p:extLst>
      <p:ext uri="{BB962C8B-B14F-4D97-AF65-F5344CB8AC3E}">
        <p14:creationId xmlns:p14="http://schemas.microsoft.com/office/powerpoint/2010/main" val="184169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ounded Rectangle 5"/>
          <p:cNvSpPr/>
          <p:nvPr/>
        </p:nvSpPr>
        <p:spPr>
          <a:xfrm>
            <a:off x="0" y="0"/>
            <a:ext cx="9144000" cy="740229"/>
          </a:xfrm>
          <a:prstGeom prst="roundRect">
            <a:avLst/>
          </a:prstGeom>
          <a:solidFill>
            <a:schemeClr val="accent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r>
              <a:rPr lang="en-US" sz="4400" b="1" dirty="0" smtClean="0">
                <a:latin typeface="Edwardian Script ITC" pitchFamily="66" charset="0"/>
              </a:rPr>
              <a:t>Rare </a:t>
            </a:r>
            <a:r>
              <a:rPr lang="en-US" sz="4400" b="1" dirty="0" err="1" smtClean="0">
                <a:latin typeface="Edwardian Script ITC" pitchFamily="66" charset="0"/>
              </a:rPr>
              <a:t>Leptonic</a:t>
            </a:r>
            <a:r>
              <a:rPr lang="en-US" sz="4400" b="1" dirty="0" smtClean="0">
                <a:latin typeface="Edwardian Script ITC" pitchFamily="66" charset="0"/>
              </a:rPr>
              <a:t> Decay Widths </a:t>
            </a:r>
            <a:endParaRPr lang="en-US" sz="4400" b="1" dirty="0">
              <a:latin typeface="Edwardian Script ITC" pitchFamily="66" charset="0"/>
            </a:endParaRPr>
          </a:p>
        </p:txBody>
      </p:sp>
      <mc:AlternateContent xmlns:mc="http://schemas.openxmlformats.org/markup-compatibility/2006" xmlns:a14="http://schemas.microsoft.com/office/drawing/2010/main">
        <mc:Choice Requires="a14">
          <p:sp>
            <p:nvSpPr>
              <p:cNvPr id="7" name="Rectangle 6"/>
              <p:cNvSpPr/>
              <p:nvPr/>
            </p:nvSpPr>
            <p:spPr>
              <a:xfrm>
                <a:off x="609600" y="873204"/>
                <a:ext cx="8229600" cy="5243038"/>
              </a:xfrm>
              <a:prstGeom prst="rect">
                <a:avLst/>
              </a:prstGeom>
            </p:spPr>
            <p:txBody>
              <a:bodyPr wrap="square">
                <a:spAutoFit/>
              </a:bodyPr>
              <a:lstStyle/>
              <a:p>
                <a:pPr lvl="0" algn="just"/>
                <a:r>
                  <a:rPr lang="en-IN" sz="2200" b="1" dirty="0" smtClean="0">
                    <a:solidFill>
                      <a:srgbClr val="000000"/>
                    </a:solidFill>
                    <a:latin typeface="Lucida Fax" pitchFamily="18" charset="0"/>
                    <a:cs typeface="Times New Roman" pitchFamily="18" charset="0"/>
                  </a:rPr>
                  <a:t>The </a:t>
                </a:r>
                <a:r>
                  <a:rPr lang="en-IN" sz="2200" b="1" dirty="0">
                    <a:solidFill>
                      <a:srgbClr val="000000"/>
                    </a:solidFill>
                    <a:latin typeface="Lucida Fax" pitchFamily="18" charset="0"/>
                    <a:cs typeface="Times New Roman" pitchFamily="18" charset="0"/>
                  </a:rPr>
                  <a:t>decay width for rare decays of </a:t>
                </a:r>
                <a14:m>
                  <m:oMath xmlns:m="http://schemas.openxmlformats.org/officeDocument/2006/math">
                    <m:sSup>
                      <m:sSupPr>
                        <m:ctrlPr>
                          <a:rPr lang="en-IN" sz="2200" b="1" i="1">
                            <a:solidFill>
                              <a:srgbClr val="000000"/>
                            </a:solidFill>
                            <a:latin typeface="Cambria Math"/>
                            <a:cs typeface="Times New Roman" pitchFamily="18" charset="0"/>
                          </a:rPr>
                        </m:ctrlPr>
                      </m:sSupPr>
                      <m:e>
                        <m:r>
                          <a:rPr lang="en-US" sz="2200" b="1" i="1">
                            <a:solidFill>
                              <a:srgbClr val="000000"/>
                            </a:solidFill>
                            <a:latin typeface="Cambria Math"/>
                            <a:cs typeface="Times New Roman" pitchFamily="18" charset="0"/>
                          </a:rPr>
                          <m:t>𝑩</m:t>
                        </m:r>
                      </m:e>
                      <m:sup>
                        <m:r>
                          <a:rPr lang="en-US" sz="2200" b="1" i="1">
                            <a:solidFill>
                              <a:srgbClr val="000000"/>
                            </a:solidFill>
                            <a:latin typeface="Cambria Math"/>
                            <a:cs typeface="Times New Roman" pitchFamily="18" charset="0"/>
                          </a:rPr>
                          <m:t>𝟎</m:t>
                        </m:r>
                      </m:sup>
                    </m:sSup>
                    <m:r>
                      <a:rPr lang="en-IN" sz="2200" b="1" i="1" smtClean="0">
                        <a:solidFill>
                          <a:srgbClr val="000000"/>
                        </a:solidFill>
                        <a:latin typeface="Cambria Math"/>
                        <a:cs typeface="Times New Roman" pitchFamily="18" charset="0"/>
                      </a:rPr>
                      <m:t>, </m:t>
                    </m:r>
                    <m:sSub>
                      <m:sSubPr>
                        <m:ctrlPr>
                          <a:rPr lang="en-IN" sz="2200" b="1" i="1">
                            <a:solidFill>
                              <a:srgbClr val="000000"/>
                            </a:solidFill>
                            <a:latin typeface="Cambria Math"/>
                            <a:cs typeface="Times New Roman" pitchFamily="18" charset="0"/>
                          </a:rPr>
                        </m:ctrlPr>
                      </m:sSubPr>
                      <m:e>
                        <m:sSup>
                          <m:sSupPr>
                            <m:ctrlPr>
                              <a:rPr lang="en-IN" sz="2200" b="1" i="1">
                                <a:solidFill>
                                  <a:srgbClr val="000000"/>
                                </a:solidFill>
                                <a:latin typeface="Cambria Math"/>
                                <a:cs typeface="Times New Roman" pitchFamily="18" charset="0"/>
                              </a:rPr>
                            </m:ctrlPr>
                          </m:sSupPr>
                          <m:e>
                            <m:r>
                              <a:rPr lang="en-US" sz="2200" b="1" i="1">
                                <a:solidFill>
                                  <a:srgbClr val="000000"/>
                                </a:solidFill>
                                <a:latin typeface="Cambria Math"/>
                                <a:cs typeface="Times New Roman" pitchFamily="18" charset="0"/>
                              </a:rPr>
                              <m:t>𝑩</m:t>
                            </m:r>
                          </m:e>
                          <m:sup>
                            <m:r>
                              <a:rPr lang="en-US" sz="2200" b="1" i="1">
                                <a:solidFill>
                                  <a:srgbClr val="000000"/>
                                </a:solidFill>
                                <a:latin typeface="Cambria Math"/>
                                <a:cs typeface="Times New Roman" pitchFamily="18" charset="0"/>
                              </a:rPr>
                              <m:t>𝟎</m:t>
                            </m:r>
                          </m:sup>
                        </m:sSup>
                      </m:e>
                      <m:sub>
                        <m:r>
                          <a:rPr lang="en-US" sz="2200" b="1" i="1">
                            <a:solidFill>
                              <a:srgbClr val="000000"/>
                            </a:solidFill>
                            <a:latin typeface="Cambria Math"/>
                            <a:cs typeface="Times New Roman" pitchFamily="18" charset="0"/>
                          </a:rPr>
                          <m:t>𝒔</m:t>
                        </m:r>
                      </m:sub>
                    </m:sSub>
                  </m:oMath>
                </a14:m>
                <a:r>
                  <a:rPr lang="en-IN" sz="2200" b="1" dirty="0">
                    <a:solidFill>
                      <a:srgbClr val="000000"/>
                    </a:solidFill>
                    <a:latin typeface="Lucida Fax" pitchFamily="18" charset="0"/>
                    <a:cs typeface="Times New Roman" pitchFamily="18" charset="0"/>
                  </a:rPr>
                  <a:t> and </a:t>
                </a:r>
                <a14:m>
                  <m:oMath xmlns:m="http://schemas.openxmlformats.org/officeDocument/2006/math">
                    <m:sSup>
                      <m:sSupPr>
                        <m:ctrlPr>
                          <a:rPr lang="en-IN" sz="2200" b="1" i="1">
                            <a:solidFill>
                              <a:srgbClr val="000000"/>
                            </a:solidFill>
                            <a:latin typeface="Cambria Math"/>
                            <a:cs typeface="Times New Roman" pitchFamily="18" charset="0"/>
                          </a:rPr>
                        </m:ctrlPr>
                      </m:sSupPr>
                      <m:e>
                        <m:r>
                          <a:rPr lang="en-IN" sz="2200" b="1" i="1" smtClean="0">
                            <a:solidFill>
                              <a:srgbClr val="000000"/>
                            </a:solidFill>
                            <a:latin typeface="Cambria Math"/>
                            <a:cs typeface="Times New Roman" pitchFamily="18" charset="0"/>
                          </a:rPr>
                          <m:t>𝑫</m:t>
                        </m:r>
                      </m:e>
                      <m:sup>
                        <m:r>
                          <a:rPr lang="en-US" sz="2200" b="1" i="1">
                            <a:solidFill>
                              <a:srgbClr val="000000"/>
                            </a:solidFill>
                            <a:latin typeface="Cambria Math"/>
                            <a:cs typeface="Times New Roman" pitchFamily="18" charset="0"/>
                          </a:rPr>
                          <m:t>𝟎</m:t>
                        </m:r>
                      </m:sup>
                    </m:sSup>
                  </m:oMath>
                </a14:m>
                <a:r>
                  <a:rPr lang="en-IN" sz="2200" b="1" dirty="0">
                    <a:solidFill>
                      <a:srgbClr val="000000"/>
                    </a:solidFill>
                    <a:latin typeface="Lucida Fax" pitchFamily="18" charset="0"/>
                    <a:cs typeface="Times New Roman" pitchFamily="18" charset="0"/>
                  </a:rPr>
                  <a:t> mesons is given by </a:t>
                </a:r>
                <a:r>
                  <a:rPr lang="en-IN" sz="2200" b="1" dirty="0" smtClean="0">
                    <a:solidFill>
                      <a:srgbClr val="000000"/>
                    </a:solidFill>
                    <a:latin typeface="Lucida Fax" pitchFamily="18" charset="0"/>
                    <a:cs typeface="Times New Roman" pitchFamily="18" charset="0"/>
                  </a:rPr>
                  <a:t>[8,9,10]</a:t>
                </a:r>
                <a:endParaRPr lang="en-IN" sz="2200" b="1" dirty="0">
                  <a:solidFill>
                    <a:srgbClr val="000000"/>
                  </a:solidFill>
                  <a:latin typeface="Lucida Fax" pitchFamily="18" charset="0"/>
                  <a:cs typeface="Times New Roman" pitchFamily="18" charset="0"/>
                </a:endParaRPr>
              </a:p>
              <a:p>
                <a:pPr algn="just"/>
                <a:endParaRPr lang="en-US" sz="2200" b="1" dirty="0" smtClean="0">
                  <a:solidFill>
                    <a:schemeClr val="bg1"/>
                  </a:solidFill>
                  <a:latin typeface="Lucida Fax" pitchFamily="18" charset="0"/>
                </a:endParaRPr>
              </a:p>
              <a:p>
                <a:pPr algn="just"/>
                <a:endParaRPr lang="en-US" sz="2200" b="1" dirty="0">
                  <a:solidFill>
                    <a:schemeClr val="bg1"/>
                  </a:solidFill>
                  <a:latin typeface="Lucida Fax" pitchFamily="18" charset="0"/>
                </a:endParaRPr>
              </a:p>
              <a:p>
                <a:pPr algn="just"/>
                <a:endParaRPr lang="en-US" sz="2200" b="1" dirty="0" smtClean="0">
                  <a:solidFill>
                    <a:schemeClr val="bg1"/>
                  </a:solidFill>
                  <a:latin typeface="Lucida Fax" pitchFamily="18" charset="0"/>
                </a:endParaRPr>
              </a:p>
              <a:p>
                <a:pPr algn="just"/>
                <a:endParaRPr lang="en-US" sz="2200" b="1" dirty="0">
                  <a:solidFill>
                    <a:schemeClr val="bg1"/>
                  </a:solidFill>
                  <a:latin typeface="Lucida Fax" pitchFamily="18" charset="0"/>
                </a:endParaRPr>
              </a:p>
              <a:p>
                <a:pPr algn="just"/>
                <a:endParaRPr lang="en-US" sz="2200" b="1" dirty="0" smtClean="0">
                  <a:solidFill>
                    <a:schemeClr val="bg1"/>
                  </a:solidFill>
                  <a:latin typeface="Lucida Fax" pitchFamily="18" charset="0"/>
                </a:endParaRPr>
              </a:p>
              <a:p>
                <a:pPr lvl="0" algn="just"/>
                <a:r>
                  <a:rPr lang="en-IN" sz="2200" b="1" dirty="0" smtClean="0">
                    <a:solidFill>
                      <a:srgbClr val="000000"/>
                    </a:solidFill>
                    <a:latin typeface="Lucida Fax" pitchFamily="18" charset="0"/>
                    <a:cs typeface="Times New Roman" pitchFamily="18" charset="0"/>
                  </a:rPr>
                  <a:t>G</a:t>
                </a:r>
                <a:r>
                  <a:rPr lang="en-IN" sz="2200" b="1" baseline="-25000" dirty="0" smtClean="0">
                    <a:solidFill>
                      <a:srgbClr val="000000"/>
                    </a:solidFill>
                    <a:latin typeface="Lucida Fax" pitchFamily="18" charset="0"/>
                    <a:cs typeface="Times New Roman" pitchFamily="18" charset="0"/>
                  </a:rPr>
                  <a:t>F</a:t>
                </a:r>
                <a:r>
                  <a:rPr lang="en-IN" sz="2200" b="1" dirty="0">
                    <a:solidFill>
                      <a:srgbClr val="000000"/>
                    </a:solidFill>
                    <a:latin typeface="Lucida Fax" pitchFamily="18" charset="0"/>
                    <a:cs typeface="Times New Roman" pitchFamily="18" charset="0"/>
                  </a:rPr>
                  <a:t> </a:t>
                </a:r>
                <a:r>
                  <a:rPr lang="en-IN" sz="2200" b="1" dirty="0" smtClean="0">
                    <a:solidFill>
                      <a:srgbClr val="000000"/>
                    </a:solidFill>
                    <a:latin typeface="Lucida Fax" pitchFamily="18" charset="0"/>
                    <a:cs typeface="Times New Roman" pitchFamily="18" charset="0"/>
                  </a:rPr>
                  <a:t>is </a:t>
                </a:r>
                <a:r>
                  <a:rPr lang="en-IN" sz="2200" b="1" dirty="0">
                    <a:solidFill>
                      <a:srgbClr val="000000"/>
                    </a:solidFill>
                    <a:latin typeface="Lucida Fax" pitchFamily="18" charset="0"/>
                    <a:cs typeface="Times New Roman" pitchFamily="18" charset="0"/>
                  </a:rPr>
                  <a:t>the </a:t>
                </a:r>
                <a:r>
                  <a:rPr lang="en-IN" sz="2200" b="1" dirty="0" err="1">
                    <a:solidFill>
                      <a:srgbClr val="000000"/>
                    </a:solidFill>
                    <a:latin typeface="Lucida Fax" pitchFamily="18" charset="0"/>
                    <a:cs typeface="Times New Roman" pitchFamily="18" charset="0"/>
                  </a:rPr>
                  <a:t>fermi</a:t>
                </a:r>
                <a:r>
                  <a:rPr lang="en-IN" sz="2200" b="1" dirty="0">
                    <a:solidFill>
                      <a:srgbClr val="000000"/>
                    </a:solidFill>
                    <a:latin typeface="Lucida Fax" pitchFamily="18" charset="0"/>
                    <a:cs typeface="Times New Roman" pitchFamily="18" charset="0"/>
                  </a:rPr>
                  <a:t> coupling constant,</a:t>
                </a:r>
                <a14:m>
                  <m:oMath xmlns:m="http://schemas.openxmlformats.org/officeDocument/2006/math">
                    <m:sSub>
                      <m:sSubPr>
                        <m:ctrlPr>
                          <a:rPr lang="en-IN" sz="2200" b="1" i="1" dirty="0">
                            <a:solidFill>
                              <a:srgbClr val="000000"/>
                            </a:solidFill>
                            <a:latin typeface="Cambria Math"/>
                            <a:cs typeface="Times New Roman" pitchFamily="18" charset="0"/>
                          </a:rPr>
                        </m:ctrlPr>
                      </m:sSubPr>
                      <m:e>
                        <m:r>
                          <a:rPr lang="en-US" sz="2200" b="1" i="1" dirty="0">
                            <a:solidFill>
                              <a:srgbClr val="000000"/>
                            </a:solidFill>
                            <a:latin typeface="Cambria Math"/>
                            <a:cs typeface="Times New Roman" pitchFamily="18" charset="0"/>
                          </a:rPr>
                          <m:t>𝒇</m:t>
                        </m:r>
                      </m:e>
                      <m:sub>
                        <m:r>
                          <a:rPr lang="en-IN" sz="2200" b="1" i="1" dirty="0" smtClean="0">
                            <a:solidFill>
                              <a:srgbClr val="000000"/>
                            </a:solidFill>
                            <a:latin typeface="Cambria Math"/>
                            <a:cs typeface="Times New Roman" pitchFamily="18" charset="0"/>
                          </a:rPr>
                          <m:t>𝑷</m:t>
                        </m:r>
                      </m:sub>
                    </m:sSub>
                  </m:oMath>
                </a14:m>
                <a:r>
                  <a:rPr lang="en-IN" sz="2200" b="1" dirty="0">
                    <a:solidFill>
                      <a:srgbClr val="000000"/>
                    </a:solidFill>
                    <a:latin typeface="Lucida Fax" pitchFamily="18" charset="0"/>
                    <a:cs typeface="Times New Roman" pitchFamily="18" charset="0"/>
                  </a:rPr>
                  <a:t>is the corresponding decay constant and C</a:t>
                </a:r>
                <a:r>
                  <a:rPr lang="en-IN" sz="2200" b="1" baseline="-25000" dirty="0">
                    <a:solidFill>
                      <a:srgbClr val="000000"/>
                    </a:solidFill>
                    <a:latin typeface="Lucida Fax" pitchFamily="18" charset="0"/>
                    <a:cs typeface="Times New Roman" pitchFamily="18" charset="0"/>
                  </a:rPr>
                  <a:t>10</a:t>
                </a:r>
                <a:r>
                  <a:rPr lang="en-IN" sz="2200" b="1" dirty="0">
                    <a:solidFill>
                      <a:srgbClr val="000000"/>
                    </a:solidFill>
                    <a:latin typeface="Lucida Fax" pitchFamily="18" charset="0"/>
                    <a:cs typeface="Times New Roman" pitchFamily="18" charset="0"/>
                  </a:rPr>
                  <a:t> is the Wilson </a:t>
                </a:r>
                <a:r>
                  <a:rPr lang="en-IN" sz="2200" b="1" dirty="0" smtClean="0">
                    <a:solidFill>
                      <a:srgbClr val="000000"/>
                    </a:solidFill>
                    <a:latin typeface="Lucida Fax" pitchFamily="18" charset="0"/>
                    <a:cs typeface="Times New Roman" pitchFamily="18" charset="0"/>
                  </a:rPr>
                  <a:t>coefficient given by [9,11]</a:t>
                </a:r>
              </a:p>
              <a:p>
                <a:pPr lvl="0" algn="just"/>
                <a:endParaRPr lang="en-US" sz="2200" b="1" dirty="0">
                  <a:solidFill>
                    <a:srgbClr val="000000"/>
                  </a:solidFill>
                  <a:latin typeface="Lucida Fax" pitchFamily="18" charset="0"/>
                  <a:cs typeface="Times New Roman" pitchFamily="18" charset="0"/>
                </a:endParaRPr>
              </a:p>
              <a:p>
                <a:pPr algn="just"/>
                <a:endParaRPr lang="en-US" sz="2200" b="1" dirty="0" smtClean="0">
                  <a:solidFill>
                    <a:schemeClr val="bg1"/>
                  </a:solidFill>
                  <a:latin typeface="Lucida Fax" pitchFamily="18" charset="0"/>
                </a:endParaRPr>
              </a:p>
              <a:p>
                <a:pPr algn="just"/>
                <a:endParaRPr lang="en-US" sz="2200" b="1" dirty="0">
                  <a:solidFill>
                    <a:schemeClr val="bg1"/>
                  </a:solidFill>
                  <a:latin typeface="Lucida Fax" pitchFamily="18" charset="0"/>
                </a:endParaRPr>
              </a:p>
              <a:p>
                <a:pPr algn="just"/>
                <a:r>
                  <a:rPr lang="en-US" sz="2200" b="1" dirty="0">
                    <a:solidFill>
                      <a:schemeClr val="bg1"/>
                    </a:solidFill>
                    <a:latin typeface="Lucida Fax" pitchFamily="18" charset="0"/>
                  </a:rPr>
                  <a:t>The branching ratio of these </a:t>
                </a:r>
                <a:r>
                  <a:rPr lang="en-US" sz="2200" b="1" dirty="0" smtClean="0">
                    <a:solidFill>
                      <a:schemeClr val="bg1"/>
                    </a:solidFill>
                    <a:latin typeface="Lucida Fax" pitchFamily="18" charset="0"/>
                  </a:rPr>
                  <a:t>rare </a:t>
                </a:r>
                <a:r>
                  <a:rPr lang="en-US" sz="2200" b="1" dirty="0" err="1" smtClean="0">
                    <a:solidFill>
                      <a:schemeClr val="bg1"/>
                    </a:solidFill>
                    <a:latin typeface="Lucida Fax" pitchFamily="18" charset="0"/>
                  </a:rPr>
                  <a:t>leptonic</a:t>
                </a:r>
                <a:r>
                  <a:rPr lang="en-US" sz="2200" b="1" dirty="0" smtClean="0">
                    <a:solidFill>
                      <a:schemeClr val="bg1"/>
                    </a:solidFill>
                    <a:latin typeface="Lucida Fax" pitchFamily="18" charset="0"/>
                  </a:rPr>
                  <a:t> decay widths </a:t>
                </a:r>
                <a:r>
                  <a:rPr lang="en-US" sz="2200" b="1" dirty="0">
                    <a:solidFill>
                      <a:schemeClr val="bg1"/>
                    </a:solidFill>
                    <a:latin typeface="Lucida Fax" pitchFamily="18" charset="0"/>
                  </a:rPr>
                  <a:t>are </a:t>
                </a:r>
                <a:r>
                  <a:rPr lang="en-US" sz="2200" b="1" dirty="0" smtClean="0">
                    <a:solidFill>
                      <a:schemeClr val="bg1"/>
                    </a:solidFill>
                    <a:latin typeface="Lucida Fax" pitchFamily="18" charset="0"/>
                  </a:rPr>
                  <a:t>then obtained </a:t>
                </a:r>
                <a:r>
                  <a:rPr lang="en-US" sz="2200" b="1" dirty="0">
                    <a:solidFill>
                      <a:schemeClr val="bg1"/>
                    </a:solidFill>
                    <a:latin typeface="Lucida Fax" pitchFamily="18" charset="0"/>
                  </a:rPr>
                  <a:t>as</a:t>
                </a:r>
              </a:p>
            </p:txBody>
          </p:sp>
        </mc:Choice>
        <mc:Fallback xmlns="">
          <p:sp>
            <p:nvSpPr>
              <p:cNvPr id="7" name="Rectangle 6"/>
              <p:cNvSpPr>
                <a:spLocks noRot="1" noChangeAspect="1" noMove="1" noResize="1" noEditPoints="1" noAdjustHandles="1" noChangeArrowheads="1" noChangeShapeType="1" noTextEdit="1"/>
              </p:cNvSpPr>
              <p:nvPr/>
            </p:nvSpPr>
            <p:spPr>
              <a:xfrm>
                <a:off x="609600" y="873204"/>
                <a:ext cx="8229600" cy="5243038"/>
              </a:xfrm>
              <a:prstGeom prst="rect">
                <a:avLst/>
              </a:prstGeom>
              <a:blipFill rotWithShape="1">
                <a:blip r:embed="rId2"/>
                <a:stretch>
                  <a:fillRect l="-889" t="-581" r="-963" b="-116"/>
                </a:stretch>
              </a:blipFill>
            </p:spPr>
            <p:txBody>
              <a:bodyPr/>
              <a:lstStyle/>
              <a:p>
                <a:r>
                  <a:rPr lang="en-IN">
                    <a:noFill/>
                  </a:rPr>
                  <a:t> </a:t>
                </a:r>
              </a:p>
            </p:txBody>
          </p:sp>
        </mc:Fallback>
      </mc:AlternateContent>
      <p:sp>
        <p:nvSpPr>
          <p:cNvPr id="10" name="Flowchart: Connector 9"/>
          <p:cNvSpPr/>
          <p:nvPr/>
        </p:nvSpPr>
        <p:spPr>
          <a:xfrm>
            <a:off x="314459" y="990600"/>
            <a:ext cx="152400" cy="152400"/>
          </a:xfrm>
          <a:prstGeom prst="flowChartConnector">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2" name="Flowchart: Connector 11"/>
          <p:cNvSpPr/>
          <p:nvPr/>
        </p:nvSpPr>
        <p:spPr>
          <a:xfrm flipV="1">
            <a:off x="304800" y="3352800"/>
            <a:ext cx="162059" cy="152400"/>
          </a:xfrm>
          <a:prstGeom prst="flowChartConnector">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3" name="Flowchart: Connector 12"/>
          <p:cNvSpPr/>
          <p:nvPr/>
        </p:nvSpPr>
        <p:spPr>
          <a:xfrm flipV="1">
            <a:off x="304800" y="5410200"/>
            <a:ext cx="162059" cy="152400"/>
          </a:xfrm>
          <a:prstGeom prst="flowChartConnector">
            <a:avLst/>
          </a:prstGeom>
          <a:solidFill>
            <a:schemeClr val="accent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pic>
        <p:nvPicPr>
          <p:cNvPr id="14" name="Picture 2" descr="Waving India flag"/>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05837" y="-1033"/>
            <a:ext cx="538163" cy="371147"/>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756901" y="2057400"/>
            <a:ext cx="7848937" cy="914400"/>
            <a:chOff x="756901" y="2057400"/>
            <a:chExt cx="7848937" cy="914400"/>
          </a:xfrm>
        </p:grpSpPr>
        <p:pic>
          <p:nvPicPr>
            <p:cNvPr id="1026" name="Picture 2"/>
            <p:cNvPicPr>
              <a:picLocks noChangeAspect="1" noChangeArrowheads="1"/>
            </p:cNvPicPr>
            <p:nvPr/>
          </p:nvPicPr>
          <p:blipFill>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sharpenSoften amount="50000"/>
                      </a14:imgEffect>
                      <a14:imgEffect>
                        <a14:brightnessContrast bright="-31000" contrast="71000"/>
                      </a14:imgEffect>
                    </a14:imgLayer>
                  </a14:imgProps>
                </a:ext>
                <a:ext uri="{28A0092B-C50C-407E-A947-70E740481C1C}">
                  <a14:useLocalDpi xmlns:a14="http://schemas.microsoft.com/office/drawing/2010/main" val="0"/>
                </a:ext>
              </a:extLst>
            </a:blip>
            <a:srcRect/>
            <a:stretch>
              <a:fillRect/>
            </a:stretch>
          </p:blipFill>
          <p:spPr bwMode="auto">
            <a:xfrm>
              <a:off x="756901" y="2106580"/>
              <a:ext cx="4709603" cy="865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Effect>
                        <a14:brightnessContrast bright="-31000" contrast="71000"/>
                      </a14:imgEffect>
                    </a14:imgLayer>
                  </a14:imgProps>
                </a:ext>
                <a:ext uri="{28A0092B-C50C-407E-A947-70E740481C1C}">
                  <a14:useLocalDpi xmlns:a14="http://schemas.microsoft.com/office/drawing/2010/main" val="0"/>
                </a:ext>
              </a:extLst>
            </a:blip>
            <a:srcRect/>
            <a:stretch>
              <a:fillRect/>
            </a:stretch>
          </p:blipFill>
          <p:spPr bwMode="auto">
            <a:xfrm>
              <a:off x="5466504" y="2057400"/>
              <a:ext cx="3139334" cy="912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028" name="Picture 4"/>
          <p:cNvPicPr>
            <a:picLocks noChangeAspect="1" noChangeArrowheads="1"/>
          </p:cNvPicPr>
          <p:nvPr/>
        </p:nvPicPr>
        <p:blipFill>
          <a:blip r:embed="rId8">
            <a:clrChange>
              <a:clrFrom>
                <a:srgbClr val="FFFFFF"/>
              </a:clrFrom>
              <a:clrTo>
                <a:srgbClr val="FFFFFF">
                  <a:alpha val="0"/>
                </a:srgbClr>
              </a:clrTo>
            </a:clrChange>
            <a:extLst>
              <a:ext uri="{BEBA8EAE-BF5A-486C-A8C5-ECC9F3942E4B}">
                <a14:imgProps xmlns:a14="http://schemas.microsoft.com/office/drawing/2010/main">
                  <a14:imgLayer r:embed="rId9">
                    <a14:imgEffect>
                      <a14:brightnessContrast bright="-31000" contrast="71000"/>
                    </a14:imgEffect>
                  </a14:imgLayer>
                </a14:imgProps>
              </a:ext>
              <a:ext uri="{28A0092B-C50C-407E-A947-70E740481C1C}">
                <a14:useLocalDpi xmlns:a14="http://schemas.microsoft.com/office/drawing/2010/main" val="0"/>
              </a:ext>
            </a:extLst>
          </a:blip>
          <a:srcRect/>
          <a:stretch>
            <a:fillRect/>
          </a:stretch>
        </p:blipFill>
        <p:spPr bwMode="auto">
          <a:xfrm>
            <a:off x="2971800" y="6053837"/>
            <a:ext cx="3505200" cy="612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10">
            <a:clrChange>
              <a:clrFrom>
                <a:srgbClr val="FFFFFF"/>
              </a:clrFrom>
              <a:clrTo>
                <a:srgbClr val="FFFFFF">
                  <a:alpha val="0"/>
                </a:srgbClr>
              </a:clrTo>
            </a:clrChange>
            <a:extLst>
              <a:ext uri="{BEBA8EAE-BF5A-486C-A8C5-ECC9F3942E4B}">
                <a14:imgProps xmlns:a14="http://schemas.microsoft.com/office/drawing/2010/main">
                  <a14:imgLayer r:embed="rId11">
                    <a14:imgEffect>
                      <a14:brightnessContrast bright="-31000" contrast="75000"/>
                    </a14:imgEffect>
                  </a14:imgLayer>
                </a14:imgProps>
              </a:ext>
              <a:ext uri="{28A0092B-C50C-407E-A947-70E740481C1C}">
                <a14:useLocalDpi xmlns:a14="http://schemas.microsoft.com/office/drawing/2010/main" val="0"/>
              </a:ext>
            </a:extLst>
          </a:blip>
          <a:srcRect/>
          <a:stretch>
            <a:fillRect/>
          </a:stretch>
        </p:blipFill>
        <p:spPr bwMode="auto">
          <a:xfrm>
            <a:off x="2132113" y="4343400"/>
            <a:ext cx="5184573" cy="1014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04090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FDDEC7"/>
      </a:dk2>
      <a:lt2>
        <a:srgbClr val="E7DEC9"/>
      </a:lt2>
      <a:accent1>
        <a:srgbClr val="3891A7"/>
      </a:accent1>
      <a:accent2>
        <a:srgbClr val="FEB80A"/>
      </a:accent2>
      <a:accent3>
        <a:srgbClr val="C32D2E"/>
      </a:accent3>
      <a:accent4>
        <a:srgbClr val="84AA33"/>
      </a:accent4>
      <a:accent5>
        <a:srgbClr val="964305"/>
      </a:accent5>
      <a:accent6>
        <a:srgbClr val="EACA53"/>
      </a:accent6>
      <a:hlink>
        <a:srgbClr val="8DC765"/>
      </a:hlink>
      <a:folHlink>
        <a:srgbClr val="AA8A1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4440841</TotalTime>
  <Words>1667</Words>
  <Application>Microsoft Office PowerPoint</Application>
  <PresentationFormat>On-screen Show (4:3)</PresentationFormat>
  <Paragraphs>190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PCV-4</dc:creator>
  <cp:lastModifiedBy>dell</cp:lastModifiedBy>
  <cp:revision>299</cp:revision>
  <cp:lastPrinted>2014-11-27T11:59:16Z</cp:lastPrinted>
  <dcterms:created xsi:type="dcterms:W3CDTF">2006-08-16T00:00:00Z</dcterms:created>
  <dcterms:modified xsi:type="dcterms:W3CDTF">2016-02-03T09:32:38Z</dcterms:modified>
</cp:coreProperties>
</file>