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2.xml" ContentType="application/vnd.openxmlformats-officedocument.presentationml.tags+xml"/>
  <Override PartName="/ppt/notesSlides/notesSlide4.xml" ContentType="application/vnd.openxmlformats-officedocument.presentationml.notesSlide+xml"/>
  <Override PartName="/ppt/tags/tag3.xml" ContentType="application/vnd.openxmlformats-officedocument.presentationml.tags+xml"/>
  <Override PartName="/ppt/notesSlides/notesSlide5.xml" ContentType="application/vnd.openxmlformats-officedocument.presentationml.notesSlide+xml"/>
  <Override PartName="/ppt/tags/tag4.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5.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9"/>
  </p:notesMasterIdLst>
  <p:sldIdLst>
    <p:sldId id="256" r:id="rId2"/>
    <p:sldId id="257" r:id="rId3"/>
    <p:sldId id="338" r:id="rId4"/>
    <p:sldId id="258" r:id="rId5"/>
    <p:sldId id="271" r:id="rId6"/>
    <p:sldId id="332" r:id="rId7"/>
    <p:sldId id="266" r:id="rId8"/>
    <p:sldId id="273" r:id="rId9"/>
    <p:sldId id="334" r:id="rId10"/>
    <p:sldId id="287" r:id="rId11"/>
    <p:sldId id="288" r:id="rId12"/>
    <p:sldId id="337" r:id="rId13"/>
    <p:sldId id="328" r:id="rId14"/>
    <p:sldId id="336" r:id="rId15"/>
    <p:sldId id="339" r:id="rId16"/>
    <p:sldId id="264" r:id="rId17"/>
    <p:sldId id="340"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1"/>
    <p:restoredTop sz="95846"/>
  </p:normalViewPr>
  <p:slideViewPr>
    <p:cSldViewPr snapToGrid="0" snapToObjects="1">
      <p:cViewPr varScale="1">
        <p:scale>
          <a:sx n="109" d="100"/>
          <a:sy n="109" d="100"/>
        </p:scale>
        <p:origin x="584" y="20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B7D9BB0-7FCF-D847-820E-903CBB56B1EB}" type="datetimeFigureOut">
              <a:rPr lang="en-US" smtClean="0"/>
              <a:t>1/22/23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20A5BDD-F5DC-6642-98FD-395DAC564F3E}" type="slidenum">
              <a:rPr lang="en-US" smtClean="0"/>
              <a:t>‹#›</a:t>
            </a:fld>
            <a:endParaRPr lang="en-US"/>
          </a:p>
        </p:txBody>
      </p:sp>
    </p:spTree>
    <p:extLst>
      <p:ext uri="{BB962C8B-B14F-4D97-AF65-F5344CB8AC3E}">
        <p14:creationId xmlns:p14="http://schemas.microsoft.com/office/powerpoint/2010/main" val="22367071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and as we know, blazars are a class of active galactic nuclei with a prominent jet pointed close towards our line of sight thereby producing Doppler boosted emission through radio to high-energy gamma-rays. </a:t>
            </a:r>
            <a:r>
              <a:rPr lang="en-US" dirty="0" err="1"/>
              <a:t>Mrk</a:t>
            </a:r>
            <a:r>
              <a:rPr lang="en-US" dirty="0"/>
              <a:t> 421 is a typical blazar </a:t>
            </a:r>
            <a:r>
              <a:rPr lang="en-US" dirty="0" err="1"/>
              <a:t>characterised</a:t>
            </a:r>
            <a:r>
              <a:rPr lang="en-US" dirty="0"/>
              <a:t> by two components in the SED. The low energy spectrum is well understood to be leptonic synchrotron and the high energy is SSC in the core. Although in this specific case SSC is plausible, the origin and location of this high-energy component is not well known for most blazars and there are a number of reasons we care about GeV-</a:t>
            </a:r>
            <a:r>
              <a:rPr lang="en-US" dirty="0" err="1"/>
              <a:t>TeV</a:t>
            </a:r>
            <a:r>
              <a:rPr lang="en-US" dirty="0"/>
              <a:t> emitting extragalactic objects.</a:t>
            </a:r>
          </a:p>
          <a:p>
            <a:endParaRPr lang="en-US" dirty="0"/>
          </a:p>
          <a:p>
            <a:r>
              <a:rPr lang="en-US" dirty="0"/>
              <a:t>for example, detection of neutrinos from blazar TXS 0506 suggests photohadronic radiative processes which in turn implies particle acceleration to millions of </a:t>
            </a:r>
            <a:r>
              <a:rPr lang="en-US" dirty="0" err="1"/>
              <a:t>TeV</a:t>
            </a:r>
            <a:r>
              <a:rPr lang="en-US" dirty="0"/>
              <a:t>, that can can explain origin of UHE CRs.</a:t>
            </a:r>
          </a:p>
        </p:txBody>
      </p:sp>
      <p:sp>
        <p:nvSpPr>
          <p:cNvPr id="4" name="Slide Number Placeholder 3"/>
          <p:cNvSpPr>
            <a:spLocks noGrp="1"/>
          </p:cNvSpPr>
          <p:nvPr>
            <p:ph type="sldNum" sz="quarter" idx="5"/>
          </p:nvPr>
        </p:nvSpPr>
        <p:spPr/>
        <p:txBody>
          <a:bodyPr/>
          <a:lstStyle/>
          <a:p>
            <a:fld id="{CD1DFA08-4178-CB43-8AD6-FE7E7D6FD016}" type="slidenum">
              <a:rPr lang="en-US" smtClean="0"/>
              <a:t>2</a:t>
            </a:fld>
            <a:endParaRPr lang="en-US"/>
          </a:p>
        </p:txBody>
      </p:sp>
    </p:spTree>
    <p:extLst>
      <p:ext uri="{BB962C8B-B14F-4D97-AF65-F5344CB8AC3E}">
        <p14:creationId xmlns:p14="http://schemas.microsoft.com/office/powerpoint/2010/main" val="24876254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7FC7CAF5-2458-6C44-BA87-C21715722E11}"/>
              </a:ext>
            </a:extLst>
          </p:cNvPr>
          <p:cNvSpPr txBox="1">
            <a:spLocks noGrp="1"/>
          </p:cNvSpPr>
          <p:nvPr>
            <p:ph type="sldNum" sz="quarter" idx="5"/>
          </p:nvPr>
        </p:nvSpPr>
        <p:spPr>
          <a:ln/>
        </p:spPr>
        <p:txBody>
          <a:bodyPr vert="horz" lIns="0" tIns="0" rIns="0" bIns="0" anchor="b" anchorCtr="0">
            <a:noAutofit/>
          </a:bodyPr>
          <a:lstStyle/>
          <a:p>
            <a:pPr lvl="0"/>
            <a:fld id="{D64266E0-B96B-4543-9852-18FFF270E711}" type="slidenum">
              <a:t>3</a:t>
            </a:fld>
            <a:endParaRPr lang="en-US"/>
          </a:p>
        </p:txBody>
      </p:sp>
      <p:sp>
        <p:nvSpPr>
          <p:cNvPr id="2" name="Slide Image Placeholder 1">
            <a:extLst>
              <a:ext uri="{FF2B5EF4-FFF2-40B4-BE49-F238E27FC236}">
                <a16:creationId xmlns:a16="http://schemas.microsoft.com/office/drawing/2014/main" id="{87BB108E-AF00-7749-AE89-8844CEE5C922}"/>
              </a:ext>
            </a:extLst>
          </p:cNvPr>
          <p:cNvSpPr>
            <a:spLocks noGrp="1" noRot="1" noChangeAspect="1" noResize="1"/>
          </p:cNvSpPr>
          <p:nvPr>
            <p:ph type="sldImg"/>
          </p:nvPr>
        </p:nvSpPr>
        <p:spPr>
          <a:xfrm>
            <a:off x="533400" y="763588"/>
            <a:ext cx="6705600" cy="3771900"/>
          </a:xfrm>
          <a:solidFill>
            <a:srgbClr val="729FCF"/>
          </a:solidFill>
          <a:ln w="25400">
            <a:solidFill>
              <a:srgbClr val="3465A4"/>
            </a:solidFill>
            <a:prstDash val="solid"/>
          </a:ln>
        </p:spPr>
      </p:sp>
      <p:sp>
        <p:nvSpPr>
          <p:cNvPr id="3" name="Notes Placeholder 2">
            <a:extLst>
              <a:ext uri="{FF2B5EF4-FFF2-40B4-BE49-F238E27FC236}">
                <a16:creationId xmlns:a16="http://schemas.microsoft.com/office/drawing/2014/main" id="{BD2CF72E-9C63-404A-88E5-93A7F6CABBD3}"/>
              </a:ext>
            </a:extLst>
          </p:cNvPr>
          <p:cNvSpPr txBox="1">
            <a:spLocks noGrp="1"/>
          </p:cNvSpPr>
          <p:nvPr>
            <p:ph type="body" sz="quarter" idx="1"/>
          </p:nvPr>
        </p:nvSpPr>
        <p:spPr/>
        <p:txBody>
          <a:bodyPr vert="horz"/>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74DD1BD3-3489-5E42-BA5A-5EC2594B7C2A}"/>
              </a:ext>
            </a:extLst>
          </p:cNvPr>
          <p:cNvSpPr txBox="1">
            <a:spLocks noGrp="1"/>
          </p:cNvSpPr>
          <p:nvPr>
            <p:ph type="sldNum" sz="quarter" idx="5"/>
          </p:nvPr>
        </p:nvSpPr>
        <p:spPr>
          <a:ln/>
        </p:spPr>
        <p:txBody>
          <a:bodyPr vert="horz" lIns="0" tIns="0" rIns="0" bIns="0" anchor="b" anchorCtr="0">
            <a:noAutofit/>
          </a:bodyPr>
          <a:lstStyle/>
          <a:p>
            <a:pPr lvl="0"/>
            <a:fld id="{C686428D-D83A-1B4E-9194-CE64C5158E21}" type="slidenum">
              <a:t>4</a:t>
            </a:fld>
            <a:endParaRPr lang="en-US"/>
          </a:p>
        </p:txBody>
      </p:sp>
      <p:sp>
        <p:nvSpPr>
          <p:cNvPr id="2" name="Slide Image Placeholder 1">
            <a:extLst>
              <a:ext uri="{FF2B5EF4-FFF2-40B4-BE49-F238E27FC236}">
                <a16:creationId xmlns:a16="http://schemas.microsoft.com/office/drawing/2014/main" id="{079F29A3-72D0-B648-874A-AC70E93FE4CE}"/>
              </a:ext>
            </a:extLst>
          </p:cNvPr>
          <p:cNvSpPr>
            <a:spLocks noGrp="1" noRot="1" noChangeAspect="1" noResize="1"/>
          </p:cNvSpPr>
          <p:nvPr>
            <p:ph type="sldImg"/>
          </p:nvPr>
        </p:nvSpPr>
        <p:spPr>
          <a:xfrm>
            <a:off x="533400" y="763588"/>
            <a:ext cx="6705600" cy="3771900"/>
          </a:xfrm>
          <a:solidFill>
            <a:srgbClr val="729FCF"/>
          </a:solidFill>
          <a:ln w="25400">
            <a:solidFill>
              <a:srgbClr val="3465A4"/>
            </a:solidFill>
            <a:prstDash val="solid"/>
          </a:ln>
        </p:spPr>
      </p:sp>
      <p:sp>
        <p:nvSpPr>
          <p:cNvPr id="3" name="Notes Placeholder 2">
            <a:extLst>
              <a:ext uri="{FF2B5EF4-FFF2-40B4-BE49-F238E27FC236}">
                <a16:creationId xmlns:a16="http://schemas.microsoft.com/office/drawing/2014/main" id="{BC8D209C-CC91-8D4F-B418-57F6CCFC0338}"/>
              </a:ext>
            </a:extLst>
          </p:cNvPr>
          <p:cNvSpPr txBox="1">
            <a:spLocks noGrp="1"/>
          </p:cNvSpPr>
          <p:nvPr>
            <p:ph type="body" sz="quarter" idx="1"/>
          </p:nvPr>
        </p:nvSpPr>
        <p:spPr/>
        <p:txBody>
          <a:bodyPr vert="horz"/>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and we interestingly find that the </a:t>
            </a:r>
            <a:r>
              <a:rPr lang="en-US" dirty="0" err="1"/>
              <a:t>TeV</a:t>
            </a:r>
            <a:r>
              <a:rPr lang="en-US" dirty="0"/>
              <a:t> emission cannot be explained by a simple one-zone SSC model, unlike </a:t>
            </a:r>
            <a:r>
              <a:rPr lang="en-US" dirty="0" err="1"/>
              <a:t>Mrk</a:t>
            </a:r>
            <a:r>
              <a:rPr lang="en-US" dirty="0"/>
              <a:t> 421. hence there have been a number of concerted efforts over the last decade to explain this VHE emission.</a:t>
            </a:r>
          </a:p>
          <a:p>
            <a:endParaRPr lang="en-US" dirty="0"/>
          </a:p>
          <a:p>
            <a:r>
              <a:rPr lang="en-US" dirty="0"/>
              <a:t>now in addition to the core, the object also has a very bright X-ray and radio jet and Zacharias (2016) proposed that</a:t>
            </a:r>
          </a:p>
          <a:p>
            <a:endParaRPr lang="en-US" dirty="0"/>
          </a:p>
          <a:p>
            <a:r>
              <a:rPr lang="en-US" dirty="0"/>
              <a:t>and that actually forms a part of our goal, to understand what exactly may be going on.</a:t>
            </a:r>
          </a:p>
        </p:txBody>
      </p:sp>
      <p:sp>
        <p:nvSpPr>
          <p:cNvPr id="4" name="Slide Number Placeholder 3"/>
          <p:cNvSpPr>
            <a:spLocks noGrp="1"/>
          </p:cNvSpPr>
          <p:nvPr>
            <p:ph type="sldNum" sz="quarter" idx="5"/>
          </p:nvPr>
        </p:nvSpPr>
        <p:spPr/>
        <p:txBody>
          <a:bodyPr/>
          <a:lstStyle/>
          <a:p>
            <a:fld id="{CD1DFA08-4178-CB43-8AD6-FE7E7D6FD016}" type="slidenum">
              <a:rPr lang="en-US" smtClean="0"/>
              <a:t>5</a:t>
            </a:fld>
            <a:endParaRPr lang="en-US"/>
          </a:p>
        </p:txBody>
      </p:sp>
    </p:spTree>
    <p:extLst>
      <p:ext uri="{BB962C8B-B14F-4D97-AF65-F5344CB8AC3E}">
        <p14:creationId xmlns:p14="http://schemas.microsoft.com/office/powerpoint/2010/main" val="37005651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Okay, now this spectrum assumes the following morphology with the de-projected</a:t>
            </a:r>
          </a:p>
          <a:p>
            <a:r>
              <a:rPr lang="en-US" dirty="0"/>
              <a:t>which implies it is immune to ....</a:t>
            </a:r>
          </a:p>
          <a:p>
            <a:r>
              <a:rPr lang="en-US" dirty="0"/>
              <a:t>which further implies that if and only if our detection is that of a covering dusty disk, </a:t>
            </a:r>
            <a:r>
              <a:rPr lang="en-US" dirty="0" err="1"/>
              <a:t>TeV</a:t>
            </a:r>
            <a:r>
              <a:rPr lang="en-US" dirty="0"/>
              <a:t> emission from the pc-scale core would simply be absorbed by this large-scale dusty torus and hence models that predict pc-scale </a:t>
            </a:r>
            <a:r>
              <a:rPr lang="en-US" dirty="0" err="1"/>
              <a:t>TeV</a:t>
            </a:r>
            <a:r>
              <a:rPr lang="en-US" dirty="0"/>
              <a:t> emission can be ruled out and that is one of the big outcomes of this work.</a:t>
            </a:r>
          </a:p>
        </p:txBody>
      </p:sp>
      <p:sp>
        <p:nvSpPr>
          <p:cNvPr id="4" name="Slide Number Placeholder 3"/>
          <p:cNvSpPr>
            <a:spLocks noGrp="1"/>
          </p:cNvSpPr>
          <p:nvPr>
            <p:ph type="sldNum" sz="quarter" idx="5"/>
          </p:nvPr>
        </p:nvSpPr>
        <p:spPr/>
        <p:txBody>
          <a:bodyPr/>
          <a:lstStyle/>
          <a:p>
            <a:fld id="{CD1DFA08-4178-CB43-8AD6-FE7E7D6FD016}" type="slidenum">
              <a:rPr lang="en-US" smtClean="0"/>
              <a:t>7</a:t>
            </a:fld>
            <a:endParaRPr lang="en-US"/>
          </a:p>
        </p:txBody>
      </p:sp>
    </p:spTree>
    <p:extLst>
      <p:ext uri="{BB962C8B-B14F-4D97-AF65-F5344CB8AC3E}">
        <p14:creationId xmlns:p14="http://schemas.microsoft.com/office/powerpoint/2010/main" val="29708277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891F13BA-2C9C-AC4A-B0CF-5A34919E7942}"/>
              </a:ext>
            </a:extLst>
          </p:cNvPr>
          <p:cNvSpPr txBox="1">
            <a:spLocks noGrp="1"/>
          </p:cNvSpPr>
          <p:nvPr>
            <p:ph type="sldNum" sz="quarter" idx="5"/>
          </p:nvPr>
        </p:nvSpPr>
        <p:spPr>
          <a:ln/>
        </p:spPr>
        <p:txBody>
          <a:bodyPr vert="horz" lIns="0" tIns="0" rIns="0" bIns="0" anchor="b" anchorCtr="0">
            <a:noAutofit/>
          </a:bodyPr>
          <a:lstStyle/>
          <a:p>
            <a:pPr lvl="0"/>
            <a:fld id="{69A341F3-967A-D246-B30A-39D17367B0AE}" type="slidenum">
              <a:t>10</a:t>
            </a:fld>
            <a:endParaRPr lang="en-US"/>
          </a:p>
        </p:txBody>
      </p:sp>
      <p:sp>
        <p:nvSpPr>
          <p:cNvPr id="2" name="Slide Image Placeholder 1">
            <a:extLst>
              <a:ext uri="{FF2B5EF4-FFF2-40B4-BE49-F238E27FC236}">
                <a16:creationId xmlns:a16="http://schemas.microsoft.com/office/drawing/2014/main" id="{82A89E95-624F-9143-8C42-F7882D58AD5B}"/>
              </a:ext>
            </a:extLst>
          </p:cNvPr>
          <p:cNvSpPr>
            <a:spLocks noGrp="1" noRot="1" noChangeAspect="1" noResize="1"/>
          </p:cNvSpPr>
          <p:nvPr>
            <p:ph type="sldImg"/>
          </p:nvPr>
        </p:nvSpPr>
        <p:spPr>
          <a:xfrm>
            <a:off x="533400" y="763588"/>
            <a:ext cx="6705600" cy="3771900"/>
          </a:xfrm>
          <a:solidFill>
            <a:srgbClr val="729FCF"/>
          </a:solidFill>
          <a:ln w="25400">
            <a:solidFill>
              <a:srgbClr val="3465A4"/>
            </a:solidFill>
            <a:prstDash val="solid"/>
          </a:ln>
        </p:spPr>
      </p:sp>
      <p:sp>
        <p:nvSpPr>
          <p:cNvPr id="3" name="Notes Placeholder 2">
            <a:extLst>
              <a:ext uri="{FF2B5EF4-FFF2-40B4-BE49-F238E27FC236}">
                <a16:creationId xmlns:a16="http://schemas.microsoft.com/office/drawing/2014/main" id="{27FBE9C4-995B-7240-AA84-1E575461E17D}"/>
              </a:ext>
            </a:extLst>
          </p:cNvPr>
          <p:cNvSpPr txBox="1">
            <a:spLocks noGrp="1"/>
          </p:cNvSpPr>
          <p:nvPr>
            <p:ph type="body" sz="quarter" idx="1"/>
          </p:nvPr>
        </p:nvSpPr>
        <p:spPr/>
        <p:txBody>
          <a:bodyPr vert="horz"/>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5C25AD8F-BB3F-CB46-B203-A3DE86E40C89}"/>
              </a:ext>
            </a:extLst>
          </p:cNvPr>
          <p:cNvSpPr txBox="1">
            <a:spLocks noGrp="1"/>
          </p:cNvSpPr>
          <p:nvPr>
            <p:ph type="sldNum" sz="quarter" idx="5"/>
          </p:nvPr>
        </p:nvSpPr>
        <p:spPr>
          <a:ln/>
        </p:spPr>
        <p:txBody>
          <a:bodyPr vert="horz" lIns="0" tIns="0" rIns="0" bIns="0" anchor="b" anchorCtr="0">
            <a:noAutofit/>
          </a:bodyPr>
          <a:lstStyle/>
          <a:p>
            <a:pPr lvl="0"/>
            <a:fld id="{AB6D972A-0467-7B44-85E5-821891DA52B5}" type="slidenum">
              <a:t>11</a:t>
            </a:fld>
            <a:endParaRPr lang="en-US"/>
          </a:p>
        </p:txBody>
      </p:sp>
      <p:sp>
        <p:nvSpPr>
          <p:cNvPr id="2" name="Slide Image Placeholder 1">
            <a:extLst>
              <a:ext uri="{FF2B5EF4-FFF2-40B4-BE49-F238E27FC236}">
                <a16:creationId xmlns:a16="http://schemas.microsoft.com/office/drawing/2014/main" id="{6A811722-74FF-A840-8738-14C4CCBE2403}"/>
              </a:ext>
            </a:extLst>
          </p:cNvPr>
          <p:cNvSpPr>
            <a:spLocks noGrp="1" noRot="1" noChangeAspect="1" noResize="1"/>
          </p:cNvSpPr>
          <p:nvPr>
            <p:ph type="sldImg"/>
          </p:nvPr>
        </p:nvSpPr>
        <p:spPr>
          <a:xfrm>
            <a:off x="533400" y="763588"/>
            <a:ext cx="6705600" cy="3771900"/>
          </a:xfrm>
          <a:solidFill>
            <a:srgbClr val="729FCF"/>
          </a:solidFill>
          <a:ln w="25400">
            <a:solidFill>
              <a:srgbClr val="3465A4"/>
            </a:solidFill>
            <a:prstDash val="solid"/>
          </a:ln>
        </p:spPr>
      </p:sp>
      <p:sp>
        <p:nvSpPr>
          <p:cNvPr id="3" name="Notes Placeholder 2">
            <a:extLst>
              <a:ext uri="{FF2B5EF4-FFF2-40B4-BE49-F238E27FC236}">
                <a16:creationId xmlns:a16="http://schemas.microsoft.com/office/drawing/2014/main" id="{492DC3E7-CF6C-574E-AD16-871BA9827777}"/>
              </a:ext>
            </a:extLst>
          </p:cNvPr>
          <p:cNvSpPr txBox="1">
            <a:spLocks noGrp="1"/>
          </p:cNvSpPr>
          <p:nvPr>
            <p:ph type="body" sz="quarter" idx="1"/>
          </p:nvPr>
        </p:nvSpPr>
        <p:spPr/>
        <p:txBody>
          <a:bodyPr vert="horz"/>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E324FF-5CEC-2A4C-B6F0-CAF293EF4499}"/>
              </a:ext>
            </a:extLst>
          </p:cNvPr>
          <p:cNvSpPr>
            <a:spLocks noGrp="1"/>
          </p:cNvSpPr>
          <p:nvPr>
            <p:ph type="ctrTitle"/>
          </p:nvPr>
        </p:nvSpPr>
        <p:spPr>
          <a:xfrm>
            <a:off x="1524000" y="1122363"/>
            <a:ext cx="9144000" cy="2387600"/>
          </a:xfrm>
        </p:spPr>
        <p:txBody>
          <a:bodyPr anchor="b"/>
          <a:lstStyle>
            <a:lvl1pPr algn="ctr">
              <a:defRPr sz="6000">
                <a:latin typeface="Helvetica" pitchFamily="2" charset="0"/>
              </a:defRPr>
            </a:lvl1pPr>
          </a:lstStyle>
          <a:p>
            <a:r>
              <a:rPr lang="en-US"/>
              <a:t>Click to edit Master title style</a:t>
            </a:r>
          </a:p>
        </p:txBody>
      </p:sp>
      <p:sp>
        <p:nvSpPr>
          <p:cNvPr id="3" name="Subtitle 2">
            <a:extLst>
              <a:ext uri="{FF2B5EF4-FFF2-40B4-BE49-F238E27FC236}">
                <a16:creationId xmlns:a16="http://schemas.microsoft.com/office/drawing/2014/main" id="{9C08E968-4172-2942-B0C2-C07561360BE0}"/>
              </a:ext>
            </a:extLst>
          </p:cNvPr>
          <p:cNvSpPr>
            <a:spLocks noGrp="1"/>
          </p:cNvSpPr>
          <p:nvPr>
            <p:ph type="subTitle" idx="1"/>
          </p:nvPr>
        </p:nvSpPr>
        <p:spPr>
          <a:xfrm>
            <a:off x="1524000" y="3602038"/>
            <a:ext cx="9144000" cy="1655762"/>
          </a:xfrm>
        </p:spPr>
        <p:txBody>
          <a:bodyPr/>
          <a:lstStyle>
            <a:lvl1pPr marL="0" indent="0" algn="ctr">
              <a:buNone/>
              <a:defRPr sz="2400">
                <a:latin typeface="Helvetica"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043ADC9-41DE-5348-A0A6-BF0F42225EBC}"/>
              </a:ext>
            </a:extLst>
          </p:cNvPr>
          <p:cNvSpPr>
            <a:spLocks noGrp="1"/>
          </p:cNvSpPr>
          <p:nvPr>
            <p:ph type="dt" sz="half" idx="10"/>
          </p:nvPr>
        </p:nvSpPr>
        <p:spPr/>
        <p:txBody>
          <a:bodyPr/>
          <a:lstStyle>
            <a:lvl1pPr>
              <a:defRPr>
                <a:latin typeface="Helvetica" pitchFamily="2" charset="0"/>
              </a:defRPr>
            </a:lvl1pPr>
          </a:lstStyle>
          <a:p>
            <a:fld id="{FD30A458-D17A-8345-B5BE-12F277D50A24}" type="datetimeFigureOut">
              <a:rPr lang="en-US" smtClean="0"/>
              <a:pPr/>
              <a:t>1/22/23</a:t>
            </a:fld>
            <a:endParaRPr lang="en-US"/>
          </a:p>
        </p:txBody>
      </p:sp>
      <p:sp>
        <p:nvSpPr>
          <p:cNvPr id="5" name="Footer Placeholder 4">
            <a:extLst>
              <a:ext uri="{FF2B5EF4-FFF2-40B4-BE49-F238E27FC236}">
                <a16:creationId xmlns:a16="http://schemas.microsoft.com/office/drawing/2014/main" id="{DC0BDA77-7181-3140-9F69-3FBE50B74894}"/>
              </a:ext>
            </a:extLst>
          </p:cNvPr>
          <p:cNvSpPr>
            <a:spLocks noGrp="1"/>
          </p:cNvSpPr>
          <p:nvPr>
            <p:ph type="ftr" sz="quarter" idx="11"/>
          </p:nvPr>
        </p:nvSpPr>
        <p:spPr/>
        <p:txBody>
          <a:bodyPr/>
          <a:lstStyle>
            <a:lvl1pPr>
              <a:defRPr>
                <a:latin typeface="Helvetica" pitchFamily="2" charset="0"/>
              </a:defRPr>
            </a:lvl1pPr>
          </a:lstStyle>
          <a:p>
            <a:endParaRPr lang="en-US"/>
          </a:p>
        </p:txBody>
      </p:sp>
      <p:sp>
        <p:nvSpPr>
          <p:cNvPr id="6" name="Slide Number Placeholder 5">
            <a:extLst>
              <a:ext uri="{FF2B5EF4-FFF2-40B4-BE49-F238E27FC236}">
                <a16:creationId xmlns:a16="http://schemas.microsoft.com/office/drawing/2014/main" id="{A0741790-5B54-774A-89B3-BA8408410E6F}"/>
              </a:ext>
            </a:extLst>
          </p:cNvPr>
          <p:cNvSpPr>
            <a:spLocks noGrp="1"/>
          </p:cNvSpPr>
          <p:nvPr>
            <p:ph type="sldNum" sz="quarter" idx="12"/>
          </p:nvPr>
        </p:nvSpPr>
        <p:spPr/>
        <p:txBody>
          <a:bodyPr/>
          <a:lstStyle>
            <a:lvl1pPr>
              <a:defRPr>
                <a:latin typeface="Helvetica" pitchFamily="2" charset="0"/>
              </a:defRPr>
            </a:lvl1pPr>
          </a:lstStyle>
          <a:p>
            <a:fld id="{8C3E1746-8447-F841-9ABF-A4E510703EB0}" type="slidenum">
              <a:rPr lang="en-US" smtClean="0"/>
              <a:pPr/>
              <a:t>‹#›</a:t>
            </a:fld>
            <a:endParaRPr lang="en-US"/>
          </a:p>
        </p:txBody>
      </p:sp>
    </p:spTree>
    <p:extLst>
      <p:ext uri="{BB962C8B-B14F-4D97-AF65-F5344CB8AC3E}">
        <p14:creationId xmlns:p14="http://schemas.microsoft.com/office/powerpoint/2010/main" val="3347247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E867F6-1B19-824B-A1BB-A6CFB7EA4176}"/>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15DEE056-6EC0-2C4B-A3DD-A28B7E021A3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FD20F87-C2E4-E442-AC5D-4A3C165EB0E2}"/>
              </a:ext>
            </a:extLst>
          </p:cNvPr>
          <p:cNvSpPr>
            <a:spLocks noGrp="1"/>
          </p:cNvSpPr>
          <p:nvPr>
            <p:ph type="dt" sz="half" idx="10"/>
          </p:nvPr>
        </p:nvSpPr>
        <p:spPr/>
        <p:txBody>
          <a:bodyPr/>
          <a:lstStyle/>
          <a:p>
            <a:fld id="{FD30A458-D17A-8345-B5BE-12F277D50A24}" type="datetimeFigureOut">
              <a:rPr lang="en-US" smtClean="0"/>
              <a:t>1/22/23</a:t>
            </a:fld>
            <a:endParaRPr lang="en-US"/>
          </a:p>
        </p:txBody>
      </p:sp>
      <p:sp>
        <p:nvSpPr>
          <p:cNvPr id="5" name="Footer Placeholder 4">
            <a:extLst>
              <a:ext uri="{FF2B5EF4-FFF2-40B4-BE49-F238E27FC236}">
                <a16:creationId xmlns:a16="http://schemas.microsoft.com/office/drawing/2014/main" id="{7A2EE07B-FF03-2D46-9965-A2623D709CA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75AD680-5956-0F4D-A897-4A532C18F9A2}"/>
              </a:ext>
            </a:extLst>
          </p:cNvPr>
          <p:cNvSpPr>
            <a:spLocks noGrp="1"/>
          </p:cNvSpPr>
          <p:nvPr>
            <p:ph type="sldNum" sz="quarter" idx="12"/>
          </p:nvPr>
        </p:nvSpPr>
        <p:spPr/>
        <p:txBody>
          <a:bodyPr/>
          <a:lstStyle/>
          <a:p>
            <a:fld id="{8C3E1746-8447-F841-9ABF-A4E510703EB0}" type="slidenum">
              <a:rPr lang="en-US" smtClean="0"/>
              <a:t>‹#›</a:t>
            </a:fld>
            <a:endParaRPr lang="en-US"/>
          </a:p>
        </p:txBody>
      </p:sp>
    </p:spTree>
    <p:extLst>
      <p:ext uri="{BB962C8B-B14F-4D97-AF65-F5344CB8AC3E}">
        <p14:creationId xmlns:p14="http://schemas.microsoft.com/office/powerpoint/2010/main" val="42536663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7C9BE90-A143-0F42-9229-B8866F9DA92B}"/>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1F126E3-2E54-8A42-B5E9-58B94E53993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F2AEFFC-6197-084E-A6A5-CC28DEF5A9BE}"/>
              </a:ext>
            </a:extLst>
          </p:cNvPr>
          <p:cNvSpPr>
            <a:spLocks noGrp="1"/>
          </p:cNvSpPr>
          <p:nvPr>
            <p:ph type="dt" sz="half" idx="10"/>
          </p:nvPr>
        </p:nvSpPr>
        <p:spPr/>
        <p:txBody>
          <a:bodyPr/>
          <a:lstStyle/>
          <a:p>
            <a:fld id="{FD30A458-D17A-8345-B5BE-12F277D50A24}" type="datetimeFigureOut">
              <a:rPr lang="en-US" smtClean="0"/>
              <a:t>1/22/23</a:t>
            </a:fld>
            <a:endParaRPr lang="en-US"/>
          </a:p>
        </p:txBody>
      </p:sp>
      <p:sp>
        <p:nvSpPr>
          <p:cNvPr id="5" name="Footer Placeholder 4">
            <a:extLst>
              <a:ext uri="{FF2B5EF4-FFF2-40B4-BE49-F238E27FC236}">
                <a16:creationId xmlns:a16="http://schemas.microsoft.com/office/drawing/2014/main" id="{79847C44-A0B3-DB4E-99B7-F713382E30E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B9C8132-5241-8A4D-A8CF-65ECAD4671B9}"/>
              </a:ext>
            </a:extLst>
          </p:cNvPr>
          <p:cNvSpPr>
            <a:spLocks noGrp="1"/>
          </p:cNvSpPr>
          <p:nvPr>
            <p:ph type="sldNum" sz="quarter" idx="12"/>
          </p:nvPr>
        </p:nvSpPr>
        <p:spPr/>
        <p:txBody>
          <a:bodyPr/>
          <a:lstStyle/>
          <a:p>
            <a:fld id="{8C3E1746-8447-F841-9ABF-A4E510703EB0}" type="slidenum">
              <a:rPr lang="en-US" smtClean="0"/>
              <a:t>‹#›</a:t>
            </a:fld>
            <a:endParaRPr lang="en-US"/>
          </a:p>
        </p:txBody>
      </p:sp>
    </p:spTree>
    <p:extLst>
      <p:ext uri="{BB962C8B-B14F-4D97-AF65-F5344CB8AC3E}">
        <p14:creationId xmlns:p14="http://schemas.microsoft.com/office/powerpoint/2010/main" val="23654882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FE5DB2-E808-524E-867B-F4EF6544CA33}"/>
              </a:ext>
            </a:extLst>
          </p:cNvPr>
          <p:cNvSpPr>
            <a:spLocks noGrp="1"/>
          </p:cNvSpPr>
          <p:nvPr>
            <p:ph type="title"/>
          </p:nvPr>
        </p:nvSpPr>
        <p:spPr/>
        <p:txBody>
          <a:bodyPr/>
          <a:lstStyle>
            <a:lvl1pPr>
              <a:defRPr>
                <a:latin typeface="Helvetica" pitchFamily="2" charset="0"/>
              </a:defRPr>
            </a:lvl1pPr>
          </a:lstStyle>
          <a:p>
            <a:r>
              <a:rPr lang="en-US"/>
              <a:t>Click to edit Master title style</a:t>
            </a:r>
          </a:p>
        </p:txBody>
      </p:sp>
      <p:sp>
        <p:nvSpPr>
          <p:cNvPr id="3" name="Content Placeholder 2">
            <a:extLst>
              <a:ext uri="{FF2B5EF4-FFF2-40B4-BE49-F238E27FC236}">
                <a16:creationId xmlns:a16="http://schemas.microsoft.com/office/drawing/2014/main" id="{1495DDAB-4EA2-C846-BDB0-15C3FE353CDA}"/>
              </a:ext>
            </a:extLst>
          </p:cNvPr>
          <p:cNvSpPr>
            <a:spLocks noGrp="1"/>
          </p:cNvSpPr>
          <p:nvPr>
            <p:ph idx="1"/>
          </p:nvPr>
        </p:nvSpPr>
        <p:spPr/>
        <p:txBody>
          <a:bodyPr/>
          <a:lstStyle>
            <a:lvl1pPr>
              <a:defRPr>
                <a:latin typeface="Helvetica" pitchFamily="2" charset="0"/>
              </a:defRPr>
            </a:lvl1pPr>
            <a:lvl2pPr>
              <a:defRPr>
                <a:latin typeface="Helvetica" pitchFamily="2" charset="0"/>
              </a:defRPr>
            </a:lvl2pPr>
            <a:lvl3pPr>
              <a:defRPr>
                <a:latin typeface="Helvetica" pitchFamily="2" charset="0"/>
              </a:defRPr>
            </a:lvl3pPr>
            <a:lvl4pPr>
              <a:defRPr>
                <a:latin typeface="Helvetica" pitchFamily="2" charset="0"/>
              </a:defRPr>
            </a:lvl4pPr>
            <a:lvl5pPr>
              <a:defRPr>
                <a:latin typeface="Helvetica"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CE1C579-6D62-9445-A09E-48D4FFA8A874}"/>
              </a:ext>
            </a:extLst>
          </p:cNvPr>
          <p:cNvSpPr>
            <a:spLocks noGrp="1"/>
          </p:cNvSpPr>
          <p:nvPr>
            <p:ph type="dt" sz="half" idx="10"/>
          </p:nvPr>
        </p:nvSpPr>
        <p:spPr/>
        <p:txBody>
          <a:bodyPr/>
          <a:lstStyle>
            <a:lvl1pPr>
              <a:defRPr>
                <a:latin typeface="Helvetica" pitchFamily="2" charset="0"/>
              </a:defRPr>
            </a:lvl1pPr>
          </a:lstStyle>
          <a:p>
            <a:fld id="{FD30A458-D17A-8345-B5BE-12F277D50A24}" type="datetimeFigureOut">
              <a:rPr lang="en-US" smtClean="0"/>
              <a:pPr/>
              <a:t>1/22/23</a:t>
            </a:fld>
            <a:endParaRPr lang="en-US"/>
          </a:p>
        </p:txBody>
      </p:sp>
      <p:sp>
        <p:nvSpPr>
          <p:cNvPr id="5" name="Footer Placeholder 4">
            <a:extLst>
              <a:ext uri="{FF2B5EF4-FFF2-40B4-BE49-F238E27FC236}">
                <a16:creationId xmlns:a16="http://schemas.microsoft.com/office/drawing/2014/main" id="{532AB477-8623-4A45-9E1E-5BCD843EDE35}"/>
              </a:ext>
            </a:extLst>
          </p:cNvPr>
          <p:cNvSpPr>
            <a:spLocks noGrp="1"/>
          </p:cNvSpPr>
          <p:nvPr>
            <p:ph type="ftr" sz="quarter" idx="11"/>
          </p:nvPr>
        </p:nvSpPr>
        <p:spPr/>
        <p:txBody>
          <a:bodyPr/>
          <a:lstStyle>
            <a:lvl1pPr>
              <a:defRPr>
                <a:latin typeface="Helvetica" pitchFamily="2" charset="0"/>
              </a:defRPr>
            </a:lvl1pPr>
          </a:lstStyle>
          <a:p>
            <a:endParaRPr lang="en-US"/>
          </a:p>
        </p:txBody>
      </p:sp>
      <p:sp>
        <p:nvSpPr>
          <p:cNvPr id="6" name="Slide Number Placeholder 5">
            <a:extLst>
              <a:ext uri="{FF2B5EF4-FFF2-40B4-BE49-F238E27FC236}">
                <a16:creationId xmlns:a16="http://schemas.microsoft.com/office/drawing/2014/main" id="{6BEDEDB5-F062-ED4A-8811-D002AEC2513C}"/>
              </a:ext>
            </a:extLst>
          </p:cNvPr>
          <p:cNvSpPr>
            <a:spLocks noGrp="1"/>
          </p:cNvSpPr>
          <p:nvPr>
            <p:ph type="sldNum" sz="quarter" idx="12"/>
          </p:nvPr>
        </p:nvSpPr>
        <p:spPr/>
        <p:txBody>
          <a:bodyPr/>
          <a:lstStyle>
            <a:lvl1pPr>
              <a:defRPr>
                <a:latin typeface="Helvetica" pitchFamily="2" charset="0"/>
              </a:defRPr>
            </a:lvl1pPr>
          </a:lstStyle>
          <a:p>
            <a:fld id="{8C3E1746-8447-F841-9ABF-A4E510703EB0}" type="slidenum">
              <a:rPr lang="en-US" smtClean="0"/>
              <a:pPr/>
              <a:t>‹#›</a:t>
            </a:fld>
            <a:endParaRPr lang="en-US"/>
          </a:p>
        </p:txBody>
      </p:sp>
    </p:spTree>
    <p:extLst>
      <p:ext uri="{BB962C8B-B14F-4D97-AF65-F5344CB8AC3E}">
        <p14:creationId xmlns:p14="http://schemas.microsoft.com/office/powerpoint/2010/main" val="2207684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0FF9BD-810D-9E40-BF82-6498F20B3BB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672B7372-BAF5-A14C-8B42-971EC3AA964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4DD9070-0173-EC4D-8E62-6D82A9FF547A}"/>
              </a:ext>
            </a:extLst>
          </p:cNvPr>
          <p:cNvSpPr>
            <a:spLocks noGrp="1"/>
          </p:cNvSpPr>
          <p:nvPr>
            <p:ph type="dt" sz="half" idx="10"/>
          </p:nvPr>
        </p:nvSpPr>
        <p:spPr/>
        <p:txBody>
          <a:bodyPr/>
          <a:lstStyle/>
          <a:p>
            <a:fld id="{FD30A458-D17A-8345-B5BE-12F277D50A24}" type="datetimeFigureOut">
              <a:rPr lang="en-US" smtClean="0"/>
              <a:t>1/22/23</a:t>
            </a:fld>
            <a:endParaRPr lang="en-US"/>
          </a:p>
        </p:txBody>
      </p:sp>
      <p:sp>
        <p:nvSpPr>
          <p:cNvPr id="5" name="Footer Placeholder 4">
            <a:extLst>
              <a:ext uri="{FF2B5EF4-FFF2-40B4-BE49-F238E27FC236}">
                <a16:creationId xmlns:a16="http://schemas.microsoft.com/office/drawing/2014/main" id="{C61A92BC-7F78-2E47-B53D-A81D25E9C92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185D9E8-41A1-1E4B-93B8-E3A88F8E882A}"/>
              </a:ext>
            </a:extLst>
          </p:cNvPr>
          <p:cNvSpPr>
            <a:spLocks noGrp="1"/>
          </p:cNvSpPr>
          <p:nvPr>
            <p:ph type="sldNum" sz="quarter" idx="12"/>
          </p:nvPr>
        </p:nvSpPr>
        <p:spPr/>
        <p:txBody>
          <a:bodyPr/>
          <a:lstStyle/>
          <a:p>
            <a:fld id="{8C3E1746-8447-F841-9ABF-A4E510703EB0}" type="slidenum">
              <a:rPr lang="en-US" smtClean="0"/>
              <a:t>‹#›</a:t>
            </a:fld>
            <a:endParaRPr lang="en-US"/>
          </a:p>
        </p:txBody>
      </p:sp>
    </p:spTree>
    <p:extLst>
      <p:ext uri="{BB962C8B-B14F-4D97-AF65-F5344CB8AC3E}">
        <p14:creationId xmlns:p14="http://schemas.microsoft.com/office/powerpoint/2010/main" val="30797427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23FB09-B8C3-644A-BD47-394BA7F8580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9EB3206-E13F-A742-B6C5-6A2F3EB7BEF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66E93A4-CDEC-0344-B706-9C8F8E5B962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281A45F-67C2-AE4F-8EDF-FB1F7975BC64}"/>
              </a:ext>
            </a:extLst>
          </p:cNvPr>
          <p:cNvSpPr>
            <a:spLocks noGrp="1"/>
          </p:cNvSpPr>
          <p:nvPr>
            <p:ph type="dt" sz="half" idx="10"/>
          </p:nvPr>
        </p:nvSpPr>
        <p:spPr/>
        <p:txBody>
          <a:bodyPr/>
          <a:lstStyle/>
          <a:p>
            <a:fld id="{FD30A458-D17A-8345-B5BE-12F277D50A24}" type="datetimeFigureOut">
              <a:rPr lang="en-US" smtClean="0"/>
              <a:t>1/22/23</a:t>
            </a:fld>
            <a:endParaRPr lang="en-US"/>
          </a:p>
        </p:txBody>
      </p:sp>
      <p:sp>
        <p:nvSpPr>
          <p:cNvPr id="6" name="Footer Placeholder 5">
            <a:extLst>
              <a:ext uri="{FF2B5EF4-FFF2-40B4-BE49-F238E27FC236}">
                <a16:creationId xmlns:a16="http://schemas.microsoft.com/office/drawing/2014/main" id="{25E160F4-FC83-4F4A-9519-39C37E3311D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222F8B0-2869-6E46-912E-0A53A5000A1D}"/>
              </a:ext>
            </a:extLst>
          </p:cNvPr>
          <p:cNvSpPr>
            <a:spLocks noGrp="1"/>
          </p:cNvSpPr>
          <p:nvPr>
            <p:ph type="sldNum" sz="quarter" idx="12"/>
          </p:nvPr>
        </p:nvSpPr>
        <p:spPr/>
        <p:txBody>
          <a:bodyPr/>
          <a:lstStyle/>
          <a:p>
            <a:fld id="{8C3E1746-8447-F841-9ABF-A4E510703EB0}" type="slidenum">
              <a:rPr lang="en-US" smtClean="0"/>
              <a:t>‹#›</a:t>
            </a:fld>
            <a:endParaRPr lang="en-US"/>
          </a:p>
        </p:txBody>
      </p:sp>
    </p:spTree>
    <p:extLst>
      <p:ext uri="{BB962C8B-B14F-4D97-AF65-F5344CB8AC3E}">
        <p14:creationId xmlns:p14="http://schemas.microsoft.com/office/powerpoint/2010/main" val="29183958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B89EDB-402D-7A45-9F39-53206829C207}"/>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23F1FA2-ACB2-7649-95BF-2362B8880E7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D59D54D-1E5D-0545-8F9E-DEA186B8547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E14C842-E015-E346-9EBA-5318D312910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96AB10B-C9C8-1E4A-A0BA-DEF0F006BC1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FDB7128-67AA-D549-95FB-228127AE7790}"/>
              </a:ext>
            </a:extLst>
          </p:cNvPr>
          <p:cNvSpPr>
            <a:spLocks noGrp="1"/>
          </p:cNvSpPr>
          <p:nvPr>
            <p:ph type="dt" sz="half" idx="10"/>
          </p:nvPr>
        </p:nvSpPr>
        <p:spPr/>
        <p:txBody>
          <a:bodyPr/>
          <a:lstStyle/>
          <a:p>
            <a:fld id="{FD30A458-D17A-8345-B5BE-12F277D50A24}" type="datetimeFigureOut">
              <a:rPr lang="en-US" smtClean="0"/>
              <a:t>1/22/23</a:t>
            </a:fld>
            <a:endParaRPr lang="en-US"/>
          </a:p>
        </p:txBody>
      </p:sp>
      <p:sp>
        <p:nvSpPr>
          <p:cNvPr id="8" name="Footer Placeholder 7">
            <a:extLst>
              <a:ext uri="{FF2B5EF4-FFF2-40B4-BE49-F238E27FC236}">
                <a16:creationId xmlns:a16="http://schemas.microsoft.com/office/drawing/2014/main" id="{9D9F8961-2607-AC43-BA26-C85745260BC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FFD561A3-9ED9-7A4B-A23A-01C2E002F992}"/>
              </a:ext>
            </a:extLst>
          </p:cNvPr>
          <p:cNvSpPr>
            <a:spLocks noGrp="1"/>
          </p:cNvSpPr>
          <p:nvPr>
            <p:ph type="sldNum" sz="quarter" idx="12"/>
          </p:nvPr>
        </p:nvSpPr>
        <p:spPr/>
        <p:txBody>
          <a:bodyPr/>
          <a:lstStyle/>
          <a:p>
            <a:fld id="{8C3E1746-8447-F841-9ABF-A4E510703EB0}" type="slidenum">
              <a:rPr lang="en-US" smtClean="0"/>
              <a:t>‹#›</a:t>
            </a:fld>
            <a:endParaRPr lang="en-US"/>
          </a:p>
        </p:txBody>
      </p:sp>
    </p:spTree>
    <p:extLst>
      <p:ext uri="{BB962C8B-B14F-4D97-AF65-F5344CB8AC3E}">
        <p14:creationId xmlns:p14="http://schemas.microsoft.com/office/powerpoint/2010/main" val="23138363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75D8E9-5F88-D04B-8A83-FB524230A814}"/>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7E78A39C-48D9-A54F-9ACC-2C46905CEB44}"/>
              </a:ext>
            </a:extLst>
          </p:cNvPr>
          <p:cNvSpPr>
            <a:spLocks noGrp="1"/>
          </p:cNvSpPr>
          <p:nvPr>
            <p:ph type="dt" sz="half" idx="10"/>
          </p:nvPr>
        </p:nvSpPr>
        <p:spPr/>
        <p:txBody>
          <a:bodyPr/>
          <a:lstStyle/>
          <a:p>
            <a:fld id="{FD30A458-D17A-8345-B5BE-12F277D50A24}" type="datetimeFigureOut">
              <a:rPr lang="en-US" smtClean="0"/>
              <a:t>1/22/23</a:t>
            </a:fld>
            <a:endParaRPr lang="en-US"/>
          </a:p>
        </p:txBody>
      </p:sp>
      <p:sp>
        <p:nvSpPr>
          <p:cNvPr id="4" name="Footer Placeholder 3">
            <a:extLst>
              <a:ext uri="{FF2B5EF4-FFF2-40B4-BE49-F238E27FC236}">
                <a16:creationId xmlns:a16="http://schemas.microsoft.com/office/drawing/2014/main" id="{229174F8-CE94-CF4D-AC65-5717E823ECF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907DF6B-F20D-C747-B0C8-9A39FF37BC96}"/>
              </a:ext>
            </a:extLst>
          </p:cNvPr>
          <p:cNvSpPr>
            <a:spLocks noGrp="1"/>
          </p:cNvSpPr>
          <p:nvPr>
            <p:ph type="sldNum" sz="quarter" idx="12"/>
          </p:nvPr>
        </p:nvSpPr>
        <p:spPr/>
        <p:txBody>
          <a:bodyPr/>
          <a:lstStyle/>
          <a:p>
            <a:fld id="{8C3E1746-8447-F841-9ABF-A4E510703EB0}" type="slidenum">
              <a:rPr lang="en-US" smtClean="0"/>
              <a:t>‹#›</a:t>
            </a:fld>
            <a:endParaRPr lang="en-US"/>
          </a:p>
        </p:txBody>
      </p:sp>
    </p:spTree>
    <p:extLst>
      <p:ext uri="{BB962C8B-B14F-4D97-AF65-F5344CB8AC3E}">
        <p14:creationId xmlns:p14="http://schemas.microsoft.com/office/powerpoint/2010/main" val="5574086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2C07D79-507E-0340-BA94-02103D1C592E}"/>
              </a:ext>
            </a:extLst>
          </p:cNvPr>
          <p:cNvSpPr>
            <a:spLocks noGrp="1"/>
          </p:cNvSpPr>
          <p:nvPr>
            <p:ph type="dt" sz="half" idx="10"/>
          </p:nvPr>
        </p:nvSpPr>
        <p:spPr/>
        <p:txBody>
          <a:bodyPr/>
          <a:lstStyle/>
          <a:p>
            <a:fld id="{FD30A458-D17A-8345-B5BE-12F277D50A24}" type="datetimeFigureOut">
              <a:rPr lang="en-US" smtClean="0"/>
              <a:t>1/22/23</a:t>
            </a:fld>
            <a:endParaRPr lang="en-US"/>
          </a:p>
        </p:txBody>
      </p:sp>
      <p:sp>
        <p:nvSpPr>
          <p:cNvPr id="3" name="Footer Placeholder 2">
            <a:extLst>
              <a:ext uri="{FF2B5EF4-FFF2-40B4-BE49-F238E27FC236}">
                <a16:creationId xmlns:a16="http://schemas.microsoft.com/office/drawing/2014/main" id="{4C0ECFA7-E3B1-9540-8A6D-3474638E024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CF9496A-C482-9F46-A829-3EDFD97FBFB3}"/>
              </a:ext>
            </a:extLst>
          </p:cNvPr>
          <p:cNvSpPr>
            <a:spLocks noGrp="1"/>
          </p:cNvSpPr>
          <p:nvPr>
            <p:ph type="sldNum" sz="quarter" idx="12"/>
          </p:nvPr>
        </p:nvSpPr>
        <p:spPr/>
        <p:txBody>
          <a:bodyPr/>
          <a:lstStyle/>
          <a:p>
            <a:fld id="{8C3E1746-8447-F841-9ABF-A4E510703EB0}" type="slidenum">
              <a:rPr lang="en-US" smtClean="0"/>
              <a:t>‹#›</a:t>
            </a:fld>
            <a:endParaRPr lang="en-US"/>
          </a:p>
        </p:txBody>
      </p:sp>
    </p:spTree>
    <p:extLst>
      <p:ext uri="{BB962C8B-B14F-4D97-AF65-F5344CB8AC3E}">
        <p14:creationId xmlns:p14="http://schemas.microsoft.com/office/powerpoint/2010/main" val="38100484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A267CB-3517-384D-90A3-E3DDEDB3F91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BDC34ACB-0ECE-E547-92D2-EC738B42012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8ECF6A9-84E7-EF47-8796-57B8E2B2ED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98A5236-72B7-7143-A886-4486173DF4FD}"/>
              </a:ext>
            </a:extLst>
          </p:cNvPr>
          <p:cNvSpPr>
            <a:spLocks noGrp="1"/>
          </p:cNvSpPr>
          <p:nvPr>
            <p:ph type="dt" sz="half" idx="10"/>
          </p:nvPr>
        </p:nvSpPr>
        <p:spPr/>
        <p:txBody>
          <a:bodyPr/>
          <a:lstStyle/>
          <a:p>
            <a:fld id="{FD30A458-D17A-8345-B5BE-12F277D50A24}" type="datetimeFigureOut">
              <a:rPr lang="en-US" smtClean="0"/>
              <a:t>1/22/23</a:t>
            </a:fld>
            <a:endParaRPr lang="en-US"/>
          </a:p>
        </p:txBody>
      </p:sp>
      <p:sp>
        <p:nvSpPr>
          <p:cNvPr id="6" name="Footer Placeholder 5">
            <a:extLst>
              <a:ext uri="{FF2B5EF4-FFF2-40B4-BE49-F238E27FC236}">
                <a16:creationId xmlns:a16="http://schemas.microsoft.com/office/drawing/2014/main" id="{857EC205-7666-5140-8DFE-591340F1AA6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E214E83-E202-6543-B878-D6FFB925BDFD}"/>
              </a:ext>
            </a:extLst>
          </p:cNvPr>
          <p:cNvSpPr>
            <a:spLocks noGrp="1"/>
          </p:cNvSpPr>
          <p:nvPr>
            <p:ph type="sldNum" sz="quarter" idx="12"/>
          </p:nvPr>
        </p:nvSpPr>
        <p:spPr/>
        <p:txBody>
          <a:bodyPr/>
          <a:lstStyle/>
          <a:p>
            <a:fld id="{8C3E1746-8447-F841-9ABF-A4E510703EB0}" type="slidenum">
              <a:rPr lang="en-US" smtClean="0"/>
              <a:t>‹#›</a:t>
            </a:fld>
            <a:endParaRPr lang="en-US"/>
          </a:p>
        </p:txBody>
      </p:sp>
    </p:spTree>
    <p:extLst>
      <p:ext uri="{BB962C8B-B14F-4D97-AF65-F5344CB8AC3E}">
        <p14:creationId xmlns:p14="http://schemas.microsoft.com/office/powerpoint/2010/main" val="39133510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9786AE-2FBB-D240-A064-B866F65232E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AB7E8B3-C759-3040-8351-9A57018C00A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20933F1B-829F-F64D-AFC3-0712D277FF7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B574808-7A9C-7647-9F62-876F91D6A90C}"/>
              </a:ext>
            </a:extLst>
          </p:cNvPr>
          <p:cNvSpPr>
            <a:spLocks noGrp="1"/>
          </p:cNvSpPr>
          <p:nvPr>
            <p:ph type="dt" sz="half" idx="10"/>
          </p:nvPr>
        </p:nvSpPr>
        <p:spPr/>
        <p:txBody>
          <a:bodyPr/>
          <a:lstStyle/>
          <a:p>
            <a:fld id="{FD30A458-D17A-8345-B5BE-12F277D50A24}" type="datetimeFigureOut">
              <a:rPr lang="en-US" smtClean="0"/>
              <a:t>1/22/23</a:t>
            </a:fld>
            <a:endParaRPr lang="en-US"/>
          </a:p>
        </p:txBody>
      </p:sp>
      <p:sp>
        <p:nvSpPr>
          <p:cNvPr id="6" name="Footer Placeholder 5">
            <a:extLst>
              <a:ext uri="{FF2B5EF4-FFF2-40B4-BE49-F238E27FC236}">
                <a16:creationId xmlns:a16="http://schemas.microsoft.com/office/drawing/2014/main" id="{83A2A20B-EE64-274D-84F9-215E014BECC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BE71465-2272-5F43-88CC-FB156C9C29BC}"/>
              </a:ext>
            </a:extLst>
          </p:cNvPr>
          <p:cNvSpPr>
            <a:spLocks noGrp="1"/>
          </p:cNvSpPr>
          <p:nvPr>
            <p:ph type="sldNum" sz="quarter" idx="12"/>
          </p:nvPr>
        </p:nvSpPr>
        <p:spPr/>
        <p:txBody>
          <a:bodyPr/>
          <a:lstStyle/>
          <a:p>
            <a:fld id="{8C3E1746-8447-F841-9ABF-A4E510703EB0}" type="slidenum">
              <a:rPr lang="en-US" smtClean="0"/>
              <a:t>‹#›</a:t>
            </a:fld>
            <a:endParaRPr lang="en-US"/>
          </a:p>
        </p:txBody>
      </p:sp>
    </p:spTree>
    <p:extLst>
      <p:ext uri="{BB962C8B-B14F-4D97-AF65-F5344CB8AC3E}">
        <p14:creationId xmlns:p14="http://schemas.microsoft.com/office/powerpoint/2010/main" val="33995039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FEC2443-C477-4042-87E0-D63ACAA49FB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F4766BF7-06D1-0648-9205-1DA9BF292A1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0AB936A-FCC5-A849-A44B-3BB6B9558CE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Helvetica" pitchFamily="2" charset="0"/>
              </a:defRPr>
            </a:lvl1pPr>
          </a:lstStyle>
          <a:p>
            <a:fld id="{FD30A458-D17A-8345-B5BE-12F277D50A24}" type="datetimeFigureOut">
              <a:rPr lang="en-US" smtClean="0"/>
              <a:pPr/>
              <a:t>1/22/23</a:t>
            </a:fld>
            <a:endParaRPr lang="en-US"/>
          </a:p>
        </p:txBody>
      </p:sp>
      <p:sp>
        <p:nvSpPr>
          <p:cNvPr id="5" name="Footer Placeholder 4">
            <a:extLst>
              <a:ext uri="{FF2B5EF4-FFF2-40B4-BE49-F238E27FC236}">
                <a16:creationId xmlns:a16="http://schemas.microsoft.com/office/drawing/2014/main" id="{BDE1C685-3511-CE4C-9B23-9E3BED69EEF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Helvetica" pitchFamily="2" charset="0"/>
              </a:defRPr>
            </a:lvl1pPr>
          </a:lstStyle>
          <a:p>
            <a:endParaRPr lang="en-US"/>
          </a:p>
        </p:txBody>
      </p:sp>
      <p:sp>
        <p:nvSpPr>
          <p:cNvPr id="6" name="Slide Number Placeholder 5">
            <a:extLst>
              <a:ext uri="{FF2B5EF4-FFF2-40B4-BE49-F238E27FC236}">
                <a16:creationId xmlns:a16="http://schemas.microsoft.com/office/drawing/2014/main" id="{CF8E8302-6079-B54E-AF76-6E5A59EA3C2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Helvetica" pitchFamily="2" charset="0"/>
              </a:defRPr>
            </a:lvl1pPr>
          </a:lstStyle>
          <a:p>
            <a:fld id="{8C3E1746-8447-F841-9ABF-A4E510703EB0}" type="slidenum">
              <a:rPr lang="en-US" smtClean="0"/>
              <a:pPr/>
              <a:t>‹#›</a:t>
            </a:fld>
            <a:endParaRPr lang="en-US"/>
          </a:p>
        </p:txBody>
      </p:sp>
    </p:spTree>
    <p:extLst>
      <p:ext uri="{BB962C8B-B14F-4D97-AF65-F5344CB8AC3E}">
        <p14:creationId xmlns:p14="http://schemas.microsoft.com/office/powerpoint/2010/main" val="260875116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Helvetica" pitchFamily="2"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Helvetica"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Helvetica"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Helvetica"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Helvetica"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Helvetica"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tags" Target="../tags/tag1.xml"/><Relationship Id="rId5" Type="http://schemas.openxmlformats.org/officeDocument/2006/relationships/image" Target="../media/image5.jp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notesSlide" Target="../notesSlides/notesSlide4.xml"/><Relationship Id="rId7" Type="http://schemas.openxmlformats.org/officeDocument/2006/relationships/image" Target="../media/image11.png"/><Relationship Id="rId2" Type="http://schemas.openxmlformats.org/officeDocument/2006/relationships/slideLayout" Target="../slideLayouts/slideLayout2.xml"/><Relationship Id="rId1" Type="http://schemas.openxmlformats.org/officeDocument/2006/relationships/tags" Target="../tags/tag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 Id="rId9"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3.xml"/><Relationship Id="rId5" Type="http://schemas.openxmlformats.org/officeDocument/2006/relationships/image" Target="../media/image18.png"/><Relationship Id="rId4" Type="http://schemas.openxmlformats.org/officeDocument/2006/relationships/image" Target="../media/image17.emf"/></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7000" b="-17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190A58-C03F-4749-8FA6-B8D404A92C3E}"/>
              </a:ext>
            </a:extLst>
          </p:cNvPr>
          <p:cNvSpPr>
            <a:spLocks noGrp="1"/>
          </p:cNvSpPr>
          <p:nvPr>
            <p:ph type="ctrTitle"/>
          </p:nvPr>
        </p:nvSpPr>
        <p:spPr>
          <a:xfrm>
            <a:off x="1524000" y="1863200"/>
            <a:ext cx="9144000" cy="1059027"/>
          </a:xfrm>
        </p:spPr>
        <p:txBody>
          <a:bodyPr>
            <a:noAutofit/>
          </a:bodyPr>
          <a:lstStyle/>
          <a:p>
            <a:r>
              <a:rPr lang="en-US" sz="3200" dirty="0">
                <a:solidFill>
                  <a:schemeClr val="bg1"/>
                </a:solidFill>
              </a:rPr>
              <a:t>New insights into high-energy emission from kpc-scale extragalactic jets</a:t>
            </a:r>
          </a:p>
        </p:txBody>
      </p:sp>
      <p:sp>
        <p:nvSpPr>
          <p:cNvPr id="3" name="Subtitle 2">
            <a:extLst>
              <a:ext uri="{FF2B5EF4-FFF2-40B4-BE49-F238E27FC236}">
                <a16:creationId xmlns:a16="http://schemas.microsoft.com/office/drawing/2014/main" id="{500DFD9F-A27F-FE48-BCE3-E36B96675577}"/>
              </a:ext>
            </a:extLst>
          </p:cNvPr>
          <p:cNvSpPr>
            <a:spLocks noGrp="1"/>
          </p:cNvSpPr>
          <p:nvPr>
            <p:ph type="subTitle" idx="1"/>
          </p:nvPr>
        </p:nvSpPr>
        <p:spPr>
          <a:xfrm>
            <a:off x="1524000" y="3729699"/>
            <a:ext cx="9144000" cy="1655762"/>
          </a:xfrm>
        </p:spPr>
        <p:txBody>
          <a:bodyPr>
            <a:normAutofit fontScale="92500" lnSpcReduction="20000"/>
          </a:bodyPr>
          <a:lstStyle/>
          <a:p>
            <a:r>
              <a:rPr lang="en-US" sz="2000" b="1" dirty="0">
                <a:solidFill>
                  <a:schemeClr val="bg1"/>
                </a:solidFill>
              </a:rPr>
              <a:t>Agniva Roychowdhury</a:t>
            </a:r>
            <a:r>
              <a:rPr lang="en-US" sz="2000" dirty="0">
                <a:solidFill>
                  <a:schemeClr val="bg1"/>
                </a:solidFill>
              </a:rPr>
              <a:t>, University of Maryland Baltimore County, USA.</a:t>
            </a:r>
          </a:p>
          <a:p>
            <a:r>
              <a:rPr lang="en-US" sz="2000" dirty="0">
                <a:solidFill>
                  <a:schemeClr val="bg1"/>
                </a:solidFill>
              </a:rPr>
              <a:t>AAPCOS, SINP, Kolkata, 26</a:t>
            </a:r>
            <a:r>
              <a:rPr lang="en-US" sz="2000" baseline="30000" dirty="0">
                <a:solidFill>
                  <a:schemeClr val="bg1"/>
                </a:solidFill>
              </a:rPr>
              <a:t>th</a:t>
            </a:r>
            <a:r>
              <a:rPr lang="en-US" sz="2000" dirty="0">
                <a:solidFill>
                  <a:schemeClr val="bg1"/>
                </a:solidFill>
              </a:rPr>
              <a:t> January, 2023.</a:t>
            </a:r>
          </a:p>
          <a:p>
            <a:endParaRPr lang="en-US" sz="2000" dirty="0">
              <a:solidFill>
                <a:schemeClr val="bg1"/>
              </a:solidFill>
            </a:endParaRPr>
          </a:p>
          <a:p>
            <a:endParaRPr lang="en-US" sz="2000" dirty="0">
              <a:solidFill>
                <a:schemeClr val="bg1"/>
              </a:solidFill>
            </a:endParaRPr>
          </a:p>
          <a:p>
            <a:r>
              <a:rPr lang="en-US" sz="2000" dirty="0">
                <a:solidFill>
                  <a:schemeClr val="bg1"/>
                </a:solidFill>
              </a:rPr>
              <a:t>Co-authors: Eileen Meyer (PhD advisor), Markos Georganopoulos</a:t>
            </a:r>
          </a:p>
        </p:txBody>
      </p:sp>
      <p:pic>
        <p:nvPicPr>
          <p:cNvPr id="4" name="Picture 4" descr="NSF Logo | NSF - National Science Foundation">
            <a:extLst>
              <a:ext uri="{FF2B5EF4-FFF2-40B4-BE49-F238E27FC236}">
                <a16:creationId xmlns:a16="http://schemas.microsoft.com/office/drawing/2014/main" id="{8B70A0E1-39B6-544C-810D-E1C154D2747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4078" y="201881"/>
            <a:ext cx="1299922" cy="130572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6" descr="UMBC Logo Template - The Business Monthly">
            <a:extLst>
              <a:ext uri="{FF2B5EF4-FFF2-40B4-BE49-F238E27FC236}">
                <a16:creationId xmlns:a16="http://schemas.microsoft.com/office/drawing/2014/main" id="{51C83778-BAD9-414F-8002-750C65C31FC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571850" y="-101694"/>
            <a:ext cx="3845781" cy="19128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74984264"/>
      </p:ext>
    </p:extLst>
  </p:cSld>
  <p:clrMapOvr>
    <a:masterClrMapping/>
  </p:clrMapOvr>
  <mc:AlternateContent xmlns:mc="http://schemas.openxmlformats.org/markup-compatibility/2006" xmlns:p14="http://schemas.microsoft.com/office/powerpoint/2010/main">
    <mc:Choice Requires="p14">
      <p:transition spd="slow" p14:dur="2000" advTm="14508"/>
    </mc:Choice>
    <mc:Fallback xmlns="">
      <p:transition spd="slow" advTm="14508"/>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FB09A8-A995-F244-9E6D-EEB86AC08E7D}"/>
              </a:ext>
            </a:extLst>
          </p:cNvPr>
          <p:cNvSpPr txBox="1">
            <a:spLocks noGrp="1"/>
          </p:cNvSpPr>
          <p:nvPr>
            <p:ph type="title" idx="4294967295"/>
          </p:nvPr>
        </p:nvSpPr>
        <p:spPr>
          <a:xfrm>
            <a:off x="838200" y="731061"/>
            <a:ext cx="10515600" cy="593689"/>
          </a:xfrm>
        </p:spPr>
        <p:txBody>
          <a:bodyPr>
            <a:spAutoFit/>
          </a:bodyPr>
          <a:lstStyle/>
          <a:p>
            <a:pPr lvl="0"/>
            <a:r>
              <a:rPr lang="en-US" sz="3600" dirty="0"/>
              <a:t>Case II : Multi-spectral component jets</a:t>
            </a:r>
            <a:endParaRPr lang="en-US" sz="3600" b="1" dirty="0"/>
          </a:p>
        </p:txBody>
      </p:sp>
      <p:pic>
        <p:nvPicPr>
          <p:cNvPr id="3" name="">
            <a:extLst>
              <a:ext uri="{FF2B5EF4-FFF2-40B4-BE49-F238E27FC236}">
                <a16:creationId xmlns:a16="http://schemas.microsoft.com/office/drawing/2014/main" id="{F8E1747A-8E1E-DA4F-B1F5-2E60B013ECC6}"/>
              </a:ext>
            </a:extLst>
          </p:cNvPr>
          <p:cNvPicPr>
            <a:picLocks noChangeAspect="1"/>
          </p:cNvPicPr>
          <p:nvPr/>
        </p:nvPicPr>
        <p:blipFill>
          <a:blip r:embed="rId3">
            <a:lum/>
            <a:alphaModFix/>
          </a:blip>
          <a:srcRect/>
          <a:stretch>
            <a:fillRect/>
          </a:stretch>
        </p:blipFill>
        <p:spPr>
          <a:xfrm>
            <a:off x="1665980" y="1745636"/>
            <a:ext cx="9144067" cy="443699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
            <a:extLst>
              <a:ext uri="{FF2B5EF4-FFF2-40B4-BE49-F238E27FC236}">
                <a16:creationId xmlns:a16="http://schemas.microsoft.com/office/drawing/2014/main" id="{1D175B1A-46D9-D84D-B597-DA33BCA36787}"/>
              </a:ext>
            </a:extLst>
          </p:cNvPr>
          <p:cNvPicPr>
            <a:picLocks noChangeAspect="1"/>
          </p:cNvPicPr>
          <p:nvPr/>
        </p:nvPicPr>
        <p:blipFill>
          <a:blip r:embed="rId3">
            <a:lum/>
            <a:alphaModFix/>
          </a:blip>
          <a:srcRect/>
          <a:stretch>
            <a:fillRect/>
          </a:stretch>
        </p:blipFill>
        <p:spPr>
          <a:xfrm>
            <a:off x="979975" y="1503088"/>
            <a:ext cx="9647201" cy="4604635"/>
          </a:xfrm>
          <a:prstGeom prst="rect">
            <a:avLst/>
          </a:prstGeom>
          <a:noFill/>
          <a:ln>
            <a:noFill/>
          </a:ln>
        </p:spPr>
      </p:pic>
      <p:sp>
        <p:nvSpPr>
          <p:cNvPr id="3" name="Title 2">
            <a:extLst>
              <a:ext uri="{FF2B5EF4-FFF2-40B4-BE49-F238E27FC236}">
                <a16:creationId xmlns:a16="http://schemas.microsoft.com/office/drawing/2014/main" id="{CBB1DDB8-D80F-C541-BFF9-5D61D65C1543}"/>
              </a:ext>
            </a:extLst>
          </p:cNvPr>
          <p:cNvSpPr txBox="1">
            <a:spLocks noGrp="1"/>
          </p:cNvSpPr>
          <p:nvPr>
            <p:ph type="title" idx="4294967295"/>
          </p:nvPr>
        </p:nvSpPr>
        <p:spPr>
          <a:xfrm>
            <a:off x="375138" y="222738"/>
            <a:ext cx="9888623" cy="1065207"/>
          </a:xfrm>
        </p:spPr>
        <p:txBody>
          <a:bodyPr>
            <a:normAutofit/>
          </a:bodyPr>
          <a:lstStyle/>
          <a:p>
            <a:pPr lvl="0"/>
            <a:r>
              <a:rPr lang="en-US" dirty="0"/>
              <a:t>Multi-component SEDs (contd.)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08A95D-4D60-7F47-936C-384391BBAD0A}"/>
              </a:ext>
            </a:extLst>
          </p:cNvPr>
          <p:cNvSpPr>
            <a:spLocks noGrp="1"/>
          </p:cNvSpPr>
          <p:nvPr>
            <p:ph type="title"/>
          </p:nvPr>
        </p:nvSpPr>
        <p:spPr>
          <a:xfrm>
            <a:off x="445476" y="49681"/>
            <a:ext cx="10345615" cy="1275076"/>
          </a:xfrm>
        </p:spPr>
        <p:txBody>
          <a:bodyPr>
            <a:normAutofit/>
          </a:bodyPr>
          <a:lstStyle/>
          <a:p>
            <a:r>
              <a:rPr lang="en-US" sz="4000" dirty="0"/>
              <a:t>FR-I Radio Galaxy 3C 78 : kpc-scale jet</a:t>
            </a:r>
          </a:p>
        </p:txBody>
      </p:sp>
      <p:pic>
        <p:nvPicPr>
          <p:cNvPr id="9" name="Picture 8" descr="Background pattern&#10;&#10;Description automatically generated">
            <a:extLst>
              <a:ext uri="{FF2B5EF4-FFF2-40B4-BE49-F238E27FC236}">
                <a16:creationId xmlns:a16="http://schemas.microsoft.com/office/drawing/2014/main" id="{FBDF9D47-2805-4242-B538-3A9CA2D1F7BB}"/>
              </a:ext>
            </a:extLst>
          </p:cNvPr>
          <p:cNvPicPr>
            <a:picLocks noChangeAspect="1"/>
          </p:cNvPicPr>
          <p:nvPr/>
        </p:nvPicPr>
        <p:blipFill>
          <a:blip r:embed="rId2"/>
          <a:stretch>
            <a:fillRect/>
          </a:stretch>
        </p:blipFill>
        <p:spPr>
          <a:xfrm>
            <a:off x="2583620" y="1197912"/>
            <a:ext cx="6851148" cy="5544994"/>
          </a:xfrm>
          <a:prstGeom prst="rect">
            <a:avLst/>
          </a:prstGeom>
        </p:spPr>
      </p:pic>
      <p:cxnSp>
        <p:nvCxnSpPr>
          <p:cNvPr id="10" name="Straight Connector 9">
            <a:extLst>
              <a:ext uri="{FF2B5EF4-FFF2-40B4-BE49-F238E27FC236}">
                <a16:creationId xmlns:a16="http://schemas.microsoft.com/office/drawing/2014/main" id="{476B5595-FE92-EF47-B9BB-5D909EB9952A}"/>
              </a:ext>
            </a:extLst>
          </p:cNvPr>
          <p:cNvCxnSpPr>
            <a:cxnSpLocks/>
          </p:cNvCxnSpPr>
          <p:nvPr/>
        </p:nvCxnSpPr>
        <p:spPr>
          <a:xfrm>
            <a:off x="2874395" y="1729025"/>
            <a:ext cx="1133856" cy="0"/>
          </a:xfrm>
          <a:prstGeom prst="line">
            <a:avLst/>
          </a:prstGeom>
          <a:ln w="19050">
            <a:solidFill>
              <a:schemeClr val="bg1"/>
            </a:solidFill>
          </a:ln>
        </p:spPr>
        <p:style>
          <a:lnRef idx="1">
            <a:schemeClr val="dk1"/>
          </a:lnRef>
          <a:fillRef idx="0">
            <a:schemeClr val="dk1"/>
          </a:fillRef>
          <a:effectRef idx="0">
            <a:schemeClr val="dk1"/>
          </a:effectRef>
          <a:fontRef idx="minor">
            <a:schemeClr val="tx1"/>
          </a:fontRef>
        </p:style>
      </p:cxnSp>
      <p:sp>
        <p:nvSpPr>
          <p:cNvPr id="11" name="TextBox 10">
            <a:extLst>
              <a:ext uri="{FF2B5EF4-FFF2-40B4-BE49-F238E27FC236}">
                <a16:creationId xmlns:a16="http://schemas.microsoft.com/office/drawing/2014/main" id="{6936D2FE-6BC5-BC44-ABC8-AAA0D293B9CB}"/>
              </a:ext>
            </a:extLst>
          </p:cNvPr>
          <p:cNvSpPr txBox="1"/>
          <p:nvPr/>
        </p:nvSpPr>
        <p:spPr>
          <a:xfrm>
            <a:off x="2807088" y="1322952"/>
            <a:ext cx="1900052" cy="338554"/>
          </a:xfrm>
          <a:prstGeom prst="rect">
            <a:avLst/>
          </a:prstGeom>
          <a:noFill/>
        </p:spPr>
        <p:txBody>
          <a:bodyPr wrap="square" rtlCol="0">
            <a:spAutoFit/>
          </a:bodyPr>
          <a:lstStyle/>
          <a:p>
            <a:r>
              <a:rPr lang="en-US" sz="1600" dirty="0">
                <a:solidFill>
                  <a:schemeClr val="bg1"/>
                </a:solidFill>
                <a:latin typeface="Helvetica" pitchFamily="2" charset="0"/>
              </a:rPr>
              <a:t>200 pc/0.35”</a:t>
            </a:r>
          </a:p>
        </p:txBody>
      </p:sp>
      <p:sp>
        <p:nvSpPr>
          <p:cNvPr id="12" name="Oval 11">
            <a:extLst>
              <a:ext uri="{FF2B5EF4-FFF2-40B4-BE49-F238E27FC236}">
                <a16:creationId xmlns:a16="http://schemas.microsoft.com/office/drawing/2014/main" id="{54B13C46-2898-6942-A132-0A044466E9AE}"/>
              </a:ext>
            </a:extLst>
          </p:cNvPr>
          <p:cNvSpPr/>
          <p:nvPr/>
        </p:nvSpPr>
        <p:spPr>
          <a:xfrm rot="20514009">
            <a:off x="2734479" y="5670073"/>
            <a:ext cx="608214" cy="700643"/>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TextBox 12">
            <a:extLst>
              <a:ext uri="{FF2B5EF4-FFF2-40B4-BE49-F238E27FC236}">
                <a16:creationId xmlns:a16="http://schemas.microsoft.com/office/drawing/2014/main" id="{9D45A99F-C044-DD4F-9C9D-9AC879A23DF1}"/>
              </a:ext>
            </a:extLst>
          </p:cNvPr>
          <p:cNvSpPr txBox="1"/>
          <p:nvPr/>
        </p:nvSpPr>
        <p:spPr>
          <a:xfrm>
            <a:off x="7444002" y="1322599"/>
            <a:ext cx="3053537" cy="338554"/>
          </a:xfrm>
          <a:prstGeom prst="rect">
            <a:avLst/>
          </a:prstGeom>
          <a:noFill/>
        </p:spPr>
        <p:txBody>
          <a:bodyPr wrap="square" rtlCol="0">
            <a:spAutoFit/>
          </a:bodyPr>
          <a:lstStyle/>
          <a:p>
            <a:r>
              <a:rPr lang="en-US" sz="1600" dirty="0">
                <a:solidFill>
                  <a:schemeClr val="bg1"/>
                </a:solidFill>
                <a:latin typeface="Helvetica" pitchFamily="2" charset="0"/>
              </a:rPr>
              <a:t>22 GHz, VLA, 2019</a:t>
            </a:r>
          </a:p>
        </p:txBody>
      </p:sp>
      <p:sp>
        <p:nvSpPr>
          <p:cNvPr id="14" name="TextBox 13">
            <a:extLst>
              <a:ext uri="{FF2B5EF4-FFF2-40B4-BE49-F238E27FC236}">
                <a16:creationId xmlns:a16="http://schemas.microsoft.com/office/drawing/2014/main" id="{A667F69F-268F-DB40-8439-CC3DFCF5DE05}"/>
              </a:ext>
            </a:extLst>
          </p:cNvPr>
          <p:cNvSpPr txBox="1"/>
          <p:nvPr/>
        </p:nvSpPr>
        <p:spPr>
          <a:xfrm>
            <a:off x="7323790" y="3815842"/>
            <a:ext cx="1900052" cy="338554"/>
          </a:xfrm>
          <a:prstGeom prst="rect">
            <a:avLst/>
          </a:prstGeom>
          <a:noFill/>
        </p:spPr>
        <p:txBody>
          <a:bodyPr wrap="square" rtlCol="0">
            <a:spAutoFit/>
          </a:bodyPr>
          <a:lstStyle/>
          <a:p>
            <a:r>
              <a:rPr lang="en-US" sz="1600" dirty="0">
                <a:solidFill>
                  <a:schemeClr val="bg1"/>
                </a:solidFill>
                <a:latin typeface="Helvetica" pitchFamily="2" charset="0"/>
              </a:rPr>
              <a:t>Knot C</a:t>
            </a:r>
          </a:p>
        </p:txBody>
      </p:sp>
      <p:sp>
        <p:nvSpPr>
          <p:cNvPr id="15" name="TextBox 14">
            <a:extLst>
              <a:ext uri="{FF2B5EF4-FFF2-40B4-BE49-F238E27FC236}">
                <a16:creationId xmlns:a16="http://schemas.microsoft.com/office/drawing/2014/main" id="{095001A6-53F7-FE43-9840-583677911C68}"/>
              </a:ext>
            </a:extLst>
          </p:cNvPr>
          <p:cNvSpPr txBox="1"/>
          <p:nvPr/>
        </p:nvSpPr>
        <p:spPr>
          <a:xfrm>
            <a:off x="7816486" y="4321707"/>
            <a:ext cx="1900052" cy="338554"/>
          </a:xfrm>
          <a:prstGeom prst="rect">
            <a:avLst/>
          </a:prstGeom>
          <a:noFill/>
        </p:spPr>
        <p:txBody>
          <a:bodyPr wrap="square" rtlCol="0">
            <a:spAutoFit/>
          </a:bodyPr>
          <a:lstStyle/>
          <a:p>
            <a:r>
              <a:rPr lang="en-US" sz="1600" dirty="0">
                <a:solidFill>
                  <a:schemeClr val="bg1"/>
                </a:solidFill>
                <a:latin typeface="Helvetica" pitchFamily="2" charset="0"/>
              </a:rPr>
              <a:t>Knot B</a:t>
            </a:r>
          </a:p>
        </p:txBody>
      </p:sp>
      <p:sp>
        <p:nvSpPr>
          <p:cNvPr id="16" name="TextBox 15">
            <a:extLst>
              <a:ext uri="{FF2B5EF4-FFF2-40B4-BE49-F238E27FC236}">
                <a16:creationId xmlns:a16="http://schemas.microsoft.com/office/drawing/2014/main" id="{DD0DE6C7-AA2B-DD4C-BB92-DE937D2A14CD}"/>
              </a:ext>
            </a:extLst>
          </p:cNvPr>
          <p:cNvSpPr txBox="1"/>
          <p:nvPr/>
        </p:nvSpPr>
        <p:spPr>
          <a:xfrm>
            <a:off x="8339786" y="4806024"/>
            <a:ext cx="1900052" cy="338554"/>
          </a:xfrm>
          <a:prstGeom prst="rect">
            <a:avLst/>
          </a:prstGeom>
          <a:noFill/>
        </p:spPr>
        <p:txBody>
          <a:bodyPr wrap="square" rtlCol="0">
            <a:spAutoFit/>
          </a:bodyPr>
          <a:lstStyle/>
          <a:p>
            <a:r>
              <a:rPr lang="en-US" sz="1600" dirty="0">
                <a:solidFill>
                  <a:schemeClr val="bg1"/>
                </a:solidFill>
                <a:latin typeface="Helvetica" pitchFamily="2" charset="0"/>
              </a:rPr>
              <a:t>Knot A</a:t>
            </a:r>
          </a:p>
        </p:txBody>
      </p:sp>
      <p:sp>
        <p:nvSpPr>
          <p:cNvPr id="17" name="TextBox 16">
            <a:extLst>
              <a:ext uri="{FF2B5EF4-FFF2-40B4-BE49-F238E27FC236}">
                <a16:creationId xmlns:a16="http://schemas.microsoft.com/office/drawing/2014/main" id="{73CDA2BA-2BB3-084D-875B-35DEAA8E2F0B}"/>
              </a:ext>
            </a:extLst>
          </p:cNvPr>
          <p:cNvSpPr txBox="1"/>
          <p:nvPr/>
        </p:nvSpPr>
        <p:spPr>
          <a:xfrm>
            <a:off x="6691008" y="2723379"/>
            <a:ext cx="1900052" cy="338554"/>
          </a:xfrm>
          <a:prstGeom prst="rect">
            <a:avLst/>
          </a:prstGeom>
          <a:noFill/>
        </p:spPr>
        <p:txBody>
          <a:bodyPr wrap="square" rtlCol="0">
            <a:spAutoFit/>
          </a:bodyPr>
          <a:lstStyle/>
          <a:p>
            <a:r>
              <a:rPr lang="en-US" sz="1600" dirty="0">
                <a:solidFill>
                  <a:schemeClr val="bg1"/>
                </a:solidFill>
                <a:latin typeface="Helvetica" pitchFamily="2" charset="0"/>
              </a:rPr>
              <a:t>Diffuse emission</a:t>
            </a:r>
          </a:p>
        </p:txBody>
      </p:sp>
      <p:cxnSp>
        <p:nvCxnSpPr>
          <p:cNvPr id="18" name="Straight Arrow Connector 17">
            <a:extLst>
              <a:ext uri="{FF2B5EF4-FFF2-40B4-BE49-F238E27FC236}">
                <a16:creationId xmlns:a16="http://schemas.microsoft.com/office/drawing/2014/main" id="{8467FC14-9160-3842-B520-0A30B34A771D}"/>
              </a:ext>
            </a:extLst>
          </p:cNvPr>
          <p:cNvCxnSpPr>
            <a:cxnSpLocks/>
          </p:cNvCxnSpPr>
          <p:nvPr/>
        </p:nvCxnSpPr>
        <p:spPr>
          <a:xfrm flipH="1">
            <a:off x="8081428" y="5087703"/>
            <a:ext cx="339775" cy="364460"/>
          </a:xfrm>
          <a:prstGeom prst="straightConnector1">
            <a:avLst/>
          </a:prstGeom>
          <a:ln w="19050">
            <a:solidFill>
              <a:schemeClr val="bg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121343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CE111C-57E8-4A42-A3B1-595008A2F1BA}"/>
              </a:ext>
            </a:extLst>
          </p:cNvPr>
          <p:cNvSpPr>
            <a:spLocks noGrp="1"/>
          </p:cNvSpPr>
          <p:nvPr>
            <p:ph type="title"/>
          </p:nvPr>
        </p:nvSpPr>
        <p:spPr>
          <a:xfrm>
            <a:off x="838200" y="365125"/>
            <a:ext cx="10875380" cy="1325563"/>
          </a:xfrm>
        </p:spPr>
        <p:txBody>
          <a:bodyPr>
            <a:normAutofit/>
          </a:bodyPr>
          <a:lstStyle/>
          <a:p>
            <a:r>
              <a:rPr lang="en-US" sz="3600" dirty="0"/>
              <a:t>An </a:t>
            </a:r>
            <a:r>
              <a:rPr lang="en-US" sz="3600" i="1" dirty="0"/>
              <a:t>effective</a:t>
            </a:r>
            <a:r>
              <a:rPr lang="en-US" sz="3600" dirty="0"/>
              <a:t> one-zone spectral model for a knot</a:t>
            </a:r>
          </a:p>
        </p:txBody>
      </p:sp>
      <p:pic>
        <p:nvPicPr>
          <p:cNvPr id="5" name="Picture 4" descr="Chart&#10;&#10;Description automatically generated">
            <a:extLst>
              <a:ext uri="{FF2B5EF4-FFF2-40B4-BE49-F238E27FC236}">
                <a16:creationId xmlns:a16="http://schemas.microsoft.com/office/drawing/2014/main" id="{70083293-0189-5F4E-90C3-49F4E4A0224A}"/>
              </a:ext>
            </a:extLst>
          </p:cNvPr>
          <p:cNvPicPr>
            <a:picLocks noChangeAspect="1"/>
          </p:cNvPicPr>
          <p:nvPr/>
        </p:nvPicPr>
        <p:blipFill>
          <a:blip r:embed="rId3"/>
          <a:stretch>
            <a:fillRect/>
          </a:stretch>
        </p:blipFill>
        <p:spPr>
          <a:xfrm>
            <a:off x="4968455" y="1597574"/>
            <a:ext cx="6721986" cy="4811129"/>
          </a:xfrm>
          <a:prstGeom prst="rect">
            <a:avLst/>
          </a:prstGeom>
        </p:spPr>
      </p:pic>
      <p:sp>
        <p:nvSpPr>
          <p:cNvPr id="18" name="TextBox 17">
            <a:extLst>
              <a:ext uri="{FF2B5EF4-FFF2-40B4-BE49-F238E27FC236}">
                <a16:creationId xmlns:a16="http://schemas.microsoft.com/office/drawing/2014/main" id="{6DEC906C-3799-574B-BCA0-22848F617779}"/>
              </a:ext>
            </a:extLst>
          </p:cNvPr>
          <p:cNvSpPr txBox="1"/>
          <p:nvPr/>
        </p:nvSpPr>
        <p:spPr>
          <a:xfrm>
            <a:off x="7072132" y="6460497"/>
            <a:ext cx="4641448" cy="584775"/>
          </a:xfrm>
          <a:prstGeom prst="rect">
            <a:avLst/>
          </a:prstGeom>
          <a:noFill/>
        </p:spPr>
        <p:txBody>
          <a:bodyPr wrap="square" rtlCol="0">
            <a:spAutoFit/>
          </a:bodyPr>
          <a:lstStyle/>
          <a:p>
            <a:r>
              <a:rPr lang="en-US" sz="1600" dirty="0">
                <a:latin typeface="Helvetica" pitchFamily="2" charset="0"/>
              </a:rPr>
              <a:t>Roychowdhury+ 2023b (submitted)</a:t>
            </a:r>
          </a:p>
          <a:p>
            <a:endParaRPr lang="en-US" sz="1600" dirty="0">
              <a:latin typeface="Helvetica" pitchFamily="2" charset="0"/>
            </a:endParaRPr>
          </a:p>
        </p:txBody>
      </p:sp>
      <p:sp>
        <p:nvSpPr>
          <p:cNvPr id="6" name="Oval 5">
            <a:extLst>
              <a:ext uri="{FF2B5EF4-FFF2-40B4-BE49-F238E27FC236}">
                <a16:creationId xmlns:a16="http://schemas.microsoft.com/office/drawing/2014/main" id="{5B5E6420-B2FC-584E-93B7-3A922C20953D}"/>
              </a:ext>
            </a:extLst>
          </p:cNvPr>
          <p:cNvSpPr/>
          <p:nvPr/>
        </p:nvSpPr>
        <p:spPr>
          <a:xfrm>
            <a:off x="2386941" y="3390405"/>
            <a:ext cx="997526" cy="997528"/>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a:extLst>
              <a:ext uri="{FF2B5EF4-FFF2-40B4-BE49-F238E27FC236}">
                <a16:creationId xmlns:a16="http://schemas.microsoft.com/office/drawing/2014/main" id="{16F93916-B9BB-3146-9FF5-76CF82C514CA}"/>
              </a:ext>
            </a:extLst>
          </p:cNvPr>
          <p:cNvSpPr/>
          <p:nvPr/>
        </p:nvSpPr>
        <p:spPr>
          <a:xfrm>
            <a:off x="1580407" y="2560337"/>
            <a:ext cx="2646219" cy="2645787"/>
          </a:xfrm>
          <a:prstGeom prst="ellipse">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3997AFC9-866D-2544-8537-4FEAAE6DD13B}"/>
              </a:ext>
            </a:extLst>
          </p:cNvPr>
          <p:cNvSpPr txBox="1"/>
          <p:nvPr/>
        </p:nvSpPr>
        <p:spPr>
          <a:xfrm>
            <a:off x="2345375" y="4425896"/>
            <a:ext cx="1401287" cy="338554"/>
          </a:xfrm>
          <a:prstGeom prst="rect">
            <a:avLst/>
          </a:prstGeom>
          <a:noFill/>
        </p:spPr>
        <p:txBody>
          <a:bodyPr wrap="square" rtlCol="0">
            <a:spAutoFit/>
          </a:bodyPr>
          <a:lstStyle/>
          <a:p>
            <a:r>
              <a:rPr lang="en-US" sz="1600" dirty="0">
                <a:latin typeface="Helvetica" pitchFamily="2" charset="0"/>
              </a:rPr>
              <a:t>Inner zone</a:t>
            </a:r>
          </a:p>
        </p:txBody>
      </p:sp>
      <p:sp>
        <p:nvSpPr>
          <p:cNvPr id="12" name="TextBox 11">
            <a:extLst>
              <a:ext uri="{FF2B5EF4-FFF2-40B4-BE49-F238E27FC236}">
                <a16:creationId xmlns:a16="http://schemas.microsoft.com/office/drawing/2014/main" id="{7140F871-AB16-544E-9B05-15143C073795}"/>
              </a:ext>
            </a:extLst>
          </p:cNvPr>
          <p:cNvSpPr txBox="1"/>
          <p:nvPr/>
        </p:nvSpPr>
        <p:spPr>
          <a:xfrm>
            <a:off x="1808016" y="5297085"/>
            <a:ext cx="2476003" cy="830997"/>
          </a:xfrm>
          <a:prstGeom prst="rect">
            <a:avLst/>
          </a:prstGeom>
          <a:noFill/>
        </p:spPr>
        <p:txBody>
          <a:bodyPr wrap="square" rtlCol="0">
            <a:spAutoFit/>
          </a:bodyPr>
          <a:lstStyle/>
          <a:p>
            <a:r>
              <a:rPr lang="en-US" sz="1600" dirty="0">
                <a:latin typeface="Helvetica" pitchFamily="2" charset="0"/>
              </a:rPr>
              <a:t>Outer zone: </a:t>
            </a:r>
            <a:r>
              <a:rPr lang="en-US" sz="1600" i="1" dirty="0">
                <a:latin typeface="Helvetica" pitchFamily="2" charset="0"/>
              </a:rPr>
              <a:t>adiabatically cooled version of the Inner zone</a:t>
            </a:r>
          </a:p>
        </p:txBody>
      </p:sp>
      <p:cxnSp>
        <p:nvCxnSpPr>
          <p:cNvPr id="9" name="Straight Arrow Connector 8">
            <a:extLst>
              <a:ext uri="{FF2B5EF4-FFF2-40B4-BE49-F238E27FC236}">
                <a16:creationId xmlns:a16="http://schemas.microsoft.com/office/drawing/2014/main" id="{82FA89E1-3B0F-DA4D-BF71-D9B6BB53D449}"/>
              </a:ext>
            </a:extLst>
          </p:cNvPr>
          <p:cNvCxnSpPr>
            <a:cxnSpLocks/>
          </p:cNvCxnSpPr>
          <p:nvPr/>
        </p:nvCxnSpPr>
        <p:spPr>
          <a:xfrm flipV="1">
            <a:off x="3206338" y="3044211"/>
            <a:ext cx="704225" cy="448906"/>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cxnSp>
        <p:nvCxnSpPr>
          <p:cNvPr id="15" name="Straight Arrow Connector 14">
            <a:extLst>
              <a:ext uri="{FF2B5EF4-FFF2-40B4-BE49-F238E27FC236}">
                <a16:creationId xmlns:a16="http://schemas.microsoft.com/office/drawing/2014/main" id="{E79F589C-9039-1D48-AAFE-2EBE8FD4201F}"/>
              </a:ext>
            </a:extLst>
          </p:cNvPr>
          <p:cNvCxnSpPr>
            <a:cxnSpLocks/>
            <a:stCxn id="17" idx="2"/>
          </p:cNvCxnSpPr>
          <p:nvPr/>
        </p:nvCxnSpPr>
        <p:spPr>
          <a:xfrm>
            <a:off x="1580407" y="3883231"/>
            <a:ext cx="802387" cy="10030"/>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cxnSp>
        <p:nvCxnSpPr>
          <p:cNvPr id="19" name="Straight Arrow Connector 18">
            <a:extLst>
              <a:ext uri="{FF2B5EF4-FFF2-40B4-BE49-F238E27FC236}">
                <a16:creationId xmlns:a16="http://schemas.microsoft.com/office/drawing/2014/main" id="{25EDEF55-AC69-6F47-A97C-055520E9BE2E}"/>
              </a:ext>
            </a:extLst>
          </p:cNvPr>
          <p:cNvCxnSpPr>
            <a:cxnSpLocks/>
          </p:cNvCxnSpPr>
          <p:nvPr/>
        </p:nvCxnSpPr>
        <p:spPr>
          <a:xfrm>
            <a:off x="3311846" y="4153264"/>
            <a:ext cx="690138" cy="441909"/>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sp>
        <p:nvSpPr>
          <p:cNvPr id="14" name="TextBox 13">
            <a:extLst>
              <a:ext uri="{FF2B5EF4-FFF2-40B4-BE49-F238E27FC236}">
                <a16:creationId xmlns:a16="http://schemas.microsoft.com/office/drawing/2014/main" id="{FC4B9EDE-D729-FC46-A730-452078CD17E9}"/>
              </a:ext>
            </a:extLst>
          </p:cNvPr>
          <p:cNvSpPr txBox="1"/>
          <p:nvPr/>
        </p:nvSpPr>
        <p:spPr>
          <a:xfrm>
            <a:off x="158338" y="6253492"/>
            <a:ext cx="6096000" cy="584775"/>
          </a:xfrm>
          <a:prstGeom prst="rect">
            <a:avLst/>
          </a:prstGeom>
          <a:noFill/>
        </p:spPr>
        <p:txBody>
          <a:bodyPr wrap="square">
            <a:spAutoFit/>
          </a:bodyPr>
          <a:lstStyle/>
          <a:p>
            <a:r>
              <a:rPr lang="en-US" sz="1600" dirty="0">
                <a:latin typeface="Helvetica" pitchFamily="2" charset="0"/>
              </a:rPr>
              <a:t>See Rahman, </a:t>
            </a:r>
            <a:r>
              <a:rPr lang="en-US" sz="1600" dirty="0" err="1">
                <a:latin typeface="Helvetica" pitchFamily="2" charset="0"/>
              </a:rPr>
              <a:t>Sahayanathan</a:t>
            </a:r>
            <a:r>
              <a:rPr lang="en-US" sz="1600" dirty="0">
                <a:latin typeface="Helvetica" pitchFamily="2" charset="0"/>
              </a:rPr>
              <a:t> &amp; Subha, 2022, MNRAS, 515, 1410 for a variant</a:t>
            </a:r>
          </a:p>
        </p:txBody>
      </p:sp>
    </p:spTree>
    <p:custDataLst>
      <p:tags r:id="rId1"/>
    </p:custDataLst>
    <p:extLst>
      <p:ext uri="{BB962C8B-B14F-4D97-AF65-F5344CB8AC3E}">
        <p14:creationId xmlns:p14="http://schemas.microsoft.com/office/powerpoint/2010/main" val="1332750097"/>
      </p:ext>
    </p:extLst>
  </p:cSld>
  <p:clrMapOvr>
    <a:masterClrMapping/>
  </p:clrMapOvr>
  <mc:AlternateContent xmlns:mc="http://schemas.openxmlformats.org/markup-compatibility/2006" xmlns:p14="http://schemas.microsoft.com/office/powerpoint/2010/main">
    <mc:Choice Requires="p14">
      <p:transition spd="slow" p14:dur="2000" advTm="207476"/>
    </mc:Choice>
    <mc:Fallback xmlns="">
      <p:transition spd="slow" advTm="207476"/>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EE9BFF-F2D0-7F4B-837B-33C715486A39}"/>
              </a:ext>
            </a:extLst>
          </p:cNvPr>
          <p:cNvSpPr>
            <a:spLocks noGrp="1"/>
          </p:cNvSpPr>
          <p:nvPr>
            <p:ph type="title"/>
          </p:nvPr>
        </p:nvSpPr>
        <p:spPr/>
        <p:txBody>
          <a:bodyPr/>
          <a:lstStyle/>
          <a:p>
            <a:r>
              <a:rPr lang="en-US" dirty="0"/>
              <a:t>Takeaway (II):</a:t>
            </a:r>
          </a:p>
        </p:txBody>
      </p:sp>
      <p:sp>
        <p:nvSpPr>
          <p:cNvPr id="3" name="Content Placeholder 2">
            <a:extLst>
              <a:ext uri="{FF2B5EF4-FFF2-40B4-BE49-F238E27FC236}">
                <a16:creationId xmlns:a16="http://schemas.microsoft.com/office/drawing/2014/main" id="{2DC8E064-590B-224A-AFC1-61165664C413}"/>
              </a:ext>
            </a:extLst>
          </p:cNvPr>
          <p:cNvSpPr>
            <a:spLocks noGrp="1"/>
          </p:cNvSpPr>
          <p:nvPr>
            <p:ph idx="1"/>
          </p:nvPr>
        </p:nvSpPr>
        <p:spPr/>
        <p:txBody>
          <a:bodyPr>
            <a:normAutofit/>
          </a:bodyPr>
          <a:lstStyle/>
          <a:p>
            <a:r>
              <a:rPr lang="en-US" sz="2400" dirty="0"/>
              <a:t>Large—scale jets : </a:t>
            </a:r>
            <a:r>
              <a:rPr lang="en-US" sz="2400" dirty="0">
                <a:solidFill>
                  <a:srgbClr val="FF0000"/>
                </a:solidFill>
              </a:rPr>
              <a:t>mystery</a:t>
            </a:r>
            <a:r>
              <a:rPr lang="en-US" sz="2400" dirty="0"/>
              <a:t>. </a:t>
            </a:r>
          </a:p>
          <a:p>
            <a:r>
              <a:rPr lang="en-US" sz="2400" dirty="0"/>
              <a:t>Need detailed future testing with multi-wavelength but </a:t>
            </a:r>
            <a:r>
              <a:rPr lang="en-US" sz="2400" i="1" dirty="0"/>
              <a:t>similar</a:t>
            </a:r>
            <a:r>
              <a:rPr lang="en-US" sz="2400" dirty="0"/>
              <a:t> resolution data.</a:t>
            </a:r>
          </a:p>
          <a:p>
            <a:r>
              <a:rPr lang="en-US" sz="2400" dirty="0"/>
              <a:t>Need better connection between Lorentz factor observations and SED modelling (Meyer+ 2016, Roychowdhury+ 2023b).</a:t>
            </a:r>
          </a:p>
          <a:p>
            <a:r>
              <a:rPr lang="en-US" sz="2400" dirty="0"/>
              <a:t>Focus must move </a:t>
            </a:r>
            <a:r>
              <a:rPr lang="en-US" sz="2400" i="1" dirty="0"/>
              <a:t>away</a:t>
            </a:r>
            <a:r>
              <a:rPr lang="en-US" sz="2400" dirty="0"/>
              <a:t> from </a:t>
            </a:r>
            <a:r>
              <a:rPr lang="en-US" sz="2400" i="1" dirty="0"/>
              <a:t>independent</a:t>
            </a:r>
            <a:r>
              <a:rPr lang="en-US" sz="2400" dirty="0"/>
              <a:t> EEDs (for complex spectra) </a:t>
            </a:r>
          </a:p>
          <a:p>
            <a:pPr lvl="1"/>
            <a:r>
              <a:rPr lang="en-US" sz="2000" dirty="0"/>
              <a:t>Multi-zone models required but with a higher degree of dependence and physical intuition.</a:t>
            </a:r>
          </a:p>
          <a:p>
            <a:pPr lvl="1"/>
            <a:r>
              <a:rPr lang="en-US" sz="2000" dirty="0"/>
              <a:t>Need more (better?) collaboration between particle acceleration theorists and jet observers.</a:t>
            </a:r>
          </a:p>
        </p:txBody>
      </p:sp>
    </p:spTree>
    <p:extLst>
      <p:ext uri="{BB962C8B-B14F-4D97-AF65-F5344CB8AC3E}">
        <p14:creationId xmlns:p14="http://schemas.microsoft.com/office/powerpoint/2010/main" val="42224858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5EB1B6-7B4C-8D4B-90F3-FB333E1A1EC4}"/>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B6E7EAC2-5A13-0A42-A100-9750A782B36B}"/>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9863467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00BB9F-DC13-3841-969E-6E775636033C}"/>
              </a:ext>
            </a:extLst>
          </p:cNvPr>
          <p:cNvSpPr>
            <a:spLocks noGrp="1"/>
          </p:cNvSpPr>
          <p:nvPr>
            <p:ph type="title"/>
          </p:nvPr>
        </p:nvSpPr>
        <p:spPr/>
        <p:txBody>
          <a:bodyPr/>
          <a:lstStyle/>
          <a:p>
            <a:r>
              <a:rPr lang="en-US" dirty="0"/>
              <a:t>3C 273 and kpc-scale X-ray emission </a:t>
            </a:r>
          </a:p>
        </p:txBody>
      </p:sp>
      <p:pic>
        <p:nvPicPr>
          <p:cNvPr id="7" name="Picture 6" descr="Chart&#10;&#10;Description automatically generated">
            <a:extLst>
              <a:ext uri="{FF2B5EF4-FFF2-40B4-BE49-F238E27FC236}">
                <a16:creationId xmlns:a16="http://schemas.microsoft.com/office/drawing/2014/main" id="{DBAA1645-C11A-A540-B561-DF7C619A0AE2}"/>
              </a:ext>
            </a:extLst>
          </p:cNvPr>
          <p:cNvPicPr>
            <a:picLocks noChangeAspect="1"/>
          </p:cNvPicPr>
          <p:nvPr/>
        </p:nvPicPr>
        <p:blipFill>
          <a:blip r:embed="rId2"/>
          <a:stretch>
            <a:fillRect/>
          </a:stretch>
        </p:blipFill>
        <p:spPr>
          <a:xfrm>
            <a:off x="6403617" y="2130125"/>
            <a:ext cx="5437566" cy="3720440"/>
          </a:xfrm>
          <a:prstGeom prst="rect">
            <a:avLst/>
          </a:prstGeom>
        </p:spPr>
      </p:pic>
      <p:pic>
        <p:nvPicPr>
          <p:cNvPr id="9" name="Picture 8" descr="A screenshot of a computer&#10;&#10;Description automatically generated with low confidence">
            <a:extLst>
              <a:ext uri="{FF2B5EF4-FFF2-40B4-BE49-F238E27FC236}">
                <a16:creationId xmlns:a16="http://schemas.microsoft.com/office/drawing/2014/main" id="{D372764D-17B5-474D-BBD4-1840A538ECBB}"/>
              </a:ext>
            </a:extLst>
          </p:cNvPr>
          <p:cNvPicPr>
            <a:picLocks noChangeAspect="1"/>
          </p:cNvPicPr>
          <p:nvPr/>
        </p:nvPicPr>
        <p:blipFill>
          <a:blip r:embed="rId3"/>
          <a:stretch>
            <a:fillRect/>
          </a:stretch>
        </p:blipFill>
        <p:spPr>
          <a:xfrm>
            <a:off x="496161" y="1944186"/>
            <a:ext cx="5907456" cy="3720440"/>
          </a:xfrm>
          <a:prstGeom prst="rect">
            <a:avLst/>
          </a:prstGeom>
        </p:spPr>
      </p:pic>
      <p:cxnSp>
        <p:nvCxnSpPr>
          <p:cNvPr id="11" name="Straight Connector 10">
            <a:extLst>
              <a:ext uri="{FF2B5EF4-FFF2-40B4-BE49-F238E27FC236}">
                <a16:creationId xmlns:a16="http://schemas.microsoft.com/office/drawing/2014/main" id="{CAEFC5AD-0E5A-4447-B1BB-4A4F4667FCA4}"/>
              </a:ext>
            </a:extLst>
          </p:cNvPr>
          <p:cNvCxnSpPr>
            <a:cxnSpLocks/>
          </p:cNvCxnSpPr>
          <p:nvPr/>
        </p:nvCxnSpPr>
        <p:spPr>
          <a:xfrm>
            <a:off x="700645" y="3582482"/>
            <a:ext cx="617516"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CC10C627-3AA5-8449-B089-D8A383C593D3}"/>
              </a:ext>
            </a:extLst>
          </p:cNvPr>
          <p:cNvSpPr txBox="1"/>
          <p:nvPr/>
        </p:nvSpPr>
        <p:spPr>
          <a:xfrm>
            <a:off x="579416" y="3305483"/>
            <a:ext cx="1477489" cy="276999"/>
          </a:xfrm>
          <a:prstGeom prst="rect">
            <a:avLst/>
          </a:prstGeom>
          <a:noFill/>
        </p:spPr>
        <p:txBody>
          <a:bodyPr wrap="square" rtlCol="0">
            <a:spAutoFit/>
          </a:bodyPr>
          <a:lstStyle/>
          <a:p>
            <a:r>
              <a:rPr lang="en-US" sz="1200" dirty="0">
                <a:solidFill>
                  <a:schemeClr val="bg1"/>
                </a:solidFill>
                <a:latin typeface="Helvetica" pitchFamily="2" charset="0"/>
              </a:rPr>
              <a:t>1.5”/1.3 kpc</a:t>
            </a:r>
          </a:p>
        </p:txBody>
      </p:sp>
      <p:sp>
        <p:nvSpPr>
          <p:cNvPr id="14" name="TextBox 13">
            <a:extLst>
              <a:ext uri="{FF2B5EF4-FFF2-40B4-BE49-F238E27FC236}">
                <a16:creationId xmlns:a16="http://schemas.microsoft.com/office/drawing/2014/main" id="{F699F467-3FCD-D44D-8EFB-DFC105573D7C}"/>
              </a:ext>
            </a:extLst>
          </p:cNvPr>
          <p:cNvSpPr txBox="1"/>
          <p:nvPr/>
        </p:nvSpPr>
        <p:spPr>
          <a:xfrm>
            <a:off x="1009403" y="5846544"/>
            <a:ext cx="5275461" cy="646331"/>
          </a:xfrm>
          <a:prstGeom prst="rect">
            <a:avLst/>
          </a:prstGeom>
          <a:noFill/>
        </p:spPr>
        <p:txBody>
          <a:bodyPr wrap="square" rtlCol="0">
            <a:spAutoFit/>
          </a:bodyPr>
          <a:lstStyle/>
          <a:p>
            <a:r>
              <a:rPr lang="en-US" dirty="0">
                <a:latin typeface="Helvetica" pitchFamily="2" charset="0"/>
              </a:rPr>
              <a:t>𝛤</a:t>
            </a:r>
            <a:r>
              <a:rPr lang="en-US" baseline="-25000" dirty="0">
                <a:latin typeface="Helvetica" pitchFamily="2" charset="0"/>
              </a:rPr>
              <a:t>mean </a:t>
            </a:r>
            <a:r>
              <a:rPr lang="en-US" dirty="0">
                <a:latin typeface="Helvetica" pitchFamily="2" charset="0"/>
              </a:rPr>
              <a:t>&lt; 3, not fast enough for a single-zone IC/CMB knot emission. </a:t>
            </a:r>
            <a:r>
              <a:rPr lang="en-US" i="1" dirty="0">
                <a:latin typeface="Helvetica" pitchFamily="2" charset="0"/>
              </a:rPr>
              <a:t>Meyer+ (2016)</a:t>
            </a:r>
          </a:p>
        </p:txBody>
      </p:sp>
    </p:spTree>
    <p:extLst>
      <p:ext uri="{BB962C8B-B14F-4D97-AF65-F5344CB8AC3E}">
        <p14:creationId xmlns:p14="http://schemas.microsoft.com/office/powerpoint/2010/main" val="15026300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5EB1B6-7B4C-8D4B-90F3-FB333E1A1EC4}"/>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B6E7EAC2-5A13-0A42-A100-9750A782B36B}"/>
              </a:ext>
            </a:extLst>
          </p:cNvPr>
          <p:cNvSpPr>
            <a:spLocks noGrp="1"/>
          </p:cNvSpPr>
          <p:nvPr>
            <p:ph idx="1"/>
          </p:nvPr>
        </p:nvSpPr>
        <p:spPr/>
        <p:txBody>
          <a:bodyPr/>
          <a:lstStyle/>
          <a:p>
            <a:endParaRPr lang="en-US"/>
          </a:p>
        </p:txBody>
      </p:sp>
      <p:pic>
        <p:nvPicPr>
          <p:cNvPr id="4" name="Picture 3">
            <a:extLst>
              <a:ext uri="{FF2B5EF4-FFF2-40B4-BE49-F238E27FC236}">
                <a16:creationId xmlns:a16="http://schemas.microsoft.com/office/drawing/2014/main" id="{83ABC7B8-0800-CE46-A7AE-3C42F95911FE}"/>
              </a:ext>
            </a:extLst>
          </p:cNvPr>
          <p:cNvPicPr>
            <a:picLocks noChangeAspect="1"/>
          </p:cNvPicPr>
          <p:nvPr/>
        </p:nvPicPr>
        <p:blipFill>
          <a:blip r:embed="rId2"/>
          <a:stretch>
            <a:fillRect/>
          </a:stretch>
        </p:blipFill>
        <p:spPr>
          <a:xfrm>
            <a:off x="5952724" y="1793838"/>
            <a:ext cx="3247324" cy="331674"/>
          </a:xfrm>
          <a:prstGeom prst="rect">
            <a:avLst/>
          </a:prstGeom>
        </p:spPr>
      </p:pic>
    </p:spTree>
    <p:extLst>
      <p:ext uri="{BB962C8B-B14F-4D97-AF65-F5344CB8AC3E}">
        <p14:creationId xmlns:p14="http://schemas.microsoft.com/office/powerpoint/2010/main" val="1922962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E4C8DA-4073-A245-A51B-BAF9B41E07EC}"/>
              </a:ext>
            </a:extLst>
          </p:cNvPr>
          <p:cNvSpPr>
            <a:spLocks noGrp="1"/>
          </p:cNvSpPr>
          <p:nvPr>
            <p:ph type="title"/>
          </p:nvPr>
        </p:nvSpPr>
        <p:spPr>
          <a:xfrm>
            <a:off x="838200" y="282656"/>
            <a:ext cx="10515600" cy="1325563"/>
          </a:xfrm>
        </p:spPr>
        <p:txBody>
          <a:bodyPr>
            <a:normAutofit/>
          </a:bodyPr>
          <a:lstStyle/>
          <a:p>
            <a:r>
              <a:rPr lang="en-US" sz="4000" dirty="0"/>
              <a:t>Blazars, neutrinos and cosmic rays</a:t>
            </a:r>
          </a:p>
        </p:txBody>
      </p:sp>
      <p:pic>
        <p:nvPicPr>
          <p:cNvPr id="9" name="Picture 8" descr="Diagram&#10;&#10;Description automatically generated">
            <a:extLst>
              <a:ext uri="{FF2B5EF4-FFF2-40B4-BE49-F238E27FC236}">
                <a16:creationId xmlns:a16="http://schemas.microsoft.com/office/drawing/2014/main" id="{94B57C5F-A17B-3848-9CC0-3F181C1E09FB}"/>
              </a:ext>
            </a:extLst>
          </p:cNvPr>
          <p:cNvPicPr>
            <a:picLocks noChangeAspect="1"/>
          </p:cNvPicPr>
          <p:nvPr/>
        </p:nvPicPr>
        <p:blipFill>
          <a:blip r:embed="rId4"/>
          <a:stretch>
            <a:fillRect/>
          </a:stretch>
        </p:blipFill>
        <p:spPr>
          <a:xfrm>
            <a:off x="430434" y="2115741"/>
            <a:ext cx="5257800" cy="4052888"/>
          </a:xfrm>
          <a:prstGeom prst="rect">
            <a:avLst/>
          </a:prstGeom>
        </p:spPr>
      </p:pic>
      <p:sp>
        <p:nvSpPr>
          <p:cNvPr id="11" name="Oval 10">
            <a:extLst>
              <a:ext uri="{FF2B5EF4-FFF2-40B4-BE49-F238E27FC236}">
                <a16:creationId xmlns:a16="http://schemas.microsoft.com/office/drawing/2014/main" id="{A1421B00-03D6-5649-B867-34B6A75EF274}"/>
              </a:ext>
            </a:extLst>
          </p:cNvPr>
          <p:cNvSpPr/>
          <p:nvPr/>
        </p:nvSpPr>
        <p:spPr>
          <a:xfrm>
            <a:off x="4101396" y="2852171"/>
            <a:ext cx="1296364" cy="1264534"/>
          </a:xfrm>
          <a:prstGeom prst="ellipse">
            <a:avLst/>
          </a:prstGeom>
          <a:noFill/>
          <a:ln>
            <a:solidFill>
              <a:schemeClr val="accent2">
                <a:lumMod val="75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3B5CBFAC-FD9B-5149-BAA9-D391BECA50A2}"/>
              </a:ext>
            </a:extLst>
          </p:cNvPr>
          <p:cNvSpPr/>
          <p:nvPr/>
        </p:nvSpPr>
        <p:spPr>
          <a:xfrm>
            <a:off x="2411152" y="2722897"/>
            <a:ext cx="1296364" cy="1264534"/>
          </a:xfrm>
          <a:prstGeom prst="ellipse">
            <a:avLst/>
          </a:prstGeom>
          <a:noFill/>
          <a:ln>
            <a:solidFill>
              <a:schemeClr val="accent2">
                <a:lumMod val="75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Arrow Connector 12">
            <a:extLst>
              <a:ext uri="{FF2B5EF4-FFF2-40B4-BE49-F238E27FC236}">
                <a16:creationId xmlns:a16="http://schemas.microsoft.com/office/drawing/2014/main" id="{898E8C2D-E787-D941-8261-D8325ED57354}"/>
              </a:ext>
            </a:extLst>
          </p:cNvPr>
          <p:cNvCxnSpPr>
            <a:cxnSpLocks/>
            <a:stCxn id="22" idx="2"/>
          </p:cNvCxnSpPr>
          <p:nvPr/>
        </p:nvCxnSpPr>
        <p:spPr>
          <a:xfrm flipH="1">
            <a:off x="3286151" y="1986447"/>
            <a:ext cx="141382" cy="912837"/>
          </a:xfrm>
          <a:prstGeom prst="straightConnector1">
            <a:avLst/>
          </a:prstGeom>
          <a:ln w="9525">
            <a:prstDash val="lgDash"/>
            <a:tailEnd type="triangle"/>
          </a:ln>
        </p:spPr>
        <p:style>
          <a:lnRef idx="1">
            <a:schemeClr val="dk1"/>
          </a:lnRef>
          <a:fillRef idx="0">
            <a:schemeClr val="dk1"/>
          </a:fillRef>
          <a:effectRef idx="0">
            <a:schemeClr val="dk1"/>
          </a:effectRef>
          <a:fontRef idx="minor">
            <a:schemeClr val="tx1"/>
          </a:fontRef>
        </p:style>
      </p:cxnSp>
      <p:cxnSp>
        <p:nvCxnSpPr>
          <p:cNvPr id="17" name="Straight Arrow Connector 16">
            <a:extLst>
              <a:ext uri="{FF2B5EF4-FFF2-40B4-BE49-F238E27FC236}">
                <a16:creationId xmlns:a16="http://schemas.microsoft.com/office/drawing/2014/main" id="{49FC37D1-9E11-294A-B3B5-BB3D8919086E}"/>
              </a:ext>
            </a:extLst>
          </p:cNvPr>
          <p:cNvCxnSpPr>
            <a:cxnSpLocks/>
            <a:stCxn id="23" idx="2"/>
          </p:cNvCxnSpPr>
          <p:nvPr/>
        </p:nvCxnSpPr>
        <p:spPr>
          <a:xfrm flipH="1">
            <a:off x="5040053" y="2164542"/>
            <a:ext cx="338920" cy="812374"/>
          </a:xfrm>
          <a:prstGeom prst="straightConnector1">
            <a:avLst/>
          </a:prstGeom>
          <a:ln w="9525">
            <a:prstDash val="lgDash"/>
            <a:tailEnd type="triangle"/>
          </a:ln>
        </p:spPr>
        <p:style>
          <a:lnRef idx="1">
            <a:schemeClr val="dk1"/>
          </a:lnRef>
          <a:fillRef idx="0">
            <a:schemeClr val="dk1"/>
          </a:fillRef>
          <a:effectRef idx="0">
            <a:schemeClr val="dk1"/>
          </a:effectRef>
          <a:fontRef idx="minor">
            <a:schemeClr val="tx1"/>
          </a:fontRef>
        </p:style>
      </p:cxnSp>
      <p:sp>
        <p:nvSpPr>
          <p:cNvPr id="18" name="TextBox 17">
            <a:extLst>
              <a:ext uri="{FF2B5EF4-FFF2-40B4-BE49-F238E27FC236}">
                <a16:creationId xmlns:a16="http://schemas.microsoft.com/office/drawing/2014/main" id="{B2D88E75-578F-EB4A-BF69-2ED977931CB3}"/>
              </a:ext>
            </a:extLst>
          </p:cNvPr>
          <p:cNvSpPr txBox="1"/>
          <p:nvPr/>
        </p:nvSpPr>
        <p:spPr>
          <a:xfrm>
            <a:off x="2463195" y="1685921"/>
            <a:ext cx="2245488" cy="323165"/>
          </a:xfrm>
          <a:prstGeom prst="rect">
            <a:avLst/>
          </a:prstGeom>
          <a:noFill/>
        </p:spPr>
        <p:txBody>
          <a:bodyPr wrap="square" rtlCol="0">
            <a:spAutoFit/>
          </a:bodyPr>
          <a:lstStyle/>
          <a:p>
            <a:r>
              <a:rPr lang="en-US" sz="1500" dirty="0">
                <a:latin typeface="Helvetica" pitchFamily="2" charset="0"/>
              </a:rPr>
              <a:t>Leptonic synchrotron</a:t>
            </a:r>
          </a:p>
        </p:txBody>
      </p:sp>
      <p:sp>
        <p:nvSpPr>
          <p:cNvPr id="20" name="TextBox 19">
            <a:extLst>
              <a:ext uri="{FF2B5EF4-FFF2-40B4-BE49-F238E27FC236}">
                <a16:creationId xmlns:a16="http://schemas.microsoft.com/office/drawing/2014/main" id="{8BE5E119-EF58-3C48-A42B-E439107004FF}"/>
              </a:ext>
            </a:extLst>
          </p:cNvPr>
          <p:cNvSpPr txBox="1"/>
          <p:nvPr/>
        </p:nvSpPr>
        <p:spPr>
          <a:xfrm>
            <a:off x="4565490" y="1627612"/>
            <a:ext cx="2245488" cy="553998"/>
          </a:xfrm>
          <a:prstGeom prst="rect">
            <a:avLst/>
          </a:prstGeom>
          <a:noFill/>
        </p:spPr>
        <p:txBody>
          <a:bodyPr wrap="square" rtlCol="0">
            <a:spAutoFit/>
          </a:bodyPr>
          <a:lstStyle/>
          <a:p>
            <a:r>
              <a:rPr lang="en-US" sz="1500" dirty="0">
                <a:latin typeface="Helvetica" pitchFamily="2" charset="0"/>
              </a:rPr>
              <a:t>Synchrotron self-Compton (SSC)</a:t>
            </a:r>
          </a:p>
        </p:txBody>
      </p:sp>
      <p:sp>
        <p:nvSpPr>
          <p:cNvPr id="22" name="Rectangle 21">
            <a:extLst>
              <a:ext uri="{FF2B5EF4-FFF2-40B4-BE49-F238E27FC236}">
                <a16:creationId xmlns:a16="http://schemas.microsoft.com/office/drawing/2014/main" id="{A34CF108-B2AA-2D47-AE7B-54C576BCFD2D}"/>
              </a:ext>
            </a:extLst>
          </p:cNvPr>
          <p:cNvSpPr/>
          <p:nvPr/>
        </p:nvSpPr>
        <p:spPr>
          <a:xfrm>
            <a:off x="2463195" y="1685921"/>
            <a:ext cx="1928675" cy="30052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D87BD07B-A073-C545-AC4E-44FFDFF46888}"/>
              </a:ext>
            </a:extLst>
          </p:cNvPr>
          <p:cNvSpPr/>
          <p:nvPr/>
        </p:nvSpPr>
        <p:spPr>
          <a:xfrm>
            <a:off x="4565490" y="1659861"/>
            <a:ext cx="1626966" cy="504681"/>
          </a:xfrm>
          <a:prstGeom prst="rect">
            <a:avLst/>
          </a:prstGeom>
          <a:noFill/>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pic>
        <p:nvPicPr>
          <p:cNvPr id="34" name="Picture 33" descr="Graphical user interface, website&#10;&#10;Description automatically generated">
            <a:extLst>
              <a:ext uri="{FF2B5EF4-FFF2-40B4-BE49-F238E27FC236}">
                <a16:creationId xmlns:a16="http://schemas.microsoft.com/office/drawing/2014/main" id="{9A9F471D-613D-1744-B0B2-CEDF52E19F06}"/>
              </a:ext>
            </a:extLst>
          </p:cNvPr>
          <p:cNvPicPr>
            <a:picLocks noChangeAspect="1"/>
          </p:cNvPicPr>
          <p:nvPr/>
        </p:nvPicPr>
        <p:blipFill>
          <a:blip r:embed="rId5"/>
          <a:stretch>
            <a:fillRect/>
          </a:stretch>
        </p:blipFill>
        <p:spPr>
          <a:xfrm>
            <a:off x="6079351" y="2647499"/>
            <a:ext cx="5978742" cy="2989371"/>
          </a:xfrm>
          <a:prstGeom prst="rect">
            <a:avLst/>
          </a:prstGeom>
        </p:spPr>
      </p:pic>
      <p:sp>
        <p:nvSpPr>
          <p:cNvPr id="35" name="TextBox 34">
            <a:extLst>
              <a:ext uri="{FF2B5EF4-FFF2-40B4-BE49-F238E27FC236}">
                <a16:creationId xmlns:a16="http://schemas.microsoft.com/office/drawing/2014/main" id="{B412D569-2354-344A-ABEB-98F274CBDADA}"/>
              </a:ext>
            </a:extLst>
          </p:cNvPr>
          <p:cNvSpPr txBox="1"/>
          <p:nvPr/>
        </p:nvSpPr>
        <p:spPr>
          <a:xfrm>
            <a:off x="1647243" y="6306819"/>
            <a:ext cx="3750517" cy="369332"/>
          </a:xfrm>
          <a:prstGeom prst="rect">
            <a:avLst/>
          </a:prstGeom>
          <a:noFill/>
        </p:spPr>
        <p:txBody>
          <a:bodyPr wrap="square" rtlCol="0">
            <a:spAutoFit/>
          </a:bodyPr>
          <a:lstStyle/>
          <a:p>
            <a:r>
              <a:rPr lang="en-US" dirty="0">
                <a:latin typeface="Helvetica" pitchFamily="2" charset="0"/>
              </a:rPr>
              <a:t>Archetypal blazar Markarian 421</a:t>
            </a:r>
          </a:p>
        </p:txBody>
      </p:sp>
      <p:sp>
        <p:nvSpPr>
          <p:cNvPr id="36" name="TextBox 35">
            <a:extLst>
              <a:ext uri="{FF2B5EF4-FFF2-40B4-BE49-F238E27FC236}">
                <a16:creationId xmlns:a16="http://schemas.microsoft.com/office/drawing/2014/main" id="{C4C6E19E-470E-4948-87DC-26D36A5132FB}"/>
              </a:ext>
            </a:extLst>
          </p:cNvPr>
          <p:cNvSpPr txBox="1"/>
          <p:nvPr/>
        </p:nvSpPr>
        <p:spPr>
          <a:xfrm>
            <a:off x="6982006" y="5779593"/>
            <a:ext cx="4658927" cy="646331"/>
          </a:xfrm>
          <a:prstGeom prst="rect">
            <a:avLst/>
          </a:prstGeom>
          <a:noFill/>
        </p:spPr>
        <p:txBody>
          <a:bodyPr wrap="square" rtlCol="0">
            <a:spAutoFit/>
          </a:bodyPr>
          <a:lstStyle/>
          <a:p>
            <a:r>
              <a:rPr lang="en-US" dirty="0">
                <a:latin typeface="Helvetica" pitchFamily="2" charset="0"/>
              </a:rPr>
              <a:t>TXS 0506+056: source of neutrinos </a:t>
            </a:r>
            <a:r>
              <a:rPr lang="en-US" dirty="0">
                <a:latin typeface="Helvetica" pitchFamily="2" charset="0"/>
                <a:sym typeface="Wingdings" pitchFamily="2" charset="2"/>
              </a:rPr>
              <a:t> particle acceleration to millions of </a:t>
            </a:r>
            <a:r>
              <a:rPr lang="en-US" dirty="0" err="1">
                <a:latin typeface="Helvetica" pitchFamily="2" charset="0"/>
                <a:sym typeface="Wingdings" pitchFamily="2" charset="2"/>
              </a:rPr>
              <a:t>TeV</a:t>
            </a:r>
            <a:r>
              <a:rPr lang="en-US" dirty="0">
                <a:latin typeface="Helvetica" pitchFamily="2" charset="0"/>
                <a:sym typeface="Wingdings" pitchFamily="2" charset="2"/>
              </a:rPr>
              <a:t>?</a:t>
            </a:r>
            <a:endParaRPr lang="en-US" dirty="0">
              <a:latin typeface="Helvetica" pitchFamily="2" charset="0"/>
            </a:endParaRPr>
          </a:p>
        </p:txBody>
      </p:sp>
    </p:spTree>
    <p:custDataLst>
      <p:tags r:id="rId1"/>
    </p:custDataLst>
    <p:extLst>
      <p:ext uri="{BB962C8B-B14F-4D97-AF65-F5344CB8AC3E}">
        <p14:creationId xmlns:p14="http://schemas.microsoft.com/office/powerpoint/2010/main" val="789257296"/>
      </p:ext>
    </p:extLst>
  </p:cSld>
  <p:clrMapOvr>
    <a:masterClrMapping/>
  </p:clrMapOvr>
  <mc:AlternateContent xmlns:mc="http://schemas.openxmlformats.org/markup-compatibility/2006" xmlns:p14="http://schemas.microsoft.com/office/powerpoint/2010/main">
    <mc:Choice Requires="p14">
      <p:transition spd="slow" p14:dur="2000" advTm="60802"/>
    </mc:Choice>
    <mc:Fallback xmlns="">
      <p:transition spd="slow" advTm="60802"/>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
            <a:extLst>
              <a:ext uri="{FF2B5EF4-FFF2-40B4-BE49-F238E27FC236}">
                <a16:creationId xmlns:a16="http://schemas.microsoft.com/office/drawing/2014/main" id="{E8B65DDF-1B5D-FF4C-86D2-B7C52F33636D}"/>
              </a:ext>
            </a:extLst>
          </p:cNvPr>
          <p:cNvPicPr>
            <a:picLocks noChangeAspect="1"/>
          </p:cNvPicPr>
          <p:nvPr/>
        </p:nvPicPr>
        <p:blipFill>
          <a:blip r:embed="rId3">
            <a:lum/>
            <a:alphaModFix/>
          </a:blip>
          <a:srcRect/>
          <a:stretch>
            <a:fillRect/>
          </a:stretch>
        </p:blipFill>
        <p:spPr>
          <a:xfrm>
            <a:off x="994821" y="0"/>
            <a:ext cx="10202357" cy="6871582"/>
          </a:xfrm>
          <a:prstGeom prst="rect">
            <a:avLst/>
          </a:prstGeom>
          <a:noFill/>
          <a:ln>
            <a:noFill/>
          </a:ln>
        </p:spPr>
      </p:pic>
      <p:pic>
        <p:nvPicPr>
          <p:cNvPr id="3" name="">
            <a:extLst>
              <a:ext uri="{FF2B5EF4-FFF2-40B4-BE49-F238E27FC236}">
                <a16:creationId xmlns:a16="http://schemas.microsoft.com/office/drawing/2014/main" id="{B59755E0-07C0-5446-A309-437A3651B51E}"/>
              </a:ext>
            </a:extLst>
          </p:cNvPr>
          <p:cNvPicPr>
            <a:picLocks noChangeAspect="1"/>
          </p:cNvPicPr>
          <p:nvPr/>
        </p:nvPicPr>
        <p:blipFill>
          <a:blip r:embed="rId3">
            <a:lum/>
            <a:alphaModFix/>
          </a:blip>
          <a:srcRect l="39460" t="20747" r="13163" b="73894"/>
          <a:stretch>
            <a:fillRect/>
          </a:stretch>
        </p:blipFill>
        <p:spPr>
          <a:xfrm>
            <a:off x="5007534" y="1742006"/>
            <a:ext cx="4779251" cy="363490"/>
          </a:xfrm>
          <a:prstGeom prst="rect">
            <a:avLst/>
          </a:prstGeom>
          <a:noFill/>
          <a:ln>
            <a:noFill/>
          </a:ln>
        </p:spPr>
      </p:pic>
      <p:sp>
        <p:nvSpPr>
          <p:cNvPr id="4" name="TextBox 3">
            <a:extLst>
              <a:ext uri="{FF2B5EF4-FFF2-40B4-BE49-F238E27FC236}">
                <a16:creationId xmlns:a16="http://schemas.microsoft.com/office/drawing/2014/main" id="{EE26A64B-FEF0-4141-9AF3-9C5B970398FA}"/>
              </a:ext>
            </a:extLst>
          </p:cNvPr>
          <p:cNvSpPr txBox="1"/>
          <p:nvPr/>
        </p:nvSpPr>
        <p:spPr>
          <a:xfrm>
            <a:off x="6510436" y="4479152"/>
            <a:ext cx="3762923" cy="778147"/>
          </a:xfrm>
          <a:prstGeom prst="rect">
            <a:avLst/>
          </a:prstGeom>
          <a:noFill/>
          <a:ln>
            <a:noFill/>
          </a:ln>
        </p:spPr>
        <p:txBody>
          <a:bodyPr vert="horz" wrap="none" lIns="81646" tIns="40823" rIns="81646" bIns="40823" anchorCtr="0" compatLnSpc="0">
            <a:spAutoFit/>
          </a:bodyPr>
          <a:lstStyle/>
          <a:p>
            <a:pPr hangingPunct="0"/>
            <a:r>
              <a:rPr lang="en-US" sz="2359" i="1">
                <a:solidFill>
                  <a:srgbClr val="FFFFFF"/>
                </a:solidFill>
                <a:latin typeface="Liberation Sans" pitchFamily="18"/>
                <a:ea typeface="Noto Sans CJK SC Regular" pitchFamily="2"/>
                <a:cs typeface="FreeSans" pitchFamily="2"/>
              </a:rPr>
              <a:t>large-scale or kpc-scale jet</a:t>
            </a:r>
          </a:p>
          <a:p>
            <a:pPr hangingPunct="0"/>
            <a:r>
              <a:rPr lang="en-US" sz="2359" i="1">
                <a:solidFill>
                  <a:srgbClr val="FFFFFF"/>
                </a:solidFill>
                <a:latin typeface="Liberation Sans" pitchFamily="18"/>
                <a:ea typeface="Noto Sans CJK SC Regular" pitchFamily="2"/>
                <a:cs typeface="FreeSans" pitchFamily="2"/>
              </a:rPr>
              <a:t>(0.1-100 kpc)</a:t>
            </a:r>
          </a:p>
        </p:txBody>
      </p:sp>
      <p:sp>
        <p:nvSpPr>
          <p:cNvPr id="5" name="TextBox 4">
            <a:extLst>
              <a:ext uri="{FF2B5EF4-FFF2-40B4-BE49-F238E27FC236}">
                <a16:creationId xmlns:a16="http://schemas.microsoft.com/office/drawing/2014/main" id="{47FD2F7A-16CC-9A4E-B322-8CEE1C946D28}"/>
              </a:ext>
            </a:extLst>
          </p:cNvPr>
          <p:cNvSpPr txBox="1"/>
          <p:nvPr/>
        </p:nvSpPr>
        <p:spPr>
          <a:xfrm>
            <a:off x="3622767" y="3981436"/>
            <a:ext cx="798522" cy="457033"/>
          </a:xfrm>
          <a:prstGeom prst="rect">
            <a:avLst/>
          </a:prstGeom>
          <a:noFill/>
          <a:ln>
            <a:noFill/>
          </a:ln>
        </p:spPr>
        <p:txBody>
          <a:bodyPr vert="horz" wrap="none" lIns="81646" tIns="40823" rIns="81646" bIns="40823" anchorCtr="0" compatLnSpc="0">
            <a:spAutoFit/>
          </a:bodyPr>
          <a:lstStyle/>
          <a:p>
            <a:pPr hangingPunct="0"/>
            <a:r>
              <a:rPr lang="en-US" sz="2540" i="1">
                <a:solidFill>
                  <a:srgbClr val="FFFFFF"/>
                </a:solidFill>
                <a:latin typeface="Liberation Sans" pitchFamily="18"/>
                <a:ea typeface="Noto Sans CJK SC Regular" pitchFamily="2"/>
                <a:cs typeface="FreeSans" pitchFamily="2"/>
              </a:rPr>
              <a:t>core</a:t>
            </a:r>
          </a:p>
        </p:txBody>
      </p:sp>
      <p:sp>
        <p:nvSpPr>
          <p:cNvPr id="6" name="Straight Connector 5">
            <a:extLst>
              <a:ext uri="{FF2B5EF4-FFF2-40B4-BE49-F238E27FC236}">
                <a16:creationId xmlns:a16="http://schemas.microsoft.com/office/drawing/2014/main" id="{C1A541BD-4D6F-F642-B8C6-FDEA668F7816}"/>
              </a:ext>
            </a:extLst>
          </p:cNvPr>
          <p:cNvSpPr/>
          <p:nvPr/>
        </p:nvSpPr>
        <p:spPr>
          <a:xfrm flipV="1">
            <a:off x="4203437" y="3649625"/>
            <a:ext cx="995433" cy="331811"/>
          </a:xfrm>
          <a:prstGeom prst="line">
            <a:avLst/>
          </a:prstGeom>
          <a:noFill/>
          <a:ln w="19080">
            <a:solidFill>
              <a:srgbClr val="FFFFFF"/>
            </a:solidFill>
            <a:prstDash val="solid"/>
          </a:ln>
        </p:spPr>
        <p:txBody>
          <a:bodyPr vert="horz" wrap="none" lIns="90138" tIns="49314" rIns="90138" bIns="49314" anchor="ctr" anchorCtr="0" compatLnSpc="0"/>
          <a:lstStyle/>
          <a:p>
            <a:pPr hangingPunct="0"/>
            <a:endParaRPr lang="en-US" sz="1633">
              <a:latin typeface="Liberation Sans" pitchFamily="18"/>
              <a:ea typeface="Noto Sans CJK SC Regular" pitchFamily="2"/>
              <a:cs typeface="FreeSans" pitchFamily="2"/>
            </a:endParaRPr>
          </a:p>
        </p:txBody>
      </p:sp>
      <p:sp>
        <p:nvSpPr>
          <p:cNvPr id="7" name="Straight Connector 6">
            <a:extLst>
              <a:ext uri="{FF2B5EF4-FFF2-40B4-BE49-F238E27FC236}">
                <a16:creationId xmlns:a16="http://schemas.microsoft.com/office/drawing/2014/main" id="{71C599EA-CB20-594F-B25C-922D2CABA2B1}"/>
              </a:ext>
            </a:extLst>
          </p:cNvPr>
          <p:cNvSpPr/>
          <p:nvPr/>
        </p:nvSpPr>
        <p:spPr>
          <a:xfrm flipH="1" flipV="1">
            <a:off x="6194302" y="3732578"/>
            <a:ext cx="2073818" cy="746574"/>
          </a:xfrm>
          <a:prstGeom prst="line">
            <a:avLst/>
          </a:prstGeom>
          <a:noFill/>
          <a:ln w="19080">
            <a:solidFill>
              <a:srgbClr val="FFFFFF"/>
            </a:solidFill>
            <a:prstDash val="solid"/>
          </a:ln>
        </p:spPr>
        <p:txBody>
          <a:bodyPr vert="horz" wrap="none" lIns="90138" tIns="49314" rIns="90138" bIns="49314" anchor="ctr" anchorCtr="0" compatLnSpc="0"/>
          <a:lstStyle/>
          <a:p>
            <a:pPr hangingPunct="0"/>
            <a:endParaRPr lang="en-US" sz="1633">
              <a:latin typeface="Liberation Sans" pitchFamily="18"/>
              <a:ea typeface="Noto Sans CJK SC Regular" pitchFamily="2"/>
              <a:cs typeface="FreeSans" pitchFamily="2"/>
            </a:endParaRPr>
          </a:p>
        </p:txBody>
      </p:sp>
      <p:sp>
        <p:nvSpPr>
          <p:cNvPr id="8" name="Straight Connector 7">
            <a:extLst>
              <a:ext uri="{FF2B5EF4-FFF2-40B4-BE49-F238E27FC236}">
                <a16:creationId xmlns:a16="http://schemas.microsoft.com/office/drawing/2014/main" id="{A73E3BC2-A990-9143-AEA1-6C2C14442ED2}"/>
              </a:ext>
            </a:extLst>
          </p:cNvPr>
          <p:cNvSpPr/>
          <p:nvPr/>
        </p:nvSpPr>
        <p:spPr>
          <a:xfrm flipV="1">
            <a:off x="8268120" y="3566672"/>
            <a:ext cx="1410196" cy="912480"/>
          </a:xfrm>
          <a:prstGeom prst="line">
            <a:avLst/>
          </a:prstGeom>
          <a:noFill/>
          <a:ln w="19080">
            <a:solidFill>
              <a:srgbClr val="FFFFFF"/>
            </a:solidFill>
            <a:prstDash val="solid"/>
          </a:ln>
        </p:spPr>
        <p:txBody>
          <a:bodyPr vert="horz" wrap="none" lIns="90138" tIns="49314" rIns="90138" bIns="49314" anchor="ctr" anchorCtr="0" compatLnSpc="0"/>
          <a:lstStyle/>
          <a:p>
            <a:pPr hangingPunct="0"/>
            <a:endParaRPr lang="en-US" sz="1633">
              <a:latin typeface="Liberation Sans" pitchFamily="18"/>
              <a:ea typeface="Noto Sans CJK SC Regular" pitchFamily="2"/>
              <a:cs typeface="FreeSans" pitchFamily="2"/>
            </a:endParaRPr>
          </a:p>
        </p:txBody>
      </p:sp>
      <p:sp>
        <p:nvSpPr>
          <p:cNvPr id="9" name="TextBox 8">
            <a:extLst>
              <a:ext uri="{FF2B5EF4-FFF2-40B4-BE49-F238E27FC236}">
                <a16:creationId xmlns:a16="http://schemas.microsoft.com/office/drawing/2014/main" id="{275EAF23-7BEC-5F42-8EAD-0E899C46E215}"/>
              </a:ext>
            </a:extLst>
          </p:cNvPr>
          <p:cNvSpPr txBox="1"/>
          <p:nvPr/>
        </p:nvSpPr>
        <p:spPr>
          <a:xfrm>
            <a:off x="2876194" y="2322380"/>
            <a:ext cx="1455433" cy="296541"/>
          </a:xfrm>
          <a:prstGeom prst="rect">
            <a:avLst/>
          </a:prstGeom>
          <a:noFill/>
          <a:ln>
            <a:noFill/>
          </a:ln>
        </p:spPr>
        <p:txBody>
          <a:bodyPr vert="horz" wrap="none" lIns="81646" tIns="40823" rIns="81646" bIns="40823" anchorCtr="0" compatLnSpc="0">
            <a:spAutoFit/>
          </a:bodyPr>
          <a:lstStyle/>
          <a:p>
            <a:pPr hangingPunct="0"/>
            <a:r>
              <a:rPr lang="en-US" sz="1452" i="1">
                <a:solidFill>
                  <a:srgbClr val="FFFFFF"/>
                </a:solidFill>
                <a:latin typeface="Liberation Sans" pitchFamily="18"/>
                <a:ea typeface="Noto Sans CJK SC Regular" pitchFamily="2"/>
                <a:cs typeface="FreeSans" pitchFamily="2"/>
              </a:rPr>
              <a:t>counter-hotspot</a:t>
            </a:r>
          </a:p>
        </p:txBody>
      </p:sp>
      <p:sp>
        <p:nvSpPr>
          <p:cNvPr id="10" name="TextBox 9">
            <a:extLst>
              <a:ext uri="{FF2B5EF4-FFF2-40B4-BE49-F238E27FC236}">
                <a16:creationId xmlns:a16="http://schemas.microsoft.com/office/drawing/2014/main" id="{942FF1DE-38B5-414C-8D8B-9D1368E80D88}"/>
              </a:ext>
            </a:extLst>
          </p:cNvPr>
          <p:cNvSpPr txBox="1"/>
          <p:nvPr/>
        </p:nvSpPr>
        <p:spPr>
          <a:xfrm>
            <a:off x="2046667" y="6387391"/>
            <a:ext cx="2933465" cy="314302"/>
          </a:xfrm>
          <a:prstGeom prst="rect">
            <a:avLst/>
          </a:prstGeom>
          <a:noFill/>
          <a:ln>
            <a:noFill/>
          </a:ln>
        </p:spPr>
        <p:txBody>
          <a:bodyPr vert="horz" wrap="none" lIns="81646" tIns="40823" rIns="81646" bIns="40823" anchorCtr="0" compatLnSpc="0">
            <a:spAutoFit/>
          </a:bodyPr>
          <a:lstStyle/>
          <a:p>
            <a:pPr hangingPunct="0"/>
            <a:r>
              <a:rPr lang="en-US" sz="1633" dirty="0">
                <a:solidFill>
                  <a:srgbClr val="FFF5CE"/>
                </a:solidFill>
                <a:latin typeface="Times New Roman" pitchFamily="18"/>
                <a:ea typeface="Noto Sans CJK SC Regular" pitchFamily="2"/>
                <a:cs typeface="FreeSans" pitchFamily="2"/>
              </a:rPr>
              <a:t>PKS 22090+080  | VLA  15 GHz</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0461BC-0B41-1C4B-8462-4ABABC6C1B3A}"/>
              </a:ext>
            </a:extLst>
          </p:cNvPr>
          <p:cNvSpPr txBox="1">
            <a:spLocks noGrp="1"/>
          </p:cNvSpPr>
          <p:nvPr>
            <p:ph type="title" idx="4294967295"/>
          </p:nvPr>
        </p:nvSpPr>
        <p:spPr>
          <a:xfrm>
            <a:off x="879231" y="716477"/>
            <a:ext cx="9520229" cy="544636"/>
          </a:xfrm>
        </p:spPr>
        <p:txBody>
          <a:bodyPr wrap="square">
            <a:spAutoFit/>
          </a:bodyPr>
          <a:lstStyle/>
          <a:p>
            <a:pPr lvl="0"/>
            <a:r>
              <a:rPr lang="en-US" sz="3266" i="1" dirty="0">
                <a:latin typeface="Arial" pitchFamily="34"/>
              </a:rPr>
              <a:t>Why do kpc-scale radio jets produce </a:t>
            </a:r>
            <a:r>
              <a:rPr lang="en-US" sz="3266" i="1" dirty="0">
                <a:solidFill>
                  <a:srgbClr val="BF0041"/>
                </a:solidFill>
                <a:latin typeface="Arial" pitchFamily="34"/>
              </a:rPr>
              <a:t>X-rays</a:t>
            </a:r>
            <a:r>
              <a:rPr lang="en-US" sz="3266" i="1" dirty="0">
                <a:solidFill>
                  <a:srgbClr val="000000"/>
                </a:solidFill>
                <a:latin typeface="Arial" pitchFamily="34"/>
              </a:rPr>
              <a:t>?</a:t>
            </a:r>
          </a:p>
        </p:txBody>
      </p:sp>
      <p:pic>
        <p:nvPicPr>
          <p:cNvPr id="3" name="">
            <a:extLst>
              <a:ext uri="{FF2B5EF4-FFF2-40B4-BE49-F238E27FC236}">
                <a16:creationId xmlns:a16="http://schemas.microsoft.com/office/drawing/2014/main" id="{4711C166-2A71-7546-86AD-2905D5045965}"/>
              </a:ext>
            </a:extLst>
          </p:cNvPr>
          <p:cNvPicPr>
            <a:picLocks noChangeAspect="1"/>
          </p:cNvPicPr>
          <p:nvPr/>
        </p:nvPicPr>
        <p:blipFill>
          <a:blip r:embed="rId3">
            <a:lum/>
            <a:alphaModFix/>
          </a:blip>
          <a:srcRect/>
          <a:stretch>
            <a:fillRect/>
          </a:stretch>
        </p:blipFill>
        <p:spPr>
          <a:xfrm>
            <a:off x="1516662" y="1704592"/>
            <a:ext cx="8882798" cy="2949067"/>
          </a:xfrm>
          <a:prstGeom prst="rect">
            <a:avLst/>
          </a:prstGeom>
          <a:noFill/>
          <a:ln>
            <a:noFill/>
          </a:ln>
        </p:spPr>
      </p:pic>
      <p:sp>
        <p:nvSpPr>
          <p:cNvPr id="4" name="TextBox 3">
            <a:extLst>
              <a:ext uri="{FF2B5EF4-FFF2-40B4-BE49-F238E27FC236}">
                <a16:creationId xmlns:a16="http://schemas.microsoft.com/office/drawing/2014/main" id="{94489BDD-A131-7E40-BA95-830FE9DCD063}"/>
              </a:ext>
            </a:extLst>
          </p:cNvPr>
          <p:cNvSpPr txBox="1"/>
          <p:nvPr/>
        </p:nvSpPr>
        <p:spPr>
          <a:xfrm>
            <a:off x="5837061" y="4774026"/>
            <a:ext cx="4120200" cy="296541"/>
          </a:xfrm>
          <a:prstGeom prst="rect">
            <a:avLst/>
          </a:prstGeom>
          <a:noFill/>
          <a:ln>
            <a:noFill/>
          </a:ln>
        </p:spPr>
        <p:txBody>
          <a:bodyPr vert="horz" wrap="none" lIns="81646" tIns="40823" rIns="81646" bIns="40823" anchorCtr="0" compatLnSpc="0">
            <a:spAutoFit/>
          </a:bodyPr>
          <a:lstStyle/>
          <a:p>
            <a:pPr hangingPunct="0"/>
            <a:r>
              <a:rPr lang="en-US" sz="1452" i="1">
                <a:solidFill>
                  <a:srgbClr val="333333"/>
                </a:solidFill>
                <a:latin typeface="Liberation Sans" pitchFamily="18"/>
                <a:ea typeface="Noto Sans CJK SC Regular" pitchFamily="2"/>
                <a:cs typeface="FreeSans" pitchFamily="2"/>
              </a:rPr>
              <a:t>Chandra imaging of Pictor A (Hardcastle+ 2016)</a:t>
            </a:r>
          </a:p>
        </p:txBody>
      </p:sp>
      <p:sp>
        <p:nvSpPr>
          <p:cNvPr id="5" name="Title 1">
            <a:extLst>
              <a:ext uri="{FF2B5EF4-FFF2-40B4-BE49-F238E27FC236}">
                <a16:creationId xmlns:a16="http://schemas.microsoft.com/office/drawing/2014/main" id="{9254CC87-E8AE-1A48-932A-2C8AEFDBFD23}"/>
              </a:ext>
            </a:extLst>
          </p:cNvPr>
          <p:cNvSpPr txBox="1">
            <a:spLocks/>
          </p:cNvSpPr>
          <p:nvPr/>
        </p:nvSpPr>
        <p:spPr>
          <a:xfrm>
            <a:off x="1242646" y="5190934"/>
            <a:ext cx="9960151" cy="757130"/>
          </a:xfrm>
          <a:prstGeom prst="rect">
            <a:avLst/>
          </a:prstGeom>
        </p:spPr>
        <p:txBody>
          <a:bodyPr vert="horz" wrap="square" lIns="91440" tIns="45720" rIns="91440" bIns="45720" rtlCol="0" anchor="ctr">
            <a:spAutoFit/>
          </a:bodyPr>
          <a:lstStyle>
            <a:lvl1pPr algn="l" defTabSz="914400" rtl="0" eaLnBrk="1" latinLnBrk="0" hangingPunct="1">
              <a:lnSpc>
                <a:spcPct val="90000"/>
              </a:lnSpc>
              <a:spcBef>
                <a:spcPct val="0"/>
              </a:spcBef>
              <a:buNone/>
              <a:defRPr sz="4400" kern="1200">
                <a:solidFill>
                  <a:schemeClr val="tx1"/>
                </a:solidFill>
                <a:latin typeface="Helvetica" pitchFamily="2" charset="0"/>
                <a:ea typeface="+mj-ea"/>
                <a:cs typeface="+mj-cs"/>
              </a:defRPr>
            </a:lvl1pPr>
          </a:lstStyle>
          <a:p>
            <a:r>
              <a:rPr lang="en-US" sz="2400" i="1" dirty="0">
                <a:solidFill>
                  <a:srgbClr val="FF0000"/>
                </a:solidFill>
                <a:latin typeface="Arial" pitchFamily="34"/>
              </a:rPr>
              <a:t>Not </a:t>
            </a:r>
            <a:r>
              <a:rPr lang="en-US" sz="2400" i="1" dirty="0">
                <a:latin typeface="Arial" pitchFamily="34"/>
              </a:rPr>
              <a:t>the focus of today’s talk. Please see Breiding+ 2022, Meyer+ 2015, 16 and references therein.</a:t>
            </a:r>
            <a:endParaRPr lang="en-US" sz="2400" i="1" dirty="0">
              <a:solidFill>
                <a:srgbClr val="FF0000"/>
              </a:solidFill>
              <a:latin typeface="Arial" pitchFamily="34"/>
            </a:endParaRPr>
          </a:p>
        </p:txBody>
      </p:sp>
      <p:sp>
        <p:nvSpPr>
          <p:cNvPr id="8" name="Title 1">
            <a:extLst>
              <a:ext uri="{FF2B5EF4-FFF2-40B4-BE49-F238E27FC236}">
                <a16:creationId xmlns:a16="http://schemas.microsoft.com/office/drawing/2014/main" id="{6D10A16B-66DF-6147-866B-1328F6647EC7}"/>
              </a:ext>
            </a:extLst>
          </p:cNvPr>
          <p:cNvSpPr txBox="1">
            <a:spLocks/>
          </p:cNvSpPr>
          <p:nvPr/>
        </p:nvSpPr>
        <p:spPr>
          <a:xfrm>
            <a:off x="1242646" y="6114263"/>
            <a:ext cx="9960151" cy="424732"/>
          </a:xfrm>
          <a:prstGeom prst="rect">
            <a:avLst/>
          </a:prstGeom>
        </p:spPr>
        <p:txBody>
          <a:bodyPr vert="horz" wrap="square" lIns="91440" tIns="45720" rIns="91440" bIns="45720" rtlCol="0" anchor="ctr">
            <a:spAutoFit/>
          </a:bodyPr>
          <a:lstStyle>
            <a:lvl1pPr algn="l" defTabSz="914400" rtl="0" eaLnBrk="1" latinLnBrk="0" hangingPunct="1">
              <a:lnSpc>
                <a:spcPct val="90000"/>
              </a:lnSpc>
              <a:spcBef>
                <a:spcPct val="0"/>
              </a:spcBef>
              <a:buNone/>
              <a:defRPr sz="4400" kern="1200">
                <a:solidFill>
                  <a:schemeClr val="tx1"/>
                </a:solidFill>
                <a:latin typeface="Helvetica" pitchFamily="2" charset="0"/>
                <a:ea typeface="+mj-ea"/>
                <a:cs typeface="+mj-cs"/>
              </a:defRPr>
            </a:lvl1pPr>
          </a:lstStyle>
          <a:p>
            <a:r>
              <a:rPr lang="en-US" sz="2400" i="1" dirty="0">
                <a:solidFill>
                  <a:srgbClr val="FF0000"/>
                </a:solidFill>
                <a:latin typeface="Arial" pitchFamily="34"/>
              </a:rPr>
              <a:t>Focus :</a:t>
            </a:r>
            <a:r>
              <a:rPr lang="en-US" sz="2400" i="1" dirty="0">
                <a:latin typeface="Arial" pitchFamily="34"/>
              </a:rPr>
              <a:t> steps to understand SED modelling of large-scale jets.</a:t>
            </a:r>
            <a:endParaRPr lang="en-US" sz="2400" i="1" dirty="0">
              <a:solidFill>
                <a:srgbClr val="FF0000"/>
              </a:solidFill>
              <a:latin typeface="Arial" pitchFamily="34"/>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descr="Chart, scatter chart&#10;&#10;Description automatically generated">
            <a:extLst>
              <a:ext uri="{FF2B5EF4-FFF2-40B4-BE49-F238E27FC236}">
                <a16:creationId xmlns:a16="http://schemas.microsoft.com/office/drawing/2014/main" id="{30D4FCD1-9F0D-0C48-8AD4-37B506ACF8DE}"/>
              </a:ext>
            </a:extLst>
          </p:cNvPr>
          <p:cNvPicPr>
            <a:picLocks noChangeAspect="1"/>
          </p:cNvPicPr>
          <p:nvPr/>
        </p:nvPicPr>
        <p:blipFill>
          <a:blip r:embed="rId4"/>
          <a:stretch>
            <a:fillRect/>
          </a:stretch>
        </p:blipFill>
        <p:spPr>
          <a:xfrm>
            <a:off x="5306898" y="1504531"/>
            <a:ext cx="6693927" cy="4968571"/>
          </a:xfrm>
          <a:prstGeom prst="rect">
            <a:avLst/>
          </a:prstGeom>
        </p:spPr>
      </p:pic>
      <p:sp>
        <p:nvSpPr>
          <p:cNvPr id="18" name="Rectangle 17">
            <a:extLst>
              <a:ext uri="{FF2B5EF4-FFF2-40B4-BE49-F238E27FC236}">
                <a16:creationId xmlns:a16="http://schemas.microsoft.com/office/drawing/2014/main" id="{E27DE003-BE33-3941-B7F8-59BB2D2C1599}"/>
              </a:ext>
            </a:extLst>
          </p:cNvPr>
          <p:cNvSpPr/>
          <p:nvPr/>
        </p:nvSpPr>
        <p:spPr>
          <a:xfrm>
            <a:off x="10245969" y="4149969"/>
            <a:ext cx="1195754" cy="2110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CA48F0A-2355-2A41-B5D1-119E94A9E2CD}"/>
              </a:ext>
            </a:extLst>
          </p:cNvPr>
          <p:cNvSpPr>
            <a:spLocks noGrp="1"/>
          </p:cNvSpPr>
          <p:nvPr>
            <p:ph type="title"/>
          </p:nvPr>
        </p:nvSpPr>
        <p:spPr>
          <a:xfrm>
            <a:off x="540945" y="61859"/>
            <a:ext cx="10515600" cy="1325563"/>
          </a:xfrm>
        </p:spPr>
        <p:txBody>
          <a:bodyPr>
            <a:normAutofit/>
          </a:bodyPr>
          <a:lstStyle/>
          <a:p>
            <a:r>
              <a:rPr lang="en-US" sz="4000" dirty="0"/>
              <a:t>Case I : AP Librae</a:t>
            </a:r>
          </a:p>
        </p:txBody>
      </p:sp>
      <p:pic>
        <p:nvPicPr>
          <p:cNvPr id="5" name="Content Placeholder 4" descr="Chart, line chart&#10;&#10;Description automatically generated">
            <a:extLst>
              <a:ext uri="{FF2B5EF4-FFF2-40B4-BE49-F238E27FC236}">
                <a16:creationId xmlns:a16="http://schemas.microsoft.com/office/drawing/2014/main" id="{36902912-6E93-9E42-8835-F0F7D9D76328}"/>
              </a:ext>
            </a:extLst>
          </p:cNvPr>
          <p:cNvPicPr>
            <a:picLocks noGrp="1"/>
          </p:cNvPicPr>
          <p:nvPr>
            <p:ph idx="1"/>
          </p:nvPr>
        </p:nvPicPr>
        <p:blipFill>
          <a:blip r:embed="rId5"/>
          <a:stretch>
            <a:fillRect/>
          </a:stretch>
        </p:blipFill>
        <p:spPr>
          <a:xfrm>
            <a:off x="5260937" y="1396218"/>
            <a:ext cx="6739888" cy="5096655"/>
          </a:xfrm>
        </p:spPr>
      </p:pic>
      <p:pic>
        <p:nvPicPr>
          <p:cNvPr id="11" name="Picture 10" descr="A picture containing text, sky, vector graphics&#10;&#10;Description automatically generated">
            <a:extLst>
              <a:ext uri="{FF2B5EF4-FFF2-40B4-BE49-F238E27FC236}">
                <a16:creationId xmlns:a16="http://schemas.microsoft.com/office/drawing/2014/main" id="{C9C4E1B2-91CF-A24A-AC72-3B146B561301}"/>
              </a:ext>
            </a:extLst>
          </p:cNvPr>
          <p:cNvPicPr preferRelativeResize="0">
            <a:picLocks/>
          </p:cNvPicPr>
          <p:nvPr/>
        </p:nvPicPr>
        <p:blipFill>
          <a:blip r:embed="rId6"/>
          <a:stretch>
            <a:fillRect/>
          </a:stretch>
        </p:blipFill>
        <p:spPr>
          <a:xfrm>
            <a:off x="6382512" y="1690690"/>
            <a:ext cx="5321808" cy="3662779"/>
          </a:xfrm>
          <a:prstGeom prst="rect">
            <a:avLst/>
          </a:prstGeom>
        </p:spPr>
      </p:pic>
      <p:pic>
        <p:nvPicPr>
          <p:cNvPr id="13" name="Picture 12" descr="Diagram&#10;&#10;Description automatically generated">
            <a:extLst>
              <a:ext uri="{FF2B5EF4-FFF2-40B4-BE49-F238E27FC236}">
                <a16:creationId xmlns:a16="http://schemas.microsoft.com/office/drawing/2014/main" id="{85CDD17C-C8F2-EB40-8787-363B71B5DA3F}"/>
              </a:ext>
            </a:extLst>
          </p:cNvPr>
          <p:cNvPicPr>
            <a:picLocks noChangeAspect="1"/>
          </p:cNvPicPr>
          <p:nvPr/>
        </p:nvPicPr>
        <p:blipFill>
          <a:blip r:embed="rId7"/>
          <a:stretch>
            <a:fillRect/>
          </a:stretch>
        </p:blipFill>
        <p:spPr>
          <a:xfrm>
            <a:off x="6382512" y="1663659"/>
            <a:ext cx="5404339" cy="3798123"/>
          </a:xfrm>
          <a:prstGeom prst="rect">
            <a:avLst/>
          </a:prstGeom>
        </p:spPr>
      </p:pic>
      <p:sp>
        <p:nvSpPr>
          <p:cNvPr id="14" name="TextBox 13">
            <a:extLst>
              <a:ext uri="{FF2B5EF4-FFF2-40B4-BE49-F238E27FC236}">
                <a16:creationId xmlns:a16="http://schemas.microsoft.com/office/drawing/2014/main" id="{FCF0D738-8D94-6441-B828-E70EF8C9E022}"/>
              </a:ext>
            </a:extLst>
          </p:cNvPr>
          <p:cNvSpPr txBox="1"/>
          <p:nvPr/>
        </p:nvSpPr>
        <p:spPr>
          <a:xfrm>
            <a:off x="427087" y="1192275"/>
            <a:ext cx="4787889" cy="5355312"/>
          </a:xfrm>
          <a:prstGeom prst="rect">
            <a:avLst/>
          </a:prstGeom>
          <a:noFill/>
        </p:spPr>
        <p:txBody>
          <a:bodyPr wrap="square" rtlCol="0">
            <a:spAutoFit/>
          </a:bodyPr>
          <a:lstStyle/>
          <a:p>
            <a:pPr marL="285750" indent="-285750">
              <a:buFont typeface="Arial" panose="020B0604020202020204" pitchFamily="34" charset="0"/>
              <a:buChar char="•"/>
            </a:pPr>
            <a:endParaRPr lang="en-US" dirty="0">
              <a:latin typeface="Helvetica Neue" panose="02000503000000020004" pitchFamily="2" charset="0"/>
              <a:ea typeface="Helvetica Neue" panose="02000503000000020004" pitchFamily="2" charset="0"/>
              <a:cs typeface="Helvetica Neue" panose="02000503000000020004" pitchFamily="2" charset="0"/>
            </a:endParaRPr>
          </a:p>
          <a:p>
            <a:pPr marL="285750" indent="-285750">
              <a:buFont typeface="Arial" panose="020B0604020202020204" pitchFamily="34" charset="0"/>
              <a:buChar char="•"/>
            </a:pPr>
            <a:r>
              <a:rPr lang="en-US" dirty="0">
                <a:latin typeface="Helvetica Neue" panose="02000503000000020004" pitchFamily="2" charset="0"/>
                <a:ea typeface="Helvetica Neue" panose="02000503000000020004" pitchFamily="2" charset="0"/>
                <a:cs typeface="Helvetica Neue" panose="02000503000000020004" pitchFamily="2" charset="0"/>
              </a:rPr>
              <a:t>Origin of VHE emission unknown: one-zone synchrotron self-Compton models not viable.</a:t>
            </a:r>
          </a:p>
          <a:p>
            <a:endParaRPr lang="en-US" dirty="0">
              <a:latin typeface="Helvetica Neue" panose="02000503000000020004" pitchFamily="2" charset="0"/>
              <a:ea typeface="Helvetica Neue" panose="02000503000000020004" pitchFamily="2" charset="0"/>
              <a:cs typeface="Helvetica Neue" panose="02000503000000020004" pitchFamily="2" charset="0"/>
            </a:endParaRPr>
          </a:p>
          <a:p>
            <a:pPr marL="285750" indent="-285750">
              <a:buFont typeface="Arial" panose="020B0604020202020204" pitchFamily="34" charset="0"/>
              <a:buChar char="•"/>
            </a:pPr>
            <a:r>
              <a:rPr lang="en-US" dirty="0">
                <a:latin typeface="Helvetica Neue" panose="02000503000000020004" pitchFamily="2" charset="0"/>
                <a:ea typeface="Helvetica Neue" panose="02000503000000020004" pitchFamily="2" charset="0"/>
                <a:cs typeface="Helvetica Neue" panose="02000503000000020004" pitchFamily="2" charset="0"/>
              </a:rPr>
              <a:t>Zacharias+, Sanchez+ 2016: inverse Compton scattering of Cosmic Microwave Background photons in the kpc-scale jet (“IC/CMB”): </a:t>
            </a:r>
            <a:r>
              <a:rPr lang="en-US" dirty="0">
                <a:latin typeface="Helvetica Neue Thin" panose="020B0403020202020204" pitchFamily="34" charset="0"/>
                <a:ea typeface="Helvetica Neue Thin" panose="020B0403020202020204" pitchFamily="34" charset="0"/>
                <a:cs typeface="Helvetica Neue" panose="02000503000000020004" pitchFamily="2" charset="0"/>
              </a:rPr>
              <a:t>multi-</a:t>
            </a:r>
            <a:r>
              <a:rPr lang="en-US" dirty="0" err="1">
                <a:latin typeface="Helvetica Neue Thin" panose="020B0403020202020204" pitchFamily="34" charset="0"/>
                <a:ea typeface="Helvetica Neue Thin" panose="020B0403020202020204" pitchFamily="34" charset="0"/>
                <a:cs typeface="Helvetica Neue" panose="02000503000000020004" pitchFamily="2" charset="0"/>
              </a:rPr>
              <a:t>TeV</a:t>
            </a:r>
            <a:r>
              <a:rPr lang="en-US" dirty="0">
                <a:latin typeface="Helvetica Neue Thin" panose="020B0403020202020204" pitchFamily="34" charset="0"/>
                <a:ea typeface="Helvetica Neue Thin" panose="020B0403020202020204" pitchFamily="34" charset="0"/>
                <a:cs typeface="Helvetica Neue" panose="02000503000000020004" pitchFamily="2" charset="0"/>
              </a:rPr>
              <a:t> electrons, equipartition field and near Eddington jet power.</a:t>
            </a:r>
          </a:p>
          <a:p>
            <a:pPr marL="285750" indent="-285750">
              <a:buFont typeface="Arial" panose="020B0604020202020204" pitchFamily="34" charset="0"/>
              <a:buChar char="•"/>
            </a:pPr>
            <a:endParaRPr lang="en-US" dirty="0">
              <a:latin typeface="Helvetica" pitchFamily="2" charset="0"/>
            </a:endParaRPr>
          </a:p>
          <a:p>
            <a:pPr marL="285750" indent="-285750">
              <a:buFont typeface="Arial" panose="020B0604020202020204" pitchFamily="34" charset="0"/>
              <a:buChar char="•"/>
            </a:pPr>
            <a:r>
              <a:rPr lang="en-US" dirty="0" err="1">
                <a:latin typeface="Helvetica" pitchFamily="2" charset="0"/>
              </a:rPr>
              <a:t>Hervet</a:t>
            </a:r>
            <a:r>
              <a:rPr lang="en-US" dirty="0">
                <a:latin typeface="Helvetica" pitchFamily="2" charset="0"/>
              </a:rPr>
              <a:t>+ 2015. pc-scale blob-in-a-jet model: </a:t>
            </a:r>
            <a:r>
              <a:rPr lang="en-US" dirty="0">
                <a:latin typeface="Helvetica Neue Thin" panose="020B0403020202020204" pitchFamily="34" charset="0"/>
                <a:ea typeface="Helvetica Neue Thin" panose="020B0403020202020204" pitchFamily="34" charset="0"/>
              </a:rPr>
              <a:t>leptonic radiation but super-Eddington jet powers dominated by protons.</a:t>
            </a:r>
          </a:p>
          <a:p>
            <a:pPr marL="285750" indent="-285750">
              <a:buFont typeface="Arial" panose="020B0604020202020204" pitchFamily="34" charset="0"/>
              <a:buChar char="•"/>
            </a:pPr>
            <a:endParaRPr lang="en-US" dirty="0">
              <a:latin typeface="Helvetica" pitchFamily="2" charset="0"/>
            </a:endParaRPr>
          </a:p>
          <a:p>
            <a:pPr marL="285750" indent="-285750">
              <a:buFont typeface="Arial" panose="020B0604020202020204" pitchFamily="34" charset="0"/>
              <a:buChar char="•"/>
            </a:pPr>
            <a:r>
              <a:rPr lang="en-US" dirty="0">
                <a:latin typeface="Helvetica" pitchFamily="2" charset="0"/>
              </a:rPr>
              <a:t>Petropoulou+ 2016. Photohadronic processes in the core: </a:t>
            </a:r>
            <a:r>
              <a:rPr lang="en-US" dirty="0">
                <a:latin typeface="Helvetica Neue Thin" panose="020B0403020202020204" pitchFamily="34" charset="0"/>
                <a:ea typeface="Helvetica Neue Thin" panose="020B0403020202020204" pitchFamily="34" charset="0"/>
              </a:rPr>
              <a:t>10-100 times Eddington power, radiation dominated by 1000 </a:t>
            </a:r>
            <a:r>
              <a:rPr lang="en-US" dirty="0" err="1">
                <a:latin typeface="Helvetica Neue Thin" panose="020B0403020202020204" pitchFamily="34" charset="0"/>
                <a:ea typeface="Helvetica Neue Thin" panose="020B0403020202020204" pitchFamily="34" charset="0"/>
              </a:rPr>
              <a:t>TeV</a:t>
            </a:r>
            <a:r>
              <a:rPr lang="en-US" dirty="0">
                <a:latin typeface="Helvetica Neue Thin" panose="020B0403020202020204" pitchFamily="34" charset="0"/>
                <a:ea typeface="Helvetica Neue Thin" panose="020B0403020202020204" pitchFamily="34" charset="0"/>
              </a:rPr>
              <a:t> protons. </a:t>
            </a:r>
          </a:p>
        </p:txBody>
      </p:sp>
      <p:sp>
        <p:nvSpPr>
          <p:cNvPr id="19" name="Rectangle 18">
            <a:extLst>
              <a:ext uri="{FF2B5EF4-FFF2-40B4-BE49-F238E27FC236}">
                <a16:creationId xmlns:a16="http://schemas.microsoft.com/office/drawing/2014/main" id="{658C2929-1BC5-5741-9553-49C89375E446}"/>
              </a:ext>
            </a:extLst>
          </p:cNvPr>
          <p:cNvSpPr/>
          <p:nvPr/>
        </p:nvSpPr>
        <p:spPr>
          <a:xfrm>
            <a:off x="5260937" y="1301262"/>
            <a:ext cx="45961" cy="528710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7" name="Picture 26" descr="Graphical user interface, chart&#10;&#10;Description automatically generated">
            <a:extLst>
              <a:ext uri="{FF2B5EF4-FFF2-40B4-BE49-F238E27FC236}">
                <a16:creationId xmlns:a16="http://schemas.microsoft.com/office/drawing/2014/main" id="{FBB3CC87-BDB9-3148-BEB7-9846ACE61D46}"/>
              </a:ext>
            </a:extLst>
          </p:cNvPr>
          <p:cNvPicPr>
            <a:picLocks noChangeAspect="1"/>
          </p:cNvPicPr>
          <p:nvPr/>
        </p:nvPicPr>
        <p:blipFill>
          <a:blip r:embed="rId8"/>
          <a:stretch>
            <a:fillRect/>
          </a:stretch>
        </p:blipFill>
        <p:spPr>
          <a:xfrm>
            <a:off x="5144314" y="1176453"/>
            <a:ext cx="6856511" cy="5287107"/>
          </a:xfrm>
          <a:prstGeom prst="rect">
            <a:avLst/>
          </a:prstGeom>
        </p:spPr>
      </p:pic>
      <p:pic>
        <p:nvPicPr>
          <p:cNvPr id="29" name="Picture 28" descr="Chart&#10;&#10;Description automatically generated">
            <a:extLst>
              <a:ext uri="{FF2B5EF4-FFF2-40B4-BE49-F238E27FC236}">
                <a16:creationId xmlns:a16="http://schemas.microsoft.com/office/drawing/2014/main" id="{306977F0-52E0-6D42-A485-17119A8499C7}"/>
              </a:ext>
            </a:extLst>
          </p:cNvPr>
          <p:cNvPicPr>
            <a:picLocks noChangeAspect="1"/>
          </p:cNvPicPr>
          <p:nvPr/>
        </p:nvPicPr>
        <p:blipFill>
          <a:blip r:embed="rId9"/>
          <a:stretch>
            <a:fillRect/>
          </a:stretch>
        </p:blipFill>
        <p:spPr>
          <a:xfrm>
            <a:off x="5328834" y="913059"/>
            <a:ext cx="6602005" cy="5813894"/>
          </a:xfrm>
          <a:prstGeom prst="rect">
            <a:avLst/>
          </a:prstGeom>
        </p:spPr>
      </p:pic>
    </p:spTree>
    <p:custDataLst>
      <p:tags r:id="rId1"/>
    </p:custDataLst>
    <p:extLst>
      <p:ext uri="{BB962C8B-B14F-4D97-AF65-F5344CB8AC3E}">
        <p14:creationId xmlns:p14="http://schemas.microsoft.com/office/powerpoint/2010/main" val="2658028591"/>
      </p:ext>
    </p:extLst>
  </p:cSld>
  <p:clrMapOvr>
    <a:masterClrMapping/>
  </p:clrMapOvr>
  <mc:AlternateContent xmlns:mc="http://schemas.openxmlformats.org/markup-compatibility/2006" xmlns:p14="http://schemas.microsoft.com/office/powerpoint/2010/main">
    <mc:Choice Requires="p14">
      <p:transition spd="slow" p14:dur="2000" advTm="114278"/>
    </mc:Choice>
    <mc:Fallback xmlns="">
      <p:transition spd="slow" advTm="114278"/>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4">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4">
                                            <p:txEl>
                                              <p:pRg st="3" end="3"/>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27"/>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4">
                                            <p:txEl>
                                              <p:pRg st="5" end="5"/>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9"/>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4">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35A43F-0014-E04B-A60B-231FD9952001}"/>
              </a:ext>
            </a:extLst>
          </p:cNvPr>
          <p:cNvSpPr>
            <a:spLocks noGrp="1"/>
          </p:cNvSpPr>
          <p:nvPr>
            <p:ph type="title"/>
          </p:nvPr>
        </p:nvSpPr>
        <p:spPr>
          <a:xfrm>
            <a:off x="838200" y="0"/>
            <a:ext cx="10515600" cy="1325563"/>
          </a:xfrm>
        </p:spPr>
        <p:txBody>
          <a:bodyPr>
            <a:normAutofit/>
          </a:bodyPr>
          <a:lstStyle/>
          <a:p>
            <a:r>
              <a:rPr lang="en-US" sz="3600" dirty="0"/>
              <a:t>Analyzing radio/sub-mm archival observations</a:t>
            </a:r>
          </a:p>
        </p:txBody>
      </p:sp>
      <p:pic>
        <p:nvPicPr>
          <p:cNvPr id="5" name="Picture 4" descr="A picture containing graphical user interface&#10;&#10;Description automatically generated">
            <a:extLst>
              <a:ext uri="{FF2B5EF4-FFF2-40B4-BE49-F238E27FC236}">
                <a16:creationId xmlns:a16="http://schemas.microsoft.com/office/drawing/2014/main" id="{0373BEA6-D103-3345-BB97-62382D30237F}"/>
              </a:ext>
            </a:extLst>
          </p:cNvPr>
          <p:cNvPicPr>
            <a:picLocks noChangeAspect="1"/>
          </p:cNvPicPr>
          <p:nvPr/>
        </p:nvPicPr>
        <p:blipFill>
          <a:blip r:embed="rId2"/>
          <a:stretch>
            <a:fillRect/>
          </a:stretch>
        </p:blipFill>
        <p:spPr>
          <a:xfrm>
            <a:off x="1122788" y="1814468"/>
            <a:ext cx="9416257" cy="4443945"/>
          </a:xfrm>
          <a:prstGeom prst="rect">
            <a:avLst/>
          </a:prstGeom>
        </p:spPr>
      </p:pic>
      <p:pic>
        <p:nvPicPr>
          <p:cNvPr id="9" name="Picture 8" descr="Graphical user interface&#10;&#10;Description automatically generated with medium confidence">
            <a:extLst>
              <a:ext uri="{FF2B5EF4-FFF2-40B4-BE49-F238E27FC236}">
                <a16:creationId xmlns:a16="http://schemas.microsoft.com/office/drawing/2014/main" id="{01C23A0A-7056-F949-B23B-C8EA2ECBF691}"/>
              </a:ext>
            </a:extLst>
          </p:cNvPr>
          <p:cNvPicPr>
            <a:picLocks noChangeAspect="1"/>
          </p:cNvPicPr>
          <p:nvPr/>
        </p:nvPicPr>
        <p:blipFill>
          <a:blip r:embed="rId3"/>
          <a:stretch>
            <a:fillRect/>
          </a:stretch>
        </p:blipFill>
        <p:spPr>
          <a:xfrm>
            <a:off x="2530162" y="932035"/>
            <a:ext cx="6811193" cy="5726672"/>
          </a:xfrm>
          <a:prstGeom prst="rect">
            <a:avLst/>
          </a:prstGeom>
        </p:spPr>
      </p:pic>
      <p:pic>
        <p:nvPicPr>
          <p:cNvPr id="10" name="Picture 9" descr="A picture containing background pattern&#10;&#10;Description automatically generated">
            <a:extLst>
              <a:ext uri="{FF2B5EF4-FFF2-40B4-BE49-F238E27FC236}">
                <a16:creationId xmlns:a16="http://schemas.microsoft.com/office/drawing/2014/main" id="{CDEB8CFC-D399-284C-BF90-A75BA544B0D9}"/>
              </a:ext>
            </a:extLst>
          </p:cNvPr>
          <p:cNvPicPr>
            <a:picLocks noChangeAspect="1"/>
          </p:cNvPicPr>
          <p:nvPr/>
        </p:nvPicPr>
        <p:blipFill>
          <a:blip r:embed="rId4"/>
          <a:stretch>
            <a:fillRect/>
          </a:stretch>
        </p:blipFill>
        <p:spPr>
          <a:xfrm>
            <a:off x="1030718" y="1018988"/>
            <a:ext cx="6971223" cy="5239425"/>
          </a:xfrm>
          <a:prstGeom prst="rect">
            <a:avLst/>
          </a:prstGeom>
        </p:spPr>
      </p:pic>
      <p:cxnSp>
        <p:nvCxnSpPr>
          <p:cNvPr id="11" name="Straight Arrow Connector 10">
            <a:extLst>
              <a:ext uri="{FF2B5EF4-FFF2-40B4-BE49-F238E27FC236}">
                <a16:creationId xmlns:a16="http://schemas.microsoft.com/office/drawing/2014/main" id="{52A1227D-6C10-8F48-B8B4-368EBA10C708}"/>
              </a:ext>
            </a:extLst>
          </p:cNvPr>
          <p:cNvCxnSpPr>
            <a:cxnSpLocks/>
          </p:cNvCxnSpPr>
          <p:nvPr/>
        </p:nvCxnSpPr>
        <p:spPr>
          <a:xfrm>
            <a:off x="652938" y="3249912"/>
            <a:ext cx="1585406" cy="1300703"/>
          </a:xfrm>
          <a:prstGeom prst="straightConnector1">
            <a:avLst/>
          </a:prstGeom>
          <a:ln w="53975">
            <a:solidFill>
              <a:schemeClr val="accent4">
                <a:lumMod val="60000"/>
                <a:lumOff val="40000"/>
              </a:schemeClr>
            </a:solidFill>
            <a:tailEnd type="triangle"/>
          </a:ln>
        </p:spPr>
        <p:style>
          <a:lnRef idx="1">
            <a:schemeClr val="dk1"/>
          </a:lnRef>
          <a:fillRef idx="0">
            <a:schemeClr val="dk1"/>
          </a:fillRef>
          <a:effectRef idx="0">
            <a:schemeClr val="dk1"/>
          </a:effectRef>
          <a:fontRef idx="minor">
            <a:schemeClr val="tx1"/>
          </a:fontRef>
        </p:style>
      </p:cxnSp>
      <p:sp>
        <p:nvSpPr>
          <p:cNvPr id="12" name="TextBox 11">
            <a:extLst>
              <a:ext uri="{FF2B5EF4-FFF2-40B4-BE49-F238E27FC236}">
                <a16:creationId xmlns:a16="http://schemas.microsoft.com/office/drawing/2014/main" id="{827BD424-F81F-8E4D-8488-05C61B719811}"/>
              </a:ext>
            </a:extLst>
          </p:cNvPr>
          <p:cNvSpPr txBox="1"/>
          <p:nvPr/>
        </p:nvSpPr>
        <p:spPr>
          <a:xfrm>
            <a:off x="0" y="2880580"/>
            <a:ext cx="1683657" cy="369332"/>
          </a:xfrm>
          <a:prstGeom prst="rect">
            <a:avLst/>
          </a:prstGeom>
          <a:noFill/>
        </p:spPr>
        <p:txBody>
          <a:bodyPr wrap="square" rtlCol="0">
            <a:spAutoFit/>
          </a:bodyPr>
          <a:lstStyle/>
          <a:p>
            <a:r>
              <a:rPr lang="en-US" dirty="0">
                <a:latin typeface="Helvetica" pitchFamily="2" charset="0"/>
              </a:rPr>
              <a:t>Residual</a:t>
            </a:r>
          </a:p>
        </p:txBody>
      </p:sp>
    </p:spTree>
    <p:extLst>
      <p:ext uri="{BB962C8B-B14F-4D97-AF65-F5344CB8AC3E}">
        <p14:creationId xmlns:p14="http://schemas.microsoft.com/office/powerpoint/2010/main" val="22328784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83BB11F6-0B82-C841-AE6A-4C5A244BE212}"/>
              </a:ext>
            </a:extLst>
          </p:cNvPr>
          <p:cNvSpPr>
            <a:spLocks noGrp="1"/>
          </p:cNvSpPr>
          <p:nvPr>
            <p:ph type="title"/>
          </p:nvPr>
        </p:nvSpPr>
        <p:spPr>
          <a:xfrm>
            <a:off x="658348" y="271743"/>
            <a:ext cx="10515600" cy="1325563"/>
          </a:xfrm>
        </p:spPr>
        <p:txBody>
          <a:bodyPr>
            <a:normAutofit/>
          </a:bodyPr>
          <a:lstStyle/>
          <a:p>
            <a:pPr algn="ctr"/>
            <a:r>
              <a:rPr lang="en-US" sz="3600" dirty="0"/>
              <a:t>&gt;100 GeV emission: IC/CMB</a:t>
            </a:r>
            <a:br>
              <a:rPr lang="en-US" sz="3600" dirty="0"/>
            </a:br>
            <a:r>
              <a:rPr lang="en-US" sz="3600" dirty="0" err="1"/>
              <a:t>TeV</a:t>
            </a:r>
            <a:r>
              <a:rPr lang="en-US" sz="3600" dirty="0"/>
              <a:t> emission: IC/Dust</a:t>
            </a:r>
          </a:p>
        </p:txBody>
      </p:sp>
      <p:sp>
        <p:nvSpPr>
          <p:cNvPr id="19" name="TextBox 18">
            <a:extLst>
              <a:ext uri="{FF2B5EF4-FFF2-40B4-BE49-F238E27FC236}">
                <a16:creationId xmlns:a16="http://schemas.microsoft.com/office/drawing/2014/main" id="{9F821345-050F-884E-AC8D-1732E54FDF7B}"/>
              </a:ext>
            </a:extLst>
          </p:cNvPr>
          <p:cNvSpPr txBox="1"/>
          <p:nvPr/>
        </p:nvSpPr>
        <p:spPr>
          <a:xfrm>
            <a:off x="7069015" y="6276357"/>
            <a:ext cx="4919596" cy="369332"/>
          </a:xfrm>
          <a:prstGeom prst="rect">
            <a:avLst/>
          </a:prstGeom>
          <a:noFill/>
        </p:spPr>
        <p:txBody>
          <a:bodyPr wrap="square" rtlCol="0">
            <a:spAutoFit/>
          </a:bodyPr>
          <a:lstStyle/>
          <a:p>
            <a:r>
              <a:rPr lang="en-US" dirty="0">
                <a:latin typeface="Helvetica" pitchFamily="2" charset="0"/>
              </a:rPr>
              <a:t>Roychowdhury et al., 2022, </a:t>
            </a:r>
            <a:r>
              <a:rPr lang="en-US" dirty="0" err="1">
                <a:latin typeface="Helvetica" pitchFamily="2" charset="0"/>
              </a:rPr>
              <a:t>ApJ</a:t>
            </a:r>
            <a:r>
              <a:rPr lang="en-US" dirty="0">
                <a:latin typeface="Helvetica" pitchFamily="2" charset="0"/>
              </a:rPr>
              <a:t>, 924, 2</a:t>
            </a:r>
          </a:p>
        </p:txBody>
      </p:sp>
      <p:sp>
        <p:nvSpPr>
          <p:cNvPr id="4" name="Rectangle 3">
            <a:extLst>
              <a:ext uri="{FF2B5EF4-FFF2-40B4-BE49-F238E27FC236}">
                <a16:creationId xmlns:a16="http://schemas.microsoft.com/office/drawing/2014/main" id="{E7828F7A-0E72-364E-AA2A-A8D000C594D0}"/>
              </a:ext>
            </a:extLst>
          </p:cNvPr>
          <p:cNvSpPr/>
          <p:nvPr/>
        </p:nvSpPr>
        <p:spPr>
          <a:xfrm>
            <a:off x="658348" y="5383805"/>
            <a:ext cx="4807392" cy="1077218"/>
          </a:xfrm>
          <a:prstGeom prst="rect">
            <a:avLst/>
          </a:prstGeom>
        </p:spPr>
        <p:txBody>
          <a:bodyPr wrap="square">
            <a:spAutoFit/>
          </a:bodyPr>
          <a:lstStyle/>
          <a:p>
            <a:pPr marL="285750" indent="-285750">
              <a:buFont typeface="Arial" panose="020B0604020202020204" pitchFamily="34" charset="0"/>
              <a:buChar char="•"/>
            </a:pPr>
            <a:r>
              <a:rPr lang="en-US" sz="1600" dirty="0">
                <a:latin typeface="Helvetica" pitchFamily="2" charset="0"/>
              </a:rPr>
              <a:t>Projected location of </a:t>
            </a:r>
            <a:r>
              <a:rPr lang="en-US" sz="1600" dirty="0" err="1">
                <a:latin typeface="Helvetica" pitchFamily="2" charset="0"/>
              </a:rPr>
              <a:t>TeV</a:t>
            </a:r>
            <a:r>
              <a:rPr lang="en-US" sz="1600" dirty="0">
                <a:latin typeface="Helvetica" pitchFamily="2" charset="0"/>
              </a:rPr>
              <a:t> emission : 0.1 kpc</a:t>
            </a:r>
          </a:p>
          <a:p>
            <a:pPr marL="285750" indent="-285750">
              <a:buFont typeface="Arial" panose="020B0604020202020204" pitchFamily="34" charset="0"/>
              <a:buChar char="•"/>
            </a:pPr>
            <a:endParaRPr lang="en-US" sz="1600" dirty="0">
              <a:latin typeface="Helvetica" pitchFamily="2" charset="0"/>
            </a:endParaRPr>
          </a:p>
          <a:p>
            <a:pPr marL="285750" indent="-285750">
              <a:buFont typeface="Arial" panose="020B0604020202020204" pitchFamily="34" charset="0"/>
              <a:buChar char="•"/>
            </a:pPr>
            <a:r>
              <a:rPr lang="en-US" sz="1600" dirty="0">
                <a:latin typeface="Helvetica" pitchFamily="2" charset="0"/>
              </a:rPr>
              <a:t>Immune to 𝛾-𝛾 pair production opacity.</a:t>
            </a:r>
          </a:p>
          <a:p>
            <a:pPr marL="285750" indent="-285750">
              <a:buFont typeface="Arial" panose="020B0604020202020204" pitchFamily="34" charset="0"/>
              <a:buChar char="•"/>
            </a:pPr>
            <a:endParaRPr lang="en-US" sz="1600" dirty="0">
              <a:latin typeface="Helvetica" pitchFamily="2" charset="0"/>
            </a:endParaRPr>
          </a:p>
        </p:txBody>
      </p:sp>
      <p:pic>
        <p:nvPicPr>
          <p:cNvPr id="6" name="Picture 5">
            <a:extLst>
              <a:ext uri="{FF2B5EF4-FFF2-40B4-BE49-F238E27FC236}">
                <a16:creationId xmlns:a16="http://schemas.microsoft.com/office/drawing/2014/main" id="{78331527-8269-064C-B68F-8E7C30F6D283}"/>
              </a:ext>
            </a:extLst>
          </p:cNvPr>
          <p:cNvPicPr>
            <a:picLocks noChangeAspect="1"/>
          </p:cNvPicPr>
          <p:nvPr/>
        </p:nvPicPr>
        <p:blipFill>
          <a:blip r:embed="rId4"/>
          <a:stretch>
            <a:fillRect/>
          </a:stretch>
        </p:blipFill>
        <p:spPr>
          <a:xfrm>
            <a:off x="85284" y="1922545"/>
            <a:ext cx="5596922" cy="3148268"/>
          </a:xfrm>
          <a:prstGeom prst="rect">
            <a:avLst/>
          </a:prstGeom>
        </p:spPr>
      </p:pic>
      <p:pic>
        <p:nvPicPr>
          <p:cNvPr id="8" name="Picture 7" descr="Chart&#10;&#10;Description automatically generated">
            <a:extLst>
              <a:ext uri="{FF2B5EF4-FFF2-40B4-BE49-F238E27FC236}">
                <a16:creationId xmlns:a16="http://schemas.microsoft.com/office/drawing/2014/main" id="{3CCB702D-ECC8-9147-82FC-CA6B8F863C94}"/>
              </a:ext>
            </a:extLst>
          </p:cNvPr>
          <p:cNvPicPr>
            <a:picLocks noChangeAspect="1"/>
          </p:cNvPicPr>
          <p:nvPr/>
        </p:nvPicPr>
        <p:blipFill>
          <a:blip r:embed="rId5"/>
          <a:stretch>
            <a:fillRect/>
          </a:stretch>
        </p:blipFill>
        <p:spPr>
          <a:xfrm>
            <a:off x="5596922" y="1824005"/>
            <a:ext cx="6509794" cy="4351374"/>
          </a:xfrm>
          <a:prstGeom prst="rect">
            <a:avLst/>
          </a:prstGeom>
        </p:spPr>
      </p:pic>
      <p:sp>
        <p:nvSpPr>
          <p:cNvPr id="24" name="Oval 23">
            <a:extLst>
              <a:ext uri="{FF2B5EF4-FFF2-40B4-BE49-F238E27FC236}">
                <a16:creationId xmlns:a16="http://schemas.microsoft.com/office/drawing/2014/main" id="{76EF4858-4A68-964D-BB9A-54C9E9D8C2E8}"/>
              </a:ext>
            </a:extLst>
          </p:cNvPr>
          <p:cNvSpPr/>
          <p:nvPr/>
        </p:nvSpPr>
        <p:spPr>
          <a:xfrm>
            <a:off x="7343040" y="3291702"/>
            <a:ext cx="890954" cy="1057560"/>
          </a:xfrm>
          <a:prstGeom prst="ellipse">
            <a:avLst/>
          </a:prstGeom>
          <a:noFill/>
          <a:ln>
            <a:solidFill>
              <a:schemeClr val="accent2">
                <a:lumMod val="75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5" name="Straight Arrow Connector 24">
            <a:extLst>
              <a:ext uri="{FF2B5EF4-FFF2-40B4-BE49-F238E27FC236}">
                <a16:creationId xmlns:a16="http://schemas.microsoft.com/office/drawing/2014/main" id="{9A3CD6AA-4357-0845-956A-54F48A2376FE}"/>
              </a:ext>
            </a:extLst>
          </p:cNvPr>
          <p:cNvCxnSpPr>
            <a:cxnSpLocks/>
            <a:stCxn id="26" idx="2"/>
            <a:endCxn id="24" idx="0"/>
          </p:cNvCxnSpPr>
          <p:nvPr/>
        </p:nvCxnSpPr>
        <p:spPr>
          <a:xfrm flipH="1">
            <a:off x="7788517" y="1747569"/>
            <a:ext cx="562708" cy="1544133"/>
          </a:xfrm>
          <a:prstGeom prst="straightConnector1">
            <a:avLst/>
          </a:prstGeom>
          <a:ln w="9525">
            <a:prstDash val="lgDash"/>
            <a:tailEnd type="triangle"/>
          </a:ln>
        </p:spPr>
        <p:style>
          <a:lnRef idx="1">
            <a:schemeClr val="dk1"/>
          </a:lnRef>
          <a:fillRef idx="0">
            <a:schemeClr val="dk1"/>
          </a:fillRef>
          <a:effectRef idx="0">
            <a:schemeClr val="dk1"/>
          </a:effectRef>
          <a:fontRef idx="minor">
            <a:schemeClr val="tx1"/>
          </a:fontRef>
        </p:style>
      </p:cxnSp>
      <p:sp>
        <p:nvSpPr>
          <p:cNvPr id="26" name="Rectangle 25">
            <a:extLst>
              <a:ext uri="{FF2B5EF4-FFF2-40B4-BE49-F238E27FC236}">
                <a16:creationId xmlns:a16="http://schemas.microsoft.com/office/drawing/2014/main" id="{B6C4B4EA-6C64-0C4F-A87A-A7C1C154E9AE}"/>
              </a:ext>
            </a:extLst>
          </p:cNvPr>
          <p:cNvSpPr/>
          <p:nvPr/>
        </p:nvSpPr>
        <p:spPr>
          <a:xfrm>
            <a:off x="7386887" y="1447043"/>
            <a:ext cx="1928675" cy="30052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TextBox 27">
            <a:extLst>
              <a:ext uri="{FF2B5EF4-FFF2-40B4-BE49-F238E27FC236}">
                <a16:creationId xmlns:a16="http://schemas.microsoft.com/office/drawing/2014/main" id="{8E1ECD08-2E26-ED42-9181-85134F297E38}"/>
              </a:ext>
            </a:extLst>
          </p:cNvPr>
          <p:cNvSpPr txBox="1"/>
          <p:nvPr/>
        </p:nvSpPr>
        <p:spPr>
          <a:xfrm>
            <a:off x="7386887" y="1428029"/>
            <a:ext cx="6096000" cy="338554"/>
          </a:xfrm>
          <a:prstGeom prst="rect">
            <a:avLst/>
          </a:prstGeom>
          <a:noFill/>
        </p:spPr>
        <p:txBody>
          <a:bodyPr wrap="square">
            <a:spAutoFit/>
          </a:bodyPr>
          <a:lstStyle/>
          <a:p>
            <a:r>
              <a:rPr lang="en-US" sz="1600" dirty="0">
                <a:latin typeface="Helvetica" pitchFamily="2" charset="0"/>
              </a:rPr>
              <a:t>Blackbody at 25 K</a:t>
            </a:r>
          </a:p>
        </p:txBody>
      </p:sp>
    </p:spTree>
    <p:custDataLst>
      <p:tags r:id="rId1"/>
    </p:custDataLst>
    <p:extLst>
      <p:ext uri="{BB962C8B-B14F-4D97-AF65-F5344CB8AC3E}">
        <p14:creationId xmlns:p14="http://schemas.microsoft.com/office/powerpoint/2010/main" val="3387159609"/>
      </p:ext>
    </p:extLst>
  </p:cSld>
  <p:clrMapOvr>
    <a:masterClrMapping/>
  </p:clrMapOvr>
  <mc:AlternateContent xmlns:mc="http://schemas.openxmlformats.org/markup-compatibility/2006" xmlns:p14="http://schemas.microsoft.com/office/powerpoint/2010/main">
    <mc:Choice Requires="p14">
      <p:transition spd="slow" p14:dur="2000" advTm="78191"/>
    </mc:Choice>
    <mc:Fallback xmlns="">
      <p:transition spd="slow" advTm="78191"/>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C1E23C-CF9C-DF43-94B9-09EF1A089A66}"/>
              </a:ext>
            </a:extLst>
          </p:cNvPr>
          <p:cNvSpPr>
            <a:spLocks noGrp="1"/>
          </p:cNvSpPr>
          <p:nvPr>
            <p:ph type="title"/>
          </p:nvPr>
        </p:nvSpPr>
        <p:spPr/>
        <p:txBody>
          <a:bodyPr>
            <a:normAutofit/>
          </a:bodyPr>
          <a:lstStyle/>
          <a:p>
            <a:r>
              <a:rPr lang="en-US" sz="4000" dirty="0"/>
              <a:t>Where does our model stand?</a:t>
            </a:r>
          </a:p>
        </p:txBody>
      </p:sp>
      <p:sp>
        <p:nvSpPr>
          <p:cNvPr id="3" name="Content Placeholder 2">
            <a:extLst>
              <a:ext uri="{FF2B5EF4-FFF2-40B4-BE49-F238E27FC236}">
                <a16:creationId xmlns:a16="http://schemas.microsoft.com/office/drawing/2014/main" id="{831DDD5A-BD47-E746-AA37-FBC8DC058931}"/>
              </a:ext>
            </a:extLst>
          </p:cNvPr>
          <p:cNvSpPr>
            <a:spLocks noGrp="1"/>
          </p:cNvSpPr>
          <p:nvPr>
            <p:ph idx="1"/>
          </p:nvPr>
        </p:nvSpPr>
        <p:spPr>
          <a:xfrm>
            <a:off x="336621" y="2004645"/>
            <a:ext cx="5485889" cy="4736124"/>
          </a:xfrm>
        </p:spPr>
        <p:txBody>
          <a:bodyPr>
            <a:normAutofit/>
          </a:bodyPr>
          <a:lstStyle/>
          <a:p>
            <a:r>
              <a:rPr lang="en-US" sz="2000" dirty="0">
                <a:latin typeface="Helvetica Neue" panose="02000503000000020004" pitchFamily="2" charset="0"/>
                <a:ea typeface="Helvetica Neue" panose="02000503000000020004" pitchFamily="2" charset="0"/>
              </a:rPr>
              <a:t>Plausible explanation of </a:t>
            </a:r>
            <a:r>
              <a:rPr lang="en-US" sz="2000" dirty="0" err="1">
                <a:latin typeface="Helvetica Neue" panose="02000503000000020004" pitchFamily="2" charset="0"/>
                <a:ea typeface="Helvetica Neue" panose="02000503000000020004" pitchFamily="2" charset="0"/>
              </a:rPr>
              <a:t>TeV</a:t>
            </a:r>
            <a:r>
              <a:rPr lang="en-US" sz="2000" dirty="0">
                <a:latin typeface="Helvetica Neue" panose="02000503000000020004" pitchFamily="2" charset="0"/>
                <a:ea typeface="Helvetica Neue" panose="02000503000000020004" pitchFamily="2" charset="0"/>
              </a:rPr>
              <a:t> emission is IC/Dust in the &gt;100 pc jet.</a:t>
            </a:r>
          </a:p>
          <a:p>
            <a:r>
              <a:rPr lang="en-US" sz="2000" dirty="0">
                <a:latin typeface="Helvetica Neue" panose="02000503000000020004" pitchFamily="2" charset="0"/>
                <a:ea typeface="Helvetica Neue" panose="02000503000000020004" pitchFamily="2" charset="0"/>
              </a:rPr>
              <a:t>Purely leptonic model: but requires continual acceleration through ~ 1 kpc in de-projected length. </a:t>
            </a:r>
          </a:p>
          <a:p>
            <a:r>
              <a:rPr lang="en-US" sz="2000" dirty="0">
                <a:latin typeface="Helvetica Neue" panose="02000503000000020004" pitchFamily="2" charset="0"/>
                <a:ea typeface="Helvetica Neue" panose="02000503000000020004" pitchFamily="2" charset="0"/>
              </a:rPr>
              <a:t>Uses the least number of model parameters compared to previous studies.</a:t>
            </a:r>
          </a:p>
          <a:p>
            <a:r>
              <a:rPr lang="en-US" sz="2000" dirty="0">
                <a:latin typeface="Helvetica Neue" panose="02000503000000020004" pitchFamily="2" charset="0"/>
                <a:ea typeface="Helvetica Neue" panose="02000503000000020004" pitchFamily="2" charset="0"/>
              </a:rPr>
              <a:t>Max electron energies ~ 100 GeV.</a:t>
            </a:r>
          </a:p>
          <a:p>
            <a:r>
              <a:rPr lang="en-US" sz="2000" dirty="0">
                <a:latin typeface="Helvetica Neue" panose="02000503000000020004" pitchFamily="2" charset="0"/>
                <a:ea typeface="Helvetica Neue" panose="02000503000000020004" pitchFamily="2" charset="0"/>
              </a:rPr>
              <a:t>Requires sub-Eddington jet luminosity (lower limit to total jet power).</a:t>
            </a:r>
          </a:p>
          <a:p>
            <a:r>
              <a:rPr lang="en-US" sz="2000" dirty="0">
                <a:latin typeface="Helvetica Neue" panose="02000503000000020004" pitchFamily="2" charset="0"/>
                <a:ea typeface="Helvetica Neue" panose="02000503000000020004" pitchFamily="2" charset="0"/>
              </a:rPr>
              <a:t>Magnetic field in the extended jet close to equipartition.</a:t>
            </a:r>
          </a:p>
        </p:txBody>
      </p:sp>
      <p:pic>
        <p:nvPicPr>
          <p:cNvPr id="8" name="Picture 7" descr="Chart&#10;&#10;Description automatically generated">
            <a:extLst>
              <a:ext uri="{FF2B5EF4-FFF2-40B4-BE49-F238E27FC236}">
                <a16:creationId xmlns:a16="http://schemas.microsoft.com/office/drawing/2014/main" id="{9F846652-28B7-BF4C-ABDB-6818F9F6886E}"/>
              </a:ext>
            </a:extLst>
          </p:cNvPr>
          <p:cNvPicPr>
            <a:picLocks noChangeAspect="1"/>
          </p:cNvPicPr>
          <p:nvPr/>
        </p:nvPicPr>
        <p:blipFill>
          <a:blip r:embed="rId3"/>
          <a:stretch>
            <a:fillRect/>
          </a:stretch>
        </p:blipFill>
        <p:spPr>
          <a:xfrm>
            <a:off x="5822510" y="2133599"/>
            <a:ext cx="6369489" cy="4257589"/>
          </a:xfrm>
          <a:prstGeom prst="rect">
            <a:avLst/>
          </a:prstGeom>
        </p:spPr>
      </p:pic>
    </p:spTree>
    <p:custDataLst>
      <p:tags r:id="rId1"/>
    </p:custDataLst>
    <p:extLst>
      <p:ext uri="{BB962C8B-B14F-4D97-AF65-F5344CB8AC3E}">
        <p14:creationId xmlns:p14="http://schemas.microsoft.com/office/powerpoint/2010/main" val="4249785447"/>
      </p:ext>
    </p:extLst>
  </p:cSld>
  <p:clrMapOvr>
    <a:masterClrMapping/>
  </p:clrMapOvr>
  <mc:AlternateContent xmlns:mc="http://schemas.openxmlformats.org/markup-compatibility/2006" xmlns:p14="http://schemas.microsoft.com/office/powerpoint/2010/main">
    <mc:Choice Requires="p14">
      <p:transition spd="slow" p14:dur="2000" advTm="68050"/>
    </mc:Choice>
    <mc:Fallback xmlns="">
      <p:transition spd="slow" advTm="6805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3F145A-A624-AF48-A553-82B5B1D0C9AD}"/>
              </a:ext>
            </a:extLst>
          </p:cNvPr>
          <p:cNvSpPr>
            <a:spLocks noGrp="1"/>
          </p:cNvSpPr>
          <p:nvPr>
            <p:ph type="title"/>
          </p:nvPr>
        </p:nvSpPr>
        <p:spPr/>
        <p:txBody>
          <a:bodyPr/>
          <a:lstStyle/>
          <a:p>
            <a:r>
              <a:rPr lang="en-US" dirty="0"/>
              <a:t>Takeaway (I) :</a:t>
            </a:r>
          </a:p>
        </p:txBody>
      </p:sp>
      <p:sp>
        <p:nvSpPr>
          <p:cNvPr id="3" name="Content Placeholder 2">
            <a:extLst>
              <a:ext uri="{FF2B5EF4-FFF2-40B4-BE49-F238E27FC236}">
                <a16:creationId xmlns:a16="http://schemas.microsoft.com/office/drawing/2014/main" id="{EFF24C3C-7229-2C4C-9BE7-2CC3935076B9}"/>
              </a:ext>
            </a:extLst>
          </p:cNvPr>
          <p:cNvSpPr>
            <a:spLocks noGrp="1"/>
          </p:cNvSpPr>
          <p:nvPr>
            <p:ph idx="1"/>
          </p:nvPr>
        </p:nvSpPr>
        <p:spPr/>
        <p:txBody>
          <a:bodyPr>
            <a:normAutofit/>
          </a:bodyPr>
          <a:lstStyle/>
          <a:p>
            <a:r>
              <a:rPr lang="en-US" sz="2600" dirty="0"/>
              <a:t>Large-scale jet SED modelling very non-trivial : multi-wavelength, differing resolutions and visible jet sizes/features.</a:t>
            </a:r>
          </a:p>
          <a:p>
            <a:r>
              <a:rPr lang="en-US" sz="2600" dirty="0"/>
              <a:t>Consideration of possible unexplored photon fields using all archival observations.</a:t>
            </a:r>
          </a:p>
          <a:p>
            <a:r>
              <a:rPr lang="en-US" sz="2600" dirty="0"/>
              <a:t>Making sure one-zone models are consistent with the large-scale jet properties : for example, </a:t>
            </a:r>
            <a:r>
              <a:rPr lang="en-US" sz="2600" i="1" dirty="0"/>
              <a:t>not </a:t>
            </a:r>
            <a:r>
              <a:rPr lang="en-US" sz="2600" dirty="0"/>
              <a:t>using a spherical emission region with radius 1 kpc when the jet cross section is much smaller.</a:t>
            </a:r>
          </a:p>
        </p:txBody>
      </p:sp>
    </p:spTree>
    <p:extLst>
      <p:ext uri="{BB962C8B-B14F-4D97-AF65-F5344CB8AC3E}">
        <p14:creationId xmlns:p14="http://schemas.microsoft.com/office/powerpoint/2010/main" val="35390281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39.9"/>
</p:tagLst>
</file>

<file path=ppt/tags/tag2.xml><?xml version="1.0" encoding="utf-8"?>
<p:tagLst xmlns:a="http://schemas.openxmlformats.org/drawingml/2006/main" xmlns:r="http://schemas.openxmlformats.org/officeDocument/2006/relationships" xmlns:p="http://schemas.openxmlformats.org/presentationml/2006/main">
  <p:tag name="TIMING" val="|1.7|11.8|19.4|2.9|32.3|13.1"/>
</p:tagLst>
</file>

<file path=ppt/tags/tag3.xml><?xml version="1.0" encoding="utf-8"?>
<p:tagLst xmlns:a="http://schemas.openxmlformats.org/drawingml/2006/main" xmlns:r="http://schemas.openxmlformats.org/officeDocument/2006/relationships" xmlns:p="http://schemas.openxmlformats.org/presentationml/2006/main">
  <p:tag name="TIMING" val="|17.9|1.1|7.4|50.6"/>
</p:tagLst>
</file>

<file path=ppt/tags/tag4.xml><?xml version="1.0" encoding="utf-8"?>
<p:tagLst xmlns:a="http://schemas.openxmlformats.org/drawingml/2006/main" xmlns:r="http://schemas.openxmlformats.org/officeDocument/2006/relationships" xmlns:p="http://schemas.openxmlformats.org/presentationml/2006/main">
  <p:tag name="TIMING" val="|0.8|5.3|12|3.8|5.2|9.8"/>
</p:tagLst>
</file>

<file path=ppt/tags/tag5.xml><?xml version="1.0" encoding="utf-8"?>
<p:tagLst xmlns:a="http://schemas.openxmlformats.org/drawingml/2006/main" xmlns:r="http://schemas.openxmlformats.org/officeDocument/2006/relationships" xmlns:p="http://schemas.openxmlformats.org/presentationml/2006/main">
  <p:tag name="TIMING" val="|2.8|60.8"/>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68947</TotalTime>
  <Words>937</Words>
  <Application>Microsoft Macintosh PowerPoint</Application>
  <PresentationFormat>Widescreen</PresentationFormat>
  <Paragraphs>90</Paragraphs>
  <Slides>17</Slides>
  <Notes>7</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17</vt:i4>
      </vt:variant>
    </vt:vector>
  </HeadingPairs>
  <TitlesOfParts>
    <vt:vector size="25" baseType="lpstr">
      <vt:lpstr>Arial</vt:lpstr>
      <vt:lpstr>Calibri</vt:lpstr>
      <vt:lpstr>Helvetica</vt:lpstr>
      <vt:lpstr>Helvetica Neue</vt:lpstr>
      <vt:lpstr>Helvetica Neue Thin</vt:lpstr>
      <vt:lpstr>Liberation Sans</vt:lpstr>
      <vt:lpstr>Times New Roman</vt:lpstr>
      <vt:lpstr>Office Theme</vt:lpstr>
      <vt:lpstr>New insights into high-energy emission from kpc-scale extragalactic jets</vt:lpstr>
      <vt:lpstr>Blazars, neutrinos and cosmic rays</vt:lpstr>
      <vt:lpstr>PowerPoint Presentation</vt:lpstr>
      <vt:lpstr>Why do kpc-scale radio jets produce X-rays?</vt:lpstr>
      <vt:lpstr>Case I : AP Librae</vt:lpstr>
      <vt:lpstr>Analyzing radio/sub-mm archival observations</vt:lpstr>
      <vt:lpstr>&gt;100 GeV emission: IC/CMB TeV emission: IC/Dust</vt:lpstr>
      <vt:lpstr>Where does our model stand?</vt:lpstr>
      <vt:lpstr>Takeaway (I) :</vt:lpstr>
      <vt:lpstr>Case II : Multi-spectral component jets</vt:lpstr>
      <vt:lpstr>Multi-component SEDs (contd.)</vt:lpstr>
      <vt:lpstr>FR-I Radio Galaxy 3C 78 : kpc-scale jet</vt:lpstr>
      <vt:lpstr>An effective one-zone spectral model for a knot</vt:lpstr>
      <vt:lpstr>Takeaway (II):</vt:lpstr>
      <vt:lpstr>PowerPoint Presentation</vt:lpstr>
      <vt:lpstr>3C 273 and kpc-scale X-ray emission </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Agniva Roy Chowdhury</dc:creator>
  <cp:lastModifiedBy>Agniva Roy Chowdhury</cp:lastModifiedBy>
  <cp:revision>246</cp:revision>
  <dcterms:created xsi:type="dcterms:W3CDTF">2022-06-08T00:23:52Z</dcterms:created>
  <dcterms:modified xsi:type="dcterms:W3CDTF">2023-01-26T09:00:08Z</dcterms:modified>
</cp:coreProperties>
</file>