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819" r:id="rId2"/>
    <p:sldId id="820" r:id="rId3"/>
    <p:sldId id="821" r:id="rId4"/>
    <p:sldId id="822" r:id="rId5"/>
    <p:sldId id="831" r:id="rId6"/>
    <p:sldId id="828" r:id="rId7"/>
    <p:sldId id="823" r:id="rId8"/>
    <p:sldId id="824" r:id="rId9"/>
    <p:sldId id="829" r:id="rId10"/>
    <p:sldId id="826" r:id="rId11"/>
    <p:sldId id="825" r:id="rId12"/>
    <p:sldId id="827" r:id="rId13"/>
    <p:sldId id="830" r:id="rId14"/>
    <p:sldId id="833" r:id="rId15"/>
    <p:sldId id="834" r:id="rId16"/>
    <p:sldId id="835" r:id="rId17"/>
    <p:sldId id="836" r:id="rId18"/>
    <p:sldId id="837" r:id="rId19"/>
    <p:sldId id="832" r:id="rId20"/>
    <p:sldId id="839" r:id="rId21"/>
    <p:sldId id="840" r:id="rId22"/>
    <p:sldId id="842" r:id="rId23"/>
    <p:sldId id="838" r:id="rId24"/>
    <p:sldId id="843" r:id="rId25"/>
    <p:sldId id="844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accent2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accent2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accent2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accent2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accent2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accent2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accent2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accent2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accent2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00"/>
    <a:srgbClr val="006600"/>
    <a:srgbClr val="CC0000"/>
    <a:srgbClr val="FF0066"/>
    <a:srgbClr val="FF3399"/>
    <a:srgbClr val="FFFF99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938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6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972"/>
    </p:cViewPr>
  </p:sorterViewPr>
  <p:notesViewPr>
    <p:cSldViewPr snapToGrid="0">
      <p:cViewPr varScale="1">
        <p:scale>
          <a:sx n="40" d="100"/>
          <a:sy n="40" d="100"/>
        </p:scale>
        <p:origin x="-1536" y="-96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5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981BA4A-E30F-4EBE-A4FF-E1E4331AD530}" type="datetimeFigureOut">
              <a:rPr lang="en-US"/>
              <a:pPr>
                <a:defRPr/>
              </a:pPr>
              <a:t>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8AF9F5-393E-4004-9162-B359AB1CF90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E5BF15F-C152-4467-AA00-9A6861F6BFD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72131D-A0AD-43BD-BEAF-CBB76D1B4D5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C8C7A5-55C9-4023-B8EA-43EEE0541B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6E6D01-CAEA-4A84-8C46-2FF0A41612F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A9A40-FEFB-43C6-985C-9536E5EC205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B62BD-C546-42AC-A254-193096685C0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828608-3DD3-43F7-9C16-56415BEE4E7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4B3676-1085-403F-8FF9-E769B9C0FF6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1AA0C7-5FE3-4B7D-AA1C-655C9774ED8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9D1687-7EA7-4884-9B82-E10212098E4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002E51-AD3A-42C9-8288-4B2CCF469A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B70CB-BE5B-446A-BEDC-CF8675A9A86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03639E-1B4B-4E3F-AF18-1792DA1669E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26BFF1B7-3BB3-4574-B3CF-0F37CAD915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55625" y="1778000"/>
            <a:ext cx="79898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>
                <a:solidFill>
                  <a:srgbClr val="CC0000"/>
                </a:solidFill>
              </a:rPr>
              <a:t>Setting Initial Conditions for Inflation with</a:t>
            </a:r>
          </a:p>
          <a:p>
            <a:r>
              <a:rPr lang="en-US" altLang="en-US" sz="2800">
                <a:solidFill>
                  <a:srgbClr val="CC0000"/>
                </a:solidFill>
              </a:rPr>
              <a:t>           Reaction-Diffusion Equation</a:t>
            </a:r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2241550" y="3486150"/>
            <a:ext cx="4513263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>
                <a:solidFill>
                  <a:srgbClr val="000099"/>
                </a:solidFill>
              </a:rPr>
              <a:t>        Ajit M. Srivastava</a:t>
            </a:r>
          </a:p>
          <a:p>
            <a:r>
              <a:rPr lang="en-GB" altLang="en-US">
                <a:solidFill>
                  <a:srgbClr val="000099"/>
                </a:solidFill>
              </a:rPr>
              <a:t>           </a:t>
            </a:r>
            <a:r>
              <a:rPr lang="en-GB" altLang="en-US" sz="1600">
                <a:solidFill>
                  <a:srgbClr val="000099"/>
                </a:solidFill>
              </a:rPr>
              <a:t>Institute of Physics</a:t>
            </a:r>
          </a:p>
          <a:p>
            <a:r>
              <a:rPr lang="en-GB" altLang="en-US" sz="1600">
                <a:solidFill>
                  <a:srgbClr val="000099"/>
                </a:solidFill>
              </a:rPr>
              <a:t>               Bhubaneswar, India</a:t>
            </a:r>
          </a:p>
          <a:p>
            <a:endParaRPr lang="en-GB" altLang="en-US" sz="1600">
              <a:solidFill>
                <a:srgbClr val="000099"/>
              </a:solidFill>
            </a:endParaRPr>
          </a:p>
          <a:p>
            <a:pPr algn="ctr"/>
            <a:r>
              <a:rPr lang="en-GB" altLang="en-US" sz="1600">
                <a:solidFill>
                  <a:srgbClr val="000099"/>
                </a:solidFill>
              </a:rPr>
              <a:t>Collaborators: Partha Bagchi, Arpan Das, </a:t>
            </a:r>
          </a:p>
          <a:p>
            <a:pPr algn="ctr"/>
            <a:r>
              <a:rPr lang="en-GB" altLang="en-US" sz="1600">
                <a:solidFill>
                  <a:srgbClr val="000099"/>
                </a:solidFill>
              </a:rPr>
              <a:t>Shreyansh S. Dave, Srikumar Sengupta</a:t>
            </a:r>
          </a:p>
          <a:p>
            <a:pPr algn="ctr"/>
            <a:endParaRPr lang="en-GB" altLang="en-US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525" y="479425"/>
            <a:ext cx="627697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4605338" y="2457450"/>
            <a:ext cx="1073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/>
              <a:t> </a:t>
            </a:r>
            <a:r>
              <a:rPr lang="en-US" altLang="en-US" sz="2000">
                <a:latin typeface="Symbol" pitchFamily="18" charset="2"/>
              </a:rPr>
              <a:t>f = p </a:t>
            </a:r>
            <a:r>
              <a:rPr lang="en-US" altLang="en-US" sz="2000">
                <a:ea typeface="Verdana" pitchFamily="34" charset="0"/>
                <a:cs typeface="Verdana" pitchFamily="34" charset="0"/>
              </a:rPr>
              <a:t>f</a:t>
            </a:r>
            <a:endParaRPr lang="en-US" altLang="en-US" sz="2000">
              <a:latin typeface="Symbol" pitchFamily="18" charset="2"/>
            </a:endParaRP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401638" y="301625"/>
            <a:ext cx="2798762" cy="22685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graphicFrame>
        <p:nvGraphicFramePr>
          <p:cNvPr id="13317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01638" y="2132013"/>
          <a:ext cx="2944812" cy="442912"/>
        </p:xfrm>
        <a:graphic>
          <a:graphicData uri="http://schemas.openxmlformats.org/presentationml/2006/ole">
            <p:oleObj spid="_x0000_s13317" name="Equation" r:id="rId4" imgW="1511300" imgH="228600" progId="Equation.3">
              <p:embed/>
            </p:oleObj>
          </a:graphicData>
        </a:graphic>
      </p:graphicFrame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938213" y="1241425"/>
            <a:ext cx="1997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/>
              <a:t>f  ~ m</a:t>
            </a:r>
            <a:r>
              <a:rPr lang="en-US" altLang="en-US" sz="2000" baseline="-25000"/>
              <a:t>pl </a:t>
            </a:r>
            <a:r>
              <a:rPr lang="en-US" altLang="en-US" sz="2000"/>
              <a:t>    </a:t>
            </a:r>
          </a:p>
          <a:p>
            <a:r>
              <a:rPr lang="en-US" altLang="en-US" sz="2000">
                <a:latin typeface="Symbol" pitchFamily="18" charset="2"/>
              </a:rPr>
              <a:t>L ~  10</a:t>
            </a:r>
            <a:r>
              <a:rPr lang="en-US" altLang="en-US" sz="2000" baseline="30000">
                <a:latin typeface="Symbol" pitchFamily="18" charset="2"/>
              </a:rPr>
              <a:t>15 </a:t>
            </a:r>
            <a:r>
              <a:rPr lang="en-US" altLang="en-US" sz="2000">
                <a:latin typeface="Symbol" pitchFamily="18" charset="2"/>
              </a:rPr>
              <a:t> </a:t>
            </a:r>
            <a:r>
              <a:rPr lang="en-US" altLang="en-US" sz="2000"/>
              <a:t>GeV</a:t>
            </a:r>
            <a:endParaRPr lang="en-US" altLang="en-US" sz="2000" baseline="30000">
              <a:latin typeface="Symbol" pitchFamily="18" charset="2"/>
            </a:endParaRPr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3233738" y="812800"/>
            <a:ext cx="50641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>
                <a:latin typeface="Symbol" pitchFamily="18" charset="2"/>
              </a:rPr>
              <a:t>L</a:t>
            </a:r>
            <a:r>
              <a:rPr lang="en-US" altLang="en-US" baseline="30000">
                <a:latin typeface="Symbol" pitchFamily="18" charset="2"/>
              </a:rPr>
              <a:t>4</a:t>
            </a:r>
            <a:endParaRPr lang="en-US" altLang="en-US">
              <a:latin typeface="Symbol" pitchFamily="18" charset="2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035300" y="409575"/>
            <a:ext cx="1427163" cy="2206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911225" y="3063875"/>
            <a:ext cx="7573963" cy="3478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/>
              <a:t>Natural setting: Thermal initial conditions with T </a:t>
            </a:r>
            <a:r>
              <a:rPr lang="en-US" sz="2000" dirty="0"/>
              <a:t>&gt; </a:t>
            </a:r>
            <a:r>
              <a:rPr lang="en-US" sz="2000" dirty="0">
                <a:latin typeface="Symbol" panose="05050102010706020507" pitchFamily="18" charset="2"/>
              </a:rPr>
              <a:t>L</a:t>
            </a:r>
          </a:p>
          <a:p>
            <a:pPr>
              <a:defRPr/>
            </a:pPr>
            <a:r>
              <a:rPr lang="en-US" sz="2000" dirty="0">
                <a:latin typeface="Symbol" panose="05050102010706020507" pitchFamily="18" charset="2"/>
              </a:rPr>
              <a:t>(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but T much less than </a:t>
            </a:r>
            <a:r>
              <a:rPr lang="en-US" sz="2000" dirty="0" err="1"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US" sz="2000" baseline="-25000" dirty="0" err="1">
                <a:ea typeface="Verdana" panose="020B0604030504040204" pitchFamily="34" charset="0"/>
                <a:cs typeface="Verdana" panose="020B0604030504040204" pitchFamily="34" charset="0"/>
              </a:rPr>
              <a:t>pl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).  Non-zero probability for   </a:t>
            </a:r>
          </a:p>
          <a:p>
            <a:pPr>
              <a:defRPr/>
            </a:pPr>
            <a:r>
              <a:rPr lang="en-US" sz="2000" dirty="0" err="1">
                <a:latin typeface="Symbol" panose="05050102010706020507" pitchFamily="18" charset="2"/>
              </a:rPr>
              <a:t>f</a:t>
            </a:r>
            <a:r>
              <a:rPr lang="en-US" sz="2000" baseline="-25000" dirty="0" err="1"/>
              <a:t>initial</a:t>
            </a:r>
            <a:r>
              <a:rPr lang="en-US" sz="2000" dirty="0">
                <a:latin typeface="Symbol" panose="05050102010706020507" pitchFamily="18" charset="2"/>
              </a:rPr>
              <a:t> ~ 0  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(recall, this is a saddle point).</a:t>
            </a:r>
          </a:p>
          <a:p>
            <a:pPr marL="342900" indent="-342900">
              <a:buFont typeface="Symbol" panose="05050102010706020507" pitchFamily="18" charset="2"/>
              <a:buChar char="f"/>
              <a:defRPr/>
            </a:pPr>
            <a:endParaRPr lang="en-US" sz="2000" dirty="0">
              <a:latin typeface="Symbol" panose="05050102010706020507" pitchFamily="18" charset="2"/>
            </a:endParaRPr>
          </a:p>
          <a:p>
            <a:pPr>
              <a:defRPr/>
            </a:pP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Take conservatively, </a:t>
            </a:r>
            <a:r>
              <a:rPr lang="en-US" sz="2000" dirty="0" err="1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US" sz="2000" baseline="-25000" dirty="0" err="1">
                <a:ea typeface="Verdana" panose="020B0604030504040204" pitchFamily="34" charset="0"/>
                <a:cs typeface="Verdana" panose="020B0604030504040204" pitchFamily="34" charset="0"/>
              </a:rPr>
              <a:t>initial</a:t>
            </a:r>
            <a:r>
              <a:rPr lang="en-US" sz="2000" dirty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 ~ 0.1 (2p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f),  probability ~ 0.1</a:t>
            </a:r>
          </a:p>
          <a:p>
            <a:pPr>
              <a:defRPr/>
            </a:pP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We need this to hold for at least several Hubble volumes.</a:t>
            </a:r>
          </a:p>
          <a:p>
            <a:pPr>
              <a:defRPr/>
            </a:pP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Then only FRW equations are relevant leading to vacuum</a:t>
            </a:r>
          </a:p>
          <a:p>
            <a:pPr>
              <a:defRPr/>
            </a:pP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Energy dominance for inflation.</a:t>
            </a:r>
          </a:p>
          <a:p>
            <a:pPr>
              <a:defRPr/>
            </a:pP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Again, conservatively, take only one Hubble volume.</a:t>
            </a:r>
          </a:p>
        </p:txBody>
      </p:sp>
      <p:sp>
        <p:nvSpPr>
          <p:cNvPr id="13322" name="TextBox 1"/>
          <p:cNvSpPr txBox="1">
            <a:spLocks noChangeArrowheads="1"/>
          </p:cNvSpPr>
          <p:nvPr/>
        </p:nvSpPr>
        <p:spPr bwMode="auto">
          <a:xfrm>
            <a:off x="225425" y="69850"/>
            <a:ext cx="8513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Let us then assume that </a:t>
            </a:r>
            <a:r>
              <a:rPr lang="en-US" altLang="en-US" sz="2000">
                <a:solidFill>
                  <a:srgbClr val="FF0000"/>
                </a:solidFill>
                <a:latin typeface="Symbol" pitchFamily="18" charset="2"/>
              </a:rPr>
              <a:t>f </a:t>
            </a:r>
            <a:r>
              <a:rPr lang="en-US" altLang="en-US" sz="200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has roughly the required initial value</a:t>
            </a:r>
          </a:p>
          <a:p>
            <a:r>
              <a:rPr lang="en-US" altLang="en-US" sz="200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In the entire Hubble volume</a:t>
            </a:r>
            <a:endParaRPr lang="en-US" altLang="en-US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1262063" y="311150"/>
            <a:ext cx="454501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136525" y="112713"/>
            <a:ext cx="8828088" cy="604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accent2"/>
                </a:solidFill>
                <a:latin typeface="Verdana" panose="020B0604030504040204" pitchFamily="34" charset="0"/>
              </a:defRPr>
            </a:lvl1pPr>
            <a:lvl2pPr marL="742950" indent="-285750">
              <a:defRPr sz="2200">
                <a:solidFill>
                  <a:schemeClr val="accent2"/>
                </a:solidFill>
                <a:latin typeface="Verdana" panose="020B0604030504040204" pitchFamily="34" charset="0"/>
              </a:defRPr>
            </a:lvl2pPr>
            <a:lvl3pPr marL="1143000" indent="-228600">
              <a:defRPr sz="2200">
                <a:solidFill>
                  <a:schemeClr val="accent2"/>
                </a:solidFill>
                <a:latin typeface="Verdana" panose="020B0604030504040204" pitchFamily="34" charset="0"/>
              </a:defRPr>
            </a:lvl3pPr>
            <a:lvl4pPr marL="1600200" indent="-228600">
              <a:defRPr sz="2200">
                <a:solidFill>
                  <a:schemeClr val="accent2"/>
                </a:solidFill>
                <a:latin typeface="Verdana" panose="020B0604030504040204" pitchFamily="34" charset="0"/>
              </a:defRPr>
            </a:lvl4pPr>
            <a:lvl5pPr marL="2057400" indent="-228600">
              <a:defRPr sz="2200">
                <a:solidFill>
                  <a:schemeClr val="accent2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accent2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accent2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accent2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accent2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r>
              <a:rPr lang="en-US" altLang="en-US" sz="2000" dirty="0" smtClean="0"/>
              <a:t>For radiation dominated era down to T ~ </a:t>
            </a:r>
            <a:r>
              <a:rPr lang="en-US" altLang="en-US" sz="2000" dirty="0" smtClean="0">
                <a:latin typeface="Symbol" panose="05050102010706020507" pitchFamily="18" charset="2"/>
              </a:rPr>
              <a:t>L</a:t>
            </a:r>
            <a:r>
              <a:rPr lang="en-US" altLang="en-US" sz="2000" dirty="0" smtClean="0"/>
              <a:t> , we have:</a:t>
            </a:r>
          </a:p>
          <a:p>
            <a:pPr>
              <a:defRPr/>
            </a:pPr>
            <a:endParaRPr lang="en-US" altLang="en-US" sz="2000" dirty="0" smtClean="0">
              <a:latin typeface="Symbol" panose="05050102010706020507" pitchFamily="18" charset="2"/>
            </a:endParaRPr>
          </a:p>
          <a:p>
            <a:pPr marL="342900" indent="-342900">
              <a:buFont typeface="Symbol" panose="05050102010706020507" pitchFamily="18" charset="2"/>
              <a:buChar char=" "/>
              <a:defRPr/>
            </a:pPr>
            <a:r>
              <a:rPr lang="en-US" altLang="en-US" sz="2000" dirty="0" smtClean="0">
                <a:latin typeface="Symbol" panose="05050102010706020507" pitchFamily="18" charset="2"/>
              </a:rPr>
              <a:t>H ~  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1/t  ,  and T ~ t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-1/2</a:t>
            </a:r>
          </a:p>
          <a:p>
            <a:pPr marL="342900" indent="-342900">
              <a:buFont typeface="Symbol" panose="05050102010706020507" pitchFamily="18" charset="2"/>
              <a:buChar char=" "/>
              <a:defRPr/>
            </a:pPr>
            <a:endParaRPr lang="en-US" altLang="en-US" sz="2000" baseline="30000" dirty="0" smtClean="0">
              <a:latin typeface="Symbol" panose="05050102010706020507" pitchFamily="18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So:  H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GUT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 = H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pl  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pl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/T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GUT</a:t>
            </a:r>
          </a:p>
          <a:p>
            <a:pPr>
              <a:defRPr/>
            </a:pPr>
            <a:endParaRPr lang="en-US" altLang="en-US" sz="2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Take thermal correlation length </a:t>
            </a:r>
            <a:r>
              <a:rPr lang="en-US" altLang="en-US" sz="2000" dirty="0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x ~ 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, then</a:t>
            </a:r>
          </a:p>
          <a:p>
            <a:pPr>
              <a:defRPr/>
            </a:pPr>
            <a:endParaRPr lang="en-US" altLang="en-US" sz="2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altLang="en-US" sz="2000" dirty="0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 H</a:t>
            </a:r>
            <a:r>
              <a:rPr lang="en-US" altLang="en-US" sz="2000" baseline="30000" dirty="0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GUT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US" altLang="en-US" sz="2000" dirty="0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000" dirty="0" err="1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x</a:t>
            </a:r>
            <a:r>
              <a:rPr lang="en-US" altLang="en-US" sz="2000" baseline="-25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GUT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= (H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pl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en-US" altLang="en-US" sz="2000" dirty="0" err="1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x</a:t>
            </a:r>
            <a:r>
              <a:rPr lang="en-US" altLang="en-US" sz="2000" baseline="-25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pl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altLang="en-US" sz="2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US" altLang="en-US" sz="2000" baseline="-25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pl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/T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GUT</a:t>
            </a:r>
            <a:endParaRPr lang="en-US" altLang="en-US" sz="2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endParaRPr lang="en-US" altLang="en-US" sz="2000" dirty="0" smtClean="0">
              <a:latin typeface="Symbol" panose="05050102010706020507" pitchFamily="18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With all Planck scale quantities of order </a:t>
            </a:r>
            <a:r>
              <a:rPr lang="en-US" altLang="en-US" sz="2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US" altLang="en-US" sz="2000" baseline="-25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pl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, and T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GUT 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~ 10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15 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GeV,</a:t>
            </a:r>
          </a:p>
          <a:p>
            <a:pPr>
              <a:defRPr/>
            </a:pPr>
            <a:endParaRPr lang="en-US" altLang="en-US" sz="2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altLang="en-US" sz="2000" dirty="0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en-US" altLang="en-US" sz="2000" baseline="30000" dirty="0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GUT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US" altLang="en-US" sz="2000" dirty="0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000" dirty="0" err="1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x</a:t>
            </a:r>
            <a:r>
              <a:rPr lang="en-US" altLang="en-US" sz="2000" baseline="-25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GUT</a:t>
            </a:r>
            <a:r>
              <a:rPr lang="en-US" altLang="en-US" sz="2000" baseline="-25000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= 10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  <a:p>
            <a:pPr>
              <a:defRPr/>
            </a:pPr>
            <a:endParaRPr lang="en-US" altLang="en-US" sz="2000" baseline="30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So, each Hubble volume has about 10</a:t>
            </a:r>
            <a:r>
              <a:rPr lang="en-US" altLang="en-US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12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 correlation volumes.</a:t>
            </a:r>
          </a:p>
          <a:p>
            <a:pPr>
              <a:defRPr/>
            </a:pPr>
            <a:endParaRPr lang="en-US" altLang="en-US" sz="2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Field not expected to be correlated beyond correlation length.</a:t>
            </a:r>
          </a:p>
          <a:p>
            <a:pPr>
              <a:defRPr/>
            </a:pPr>
            <a:endParaRPr lang="en-US" altLang="en-US" sz="2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So, each correlation volume should have independently varying</a:t>
            </a:r>
          </a:p>
          <a:p>
            <a:pPr>
              <a:defRPr/>
            </a:pPr>
            <a:r>
              <a:rPr lang="en-US" alt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ield magnitude, especially with </a:t>
            </a:r>
            <a:r>
              <a:rPr lang="en-US" altLang="en-US" sz="2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axionic</a:t>
            </a:r>
            <a:r>
              <a:rPr lang="en-US" alt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 almost flat potential.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17475" y="71438"/>
            <a:ext cx="8842375" cy="686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For each correlation volume, required value of </a:t>
            </a:r>
            <a:r>
              <a:rPr lang="en-US" altLang="en-US" sz="2000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f ~ 0.1  </a:t>
            </a: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had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Probability 0.1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000" dirty="0" smtClean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So, for the Hubble volume with 10</a:t>
            </a:r>
            <a:r>
              <a:rPr lang="en-US" altLang="en-US" sz="2000" baseline="30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</a:t>
            </a: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correlation domains, the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Probability that </a:t>
            </a:r>
            <a:r>
              <a:rPr lang="en-US" altLang="en-US" sz="2000" dirty="0" smtClean="0">
                <a:solidFill>
                  <a:schemeClr val="accent2"/>
                </a:solidFill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f  ~ 0.1 </a:t>
            </a: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entire Hubble volume is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(0.1)</a:t>
            </a:r>
            <a:r>
              <a:rPr lang="en-US" altLang="en-US" sz="2000" baseline="30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10^12</a:t>
            </a: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which is completely negligible.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000" dirty="0" smtClean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is a serious problem in assuming a reasonable initial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Condition for inflation.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0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needs to specify the specific conditions under which the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Required initial conditions can arise in any inflation model.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000" dirty="0" smtClean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We argue that this can be achieved “naturally” by precisely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invoking (rather than neglecting) the correlation domain structure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variation of field inside the Hubble volume.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000" dirty="0" smtClean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will not require initial small value of the field over any extended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region, not even the entire correlation volume.  It will be very small in a very tiny region inside the correlation domain, and will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assumed to smoothly change to large value (</a:t>
            </a:r>
            <a:r>
              <a:rPr lang="en-US" altLang="en-US" sz="20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vev</a:t>
            </a: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over the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correlation length. </a:t>
            </a:r>
            <a:r>
              <a:rPr lang="en-US" altLang="en-US" sz="2000" dirty="0" smtClean="0">
                <a:solidFill>
                  <a:schemeClr val="accent2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6419850" y="404813"/>
            <a:ext cx="460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2388"/>
            <a:ext cx="9144000" cy="655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We use specific features of the reaction-diffusion equation to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address this issue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         Reaction-Diffusion equations :   Quick review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Diffusion equation:  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 In 1-d it has solution of the form: 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Note: Diffusion equation has no traveling wave solution of the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form u(x-</a:t>
            </a:r>
            <a:r>
              <a:rPr lang="en-US" sz="2000" dirty="0" err="1">
                <a:solidFill>
                  <a:schemeClr val="accent6"/>
                </a:solidFill>
              </a:rPr>
              <a:t>vt</a:t>
            </a:r>
            <a:r>
              <a:rPr lang="en-US" sz="2000" dirty="0">
                <a:solidFill>
                  <a:schemeClr val="accent6"/>
                </a:solidFill>
              </a:rPr>
              <a:t>).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            Modify the equation by introducing “reaction term” f(u).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(used e.g. in the context of biological systems, where the reaction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Term represents interaction of species).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                                      This is the “Reaction-</a:t>
            </a:r>
            <a:r>
              <a:rPr lang="en-US" sz="2000" dirty="0" err="1">
                <a:solidFill>
                  <a:schemeClr val="accent6"/>
                </a:solidFill>
              </a:rPr>
              <a:t>Diffuion</a:t>
            </a:r>
            <a:r>
              <a:rPr lang="en-US" sz="2000" dirty="0">
                <a:solidFill>
                  <a:schemeClr val="accent6"/>
                </a:solidFill>
              </a:rPr>
              <a:t> equation. It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                                       has traveling wave (and static) solutions,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                                       with appropriate boundary conditions.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Compare with the field equations: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In the high dissipation limit, this is same as the reaction-diffusion </a:t>
            </a:r>
            <a:r>
              <a:rPr lang="en-US" sz="2000" dirty="0" err="1">
                <a:solidFill>
                  <a:srgbClr val="FF0000"/>
                </a:solidFill>
              </a:rPr>
              <a:t>Eqn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16387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805113" y="1033463"/>
          <a:ext cx="1416050" cy="757237"/>
        </p:xfrm>
        <a:graphic>
          <a:graphicData uri="http://schemas.openxmlformats.org/presentationml/2006/ole">
            <p:oleObj spid="_x0000_s16387" name="Equation" r:id="rId3" imgW="736280" imgH="393529" progId="Equation.3">
              <p:embed/>
            </p:oleObj>
          </a:graphicData>
        </a:graphic>
      </p:graphicFrame>
      <p:graphicFrame>
        <p:nvGraphicFramePr>
          <p:cNvPr id="16388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814888" y="1666875"/>
          <a:ext cx="2749550" cy="723900"/>
        </p:xfrm>
        <a:graphic>
          <a:graphicData uri="http://schemas.openxmlformats.org/presentationml/2006/ole">
            <p:oleObj spid="_x0000_s16388" name="Equation" r:id="rId4" imgW="1587500" imgH="419100" progId="Equation.3">
              <p:embed/>
            </p:oleObj>
          </a:graphicData>
        </a:graphic>
      </p:graphicFrame>
      <p:graphicFrame>
        <p:nvGraphicFramePr>
          <p:cNvPr id="16389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902200" y="5410200"/>
          <a:ext cx="3127375" cy="695325"/>
        </p:xfrm>
        <a:graphic>
          <a:graphicData uri="http://schemas.openxmlformats.org/presentationml/2006/ole">
            <p:oleObj spid="_x0000_s16389" name="Equation" r:id="rId5" imgW="1371600" imgH="304800" progId="Equation.3">
              <p:embed/>
            </p:oleObj>
          </a:graphicData>
        </a:graphic>
      </p:graphicFrame>
      <p:graphicFrame>
        <p:nvGraphicFramePr>
          <p:cNvPr id="16390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85750" y="4595813"/>
          <a:ext cx="2811463" cy="814387"/>
        </p:xfrm>
        <a:graphic>
          <a:graphicData uri="http://schemas.openxmlformats.org/presentationml/2006/ole">
            <p:oleObj spid="_x0000_s16390" name="Equation" r:id="rId6" imgW="1358310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6038" y="760413"/>
            <a:ext cx="5992812" cy="484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1"/>
          <p:cNvSpPr txBox="1">
            <a:spLocks noChangeArrowheads="1"/>
          </p:cNvSpPr>
          <p:nvPr/>
        </p:nvSpPr>
        <p:spPr bwMode="auto">
          <a:xfrm>
            <a:off x="430213" y="52388"/>
            <a:ext cx="82216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Nontrivial field evolution with reaction-diffusion equation</a:t>
            </a:r>
          </a:p>
          <a:p>
            <a:r>
              <a:rPr lang="en-US" altLang="en-US" sz="2000">
                <a:solidFill>
                  <a:srgbClr val="FF0000"/>
                </a:solidFill>
              </a:rPr>
              <a:t>For specific boundary conditions: 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 flipH="1">
            <a:off x="6942138" y="1076325"/>
            <a:ext cx="1982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With this initial profile for </a:t>
            </a:r>
            <a:r>
              <a:rPr lang="en-US" altLang="en-US" sz="1800">
                <a:latin typeface="Symbol" pitchFamily="18" charset="2"/>
              </a:rPr>
              <a:t>f</a:t>
            </a:r>
            <a:endParaRPr lang="en-US" altLang="en-US" sz="1800"/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 flipH="1">
            <a:off x="22225" y="1893888"/>
            <a:ext cx="15890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Expected </a:t>
            </a:r>
          </a:p>
          <a:p>
            <a:r>
              <a:rPr lang="en-US" altLang="en-US" sz="1800"/>
              <a:t>Evolution: </a:t>
            </a:r>
            <a:r>
              <a:rPr lang="en-US" altLang="en-US" sz="1800">
                <a:latin typeface="Symbol" pitchFamily="18" charset="2"/>
              </a:rPr>
              <a:t>f</a:t>
            </a:r>
          </a:p>
          <a:p>
            <a:r>
              <a:rPr lang="en-US" altLang="en-US" sz="1800">
                <a:ea typeface="Verdana" pitchFamily="34" charset="0"/>
                <a:cs typeface="Verdana" pitchFamily="34" charset="0"/>
              </a:rPr>
              <a:t>Rolls down to vev = </a:t>
            </a:r>
            <a:r>
              <a:rPr lang="en-US" altLang="en-US" sz="1800">
                <a:latin typeface="Symbol" pitchFamily="18" charset="2"/>
                <a:ea typeface="Verdana" pitchFamily="34" charset="0"/>
                <a:cs typeface="Verdana" pitchFamily="34" charset="0"/>
              </a:rPr>
              <a:t>f</a:t>
            </a:r>
            <a:r>
              <a:rPr lang="en-US" altLang="en-US" sz="1800" baseline="-25000">
                <a:latin typeface="Symbol" pitchFamily="18" charset="2"/>
                <a:ea typeface="Verdana" pitchFamily="34" charset="0"/>
                <a:cs typeface="Verdana" pitchFamily="34" charset="0"/>
              </a:rPr>
              <a:t>0</a:t>
            </a:r>
            <a:endParaRPr lang="en-US" altLang="en-US" sz="1800"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 flipH="1">
            <a:off x="7011988" y="2314575"/>
            <a:ext cx="209708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Actual evolution</a:t>
            </a:r>
          </a:p>
          <a:p>
            <a:r>
              <a:rPr lang="en-US" altLang="en-US" sz="1800"/>
              <a:t>Development of Well formed front which propagates with</a:t>
            </a:r>
          </a:p>
          <a:p>
            <a:r>
              <a:rPr lang="en-US" altLang="en-US" sz="1800"/>
              <a:t>definite velocity</a:t>
            </a:r>
          </a:p>
          <a:p>
            <a:r>
              <a:rPr lang="en-US" altLang="en-US" sz="1800">
                <a:solidFill>
                  <a:srgbClr val="FF0000"/>
                </a:solidFill>
              </a:rPr>
              <a:t>Which can be 0</a:t>
            </a:r>
          </a:p>
        </p:txBody>
      </p:sp>
      <p:sp>
        <p:nvSpPr>
          <p:cNvPr id="17415" name="TextBox 7"/>
          <p:cNvSpPr txBox="1">
            <a:spLocks noChangeArrowheads="1"/>
          </p:cNvSpPr>
          <p:nvPr/>
        </p:nvSpPr>
        <p:spPr bwMode="auto">
          <a:xfrm flipH="1">
            <a:off x="620713" y="882650"/>
            <a:ext cx="15890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Take this</a:t>
            </a:r>
          </a:p>
          <a:p>
            <a:r>
              <a:rPr lang="en-US" altLang="en-US" sz="1800"/>
              <a:t>potential</a:t>
            </a:r>
          </a:p>
        </p:txBody>
      </p:sp>
      <p:sp>
        <p:nvSpPr>
          <p:cNvPr id="17416" name="TextBox 8"/>
          <p:cNvSpPr txBox="1">
            <a:spLocks noChangeArrowheads="1"/>
          </p:cNvSpPr>
          <p:nvPr/>
        </p:nvSpPr>
        <p:spPr bwMode="auto">
          <a:xfrm flipH="1">
            <a:off x="430213" y="5727700"/>
            <a:ext cx="8388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>
                <a:solidFill>
                  <a:srgbClr val="FF0000"/>
                </a:solidFill>
              </a:rPr>
              <a:t>Note: Non-zero vev (and a maximum) necessary for the propagating (or static) front. For the above potential field rolls down quickly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4"/>
          <p:cNvSpPr txBox="1">
            <a:spLocks noChangeArrowheads="1"/>
          </p:cNvSpPr>
          <p:nvPr/>
        </p:nvSpPr>
        <p:spPr bwMode="auto">
          <a:xfrm>
            <a:off x="0" y="103188"/>
            <a:ext cx="9074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/>
              <a:t>Recall:  potential for QCD axion case, or for QCD chiral sigma model:</a:t>
            </a:r>
          </a:p>
          <a:p>
            <a:r>
              <a:rPr lang="en-US" altLang="en-US" sz="2000"/>
              <a:t>As mentioned earlier, Natural inflation has the same form of potential </a:t>
            </a:r>
          </a:p>
        </p:txBody>
      </p:sp>
      <p:sp>
        <p:nvSpPr>
          <p:cNvPr id="18435" name="TextBox 26"/>
          <p:cNvSpPr txBox="1">
            <a:spLocks noChangeArrowheads="1"/>
          </p:cNvSpPr>
          <p:nvPr/>
        </p:nvSpPr>
        <p:spPr bwMode="auto">
          <a:xfrm>
            <a:off x="3605213" y="857250"/>
            <a:ext cx="57023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For QCD chiral sigma model, we had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Studied evolution of a field profile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Interpolating between points Q and P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with dissipative field equations. These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Equations became exactly the same as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specific reaction-diffusion Equation known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as The Newell-Whitehead equation.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000" dirty="0" smtClean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   </a:t>
            </a: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</a:rPr>
              <a:t>One would expect field at point Q to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000" dirty="0" smtClean="0">
                <a:solidFill>
                  <a:schemeClr val="accent6"/>
                </a:solidFill>
                <a:latin typeface="Verdana" panose="020B0604030504040204" pitchFamily="34" charset="0"/>
              </a:rPr>
              <a:t>Quickly roll down to P. However:</a:t>
            </a:r>
          </a:p>
        </p:txBody>
      </p:sp>
      <p:pic>
        <p:nvPicPr>
          <p:cNvPr id="18436" name="Picture 2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3910013"/>
            <a:ext cx="4489450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4760913" y="4173538"/>
            <a:ext cx="4373562" cy="2554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well defined front </a:t>
            </a:r>
            <a:r>
              <a:rPr lang="en-US" sz="2000" dirty="0">
                <a:solidFill>
                  <a:schemeClr val="accent6"/>
                </a:solidFill>
              </a:rPr>
              <a:t>forms and </a:t>
            </a:r>
            <a:r>
              <a:rPr lang="en-US" sz="2000" dirty="0">
                <a:solidFill>
                  <a:schemeClr val="accent6"/>
                </a:solidFill>
              </a:rPr>
              <a:t>moves inwards, </a:t>
            </a:r>
            <a:r>
              <a:rPr lang="en-US" sz="2000" dirty="0">
                <a:solidFill>
                  <a:schemeClr val="accent6"/>
                </a:solidFill>
              </a:rPr>
              <a:t>just as </a:t>
            </a:r>
            <a:r>
              <a:rPr lang="en-US" sz="2000" dirty="0">
                <a:solidFill>
                  <a:schemeClr val="accent6"/>
                </a:solidFill>
              </a:rPr>
              <a:t>the interface </a:t>
            </a:r>
            <a:r>
              <a:rPr lang="en-US" sz="2000" dirty="0">
                <a:solidFill>
                  <a:schemeClr val="accent6"/>
                </a:solidFill>
              </a:rPr>
              <a:t>moves for </a:t>
            </a:r>
            <a:r>
              <a:rPr lang="en-US" sz="2000" dirty="0">
                <a:solidFill>
                  <a:schemeClr val="accent6"/>
                </a:solidFill>
              </a:rPr>
              <a:t>a first order </a:t>
            </a:r>
            <a:r>
              <a:rPr lang="en-US" sz="2000" dirty="0">
                <a:solidFill>
                  <a:schemeClr val="accent6"/>
                </a:solidFill>
              </a:rPr>
              <a:t>phase transition</a:t>
            </a:r>
            <a:r>
              <a:rPr lang="en-US" sz="2000" dirty="0">
                <a:solidFill>
                  <a:schemeClr val="accent6"/>
                </a:solidFill>
              </a:rPr>
              <a:t>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 Note: no metastable 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vacuum here, so no first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Order transition interface</a:t>
            </a:r>
          </a:p>
        </p:txBody>
      </p:sp>
      <p:grpSp>
        <p:nvGrpSpPr>
          <p:cNvPr id="18438" name="Group 29"/>
          <p:cNvGrpSpPr>
            <a:grpSpLocks/>
          </p:cNvGrpSpPr>
          <p:nvPr/>
        </p:nvGrpSpPr>
        <p:grpSpPr bwMode="auto">
          <a:xfrm>
            <a:off x="412750" y="976313"/>
            <a:ext cx="3482975" cy="2513012"/>
            <a:chOff x="1140611" y="1611623"/>
            <a:chExt cx="3589836" cy="2317073"/>
          </a:xfrm>
        </p:grpSpPr>
        <p:sp>
          <p:nvSpPr>
            <p:cNvPr id="18439" name="Line 2"/>
            <p:cNvSpPr>
              <a:spLocks noChangeShapeType="1"/>
            </p:cNvSpPr>
            <p:nvPr/>
          </p:nvSpPr>
          <p:spPr bwMode="auto">
            <a:xfrm>
              <a:off x="2165958" y="3175417"/>
              <a:ext cx="1763596" cy="0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8440" name="Line 4"/>
            <p:cNvSpPr>
              <a:spLocks noChangeShapeType="1"/>
            </p:cNvSpPr>
            <p:nvPr/>
          </p:nvSpPr>
          <p:spPr bwMode="auto">
            <a:xfrm flipH="1">
              <a:off x="1140611" y="3175417"/>
              <a:ext cx="1025347" cy="753279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8441" name="Text Box 27"/>
            <p:cNvSpPr txBox="1">
              <a:spLocks noChangeArrowheads="1"/>
            </p:cNvSpPr>
            <p:nvPr/>
          </p:nvSpPr>
          <p:spPr bwMode="auto">
            <a:xfrm>
              <a:off x="2970855" y="3304886"/>
              <a:ext cx="1759592" cy="399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400">
                  <a:solidFill>
                    <a:srgbClr val="990000"/>
                  </a:solidFill>
                </a:rPr>
                <a:t>True vacuum</a:t>
              </a:r>
            </a:p>
          </p:txBody>
        </p:sp>
        <p:sp>
          <p:nvSpPr>
            <p:cNvPr id="18442" name="Line 30"/>
            <p:cNvSpPr>
              <a:spLocks noChangeShapeType="1"/>
            </p:cNvSpPr>
            <p:nvPr/>
          </p:nvSpPr>
          <p:spPr bwMode="auto">
            <a:xfrm flipH="1" flipV="1">
              <a:off x="2862339" y="3175417"/>
              <a:ext cx="53830" cy="318771"/>
            </a:xfrm>
            <a:prstGeom prst="line">
              <a:avLst/>
            </a:prstGeom>
            <a:noFill/>
            <a:ln w="9525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8443" name="Line 5"/>
            <p:cNvSpPr>
              <a:spLocks noChangeShapeType="1"/>
            </p:cNvSpPr>
            <p:nvPr/>
          </p:nvSpPr>
          <p:spPr bwMode="auto">
            <a:xfrm flipH="1" flipV="1">
              <a:off x="2165958" y="1857178"/>
              <a:ext cx="0" cy="1318239"/>
            </a:xfrm>
            <a:prstGeom prst="line">
              <a:avLst/>
            </a:prstGeom>
            <a:noFill/>
            <a:ln w="9525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8444" name="Freeform 8"/>
            <p:cNvSpPr>
              <a:spLocks/>
            </p:cNvSpPr>
            <p:nvPr/>
          </p:nvSpPr>
          <p:spPr bwMode="auto">
            <a:xfrm>
              <a:off x="1304667" y="2045498"/>
              <a:ext cx="2050693" cy="1129919"/>
            </a:xfrm>
            <a:custGeom>
              <a:avLst/>
              <a:gdLst>
                <a:gd name="T0" fmla="*/ 0 w 2400"/>
                <a:gd name="T1" fmla="*/ 0 h 1256"/>
                <a:gd name="T2" fmla="*/ 2147483646 w 2400"/>
                <a:gd name="T3" fmla="*/ 2147483646 h 1256"/>
                <a:gd name="T4" fmla="*/ 2147483646 w 2400"/>
                <a:gd name="T5" fmla="*/ 2147483646 h 1256"/>
                <a:gd name="T6" fmla="*/ 2147483646 w 2400"/>
                <a:gd name="T7" fmla="*/ 2147483646 h 1256"/>
                <a:gd name="T8" fmla="*/ 2147483646 w 2400"/>
                <a:gd name="T9" fmla="*/ 2147483646 h 1256"/>
                <a:gd name="T10" fmla="*/ 2147483646 w 2400"/>
                <a:gd name="T11" fmla="*/ 2147483646 h 1256"/>
                <a:gd name="T12" fmla="*/ 2147483646 w 2400"/>
                <a:gd name="T13" fmla="*/ 2147483646 h 1256"/>
                <a:gd name="T14" fmla="*/ 2147483646 w 2400"/>
                <a:gd name="T15" fmla="*/ 2147483646 h 1256"/>
                <a:gd name="T16" fmla="*/ 2147483646 w 2400"/>
                <a:gd name="T17" fmla="*/ 2147483646 h 1256"/>
                <a:gd name="T18" fmla="*/ 2147483646 w 2400"/>
                <a:gd name="T19" fmla="*/ 2147483646 h 1256"/>
                <a:gd name="T20" fmla="*/ 2147483646 w 2400"/>
                <a:gd name="T21" fmla="*/ 2147483646 h 1256"/>
                <a:gd name="T22" fmla="*/ 2147483646 w 2400"/>
                <a:gd name="T23" fmla="*/ 2147483646 h 1256"/>
                <a:gd name="T24" fmla="*/ 2147483646 w 2400"/>
                <a:gd name="T25" fmla="*/ 2147483646 h 1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00" h="1256">
                  <a:moveTo>
                    <a:pt x="0" y="0"/>
                  </a:moveTo>
                  <a:cubicBezTo>
                    <a:pt x="16" y="196"/>
                    <a:pt x="32" y="392"/>
                    <a:pt x="96" y="528"/>
                  </a:cubicBezTo>
                  <a:cubicBezTo>
                    <a:pt x="160" y="664"/>
                    <a:pt x="288" y="776"/>
                    <a:pt x="384" y="816"/>
                  </a:cubicBezTo>
                  <a:cubicBezTo>
                    <a:pt x="480" y="856"/>
                    <a:pt x="592" y="840"/>
                    <a:pt x="672" y="768"/>
                  </a:cubicBezTo>
                  <a:cubicBezTo>
                    <a:pt x="752" y="696"/>
                    <a:pt x="808" y="464"/>
                    <a:pt x="864" y="384"/>
                  </a:cubicBezTo>
                  <a:cubicBezTo>
                    <a:pt x="920" y="304"/>
                    <a:pt x="960" y="296"/>
                    <a:pt x="1008" y="288"/>
                  </a:cubicBezTo>
                  <a:cubicBezTo>
                    <a:pt x="1056" y="280"/>
                    <a:pt x="1096" y="272"/>
                    <a:pt x="1152" y="336"/>
                  </a:cubicBezTo>
                  <a:cubicBezTo>
                    <a:pt x="1208" y="400"/>
                    <a:pt x="1272" y="544"/>
                    <a:pt x="1344" y="672"/>
                  </a:cubicBezTo>
                  <a:cubicBezTo>
                    <a:pt x="1416" y="800"/>
                    <a:pt x="1504" y="1008"/>
                    <a:pt x="1584" y="1104"/>
                  </a:cubicBezTo>
                  <a:cubicBezTo>
                    <a:pt x="1664" y="1200"/>
                    <a:pt x="1744" y="1256"/>
                    <a:pt x="1824" y="1248"/>
                  </a:cubicBezTo>
                  <a:cubicBezTo>
                    <a:pt x="1904" y="1240"/>
                    <a:pt x="1992" y="1152"/>
                    <a:pt x="2064" y="1056"/>
                  </a:cubicBezTo>
                  <a:cubicBezTo>
                    <a:pt x="2136" y="960"/>
                    <a:pt x="2200" y="832"/>
                    <a:pt x="2256" y="672"/>
                  </a:cubicBezTo>
                  <a:cubicBezTo>
                    <a:pt x="2312" y="512"/>
                    <a:pt x="2356" y="304"/>
                    <a:pt x="2400" y="96"/>
                  </a:cubicBezTo>
                </a:path>
              </a:pathLst>
            </a:custGeom>
            <a:noFill/>
            <a:ln w="19050" cmpd="sng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8445" name="Freeform 12"/>
            <p:cNvSpPr>
              <a:spLocks/>
            </p:cNvSpPr>
            <p:nvPr/>
          </p:nvSpPr>
          <p:spPr bwMode="auto">
            <a:xfrm>
              <a:off x="1742148" y="1877776"/>
              <a:ext cx="1066360" cy="431566"/>
            </a:xfrm>
            <a:custGeom>
              <a:avLst/>
              <a:gdLst>
                <a:gd name="T0" fmla="*/ 0 w 1488"/>
                <a:gd name="T1" fmla="*/ 2147483646 h 440"/>
                <a:gd name="T2" fmla="*/ 2147483646 w 1488"/>
                <a:gd name="T3" fmla="*/ 2147483646 h 440"/>
                <a:gd name="T4" fmla="*/ 2147483646 w 1488"/>
                <a:gd name="T5" fmla="*/ 2147483646 h 440"/>
                <a:gd name="T6" fmla="*/ 2147483646 w 1488"/>
                <a:gd name="T7" fmla="*/ 2147483646 h 440"/>
                <a:gd name="T8" fmla="*/ 2147483646 w 1488"/>
                <a:gd name="T9" fmla="*/ 0 h 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88" h="440">
                  <a:moveTo>
                    <a:pt x="0" y="96"/>
                  </a:moveTo>
                  <a:cubicBezTo>
                    <a:pt x="76" y="188"/>
                    <a:pt x="152" y="280"/>
                    <a:pt x="288" y="336"/>
                  </a:cubicBezTo>
                  <a:cubicBezTo>
                    <a:pt x="424" y="392"/>
                    <a:pt x="664" y="440"/>
                    <a:pt x="816" y="432"/>
                  </a:cubicBezTo>
                  <a:cubicBezTo>
                    <a:pt x="968" y="424"/>
                    <a:pt x="1088" y="360"/>
                    <a:pt x="1200" y="288"/>
                  </a:cubicBezTo>
                  <a:cubicBezTo>
                    <a:pt x="1312" y="216"/>
                    <a:pt x="1400" y="108"/>
                    <a:pt x="1488" y="0"/>
                  </a:cubicBezTo>
                </a:path>
              </a:pathLst>
            </a:custGeom>
            <a:noFill/>
            <a:ln w="19050" cap="flat" cmpd="sng">
              <a:solidFill>
                <a:srgbClr val="000099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8446" name="Text Box 13"/>
            <p:cNvSpPr txBox="1">
              <a:spLocks noChangeArrowheads="1"/>
            </p:cNvSpPr>
            <p:nvPr/>
          </p:nvSpPr>
          <p:spPr bwMode="auto">
            <a:xfrm>
              <a:off x="2105097" y="1611623"/>
              <a:ext cx="646578" cy="439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rgbClr val="990000"/>
                  </a:solidFill>
                </a:rPr>
                <a:t>V</a:t>
              </a:r>
              <a:r>
                <a:rPr lang="en-US" altLang="en-US" sz="1600" baseline="-25000">
                  <a:solidFill>
                    <a:srgbClr val="990000"/>
                  </a:solidFill>
                </a:rPr>
                <a:t>eff</a:t>
              </a:r>
            </a:p>
          </p:txBody>
        </p:sp>
        <p:sp>
          <p:nvSpPr>
            <p:cNvPr id="18447" name="Text Box 16"/>
            <p:cNvSpPr txBox="1">
              <a:spLocks noChangeArrowheads="1"/>
            </p:cNvSpPr>
            <p:nvPr/>
          </p:nvSpPr>
          <p:spPr bwMode="auto">
            <a:xfrm>
              <a:off x="2804236" y="1712015"/>
              <a:ext cx="1103692" cy="439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rgbClr val="000099"/>
                  </a:solidFill>
                </a:rPr>
                <a:t>T &gt; T</a:t>
              </a:r>
              <a:r>
                <a:rPr lang="en-US" altLang="en-US" sz="1600" baseline="-25000">
                  <a:solidFill>
                    <a:srgbClr val="000099"/>
                  </a:solidFill>
                </a:rPr>
                <a:t>C</a:t>
              </a:r>
            </a:p>
          </p:txBody>
        </p:sp>
        <p:sp>
          <p:nvSpPr>
            <p:cNvPr id="18448" name="Text Box 17"/>
            <p:cNvSpPr txBox="1">
              <a:spLocks noChangeArrowheads="1"/>
            </p:cNvSpPr>
            <p:nvPr/>
          </p:nvSpPr>
          <p:spPr bwMode="auto">
            <a:xfrm>
              <a:off x="3254534" y="2416253"/>
              <a:ext cx="987209" cy="439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rgbClr val="000099"/>
                  </a:solidFill>
                </a:rPr>
                <a:t>T = 0</a:t>
              </a:r>
            </a:p>
          </p:txBody>
        </p:sp>
        <p:sp>
          <p:nvSpPr>
            <p:cNvPr id="18449" name="Text Box 32"/>
            <p:cNvSpPr txBox="1">
              <a:spLocks noChangeArrowheads="1"/>
            </p:cNvSpPr>
            <p:nvPr/>
          </p:nvSpPr>
          <p:spPr bwMode="auto">
            <a:xfrm>
              <a:off x="2720655" y="2665449"/>
              <a:ext cx="403535" cy="439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rgbClr val="990000"/>
                  </a:solidFill>
                </a:rPr>
                <a:t>P</a:t>
              </a:r>
            </a:p>
          </p:txBody>
        </p:sp>
        <p:sp>
          <p:nvSpPr>
            <p:cNvPr id="18450" name="Oval 39"/>
            <p:cNvSpPr>
              <a:spLocks noChangeArrowheads="1"/>
            </p:cNvSpPr>
            <p:nvPr/>
          </p:nvSpPr>
          <p:spPr bwMode="auto">
            <a:xfrm rot="810017">
              <a:off x="1731894" y="2763467"/>
              <a:ext cx="1132154" cy="447260"/>
            </a:xfrm>
            <a:prstGeom prst="ellipse">
              <a:avLst/>
            </a:prstGeom>
            <a:noFill/>
            <a:ln w="9525">
              <a:solidFill>
                <a:srgbClr val="00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18451" name="TextBox 47"/>
            <p:cNvSpPr txBox="1">
              <a:spLocks noChangeArrowheads="1"/>
            </p:cNvSpPr>
            <p:nvPr/>
          </p:nvSpPr>
          <p:spPr bwMode="auto">
            <a:xfrm>
              <a:off x="1625064" y="2408903"/>
              <a:ext cx="24779" cy="399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400"/>
                <a:t>Q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565150"/>
            <a:ext cx="491807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219075" y="104775"/>
            <a:ext cx="3736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Lessons to learn from this: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45050" y="141288"/>
            <a:ext cx="4229100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Note: the velocity of the front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Depends on the specific profile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(different solutions have different velocities). </a:t>
            </a:r>
            <a:r>
              <a:rPr lang="en-US" sz="2000" dirty="0">
                <a:solidFill>
                  <a:srgbClr val="FF0000"/>
                </a:solidFill>
              </a:rPr>
              <a:t>There are 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Also static fronts.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So, in an expanding system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(expanding plasma as for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Heavy-ion collisions, or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Expanding universe), expansion may dominate over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Slow shrinking of domain.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85725" y="3886200"/>
            <a:ext cx="8847138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In such a case, domain will actually expand, being stretched by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the expansion, even though energetically it should have shrunk.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For QCD case, we showed that this  leads to formation of large DCC domains (disoriented chiral condensate domains).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Its implications for expanding universe are then obvious:</a:t>
            </a:r>
            <a:endParaRPr lang="en-US" sz="2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5"/>
          <p:cNvGrpSpPr>
            <a:grpSpLocks/>
          </p:cNvGrpSpPr>
          <p:nvPr/>
        </p:nvGrpSpPr>
        <p:grpSpPr bwMode="auto">
          <a:xfrm>
            <a:off x="668338" y="1433513"/>
            <a:ext cx="2740025" cy="1782762"/>
            <a:chOff x="1140611" y="1611623"/>
            <a:chExt cx="3589836" cy="2317073"/>
          </a:xfrm>
        </p:grpSpPr>
        <p:sp>
          <p:nvSpPr>
            <p:cNvPr id="20486" name="Line 2"/>
            <p:cNvSpPr>
              <a:spLocks noChangeShapeType="1"/>
            </p:cNvSpPr>
            <p:nvPr/>
          </p:nvSpPr>
          <p:spPr bwMode="auto">
            <a:xfrm>
              <a:off x="2165958" y="3175417"/>
              <a:ext cx="1763596" cy="0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20487" name="Line 4"/>
            <p:cNvSpPr>
              <a:spLocks noChangeShapeType="1"/>
            </p:cNvSpPr>
            <p:nvPr/>
          </p:nvSpPr>
          <p:spPr bwMode="auto">
            <a:xfrm flipH="1">
              <a:off x="1140611" y="3175417"/>
              <a:ext cx="1025347" cy="753279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20488" name="Text Box 27"/>
            <p:cNvSpPr txBox="1">
              <a:spLocks noChangeArrowheads="1"/>
            </p:cNvSpPr>
            <p:nvPr/>
          </p:nvSpPr>
          <p:spPr bwMode="auto">
            <a:xfrm>
              <a:off x="2970855" y="3304886"/>
              <a:ext cx="1759592" cy="399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400">
                  <a:solidFill>
                    <a:srgbClr val="990000"/>
                  </a:solidFill>
                </a:rPr>
                <a:t>True vacuum</a:t>
              </a:r>
            </a:p>
          </p:txBody>
        </p:sp>
        <p:sp>
          <p:nvSpPr>
            <p:cNvPr id="20489" name="Line 30"/>
            <p:cNvSpPr>
              <a:spLocks noChangeShapeType="1"/>
            </p:cNvSpPr>
            <p:nvPr/>
          </p:nvSpPr>
          <p:spPr bwMode="auto">
            <a:xfrm flipH="1" flipV="1">
              <a:off x="2862339" y="3175417"/>
              <a:ext cx="53830" cy="318771"/>
            </a:xfrm>
            <a:prstGeom prst="line">
              <a:avLst/>
            </a:prstGeom>
            <a:noFill/>
            <a:ln w="9525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20490" name="Line 5"/>
            <p:cNvSpPr>
              <a:spLocks noChangeShapeType="1"/>
            </p:cNvSpPr>
            <p:nvPr/>
          </p:nvSpPr>
          <p:spPr bwMode="auto">
            <a:xfrm flipH="1" flipV="1">
              <a:off x="2165958" y="1857178"/>
              <a:ext cx="0" cy="1318239"/>
            </a:xfrm>
            <a:prstGeom prst="line">
              <a:avLst/>
            </a:prstGeom>
            <a:noFill/>
            <a:ln w="9525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20491" name="Freeform 8"/>
            <p:cNvSpPr>
              <a:spLocks/>
            </p:cNvSpPr>
            <p:nvPr/>
          </p:nvSpPr>
          <p:spPr bwMode="auto">
            <a:xfrm>
              <a:off x="1304667" y="2045498"/>
              <a:ext cx="2050693" cy="1129919"/>
            </a:xfrm>
            <a:custGeom>
              <a:avLst/>
              <a:gdLst>
                <a:gd name="T0" fmla="*/ 0 w 2400"/>
                <a:gd name="T1" fmla="*/ 0 h 1256"/>
                <a:gd name="T2" fmla="*/ 2147483646 w 2400"/>
                <a:gd name="T3" fmla="*/ 2147483646 h 1256"/>
                <a:gd name="T4" fmla="*/ 2147483646 w 2400"/>
                <a:gd name="T5" fmla="*/ 2147483646 h 1256"/>
                <a:gd name="T6" fmla="*/ 2147483646 w 2400"/>
                <a:gd name="T7" fmla="*/ 2147483646 h 1256"/>
                <a:gd name="T8" fmla="*/ 2147483646 w 2400"/>
                <a:gd name="T9" fmla="*/ 2147483646 h 1256"/>
                <a:gd name="T10" fmla="*/ 2147483646 w 2400"/>
                <a:gd name="T11" fmla="*/ 2147483646 h 1256"/>
                <a:gd name="T12" fmla="*/ 2147483646 w 2400"/>
                <a:gd name="T13" fmla="*/ 2147483646 h 1256"/>
                <a:gd name="T14" fmla="*/ 2147483646 w 2400"/>
                <a:gd name="T15" fmla="*/ 2147483646 h 1256"/>
                <a:gd name="T16" fmla="*/ 2147483646 w 2400"/>
                <a:gd name="T17" fmla="*/ 2147483646 h 1256"/>
                <a:gd name="T18" fmla="*/ 2147483646 w 2400"/>
                <a:gd name="T19" fmla="*/ 2147483646 h 1256"/>
                <a:gd name="T20" fmla="*/ 2147483646 w 2400"/>
                <a:gd name="T21" fmla="*/ 2147483646 h 1256"/>
                <a:gd name="T22" fmla="*/ 2147483646 w 2400"/>
                <a:gd name="T23" fmla="*/ 2147483646 h 1256"/>
                <a:gd name="T24" fmla="*/ 2147483646 w 2400"/>
                <a:gd name="T25" fmla="*/ 2147483646 h 1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00" h="1256">
                  <a:moveTo>
                    <a:pt x="0" y="0"/>
                  </a:moveTo>
                  <a:cubicBezTo>
                    <a:pt x="16" y="196"/>
                    <a:pt x="32" y="392"/>
                    <a:pt x="96" y="528"/>
                  </a:cubicBezTo>
                  <a:cubicBezTo>
                    <a:pt x="160" y="664"/>
                    <a:pt x="288" y="776"/>
                    <a:pt x="384" y="816"/>
                  </a:cubicBezTo>
                  <a:cubicBezTo>
                    <a:pt x="480" y="856"/>
                    <a:pt x="592" y="840"/>
                    <a:pt x="672" y="768"/>
                  </a:cubicBezTo>
                  <a:cubicBezTo>
                    <a:pt x="752" y="696"/>
                    <a:pt x="808" y="464"/>
                    <a:pt x="864" y="384"/>
                  </a:cubicBezTo>
                  <a:cubicBezTo>
                    <a:pt x="920" y="304"/>
                    <a:pt x="960" y="296"/>
                    <a:pt x="1008" y="288"/>
                  </a:cubicBezTo>
                  <a:cubicBezTo>
                    <a:pt x="1056" y="280"/>
                    <a:pt x="1096" y="272"/>
                    <a:pt x="1152" y="336"/>
                  </a:cubicBezTo>
                  <a:cubicBezTo>
                    <a:pt x="1208" y="400"/>
                    <a:pt x="1272" y="544"/>
                    <a:pt x="1344" y="672"/>
                  </a:cubicBezTo>
                  <a:cubicBezTo>
                    <a:pt x="1416" y="800"/>
                    <a:pt x="1504" y="1008"/>
                    <a:pt x="1584" y="1104"/>
                  </a:cubicBezTo>
                  <a:cubicBezTo>
                    <a:pt x="1664" y="1200"/>
                    <a:pt x="1744" y="1256"/>
                    <a:pt x="1824" y="1248"/>
                  </a:cubicBezTo>
                  <a:cubicBezTo>
                    <a:pt x="1904" y="1240"/>
                    <a:pt x="1992" y="1152"/>
                    <a:pt x="2064" y="1056"/>
                  </a:cubicBezTo>
                  <a:cubicBezTo>
                    <a:pt x="2136" y="960"/>
                    <a:pt x="2200" y="832"/>
                    <a:pt x="2256" y="672"/>
                  </a:cubicBezTo>
                  <a:cubicBezTo>
                    <a:pt x="2312" y="512"/>
                    <a:pt x="2356" y="304"/>
                    <a:pt x="2400" y="96"/>
                  </a:cubicBezTo>
                </a:path>
              </a:pathLst>
            </a:custGeom>
            <a:noFill/>
            <a:ln w="19050" cmpd="sng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20492" name="Freeform 12"/>
            <p:cNvSpPr>
              <a:spLocks/>
            </p:cNvSpPr>
            <p:nvPr/>
          </p:nvSpPr>
          <p:spPr bwMode="auto">
            <a:xfrm>
              <a:off x="1742148" y="1877776"/>
              <a:ext cx="1066360" cy="431566"/>
            </a:xfrm>
            <a:custGeom>
              <a:avLst/>
              <a:gdLst>
                <a:gd name="T0" fmla="*/ 0 w 1488"/>
                <a:gd name="T1" fmla="*/ 2147483646 h 440"/>
                <a:gd name="T2" fmla="*/ 2147483646 w 1488"/>
                <a:gd name="T3" fmla="*/ 2147483646 h 440"/>
                <a:gd name="T4" fmla="*/ 2147483646 w 1488"/>
                <a:gd name="T5" fmla="*/ 2147483646 h 440"/>
                <a:gd name="T6" fmla="*/ 2147483646 w 1488"/>
                <a:gd name="T7" fmla="*/ 2147483646 h 440"/>
                <a:gd name="T8" fmla="*/ 2147483646 w 1488"/>
                <a:gd name="T9" fmla="*/ 0 h 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88" h="440">
                  <a:moveTo>
                    <a:pt x="0" y="96"/>
                  </a:moveTo>
                  <a:cubicBezTo>
                    <a:pt x="76" y="188"/>
                    <a:pt x="152" y="280"/>
                    <a:pt x="288" y="336"/>
                  </a:cubicBezTo>
                  <a:cubicBezTo>
                    <a:pt x="424" y="392"/>
                    <a:pt x="664" y="440"/>
                    <a:pt x="816" y="432"/>
                  </a:cubicBezTo>
                  <a:cubicBezTo>
                    <a:pt x="968" y="424"/>
                    <a:pt x="1088" y="360"/>
                    <a:pt x="1200" y="288"/>
                  </a:cubicBezTo>
                  <a:cubicBezTo>
                    <a:pt x="1312" y="216"/>
                    <a:pt x="1400" y="108"/>
                    <a:pt x="1488" y="0"/>
                  </a:cubicBezTo>
                </a:path>
              </a:pathLst>
            </a:custGeom>
            <a:noFill/>
            <a:ln w="19050" cap="flat" cmpd="sng">
              <a:solidFill>
                <a:srgbClr val="000099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20493" name="Text Box 13"/>
            <p:cNvSpPr txBox="1">
              <a:spLocks noChangeArrowheads="1"/>
            </p:cNvSpPr>
            <p:nvPr/>
          </p:nvSpPr>
          <p:spPr bwMode="auto">
            <a:xfrm>
              <a:off x="2105097" y="1611623"/>
              <a:ext cx="646578" cy="439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rgbClr val="990000"/>
                  </a:solidFill>
                </a:rPr>
                <a:t>V</a:t>
              </a:r>
              <a:r>
                <a:rPr lang="en-US" altLang="en-US" sz="1600" baseline="-25000">
                  <a:solidFill>
                    <a:srgbClr val="990000"/>
                  </a:solidFill>
                </a:rPr>
                <a:t>eff</a:t>
              </a:r>
            </a:p>
          </p:txBody>
        </p:sp>
        <p:sp>
          <p:nvSpPr>
            <p:cNvPr id="20494" name="Text Box 16"/>
            <p:cNvSpPr txBox="1">
              <a:spLocks noChangeArrowheads="1"/>
            </p:cNvSpPr>
            <p:nvPr/>
          </p:nvSpPr>
          <p:spPr bwMode="auto">
            <a:xfrm>
              <a:off x="2804236" y="1712015"/>
              <a:ext cx="1103692" cy="439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rgbClr val="000099"/>
                  </a:solidFill>
                </a:rPr>
                <a:t>T &gt; T</a:t>
              </a:r>
              <a:r>
                <a:rPr lang="en-US" altLang="en-US" sz="1600" baseline="-25000">
                  <a:solidFill>
                    <a:srgbClr val="000099"/>
                  </a:solidFill>
                </a:rPr>
                <a:t>C</a:t>
              </a:r>
            </a:p>
          </p:txBody>
        </p:sp>
        <p:sp>
          <p:nvSpPr>
            <p:cNvPr id="20495" name="Text Box 17"/>
            <p:cNvSpPr txBox="1">
              <a:spLocks noChangeArrowheads="1"/>
            </p:cNvSpPr>
            <p:nvPr/>
          </p:nvSpPr>
          <p:spPr bwMode="auto">
            <a:xfrm>
              <a:off x="3254534" y="2416253"/>
              <a:ext cx="987209" cy="439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rgbClr val="000099"/>
                  </a:solidFill>
                </a:rPr>
                <a:t>T = 0</a:t>
              </a:r>
            </a:p>
          </p:txBody>
        </p:sp>
        <p:sp>
          <p:nvSpPr>
            <p:cNvPr id="20496" name="Text Box 32"/>
            <p:cNvSpPr txBox="1">
              <a:spLocks noChangeArrowheads="1"/>
            </p:cNvSpPr>
            <p:nvPr/>
          </p:nvSpPr>
          <p:spPr bwMode="auto">
            <a:xfrm>
              <a:off x="2720655" y="2665449"/>
              <a:ext cx="403535" cy="439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rgbClr val="990000"/>
                  </a:solidFill>
                </a:rPr>
                <a:t>P</a:t>
              </a:r>
            </a:p>
          </p:txBody>
        </p:sp>
        <p:sp>
          <p:nvSpPr>
            <p:cNvPr id="20497" name="Oval 39"/>
            <p:cNvSpPr>
              <a:spLocks noChangeArrowheads="1"/>
            </p:cNvSpPr>
            <p:nvPr/>
          </p:nvSpPr>
          <p:spPr bwMode="auto">
            <a:xfrm rot="810017">
              <a:off x="1731894" y="2763467"/>
              <a:ext cx="1132154" cy="447260"/>
            </a:xfrm>
            <a:prstGeom prst="ellipse">
              <a:avLst/>
            </a:prstGeom>
            <a:noFill/>
            <a:ln w="9525">
              <a:solidFill>
                <a:srgbClr val="00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20498" name="TextBox 47"/>
            <p:cNvSpPr txBox="1">
              <a:spLocks noChangeArrowheads="1"/>
            </p:cNvSpPr>
            <p:nvPr/>
          </p:nvSpPr>
          <p:spPr bwMode="auto">
            <a:xfrm>
              <a:off x="1625064" y="2408903"/>
              <a:ext cx="24779" cy="399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400"/>
                <a:t>Q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0" y="103188"/>
            <a:ext cx="907415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For expanding universe: </a:t>
            </a:r>
            <a:r>
              <a:rPr lang="en-US" sz="2000" dirty="0">
                <a:solidFill>
                  <a:schemeClr val="accent6"/>
                </a:solidFill>
              </a:rPr>
              <a:t>think of this QCD potential as that for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Natural inflation. Think of the chiral field domain as domain for</a:t>
            </a:r>
          </a:p>
          <a:p>
            <a:pPr>
              <a:defRPr/>
            </a:pPr>
            <a:r>
              <a:rPr lang="en-US" sz="2000" dirty="0" err="1">
                <a:solidFill>
                  <a:schemeClr val="accent6"/>
                </a:solidFill>
              </a:rPr>
              <a:t>Inflaton</a:t>
            </a:r>
            <a:r>
              <a:rPr lang="en-US" sz="2000" dirty="0">
                <a:solidFill>
                  <a:schemeClr val="accent6"/>
                </a:solidFill>
              </a:rPr>
              <a:t> (</a:t>
            </a:r>
            <a:r>
              <a:rPr lang="en-US" sz="2000" dirty="0" err="1">
                <a:solidFill>
                  <a:schemeClr val="accent6"/>
                </a:solidFill>
              </a:rPr>
              <a:t>axion</a:t>
            </a:r>
            <a:r>
              <a:rPr lang="en-US" sz="2000" dirty="0">
                <a:solidFill>
                  <a:schemeClr val="accent6"/>
                </a:solidFill>
              </a:rPr>
              <a:t>) field, with zero of the field being at point Q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(large vacuum energy).</a:t>
            </a:r>
          </a:p>
        </p:txBody>
      </p:sp>
      <p:pic>
        <p:nvPicPr>
          <p:cNvPr id="20484" name="Picture 2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1338" y="1296988"/>
            <a:ext cx="3430587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95288" y="3595688"/>
            <a:ext cx="8502650" cy="3170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As the domain shrinks slowly (by inward motion of the wall),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or it remains static, it </a:t>
            </a:r>
            <a:r>
              <a:rPr lang="en-US" sz="2000" dirty="0">
                <a:solidFill>
                  <a:schemeClr val="accent6"/>
                </a:solidFill>
              </a:rPr>
              <a:t>gets </a:t>
            </a:r>
            <a:r>
              <a:rPr lang="en-US" sz="2000" dirty="0">
                <a:solidFill>
                  <a:schemeClr val="accent6"/>
                </a:solidFill>
              </a:rPr>
              <a:t>stretched by </a:t>
            </a:r>
            <a:r>
              <a:rPr lang="en-US" sz="2000" dirty="0">
                <a:solidFill>
                  <a:schemeClr val="accent6"/>
                </a:solidFill>
              </a:rPr>
              <a:t>the universe </a:t>
            </a:r>
            <a:r>
              <a:rPr lang="en-US" sz="2000" dirty="0">
                <a:solidFill>
                  <a:schemeClr val="accent6"/>
                </a:solidFill>
              </a:rPr>
              <a:t>expansion.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If expansion dominates, the domain will become larger, and eventually will dominate the energy in the Hubble volume.  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When vacuum energy starts dominating, universe will inflate.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After the domain exits the horizon, inflation will be established.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Small value away from point Q will decide eventual roll down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Of the field and end of </a:t>
            </a:r>
            <a:r>
              <a:rPr lang="en-US" sz="2000" dirty="0">
                <a:solidFill>
                  <a:srgbClr val="FF0000"/>
                </a:solidFill>
              </a:rPr>
              <a:t>inflationary stage.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0513" y="166688"/>
            <a:ext cx="741203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Natural inflation with reaction-diffusion equation: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Potential: </a:t>
            </a:r>
          </a:p>
        </p:txBody>
      </p:sp>
      <p:graphicFrame>
        <p:nvGraphicFramePr>
          <p:cNvPr id="21507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943100" y="735013"/>
          <a:ext cx="2976563" cy="447675"/>
        </p:xfrm>
        <a:graphic>
          <a:graphicData uri="http://schemas.openxmlformats.org/presentationml/2006/ole">
            <p:oleObj spid="_x0000_s21507" name="Equation" r:id="rId3" imgW="1511300" imgH="228600" progId="Equation.3">
              <p:embed/>
            </p:oleObj>
          </a:graphicData>
        </a:graphic>
      </p:graphicFrame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571500" y="1304925"/>
            <a:ext cx="4943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/>
              <a:t>We take f  = m</a:t>
            </a:r>
            <a:r>
              <a:rPr lang="en-US" altLang="en-US" sz="2000" baseline="-25000"/>
              <a:t>pl </a:t>
            </a:r>
            <a:r>
              <a:rPr lang="en-US" altLang="en-US" sz="2000"/>
              <a:t> ,   </a:t>
            </a:r>
            <a:r>
              <a:rPr lang="en-US" altLang="en-US" sz="2000">
                <a:latin typeface="Symbol" pitchFamily="18" charset="2"/>
              </a:rPr>
              <a:t>L =  10</a:t>
            </a:r>
            <a:r>
              <a:rPr lang="en-US" altLang="en-US" sz="2000" baseline="30000">
                <a:latin typeface="Symbol" pitchFamily="18" charset="2"/>
              </a:rPr>
              <a:t>15 </a:t>
            </a:r>
            <a:r>
              <a:rPr lang="en-US" altLang="en-US" sz="2000">
                <a:latin typeface="Symbol" pitchFamily="18" charset="2"/>
              </a:rPr>
              <a:t> </a:t>
            </a:r>
            <a:r>
              <a:rPr lang="en-US" altLang="en-US" sz="2000"/>
              <a:t>GeV</a:t>
            </a:r>
            <a:endParaRPr lang="en-US" altLang="en-US" sz="2000" baseline="30000">
              <a:latin typeface="Symbol" pitchFamily="18" charset="2"/>
            </a:endParaRPr>
          </a:p>
        </p:txBody>
      </p:sp>
      <p:graphicFrame>
        <p:nvGraphicFramePr>
          <p:cNvPr id="21509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722813" y="1858963"/>
          <a:ext cx="2676525" cy="695325"/>
        </p:xfrm>
        <a:graphic>
          <a:graphicData uri="http://schemas.openxmlformats.org/presentationml/2006/ole">
            <p:oleObj spid="_x0000_s21509" name="Equation" r:id="rId4" imgW="1612900" imgH="4191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44475" y="2154238"/>
            <a:ext cx="8899525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Field equations for the </a:t>
            </a:r>
            <a:r>
              <a:rPr lang="en-US" sz="2000" dirty="0" err="1">
                <a:solidFill>
                  <a:schemeClr val="accent6"/>
                </a:solidFill>
              </a:rPr>
              <a:t>inflaton</a:t>
            </a:r>
            <a:r>
              <a:rPr lang="en-US" sz="2000" dirty="0">
                <a:solidFill>
                  <a:schemeClr val="accent6"/>
                </a:solidFill>
              </a:rPr>
              <a:t>: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            Scale factor evolution: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Field energy: </a:t>
            </a:r>
          </a:p>
          <a:p>
            <a:pPr lvl="1"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 lvl="1">
              <a:defRPr/>
            </a:pPr>
            <a:r>
              <a:rPr lang="en-US" sz="2000" dirty="0">
                <a:solidFill>
                  <a:schemeClr val="accent6"/>
                </a:solidFill>
              </a:rPr>
              <a:t>Radiation energy:</a:t>
            </a:r>
          </a:p>
          <a:p>
            <a:pPr lvl="1">
              <a:defRPr/>
            </a:pPr>
            <a:r>
              <a:rPr lang="en-US" sz="2000" dirty="0">
                <a:solidFill>
                  <a:schemeClr val="accent6"/>
                </a:solidFill>
              </a:rPr>
              <a:t>(starting at GUT scale)</a:t>
            </a:r>
          </a:p>
          <a:p>
            <a:pPr lvl="1"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 lvl="1">
              <a:defRPr/>
            </a:pPr>
            <a:r>
              <a:rPr lang="en-US" sz="2000" dirty="0">
                <a:solidFill>
                  <a:schemeClr val="accent6"/>
                </a:solidFill>
              </a:rPr>
              <a:t>Field profile taken as </a:t>
            </a:r>
            <a:r>
              <a:rPr lang="en-US" sz="2000" dirty="0" err="1">
                <a:solidFill>
                  <a:schemeClr val="accent6"/>
                </a:solidFill>
              </a:rPr>
              <a:t>Tanh</a:t>
            </a:r>
            <a:r>
              <a:rPr lang="en-US" sz="2000" dirty="0">
                <a:solidFill>
                  <a:schemeClr val="accent6"/>
                </a:solidFill>
              </a:rPr>
              <a:t> (for planar 1-d solution as well as for spherical 3-d solution) interpolating </a:t>
            </a:r>
            <a:r>
              <a:rPr lang="en-US" sz="2000" dirty="0">
                <a:solidFill>
                  <a:schemeClr val="accent6"/>
                </a:solidFill>
              </a:rPr>
              <a:t>between the </a:t>
            </a:r>
            <a:r>
              <a:rPr lang="en-US" sz="2000" dirty="0">
                <a:solidFill>
                  <a:schemeClr val="accent6"/>
                </a:solidFill>
              </a:rPr>
              <a:t>minimum of V at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f = p </a:t>
            </a:r>
            <a:r>
              <a:rPr lang="en-US" sz="2000" dirty="0" err="1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US" sz="2000" baseline="-25000" dirty="0" err="1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pl</a:t>
            </a:r>
            <a:r>
              <a:rPr lang="en-US" sz="2000" baseline="-25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and a point close to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Maximum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of V with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f = e.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Our results very insensitive to the initial profile. Even linear segments evolve into smooth profile and lead to inflation.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21511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638675" y="2538413"/>
          <a:ext cx="3414713" cy="842962"/>
        </p:xfrm>
        <a:graphic>
          <a:graphicData uri="http://schemas.openxmlformats.org/presentationml/2006/ole">
            <p:oleObj spid="_x0000_s21511" name="Equation" r:id="rId5" imgW="1955800" imgH="482600" progId="Equation.3">
              <p:embed/>
            </p:oleObj>
          </a:graphicData>
        </a:graphic>
      </p:graphicFrame>
      <p:graphicFrame>
        <p:nvGraphicFramePr>
          <p:cNvPr id="21512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400300" y="3227388"/>
          <a:ext cx="2657475" cy="714375"/>
        </p:xfrm>
        <a:graphic>
          <a:graphicData uri="http://schemas.openxmlformats.org/presentationml/2006/ole">
            <p:oleObj spid="_x0000_s21512" name="Equation" r:id="rId6" imgW="1562100" imgH="419100" progId="Equation.3">
              <p:embed/>
            </p:oleObj>
          </a:graphicData>
        </a:graphic>
      </p:graphicFrame>
      <p:graphicFrame>
        <p:nvGraphicFramePr>
          <p:cNvPr id="21513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087813" y="4090988"/>
          <a:ext cx="1246187" cy="579437"/>
        </p:xfrm>
        <a:graphic>
          <a:graphicData uri="http://schemas.openxmlformats.org/presentationml/2006/ole">
            <p:oleObj spid="_x0000_s21513" name="Equation" r:id="rId7" imgW="545626" imgH="2537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3895725" y="12700"/>
            <a:ext cx="1300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Results: 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4138613" y="338138"/>
            <a:ext cx="4973637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Initial profile of field in a domain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(lengths in the units of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L</a:t>
            </a:r>
            <a:r>
              <a:rPr lang="en-US" sz="2000" baseline="30000" dirty="0">
                <a:solidFill>
                  <a:schemeClr val="accent6"/>
                </a:solidFill>
                <a:latin typeface="Symbol" panose="05050102010706020507" pitchFamily="18" charset="2"/>
              </a:rPr>
              <a:t>-1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, f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 units of f ).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  <a:latin typeface="Symbol" panose="05050102010706020507" pitchFamily="18" charset="2"/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Region of size H</a:t>
            </a:r>
            <a:r>
              <a:rPr lang="en-US" sz="2000" baseline="30000" dirty="0">
                <a:solidFill>
                  <a:schemeClr val="accent6"/>
                </a:solidFill>
              </a:rPr>
              <a:t>-1</a:t>
            </a:r>
            <a:r>
              <a:rPr lang="en-US" sz="2000" dirty="0">
                <a:solidFill>
                  <a:schemeClr val="accent6"/>
                </a:solidFill>
              </a:rPr>
              <a:t>/2. 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Value of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f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at domain center is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e ~ 10</a:t>
            </a:r>
            <a:r>
              <a:rPr lang="en-US" sz="2000" baseline="30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-7</a:t>
            </a:r>
            <a:endParaRPr lang="en-US" sz="2000" dirty="0">
              <a:solidFill>
                <a:schemeClr val="accent6"/>
              </a:solidFill>
              <a:latin typeface="Symbol" panose="05050102010706020507" pitchFamily="18" charset="2"/>
            </a:endParaRPr>
          </a:p>
        </p:txBody>
      </p:sp>
      <p:pic>
        <p:nvPicPr>
          <p:cNvPr id="22532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0763" y="2986088"/>
            <a:ext cx="5230812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1763" y="3490913"/>
            <a:ext cx="2930525" cy="16303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Field profile after 60 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e-fold evolution.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Very little change in 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the field</a:t>
            </a:r>
          </a:p>
        </p:txBody>
      </p:sp>
      <p:pic>
        <p:nvPicPr>
          <p:cNvPr id="2253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113" y="155575"/>
            <a:ext cx="3681412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8100" y="261938"/>
            <a:ext cx="91059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2000" b="1" dirty="0">
                <a:solidFill>
                  <a:srgbClr val="CC0000"/>
                </a:solidFill>
              </a:rPr>
              <a:t>     Outline:</a:t>
            </a:r>
          </a:p>
          <a:p>
            <a:pPr marL="457200" indent="-457200">
              <a:defRPr/>
            </a:pPr>
            <a:endParaRPr lang="en-US" sz="2000" b="1" dirty="0">
              <a:solidFill>
                <a:srgbClr val="CC0000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sz="2000" dirty="0">
                <a:solidFill>
                  <a:srgbClr val="000099"/>
                </a:solidFill>
              </a:rPr>
              <a:t>Issue of initial conditions for different inflation models</a:t>
            </a:r>
          </a:p>
          <a:p>
            <a:pPr marL="457200" indent="-457200">
              <a:buFontTx/>
              <a:buAutoNum type="arabicPeriod"/>
              <a:defRPr/>
            </a:pPr>
            <a:endParaRPr lang="en-US" sz="2000" dirty="0">
              <a:solidFill>
                <a:srgbClr val="000099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sz="2000" dirty="0">
                <a:solidFill>
                  <a:srgbClr val="000099"/>
                </a:solidFill>
              </a:rPr>
              <a:t> Natural inflation: requirement for small field over several</a:t>
            </a:r>
          </a:p>
          <a:p>
            <a:pPr>
              <a:defRPr/>
            </a:pPr>
            <a:r>
              <a:rPr lang="en-US" sz="2000" dirty="0">
                <a:solidFill>
                  <a:srgbClr val="000099"/>
                </a:solidFill>
              </a:rPr>
              <a:t>       Hubble volumes. How natural?</a:t>
            </a:r>
          </a:p>
          <a:p>
            <a:pPr>
              <a:defRPr/>
            </a:pPr>
            <a:endParaRPr lang="en-US" sz="2000" dirty="0">
              <a:solidFill>
                <a:srgbClr val="000099"/>
              </a:solidFill>
            </a:endParaRPr>
          </a:p>
          <a:p>
            <a:pPr marL="457200" indent="-457200">
              <a:buFontTx/>
              <a:buAutoNum type="arabicPeriod" startAt="3"/>
              <a:defRPr/>
            </a:pPr>
            <a:r>
              <a:rPr lang="en-US" sz="2000" dirty="0">
                <a:solidFill>
                  <a:srgbClr val="000099"/>
                </a:solidFill>
              </a:rPr>
              <a:t>Review of propagating front solutions in reaction-diffusion   </a:t>
            </a:r>
          </a:p>
          <a:p>
            <a:pPr>
              <a:defRPr/>
            </a:pPr>
            <a:r>
              <a:rPr lang="en-US" sz="2000" dirty="0">
                <a:solidFill>
                  <a:srgbClr val="000099"/>
                </a:solidFill>
              </a:rPr>
              <a:t>     equations.</a:t>
            </a:r>
          </a:p>
          <a:p>
            <a:pPr>
              <a:defRPr/>
            </a:pPr>
            <a:endParaRPr lang="en-US" sz="2000" dirty="0">
              <a:solidFill>
                <a:srgbClr val="000099"/>
              </a:solidFill>
            </a:endParaRPr>
          </a:p>
          <a:p>
            <a:pPr marL="457200" indent="-457200">
              <a:buFontTx/>
              <a:buAutoNum type="arabicPeriod" startAt="4"/>
              <a:defRPr/>
            </a:pPr>
            <a:r>
              <a:rPr lang="en-US" sz="2000" dirty="0">
                <a:solidFill>
                  <a:srgbClr val="000099"/>
                </a:solidFill>
              </a:rPr>
              <a:t>Single domain with reaction-diffusion equation front leading</a:t>
            </a:r>
          </a:p>
          <a:p>
            <a:pPr>
              <a:defRPr/>
            </a:pPr>
            <a:r>
              <a:rPr lang="en-US" sz="2000" dirty="0">
                <a:solidFill>
                  <a:srgbClr val="000099"/>
                </a:solidFill>
              </a:rPr>
              <a:t>      to inflation: general picture</a:t>
            </a:r>
          </a:p>
          <a:p>
            <a:pPr>
              <a:defRPr/>
            </a:pPr>
            <a:endParaRPr lang="en-US" sz="2000" dirty="0">
              <a:solidFill>
                <a:srgbClr val="000099"/>
              </a:solidFill>
            </a:endParaRPr>
          </a:p>
          <a:p>
            <a:pPr marL="457200" indent="-457200">
              <a:buFontTx/>
              <a:buAutoNum type="arabicPeriod" startAt="5"/>
              <a:defRPr/>
            </a:pPr>
            <a:r>
              <a:rPr lang="en-US" sz="2000" dirty="0">
                <a:solidFill>
                  <a:srgbClr val="000099"/>
                </a:solidFill>
              </a:rPr>
              <a:t>Results</a:t>
            </a:r>
          </a:p>
          <a:p>
            <a:pPr marL="457200" indent="-457200">
              <a:buFontTx/>
              <a:buAutoNum type="arabicPeriod" startAt="5"/>
              <a:defRPr/>
            </a:pPr>
            <a:endParaRPr lang="en-US" sz="2000" dirty="0">
              <a:solidFill>
                <a:srgbClr val="000099"/>
              </a:solidFill>
            </a:endParaRPr>
          </a:p>
          <a:p>
            <a:pPr marL="457200" indent="-457200">
              <a:buFontTx/>
              <a:buAutoNum type="arabicPeriod" startAt="5"/>
              <a:defRPr/>
            </a:pPr>
            <a:r>
              <a:rPr lang="en-US" sz="2000" dirty="0">
                <a:solidFill>
                  <a:srgbClr val="000099"/>
                </a:solidFill>
              </a:rPr>
              <a:t> Conclusions and future directions</a:t>
            </a:r>
          </a:p>
          <a:p>
            <a:pPr>
              <a:defRPr/>
            </a:pPr>
            <a:endParaRPr lang="en-US" sz="20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111125" y="658813"/>
            <a:ext cx="337185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Evolution of scale factor: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Time in units of </a:t>
            </a:r>
            <a:r>
              <a:rPr lang="en-US" sz="2000" dirty="0">
                <a:solidFill>
                  <a:schemeClr val="accent6"/>
                </a:solidFill>
              </a:rPr>
              <a:t>H</a:t>
            </a:r>
            <a:r>
              <a:rPr lang="en-US" sz="2000" baseline="30000" dirty="0">
                <a:solidFill>
                  <a:schemeClr val="accent6"/>
                </a:solidFill>
              </a:rPr>
              <a:t>-1</a:t>
            </a:r>
            <a:r>
              <a:rPr lang="en-US" sz="2000" baseline="-25000" dirty="0">
                <a:solidFill>
                  <a:schemeClr val="accent6"/>
                </a:solidFill>
              </a:rPr>
              <a:t>iniial</a:t>
            </a:r>
            <a:endParaRPr lang="en-US" sz="2000" dirty="0">
              <a:solidFill>
                <a:schemeClr val="accent6"/>
              </a:solidFill>
            </a:endParaRPr>
          </a:p>
        </p:txBody>
      </p:sp>
      <p:pic>
        <p:nvPicPr>
          <p:cNvPr id="23555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8188" y="3081338"/>
            <a:ext cx="46974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flipH="1">
            <a:off x="720725" y="3787775"/>
            <a:ext cx="2197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Evolution of H:</a:t>
            </a:r>
          </a:p>
        </p:txBody>
      </p:sp>
      <p:pic>
        <p:nvPicPr>
          <p:cNvPr id="23557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2688" y="-39688"/>
            <a:ext cx="3979862" cy="2987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217488" y="52388"/>
            <a:ext cx="2700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Ending inflation: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2470150" y="65088"/>
            <a:ext cx="66738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Take larger value of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f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at domain center : 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e ~ 10</a:t>
            </a:r>
            <a:r>
              <a:rPr lang="en-US" sz="2000" baseline="30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-5</a:t>
            </a:r>
            <a:endParaRPr lang="en-US" sz="2000" dirty="0">
              <a:solidFill>
                <a:schemeClr val="accent6"/>
              </a:solidFill>
              <a:latin typeface="Symbol" panose="05050102010706020507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7075" y="3341688"/>
            <a:ext cx="33305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Profile near center: note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it has smooth variation</a:t>
            </a:r>
          </a:p>
        </p:txBody>
      </p:sp>
      <p:pic>
        <p:nvPicPr>
          <p:cNvPr id="24581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608013"/>
            <a:ext cx="3983037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7075" y="687388"/>
            <a:ext cx="35369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41313" y="4514850"/>
            <a:ext cx="8364537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Domain stretches beyond Hubble size after t ~7 H</a:t>
            </a:r>
            <a:r>
              <a:rPr lang="en-US" sz="2000" baseline="30000" dirty="0">
                <a:solidFill>
                  <a:schemeClr val="accent6"/>
                </a:solidFill>
              </a:rPr>
              <a:t>-1</a:t>
            </a:r>
            <a:r>
              <a:rPr lang="en-US" sz="2000" dirty="0">
                <a:solidFill>
                  <a:schemeClr val="accent6"/>
                </a:solidFill>
              </a:rPr>
              <a:t>. This is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the stage of entering full inflation.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  Field roll down at the center is more rapid here so after 60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e-fold evolution field significantly rolls down.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" y="860425"/>
            <a:ext cx="3197225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9413" y="138113"/>
            <a:ext cx="83073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Profile after t ~ 7 H</a:t>
            </a:r>
            <a:r>
              <a:rPr lang="en-US" sz="2000" baseline="30000" dirty="0">
                <a:solidFill>
                  <a:schemeClr val="accent6"/>
                </a:solidFill>
              </a:rPr>
              <a:t>-1</a:t>
            </a:r>
            <a:r>
              <a:rPr lang="en-US" sz="2000" dirty="0">
                <a:solidFill>
                  <a:schemeClr val="accent6"/>
                </a:solidFill>
              </a:rPr>
              <a:t>.  Evolution of H  shows domain is </a:t>
            </a:r>
            <a:r>
              <a:rPr lang="en-US" sz="2000" dirty="0" err="1">
                <a:solidFill>
                  <a:schemeClr val="accent6"/>
                </a:solidFill>
              </a:rPr>
              <a:t>superhorizon</a:t>
            </a:r>
            <a:r>
              <a:rPr lang="en-US" sz="2000" dirty="0">
                <a:solidFill>
                  <a:schemeClr val="accent6"/>
                </a:solidFill>
              </a:rPr>
              <a:t> at this stage  </a:t>
            </a:r>
          </a:p>
        </p:txBody>
      </p:sp>
      <p:pic>
        <p:nvPicPr>
          <p:cNvPr id="2560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2038" y="850900"/>
            <a:ext cx="33274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875" y="3940175"/>
            <a:ext cx="3306763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81525" y="4133850"/>
            <a:ext cx="4456113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Due to larger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e, 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field rolls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Down significantly after 60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e-fold evolution ending inflation. 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2000" dirty="0" err="1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comoving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coordinates)</a:t>
            </a:r>
            <a:endParaRPr lang="en-US" sz="2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6363"/>
            <a:ext cx="9075738" cy="5940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Main points about the results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We show that one does not need to assume finely tuned value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Of the field in the entire Hubble volume for inflation.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A single domain, much smaller than the Hubble </a:t>
            </a:r>
            <a:r>
              <a:rPr lang="en-US" sz="2000" dirty="0">
                <a:solidFill>
                  <a:schemeClr val="accent6"/>
                </a:solidFill>
              </a:rPr>
              <a:t>volume, with </a:t>
            </a:r>
            <a:r>
              <a:rPr lang="en-US" sz="2000" dirty="0">
                <a:solidFill>
                  <a:schemeClr val="accent6"/>
                </a:solidFill>
              </a:rPr>
              <a:t>field varying smoothly across the domain, can lead </a:t>
            </a:r>
            <a:r>
              <a:rPr lang="en-US" sz="2000" dirty="0">
                <a:solidFill>
                  <a:schemeClr val="accent6"/>
                </a:solidFill>
              </a:rPr>
              <a:t>to Inflation</a:t>
            </a:r>
            <a:r>
              <a:rPr lang="en-US" sz="2000" dirty="0">
                <a:solidFill>
                  <a:schemeClr val="accent6"/>
                </a:solidFill>
              </a:rPr>
              <a:t>. This occurs because of special </a:t>
            </a:r>
            <a:r>
              <a:rPr lang="en-US" sz="2000" dirty="0">
                <a:solidFill>
                  <a:schemeClr val="accent6"/>
                </a:solidFill>
              </a:rPr>
              <a:t>reaction-diffusion equation solutions </a:t>
            </a:r>
            <a:r>
              <a:rPr lang="en-US" sz="2000" dirty="0">
                <a:solidFill>
                  <a:schemeClr val="accent6"/>
                </a:solidFill>
              </a:rPr>
              <a:t>of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dissipation dominated field </a:t>
            </a:r>
            <a:r>
              <a:rPr lang="en-US" sz="2000" dirty="0">
                <a:solidFill>
                  <a:schemeClr val="accent6"/>
                </a:solidFill>
              </a:rPr>
              <a:t>equations</a:t>
            </a:r>
            <a:r>
              <a:rPr lang="en-US" sz="2000" dirty="0">
                <a:solidFill>
                  <a:schemeClr val="accent6"/>
                </a:solidFill>
              </a:rPr>
              <a:t>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They </a:t>
            </a:r>
            <a:r>
              <a:rPr lang="en-US" sz="2000" dirty="0">
                <a:solidFill>
                  <a:schemeClr val="accent6"/>
                </a:solidFill>
              </a:rPr>
              <a:t>lead to slowly moving (or static) fronts, instead </a:t>
            </a:r>
            <a:r>
              <a:rPr lang="en-US" sz="2000" dirty="0">
                <a:solidFill>
                  <a:schemeClr val="accent6"/>
                </a:solidFill>
              </a:rPr>
              <a:t>of rapidly </a:t>
            </a:r>
            <a:r>
              <a:rPr lang="en-US" sz="2000" dirty="0">
                <a:solidFill>
                  <a:schemeClr val="accent6"/>
                </a:solidFill>
              </a:rPr>
              <a:t>rolling field.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Such smooth field profiles expected with general picture of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Correlation </a:t>
            </a:r>
            <a:r>
              <a:rPr lang="en-US" sz="2000" dirty="0">
                <a:solidFill>
                  <a:schemeClr val="accent6"/>
                </a:solidFill>
              </a:rPr>
              <a:t>domains. Value </a:t>
            </a:r>
            <a:r>
              <a:rPr lang="en-US" sz="2000" dirty="0">
                <a:solidFill>
                  <a:schemeClr val="accent6"/>
                </a:solidFill>
              </a:rPr>
              <a:t>close to the top of the potential (saddle point) </a:t>
            </a:r>
            <a:r>
              <a:rPr lang="en-US" sz="2000" dirty="0">
                <a:solidFill>
                  <a:schemeClr val="accent6"/>
                </a:solidFill>
              </a:rPr>
              <a:t>taken only </a:t>
            </a:r>
            <a:r>
              <a:rPr lang="en-US" sz="2000" dirty="0">
                <a:solidFill>
                  <a:schemeClr val="accent6"/>
                </a:solidFill>
              </a:rPr>
              <a:t>at one point, then it smoothly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accent6"/>
                </a:solidFill>
              </a:rPr>
              <a:t>changes to the </a:t>
            </a:r>
            <a:r>
              <a:rPr lang="en-US" sz="2000" dirty="0">
                <a:solidFill>
                  <a:schemeClr val="accent6"/>
                </a:solidFill>
              </a:rPr>
              <a:t>vacuum Value </a:t>
            </a:r>
            <a:r>
              <a:rPr lang="en-US" sz="2000" dirty="0">
                <a:solidFill>
                  <a:schemeClr val="accent6"/>
                </a:solidFill>
              </a:rPr>
              <a:t>across the domain.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Any Hubble volume with </a:t>
            </a:r>
            <a:r>
              <a:rPr lang="en-US" sz="2000" dirty="0">
                <a:solidFill>
                  <a:schemeClr val="accent6"/>
                </a:solidFill>
              </a:rPr>
              <a:t>even such  </a:t>
            </a:r>
            <a:r>
              <a:rPr lang="en-US" sz="2000" dirty="0">
                <a:solidFill>
                  <a:schemeClr val="accent6"/>
                </a:solidFill>
              </a:rPr>
              <a:t>domain will </a:t>
            </a:r>
            <a:r>
              <a:rPr lang="en-US" sz="2000" dirty="0">
                <a:solidFill>
                  <a:schemeClr val="accent6"/>
                </a:solidFill>
              </a:rPr>
              <a:t>have Inflation</a:t>
            </a:r>
            <a:r>
              <a:rPr lang="en-US" sz="2000" dirty="0">
                <a:solidFill>
                  <a:schemeClr val="accent6"/>
                </a:solidFill>
              </a:rPr>
              <a:t>.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38" y="15875"/>
            <a:ext cx="9097962" cy="6554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Future directions: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E</a:t>
            </a:r>
            <a:r>
              <a:rPr lang="en-US" sz="2000" dirty="0">
                <a:solidFill>
                  <a:schemeClr val="accent6"/>
                </a:solidFill>
              </a:rPr>
              <a:t>xistence </a:t>
            </a:r>
            <a:r>
              <a:rPr lang="en-US" sz="2000" dirty="0">
                <a:solidFill>
                  <a:schemeClr val="accent6"/>
                </a:solidFill>
              </a:rPr>
              <a:t>of </a:t>
            </a:r>
            <a:r>
              <a:rPr lang="en-US" sz="2000" dirty="0">
                <a:solidFill>
                  <a:schemeClr val="accent6"/>
                </a:solidFill>
              </a:rPr>
              <a:t>slowly moving </a:t>
            </a:r>
            <a:r>
              <a:rPr lang="en-US" sz="2000" dirty="0">
                <a:solidFill>
                  <a:schemeClr val="accent6"/>
                </a:solidFill>
              </a:rPr>
              <a:t>propagating front (instead of </a:t>
            </a:r>
            <a:r>
              <a:rPr lang="en-US" sz="2000" dirty="0">
                <a:solidFill>
                  <a:schemeClr val="accent6"/>
                </a:solidFill>
              </a:rPr>
              <a:t>rapidly 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rolling field) is </a:t>
            </a:r>
            <a:r>
              <a:rPr lang="en-US" sz="2000" dirty="0">
                <a:solidFill>
                  <a:schemeClr val="accent6"/>
                </a:solidFill>
              </a:rPr>
              <a:t>a general consequence of reaction-diffusion equations. 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Also, </a:t>
            </a:r>
            <a:r>
              <a:rPr lang="en-US" sz="2000" dirty="0">
                <a:solidFill>
                  <a:schemeClr val="accent6"/>
                </a:solidFill>
              </a:rPr>
              <a:t>smoothly varying </a:t>
            </a:r>
            <a:r>
              <a:rPr lang="en-US" sz="2000" dirty="0">
                <a:solidFill>
                  <a:schemeClr val="accent6"/>
                </a:solidFill>
              </a:rPr>
              <a:t>field profile </a:t>
            </a:r>
            <a:r>
              <a:rPr lang="en-US" sz="2000" dirty="0">
                <a:solidFill>
                  <a:schemeClr val="accent6"/>
                </a:solidFill>
              </a:rPr>
              <a:t>across a correlation domain needs to be assumed </a:t>
            </a:r>
            <a:r>
              <a:rPr lang="en-US" sz="2000" dirty="0">
                <a:solidFill>
                  <a:schemeClr val="accent6"/>
                </a:solidFill>
              </a:rPr>
              <a:t>for the </a:t>
            </a:r>
            <a:r>
              <a:rPr lang="en-US" sz="2000" dirty="0">
                <a:solidFill>
                  <a:schemeClr val="accent6"/>
                </a:solidFill>
              </a:rPr>
              <a:t>beginning of </a:t>
            </a:r>
            <a:r>
              <a:rPr lang="en-US" sz="2000" dirty="0">
                <a:solidFill>
                  <a:schemeClr val="accent6"/>
                </a:solidFill>
              </a:rPr>
              <a:t>inflation. This </a:t>
            </a:r>
            <a:r>
              <a:rPr lang="en-US" sz="2000" dirty="0">
                <a:solidFill>
                  <a:schemeClr val="accent6"/>
                </a:solidFill>
              </a:rPr>
              <a:t>can be applied to other models </a:t>
            </a:r>
            <a:r>
              <a:rPr lang="en-US" sz="2000" dirty="0">
                <a:solidFill>
                  <a:schemeClr val="accent6"/>
                </a:solidFill>
              </a:rPr>
              <a:t>of inflation </a:t>
            </a:r>
            <a:r>
              <a:rPr lang="en-US" sz="2000" dirty="0">
                <a:solidFill>
                  <a:schemeClr val="accent6"/>
                </a:solidFill>
              </a:rPr>
              <a:t>(which have potentials of correct types).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       Warm inflation has extra dissipation</a:t>
            </a:r>
            <a:r>
              <a:rPr lang="en-US" sz="2000" dirty="0">
                <a:solidFill>
                  <a:schemeClr val="accent6"/>
                </a:solidFill>
              </a:rPr>
              <a:t>, </a:t>
            </a:r>
            <a:r>
              <a:rPr lang="en-US" sz="2000" dirty="0">
                <a:solidFill>
                  <a:schemeClr val="accent6"/>
                </a:solidFill>
              </a:rPr>
              <a:t>this should </a:t>
            </a:r>
            <a:r>
              <a:rPr lang="en-US" sz="2000" dirty="0">
                <a:solidFill>
                  <a:schemeClr val="accent6"/>
                </a:solidFill>
              </a:rPr>
              <a:t>lead to closer correspondence </a:t>
            </a:r>
            <a:r>
              <a:rPr lang="en-US" sz="2000" dirty="0">
                <a:solidFill>
                  <a:schemeClr val="accent6"/>
                </a:solidFill>
              </a:rPr>
              <a:t>with the Reaction-diffusion </a:t>
            </a:r>
            <a:r>
              <a:rPr lang="en-US" sz="2000" dirty="0">
                <a:solidFill>
                  <a:schemeClr val="accent6"/>
                </a:solidFill>
              </a:rPr>
              <a:t>equation.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Effect of fluctuations etc. has to be studied, especially on the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Propagating front profile and its velocity</a:t>
            </a:r>
            <a:r>
              <a:rPr lang="en-US" sz="2000" dirty="0">
                <a:solidFill>
                  <a:schemeClr val="accent6"/>
                </a:solidFill>
              </a:rPr>
              <a:t>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For Reaction-diffusion equations: </a:t>
            </a:r>
            <a:r>
              <a:rPr lang="en-US" sz="2000" dirty="0">
                <a:solidFill>
                  <a:schemeClr val="accent6"/>
                </a:solidFill>
              </a:rPr>
              <a:t>For different reaction terms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One gets different specific equations with well defined solutions.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(We have shown that, with chiral sigma model potential one gets the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Newell-</a:t>
            </a:r>
            <a:r>
              <a:rPr lang="en-US" sz="2000" dirty="0" err="1">
                <a:solidFill>
                  <a:srgbClr val="FF0000"/>
                </a:solidFill>
              </a:rPr>
              <a:t>Whithead</a:t>
            </a:r>
            <a:r>
              <a:rPr lang="en-US" sz="2000" dirty="0">
                <a:solidFill>
                  <a:srgbClr val="FF0000"/>
                </a:solidFill>
              </a:rPr>
              <a:t> equation</a:t>
            </a:r>
            <a:r>
              <a:rPr lang="en-US" sz="2000" dirty="0">
                <a:solidFill>
                  <a:schemeClr val="accent6"/>
                </a:solidFill>
              </a:rPr>
              <a:t>, while for </a:t>
            </a:r>
            <a:r>
              <a:rPr lang="en-US" sz="2000" dirty="0" err="1">
                <a:solidFill>
                  <a:schemeClr val="accent6"/>
                </a:solidFill>
              </a:rPr>
              <a:t>Polyakov</a:t>
            </a:r>
            <a:r>
              <a:rPr lang="en-US" sz="2000" dirty="0">
                <a:solidFill>
                  <a:schemeClr val="accent6"/>
                </a:solidFill>
              </a:rPr>
              <a:t> loop potential, one </a:t>
            </a:r>
            <a:r>
              <a:rPr lang="en-US" sz="2000" dirty="0">
                <a:solidFill>
                  <a:schemeClr val="accent6"/>
                </a:solidFill>
              </a:rPr>
              <a:t>gets the </a:t>
            </a:r>
            <a:r>
              <a:rPr lang="en-US" sz="2000" dirty="0">
                <a:solidFill>
                  <a:srgbClr val="FF0000"/>
                </a:solidFill>
              </a:rPr>
              <a:t>Fitzhugh-</a:t>
            </a:r>
            <a:r>
              <a:rPr lang="en-US" sz="2000" dirty="0" err="1">
                <a:solidFill>
                  <a:srgbClr val="FF0000"/>
                </a:solidFill>
              </a:rPr>
              <a:t>Nagumo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accent6"/>
                </a:solidFill>
              </a:rPr>
              <a:t>equation used in population genetics).  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What will be the properties of the reaction-diffusion equation with cos(</a:t>
            </a:r>
            <a:r>
              <a:rPr lang="en-US" sz="2000" dirty="0">
                <a:solidFill>
                  <a:srgbClr val="FF0000"/>
                </a:solidFill>
                <a:latin typeface="Symbol" panose="05050102010706020507" pitchFamily="18" charset="2"/>
              </a:rPr>
              <a:t>f) </a:t>
            </a: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interaction term  (as for the Natural inflation case)?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087438" y="2351088"/>
            <a:ext cx="71024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FF0000"/>
                </a:solidFill>
              </a:rPr>
              <a:t>THANKS  TO THE  ORGANIZERS</a:t>
            </a:r>
          </a:p>
          <a:p>
            <a:endParaRPr lang="en-US" altLang="en-US" sz="3200">
              <a:solidFill>
                <a:srgbClr val="FF0000"/>
              </a:solidFill>
            </a:endParaRPr>
          </a:p>
          <a:p>
            <a:r>
              <a:rPr lang="en-US" altLang="en-US" sz="3200">
                <a:solidFill>
                  <a:srgbClr val="FF0000"/>
                </a:solidFill>
              </a:rPr>
              <a:t>     FOR A GREAT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8" y="1595438"/>
            <a:ext cx="4865687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255713" y="342900"/>
            <a:ext cx="51546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en-US" sz="2000">
                <a:solidFill>
                  <a:srgbClr val="FF0000"/>
                </a:solidFill>
              </a:rPr>
              <a:t>Original: Old Inflation:</a:t>
            </a:r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4826000" y="1595438"/>
            <a:ext cx="4318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000099"/>
                </a:solidFill>
              </a:rPr>
              <a:t>Inflation while in the metastable state</a:t>
            </a:r>
          </a:p>
          <a:p>
            <a:endParaRPr lang="en-US" altLang="en-US" sz="2000">
              <a:solidFill>
                <a:srgbClr val="000099"/>
              </a:solidFill>
            </a:endParaRPr>
          </a:p>
          <a:p>
            <a:r>
              <a:rPr lang="en-US" altLang="en-US" sz="2000">
                <a:solidFill>
                  <a:srgbClr val="000099"/>
                </a:solidFill>
              </a:rPr>
              <a:t>Tunnel by bubble nucleation</a:t>
            </a:r>
          </a:p>
          <a:p>
            <a:r>
              <a:rPr lang="en-US" altLang="en-US" sz="2000">
                <a:solidFill>
                  <a:srgbClr val="000099"/>
                </a:solidFill>
              </a:rPr>
              <a:t>To end inflation</a:t>
            </a:r>
          </a:p>
          <a:p>
            <a:endParaRPr lang="en-US" altLang="en-US" sz="2000">
              <a:solidFill>
                <a:srgbClr val="000099"/>
              </a:solidFill>
            </a:endParaRPr>
          </a:p>
          <a:p>
            <a:r>
              <a:rPr lang="en-US" altLang="en-US" sz="2000">
                <a:solidFill>
                  <a:srgbClr val="FF0000"/>
                </a:solidFill>
              </a:rPr>
              <a:t>Problem:  Contradictory requirements on nucleation rate</a:t>
            </a:r>
          </a:p>
        </p:txBody>
      </p:sp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620713" y="4610100"/>
            <a:ext cx="61944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Sufficient inflation requires low nucleation rate</a:t>
            </a:r>
          </a:p>
          <a:p>
            <a:endParaRPr lang="en-US" altLang="en-US" sz="2000"/>
          </a:p>
          <a:p>
            <a:r>
              <a:rPr lang="en-US" altLang="en-US" sz="2000"/>
              <a:t>Reheating only possible by bubble collision:</a:t>
            </a:r>
          </a:p>
          <a:p>
            <a:r>
              <a:rPr lang="en-US" altLang="en-US" sz="2000"/>
              <a:t> requires large nucleation rate</a:t>
            </a:r>
          </a:p>
          <a:p>
            <a:endParaRPr lang="en-US" altLang="en-US" sz="2000"/>
          </a:p>
          <a:p>
            <a:r>
              <a:rPr lang="en-US" altLang="en-US" sz="2000"/>
              <a:t>No overlap for the two requirements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647700"/>
            <a:ext cx="30511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603250" y="96838"/>
            <a:ext cx="2139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New Inflation</a:t>
            </a:r>
          </a:p>
        </p:txBody>
      </p:sp>
      <p:graphicFrame>
        <p:nvGraphicFramePr>
          <p:cNvPr id="7172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899025" y="685800"/>
          <a:ext cx="3127375" cy="779463"/>
        </p:xfrm>
        <a:graphic>
          <a:graphicData uri="http://schemas.openxmlformats.org/presentationml/2006/ole">
            <p:oleObj spid="_x0000_s7172" name="Equation" r:id="rId4" imgW="1218671" imgH="304668" progId="Equation.3">
              <p:embed/>
            </p:oleObj>
          </a:graphicData>
        </a:graphic>
      </p:graphicFrame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3981450" y="165100"/>
            <a:ext cx="2955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/>
              <a:t>Field equation:</a:t>
            </a:r>
          </a:p>
        </p:txBody>
      </p:sp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4638675" y="1585913"/>
            <a:ext cx="3865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Inflate during slow roll down</a:t>
            </a:r>
          </a:p>
          <a:p>
            <a:endParaRPr lang="en-US" altLang="en-US" sz="2000"/>
          </a:p>
          <a:p>
            <a:r>
              <a:rPr lang="en-US" altLang="en-US" sz="2000"/>
              <a:t>Reheat: roll down the slope</a:t>
            </a:r>
          </a:p>
          <a:p>
            <a:r>
              <a:rPr lang="en-US" altLang="en-US" sz="2000"/>
              <a:t>            and oscillate</a:t>
            </a:r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133350" y="3060700"/>
            <a:ext cx="8928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Question: Why should field start from very small values? </a:t>
            </a:r>
          </a:p>
          <a:p>
            <a:r>
              <a:rPr lang="en-US" altLang="en-US" sz="2000">
                <a:solidFill>
                  <a:srgbClr val="FF0000"/>
                </a:solidFill>
              </a:rPr>
              <a:t>Note: this potential corresponds to a second order phase transition.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6713" y="5973763"/>
            <a:ext cx="835025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/>
                </a:solidFill>
              </a:rPr>
              <a:t>Note: the field always sits at the minimum: continuous change of </a:t>
            </a:r>
            <a:r>
              <a:rPr lang="en-US" dirty="0" err="1">
                <a:solidFill>
                  <a:schemeClr val="accent6"/>
                </a:solidFill>
              </a:rPr>
              <a:t>vev</a:t>
            </a:r>
            <a:r>
              <a:rPr lang="en-US" dirty="0">
                <a:solidFill>
                  <a:schemeClr val="accent6"/>
                </a:solidFill>
              </a:rPr>
              <a:t> for 2</a:t>
            </a:r>
            <a:r>
              <a:rPr lang="en-US" baseline="30000" dirty="0">
                <a:solidFill>
                  <a:schemeClr val="accent6"/>
                </a:solidFill>
              </a:rPr>
              <a:t>nd</a:t>
            </a:r>
            <a:r>
              <a:rPr lang="en-US" dirty="0">
                <a:solidFill>
                  <a:schemeClr val="accent6"/>
                </a:solidFill>
              </a:rPr>
              <a:t> order transition.</a:t>
            </a:r>
          </a:p>
        </p:txBody>
      </p:sp>
      <p:pic>
        <p:nvPicPr>
          <p:cNvPr id="7177" name="Picture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51163" y="3822700"/>
            <a:ext cx="307181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" y="871538"/>
            <a:ext cx="30511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603250" y="301625"/>
            <a:ext cx="2139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New Inflation</a:t>
            </a:r>
          </a:p>
        </p:txBody>
      </p:sp>
      <p:sp>
        <p:nvSpPr>
          <p:cNvPr id="8196" name="TextBox 7"/>
          <p:cNvSpPr txBox="1">
            <a:spLocks noChangeArrowheads="1"/>
          </p:cNvSpPr>
          <p:nvPr/>
        </p:nvSpPr>
        <p:spPr bwMode="auto">
          <a:xfrm>
            <a:off x="3978275" y="301625"/>
            <a:ext cx="5191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Thus:  Impossible to argue for small </a:t>
            </a:r>
          </a:p>
          <a:p>
            <a:r>
              <a:rPr lang="en-US" altLang="en-US" sz="2000">
                <a:solidFill>
                  <a:srgbClr val="FF0000"/>
                </a:solidFill>
              </a:rPr>
              <a:t>initial field amplitude for this (second </a:t>
            </a:r>
          </a:p>
          <a:p>
            <a:r>
              <a:rPr lang="en-US" altLang="en-US" sz="2000">
                <a:solidFill>
                  <a:srgbClr val="FF0000"/>
                </a:solidFill>
              </a:rPr>
              <a:t>order transition) effective potential.</a:t>
            </a:r>
          </a:p>
          <a:p>
            <a:endParaRPr lang="en-US" altLang="en-US" sz="2000">
              <a:solidFill>
                <a:srgbClr val="FF0000"/>
              </a:solidFill>
            </a:endParaRPr>
          </a:p>
          <a:p>
            <a:r>
              <a:rPr lang="en-US" altLang="en-US" sz="2000">
                <a:solidFill>
                  <a:srgbClr val="FF0000"/>
                </a:solidFill>
              </a:rPr>
              <a:t>                 Need: metastable vacuum </a:t>
            </a:r>
          </a:p>
          <a:p>
            <a:r>
              <a:rPr lang="en-US" altLang="en-US" sz="2000">
                <a:solidFill>
                  <a:srgbClr val="FF0000"/>
                </a:solidFill>
              </a:rPr>
              <a:t>                            with small barrier:</a:t>
            </a:r>
          </a:p>
        </p:txBody>
      </p:sp>
      <p:pic>
        <p:nvPicPr>
          <p:cNvPr id="8197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6350" y="2309813"/>
            <a:ext cx="5330825" cy="41084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</p:pic>
      <p:sp>
        <p:nvSpPr>
          <p:cNvPr id="8198" name="Freeform 15"/>
          <p:cNvSpPr>
            <a:spLocks/>
          </p:cNvSpPr>
          <p:nvPr/>
        </p:nvSpPr>
        <p:spPr bwMode="auto">
          <a:xfrm>
            <a:off x="4175125" y="3851275"/>
            <a:ext cx="115888" cy="93663"/>
          </a:xfrm>
          <a:custGeom>
            <a:avLst/>
            <a:gdLst>
              <a:gd name="T0" fmla="*/ 0 w 503015"/>
              <a:gd name="T1" fmla="*/ 0 h 330928"/>
              <a:gd name="T2" fmla="*/ 0 w 503015"/>
              <a:gd name="T3" fmla="*/ 0 h 330928"/>
              <a:gd name="T4" fmla="*/ 0 w 503015"/>
              <a:gd name="T5" fmla="*/ 0 h 3309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03015" h="330928">
                <a:moveTo>
                  <a:pt x="0" y="330928"/>
                </a:moveTo>
                <a:cubicBezTo>
                  <a:pt x="67559" y="215449"/>
                  <a:pt x="158245" y="3432"/>
                  <a:pt x="242081" y="41"/>
                </a:cubicBezTo>
                <a:cubicBezTo>
                  <a:pt x="325917" y="-3350"/>
                  <a:pt x="426029" y="204530"/>
                  <a:pt x="503015" y="310582"/>
                </a:cubicBezTo>
              </a:path>
            </a:pathLst>
          </a:cu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IN"/>
          </a:p>
        </p:txBody>
      </p:sp>
      <p:sp>
        <p:nvSpPr>
          <p:cNvPr id="8199" name="TextBox 20"/>
          <p:cNvSpPr txBox="1">
            <a:spLocks noChangeArrowheads="1"/>
          </p:cNvSpPr>
          <p:nvPr/>
        </p:nvSpPr>
        <p:spPr bwMode="auto">
          <a:xfrm>
            <a:off x="230188" y="4062413"/>
            <a:ext cx="416242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000066"/>
                </a:solidFill>
              </a:rPr>
              <a:t>Field initially localized at 0 (after phase transition), tunnels through the barrier.</a:t>
            </a:r>
          </a:p>
          <a:p>
            <a:r>
              <a:rPr lang="en-US" altLang="en-US" sz="2000">
                <a:solidFill>
                  <a:srgbClr val="000066"/>
                </a:solidFill>
              </a:rPr>
              <a:t>Then rolls slowly for inflation</a:t>
            </a:r>
          </a:p>
        </p:txBody>
      </p:sp>
      <p:cxnSp>
        <p:nvCxnSpPr>
          <p:cNvPr id="8200" name="Straight Arrow Connector 2"/>
          <p:cNvCxnSpPr>
            <a:cxnSpLocks noChangeShapeType="1"/>
          </p:cNvCxnSpPr>
          <p:nvPr/>
        </p:nvCxnSpPr>
        <p:spPr bwMode="auto">
          <a:xfrm flipH="1">
            <a:off x="4291013" y="2119313"/>
            <a:ext cx="1846262" cy="1731962"/>
          </a:xfrm>
          <a:prstGeom prst="straightConnector1">
            <a:avLst/>
          </a:prstGeom>
          <a:noFill/>
          <a:ln w="9525" algn="ctr">
            <a:solidFill>
              <a:srgbClr val="CC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" y="238125"/>
            <a:ext cx="8872538" cy="655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Important point about initial condition for these two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models of inflation: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Required value of field (close to zero) naturally set by initially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Thermal equilibrium stage with restoration of symmetry.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After the transition,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f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settles at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f = 0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due to the presence of  metastable</a:t>
            </a:r>
            <a:r>
              <a:rPr lang="en-US" sz="2000" dirty="0">
                <a:solidFill>
                  <a:schemeClr val="accent6"/>
                </a:solidFill>
              </a:rPr>
              <a:t> vacuum. 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</a:rPr>
              <a:t>   So,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</a:rPr>
              <a:t>f = 0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does not require any fine tuning.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For other models, chaotic, natural, initial value of the field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is not set </a:t>
            </a: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naturally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 this manner.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Rather, it is supposed to explore entire allowed (relevant) field values. Inflation occurs wherever the field has correct value.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Important: Correct initial value always refers to the value in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entire Hubble volume. For randomly varying field one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says that it is the field value averaged over the Hubble volume which should satisfy required initial conditions.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This is an important statement:  during initial stages of inflation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This average value should change in the manner of “slow roll”.</a:t>
            </a:r>
            <a:endParaRPr lang="en-US" sz="2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5238" y="152400"/>
            <a:ext cx="627697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209550" y="2451100"/>
            <a:ext cx="87757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</a:rPr>
              <a:t>Chaotic inflation and Natural inflation:  </a:t>
            </a:r>
            <a:r>
              <a:rPr lang="en-US" altLang="en-US" sz="2000">
                <a:solidFill>
                  <a:srgbClr val="000066"/>
                </a:solidFill>
              </a:rPr>
              <a:t>No fine tuning of</a:t>
            </a:r>
          </a:p>
          <a:p>
            <a:r>
              <a:rPr lang="en-US" altLang="en-US" sz="2000">
                <a:solidFill>
                  <a:srgbClr val="000066"/>
                </a:solidFill>
              </a:rPr>
              <a:t>Shape: Require large field amplitudes for slow roll.</a:t>
            </a:r>
          </a:p>
          <a:p>
            <a:r>
              <a:rPr lang="en-US" altLang="en-US" sz="2000">
                <a:solidFill>
                  <a:srgbClr val="000066"/>
                </a:solidFill>
              </a:rPr>
              <a:t>Very large roll down time (very flat potential shape), so large</a:t>
            </a:r>
          </a:p>
          <a:p>
            <a:r>
              <a:rPr lang="en-US" altLang="en-US" sz="2000">
                <a:solidFill>
                  <a:srgbClr val="000066"/>
                </a:solidFill>
              </a:rPr>
              <a:t>distance to travel (large field amplitude), with low gradient</a:t>
            </a:r>
          </a:p>
          <a:p>
            <a:endParaRPr lang="en-US" altLang="en-US" sz="2000">
              <a:solidFill>
                <a:srgbClr val="000066"/>
              </a:solidFill>
            </a:endParaRPr>
          </a:p>
          <a:p>
            <a:r>
              <a:rPr lang="en-US" altLang="en-US" sz="2000">
                <a:solidFill>
                  <a:srgbClr val="000066"/>
                </a:solidFill>
              </a:rPr>
              <a:t>We consider natural Inflation as example: We will not discuss the</a:t>
            </a:r>
          </a:p>
          <a:p>
            <a:r>
              <a:rPr lang="en-US" altLang="en-US" sz="2000">
                <a:solidFill>
                  <a:srgbClr val="000066"/>
                </a:solidFill>
              </a:rPr>
              <a:t>Issue of the viability of the models. Any model having inflaton field</a:t>
            </a:r>
          </a:p>
          <a:p>
            <a:r>
              <a:rPr lang="en-US" altLang="en-US" sz="2000">
                <a:solidFill>
                  <a:srgbClr val="000066"/>
                </a:solidFill>
              </a:rPr>
              <a:t>has to address the issue of initial conditions for the field. </a:t>
            </a:r>
          </a:p>
          <a:p>
            <a:r>
              <a:rPr lang="en-US" altLang="en-US" sz="2000">
                <a:solidFill>
                  <a:srgbClr val="000066"/>
                </a:solidFill>
              </a:rPr>
              <a:t>Also: our model can be  extended to other models of inflation</a:t>
            </a:r>
          </a:p>
          <a:p>
            <a:endParaRPr lang="en-US" altLang="en-US" sz="2000">
              <a:solidFill>
                <a:srgbClr val="000066"/>
              </a:solidFill>
            </a:endParaRPr>
          </a:p>
          <a:p>
            <a:r>
              <a:rPr lang="en-US" altLang="en-US" sz="2000">
                <a:solidFill>
                  <a:srgbClr val="000066"/>
                </a:solidFill>
              </a:rPr>
              <a:t>Potential for natural inflation: </a:t>
            </a:r>
          </a:p>
        </p:txBody>
      </p:sp>
      <p:graphicFrame>
        <p:nvGraphicFramePr>
          <p:cNvPr id="10244" name="Content Placeholder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475163" y="5394325"/>
          <a:ext cx="3398837" cy="511175"/>
        </p:xfrm>
        <a:graphic>
          <a:graphicData uri="http://schemas.openxmlformats.org/presentationml/2006/ole">
            <p:oleObj spid="_x0000_s10244" name="Equation" r:id="rId4" imgW="1511300" imgH="228600" progId="Equation.3">
              <p:embed/>
            </p:oleObj>
          </a:graphicData>
        </a:graphic>
      </p:graphicFrame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1160463" y="5961063"/>
            <a:ext cx="3786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/>
              <a:t>Minimum at </a:t>
            </a:r>
            <a:r>
              <a:rPr lang="en-US" altLang="en-US" sz="2000">
                <a:latin typeface="Symbol" pitchFamily="18" charset="2"/>
              </a:rPr>
              <a:t>f = p </a:t>
            </a:r>
            <a:r>
              <a:rPr lang="en-US" altLang="en-US" sz="2000">
                <a:ea typeface="Verdana" pitchFamily="34" charset="0"/>
                <a:cs typeface="Verdana" pitchFamily="34" charset="0"/>
              </a:rPr>
              <a:t>f:   </a:t>
            </a:r>
            <a:endParaRPr lang="en-US" altLang="en-US" sz="2000">
              <a:latin typeface="Symbol" pitchFamily="18" charset="2"/>
            </a:endParaRP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1292225" y="6361113"/>
            <a:ext cx="4943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/>
              <a:t>f  ~ m</a:t>
            </a:r>
            <a:r>
              <a:rPr lang="en-US" altLang="en-US" sz="2000" baseline="-25000"/>
              <a:t>pl </a:t>
            </a:r>
            <a:r>
              <a:rPr lang="en-US" altLang="en-US" sz="2000"/>
              <a:t> ,   </a:t>
            </a:r>
            <a:r>
              <a:rPr lang="en-US" altLang="en-US" sz="2000">
                <a:latin typeface="Symbol" pitchFamily="18" charset="2"/>
              </a:rPr>
              <a:t>L ~  10</a:t>
            </a:r>
            <a:r>
              <a:rPr lang="en-US" altLang="en-US" sz="2000" baseline="30000">
                <a:latin typeface="Symbol" pitchFamily="18" charset="2"/>
              </a:rPr>
              <a:t>15 </a:t>
            </a:r>
            <a:r>
              <a:rPr lang="en-US" altLang="en-US" sz="2000">
                <a:latin typeface="Symbol" pitchFamily="18" charset="2"/>
              </a:rPr>
              <a:t> </a:t>
            </a:r>
            <a:r>
              <a:rPr lang="en-US" altLang="en-US" sz="2000"/>
              <a:t>GeV</a:t>
            </a:r>
            <a:endParaRPr lang="en-US" altLang="en-US" sz="2000" baseline="30000">
              <a:latin typeface="Symbol" pitchFamily="18" charset="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142875" y="93663"/>
            <a:ext cx="8613775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FF0000"/>
                </a:solidFill>
              </a:rPr>
              <a:t>Note:  This potential  is exactly of the same shape as axion potential for QCD (and also for chiral sigma model in</a:t>
            </a:r>
          </a:p>
          <a:p>
            <a:r>
              <a:rPr lang="en-US" altLang="en-US">
                <a:solidFill>
                  <a:srgbClr val="FF0000"/>
                </a:solidFill>
              </a:rPr>
              <a:t>Low energy effective theory of QCD):  Two very different</a:t>
            </a:r>
          </a:p>
          <a:p>
            <a:r>
              <a:rPr lang="en-US" altLang="en-US">
                <a:solidFill>
                  <a:srgbClr val="FF0000"/>
                </a:solidFill>
              </a:rPr>
              <a:t>energy scales arise naturally.</a:t>
            </a:r>
          </a:p>
          <a:p>
            <a:endParaRPr lang="en-US" altLang="en-US">
              <a:solidFill>
                <a:srgbClr val="FF0000"/>
              </a:solidFill>
            </a:endParaRPr>
          </a:p>
          <a:p>
            <a:endParaRPr lang="en-US" altLang="en-US">
              <a:solidFill>
                <a:srgbClr val="FF0000"/>
              </a:solidFill>
            </a:endParaRPr>
          </a:p>
          <a:p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22313" y="5238750"/>
            <a:ext cx="79375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Note: Potential always tilted: Tilt is negligible at energy scales much larger than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</a:rPr>
              <a:t>L. 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Successful inflation requires field</a:t>
            </a:r>
          </a:p>
          <a:p>
            <a:pPr>
              <a:defRPr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very close to saddle point Q, most importantly: over several</a:t>
            </a:r>
          </a:p>
          <a:p>
            <a:pPr>
              <a:defRPr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Hubble volumes.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1268" name="Group 1"/>
          <p:cNvGrpSpPr>
            <a:grpSpLocks/>
          </p:cNvGrpSpPr>
          <p:nvPr/>
        </p:nvGrpSpPr>
        <p:grpSpPr bwMode="auto">
          <a:xfrm>
            <a:off x="836613" y="1470025"/>
            <a:ext cx="6057900" cy="3768725"/>
            <a:chOff x="836613" y="1482725"/>
            <a:chExt cx="6057900" cy="3768725"/>
          </a:xfrm>
        </p:grpSpPr>
        <p:sp>
          <p:nvSpPr>
            <p:cNvPr id="11269" name="Line 2"/>
            <p:cNvSpPr>
              <a:spLocks noChangeShapeType="1"/>
            </p:cNvSpPr>
            <p:nvPr/>
          </p:nvSpPr>
          <p:spPr bwMode="auto">
            <a:xfrm>
              <a:off x="3600450" y="4032250"/>
              <a:ext cx="3276600" cy="0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1270" name="Line 4"/>
            <p:cNvSpPr>
              <a:spLocks noChangeShapeType="1"/>
            </p:cNvSpPr>
            <p:nvPr/>
          </p:nvSpPr>
          <p:spPr bwMode="auto">
            <a:xfrm flipH="1">
              <a:off x="1695450" y="4032250"/>
              <a:ext cx="1905000" cy="1219200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1271" name="Text Box 27"/>
            <p:cNvSpPr txBox="1">
              <a:spLocks noChangeArrowheads="1"/>
            </p:cNvSpPr>
            <p:nvPr/>
          </p:nvSpPr>
          <p:spPr bwMode="auto">
            <a:xfrm>
              <a:off x="5095875" y="4241800"/>
              <a:ext cx="1798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rgbClr val="990000"/>
                  </a:solidFill>
                </a:rPr>
                <a:t>True vacuum</a:t>
              </a:r>
            </a:p>
          </p:txBody>
        </p:sp>
        <p:sp>
          <p:nvSpPr>
            <p:cNvPr id="11272" name="Line 30"/>
            <p:cNvSpPr>
              <a:spLocks noChangeShapeType="1"/>
            </p:cNvSpPr>
            <p:nvPr/>
          </p:nvSpPr>
          <p:spPr bwMode="auto">
            <a:xfrm flipH="1" flipV="1">
              <a:off x="4894263" y="4032250"/>
              <a:ext cx="100012" cy="515938"/>
            </a:xfrm>
            <a:prstGeom prst="line">
              <a:avLst/>
            </a:prstGeom>
            <a:noFill/>
            <a:ln w="9525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1273" name="Line 5"/>
            <p:cNvSpPr>
              <a:spLocks noChangeShapeType="1"/>
            </p:cNvSpPr>
            <p:nvPr/>
          </p:nvSpPr>
          <p:spPr bwMode="auto">
            <a:xfrm flipH="1" flipV="1">
              <a:off x="3600450" y="1898650"/>
              <a:ext cx="0" cy="2133600"/>
            </a:xfrm>
            <a:prstGeom prst="line">
              <a:avLst/>
            </a:prstGeom>
            <a:noFill/>
            <a:ln w="9525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1274" name="Freeform 8"/>
            <p:cNvSpPr>
              <a:spLocks/>
            </p:cNvSpPr>
            <p:nvPr/>
          </p:nvSpPr>
          <p:spPr bwMode="auto">
            <a:xfrm>
              <a:off x="2000250" y="2203450"/>
              <a:ext cx="3810000" cy="1828800"/>
            </a:xfrm>
            <a:custGeom>
              <a:avLst/>
              <a:gdLst>
                <a:gd name="T0" fmla="*/ 0 w 2400"/>
                <a:gd name="T1" fmla="*/ 0 h 1256"/>
                <a:gd name="T2" fmla="*/ 2147483646 w 2400"/>
                <a:gd name="T3" fmla="*/ 2147483646 h 1256"/>
                <a:gd name="T4" fmla="*/ 2147483646 w 2400"/>
                <a:gd name="T5" fmla="*/ 2147483646 h 1256"/>
                <a:gd name="T6" fmla="*/ 2147483646 w 2400"/>
                <a:gd name="T7" fmla="*/ 2147483646 h 1256"/>
                <a:gd name="T8" fmla="*/ 2147483646 w 2400"/>
                <a:gd name="T9" fmla="*/ 2147483646 h 1256"/>
                <a:gd name="T10" fmla="*/ 2147483646 w 2400"/>
                <a:gd name="T11" fmla="*/ 2147483646 h 1256"/>
                <a:gd name="T12" fmla="*/ 2147483646 w 2400"/>
                <a:gd name="T13" fmla="*/ 2147483646 h 1256"/>
                <a:gd name="T14" fmla="*/ 2147483646 w 2400"/>
                <a:gd name="T15" fmla="*/ 2147483646 h 1256"/>
                <a:gd name="T16" fmla="*/ 2147483646 w 2400"/>
                <a:gd name="T17" fmla="*/ 2147483646 h 1256"/>
                <a:gd name="T18" fmla="*/ 2147483646 w 2400"/>
                <a:gd name="T19" fmla="*/ 2147483646 h 1256"/>
                <a:gd name="T20" fmla="*/ 2147483646 w 2400"/>
                <a:gd name="T21" fmla="*/ 2147483646 h 1256"/>
                <a:gd name="T22" fmla="*/ 2147483646 w 2400"/>
                <a:gd name="T23" fmla="*/ 2147483646 h 1256"/>
                <a:gd name="T24" fmla="*/ 2147483646 w 2400"/>
                <a:gd name="T25" fmla="*/ 2147483646 h 1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00" h="1256">
                  <a:moveTo>
                    <a:pt x="0" y="0"/>
                  </a:moveTo>
                  <a:cubicBezTo>
                    <a:pt x="16" y="196"/>
                    <a:pt x="32" y="392"/>
                    <a:pt x="96" y="528"/>
                  </a:cubicBezTo>
                  <a:cubicBezTo>
                    <a:pt x="160" y="664"/>
                    <a:pt x="288" y="776"/>
                    <a:pt x="384" y="816"/>
                  </a:cubicBezTo>
                  <a:cubicBezTo>
                    <a:pt x="480" y="856"/>
                    <a:pt x="592" y="840"/>
                    <a:pt x="672" y="768"/>
                  </a:cubicBezTo>
                  <a:cubicBezTo>
                    <a:pt x="752" y="696"/>
                    <a:pt x="808" y="464"/>
                    <a:pt x="864" y="384"/>
                  </a:cubicBezTo>
                  <a:cubicBezTo>
                    <a:pt x="920" y="304"/>
                    <a:pt x="960" y="296"/>
                    <a:pt x="1008" y="288"/>
                  </a:cubicBezTo>
                  <a:cubicBezTo>
                    <a:pt x="1056" y="280"/>
                    <a:pt x="1096" y="272"/>
                    <a:pt x="1152" y="336"/>
                  </a:cubicBezTo>
                  <a:cubicBezTo>
                    <a:pt x="1208" y="400"/>
                    <a:pt x="1272" y="544"/>
                    <a:pt x="1344" y="672"/>
                  </a:cubicBezTo>
                  <a:cubicBezTo>
                    <a:pt x="1416" y="800"/>
                    <a:pt x="1504" y="1008"/>
                    <a:pt x="1584" y="1104"/>
                  </a:cubicBezTo>
                  <a:cubicBezTo>
                    <a:pt x="1664" y="1200"/>
                    <a:pt x="1744" y="1256"/>
                    <a:pt x="1824" y="1248"/>
                  </a:cubicBezTo>
                  <a:cubicBezTo>
                    <a:pt x="1904" y="1240"/>
                    <a:pt x="1992" y="1152"/>
                    <a:pt x="2064" y="1056"/>
                  </a:cubicBezTo>
                  <a:cubicBezTo>
                    <a:pt x="2136" y="960"/>
                    <a:pt x="2200" y="832"/>
                    <a:pt x="2256" y="672"/>
                  </a:cubicBezTo>
                  <a:cubicBezTo>
                    <a:pt x="2312" y="512"/>
                    <a:pt x="2356" y="304"/>
                    <a:pt x="2400" y="96"/>
                  </a:cubicBezTo>
                </a:path>
              </a:pathLst>
            </a:custGeom>
            <a:noFill/>
            <a:ln w="19050" cmpd="sng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1275" name="Freeform 12"/>
            <p:cNvSpPr>
              <a:spLocks/>
            </p:cNvSpPr>
            <p:nvPr/>
          </p:nvSpPr>
          <p:spPr bwMode="auto">
            <a:xfrm>
              <a:off x="2813050" y="1931988"/>
              <a:ext cx="1981200" cy="698500"/>
            </a:xfrm>
            <a:custGeom>
              <a:avLst/>
              <a:gdLst>
                <a:gd name="T0" fmla="*/ 0 w 1488"/>
                <a:gd name="T1" fmla="*/ 2147483646 h 440"/>
                <a:gd name="T2" fmla="*/ 2147483646 w 1488"/>
                <a:gd name="T3" fmla="*/ 2147483646 h 440"/>
                <a:gd name="T4" fmla="*/ 2147483646 w 1488"/>
                <a:gd name="T5" fmla="*/ 2147483646 h 440"/>
                <a:gd name="T6" fmla="*/ 2147483646 w 1488"/>
                <a:gd name="T7" fmla="*/ 2147483646 h 440"/>
                <a:gd name="T8" fmla="*/ 2147483646 w 1488"/>
                <a:gd name="T9" fmla="*/ 0 h 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88" h="440">
                  <a:moveTo>
                    <a:pt x="0" y="96"/>
                  </a:moveTo>
                  <a:cubicBezTo>
                    <a:pt x="76" y="188"/>
                    <a:pt x="152" y="280"/>
                    <a:pt x="288" y="336"/>
                  </a:cubicBezTo>
                  <a:cubicBezTo>
                    <a:pt x="424" y="392"/>
                    <a:pt x="664" y="440"/>
                    <a:pt x="816" y="432"/>
                  </a:cubicBezTo>
                  <a:cubicBezTo>
                    <a:pt x="968" y="424"/>
                    <a:pt x="1088" y="360"/>
                    <a:pt x="1200" y="288"/>
                  </a:cubicBezTo>
                  <a:cubicBezTo>
                    <a:pt x="1312" y="216"/>
                    <a:pt x="1400" y="108"/>
                    <a:pt x="1488" y="0"/>
                  </a:cubicBezTo>
                </a:path>
              </a:pathLst>
            </a:custGeom>
            <a:noFill/>
            <a:ln w="19050" cap="flat" cmpd="sng">
              <a:solidFill>
                <a:srgbClr val="000099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IN"/>
            </a:p>
          </p:txBody>
        </p:sp>
        <p:sp>
          <p:nvSpPr>
            <p:cNvPr id="11276" name="Text Box 13"/>
            <p:cNvSpPr txBox="1">
              <a:spLocks noChangeArrowheads="1"/>
            </p:cNvSpPr>
            <p:nvPr/>
          </p:nvSpPr>
          <p:spPr bwMode="auto">
            <a:xfrm>
              <a:off x="3273425" y="1482725"/>
              <a:ext cx="6318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rgbClr val="990000"/>
                  </a:solidFill>
                </a:rPr>
                <a:t>V</a:t>
              </a:r>
              <a:r>
                <a:rPr lang="en-US" altLang="en-US" baseline="-25000">
                  <a:solidFill>
                    <a:srgbClr val="990000"/>
                  </a:solidFill>
                </a:rPr>
                <a:t>eff</a:t>
              </a:r>
            </a:p>
          </p:txBody>
        </p:sp>
        <p:sp>
          <p:nvSpPr>
            <p:cNvPr id="11277" name="Text Box 16"/>
            <p:cNvSpPr txBox="1">
              <a:spLocks noChangeArrowheads="1"/>
            </p:cNvSpPr>
            <p:nvPr/>
          </p:nvSpPr>
          <p:spPr bwMode="auto">
            <a:xfrm>
              <a:off x="4786313" y="1663700"/>
              <a:ext cx="101441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rgbClr val="000099"/>
                  </a:solidFill>
                </a:rPr>
                <a:t>T &gt; T</a:t>
              </a:r>
              <a:r>
                <a:rPr lang="en-US" altLang="en-US" baseline="-25000">
                  <a:solidFill>
                    <a:srgbClr val="000099"/>
                  </a:solidFill>
                </a:rPr>
                <a:t>C</a:t>
              </a:r>
            </a:p>
          </p:txBody>
        </p:sp>
        <p:sp>
          <p:nvSpPr>
            <p:cNvPr id="11278" name="Text Box 17"/>
            <p:cNvSpPr txBox="1">
              <a:spLocks noChangeArrowheads="1"/>
            </p:cNvSpPr>
            <p:nvPr/>
          </p:nvSpPr>
          <p:spPr bwMode="auto">
            <a:xfrm>
              <a:off x="5622925" y="2803525"/>
              <a:ext cx="8461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rgbClr val="000099"/>
                  </a:solidFill>
                </a:rPr>
                <a:t>T = 0</a:t>
              </a:r>
            </a:p>
          </p:txBody>
        </p:sp>
        <p:sp>
          <p:nvSpPr>
            <p:cNvPr id="11279" name="Text Box 32"/>
            <p:cNvSpPr txBox="1">
              <a:spLocks noChangeArrowheads="1"/>
            </p:cNvSpPr>
            <p:nvPr/>
          </p:nvSpPr>
          <p:spPr bwMode="auto">
            <a:xfrm>
              <a:off x="4802188" y="3576638"/>
              <a:ext cx="35401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rgbClr val="990000"/>
                  </a:solidFill>
                </a:rPr>
                <a:t>P</a:t>
              </a:r>
            </a:p>
          </p:txBody>
        </p:sp>
        <p:sp>
          <p:nvSpPr>
            <p:cNvPr id="11280" name="Oval 39"/>
            <p:cNvSpPr>
              <a:spLocks noChangeArrowheads="1"/>
            </p:cNvSpPr>
            <p:nvPr/>
          </p:nvSpPr>
          <p:spPr bwMode="auto">
            <a:xfrm rot="810017">
              <a:off x="2794000" y="3365500"/>
              <a:ext cx="2103438" cy="723900"/>
            </a:xfrm>
            <a:prstGeom prst="ellipse">
              <a:avLst/>
            </a:prstGeom>
            <a:noFill/>
            <a:ln w="9525">
              <a:solidFill>
                <a:srgbClr val="00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cxnSp>
          <p:nvCxnSpPr>
            <p:cNvPr id="11281" name="Straight Arrow Connector 38"/>
            <p:cNvCxnSpPr>
              <a:cxnSpLocks noChangeShapeType="1"/>
            </p:cNvCxnSpPr>
            <p:nvPr/>
          </p:nvCxnSpPr>
          <p:spPr bwMode="auto">
            <a:xfrm>
              <a:off x="2647950" y="3484563"/>
              <a:ext cx="33338" cy="757237"/>
            </a:xfrm>
            <a:prstGeom prst="straightConnector1">
              <a:avLst/>
            </a:prstGeom>
            <a:noFill/>
            <a:ln w="9525" algn="ctr">
              <a:solidFill>
                <a:srgbClr val="CC0000"/>
              </a:solidFill>
              <a:round/>
              <a:headEnd/>
              <a:tailEnd type="triangle" w="med" len="med"/>
            </a:ln>
          </p:spPr>
        </p:cxnSp>
        <p:cxnSp>
          <p:nvCxnSpPr>
            <p:cNvPr id="11282" name="Straight Arrow Connector 40"/>
            <p:cNvCxnSpPr>
              <a:cxnSpLocks noChangeShapeType="1"/>
            </p:cNvCxnSpPr>
            <p:nvPr/>
          </p:nvCxnSpPr>
          <p:spPr bwMode="auto">
            <a:xfrm>
              <a:off x="3633788" y="4325938"/>
              <a:ext cx="1260475" cy="0"/>
            </a:xfrm>
            <a:prstGeom prst="straightConnector1">
              <a:avLst/>
            </a:prstGeom>
            <a:noFill/>
            <a:ln w="9525" algn="ctr">
              <a:solidFill>
                <a:srgbClr val="CC0000"/>
              </a:solidFill>
              <a:round/>
              <a:headEnd/>
              <a:tailEnd type="triangle" w="med" len="med"/>
            </a:ln>
          </p:spPr>
        </p:cxnSp>
        <p:sp>
          <p:nvSpPr>
            <p:cNvPr id="11283" name="TextBox 41"/>
            <p:cNvSpPr txBox="1">
              <a:spLocks noChangeArrowheads="1"/>
            </p:cNvSpPr>
            <p:nvPr/>
          </p:nvSpPr>
          <p:spPr bwMode="auto">
            <a:xfrm>
              <a:off x="836613" y="3714750"/>
              <a:ext cx="1912937" cy="43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2000">
                  <a:ea typeface="Verdana" pitchFamily="34" charset="0"/>
                  <a:cs typeface="Verdana" pitchFamily="34" charset="0"/>
                </a:rPr>
                <a:t>GUT scale </a:t>
              </a:r>
              <a:r>
                <a:rPr lang="en-US" altLang="en-US">
                  <a:latin typeface="Symbol" pitchFamily="18" charset="2"/>
                </a:rPr>
                <a:t>L</a:t>
              </a:r>
              <a:r>
                <a:rPr lang="en-US" altLang="en-US" baseline="30000">
                  <a:latin typeface="Symbol" pitchFamily="18" charset="2"/>
                </a:rPr>
                <a:t>4</a:t>
              </a:r>
              <a:endParaRPr lang="en-US" altLang="en-US">
                <a:latin typeface="Symbol" pitchFamily="18" charset="2"/>
              </a:endParaRPr>
            </a:p>
          </p:txBody>
        </p:sp>
        <p:sp>
          <p:nvSpPr>
            <p:cNvPr id="11284" name="TextBox 42"/>
            <p:cNvSpPr txBox="1">
              <a:spLocks noChangeArrowheads="1"/>
            </p:cNvSpPr>
            <p:nvPr/>
          </p:nvSpPr>
          <p:spPr bwMode="auto">
            <a:xfrm>
              <a:off x="3552825" y="4429125"/>
              <a:ext cx="1193800" cy="43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/>
                <a:t>f ~ m</a:t>
              </a:r>
              <a:r>
                <a:rPr lang="en-US" altLang="en-US" baseline="-25000"/>
                <a:t>pl</a:t>
              </a:r>
              <a:endParaRPr lang="en-US" altLang="en-US"/>
            </a:p>
          </p:txBody>
        </p:sp>
        <p:cxnSp>
          <p:nvCxnSpPr>
            <p:cNvPr id="11285" name="Straight Arrow Connector 44"/>
            <p:cNvCxnSpPr>
              <a:cxnSpLocks noChangeShapeType="1"/>
              <a:stCxn id="11280" idx="3"/>
            </p:cNvCxnSpPr>
            <p:nvPr/>
          </p:nvCxnSpPr>
          <p:spPr bwMode="auto">
            <a:xfrm>
              <a:off x="3062288" y="3803650"/>
              <a:ext cx="333375" cy="165100"/>
            </a:xfrm>
            <a:prstGeom prst="straightConnector1">
              <a:avLst/>
            </a:prstGeom>
            <a:noFill/>
            <a:ln w="9525" algn="ctr">
              <a:solidFill>
                <a:srgbClr val="CC0000"/>
              </a:solidFill>
              <a:round/>
              <a:headEnd/>
              <a:tailEnd type="triangle" w="med" len="med"/>
            </a:ln>
          </p:spPr>
        </p:cxnSp>
        <p:sp>
          <p:nvSpPr>
            <p:cNvPr id="11286" name="TextBox 45"/>
            <p:cNvSpPr txBox="1">
              <a:spLocks noChangeArrowheads="1"/>
            </p:cNvSpPr>
            <p:nvPr/>
          </p:nvSpPr>
          <p:spPr bwMode="auto">
            <a:xfrm>
              <a:off x="3121025" y="3473450"/>
              <a:ext cx="220663" cy="43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>
                  <a:latin typeface="Symbol" pitchFamily="18" charset="2"/>
                </a:rPr>
                <a:t>f</a:t>
              </a:r>
            </a:p>
          </p:txBody>
        </p:sp>
        <p:sp>
          <p:nvSpPr>
            <p:cNvPr id="11287" name="TextBox 47"/>
            <p:cNvSpPr txBox="1">
              <a:spLocks noChangeArrowheads="1"/>
            </p:cNvSpPr>
            <p:nvPr/>
          </p:nvSpPr>
          <p:spPr bwMode="auto">
            <a:xfrm>
              <a:off x="2709863" y="2990850"/>
              <a:ext cx="46037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2000"/>
                <a:t>Q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" y="141288"/>
            <a:ext cx="8872538" cy="655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Can one assume that the entire required value of the field spans the Hubble volume?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May be more natural near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Planck scale as all relevant length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Scales (including the Hubble scale) are of same order.</a:t>
            </a:r>
            <a:endParaRPr lang="en-US" sz="2000" dirty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endParaRPr lang="en-US" sz="2000" dirty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BUT: No reason to expect this when scale of inflation is below the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Planck scale. Then  all relevant correlation lengths are much smaller than the Hubble scale.  So field must have large variations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Within the entire Hubble volume.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One can say that the relevant thing is the average value of the field over the Hubble volume.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Suppose average value of the field in the Hubble volume is 0.1.</a:t>
            </a:r>
          </a:p>
          <a:p>
            <a:pPr>
              <a:defRPr/>
            </a:pPr>
            <a:endParaRPr lang="en-US" sz="2000" dirty="0">
              <a:solidFill>
                <a:schemeClr val="accent6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With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f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varying randomly over many correlation volumes (domains), this means that many such “domains” will have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f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larger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than 0.1. 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en-US" sz="2000" dirty="0">
                <a:solidFill>
                  <a:srgbClr val="FF0000"/>
                </a:solidFill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f </a:t>
            </a: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will roll down much faster in those domains.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This means that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average value of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f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will increase </a:t>
            </a:r>
            <a:r>
              <a:rPr lang="en-US" sz="200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faster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than the roll down time</a:t>
            </a:r>
          </a:p>
          <a:p>
            <a:pPr>
              <a:defRPr/>
            </a:pP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calculated for the averaged </a:t>
            </a:r>
            <a:r>
              <a:rPr lang="en-US" sz="2000" dirty="0">
                <a:solidFill>
                  <a:schemeClr val="accent6"/>
                </a:solidFill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f </a:t>
            </a:r>
            <a:r>
              <a:rPr lang="en-US" sz="20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itself. So calculation not consistent.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CC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CC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5108</TotalTime>
  <Words>2372</Words>
  <Application>Microsoft Office PowerPoint</Application>
  <PresentationFormat>On-screen Show (4:3)</PresentationFormat>
  <Paragraphs>347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Verdana</vt:lpstr>
      <vt:lpstr>Arial</vt:lpstr>
      <vt:lpstr>Times New Roman</vt:lpstr>
      <vt:lpstr>Symbol</vt:lpstr>
      <vt:lpstr>Blank Presentation</vt:lpstr>
      <vt:lpstr>Equation</vt:lpstr>
      <vt:lpstr>Microsoft Equation 3.0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IOP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Interface</dc:creator>
  <cp:lastModifiedBy>Dell</cp:lastModifiedBy>
  <cp:revision>515</cp:revision>
  <dcterms:created xsi:type="dcterms:W3CDTF">2003-09-10T06:16:30Z</dcterms:created>
  <dcterms:modified xsi:type="dcterms:W3CDTF">2017-01-20T03:52:00Z</dcterms:modified>
</cp:coreProperties>
</file>