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7" r:id="rId1"/>
  </p:sldMasterIdLst>
  <p:notesMasterIdLst>
    <p:notesMasterId r:id="rId51"/>
  </p:notesMasterIdLst>
  <p:sldIdLst>
    <p:sldId id="256" r:id="rId2"/>
    <p:sldId id="430" r:id="rId3"/>
    <p:sldId id="472" r:id="rId4"/>
    <p:sldId id="550" r:id="rId5"/>
    <p:sldId id="557" r:id="rId6"/>
    <p:sldId id="589" r:id="rId7"/>
    <p:sldId id="591" r:id="rId8"/>
    <p:sldId id="592" r:id="rId9"/>
    <p:sldId id="558" r:id="rId10"/>
    <p:sldId id="593" r:id="rId11"/>
    <p:sldId id="590" r:id="rId12"/>
    <p:sldId id="594" r:id="rId13"/>
    <p:sldId id="559" r:id="rId14"/>
    <p:sldId id="560" r:id="rId15"/>
    <p:sldId id="562" r:id="rId16"/>
    <p:sldId id="603" r:id="rId17"/>
    <p:sldId id="601" r:id="rId18"/>
    <p:sldId id="602" r:id="rId19"/>
    <p:sldId id="605" r:id="rId20"/>
    <p:sldId id="606" r:id="rId21"/>
    <p:sldId id="563" r:id="rId22"/>
    <p:sldId id="588" r:id="rId23"/>
    <p:sldId id="564" r:id="rId24"/>
    <p:sldId id="565" r:id="rId25"/>
    <p:sldId id="566" r:id="rId26"/>
    <p:sldId id="567" r:id="rId27"/>
    <p:sldId id="568" r:id="rId28"/>
    <p:sldId id="544" r:id="rId29"/>
    <p:sldId id="523" r:id="rId30"/>
    <p:sldId id="517" r:id="rId31"/>
    <p:sldId id="432" r:id="rId32"/>
    <p:sldId id="549" r:id="rId33"/>
    <p:sldId id="548" r:id="rId34"/>
    <p:sldId id="583" r:id="rId35"/>
    <p:sldId id="520" r:id="rId36"/>
    <p:sldId id="599" r:id="rId37"/>
    <p:sldId id="518" r:id="rId38"/>
    <p:sldId id="595" r:id="rId39"/>
    <p:sldId id="596" r:id="rId40"/>
    <p:sldId id="584" r:id="rId41"/>
    <p:sldId id="538" r:id="rId42"/>
    <p:sldId id="598" r:id="rId43"/>
    <p:sldId id="600" r:id="rId44"/>
    <p:sldId id="597" r:id="rId45"/>
    <p:sldId id="502" r:id="rId46"/>
    <p:sldId id="539" r:id="rId47"/>
    <p:sldId id="587" r:id="rId48"/>
    <p:sldId id="604" r:id="rId49"/>
    <p:sldId id="423" r:id="rId5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200" b="1" kern="1200">
        <a:solidFill>
          <a:srgbClr val="660066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b="1" kern="1200">
        <a:solidFill>
          <a:srgbClr val="660066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b="1" kern="1200">
        <a:solidFill>
          <a:srgbClr val="660066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b="1" kern="1200">
        <a:solidFill>
          <a:srgbClr val="660066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b="1" kern="1200">
        <a:solidFill>
          <a:srgbClr val="660066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3200" b="1" kern="1200">
        <a:solidFill>
          <a:srgbClr val="660066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3200" b="1" kern="1200">
        <a:solidFill>
          <a:srgbClr val="660066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3200" b="1" kern="1200">
        <a:solidFill>
          <a:srgbClr val="660066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3200" b="1" kern="1200">
        <a:solidFill>
          <a:srgbClr val="660066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4EAAD"/>
    <a:srgbClr val="99FF99"/>
    <a:srgbClr val="FFCCCC"/>
    <a:srgbClr val="CC99FF"/>
    <a:srgbClr val="FF99FF"/>
    <a:srgbClr val="6DE23E"/>
    <a:srgbClr val="FF9966"/>
    <a:srgbClr val="FF66FF"/>
    <a:srgbClr val="FF6600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0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22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0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90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0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D629E447-3B87-4406-B57F-35280CF98F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IN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DDEB35-FAFF-48F0-A150-76F02458C0A9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F1F9B2F-1E8D-4F75-B5ED-47D8FBAA83DD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6A9A614-0FCE-4568-A713-43E034F37449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94E52E7-C95A-4899-82C8-3406C5F60430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29E447-3B87-4406-B57F-35280CF98F7C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29E447-3B87-4406-B57F-35280CF98F7C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587F4E-2D2A-4EE4-A87E-8CA76D86B6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26C805-E1B8-4111-ACF1-88E9AC8A0F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F72A70-1B87-4948-8100-D957235A2B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BC1B42-1A71-43A7-9FD3-87F530A82F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70C558-51E3-478D-BB29-AAFA2590B2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720FAF-4919-4031-A579-4A8BE22B99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2EA327-FA3F-4B18-BDF0-5239A13676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B39054-3E28-42B2-A2D2-F96732CAA7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C92A64-C0E4-4C61-89D9-C4CEFA7D77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069724-CAC4-4161-9F66-7B14D003D9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D8B614-10D4-4F00-85CB-61B96CAB3D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C01C12-54C1-4534-9F52-51BFA21DB4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38940F-20AA-4706-9264-A6F87315B4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352134-912D-461F-A0DB-A331FC24E6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59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59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59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97FECA06-7947-499A-B020-3366773C23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8" r:id="rId1"/>
    <p:sldLayoutId id="2147483869" r:id="rId2"/>
    <p:sldLayoutId id="2147483870" r:id="rId3"/>
    <p:sldLayoutId id="2147483871" r:id="rId4"/>
    <p:sldLayoutId id="2147483872" r:id="rId5"/>
    <p:sldLayoutId id="2147483873" r:id="rId6"/>
    <p:sldLayoutId id="2147483874" r:id="rId7"/>
    <p:sldLayoutId id="2147483875" r:id="rId8"/>
    <p:sldLayoutId id="2147483876" r:id="rId9"/>
    <p:sldLayoutId id="2147483877" r:id="rId10"/>
    <p:sldLayoutId id="2147483878" r:id="rId11"/>
    <p:sldLayoutId id="2147483879" r:id="rId12"/>
    <p:sldLayoutId id="2147483880" r:id="rId13"/>
    <p:sldLayoutId id="2147483881" r:id="rId14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3.xml"/><Relationship Id="rId7" Type="http://schemas.openxmlformats.org/officeDocument/2006/relationships/image" Target="../media/image8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7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.xml"/><Relationship Id="rId9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457200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Georgia" pitchFamily="18" charset="0"/>
              </a:rPr>
              <a:t>Large Scale Anisotropy in the Universe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4000" y="2273300"/>
            <a:ext cx="8610600" cy="1231900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rgbClr val="92D050"/>
                </a:solidFill>
                <a:latin typeface="Georgia" pitchFamily="18" charset="0"/>
              </a:rPr>
              <a:t>Pankaj Jain </a:t>
            </a:r>
          </a:p>
          <a:p>
            <a:pPr eaLnBrk="1" hangingPunct="1"/>
            <a:r>
              <a:rPr lang="en-US" b="1" smtClean="0">
                <a:solidFill>
                  <a:srgbClr val="92D050"/>
                </a:solidFill>
                <a:latin typeface="Georgia" pitchFamily="18" charset="0"/>
              </a:rPr>
              <a:t>I.I.T. Kanpur</a:t>
            </a:r>
          </a:p>
          <a:p>
            <a:pPr eaLnBrk="1" hangingPunct="1"/>
            <a:endParaRPr lang="en-US" b="1" i="1" smtClean="0">
              <a:solidFill>
                <a:srgbClr val="006600"/>
              </a:solidFill>
              <a:latin typeface="Georgia" pitchFamily="18" charset="0"/>
            </a:endParaRPr>
          </a:p>
          <a:p>
            <a:pPr eaLnBrk="1" hangingPunct="1"/>
            <a:endParaRPr lang="en-US" i="1" smtClean="0">
              <a:solidFill>
                <a:srgbClr val="006600"/>
              </a:solidFill>
              <a:latin typeface="Georgia" pitchFamily="18" charset="0"/>
            </a:endParaRPr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026" name="Equation" r:id="rId3" imgW="114120" imgH="21564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2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0"/>
            <a:ext cx="67818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rgbClr val="CC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Preferred Axis</a:t>
            </a: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381000" y="838200"/>
            <a:ext cx="2838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 b="0">
                <a:solidFill>
                  <a:schemeClr val="tx1"/>
                </a:solidFill>
              </a:rPr>
              <a:t>Two point correlation</a:t>
            </a:r>
          </a:p>
        </p:txBody>
      </p:sp>
      <p:pic>
        <p:nvPicPr>
          <p:cNvPr id="25604" name="Picture 4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381000" y="1371600"/>
            <a:ext cx="762000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5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1600200" y="2819400"/>
            <a:ext cx="5105400" cy="107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6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1600200" y="4038600"/>
            <a:ext cx="48260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7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9"/>
          <a:srcRect/>
          <a:stretch>
            <a:fillRect/>
          </a:stretch>
        </p:blipFill>
        <p:spPr bwMode="auto">
          <a:xfrm>
            <a:off x="1676400" y="5257800"/>
            <a:ext cx="274320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8" name="Text Box 8"/>
          <p:cNvSpPr txBox="1">
            <a:spLocks noChangeArrowheads="1"/>
          </p:cNvSpPr>
          <p:nvPr/>
        </p:nvSpPr>
        <p:spPr bwMode="auto">
          <a:xfrm>
            <a:off x="0" y="2286000"/>
            <a:ext cx="3914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>
                <a:solidFill>
                  <a:srgbClr val="006600"/>
                </a:solidFill>
              </a:rPr>
              <a:t>Define the correlation tensor</a:t>
            </a:r>
          </a:p>
        </p:txBody>
      </p:sp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228600" y="3733800"/>
            <a:ext cx="1030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>
                <a:solidFill>
                  <a:srgbClr val="CC0099"/>
                </a:solidFill>
              </a:rPr>
              <a:t>Define</a:t>
            </a:r>
          </a:p>
        </p:txBody>
      </p:sp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279400" y="4800600"/>
            <a:ext cx="979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>
                <a:solidFill>
                  <a:srgbClr val="003399"/>
                </a:solidFill>
              </a:rPr>
              <a:t>where</a:t>
            </a:r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1057275" y="6096000"/>
            <a:ext cx="3900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>
                <a:solidFill>
                  <a:srgbClr val="003399"/>
                </a:solidFill>
              </a:rPr>
              <a:t>is the matrix of sky locations</a:t>
            </a:r>
          </a:p>
        </p:txBody>
      </p:sp>
      <p:sp>
        <p:nvSpPr>
          <p:cNvPr id="25612" name="Text Box 12"/>
          <p:cNvSpPr txBox="1">
            <a:spLocks noChangeArrowheads="1"/>
          </p:cNvSpPr>
          <p:nvPr/>
        </p:nvSpPr>
        <p:spPr bwMode="auto">
          <a:xfrm>
            <a:off x="5486400" y="4800600"/>
            <a:ext cx="3124200" cy="1216025"/>
          </a:xfrm>
          <a:prstGeom prst="rect">
            <a:avLst/>
          </a:prstGeom>
          <a:noFill/>
          <a:ln w="28575">
            <a:solidFill>
              <a:srgbClr val="6600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/>
              <a:t>S is a unit matrix for an isotropic uncorrelated sample</a:t>
            </a:r>
          </a:p>
        </p:txBody>
      </p:sp>
      <p:sp>
        <p:nvSpPr>
          <p:cNvPr id="25613" name="Text Box 14"/>
          <p:cNvSpPr txBox="1">
            <a:spLocks noChangeArrowheads="1"/>
          </p:cNvSpPr>
          <p:nvPr/>
        </p:nvSpPr>
        <p:spPr bwMode="auto">
          <a:xfrm>
            <a:off x="4648200" y="1981200"/>
            <a:ext cx="4189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chemeClr val="tx1"/>
                </a:solidFill>
              </a:rPr>
              <a:t>(Jain, Narain and Sarala 2004)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picture_146_g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838200"/>
            <a:ext cx="7543800" cy="582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2195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b="1" smtClean="0">
                <a:solidFill>
                  <a:srgbClr val="CC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Optical Polarizations</a:t>
            </a: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1865313" y="1295400"/>
            <a:ext cx="5186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>
                <a:solidFill>
                  <a:srgbClr val="003399"/>
                </a:solidFill>
              </a:rPr>
              <a:t>Preferred axis points towards to Virgo</a:t>
            </a: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355600" y="5943600"/>
            <a:ext cx="3875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>
                <a:solidFill>
                  <a:schemeClr val="tx1"/>
                </a:solidFill>
              </a:rPr>
              <a:t>Degree of Polarization &lt; 2%</a:t>
            </a: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5695950" y="5562600"/>
            <a:ext cx="314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>
                <a:solidFill>
                  <a:schemeClr val="tx1"/>
                </a:solidFill>
              </a:rPr>
              <a:t>Ralston and Jain, 2004</a:t>
            </a:r>
          </a:p>
        </p:txBody>
      </p:sp>
      <p:sp>
        <p:nvSpPr>
          <p:cNvPr id="26631" name="Line 7"/>
          <p:cNvSpPr>
            <a:spLocks noChangeShapeType="1"/>
          </p:cNvSpPr>
          <p:nvPr/>
        </p:nvSpPr>
        <p:spPr bwMode="auto">
          <a:xfrm flipV="1">
            <a:off x="3200400" y="2438400"/>
            <a:ext cx="2057400" cy="3352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Text Box 2"/>
          <p:cNvSpPr txBox="1">
            <a:spLocks noChangeArrowheads="1"/>
          </p:cNvSpPr>
          <p:nvPr/>
        </p:nvSpPr>
        <p:spPr bwMode="auto">
          <a:xfrm>
            <a:off x="1066800" y="49530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>
              <a:solidFill>
                <a:srgbClr val="993300"/>
              </a:solidFill>
            </a:endParaRPr>
          </a:p>
        </p:txBody>
      </p:sp>
      <p:sp>
        <p:nvSpPr>
          <p:cNvPr id="2055" name="Text Box 3"/>
          <p:cNvSpPr txBox="1">
            <a:spLocks noChangeArrowheads="1"/>
          </p:cNvSpPr>
          <p:nvPr/>
        </p:nvSpPr>
        <p:spPr bwMode="auto">
          <a:xfrm>
            <a:off x="685800" y="5791200"/>
            <a:ext cx="7483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2400">
              <a:solidFill>
                <a:srgbClr val="003399"/>
              </a:solidFill>
            </a:endParaRPr>
          </a:p>
        </p:txBody>
      </p:sp>
      <p:sp>
        <p:nvSpPr>
          <p:cNvPr id="42803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3048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solidFill>
                  <a:srgbClr val="FF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Cosmic Microwave Background Radiation (CMBR)</a:t>
            </a:r>
          </a:p>
        </p:txBody>
      </p:sp>
      <p:sp>
        <p:nvSpPr>
          <p:cNvPr id="2057" name="Text Box 5"/>
          <p:cNvSpPr txBox="1">
            <a:spLocks noChangeArrowheads="1"/>
          </p:cNvSpPr>
          <p:nvPr/>
        </p:nvSpPr>
        <p:spPr bwMode="auto">
          <a:xfrm>
            <a:off x="1066800" y="3276600"/>
            <a:ext cx="4556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rgbClr val="64EAAD"/>
                </a:solidFill>
              </a:rPr>
              <a:t>It shows a dipole</a:t>
            </a:r>
            <a:r>
              <a:rPr lang="en-US" sz="2400" dirty="0">
                <a:solidFill>
                  <a:srgbClr val="64EAAD"/>
                </a:solidFill>
                <a:sym typeface="Symbol" pitchFamily="18" charset="2"/>
              </a:rPr>
              <a:t> anisotropy with </a:t>
            </a:r>
            <a:endParaRPr lang="en-US" sz="2400" dirty="0">
              <a:solidFill>
                <a:srgbClr val="64EAAD"/>
              </a:solidFill>
            </a:endParaRPr>
          </a:p>
        </p:txBody>
      </p:sp>
      <p:sp>
        <p:nvSpPr>
          <p:cNvPr id="2058" name="Text Box 6"/>
          <p:cNvSpPr txBox="1">
            <a:spLocks noChangeArrowheads="1"/>
          </p:cNvSpPr>
          <p:nvPr/>
        </p:nvSpPr>
        <p:spPr bwMode="auto">
          <a:xfrm>
            <a:off x="609600" y="4114800"/>
            <a:ext cx="7467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>
                <a:solidFill>
                  <a:srgbClr val="92D050"/>
                </a:solidFill>
              </a:rPr>
              <a:t>This arises due to motion of our galaxy</a:t>
            </a: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685800" y="5410200"/>
            <a:ext cx="5562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>
                <a:solidFill>
                  <a:srgbClr val="FF9966"/>
                </a:solidFill>
              </a:rPr>
              <a:t>The higher order </a:t>
            </a:r>
            <a:r>
              <a:rPr lang="en-US" sz="2400" dirty="0" err="1">
                <a:solidFill>
                  <a:srgbClr val="FF9966"/>
                </a:solidFill>
              </a:rPr>
              <a:t>multipoles</a:t>
            </a:r>
            <a:r>
              <a:rPr lang="en-US" sz="2400" dirty="0">
                <a:solidFill>
                  <a:srgbClr val="FF9966"/>
                </a:solidFill>
              </a:rPr>
              <a:t> arise due to primordial fluctuations</a:t>
            </a:r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685800" y="1676400"/>
            <a:ext cx="3494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rgbClr val="FFFF00"/>
                </a:solidFill>
              </a:rPr>
              <a:t>CMBR is highly isotropic</a:t>
            </a:r>
          </a:p>
        </p:txBody>
      </p:sp>
      <p:graphicFrame>
        <p:nvGraphicFramePr>
          <p:cNvPr id="2050" name="Object 14"/>
          <p:cNvGraphicFramePr>
            <a:graphicFrameLocks noChangeAspect="1"/>
          </p:cNvGraphicFramePr>
          <p:nvPr/>
        </p:nvGraphicFramePr>
        <p:xfrm>
          <a:off x="1117600" y="2209800"/>
          <a:ext cx="5916613" cy="611188"/>
        </p:xfrm>
        <a:graphic>
          <a:graphicData uri="http://schemas.openxmlformats.org/presentationml/2006/ole">
            <p:oleObj spid="_x0000_s18434" name="Equation" r:id="rId3" imgW="2209680" imgH="228600" progId="Equation.3">
              <p:embed/>
            </p:oleObj>
          </a:graphicData>
        </a:graphic>
      </p:graphicFrame>
      <p:graphicFrame>
        <p:nvGraphicFramePr>
          <p:cNvPr id="2051" name="Object 15"/>
          <p:cNvGraphicFramePr>
            <a:graphicFrameLocks noChangeAspect="1"/>
          </p:cNvGraphicFramePr>
          <p:nvPr/>
        </p:nvGraphicFramePr>
        <p:xfrm>
          <a:off x="6400800" y="2895600"/>
          <a:ext cx="1981200" cy="1223963"/>
        </p:xfrm>
        <a:graphic>
          <a:graphicData uri="http://schemas.openxmlformats.org/presentationml/2006/ole">
            <p:oleObj spid="_x0000_s18435" name="Equation" r:id="rId4" imgW="698400" imgH="431640" progId="Equation.3">
              <p:embed/>
            </p:oleObj>
          </a:graphicData>
        </a:graphic>
      </p:graphicFrame>
      <p:graphicFrame>
        <p:nvGraphicFramePr>
          <p:cNvPr id="2052" name="Object 16"/>
          <p:cNvGraphicFramePr>
            <a:graphicFrameLocks noChangeAspect="1"/>
          </p:cNvGraphicFramePr>
          <p:nvPr/>
        </p:nvGraphicFramePr>
        <p:xfrm>
          <a:off x="6172200" y="5257800"/>
          <a:ext cx="2133600" cy="1368425"/>
        </p:xfrm>
        <a:graphic>
          <a:graphicData uri="http://schemas.openxmlformats.org/presentationml/2006/ole">
            <p:oleObj spid="_x0000_s18436" name="Equation" r:id="rId5" imgW="67284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533400" y="838200"/>
            <a:ext cx="7239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FFFF00"/>
                </a:solidFill>
              </a:rPr>
              <a:t>CMB anisotropies also give an indication of  large scale anisotropy</a:t>
            </a:r>
          </a:p>
          <a:p>
            <a:endParaRPr lang="en-US" sz="2800" dirty="0">
              <a:solidFill>
                <a:schemeClr val="tx1"/>
              </a:solidFill>
            </a:endParaRPr>
          </a:p>
          <a:p>
            <a:r>
              <a:rPr lang="en-US" sz="2800" dirty="0" err="1">
                <a:solidFill>
                  <a:srgbClr val="FFCCFF"/>
                </a:solidFill>
              </a:rPr>
              <a:t>Quadrupole</a:t>
            </a:r>
            <a:r>
              <a:rPr lang="en-US" sz="2800" dirty="0">
                <a:solidFill>
                  <a:srgbClr val="FFCCFF"/>
                </a:solidFill>
              </a:rPr>
              <a:t> and </a:t>
            </a:r>
            <a:r>
              <a:rPr lang="en-US" sz="2800" dirty="0" err="1">
                <a:solidFill>
                  <a:srgbClr val="FFCCFF"/>
                </a:solidFill>
              </a:rPr>
              <a:t>octopole</a:t>
            </a:r>
            <a:r>
              <a:rPr lang="en-US" sz="2800" dirty="0">
                <a:solidFill>
                  <a:srgbClr val="FFCCFF"/>
                </a:solidFill>
              </a:rPr>
              <a:t> show a preferred axis pointing towards </a:t>
            </a:r>
            <a:r>
              <a:rPr lang="en-US" sz="2800" dirty="0" smtClean="0">
                <a:solidFill>
                  <a:srgbClr val="FFCCFF"/>
                </a:solidFill>
              </a:rPr>
              <a:t>Virgo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533400" y="3429000"/>
            <a:ext cx="60023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CFF99"/>
                </a:solidFill>
              </a:rPr>
              <a:t>CMB dipole also points towards Virgo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4572000" y="4495800"/>
            <a:ext cx="34210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66FF"/>
                </a:solidFill>
              </a:rPr>
              <a:t>Oliveira-Costa </a:t>
            </a:r>
            <a:r>
              <a:rPr lang="en-US" sz="2400" i="1" dirty="0">
                <a:solidFill>
                  <a:srgbClr val="FF66FF"/>
                </a:solidFill>
              </a:rPr>
              <a:t>et al</a:t>
            </a:r>
            <a:r>
              <a:rPr lang="en-US" sz="2400" dirty="0">
                <a:solidFill>
                  <a:srgbClr val="FF66FF"/>
                </a:solidFill>
              </a:rPr>
              <a:t> 2003</a:t>
            </a:r>
          </a:p>
          <a:p>
            <a:r>
              <a:rPr lang="en-US" sz="2400" dirty="0">
                <a:solidFill>
                  <a:srgbClr val="FF66FF"/>
                </a:solidFill>
              </a:rPr>
              <a:t>Ralston and Jain, 2004</a:t>
            </a:r>
          </a:p>
          <a:p>
            <a:r>
              <a:rPr lang="en-US" sz="2400" dirty="0">
                <a:solidFill>
                  <a:srgbClr val="FF66FF"/>
                </a:solidFill>
              </a:rPr>
              <a:t>Schwarz </a:t>
            </a:r>
            <a:r>
              <a:rPr lang="en-US" sz="2400" i="1" dirty="0">
                <a:solidFill>
                  <a:srgbClr val="FF66FF"/>
                </a:solidFill>
              </a:rPr>
              <a:t>et al</a:t>
            </a:r>
            <a:r>
              <a:rPr lang="en-US" sz="2400" dirty="0">
                <a:solidFill>
                  <a:srgbClr val="FF66FF"/>
                </a:solidFill>
              </a:rPr>
              <a:t> 2004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4" descr="wmap_ilc_5yr_l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0"/>
            <a:ext cx="5334000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5" descr="wmap_ilc_5yr_l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95600" y="3276600"/>
            <a:ext cx="5638800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6" name="Text Box 6"/>
          <p:cNvSpPr txBox="1">
            <a:spLocks noChangeArrowheads="1"/>
          </p:cNvSpPr>
          <p:nvPr/>
        </p:nvSpPr>
        <p:spPr bwMode="auto">
          <a:xfrm>
            <a:off x="5638800" y="457200"/>
            <a:ext cx="22828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dirty="0" err="1">
                <a:solidFill>
                  <a:schemeClr val="accent5"/>
                </a:solidFill>
              </a:rPr>
              <a:t>Quadrupole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30725" name="Text Box 7"/>
          <p:cNvSpPr txBox="1">
            <a:spLocks noChangeArrowheads="1"/>
          </p:cNvSpPr>
          <p:nvPr/>
        </p:nvSpPr>
        <p:spPr bwMode="auto">
          <a:xfrm>
            <a:off x="990600" y="5638800"/>
            <a:ext cx="17414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rgbClr val="CCFFCC"/>
                </a:solidFill>
              </a:rPr>
              <a:t>Octopole</a:t>
            </a:r>
          </a:p>
        </p:txBody>
      </p:sp>
      <p:sp>
        <p:nvSpPr>
          <p:cNvPr id="30726" name="TextBox 5"/>
          <p:cNvSpPr txBox="1">
            <a:spLocks noChangeArrowheads="1"/>
          </p:cNvSpPr>
          <p:nvPr/>
        </p:nvSpPr>
        <p:spPr bwMode="auto">
          <a:xfrm>
            <a:off x="5715000" y="1600200"/>
            <a:ext cx="3133725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CCFF"/>
                </a:solidFill>
              </a:rPr>
              <a:t>Sig. of alignment</a:t>
            </a:r>
          </a:p>
          <a:p>
            <a:r>
              <a:rPr lang="en-US" dirty="0">
                <a:solidFill>
                  <a:srgbClr val="FFCCFF"/>
                </a:solidFill>
              </a:rPr>
              <a:t>     = </a:t>
            </a:r>
            <a:r>
              <a:rPr lang="en-US" dirty="0" smtClean="0">
                <a:solidFill>
                  <a:srgbClr val="FFCCFF"/>
                </a:solidFill>
              </a:rPr>
              <a:t>3 - 4 </a:t>
            </a:r>
            <a:r>
              <a:rPr lang="en-US" dirty="0">
                <a:solidFill>
                  <a:srgbClr val="FFCCFF"/>
                </a:solidFill>
              </a:rPr>
              <a:t>sigma </a:t>
            </a:r>
            <a:endParaRPr lang="en-IN" dirty="0">
              <a:solidFill>
                <a:srgbClr val="FFCC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rgbClr val="FFC000"/>
                </a:solidFill>
              </a:rPr>
              <a:t>Number count and brightness of radio sources</a:t>
            </a:r>
            <a:endParaRPr lang="en-IN" sz="4000" dirty="0" smtClean="0">
              <a:solidFill>
                <a:srgbClr val="FFC000"/>
              </a:solidFill>
            </a:endParaRP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CFF"/>
                </a:solidFill>
              </a:rPr>
              <a:t>The observed source count and brightness of radio sources should show a dipole anisotropy due to local motion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Caused by aberration and Doppler effect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Seen in data, direction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 CMB dipole</a:t>
            </a: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rgbClr val="FFCCFF"/>
                </a:solidFill>
              </a:rPr>
              <a:t>But the amplitude is 2.5 - 4 times larger </a:t>
            </a:r>
          </a:p>
          <a:p>
            <a:pPr>
              <a:buFontTx/>
              <a:buNone/>
            </a:pPr>
            <a:endParaRPr lang="en-US" dirty="0" smtClean="0">
              <a:solidFill>
                <a:srgbClr val="FFCCFF"/>
              </a:solidFill>
            </a:endParaRPr>
          </a:p>
          <a:p>
            <a:endParaRPr lang="en-US" dirty="0" smtClean="0"/>
          </a:p>
          <a:p>
            <a:endParaRPr lang="en-IN" dirty="0" smtClean="0"/>
          </a:p>
        </p:txBody>
      </p:sp>
      <p:sp>
        <p:nvSpPr>
          <p:cNvPr id="32772" name="TextBox 3"/>
          <p:cNvSpPr txBox="1">
            <a:spLocks noChangeArrowheads="1"/>
          </p:cNvSpPr>
          <p:nvPr/>
        </p:nvSpPr>
        <p:spPr bwMode="auto">
          <a:xfrm>
            <a:off x="2814639" y="5257800"/>
            <a:ext cx="559416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99FF99"/>
                </a:solidFill>
              </a:rPr>
              <a:t>(</a:t>
            </a:r>
            <a:r>
              <a:rPr lang="en-US" dirty="0" err="1">
                <a:solidFill>
                  <a:srgbClr val="99FF99"/>
                </a:solidFill>
              </a:rPr>
              <a:t>Singal</a:t>
            </a:r>
            <a:r>
              <a:rPr lang="en-US" dirty="0">
                <a:solidFill>
                  <a:srgbClr val="99FF99"/>
                </a:solidFill>
              </a:rPr>
              <a:t> </a:t>
            </a:r>
            <a:r>
              <a:rPr lang="en-US" dirty="0" smtClean="0">
                <a:solidFill>
                  <a:srgbClr val="99FF99"/>
                </a:solidFill>
              </a:rPr>
              <a:t>2011, </a:t>
            </a:r>
            <a:r>
              <a:rPr lang="en-US" dirty="0" err="1" smtClean="0">
                <a:solidFill>
                  <a:srgbClr val="99FF99"/>
                </a:solidFill>
              </a:rPr>
              <a:t>Tiwari</a:t>
            </a:r>
            <a:r>
              <a:rPr lang="en-US" dirty="0" smtClean="0">
                <a:solidFill>
                  <a:srgbClr val="99FF99"/>
                </a:solidFill>
              </a:rPr>
              <a:t> et al 2015)</a:t>
            </a:r>
            <a:endParaRPr lang="en-IN" dirty="0">
              <a:solidFill>
                <a:srgbClr val="99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rgbClr val="FFC000"/>
                </a:solidFill>
              </a:rPr>
              <a:t>Radio Data</a:t>
            </a:r>
            <a:endParaRPr lang="en-IN" sz="4000" dirty="0" smtClean="0">
              <a:solidFill>
                <a:srgbClr val="FFC000"/>
              </a:solidFill>
            </a:endParaRP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CFF"/>
                </a:solidFill>
              </a:rPr>
              <a:t>The signal is seen in all sky radio survey (NVSS) using VLA</a:t>
            </a:r>
          </a:p>
          <a:p>
            <a:r>
              <a:rPr lang="en-US" dirty="0" smtClean="0">
                <a:solidFill>
                  <a:srgbClr val="99FF99"/>
                </a:solidFill>
              </a:rPr>
              <a:t>Most sources are at high </a:t>
            </a:r>
            <a:r>
              <a:rPr lang="en-US" dirty="0" err="1" smtClean="0">
                <a:solidFill>
                  <a:srgbClr val="99FF99"/>
                </a:solidFill>
              </a:rPr>
              <a:t>redshift</a:t>
            </a:r>
            <a:r>
              <a:rPr lang="en-US" dirty="0" smtClean="0">
                <a:solidFill>
                  <a:srgbClr val="99FF99"/>
                </a:solidFill>
              </a:rPr>
              <a:t> of order 1 but  the actual value is not known</a:t>
            </a:r>
          </a:p>
          <a:p>
            <a:pPr>
              <a:buFontTx/>
              <a:buNone/>
            </a:pPr>
            <a:endParaRPr lang="en-US" dirty="0" smtClean="0">
              <a:solidFill>
                <a:srgbClr val="FFCCFF"/>
              </a:solidFill>
            </a:endParaRPr>
          </a:p>
          <a:p>
            <a:endParaRPr lang="en-US" dirty="0" smtClean="0"/>
          </a:p>
          <a:p>
            <a:endParaRPr lang="en-I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rgbClr val="FFFF00"/>
                </a:solidFill>
              </a:rPr>
              <a:t>Difference in Amplitude</a:t>
            </a:r>
            <a:endParaRPr lang="en-IN" sz="4000" dirty="0" smtClean="0">
              <a:solidFill>
                <a:srgbClr val="FFFF00"/>
              </a:solidFill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rgbClr val="FFCCFF"/>
                </a:solidFill>
              </a:rPr>
              <a:t>The difference in amplitude arises partially from the method used and the removal of cluster dipole</a:t>
            </a:r>
            <a:endParaRPr lang="en-US" dirty="0" smtClean="0">
              <a:solidFill>
                <a:srgbClr val="99FF99"/>
              </a:solidFill>
            </a:endParaRPr>
          </a:p>
          <a:p>
            <a:r>
              <a:rPr lang="en-US" dirty="0" smtClean="0">
                <a:solidFill>
                  <a:srgbClr val="FF66FF"/>
                </a:solidFill>
              </a:rPr>
              <a:t>We use spherical harmonic decomposition which gives a conservative estimate, </a:t>
            </a:r>
            <a:r>
              <a:rPr lang="en-US" dirty="0" err="1" smtClean="0">
                <a:solidFill>
                  <a:srgbClr val="99FF99"/>
                </a:solidFill>
              </a:rPr>
              <a:t>Singal</a:t>
            </a:r>
            <a:r>
              <a:rPr lang="en-US" dirty="0" smtClean="0">
                <a:solidFill>
                  <a:srgbClr val="99FF99"/>
                </a:solidFill>
              </a:rPr>
              <a:t> makes a direct dipole fit to data which gives a larger amplitude</a:t>
            </a:r>
          </a:p>
          <a:p>
            <a:pPr>
              <a:buFontTx/>
              <a:buNone/>
            </a:pPr>
            <a:endParaRPr lang="en-US" dirty="0" smtClean="0">
              <a:solidFill>
                <a:srgbClr val="FFCCFF"/>
              </a:solidFill>
            </a:endParaRPr>
          </a:p>
          <a:p>
            <a:endParaRPr lang="en-US" dirty="0" smtClean="0"/>
          </a:p>
          <a:p>
            <a:endParaRPr lang="en-I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rgbClr val="FFFF00"/>
                </a:solidFill>
              </a:rPr>
              <a:t>Cluster Dipole</a:t>
            </a:r>
            <a:endParaRPr lang="en-IN" sz="4000" dirty="0" smtClean="0">
              <a:solidFill>
                <a:srgbClr val="FFFF00"/>
              </a:solidFill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rgbClr val="FFCCFF"/>
                </a:solidFill>
              </a:rPr>
              <a:t>The local sources are not distributed </a:t>
            </a:r>
            <a:r>
              <a:rPr lang="en-US" dirty="0" err="1" smtClean="0">
                <a:solidFill>
                  <a:srgbClr val="FFCCFF"/>
                </a:solidFill>
              </a:rPr>
              <a:t>isotropically</a:t>
            </a:r>
            <a:endParaRPr lang="en-US" dirty="0" smtClean="0">
              <a:solidFill>
                <a:srgbClr val="99FF99"/>
              </a:solidFill>
            </a:endParaRPr>
          </a:p>
          <a:p>
            <a:r>
              <a:rPr lang="en-US" dirty="0" smtClean="0">
                <a:solidFill>
                  <a:srgbClr val="FF66FF"/>
                </a:solidFill>
              </a:rPr>
              <a:t>We need to remove these sources which will bias the cosmological signal </a:t>
            </a:r>
          </a:p>
          <a:p>
            <a:r>
              <a:rPr lang="en-US" dirty="0" smtClean="0">
                <a:solidFill>
                  <a:srgbClr val="64EAAD"/>
                </a:solidFill>
              </a:rPr>
              <a:t>However analysis of 2MASS survey indicates that this cluster dipole does not converge even up </a:t>
            </a:r>
            <a:r>
              <a:rPr lang="en-US" dirty="0" err="1" smtClean="0">
                <a:solidFill>
                  <a:srgbClr val="64EAAD"/>
                </a:solidFill>
              </a:rPr>
              <a:t>tp</a:t>
            </a:r>
            <a:r>
              <a:rPr lang="en-US" dirty="0" smtClean="0">
                <a:solidFill>
                  <a:srgbClr val="64EAAD"/>
                </a:solidFill>
              </a:rPr>
              <a:t> distances of 300 </a:t>
            </a:r>
            <a:r>
              <a:rPr lang="en-US" dirty="0" err="1" smtClean="0">
                <a:solidFill>
                  <a:srgbClr val="64EAAD"/>
                </a:solidFill>
              </a:rPr>
              <a:t>Mpc</a:t>
            </a:r>
            <a:endParaRPr lang="en-US" dirty="0" smtClean="0">
              <a:solidFill>
                <a:srgbClr val="64EAAD"/>
              </a:solidFill>
            </a:endParaRPr>
          </a:p>
          <a:p>
            <a:pPr>
              <a:buFontTx/>
              <a:buNone/>
            </a:pPr>
            <a:endParaRPr lang="en-US" dirty="0" smtClean="0">
              <a:solidFill>
                <a:srgbClr val="FFCCFF"/>
              </a:solidFill>
            </a:endParaRPr>
          </a:p>
          <a:p>
            <a:endParaRPr lang="en-US" dirty="0" smtClean="0"/>
          </a:p>
          <a:p>
            <a:endParaRPr lang="en-IN" dirty="0" smtClean="0"/>
          </a:p>
        </p:txBody>
      </p:sp>
      <p:sp>
        <p:nvSpPr>
          <p:cNvPr id="33796" name="TextBox 3"/>
          <p:cNvSpPr txBox="1">
            <a:spLocks noChangeArrowheads="1"/>
          </p:cNvSpPr>
          <p:nvPr/>
        </p:nvSpPr>
        <p:spPr bwMode="auto">
          <a:xfrm>
            <a:off x="4191000" y="5334000"/>
            <a:ext cx="334078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99FF99"/>
                </a:solidFill>
              </a:rPr>
              <a:t>(</a:t>
            </a:r>
            <a:r>
              <a:rPr lang="en-US" dirty="0" err="1" smtClean="0">
                <a:solidFill>
                  <a:srgbClr val="99FF99"/>
                </a:solidFill>
              </a:rPr>
              <a:t>Bilicki</a:t>
            </a:r>
            <a:r>
              <a:rPr lang="en-US" dirty="0" smtClean="0">
                <a:solidFill>
                  <a:srgbClr val="99FF99"/>
                </a:solidFill>
              </a:rPr>
              <a:t> et al 2011)</a:t>
            </a:r>
            <a:endParaRPr lang="en-IN" dirty="0">
              <a:solidFill>
                <a:srgbClr val="99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Content Placeholder 3" descr="apj402242f7_l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381000"/>
            <a:ext cx="4193557" cy="3124200"/>
          </a:xfrm>
        </p:spPr>
      </p:pic>
      <p:pic>
        <p:nvPicPr>
          <p:cNvPr id="5" name="Picture 4" descr="apj402242f6_l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200" y="2971800"/>
            <a:ext cx="4368800" cy="32766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rgbClr val="FFFF00"/>
                </a:solidFill>
                <a:latin typeface="Georgia" pitchFamily="18" charset="0"/>
              </a:rPr>
              <a:t>Introduction</a:t>
            </a:r>
          </a:p>
        </p:txBody>
      </p:sp>
      <p:sp>
        <p:nvSpPr>
          <p:cNvPr id="12291" name="TextBox 4"/>
          <p:cNvSpPr txBox="1">
            <a:spLocks noChangeArrowheads="1"/>
          </p:cNvSpPr>
          <p:nvPr/>
        </p:nvSpPr>
        <p:spPr bwMode="auto">
          <a:xfrm>
            <a:off x="762000" y="1447800"/>
            <a:ext cx="7162800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92D050"/>
                </a:solidFill>
              </a:rPr>
              <a:t>Universe is assumed to be homogeneous and isotropic at large distance scales</a:t>
            </a:r>
          </a:p>
          <a:p>
            <a:pPr>
              <a:defRPr/>
            </a:pPr>
            <a:endParaRPr lang="en-US" dirty="0">
              <a:solidFill>
                <a:srgbClr val="006600"/>
              </a:solidFill>
            </a:endParaRPr>
          </a:p>
          <a:p>
            <a:pPr>
              <a:defRPr/>
            </a:pPr>
            <a:r>
              <a:rPr lang="en-US" dirty="0">
                <a:solidFill>
                  <a:srgbClr val="CC0099"/>
                </a:solidFill>
              </a:rPr>
              <a:t>No preferred position or direction                   </a:t>
            </a:r>
          </a:p>
          <a:p>
            <a:pPr>
              <a:defRPr/>
            </a:pPr>
            <a:r>
              <a:rPr lang="en-US" dirty="0">
                <a:solidFill>
                  <a:srgbClr val="CC0099"/>
                </a:solidFill>
              </a:rPr>
              <a:t>                         </a:t>
            </a:r>
            <a:r>
              <a:rPr lang="en-US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Cosmological Principle</a:t>
            </a:r>
          </a:p>
          <a:p>
            <a:pPr>
              <a:defRPr/>
            </a:pPr>
            <a:r>
              <a:rPr lang="en-US" dirty="0">
                <a:solidFill>
                  <a:srgbClr val="6600CC"/>
                </a:solidFill>
              </a:rPr>
              <a:t>   </a:t>
            </a:r>
          </a:p>
          <a:p>
            <a:pPr>
              <a:defRPr/>
            </a:pPr>
            <a:r>
              <a:rPr lang="en-US" dirty="0">
                <a:solidFill>
                  <a:srgbClr val="CC3300"/>
                </a:solidFill>
                <a:sym typeface="Symbol" pitchFamily="18" charset="2"/>
              </a:rPr>
              <a:t>It is purely an assumption, originally made for simplicity </a:t>
            </a:r>
            <a:endParaRPr lang="en-US" dirty="0">
              <a:solidFill>
                <a:srgbClr val="CC3300"/>
              </a:solidFill>
            </a:endParaRPr>
          </a:p>
          <a:p>
            <a:pPr>
              <a:defRPr/>
            </a:pPr>
            <a:endParaRPr lang="en-US" dirty="0">
              <a:solidFill>
                <a:srgbClr val="006600"/>
              </a:solidFill>
            </a:endParaRPr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Axis of clustering dipole</a:t>
            </a:r>
            <a:endParaRPr lang="en-IN" dirty="0">
              <a:solidFill>
                <a:srgbClr val="FFFF00"/>
              </a:solidFill>
            </a:endParaRPr>
          </a:p>
        </p:txBody>
      </p:sp>
      <p:pic>
        <p:nvPicPr>
          <p:cNvPr id="4" name="Content Placeholder 3" descr="apj402242f3_l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0" y="1828800"/>
            <a:ext cx="5385564" cy="3581400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>
                <a:solidFill>
                  <a:srgbClr val="FFFF00"/>
                </a:solidFill>
              </a:rPr>
              <a:t>Polarization flux weighted number counts</a:t>
            </a:r>
            <a:endParaRPr lang="en-IN" sz="4000" smtClean="0">
              <a:solidFill>
                <a:srgbClr val="FFFF00"/>
              </a:solidFill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CFF"/>
                </a:solidFill>
              </a:rPr>
              <a:t>The polarized flux also shows dipole anisotropy,  </a:t>
            </a:r>
            <a:r>
              <a:rPr lang="en-US" dirty="0" smtClean="0">
                <a:solidFill>
                  <a:srgbClr val="99FF99"/>
                </a:solidFill>
              </a:rPr>
              <a:t>direction </a:t>
            </a:r>
            <a:r>
              <a:rPr lang="en-US" dirty="0" smtClean="0">
                <a:solidFill>
                  <a:srgbClr val="99FF99"/>
                </a:solidFill>
                <a:sym typeface="Symbol"/>
              </a:rPr>
              <a:t></a:t>
            </a:r>
            <a:r>
              <a:rPr lang="en-US" dirty="0" smtClean="0">
                <a:solidFill>
                  <a:srgbClr val="99FF99"/>
                </a:solidFill>
              </a:rPr>
              <a:t> CMB dipole</a:t>
            </a:r>
          </a:p>
          <a:p>
            <a:r>
              <a:rPr lang="en-US" dirty="0" smtClean="0">
                <a:solidFill>
                  <a:srgbClr val="FF66FF"/>
                </a:solidFill>
              </a:rPr>
              <a:t>But the amplitude is 7-8 times larger than expected </a:t>
            </a:r>
          </a:p>
          <a:p>
            <a:pPr>
              <a:buFontTx/>
              <a:buNone/>
            </a:pPr>
            <a:endParaRPr lang="en-US" dirty="0" smtClean="0">
              <a:solidFill>
                <a:srgbClr val="FFCCFF"/>
              </a:solidFill>
            </a:endParaRPr>
          </a:p>
          <a:p>
            <a:endParaRPr lang="en-US" dirty="0" smtClean="0"/>
          </a:p>
          <a:p>
            <a:endParaRPr lang="en-IN" dirty="0" smtClean="0"/>
          </a:p>
        </p:txBody>
      </p:sp>
      <p:sp>
        <p:nvSpPr>
          <p:cNvPr id="33796" name="TextBox 3"/>
          <p:cNvSpPr txBox="1">
            <a:spLocks noChangeArrowheads="1"/>
          </p:cNvSpPr>
          <p:nvPr/>
        </p:nvSpPr>
        <p:spPr bwMode="auto">
          <a:xfrm>
            <a:off x="3810000" y="4724400"/>
            <a:ext cx="417672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99FF99"/>
                </a:solidFill>
              </a:rPr>
              <a:t>(</a:t>
            </a:r>
            <a:r>
              <a:rPr lang="en-US" dirty="0" err="1">
                <a:solidFill>
                  <a:srgbClr val="99FF99"/>
                </a:solidFill>
              </a:rPr>
              <a:t>Tiwari</a:t>
            </a:r>
            <a:r>
              <a:rPr lang="en-US" dirty="0">
                <a:solidFill>
                  <a:srgbClr val="99FF99"/>
                </a:solidFill>
              </a:rPr>
              <a:t> and Jain </a:t>
            </a:r>
            <a:r>
              <a:rPr lang="en-US" dirty="0" smtClean="0">
                <a:solidFill>
                  <a:srgbClr val="99FF99"/>
                </a:solidFill>
              </a:rPr>
              <a:t>2014)</a:t>
            </a:r>
            <a:endParaRPr lang="en-IN" dirty="0">
              <a:solidFill>
                <a:srgbClr val="99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Picture 2" descr="E:\dipo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1066800"/>
            <a:ext cx="6096000" cy="4572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14600" y="4343400"/>
            <a:ext cx="1143262" cy="584775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CMB</a:t>
            </a:r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33800" y="2667000"/>
            <a:ext cx="178125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2060"/>
                </a:solidFill>
              </a:rPr>
              <a:t>Radio </a:t>
            </a:r>
          </a:p>
          <a:p>
            <a:r>
              <a:rPr lang="en-US" sz="2800" dirty="0" smtClean="0">
                <a:solidFill>
                  <a:srgbClr val="002060"/>
                </a:solidFill>
              </a:rPr>
              <a:t>brightness</a:t>
            </a:r>
            <a:endParaRPr lang="en-IN" sz="2800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91200" y="3124200"/>
            <a:ext cx="203934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Radio 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polarization</a:t>
            </a:r>
            <a:endParaRPr lang="en-IN" sz="28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2514600"/>
            <a:ext cx="1783437" cy="584775"/>
          </a:xfrm>
          <a:prstGeom prst="rect">
            <a:avLst/>
          </a:prstGeom>
          <a:solidFill>
            <a:schemeClr val="bg1"/>
          </a:solidFill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dirty="0" smtClean="0"/>
              <a:t>V (Km/s)</a:t>
            </a:r>
            <a:endParaRPr lang="en-IN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685800" y="381000"/>
            <a:ext cx="7521575" cy="5330825"/>
            <a:chOff x="384" y="240"/>
            <a:chExt cx="4738" cy="3358"/>
          </a:xfrm>
        </p:grpSpPr>
        <p:pic>
          <p:nvPicPr>
            <p:cNvPr id="34824" name="Picture 6" descr="p1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24" y="864"/>
              <a:ext cx="4320" cy="27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825" name="Text Box 8"/>
            <p:cNvSpPr txBox="1">
              <a:spLocks noChangeArrowheads="1"/>
            </p:cNvSpPr>
            <p:nvPr/>
          </p:nvSpPr>
          <p:spPr bwMode="auto">
            <a:xfrm>
              <a:off x="384" y="240"/>
              <a:ext cx="244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The Virgo Alignment</a:t>
              </a:r>
            </a:p>
          </p:txBody>
        </p:sp>
        <p:sp>
          <p:nvSpPr>
            <p:cNvPr id="34826" name="Line 9"/>
            <p:cNvSpPr>
              <a:spLocks noChangeShapeType="1"/>
            </p:cNvSpPr>
            <p:nvPr/>
          </p:nvSpPr>
          <p:spPr bwMode="auto">
            <a:xfrm flipH="1">
              <a:off x="3600" y="912"/>
              <a:ext cx="240" cy="288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34827" name="Text Box 10"/>
            <p:cNvSpPr txBox="1">
              <a:spLocks noChangeArrowheads="1"/>
            </p:cNvSpPr>
            <p:nvPr/>
          </p:nvSpPr>
          <p:spPr bwMode="auto">
            <a:xfrm>
              <a:off x="3792" y="768"/>
              <a:ext cx="1330" cy="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dirty="0" err="1">
                  <a:solidFill>
                    <a:srgbClr val="FF0066"/>
                  </a:solidFill>
                </a:rPr>
                <a:t>quadrupole</a:t>
              </a:r>
              <a:endParaRPr lang="en-US" sz="2800" dirty="0">
                <a:solidFill>
                  <a:srgbClr val="FF0066"/>
                </a:solidFill>
              </a:endParaRPr>
            </a:p>
            <a:p>
              <a:r>
                <a:rPr lang="en-US" sz="2800" dirty="0">
                  <a:solidFill>
                    <a:srgbClr val="FF0066"/>
                  </a:solidFill>
                </a:rPr>
                <a:t>and </a:t>
              </a:r>
              <a:r>
                <a:rPr lang="en-US" sz="2800" dirty="0" err="1">
                  <a:solidFill>
                    <a:srgbClr val="FF0066"/>
                  </a:solidFill>
                </a:rPr>
                <a:t>octopole</a:t>
              </a:r>
              <a:endParaRPr lang="en-US" sz="2800" dirty="0">
                <a:solidFill>
                  <a:srgbClr val="FF0066"/>
                </a:solidFill>
              </a:endParaRPr>
            </a:p>
          </p:txBody>
        </p:sp>
        <p:sp>
          <p:nvSpPr>
            <p:cNvPr id="34828" name="Line 11"/>
            <p:cNvSpPr>
              <a:spLocks noChangeShapeType="1"/>
            </p:cNvSpPr>
            <p:nvPr/>
          </p:nvSpPr>
          <p:spPr bwMode="auto">
            <a:xfrm flipV="1">
              <a:off x="3888" y="1296"/>
              <a:ext cx="96" cy="432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 type="triangle" w="lg" len="lg"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  <p:txBody>
            <a:bodyPr/>
            <a:lstStyle/>
            <a:p>
              <a:endParaRPr lang="en-IN"/>
            </a:p>
          </p:txBody>
        </p:sp>
        <p:sp>
          <p:nvSpPr>
            <p:cNvPr id="34829" name="Text Box 12"/>
            <p:cNvSpPr txBox="1">
              <a:spLocks noChangeArrowheads="1"/>
            </p:cNvSpPr>
            <p:nvPr/>
          </p:nvSpPr>
          <p:spPr bwMode="auto">
            <a:xfrm>
              <a:off x="4176" y="1392"/>
              <a:ext cx="70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dirty="0">
                  <a:solidFill>
                    <a:schemeClr val="hlink"/>
                  </a:solidFill>
                </a:rPr>
                <a:t>dipole</a:t>
              </a:r>
            </a:p>
          </p:txBody>
        </p:sp>
        <p:sp>
          <p:nvSpPr>
            <p:cNvPr id="34830" name="Line 13"/>
            <p:cNvSpPr>
              <a:spLocks noChangeShapeType="1"/>
            </p:cNvSpPr>
            <p:nvPr/>
          </p:nvSpPr>
          <p:spPr bwMode="auto">
            <a:xfrm rot="20280000" flipV="1">
              <a:off x="2951" y="1354"/>
              <a:ext cx="345" cy="192"/>
            </a:xfrm>
            <a:prstGeom prst="line">
              <a:avLst/>
            </a:prstGeom>
            <a:noFill/>
            <a:ln w="9525">
              <a:solidFill>
                <a:srgbClr val="800080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34831" name="Text Box 14"/>
            <p:cNvSpPr txBox="1">
              <a:spLocks noChangeArrowheads="1"/>
            </p:cNvSpPr>
            <p:nvPr/>
          </p:nvSpPr>
          <p:spPr bwMode="auto">
            <a:xfrm>
              <a:off x="2400" y="1344"/>
              <a:ext cx="631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dirty="0" smtClean="0"/>
                <a:t>radio</a:t>
              </a:r>
            </a:p>
            <a:p>
              <a:r>
                <a:rPr lang="en-US" sz="2800" dirty="0" smtClean="0"/>
                <a:t>Pol.</a:t>
              </a:r>
              <a:endParaRPr lang="en-US" sz="2800" dirty="0"/>
            </a:p>
          </p:txBody>
        </p:sp>
        <p:sp>
          <p:nvSpPr>
            <p:cNvPr id="34832" name="Line 15"/>
            <p:cNvSpPr>
              <a:spLocks noChangeShapeType="1"/>
            </p:cNvSpPr>
            <p:nvPr/>
          </p:nvSpPr>
          <p:spPr bwMode="auto">
            <a:xfrm rot="240000">
              <a:off x="3274" y="915"/>
              <a:ext cx="104" cy="299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34833" name="Text Box 16"/>
            <p:cNvSpPr txBox="1">
              <a:spLocks noChangeArrowheads="1"/>
            </p:cNvSpPr>
            <p:nvPr/>
          </p:nvSpPr>
          <p:spPr bwMode="auto">
            <a:xfrm>
              <a:off x="2544" y="768"/>
              <a:ext cx="763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dirty="0">
                  <a:solidFill>
                    <a:srgbClr val="0000FF"/>
                  </a:solidFill>
                </a:rPr>
                <a:t>optical</a:t>
              </a:r>
            </a:p>
          </p:txBody>
        </p:sp>
      </p:grpSp>
      <p:sp>
        <p:nvSpPr>
          <p:cNvPr id="34819" name="Oval 34"/>
          <p:cNvSpPr>
            <a:spLocks noChangeArrowheads="1"/>
          </p:cNvSpPr>
          <p:nvPr/>
        </p:nvSpPr>
        <p:spPr bwMode="auto">
          <a:xfrm>
            <a:off x="5715000" y="2438400"/>
            <a:ext cx="152400" cy="152400"/>
          </a:xfrm>
          <a:prstGeom prst="ellipse">
            <a:avLst/>
          </a:prstGeom>
          <a:solidFill>
            <a:schemeClr val="tx1"/>
          </a:solidFill>
          <a:ln w="9525" algn="ctr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en-IN"/>
          </a:p>
        </p:txBody>
      </p:sp>
      <p:sp>
        <p:nvSpPr>
          <p:cNvPr id="34821" name="TextBox 48"/>
          <p:cNvSpPr txBox="1">
            <a:spLocks noChangeArrowheads="1"/>
          </p:cNvSpPr>
          <p:nvPr/>
        </p:nvSpPr>
        <p:spPr bwMode="auto">
          <a:xfrm>
            <a:off x="6248400" y="2743200"/>
            <a:ext cx="171393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002060"/>
                </a:solidFill>
              </a:rPr>
              <a:t>Radio </a:t>
            </a:r>
            <a:endParaRPr lang="en-US" sz="2000" dirty="0">
              <a:solidFill>
                <a:srgbClr val="002060"/>
              </a:solidFill>
            </a:endParaRPr>
          </a:p>
          <a:p>
            <a:r>
              <a:rPr lang="en-US" sz="2000" dirty="0" smtClean="0">
                <a:solidFill>
                  <a:srgbClr val="002060"/>
                </a:solidFill>
              </a:rPr>
              <a:t>Polarized flux</a:t>
            </a:r>
            <a:endParaRPr lang="en-IN" sz="2000" dirty="0">
              <a:solidFill>
                <a:srgbClr val="002060"/>
              </a:solidFill>
            </a:endParaRPr>
          </a:p>
        </p:txBody>
      </p:sp>
      <p:sp>
        <p:nvSpPr>
          <p:cNvPr id="34822" name="Oval 34"/>
          <p:cNvSpPr>
            <a:spLocks noChangeArrowheads="1"/>
          </p:cNvSpPr>
          <p:nvPr/>
        </p:nvSpPr>
        <p:spPr bwMode="auto">
          <a:xfrm>
            <a:off x="6172200" y="2819400"/>
            <a:ext cx="152400" cy="152400"/>
          </a:xfrm>
          <a:prstGeom prst="ellipse">
            <a:avLst/>
          </a:prstGeom>
          <a:solidFill>
            <a:schemeClr val="tx1"/>
          </a:solidFill>
          <a:ln w="9525" algn="ctr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en-IN"/>
          </a:p>
        </p:txBody>
      </p:sp>
      <p:sp>
        <p:nvSpPr>
          <p:cNvPr id="18" name="TextBox 48"/>
          <p:cNvSpPr txBox="1">
            <a:spLocks noChangeArrowheads="1"/>
          </p:cNvSpPr>
          <p:nvPr/>
        </p:nvSpPr>
        <p:spPr bwMode="auto">
          <a:xfrm>
            <a:off x="4876800" y="2514600"/>
            <a:ext cx="132279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</a:rPr>
              <a:t>Radio </a:t>
            </a:r>
            <a:endParaRPr lang="en-US" sz="2000" dirty="0" smtClean="0">
              <a:solidFill>
                <a:schemeClr val="tx2"/>
              </a:solidFill>
            </a:endParaRPr>
          </a:p>
          <a:p>
            <a:r>
              <a:rPr lang="en-US" sz="2000" dirty="0" smtClean="0">
                <a:solidFill>
                  <a:schemeClr val="tx2"/>
                </a:solidFill>
              </a:rPr>
              <a:t>brightness</a:t>
            </a:r>
            <a:endParaRPr lang="en-US" sz="2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CCFF99"/>
                </a:solidFill>
              </a:rPr>
              <a:t>Other Claims</a:t>
            </a:r>
            <a:endParaRPr lang="en-IN" smtClean="0">
              <a:solidFill>
                <a:srgbClr val="CCFF99"/>
              </a:solidFill>
            </a:endParaRP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hemispherical power anisotropy in CMB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A Cold Spot in CMB</a:t>
            </a:r>
          </a:p>
          <a:p>
            <a:r>
              <a:rPr lang="en-US" dirty="0" smtClean="0">
                <a:solidFill>
                  <a:srgbClr val="92D050"/>
                </a:solidFill>
              </a:rPr>
              <a:t>Parity asymmetry in CMB?</a:t>
            </a:r>
          </a:p>
          <a:p>
            <a:r>
              <a:rPr lang="en-US" dirty="0" smtClean="0">
                <a:solidFill>
                  <a:srgbClr val="FFCCFF"/>
                </a:solidFill>
              </a:rPr>
              <a:t>Parity asymmetry in spiral galaxies?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Large scale coherence in cluster peculiar velocities?</a:t>
            </a:r>
          </a:p>
          <a:p>
            <a:endParaRPr lang="en-US" dirty="0" smtClean="0">
              <a:solidFill>
                <a:srgbClr val="FFC000"/>
              </a:solidFill>
            </a:endParaRPr>
          </a:p>
          <a:p>
            <a:endParaRPr lang="en-US" dirty="0" smtClean="0">
              <a:solidFill>
                <a:srgbClr val="FFC000"/>
              </a:solidFill>
            </a:endParaRPr>
          </a:p>
        </p:txBody>
      </p:sp>
      <p:sp>
        <p:nvSpPr>
          <p:cNvPr id="37892" name="TextBox 3"/>
          <p:cNvSpPr txBox="1">
            <a:spLocks noChangeArrowheads="1"/>
          </p:cNvSpPr>
          <p:nvPr/>
        </p:nvSpPr>
        <p:spPr bwMode="auto">
          <a:xfrm>
            <a:off x="914400" y="5029200"/>
            <a:ext cx="7239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66FF"/>
                </a:solidFill>
              </a:rPr>
              <a:t>WMAP, PLANCK dismiss some of these</a:t>
            </a:r>
            <a:endParaRPr lang="en-IN" dirty="0">
              <a:solidFill>
                <a:srgbClr val="FF66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rgbClr val="FFFF00"/>
                </a:solidFill>
              </a:rPr>
              <a:t>Hemispherical Power anisotropy</a:t>
            </a:r>
            <a:endParaRPr lang="en-IN" sz="3200" dirty="0" smtClean="0">
              <a:solidFill>
                <a:srgbClr val="FFFF00"/>
              </a:solidFill>
            </a:endParaRP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524000" y="1905000"/>
            <a:ext cx="5486400" cy="2895600"/>
            <a:chOff x="1066800" y="1295400"/>
            <a:chExt cx="6705600" cy="3575050"/>
          </a:xfrm>
        </p:grpSpPr>
        <p:pic>
          <p:nvPicPr>
            <p:cNvPr id="39944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066800" y="1295400"/>
              <a:ext cx="6705600" cy="3575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9945" name="Oval 5"/>
            <p:cNvSpPr>
              <a:spLocks noChangeArrowheads="1"/>
            </p:cNvSpPr>
            <p:nvPr/>
          </p:nvSpPr>
          <p:spPr bwMode="auto">
            <a:xfrm>
              <a:off x="6705600" y="3429000"/>
              <a:ext cx="228600" cy="228600"/>
            </a:xfrm>
            <a:prstGeom prst="ellipse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</p:grpSp>
      <p:sp>
        <p:nvSpPr>
          <p:cNvPr id="39940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IN"/>
          </a:p>
        </p:txBody>
      </p:sp>
      <p:sp>
        <p:nvSpPr>
          <p:cNvPr id="39942" name="Rectangle 8"/>
          <p:cNvSpPr>
            <a:spLocks noChangeArrowheads="1"/>
          </p:cNvSpPr>
          <p:nvPr/>
        </p:nvSpPr>
        <p:spPr bwMode="auto">
          <a:xfrm>
            <a:off x="0" y="1209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39943" name="TextBox 8"/>
          <p:cNvSpPr txBox="1">
            <a:spLocks noChangeArrowheads="1"/>
          </p:cNvSpPr>
          <p:nvPr/>
        </p:nvSpPr>
        <p:spPr bwMode="auto">
          <a:xfrm>
            <a:off x="609600" y="1143000"/>
            <a:ext cx="74104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66FF"/>
                </a:solidFill>
              </a:rPr>
              <a:t>Power is different in the two hemispheres</a:t>
            </a:r>
            <a:endParaRPr lang="en-IN" dirty="0">
              <a:solidFill>
                <a:srgbClr val="FF66FF"/>
              </a:solidFill>
            </a:endParaRPr>
          </a:p>
        </p:txBody>
      </p:sp>
      <p:sp>
        <p:nvSpPr>
          <p:cNvPr id="552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N"/>
          </a:p>
        </p:txBody>
      </p:sp>
      <p:sp>
        <p:nvSpPr>
          <p:cNvPr id="5530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N"/>
          </a:p>
        </p:txBody>
      </p:sp>
      <p:sp>
        <p:nvSpPr>
          <p:cNvPr id="5530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N"/>
          </a:p>
        </p:txBody>
      </p:sp>
      <p:pic>
        <p:nvPicPr>
          <p:cNvPr id="55301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5029200"/>
            <a:ext cx="5588000" cy="762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5303" name="Rectangle 7"/>
          <p:cNvSpPr>
            <a:spLocks noChangeArrowheads="1"/>
          </p:cNvSpPr>
          <p:nvPr/>
        </p:nvSpPr>
        <p:spPr bwMode="auto">
          <a:xfrm>
            <a:off x="0" y="771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52600" y="6019800"/>
            <a:ext cx="70679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A</a:t>
            </a:r>
            <a:r>
              <a:rPr lang="en-US" dirty="0" smtClean="0">
                <a:solidFill>
                  <a:srgbClr val="FFFF00"/>
                </a:solidFill>
                <a:sym typeface="Symbol"/>
              </a:rPr>
              <a:t>= 0.0720.022            </a:t>
            </a:r>
            <a:r>
              <a:rPr lang="en-US" sz="2800" dirty="0" err="1" smtClean="0">
                <a:solidFill>
                  <a:srgbClr val="FFFF00"/>
                </a:solidFill>
                <a:sym typeface="Symbol"/>
              </a:rPr>
              <a:t>Eriksen</a:t>
            </a:r>
            <a:r>
              <a:rPr lang="en-US" sz="2800" dirty="0" smtClean="0">
                <a:solidFill>
                  <a:srgbClr val="FFFF00"/>
                </a:solidFill>
                <a:sym typeface="Symbol"/>
              </a:rPr>
              <a:t> et al 2004</a:t>
            </a:r>
            <a:endParaRPr lang="en-IN" sz="2800" dirty="0">
              <a:solidFill>
                <a:srgbClr val="FFFF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114003" y="5105400"/>
            <a:ext cx="30299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CCCC"/>
                </a:solidFill>
              </a:rPr>
              <a:t>Dipole modulation</a:t>
            </a:r>
            <a:endParaRPr lang="en-IN" sz="2800" dirty="0">
              <a:solidFill>
                <a:srgbClr val="FFCC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b="1" dirty="0" smtClean="0">
                <a:solidFill>
                  <a:srgbClr val="FFFF00"/>
                </a:solidFill>
              </a:rPr>
              <a:t>Physical explanations for violation of  isotropy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Galactic and/or </a:t>
            </a:r>
            <a:r>
              <a:rPr lang="en-US" sz="2800" b="1" dirty="0" err="1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supercluster</a:t>
            </a:r>
            <a:r>
              <a:rPr lang="en-US" sz="28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 foregrounds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b="1" dirty="0" smtClean="0">
                <a:solidFill>
                  <a:srgbClr val="CC99FF"/>
                </a:solidFill>
              </a:rPr>
              <a:t>Voids in our astrophysical </a:t>
            </a:r>
            <a:r>
              <a:rPr lang="en-US" sz="2800" b="1" dirty="0" err="1" smtClean="0">
                <a:solidFill>
                  <a:srgbClr val="CC99FF"/>
                </a:solidFill>
              </a:rPr>
              <a:t>neighbourhood</a:t>
            </a:r>
            <a:endParaRPr lang="en-US" sz="2800" b="1" dirty="0" smtClean="0">
              <a:solidFill>
                <a:srgbClr val="CC99FF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sz="2800" b="1" dirty="0" smtClean="0">
                <a:solidFill>
                  <a:srgbClr val="FFCCCC"/>
                </a:solidFill>
              </a:rPr>
              <a:t>Anisotropic and/or Inhomogeneous metric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b="1" dirty="0" smtClean="0">
                <a:solidFill>
                  <a:srgbClr val="FFFF00"/>
                </a:solidFill>
              </a:rPr>
              <a:t>Spontaneous violation of isotropy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b="1" dirty="0" smtClean="0">
                <a:solidFill>
                  <a:srgbClr val="64EAAD"/>
                </a:solidFill>
              </a:rPr>
              <a:t>Anisotropic inflation, (perhaps due to a vector field)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b="1" dirty="0" smtClean="0">
                <a:solidFill>
                  <a:srgbClr val="FF6600"/>
                </a:solidFill>
              </a:rPr>
              <a:t>Background magnetic field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b="1" dirty="0" smtClean="0">
                <a:solidFill>
                  <a:srgbClr val="FFC000"/>
                </a:solidFill>
              </a:rPr>
              <a:t>Violation of Lorentz, rotational invariance…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2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Can we find an explanation within the Big Bang paradigm?</a:t>
            </a:r>
            <a:endParaRPr lang="en-IN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6"/>
          <p:cNvSpPr txBox="1">
            <a:spLocks noChangeArrowheads="1"/>
          </p:cNvSpPr>
          <p:nvPr/>
        </p:nvSpPr>
        <p:spPr bwMode="auto">
          <a:xfrm>
            <a:off x="685800" y="1066800"/>
            <a:ext cx="784860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dirty="0" smtClean="0">
                <a:solidFill>
                  <a:schemeClr val="accent5"/>
                </a:solidFill>
              </a:rPr>
              <a:t>At very early time the Universe may be anisotropic and inhomogeneous</a:t>
            </a:r>
            <a:endParaRPr lang="en-US" dirty="0">
              <a:solidFill>
                <a:schemeClr val="accent5"/>
              </a:solidFill>
            </a:endParaRPr>
          </a:p>
          <a:p>
            <a:pPr>
              <a:defRPr/>
            </a:pPr>
            <a:endParaRPr lang="en-US" dirty="0">
              <a:solidFill>
                <a:srgbClr val="3333FF"/>
              </a:solidFill>
            </a:endParaRPr>
          </a:p>
          <a:p>
            <a:pPr>
              <a:defRPr/>
            </a:pPr>
            <a:r>
              <a:rPr lang="en-US" dirty="0" smtClean="0">
                <a:solidFill>
                  <a:srgbClr val="FFFF00"/>
                </a:solidFill>
              </a:rPr>
              <a:t>During inflation it becomes isotropic and homogeneous is a very short time</a:t>
            </a:r>
            <a:endParaRPr lang="en-US" dirty="0">
              <a:solidFill>
                <a:srgbClr val="FFFF00"/>
              </a:solidFill>
            </a:endParaRPr>
          </a:p>
          <a:p>
            <a:pPr>
              <a:defRPr/>
            </a:pPr>
            <a:r>
              <a:rPr lang="en-US" dirty="0" smtClean="0">
                <a:solidFill>
                  <a:srgbClr val="FFFF00"/>
                </a:solidFill>
              </a:rPr>
              <a:t>                                          (Wald 1983)</a:t>
            </a:r>
          </a:p>
          <a:p>
            <a:pPr>
              <a:defRPr/>
            </a:pPr>
            <a:endParaRPr lang="en-US" dirty="0" smtClean="0">
              <a:solidFill>
                <a:srgbClr val="FFFF00"/>
              </a:solidFill>
            </a:endParaRPr>
          </a:p>
          <a:p>
            <a:pPr>
              <a:defRPr/>
            </a:pP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92D050"/>
                </a:solidFill>
              </a:rPr>
              <a:t>History of time</a:t>
            </a:r>
            <a:endParaRPr lang="en-IN" smtClean="0">
              <a:solidFill>
                <a:srgbClr val="92D050"/>
              </a:solidFill>
            </a:endParaRPr>
          </a:p>
        </p:txBody>
      </p:sp>
      <p:cxnSp>
        <p:nvCxnSpPr>
          <p:cNvPr id="18435" name="Straight Connector 6"/>
          <p:cNvCxnSpPr>
            <a:cxnSpLocks noChangeShapeType="1"/>
          </p:cNvCxnSpPr>
          <p:nvPr/>
        </p:nvCxnSpPr>
        <p:spPr bwMode="auto">
          <a:xfrm>
            <a:off x="1600200" y="4724400"/>
            <a:ext cx="6542088" cy="0"/>
          </a:xfrm>
          <a:prstGeom prst="line">
            <a:avLst/>
          </a:prstGeom>
          <a:noFill/>
          <a:ln w="66675" algn="ctr">
            <a:solidFill>
              <a:srgbClr val="FFFF00"/>
            </a:solidFill>
            <a:round/>
            <a:headEnd/>
            <a:tailEnd/>
          </a:ln>
        </p:spPr>
      </p:cxnSp>
      <p:cxnSp>
        <p:nvCxnSpPr>
          <p:cNvPr id="18436" name="Straight Connector 8"/>
          <p:cNvCxnSpPr>
            <a:cxnSpLocks noChangeShapeType="1"/>
          </p:cNvCxnSpPr>
          <p:nvPr/>
        </p:nvCxnSpPr>
        <p:spPr bwMode="auto">
          <a:xfrm rot="5400000">
            <a:off x="971550" y="4133850"/>
            <a:ext cx="1258888" cy="1588"/>
          </a:xfrm>
          <a:prstGeom prst="line">
            <a:avLst/>
          </a:prstGeom>
          <a:noFill/>
          <a:ln w="50800" algn="ctr">
            <a:solidFill>
              <a:srgbClr val="FFFF00"/>
            </a:solidFill>
            <a:round/>
            <a:headEnd/>
            <a:tailEnd/>
          </a:ln>
        </p:spPr>
      </p:cxnSp>
      <p:cxnSp>
        <p:nvCxnSpPr>
          <p:cNvPr id="18437" name="Straight Connector 9"/>
          <p:cNvCxnSpPr>
            <a:cxnSpLocks noChangeShapeType="1"/>
          </p:cNvCxnSpPr>
          <p:nvPr/>
        </p:nvCxnSpPr>
        <p:spPr bwMode="auto">
          <a:xfrm rot="5400000">
            <a:off x="1733550" y="4133850"/>
            <a:ext cx="1258888" cy="1588"/>
          </a:xfrm>
          <a:prstGeom prst="line">
            <a:avLst/>
          </a:prstGeom>
          <a:noFill/>
          <a:ln w="50800" algn="ctr">
            <a:solidFill>
              <a:srgbClr val="FFFF00"/>
            </a:solidFill>
            <a:round/>
            <a:headEnd/>
            <a:tailEnd/>
          </a:ln>
        </p:spPr>
      </p:cxnSp>
      <p:cxnSp>
        <p:nvCxnSpPr>
          <p:cNvPr id="18438" name="Straight Connector 10"/>
          <p:cNvCxnSpPr>
            <a:cxnSpLocks noChangeShapeType="1"/>
          </p:cNvCxnSpPr>
          <p:nvPr/>
        </p:nvCxnSpPr>
        <p:spPr bwMode="auto">
          <a:xfrm rot="5400000">
            <a:off x="5543550" y="4133850"/>
            <a:ext cx="1258888" cy="1588"/>
          </a:xfrm>
          <a:prstGeom prst="line">
            <a:avLst/>
          </a:prstGeom>
          <a:noFill/>
          <a:ln w="50800" algn="ctr">
            <a:solidFill>
              <a:srgbClr val="FFFF00"/>
            </a:solidFill>
            <a:round/>
            <a:headEnd/>
            <a:tailEnd/>
          </a:ln>
        </p:spPr>
      </p:cxnSp>
      <p:cxnSp>
        <p:nvCxnSpPr>
          <p:cNvPr id="18439" name="Straight Connector 12"/>
          <p:cNvCxnSpPr>
            <a:cxnSpLocks noChangeShapeType="1"/>
          </p:cNvCxnSpPr>
          <p:nvPr/>
        </p:nvCxnSpPr>
        <p:spPr bwMode="auto">
          <a:xfrm rot="5400000">
            <a:off x="3638550" y="4133850"/>
            <a:ext cx="1258888" cy="1588"/>
          </a:xfrm>
          <a:prstGeom prst="line">
            <a:avLst/>
          </a:prstGeom>
          <a:noFill/>
          <a:ln w="50800" algn="ctr">
            <a:solidFill>
              <a:srgbClr val="FFFF00"/>
            </a:solidFill>
            <a:round/>
            <a:headEnd/>
            <a:tailEnd/>
          </a:ln>
        </p:spPr>
      </p:cxnSp>
      <p:cxnSp>
        <p:nvCxnSpPr>
          <p:cNvPr id="18440" name="Straight Connector 13"/>
          <p:cNvCxnSpPr>
            <a:cxnSpLocks noChangeShapeType="1"/>
          </p:cNvCxnSpPr>
          <p:nvPr/>
        </p:nvCxnSpPr>
        <p:spPr bwMode="auto">
          <a:xfrm rot="5400000">
            <a:off x="7524750" y="4133850"/>
            <a:ext cx="1258888" cy="1588"/>
          </a:xfrm>
          <a:prstGeom prst="line">
            <a:avLst/>
          </a:prstGeom>
          <a:noFill/>
          <a:ln w="50800" algn="ctr">
            <a:solidFill>
              <a:srgbClr val="FFFF00"/>
            </a:solidFill>
            <a:round/>
            <a:headEnd/>
            <a:tailEnd/>
          </a:ln>
        </p:spPr>
      </p:cxnSp>
      <p:sp>
        <p:nvSpPr>
          <p:cNvPr id="18441" name="TextBox 14"/>
          <p:cNvSpPr txBox="1">
            <a:spLocks noChangeArrowheads="1"/>
          </p:cNvSpPr>
          <p:nvPr/>
        </p:nvSpPr>
        <p:spPr bwMode="auto">
          <a:xfrm>
            <a:off x="1143000" y="3124200"/>
            <a:ext cx="769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CCCC"/>
                </a:solidFill>
              </a:rPr>
              <a:t>t=0  </a:t>
            </a:r>
            <a:endParaRPr lang="en-IN" sz="2400">
              <a:solidFill>
                <a:srgbClr val="FFCCCC"/>
              </a:solidFill>
            </a:endParaRPr>
          </a:p>
        </p:txBody>
      </p:sp>
      <p:sp>
        <p:nvSpPr>
          <p:cNvPr id="18442" name="TextBox 15"/>
          <p:cNvSpPr txBox="1">
            <a:spLocks noChangeArrowheads="1"/>
          </p:cNvSpPr>
          <p:nvPr/>
        </p:nvSpPr>
        <p:spPr bwMode="auto">
          <a:xfrm>
            <a:off x="2843213" y="3759200"/>
            <a:ext cx="14081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FFCC"/>
                </a:solidFill>
              </a:rPr>
              <a:t>Inflation </a:t>
            </a:r>
            <a:endParaRPr lang="en-IN" sz="2400">
              <a:solidFill>
                <a:srgbClr val="FFFFCC"/>
              </a:solidFill>
            </a:endParaRPr>
          </a:p>
        </p:txBody>
      </p:sp>
      <p:sp>
        <p:nvSpPr>
          <p:cNvPr id="18443" name="TextBox 17"/>
          <p:cNvSpPr txBox="1">
            <a:spLocks noChangeArrowheads="1"/>
          </p:cNvSpPr>
          <p:nvPr/>
        </p:nvSpPr>
        <p:spPr bwMode="auto">
          <a:xfrm>
            <a:off x="4419600" y="3657600"/>
            <a:ext cx="22288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rgbClr val="FFCCCC"/>
                </a:solidFill>
              </a:rPr>
              <a:t>Radiation </a:t>
            </a:r>
            <a:endParaRPr lang="en-IN" sz="2400">
              <a:solidFill>
                <a:srgbClr val="FFCCCC"/>
              </a:solidFill>
            </a:endParaRPr>
          </a:p>
        </p:txBody>
      </p:sp>
      <p:sp>
        <p:nvSpPr>
          <p:cNvPr id="18444" name="TextBox 18"/>
          <p:cNvSpPr txBox="1">
            <a:spLocks noChangeArrowheads="1"/>
          </p:cNvSpPr>
          <p:nvPr/>
        </p:nvSpPr>
        <p:spPr bwMode="auto">
          <a:xfrm>
            <a:off x="6477000" y="4038600"/>
            <a:ext cx="22288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rgbClr val="FFCCFF"/>
                </a:solidFill>
              </a:rPr>
              <a:t>matter</a:t>
            </a:r>
            <a:endParaRPr lang="en-IN" sz="2400">
              <a:solidFill>
                <a:srgbClr val="FFCCFF"/>
              </a:solidFill>
            </a:endParaRPr>
          </a:p>
        </p:txBody>
      </p:sp>
      <p:cxnSp>
        <p:nvCxnSpPr>
          <p:cNvPr id="18445" name="Straight Connector 21"/>
          <p:cNvCxnSpPr>
            <a:cxnSpLocks noChangeShapeType="1"/>
          </p:cNvCxnSpPr>
          <p:nvPr/>
        </p:nvCxnSpPr>
        <p:spPr bwMode="auto">
          <a:xfrm rot="5400000">
            <a:off x="1452562" y="3500438"/>
            <a:ext cx="2735263" cy="1588"/>
          </a:xfrm>
          <a:prstGeom prst="line">
            <a:avLst/>
          </a:prstGeom>
          <a:noFill/>
          <a:ln w="50800" algn="ctr">
            <a:solidFill>
              <a:srgbClr val="FFC000"/>
            </a:solidFill>
            <a:prstDash val="dash"/>
            <a:round/>
            <a:headEnd/>
            <a:tailEnd/>
          </a:ln>
        </p:spPr>
      </p:cxnSp>
      <p:sp>
        <p:nvSpPr>
          <p:cNvPr id="18446" name="TextBox 22"/>
          <p:cNvSpPr txBox="1">
            <a:spLocks noChangeArrowheads="1"/>
          </p:cNvSpPr>
          <p:nvPr/>
        </p:nvSpPr>
        <p:spPr bwMode="auto">
          <a:xfrm>
            <a:off x="381000" y="2209800"/>
            <a:ext cx="23749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CCCC"/>
                </a:solidFill>
              </a:rPr>
              <a:t>Anisotropic</a:t>
            </a:r>
          </a:p>
          <a:p>
            <a:r>
              <a:rPr lang="en-US" sz="2400">
                <a:solidFill>
                  <a:srgbClr val="FFCCCC"/>
                </a:solidFill>
              </a:rPr>
              <a:t>inhomogeneous  </a:t>
            </a:r>
            <a:endParaRPr lang="en-IN" sz="2400">
              <a:solidFill>
                <a:srgbClr val="FFCCCC"/>
              </a:solidFill>
            </a:endParaRPr>
          </a:p>
        </p:txBody>
      </p:sp>
      <p:sp>
        <p:nvSpPr>
          <p:cNvPr id="18447" name="TextBox 23"/>
          <p:cNvSpPr txBox="1">
            <a:spLocks noChangeArrowheads="1"/>
          </p:cNvSpPr>
          <p:nvPr/>
        </p:nvSpPr>
        <p:spPr bwMode="auto">
          <a:xfrm>
            <a:off x="4191000" y="2286000"/>
            <a:ext cx="37893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CCFF"/>
                </a:solidFill>
              </a:rPr>
              <a:t>Isotropic and homogeneous</a:t>
            </a:r>
            <a:endParaRPr lang="en-IN" sz="2400">
              <a:solidFill>
                <a:srgbClr val="FFCCFF"/>
              </a:solidFill>
            </a:endParaRPr>
          </a:p>
        </p:txBody>
      </p:sp>
      <p:sp>
        <p:nvSpPr>
          <p:cNvPr id="18448" name="Freeform 17"/>
          <p:cNvSpPr>
            <a:spLocks noChangeArrowheads="1"/>
          </p:cNvSpPr>
          <p:nvPr/>
        </p:nvSpPr>
        <p:spPr bwMode="auto">
          <a:xfrm>
            <a:off x="2497138" y="4292600"/>
            <a:ext cx="3471862" cy="2027238"/>
          </a:xfrm>
          <a:custGeom>
            <a:avLst/>
            <a:gdLst>
              <a:gd name="T0" fmla="*/ 118767 w 3471333"/>
              <a:gd name="T1" fmla="*/ 227824 h 2027767"/>
              <a:gd name="T2" fmla="*/ 322370 w 3471333"/>
              <a:gd name="T3" fmla="*/ 1645411 h 2027767"/>
              <a:gd name="T4" fmla="*/ 2053003 w 3471333"/>
              <a:gd name="T5" fmla="*/ 1746666 h 2027767"/>
              <a:gd name="T6" fmla="*/ 3478223 w 3471333"/>
              <a:gd name="T7" fmla="*/ 0 h 2027767"/>
              <a:gd name="T8" fmla="*/ 3478223 w 3471333"/>
              <a:gd name="T9" fmla="*/ 0 h 20277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71333"/>
              <a:gd name="T16" fmla="*/ 0 h 2027767"/>
              <a:gd name="T17" fmla="*/ 3471333 w 3471333"/>
              <a:gd name="T18" fmla="*/ 2027767 h 20277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71333" h="2027767">
                <a:moveTo>
                  <a:pt x="118533" y="228600"/>
                </a:moveTo>
                <a:cubicBezTo>
                  <a:pt x="59266" y="812800"/>
                  <a:pt x="0" y="1397000"/>
                  <a:pt x="321733" y="1651000"/>
                </a:cubicBezTo>
                <a:cubicBezTo>
                  <a:pt x="643466" y="1905000"/>
                  <a:pt x="1524000" y="2027767"/>
                  <a:pt x="2048933" y="1752600"/>
                </a:cubicBezTo>
                <a:cubicBezTo>
                  <a:pt x="2573866" y="1477433"/>
                  <a:pt x="3471333" y="0"/>
                  <a:pt x="3471333" y="0"/>
                </a:cubicBezTo>
              </a:path>
            </a:pathLst>
          </a:custGeom>
          <a:noFill/>
          <a:ln w="9525" algn="ctr">
            <a:solidFill>
              <a:schemeClr val="bg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IN"/>
          </a:p>
        </p:txBody>
      </p:sp>
      <p:sp>
        <p:nvSpPr>
          <p:cNvPr id="18449" name="TextBox 16"/>
          <p:cNvSpPr txBox="1">
            <a:spLocks noChangeArrowheads="1"/>
          </p:cNvSpPr>
          <p:nvPr/>
        </p:nvSpPr>
        <p:spPr bwMode="auto">
          <a:xfrm>
            <a:off x="3810000" y="5486400"/>
            <a:ext cx="46672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>
                <a:solidFill>
                  <a:srgbClr val="FF6600"/>
                </a:solidFill>
              </a:rPr>
              <a:t>?</a:t>
            </a:r>
            <a:endParaRPr lang="en-IN" sz="4400">
              <a:solidFill>
                <a:srgbClr val="FF6600"/>
              </a:solidFill>
            </a:endParaRPr>
          </a:p>
        </p:txBody>
      </p:sp>
      <p:sp>
        <p:nvSpPr>
          <p:cNvPr id="18450" name="TextBox 17"/>
          <p:cNvSpPr txBox="1">
            <a:spLocks noChangeArrowheads="1"/>
          </p:cNvSpPr>
          <p:nvPr/>
        </p:nvSpPr>
        <p:spPr bwMode="auto">
          <a:xfrm>
            <a:off x="4800600" y="5943600"/>
            <a:ext cx="27924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chemeClr val="bg1"/>
                </a:solidFill>
              </a:rPr>
              <a:t>Aluri and Jain 2012</a:t>
            </a:r>
            <a:endParaRPr lang="en-IN" sz="24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Box 4"/>
          <p:cNvSpPr txBox="1">
            <a:spLocks noChangeArrowheads="1"/>
          </p:cNvSpPr>
          <p:nvPr/>
        </p:nvSpPr>
        <p:spPr bwMode="auto">
          <a:xfrm>
            <a:off x="762000" y="1447800"/>
            <a:ext cx="7162800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en-US" dirty="0">
              <a:solidFill>
                <a:srgbClr val="006600"/>
              </a:solidFill>
            </a:endParaRPr>
          </a:p>
          <a:p>
            <a:pPr>
              <a:defRPr/>
            </a:pPr>
            <a:r>
              <a:rPr lang="en-US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Cosmological Principle</a:t>
            </a:r>
          </a:p>
          <a:p>
            <a:pPr>
              <a:defRPr/>
            </a:pPr>
            <a:r>
              <a:rPr lang="en-US" dirty="0">
                <a:solidFill>
                  <a:srgbClr val="6600CC"/>
                </a:solidFill>
              </a:rPr>
              <a:t>   </a:t>
            </a:r>
          </a:p>
          <a:p>
            <a:pPr>
              <a:buFont typeface="Symbol" pitchFamily="18" charset="2"/>
              <a:buChar char="Þ"/>
              <a:defRPr/>
            </a:pPr>
            <a:r>
              <a:rPr lang="en-US" dirty="0">
                <a:solidFill>
                  <a:srgbClr val="CC3300"/>
                </a:solidFill>
                <a:sym typeface="Symbol" pitchFamily="18" charset="2"/>
              </a:rPr>
              <a:t>FRW metric, Big Bang Model</a:t>
            </a:r>
          </a:p>
          <a:p>
            <a:pPr>
              <a:defRPr/>
            </a:pPr>
            <a:r>
              <a:rPr lang="en-US" dirty="0">
                <a:solidFill>
                  <a:srgbClr val="CC3300"/>
                </a:solidFill>
                <a:sym typeface="Symbol" pitchFamily="18" charset="2"/>
              </a:rPr>
              <a:t>expanding universe</a:t>
            </a:r>
            <a:endParaRPr lang="en-US" dirty="0">
              <a:solidFill>
                <a:srgbClr val="CC3300"/>
              </a:solidFill>
            </a:endParaRPr>
          </a:p>
          <a:p>
            <a:pPr>
              <a:defRPr/>
            </a:pPr>
            <a:endParaRPr lang="en-US" dirty="0">
              <a:solidFill>
                <a:srgbClr val="006600"/>
              </a:solidFill>
            </a:endParaRPr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Inflation</a:t>
            </a:r>
          </a:p>
        </p:txBody>
      </p:sp>
      <p:sp>
        <p:nvSpPr>
          <p:cNvPr id="44035" name="TextBox 2"/>
          <p:cNvSpPr txBox="1">
            <a:spLocks noChangeArrowheads="1"/>
          </p:cNvSpPr>
          <p:nvPr/>
        </p:nvSpPr>
        <p:spPr bwMode="auto">
          <a:xfrm>
            <a:off x="533400" y="1524000"/>
            <a:ext cx="822960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99FF99"/>
                </a:solidFill>
              </a:rPr>
              <a:t>At very early times Universe is not isotropic</a:t>
            </a:r>
          </a:p>
          <a:p>
            <a:endParaRPr lang="en-US">
              <a:solidFill>
                <a:srgbClr val="99FF99"/>
              </a:solidFill>
            </a:endParaRPr>
          </a:p>
          <a:p>
            <a:r>
              <a:rPr lang="en-US">
                <a:solidFill>
                  <a:srgbClr val="99FF99"/>
                </a:solidFill>
              </a:rPr>
              <a:t>It becomes isotropic very quickly during inflation</a:t>
            </a:r>
          </a:p>
          <a:p>
            <a:endParaRPr lang="en-US">
              <a:solidFill>
                <a:srgbClr val="99FF99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Inflation</a:t>
            </a:r>
          </a:p>
        </p:txBody>
      </p:sp>
      <p:sp>
        <p:nvSpPr>
          <p:cNvPr id="41987" name="TextBox 2"/>
          <p:cNvSpPr txBox="1">
            <a:spLocks noChangeArrowheads="1"/>
          </p:cNvSpPr>
          <p:nvPr/>
        </p:nvSpPr>
        <p:spPr bwMode="auto">
          <a:xfrm>
            <a:off x="533400" y="1524000"/>
            <a:ext cx="822960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99FF99"/>
                </a:solidFill>
              </a:rPr>
              <a:t>Perturbations generated during inflation leave the horizon at early times</a:t>
            </a:r>
          </a:p>
          <a:p>
            <a:pPr>
              <a:defRPr/>
            </a:pPr>
            <a:endParaRPr lang="en-US" dirty="0">
              <a:solidFill>
                <a:srgbClr val="99FF99"/>
              </a:solidFill>
            </a:endParaRPr>
          </a:p>
          <a:p>
            <a:pPr>
              <a:defRPr/>
            </a:pPr>
            <a:r>
              <a:rPr lang="en-US" dirty="0">
                <a:solidFill>
                  <a:srgbClr val="FFFF00"/>
                </a:solidFill>
              </a:rPr>
              <a:t>They re-enter the horizon later during radiation and dark matter dominated phases</a:t>
            </a:r>
          </a:p>
          <a:p>
            <a:pPr>
              <a:defRPr/>
            </a:pPr>
            <a:endParaRPr lang="en-US" dirty="0">
              <a:solidFill>
                <a:srgbClr val="99FF99"/>
              </a:solidFill>
            </a:endParaRPr>
          </a:p>
          <a:p>
            <a:pPr>
              <a:defRPr/>
            </a:pPr>
            <a:r>
              <a:rPr lang="en-US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These lead to structure formation, CMB anisotropies etc.  </a:t>
            </a:r>
            <a:endParaRPr lang="en-IN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6"/>
          <p:cNvSpPr txBox="1">
            <a:spLocks noChangeArrowheads="1"/>
          </p:cNvSpPr>
          <p:nvPr/>
        </p:nvSpPr>
        <p:spPr bwMode="auto">
          <a:xfrm>
            <a:off x="533400" y="609600"/>
            <a:ext cx="800100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 smtClean="0">
                <a:solidFill>
                  <a:srgbClr val="FFC000"/>
                </a:solidFill>
              </a:rPr>
              <a:t>Perturbations generated during the early anisotropic and inhomogeneous expansion enter the horizon at late time</a:t>
            </a:r>
          </a:p>
          <a:p>
            <a:pPr>
              <a:defRPr/>
            </a:pPr>
            <a:endParaRPr lang="en-US" dirty="0" smtClean="0">
              <a:solidFill>
                <a:srgbClr val="FFC000"/>
              </a:solidFill>
            </a:endParaRPr>
          </a:p>
          <a:p>
            <a:pPr>
              <a:defRPr/>
            </a:pPr>
            <a:r>
              <a:rPr lang="en-US" dirty="0" smtClean="0">
                <a:solidFill>
                  <a:srgbClr val="3DC353"/>
                </a:solidFill>
                <a:sym typeface="Symbol"/>
              </a:rPr>
              <a:t></a:t>
            </a:r>
            <a:r>
              <a:rPr lang="en-US" dirty="0" smtClean="0">
                <a:solidFill>
                  <a:srgbClr val="3DC353"/>
                </a:solidFill>
              </a:rPr>
              <a:t>Observed signals of anisotropy </a:t>
            </a:r>
          </a:p>
          <a:p>
            <a:pPr>
              <a:defRPr/>
            </a:pPr>
            <a:endParaRPr lang="en-US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pPr>
              <a:defRPr/>
            </a:pPr>
            <a:r>
              <a:rPr lang="en-US" dirty="0" smtClean="0">
                <a:solidFill>
                  <a:srgbClr val="FF3399"/>
                </a:solidFill>
              </a:rPr>
              <a:t>may not follow the cosmological principle</a:t>
            </a:r>
          </a:p>
          <a:p>
            <a:pPr>
              <a:defRPr/>
            </a:pPr>
            <a:endParaRPr lang="en-US" dirty="0" smtClean="0">
              <a:solidFill>
                <a:srgbClr val="FF3399"/>
              </a:solidFill>
            </a:endParaRPr>
          </a:p>
          <a:p>
            <a:pPr>
              <a:defRPr/>
            </a:pPr>
            <a:r>
              <a:rPr lang="en-US" dirty="0" smtClean="0">
                <a:solidFill>
                  <a:srgbClr val="00B0F0"/>
                </a:solidFill>
              </a:rPr>
              <a:t>Yet, these are consistent with Big Bang paradigm</a:t>
            </a:r>
          </a:p>
          <a:p>
            <a:pPr>
              <a:defRPr/>
            </a:pPr>
            <a:endParaRPr lang="en-US" dirty="0" smtClean="0">
              <a:solidFill>
                <a:srgbClr val="00B0F0"/>
              </a:solidFill>
            </a:endParaRPr>
          </a:p>
        </p:txBody>
      </p:sp>
      <p:sp>
        <p:nvSpPr>
          <p:cNvPr id="3" name="TextBox 17"/>
          <p:cNvSpPr txBox="1">
            <a:spLocks noChangeArrowheads="1"/>
          </p:cNvSpPr>
          <p:nvPr/>
        </p:nvSpPr>
        <p:spPr bwMode="auto">
          <a:xfrm>
            <a:off x="4191000" y="5943600"/>
            <a:ext cx="419377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err="1">
                <a:solidFill>
                  <a:schemeClr val="bg1"/>
                </a:solidFill>
              </a:rPr>
              <a:t>Aluri</a:t>
            </a:r>
            <a:r>
              <a:rPr lang="en-US" sz="2000" dirty="0">
                <a:solidFill>
                  <a:schemeClr val="bg1"/>
                </a:solidFill>
              </a:rPr>
              <a:t> and Jain </a:t>
            </a:r>
            <a:r>
              <a:rPr lang="en-US" sz="2000" dirty="0" smtClean="0">
                <a:solidFill>
                  <a:schemeClr val="bg1"/>
                </a:solidFill>
              </a:rPr>
              <a:t>2012,  </a:t>
            </a:r>
            <a:r>
              <a:rPr lang="en-US" sz="2000" dirty="0" err="1" smtClean="0">
                <a:solidFill>
                  <a:schemeClr val="bg1"/>
                </a:solidFill>
              </a:rPr>
              <a:t>Rath</a:t>
            </a:r>
            <a:r>
              <a:rPr lang="en-US" sz="2000" dirty="0" smtClean="0">
                <a:solidFill>
                  <a:schemeClr val="bg1"/>
                </a:solidFill>
              </a:rPr>
              <a:t> et al 2013</a:t>
            </a:r>
            <a:endParaRPr lang="en-IN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TextBox 17"/>
          <p:cNvSpPr txBox="1">
            <a:spLocks noChangeArrowheads="1"/>
          </p:cNvSpPr>
          <p:nvPr/>
        </p:nvSpPr>
        <p:spPr bwMode="auto">
          <a:xfrm>
            <a:off x="4419600" y="3657600"/>
            <a:ext cx="22288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rgbClr val="FFCCCC"/>
                </a:solidFill>
              </a:rPr>
              <a:t>Radiation </a:t>
            </a:r>
            <a:endParaRPr lang="en-IN" sz="2400">
              <a:solidFill>
                <a:srgbClr val="FFCCCC"/>
              </a:solidFill>
            </a:endParaRPr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457200" y="1447800"/>
            <a:ext cx="8324850" cy="4186238"/>
            <a:chOff x="381000" y="2133600"/>
            <a:chExt cx="8324850" cy="4186238"/>
          </a:xfrm>
        </p:grpSpPr>
        <p:cxnSp>
          <p:nvCxnSpPr>
            <p:cNvPr id="45064" name="Straight Connector 6"/>
            <p:cNvCxnSpPr>
              <a:cxnSpLocks noChangeShapeType="1"/>
            </p:cNvCxnSpPr>
            <p:nvPr/>
          </p:nvCxnSpPr>
          <p:spPr bwMode="auto">
            <a:xfrm>
              <a:off x="1600200" y="4724400"/>
              <a:ext cx="6542088" cy="0"/>
            </a:xfrm>
            <a:prstGeom prst="line">
              <a:avLst/>
            </a:prstGeom>
            <a:noFill/>
            <a:ln w="66675" algn="ctr">
              <a:solidFill>
                <a:srgbClr val="FFFF00"/>
              </a:solidFill>
              <a:round/>
              <a:headEnd/>
              <a:tailEnd/>
            </a:ln>
          </p:spPr>
        </p:cxnSp>
        <p:cxnSp>
          <p:nvCxnSpPr>
            <p:cNvPr id="45065" name="Straight Connector 8"/>
            <p:cNvCxnSpPr>
              <a:cxnSpLocks noChangeShapeType="1"/>
            </p:cNvCxnSpPr>
            <p:nvPr/>
          </p:nvCxnSpPr>
          <p:spPr bwMode="auto">
            <a:xfrm rot="5400000">
              <a:off x="971550" y="4133850"/>
              <a:ext cx="1258888" cy="1588"/>
            </a:xfrm>
            <a:prstGeom prst="line">
              <a:avLst/>
            </a:prstGeom>
            <a:noFill/>
            <a:ln w="50800" algn="ctr">
              <a:solidFill>
                <a:srgbClr val="FFFF00"/>
              </a:solidFill>
              <a:round/>
              <a:headEnd/>
              <a:tailEnd/>
            </a:ln>
          </p:spPr>
        </p:cxnSp>
        <p:cxnSp>
          <p:nvCxnSpPr>
            <p:cNvPr id="45066" name="Straight Connector 9"/>
            <p:cNvCxnSpPr>
              <a:cxnSpLocks noChangeShapeType="1"/>
            </p:cNvCxnSpPr>
            <p:nvPr/>
          </p:nvCxnSpPr>
          <p:spPr bwMode="auto">
            <a:xfrm rot="5400000">
              <a:off x="1733550" y="4133850"/>
              <a:ext cx="1258888" cy="1588"/>
            </a:xfrm>
            <a:prstGeom prst="line">
              <a:avLst/>
            </a:prstGeom>
            <a:noFill/>
            <a:ln w="50800" algn="ctr">
              <a:solidFill>
                <a:srgbClr val="FFFF00"/>
              </a:solidFill>
              <a:round/>
              <a:headEnd/>
              <a:tailEnd/>
            </a:ln>
          </p:spPr>
        </p:cxnSp>
        <p:cxnSp>
          <p:nvCxnSpPr>
            <p:cNvPr id="45067" name="Straight Connector 10"/>
            <p:cNvCxnSpPr>
              <a:cxnSpLocks noChangeShapeType="1"/>
            </p:cNvCxnSpPr>
            <p:nvPr/>
          </p:nvCxnSpPr>
          <p:spPr bwMode="auto">
            <a:xfrm rot="5400000">
              <a:off x="5543550" y="4133850"/>
              <a:ext cx="1258888" cy="1588"/>
            </a:xfrm>
            <a:prstGeom prst="line">
              <a:avLst/>
            </a:prstGeom>
            <a:noFill/>
            <a:ln w="50800" algn="ctr">
              <a:solidFill>
                <a:srgbClr val="FFFF00"/>
              </a:solidFill>
              <a:round/>
              <a:headEnd/>
              <a:tailEnd/>
            </a:ln>
          </p:spPr>
        </p:cxnSp>
        <p:cxnSp>
          <p:nvCxnSpPr>
            <p:cNvPr id="45068" name="Straight Connector 12"/>
            <p:cNvCxnSpPr>
              <a:cxnSpLocks noChangeShapeType="1"/>
            </p:cNvCxnSpPr>
            <p:nvPr/>
          </p:nvCxnSpPr>
          <p:spPr bwMode="auto">
            <a:xfrm rot="5400000">
              <a:off x="3638550" y="4133850"/>
              <a:ext cx="1258888" cy="1588"/>
            </a:xfrm>
            <a:prstGeom prst="line">
              <a:avLst/>
            </a:prstGeom>
            <a:noFill/>
            <a:ln w="50800" algn="ctr">
              <a:solidFill>
                <a:srgbClr val="FFFF00"/>
              </a:solidFill>
              <a:round/>
              <a:headEnd/>
              <a:tailEnd/>
            </a:ln>
          </p:spPr>
        </p:cxnSp>
        <p:cxnSp>
          <p:nvCxnSpPr>
            <p:cNvPr id="45069" name="Straight Connector 13"/>
            <p:cNvCxnSpPr>
              <a:cxnSpLocks noChangeShapeType="1"/>
            </p:cNvCxnSpPr>
            <p:nvPr/>
          </p:nvCxnSpPr>
          <p:spPr bwMode="auto">
            <a:xfrm rot="5400000">
              <a:off x="7524750" y="4133850"/>
              <a:ext cx="1258888" cy="1588"/>
            </a:xfrm>
            <a:prstGeom prst="line">
              <a:avLst/>
            </a:prstGeom>
            <a:noFill/>
            <a:ln w="50800" algn="ctr">
              <a:solidFill>
                <a:srgbClr val="FFFF00"/>
              </a:solidFill>
              <a:round/>
              <a:headEnd/>
              <a:tailEnd/>
            </a:ln>
          </p:spPr>
        </p:cxnSp>
        <p:sp>
          <p:nvSpPr>
            <p:cNvPr id="45070" name="TextBox 14"/>
            <p:cNvSpPr txBox="1">
              <a:spLocks noChangeArrowheads="1"/>
            </p:cNvSpPr>
            <p:nvPr/>
          </p:nvSpPr>
          <p:spPr bwMode="auto">
            <a:xfrm>
              <a:off x="1143000" y="3124200"/>
              <a:ext cx="769938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>
                  <a:solidFill>
                    <a:srgbClr val="FFCCCC"/>
                  </a:solidFill>
                </a:rPr>
                <a:t>t=0  </a:t>
              </a:r>
              <a:endParaRPr lang="en-IN" sz="2400">
                <a:solidFill>
                  <a:srgbClr val="FFCCCC"/>
                </a:solidFill>
              </a:endParaRPr>
            </a:p>
          </p:txBody>
        </p:sp>
        <p:sp>
          <p:nvSpPr>
            <p:cNvPr id="45071" name="TextBox 15"/>
            <p:cNvSpPr txBox="1">
              <a:spLocks noChangeArrowheads="1"/>
            </p:cNvSpPr>
            <p:nvPr/>
          </p:nvSpPr>
          <p:spPr bwMode="auto">
            <a:xfrm>
              <a:off x="2843213" y="3759200"/>
              <a:ext cx="140811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>
                  <a:solidFill>
                    <a:srgbClr val="FFFFCC"/>
                  </a:solidFill>
                </a:rPr>
                <a:t>Inflation </a:t>
              </a:r>
              <a:endParaRPr lang="en-IN" sz="2400">
                <a:solidFill>
                  <a:srgbClr val="FFFFCC"/>
                </a:solidFill>
              </a:endParaRPr>
            </a:p>
          </p:txBody>
        </p:sp>
        <p:sp>
          <p:nvSpPr>
            <p:cNvPr id="45072" name="TextBox 18"/>
            <p:cNvSpPr txBox="1">
              <a:spLocks noChangeArrowheads="1"/>
            </p:cNvSpPr>
            <p:nvPr/>
          </p:nvSpPr>
          <p:spPr bwMode="auto">
            <a:xfrm>
              <a:off x="6477000" y="4038600"/>
              <a:ext cx="2228850" cy="460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>
                  <a:solidFill>
                    <a:srgbClr val="FFCCFF"/>
                  </a:solidFill>
                </a:rPr>
                <a:t>matter</a:t>
              </a:r>
              <a:endParaRPr lang="en-IN" sz="2400">
                <a:solidFill>
                  <a:srgbClr val="FFCCFF"/>
                </a:solidFill>
              </a:endParaRPr>
            </a:p>
          </p:txBody>
        </p:sp>
        <p:cxnSp>
          <p:nvCxnSpPr>
            <p:cNvPr id="45073" name="Straight Connector 21"/>
            <p:cNvCxnSpPr>
              <a:cxnSpLocks noChangeShapeType="1"/>
            </p:cNvCxnSpPr>
            <p:nvPr/>
          </p:nvCxnSpPr>
          <p:spPr bwMode="auto">
            <a:xfrm rot="5400000">
              <a:off x="1452562" y="3500438"/>
              <a:ext cx="2735263" cy="1588"/>
            </a:xfrm>
            <a:prstGeom prst="line">
              <a:avLst/>
            </a:prstGeom>
            <a:noFill/>
            <a:ln w="50800" algn="ctr">
              <a:solidFill>
                <a:srgbClr val="FFC000"/>
              </a:solidFill>
              <a:prstDash val="dash"/>
              <a:round/>
              <a:headEnd/>
              <a:tailEnd/>
            </a:ln>
          </p:spPr>
        </p:cxnSp>
        <p:sp>
          <p:nvSpPr>
            <p:cNvPr id="45074" name="TextBox 22"/>
            <p:cNvSpPr txBox="1">
              <a:spLocks noChangeArrowheads="1"/>
            </p:cNvSpPr>
            <p:nvPr/>
          </p:nvSpPr>
          <p:spPr bwMode="auto">
            <a:xfrm>
              <a:off x="381000" y="2209800"/>
              <a:ext cx="2374900" cy="830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>
                  <a:solidFill>
                    <a:srgbClr val="FFCCCC"/>
                  </a:solidFill>
                </a:rPr>
                <a:t>Anisotropic</a:t>
              </a:r>
            </a:p>
            <a:p>
              <a:r>
                <a:rPr lang="en-US" sz="2400">
                  <a:solidFill>
                    <a:srgbClr val="FFCCCC"/>
                  </a:solidFill>
                </a:rPr>
                <a:t>inhomogeneous  </a:t>
              </a:r>
              <a:endParaRPr lang="en-IN" sz="2400">
                <a:solidFill>
                  <a:srgbClr val="FFCCCC"/>
                </a:solidFill>
              </a:endParaRPr>
            </a:p>
          </p:txBody>
        </p:sp>
        <p:sp>
          <p:nvSpPr>
            <p:cNvPr id="45075" name="TextBox 23"/>
            <p:cNvSpPr txBox="1">
              <a:spLocks noChangeArrowheads="1"/>
            </p:cNvSpPr>
            <p:nvPr/>
          </p:nvSpPr>
          <p:spPr bwMode="auto">
            <a:xfrm>
              <a:off x="4191000" y="2286000"/>
              <a:ext cx="3789363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>
                  <a:solidFill>
                    <a:srgbClr val="FFCCFF"/>
                  </a:solidFill>
                </a:rPr>
                <a:t>Isotropic and homogeneous</a:t>
              </a:r>
              <a:endParaRPr lang="en-IN" sz="2400">
                <a:solidFill>
                  <a:srgbClr val="FFCCFF"/>
                </a:solidFill>
              </a:endParaRPr>
            </a:p>
          </p:txBody>
        </p:sp>
        <p:sp>
          <p:nvSpPr>
            <p:cNvPr id="45076" name="Freeform 17"/>
            <p:cNvSpPr>
              <a:spLocks noChangeArrowheads="1"/>
            </p:cNvSpPr>
            <p:nvPr/>
          </p:nvSpPr>
          <p:spPr bwMode="auto">
            <a:xfrm>
              <a:off x="2497138" y="4292600"/>
              <a:ext cx="3471862" cy="2027238"/>
            </a:xfrm>
            <a:custGeom>
              <a:avLst/>
              <a:gdLst>
                <a:gd name="T0" fmla="*/ 118767 w 3471333"/>
                <a:gd name="T1" fmla="*/ 227824 h 2027767"/>
                <a:gd name="T2" fmla="*/ 322370 w 3471333"/>
                <a:gd name="T3" fmla="*/ 1645411 h 2027767"/>
                <a:gd name="T4" fmla="*/ 2053003 w 3471333"/>
                <a:gd name="T5" fmla="*/ 1746666 h 2027767"/>
                <a:gd name="T6" fmla="*/ 3478223 w 3471333"/>
                <a:gd name="T7" fmla="*/ 0 h 2027767"/>
                <a:gd name="T8" fmla="*/ 3478223 w 3471333"/>
                <a:gd name="T9" fmla="*/ 0 h 20277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71333"/>
                <a:gd name="T16" fmla="*/ 0 h 2027767"/>
                <a:gd name="T17" fmla="*/ 3471333 w 3471333"/>
                <a:gd name="T18" fmla="*/ 2027767 h 202776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71333" h="2027767">
                  <a:moveTo>
                    <a:pt x="118533" y="228600"/>
                  </a:moveTo>
                  <a:cubicBezTo>
                    <a:pt x="59266" y="812800"/>
                    <a:pt x="0" y="1397000"/>
                    <a:pt x="321733" y="1651000"/>
                  </a:cubicBezTo>
                  <a:cubicBezTo>
                    <a:pt x="643466" y="1905000"/>
                    <a:pt x="1524000" y="2027767"/>
                    <a:pt x="2048933" y="1752600"/>
                  </a:cubicBezTo>
                  <a:cubicBezTo>
                    <a:pt x="2573866" y="1477433"/>
                    <a:pt x="3471333" y="0"/>
                    <a:pt x="3471333" y="0"/>
                  </a:cubicBezTo>
                </a:path>
              </a:pathLst>
            </a:custGeom>
            <a:noFill/>
            <a:ln w="9525" algn="ctr">
              <a:solidFill>
                <a:schemeClr val="bg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en-IN"/>
            </a:p>
          </p:txBody>
        </p:sp>
      </p:grpSp>
      <p:sp>
        <p:nvSpPr>
          <p:cNvPr id="22" name="Rectangle 21"/>
          <p:cNvSpPr/>
          <p:nvPr/>
        </p:nvSpPr>
        <p:spPr>
          <a:xfrm>
            <a:off x="5562600" y="4572000"/>
            <a:ext cx="3581400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these can lead to violations of the cosmological principle</a:t>
            </a:r>
            <a:endParaRPr lang="en-IN" sz="2400" dirty="0"/>
          </a:p>
        </p:txBody>
      </p:sp>
      <p:sp>
        <p:nvSpPr>
          <p:cNvPr id="45062" name="TextBox 22"/>
          <p:cNvSpPr txBox="1">
            <a:spLocks noChangeArrowheads="1"/>
          </p:cNvSpPr>
          <p:nvPr/>
        </p:nvSpPr>
        <p:spPr bwMode="auto">
          <a:xfrm>
            <a:off x="304800" y="4572000"/>
            <a:ext cx="48768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rgbClr val="99FF99"/>
                </a:solidFill>
              </a:rPr>
              <a:t>perturbations generated during very early anisotropic, inhomogeneous phase can affect observations                           </a:t>
            </a:r>
            <a:endParaRPr lang="en-US">
              <a:solidFill>
                <a:srgbClr val="99FF99"/>
              </a:solidFill>
            </a:endParaRPr>
          </a:p>
        </p:txBody>
      </p:sp>
      <p:sp>
        <p:nvSpPr>
          <p:cNvPr id="45063" name="TextBox 17"/>
          <p:cNvSpPr txBox="1">
            <a:spLocks noChangeArrowheads="1"/>
          </p:cNvSpPr>
          <p:nvPr/>
        </p:nvSpPr>
        <p:spPr bwMode="auto">
          <a:xfrm>
            <a:off x="4191000" y="5943600"/>
            <a:ext cx="419377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err="1">
                <a:solidFill>
                  <a:schemeClr val="bg1"/>
                </a:solidFill>
              </a:rPr>
              <a:t>Aluri</a:t>
            </a:r>
            <a:r>
              <a:rPr lang="en-US" sz="2000" dirty="0">
                <a:solidFill>
                  <a:schemeClr val="bg1"/>
                </a:solidFill>
              </a:rPr>
              <a:t> and Jain </a:t>
            </a:r>
            <a:r>
              <a:rPr lang="en-US" sz="2000" dirty="0" smtClean="0">
                <a:solidFill>
                  <a:schemeClr val="bg1"/>
                </a:solidFill>
              </a:rPr>
              <a:t>2012,  </a:t>
            </a:r>
            <a:r>
              <a:rPr lang="en-US" sz="2000" dirty="0" err="1" smtClean="0">
                <a:solidFill>
                  <a:schemeClr val="bg1"/>
                </a:solidFill>
              </a:rPr>
              <a:t>Rath</a:t>
            </a:r>
            <a:r>
              <a:rPr lang="en-US" sz="2000" dirty="0" smtClean="0">
                <a:solidFill>
                  <a:schemeClr val="bg1"/>
                </a:solidFill>
              </a:rPr>
              <a:t> et al 2013</a:t>
            </a:r>
            <a:endParaRPr lang="en-IN" sz="2000" dirty="0">
              <a:solidFill>
                <a:schemeClr val="bg1"/>
              </a:solidFill>
            </a:endParaRPr>
          </a:p>
        </p:txBody>
      </p:sp>
      <p:sp>
        <p:nvSpPr>
          <p:cNvPr id="21" name="Rectangle 2"/>
          <p:cNvSpPr txBox="1">
            <a:spLocks noChangeArrowheads="1"/>
          </p:cNvSpPr>
          <p:nvPr/>
        </p:nvSpPr>
        <p:spPr bwMode="auto">
          <a:xfrm>
            <a:off x="457200" y="304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Proposal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6"/>
          <p:cNvSpPr txBox="1">
            <a:spLocks noChangeArrowheads="1"/>
          </p:cNvSpPr>
          <p:nvPr/>
        </p:nvSpPr>
        <p:spPr bwMode="auto">
          <a:xfrm>
            <a:off x="457200" y="838200"/>
            <a:ext cx="8001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 smtClean="0">
                <a:solidFill>
                  <a:srgbClr val="6DE23E"/>
                </a:solidFill>
              </a:rPr>
              <a:t>We have explicitly demonstrated this  mechanism by considering an anisotropic metric. </a:t>
            </a:r>
          </a:p>
          <a:p>
            <a:pPr>
              <a:defRPr/>
            </a:pPr>
            <a:endParaRPr lang="en-US" dirty="0" smtClean="0">
              <a:solidFill>
                <a:srgbClr val="00B0F0"/>
              </a:solidFill>
            </a:endParaRPr>
          </a:p>
          <a:p>
            <a:pPr>
              <a:defRPr/>
            </a:pPr>
            <a:r>
              <a:rPr lang="en-US" dirty="0" smtClean="0">
                <a:solidFill>
                  <a:srgbClr val="FFFF00"/>
                </a:solidFill>
              </a:rPr>
              <a:t>The anisotropy is assumed to be small. It decays further during inflation</a:t>
            </a:r>
          </a:p>
          <a:p>
            <a:pPr>
              <a:defRPr/>
            </a:pPr>
            <a:endParaRPr lang="en-US" dirty="0" smtClean="0">
              <a:solidFill>
                <a:srgbClr val="00B0F0"/>
              </a:solidFill>
            </a:endParaRPr>
          </a:p>
          <a:p>
            <a:pPr>
              <a:defRPr/>
            </a:pPr>
            <a:r>
              <a:rPr lang="en-US" dirty="0" smtClean="0">
                <a:solidFill>
                  <a:srgbClr val="64EAAD"/>
                </a:solidFill>
              </a:rPr>
              <a:t>We predict a late time anisotropy in the Universe </a:t>
            </a:r>
            <a:endParaRPr lang="en-US" dirty="0">
              <a:solidFill>
                <a:srgbClr val="64EAAD"/>
              </a:solidFill>
            </a:endParaRPr>
          </a:p>
        </p:txBody>
      </p:sp>
      <p:sp>
        <p:nvSpPr>
          <p:cNvPr id="3" name="TextBox 17"/>
          <p:cNvSpPr txBox="1">
            <a:spLocks noChangeArrowheads="1"/>
          </p:cNvSpPr>
          <p:nvPr/>
        </p:nvSpPr>
        <p:spPr bwMode="auto">
          <a:xfrm>
            <a:off x="4191000" y="5410200"/>
            <a:ext cx="419377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err="1">
                <a:solidFill>
                  <a:schemeClr val="bg1"/>
                </a:solidFill>
              </a:rPr>
              <a:t>Aluri</a:t>
            </a:r>
            <a:r>
              <a:rPr lang="en-US" sz="2000" dirty="0">
                <a:solidFill>
                  <a:schemeClr val="bg1"/>
                </a:solidFill>
              </a:rPr>
              <a:t> and Jain </a:t>
            </a:r>
            <a:r>
              <a:rPr lang="en-US" sz="2000" dirty="0" smtClean="0">
                <a:solidFill>
                  <a:schemeClr val="bg1"/>
                </a:solidFill>
              </a:rPr>
              <a:t>2012,  </a:t>
            </a:r>
            <a:r>
              <a:rPr lang="en-US" sz="2000" dirty="0" err="1" smtClean="0">
                <a:solidFill>
                  <a:schemeClr val="bg1"/>
                </a:solidFill>
              </a:rPr>
              <a:t>Rath</a:t>
            </a:r>
            <a:r>
              <a:rPr lang="en-US" sz="2000" dirty="0" smtClean="0">
                <a:solidFill>
                  <a:schemeClr val="bg1"/>
                </a:solidFill>
              </a:rPr>
              <a:t> et al 2013</a:t>
            </a:r>
            <a:endParaRPr lang="en-IN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1000" y="685800"/>
            <a:ext cx="8382000" cy="501675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So far we have assumed Lorentz and rotational invariance</a:t>
            </a:r>
            <a:endParaRPr lang="en-US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pPr>
              <a:defRPr/>
            </a:pPr>
            <a:endParaRPr lang="en-US" dirty="0">
              <a:solidFill>
                <a:srgbClr val="FFCCFF"/>
              </a:solidFill>
            </a:endParaRPr>
          </a:p>
          <a:p>
            <a:pPr>
              <a:defRPr/>
            </a:pPr>
            <a:r>
              <a:rPr lang="en-US" dirty="0" smtClean="0">
                <a:solidFill>
                  <a:srgbClr val="FFFF00"/>
                </a:solidFill>
              </a:rPr>
              <a:t>However at very </a:t>
            </a:r>
            <a:r>
              <a:rPr lang="en-US" dirty="0">
                <a:solidFill>
                  <a:srgbClr val="FFFF00"/>
                </a:solidFill>
              </a:rPr>
              <a:t>early time, when quantum gravity effects are important</a:t>
            </a:r>
            <a:r>
              <a:rPr lang="en-US" dirty="0" smtClean="0">
                <a:solidFill>
                  <a:srgbClr val="FFFF00"/>
                </a:solidFill>
              </a:rPr>
              <a:t>, these symmetries </a:t>
            </a:r>
            <a:r>
              <a:rPr lang="en-US" dirty="0">
                <a:solidFill>
                  <a:srgbClr val="FFFF00"/>
                </a:solidFill>
              </a:rPr>
              <a:t>may be </a:t>
            </a:r>
            <a:r>
              <a:rPr lang="en-US" dirty="0" smtClean="0">
                <a:solidFill>
                  <a:srgbClr val="FFFF00"/>
                </a:solidFill>
              </a:rPr>
              <a:t>violated</a:t>
            </a:r>
          </a:p>
          <a:p>
            <a:pPr>
              <a:defRPr/>
            </a:pPr>
            <a:endParaRPr lang="en-US" dirty="0" smtClean="0">
              <a:solidFill>
                <a:srgbClr val="FFFF00"/>
              </a:solidFill>
            </a:endParaRPr>
          </a:p>
          <a:p>
            <a:pPr>
              <a:defRPr/>
            </a:pPr>
            <a:r>
              <a:rPr lang="en-US" dirty="0" smtClean="0">
                <a:solidFill>
                  <a:schemeClr val="accent1">
                    <a:lumMod val="90000"/>
                  </a:schemeClr>
                </a:solidFill>
              </a:rPr>
              <a:t>For example, space-time coordinates may not commute at these short length scales</a:t>
            </a:r>
          </a:p>
          <a:p>
            <a:pPr>
              <a:defRPr/>
            </a:pPr>
            <a:endParaRPr lang="en-US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1000" y="381000"/>
            <a:ext cx="8382000" cy="243143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en-US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pPr>
              <a:defRPr/>
            </a:pPr>
            <a:r>
              <a:rPr lang="en-US" dirty="0" smtClean="0">
                <a:solidFill>
                  <a:srgbClr val="FF99FF"/>
                </a:solidFill>
              </a:rPr>
              <a:t>Through loop corrections these can lead to very large violation of Lorentz invariance </a:t>
            </a:r>
            <a:r>
              <a:rPr lang="en-US" dirty="0" smtClean="0">
                <a:solidFill>
                  <a:srgbClr val="FF99FF"/>
                </a:solidFill>
                <a:sym typeface="Symbol"/>
              </a:rPr>
              <a:t> a fine tuning problem</a:t>
            </a:r>
            <a:r>
              <a:rPr lang="en-US" dirty="0" smtClean="0">
                <a:solidFill>
                  <a:srgbClr val="FF99FF"/>
                </a:solidFill>
              </a:rPr>
              <a:t> </a:t>
            </a:r>
          </a:p>
          <a:p>
            <a:pPr>
              <a:defRPr/>
            </a:pPr>
            <a:r>
              <a:rPr lang="en-US" sz="24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					     Collins et al 2005</a:t>
            </a:r>
            <a:endParaRPr lang="en-US" sz="24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>
                <a:solidFill>
                  <a:srgbClr val="FFFF00"/>
                </a:solidFill>
              </a:rPr>
              <a:t>Violation of Lorentz Invariance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CCFF99"/>
                </a:solidFill>
              </a:rPr>
              <a:t>SUSY solves this fine tuning problem also</a:t>
            </a:r>
          </a:p>
          <a:p>
            <a:pPr eaLnBrk="1" hangingPunct="1"/>
            <a:r>
              <a:rPr lang="en-US" sz="2800" b="1" dirty="0" smtClean="0">
                <a:solidFill>
                  <a:srgbClr val="FFCCFF"/>
                </a:solidFill>
              </a:rPr>
              <a:t>At low energy violation is related to the SUSY breaking scale</a:t>
            </a:r>
          </a:p>
          <a:p>
            <a:pPr eaLnBrk="1" hangingPunct="1">
              <a:buFontTx/>
              <a:buNone/>
            </a:pPr>
            <a:r>
              <a:rPr lang="en-US" sz="2800" b="1" dirty="0" smtClean="0">
                <a:solidFill>
                  <a:srgbClr val="FFCCFF"/>
                </a:solidFill>
              </a:rPr>
              <a:t>               Lorentz violation </a:t>
            </a:r>
            <a:r>
              <a:rPr lang="en-US" sz="2800" b="1" dirty="0" smtClean="0">
                <a:solidFill>
                  <a:srgbClr val="FFCCFF"/>
                </a:solidFill>
                <a:sym typeface="Symbol" pitchFamily="18" charset="2"/>
              </a:rPr>
              <a:t></a:t>
            </a:r>
            <a:r>
              <a:rPr lang="en-US" sz="2800" b="1" dirty="0" smtClean="0">
                <a:solidFill>
                  <a:srgbClr val="FFCCFF"/>
                </a:solidFill>
              </a:rPr>
              <a:t> (M</a:t>
            </a:r>
            <a:r>
              <a:rPr lang="en-US" sz="2800" b="1" baseline="-25000" dirty="0" smtClean="0">
                <a:solidFill>
                  <a:srgbClr val="FFCCFF"/>
                </a:solidFill>
              </a:rPr>
              <a:t>SUSY</a:t>
            </a:r>
            <a:r>
              <a:rPr lang="en-US" sz="2800" b="1" dirty="0" smtClean="0">
                <a:solidFill>
                  <a:srgbClr val="FFCCFF"/>
                </a:solidFill>
              </a:rPr>
              <a:t>/M</a:t>
            </a:r>
            <a:r>
              <a:rPr lang="en-US" sz="2800" b="1" baseline="-25000" dirty="0" smtClean="0">
                <a:solidFill>
                  <a:srgbClr val="FFCCFF"/>
                </a:solidFill>
              </a:rPr>
              <a:t>PL</a:t>
            </a:r>
            <a:r>
              <a:rPr lang="en-US" sz="2800" b="1" dirty="0" smtClean="0">
                <a:solidFill>
                  <a:srgbClr val="FFCCFF"/>
                </a:solidFill>
              </a:rPr>
              <a:t>)</a:t>
            </a:r>
            <a:r>
              <a:rPr lang="en-US" sz="2800" b="1" baseline="30000" dirty="0" smtClean="0">
                <a:solidFill>
                  <a:srgbClr val="FFCCFF"/>
                </a:solidFill>
              </a:rPr>
              <a:t>2</a:t>
            </a:r>
            <a:r>
              <a:rPr lang="en-US" sz="2800" b="1" dirty="0" smtClean="0">
                <a:solidFill>
                  <a:srgbClr val="FFCCFF"/>
                </a:solidFill>
              </a:rPr>
              <a:t>        </a:t>
            </a:r>
          </a:p>
          <a:p>
            <a:pPr eaLnBrk="1" hangingPunct="1">
              <a:buFontTx/>
              <a:buNone/>
            </a:pPr>
            <a:r>
              <a:rPr lang="en-US" sz="2400" b="1" dirty="0" smtClean="0">
                <a:solidFill>
                  <a:srgbClr val="FFCCFF"/>
                </a:solidFill>
              </a:rPr>
              <a:t>                                                       </a:t>
            </a:r>
          </a:p>
          <a:p>
            <a:pPr eaLnBrk="1" hangingPunct="1">
              <a:buFontTx/>
              <a:buNone/>
            </a:pPr>
            <a:endParaRPr lang="en-US" sz="2400" b="1" dirty="0" smtClean="0">
              <a:solidFill>
                <a:srgbClr val="FFCCFF"/>
              </a:solidFill>
            </a:endParaRPr>
          </a:p>
          <a:p>
            <a:pPr eaLnBrk="1" hangingPunct="1">
              <a:buFontTx/>
              <a:buNone/>
            </a:pPr>
            <a:r>
              <a:rPr lang="en-US" sz="2400" b="1" dirty="0" smtClean="0">
                <a:solidFill>
                  <a:srgbClr val="FFCCFF"/>
                </a:solidFill>
              </a:rPr>
              <a:t>                                                     (Jain and Ralston 2005)</a:t>
            </a:r>
            <a:endParaRPr lang="en-US" sz="2400" b="1" baseline="30000" dirty="0" smtClean="0">
              <a:solidFill>
                <a:srgbClr val="FFCCFF"/>
              </a:solidFill>
              <a:sym typeface="Symbol" pitchFamily="18" charset="2"/>
            </a:endParaRPr>
          </a:p>
          <a:p>
            <a:pPr eaLnBrk="1" hangingPunct="1">
              <a:buFontTx/>
              <a:buNone/>
            </a:pPr>
            <a:endParaRPr lang="en-US" sz="2400" b="1" dirty="0" smtClean="0">
              <a:solidFill>
                <a:srgbClr val="FFCCFF"/>
              </a:solidFill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1000" y="630495"/>
            <a:ext cx="83058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Violation of Lorentz , rotational , invariance is predicted even within the standard framework</a:t>
            </a:r>
          </a:p>
          <a:p>
            <a:endParaRPr lang="en-US" sz="3600" dirty="0" smtClean="0">
              <a:solidFill>
                <a:srgbClr val="FFFF00"/>
              </a:solidFill>
            </a:endParaRPr>
          </a:p>
          <a:p>
            <a:r>
              <a:rPr lang="en-US" sz="3600" dirty="0" smtClean="0">
                <a:solidFill>
                  <a:srgbClr val="64EAAD"/>
                </a:solidFill>
              </a:rPr>
              <a:t>It is small only due to SUSY and hence is controlled by SUSY breaking scale. </a:t>
            </a:r>
          </a:p>
          <a:p>
            <a:endParaRPr lang="en-US" sz="3600" dirty="0" smtClean="0">
              <a:solidFill>
                <a:srgbClr val="FFFF00"/>
              </a:solidFill>
            </a:endParaRPr>
          </a:p>
          <a:p>
            <a:endParaRPr lang="en-US" sz="3600" dirty="0" smtClean="0">
              <a:solidFill>
                <a:srgbClr val="FFFF00"/>
              </a:solidFill>
            </a:endParaRPr>
          </a:p>
          <a:p>
            <a:endParaRPr lang="en-IN" sz="360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1000" y="630495"/>
            <a:ext cx="8305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600" dirty="0" smtClean="0">
              <a:solidFill>
                <a:srgbClr val="FFFF00"/>
              </a:solidFill>
            </a:endParaRPr>
          </a:p>
          <a:p>
            <a:r>
              <a:rPr lang="en-US" sz="3600" dirty="0" smtClean="0">
                <a:solidFill>
                  <a:srgbClr val="FFFF00"/>
                </a:solidFill>
              </a:rPr>
              <a:t>The  lower limit on Lorentz breaking is 1 part in 10</a:t>
            </a:r>
            <a:r>
              <a:rPr lang="en-US" sz="3600" baseline="30000" dirty="0" smtClean="0">
                <a:solidFill>
                  <a:srgbClr val="FFFF00"/>
                </a:solidFill>
              </a:rPr>
              <a:t>32</a:t>
            </a:r>
            <a:r>
              <a:rPr lang="en-US" sz="3600" dirty="0" smtClean="0">
                <a:solidFill>
                  <a:srgbClr val="FFFF00"/>
                </a:solidFill>
              </a:rPr>
              <a:t>, using M</a:t>
            </a:r>
            <a:r>
              <a:rPr lang="en-US" sz="3600" baseline="-25000" dirty="0" smtClean="0">
                <a:solidFill>
                  <a:srgbClr val="FFFF00"/>
                </a:solidFill>
              </a:rPr>
              <a:t>SUSY</a:t>
            </a:r>
            <a:r>
              <a:rPr lang="en-US" sz="3600" dirty="0" smtClean="0">
                <a:solidFill>
                  <a:srgbClr val="FFFF00"/>
                </a:solidFill>
              </a:rPr>
              <a:t> = 1TeV  </a:t>
            </a:r>
          </a:p>
          <a:p>
            <a:endParaRPr lang="en-US" sz="3600" dirty="0" smtClean="0">
              <a:solidFill>
                <a:srgbClr val="FFFF00"/>
              </a:solidFill>
            </a:endParaRPr>
          </a:p>
          <a:p>
            <a:r>
              <a:rPr lang="en-US" sz="3600" dirty="0" smtClean="0">
                <a:solidFill>
                  <a:srgbClr val="64EAAD"/>
                </a:solidFill>
              </a:rPr>
              <a:t>Current  observations on Lorentz violation limit  SUSY breaking scale to be less than 10</a:t>
            </a:r>
            <a:r>
              <a:rPr lang="en-US" sz="3600" baseline="30000" dirty="0" smtClean="0">
                <a:solidFill>
                  <a:srgbClr val="64EAAD"/>
                </a:solidFill>
              </a:rPr>
              <a:t>10</a:t>
            </a:r>
            <a:r>
              <a:rPr lang="en-US" sz="3600" dirty="0" smtClean="0">
                <a:solidFill>
                  <a:srgbClr val="64EAAD"/>
                </a:solidFill>
              </a:rPr>
              <a:t> </a:t>
            </a:r>
            <a:r>
              <a:rPr lang="en-US" sz="3600" dirty="0" err="1" smtClean="0">
                <a:solidFill>
                  <a:srgbClr val="64EAAD"/>
                </a:solidFill>
              </a:rPr>
              <a:t>GeV</a:t>
            </a:r>
            <a:endParaRPr lang="en-US" sz="3600" dirty="0" smtClean="0">
              <a:solidFill>
                <a:srgbClr val="64EAAD"/>
              </a:solidFill>
            </a:endParaRPr>
          </a:p>
          <a:p>
            <a:endParaRPr lang="en-IN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2"/>
          <p:cNvSpPr txBox="1">
            <a:spLocks noChangeArrowheads="1"/>
          </p:cNvSpPr>
          <p:nvPr/>
        </p:nvSpPr>
        <p:spPr bwMode="auto">
          <a:xfrm>
            <a:off x="838200" y="762000"/>
            <a:ext cx="8001000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dirty="0" smtClean="0">
                <a:solidFill>
                  <a:srgbClr val="FFCCCC"/>
                </a:solidFill>
              </a:rPr>
              <a:t>Their exist several observations which appear to violate the Cosmological Principle</a:t>
            </a:r>
          </a:p>
          <a:p>
            <a:pPr>
              <a:defRPr/>
            </a:pPr>
            <a:endParaRPr lang="en-US" dirty="0">
              <a:solidFill>
                <a:srgbClr val="FFCCFF"/>
              </a:solidFill>
            </a:endParaRPr>
          </a:p>
          <a:p>
            <a:pPr>
              <a:defRPr/>
            </a:pPr>
            <a:endParaRPr lang="en-US" dirty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n-US" sz="28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Radio polarizations from radio galaxies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8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Visible polarization from quasars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8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Cosmic Microwave Background anisotropies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8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Radio source count and sky brightness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8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Radio polarization flux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8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Cluster peculiar </a:t>
            </a:r>
            <a:r>
              <a:rPr lang="en-US" sz="28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velocities</a:t>
            </a:r>
            <a:r>
              <a:rPr lang="en-US" sz="2800" dirty="0">
                <a:solidFill>
                  <a:srgbClr val="FF0000"/>
                </a:solidFill>
              </a:rPr>
              <a:t>?</a:t>
            </a:r>
            <a:endParaRPr lang="en-US" dirty="0">
              <a:solidFill>
                <a:srgbClr val="FF0000"/>
              </a:solidFill>
            </a:endParaRPr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FFFF00"/>
                </a:solidFill>
              </a:rPr>
              <a:t>Violation of Lorentz Invariance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0"/>
            <a:ext cx="8229600" cy="4525963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CCFF99"/>
                </a:solidFill>
              </a:rPr>
              <a:t>Quantum gravity might lead to non-commutative space-time</a:t>
            </a:r>
          </a:p>
          <a:p>
            <a:pPr eaLnBrk="1" hangingPunct="1">
              <a:buFontTx/>
              <a:buNone/>
            </a:pPr>
            <a:endParaRPr lang="en-US" sz="2400" b="1" dirty="0" smtClean="0">
              <a:solidFill>
                <a:srgbClr val="FFCCFF"/>
              </a:solidFill>
            </a:endParaRPr>
          </a:p>
          <a:p>
            <a:pPr eaLnBrk="1" hangingPunct="1">
              <a:buFontTx/>
              <a:buNone/>
            </a:pPr>
            <a:r>
              <a:rPr lang="en-US" b="1" dirty="0" smtClean="0">
                <a:solidFill>
                  <a:srgbClr val="FFCCFF"/>
                </a:solidFill>
              </a:rPr>
              <a:t>           </a:t>
            </a:r>
            <a:r>
              <a:rPr lang="en-US" b="1" dirty="0" smtClean="0">
                <a:solidFill>
                  <a:srgbClr val="FFCCFF"/>
                </a:solidFill>
                <a:sym typeface="Symbol"/>
              </a:rPr>
              <a:t>x</a:t>
            </a:r>
            <a:r>
              <a:rPr lang="en-US" b="1" baseline="-25000" dirty="0" smtClean="0">
                <a:solidFill>
                  <a:srgbClr val="FFCCFF"/>
                </a:solidFill>
                <a:sym typeface="Symbol"/>
              </a:rPr>
              <a:t>0</a:t>
            </a:r>
            <a:r>
              <a:rPr lang="en-US" b="1" dirty="0" smtClean="0">
                <a:solidFill>
                  <a:srgbClr val="FFCCFF"/>
                </a:solidFill>
                <a:sym typeface="Symbol"/>
              </a:rPr>
              <a:t> (x</a:t>
            </a:r>
            <a:r>
              <a:rPr lang="en-US" b="1" baseline="-25000" dirty="0" smtClean="0">
                <a:solidFill>
                  <a:srgbClr val="FFCCFF"/>
                </a:solidFill>
                <a:sym typeface="Symbol"/>
              </a:rPr>
              <a:t>1</a:t>
            </a:r>
            <a:r>
              <a:rPr lang="en-US" b="1" dirty="0" smtClean="0">
                <a:solidFill>
                  <a:srgbClr val="FFCCFF"/>
                </a:solidFill>
                <a:sym typeface="Symbol"/>
              </a:rPr>
              <a:t>+ x</a:t>
            </a:r>
            <a:r>
              <a:rPr lang="en-US" b="1" baseline="-25000" dirty="0" smtClean="0">
                <a:solidFill>
                  <a:srgbClr val="FFCCFF"/>
                </a:solidFill>
                <a:sym typeface="Symbol"/>
              </a:rPr>
              <a:t>2</a:t>
            </a:r>
            <a:r>
              <a:rPr lang="en-US" b="1" dirty="0" smtClean="0">
                <a:solidFill>
                  <a:srgbClr val="FFCCFF"/>
                </a:solidFill>
                <a:sym typeface="Symbol"/>
              </a:rPr>
              <a:t>+ x</a:t>
            </a:r>
            <a:r>
              <a:rPr lang="en-US" b="1" baseline="-25000" dirty="0" smtClean="0">
                <a:solidFill>
                  <a:srgbClr val="FFCCFF"/>
                </a:solidFill>
                <a:sym typeface="Symbol"/>
              </a:rPr>
              <a:t>3</a:t>
            </a:r>
            <a:r>
              <a:rPr lang="en-US" b="1" dirty="0" smtClean="0">
                <a:solidFill>
                  <a:srgbClr val="FFCCFF"/>
                </a:solidFill>
                <a:sym typeface="Symbol"/>
              </a:rPr>
              <a:t>) &gt; (</a:t>
            </a:r>
            <a:r>
              <a:rPr lang="en-US" b="1" baseline="-25000" dirty="0" smtClean="0">
                <a:solidFill>
                  <a:srgbClr val="FFCCFF"/>
                </a:solidFill>
                <a:sym typeface="Symbol"/>
              </a:rPr>
              <a:t>P</a:t>
            </a:r>
            <a:r>
              <a:rPr lang="en-US" b="1" dirty="0" smtClean="0">
                <a:solidFill>
                  <a:srgbClr val="FFCCFF"/>
                </a:solidFill>
                <a:sym typeface="Symbol"/>
              </a:rPr>
              <a:t>)</a:t>
            </a:r>
            <a:r>
              <a:rPr lang="en-US" b="1" baseline="30000" dirty="0" smtClean="0">
                <a:solidFill>
                  <a:srgbClr val="FFCCFF"/>
                </a:solidFill>
                <a:sym typeface="Symbol"/>
              </a:rPr>
              <a:t>2</a:t>
            </a:r>
            <a:endParaRPr lang="en-US" b="1" dirty="0" smtClean="0">
              <a:solidFill>
                <a:srgbClr val="FFCCFF"/>
              </a:solidFill>
            </a:endParaRPr>
          </a:p>
          <a:p>
            <a:pPr eaLnBrk="1" hangingPunct="1">
              <a:buFontTx/>
              <a:buNone/>
            </a:pPr>
            <a:r>
              <a:rPr lang="en-US" b="1" dirty="0" smtClean="0">
                <a:solidFill>
                  <a:srgbClr val="FFCCFF"/>
                </a:solidFill>
              </a:rPr>
              <a:t>	    	  </a:t>
            </a:r>
            <a:r>
              <a:rPr lang="en-US" b="1" dirty="0" smtClean="0">
                <a:solidFill>
                  <a:srgbClr val="FFCCFF"/>
                </a:solidFill>
                <a:sym typeface="Symbol"/>
              </a:rPr>
              <a:t>x</a:t>
            </a:r>
            <a:r>
              <a:rPr lang="en-US" b="1" baseline="-25000" dirty="0" smtClean="0">
                <a:solidFill>
                  <a:srgbClr val="FFCCFF"/>
                </a:solidFill>
                <a:sym typeface="Symbol"/>
              </a:rPr>
              <a:t>1 </a:t>
            </a:r>
            <a:r>
              <a:rPr lang="en-US" b="1" dirty="0" smtClean="0">
                <a:solidFill>
                  <a:srgbClr val="FFCCFF"/>
                </a:solidFill>
                <a:sym typeface="Symbol"/>
              </a:rPr>
              <a:t>x</a:t>
            </a:r>
            <a:r>
              <a:rPr lang="en-US" b="1" baseline="-25000" dirty="0" smtClean="0">
                <a:solidFill>
                  <a:srgbClr val="FFCCFF"/>
                </a:solidFill>
                <a:sym typeface="Symbol"/>
              </a:rPr>
              <a:t>2</a:t>
            </a:r>
            <a:r>
              <a:rPr lang="en-US" b="1" dirty="0" smtClean="0">
                <a:solidFill>
                  <a:srgbClr val="FFCCFF"/>
                </a:solidFill>
                <a:sym typeface="Symbol"/>
              </a:rPr>
              <a:t>+ x</a:t>
            </a:r>
            <a:r>
              <a:rPr lang="en-US" b="1" baseline="-25000" dirty="0" smtClean="0">
                <a:solidFill>
                  <a:srgbClr val="FFCCFF"/>
                </a:solidFill>
                <a:sym typeface="Symbol"/>
              </a:rPr>
              <a:t>2</a:t>
            </a:r>
            <a:r>
              <a:rPr lang="en-US" b="1" dirty="0" smtClean="0">
                <a:solidFill>
                  <a:srgbClr val="FFCCFF"/>
                </a:solidFill>
                <a:sym typeface="Symbol"/>
              </a:rPr>
              <a:t> x</a:t>
            </a:r>
            <a:r>
              <a:rPr lang="en-US" b="1" baseline="-25000" dirty="0" smtClean="0">
                <a:solidFill>
                  <a:srgbClr val="FFCCFF"/>
                </a:solidFill>
                <a:sym typeface="Symbol"/>
              </a:rPr>
              <a:t>3</a:t>
            </a:r>
            <a:r>
              <a:rPr lang="en-US" b="1" dirty="0" smtClean="0">
                <a:solidFill>
                  <a:srgbClr val="FFCCFF"/>
                </a:solidFill>
                <a:sym typeface="Symbol"/>
              </a:rPr>
              <a:t> + x</a:t>
            </a:r>
            <a:r>
              <a:rPr lang="en-US" b="1" baseline="-25000" dirty="0" smtClean="0">
                <a:solidFill>
                  <a:srgbClr val="FFCCFF"/>
                </a:solidFill>
                <a:sym typeface="Symbol"/>
              </a:rPr>
              <a:t>1</a:t>
            </a:r>
            <a:r>
              <a:rPr lang="en-US" b="1" dirty="0" smtClean="0">
                <a:solidFill>
                  <a:srgbClr val="FFCCFF"/>
                </a:solidFill>
                <a:sym typeface="Symbol"/>
              </a:rPr>
              <a:t> x</a:t>
            </a:r>
            <a:r>
              <a:rPr lang="en-US" b="1" baseline="-25000" dirty="0" smtClean="0">
                <a:solidFill>
                  <a:srgbClr val="FFCCFF"/>
                </a:solidFill>
                <a:sym typeface="Symbol"/>
              </a:rPr>
              <a:t>3</a:t>
            </a:r>
            <a:r>
              <a:rPr lang="en-US" b="1" dirty="0" smtClean="0">
                <a:solidFill>
                  <a:srgbClr val="FFCCFF"/>
                </a:solidFill>
                <a:sym typeface="Symbol"/>
              </a:rPr>
              <a:t> &gt; (</a:t>
            </a:r>
            <a:r>
              <a:rPr lang="en-US" b="1" baseline="-25000" dirty="0" smtClean="0">
                <a:solidFill>
                  <a:srgbClr val="FFCCFF"/>
                </a:solidFill>
                <a:sym typeface="Symbol"/>
              </a:rPr>
              <a:t>P</a:t>
            </a:r>
            <a:r>
              <a:rPr lang="en-US" b="1" dirty="0" smtClean="0">
                <a:solidFill>
                  <a:srgbClr val="FFCCFF"/>
                </a:solidFill>
                <a:sym typeface="Symbol"/>
              </a:rPr>
              <a:t>)</a:t>
            </a:r>
            <a:r>
              <a:rPr lang="en-US" b="1" baseline="30000" dirty="0" smtClean="0">
                <a:solidFill>
                  <a:srgbClr val="FFCCFF"/>
                </a:solidFill>
                <a:sym typeface="Symbol"/>
              </a:rPr>
              <a:t>2</a:t>
            </a:r>
            <a:endParaRPr lang="en-US" b="1" dirty="0" smtClean="0">
              <a:solidFill>
                <a:srgbClr val="FFCCFF"/>
              </a:solidFill>
            </a:endParaRPr>
          </a:p>
          <a:p>
            <a:pPr eaLnBrk="1" hangingPunct="1">
              <a:buFontTx/>
              <a:buNone/>
            </a:pPr>
            <a:r>
              <a:rPr lang="en-US" b="1" dirty="0" smtClean="0">
                <a:solidFill>
                  <a:srgbClr val="FFCCFF"/>
                </a:solidFill>
              </a:rPr>
              <a:t>          </a:t>
            </a:r>
          </a:p>
          <a:p>
            <a:pPr eaLnBrk="1" hangingPunct="1">
              <a:buFontTx/>
              <a:buNone/>
            </a:pPr>
            <a:r>
              <a:rPr lang="en-US" b="1" dirty="0" smtClean="0">
                <a:solidFill>
                  <a:srgbClr val="64EAAD"/>
                </a:solidFill>
              </a:rPr>
              <a:t>                 [</a:t>
            </a:r>
            <a:r>
              <a:rPr lang="en-US" b="1" dirty="0" err="1" smtClean="0">
                <a:solidFill>
                  <a:srgbClr val="64EAAD"/>
                </a:solidFill>
              </a:rPr>
              <a:t>x</a:t>
            </a:r>
            <a:r>
              <a:rPr lang="en-US" b="1" baseline="-25000" dirty="0" err="1" smtClean="0">
                <a:solidFill>
                  <a:srgbClr val="64EAAD"/>
                </a:solidFill>
                <a:sym typeface="Symbol"/>
              </a:rPr>
              <a:t></a:t>
            </a:r>
            <a:r>
              <a:rPr lang="en-US" b="1" dirty="0" err="1" smtClean="0">
                <a:solidFill>
                  <a:srgbClr val="64EAAD"/>
                </a:solidFill>
              </a:rPr>
              <a:t>,x</a:t>
            </a:r>
            <a:r>
              <a:rPr lang="en-US" b="1" baseline="-25000" dirty="0" smtClean="0">
                <a:solidFill>
                  <a:srgbClr val="64EAAD"/>
                </a:solidFill>
                <a:sym typeface="Symbol"/>
              </a:rPr>
              <a:t></a:t>
            </a:r>
            <a:r>
              <a:rPr lang="en-US" b="1" dirty="0" smtClean="0">
                <a:solidFill>
                  <a:srgbClr val="64EAAD"/>
                </a:solidFill>
              </a:rPr>
              <a:t>] =  </a:t>
            </a:r>
            <a:r>
              <a:rPr lang="en-US" b="1" dirty="0" err="1" smtClean="0">
                <a:solidFill>
                  <a:srgbClr val="64EAAD"/>
                </a:solidFill>
              </a:rPr>
              <a:t>i</a:t>
            </a:r>
            <a:r>
              <a:rPr lang="en-US" b="1" dirty="0" smtClean="0">
                <a:solidFill>
                  <a:srgbClr val="64EAAD"/>
                </a:solidFill>
              </a:rPr>
              <a:t> </a:t>
            </a:r>
            <a:r>
              <a:rPr lang="en-US" b="1" dirty="0" smtClean="0">
                <a:solidFill>
                  <a:srgbClr val="64EAAD"/>
                </a:solidFill>
                <a:sym typeface="Symbol"/>
              </a:rPr>
              <a:t></a:t>
            </a:r>
            <a:r>
              <a:rPr lang="en-US" b="1" baseline="-25000" dirty="0" smtClean="0">
                <a:solidFill>
                  <a:srgbClr val="64EAAD"/>
                </a:solidFill>
                <a:sym typeface="Symbol"/>
              </a:rPr>
              <a:t></a:t>
            </a:r>
          </a:p>
          <a:p>
            <a:pPr eaLnBrk="1" hangingPunct="1">
              <a:buFontTx/>
              <a:buNone/>
            </a:pPr>
            <a:r>
              <a:rPr lang="en-US" sz="2800" b="1" dirty="0" smtClean="0">
                <a:solidFill>
                  <a:srgbClr val="FFCCFF"/>
                </a:solidFill>
              </a:rPr>
              <a:t>                                   </a:t>
            </a:r>
          </a:p>
          <a:p>
            <a:pPr eaLnBrk="1" hangingPunct="1">
              <a:buFontTx/>
              <a:buNone/>
            </a:pPr>
            <a:r>
              <a:rPr lang="en-US" sz="2800" b="1" dirty="0" smtClean="0">
                <a:solidFill>
                  <a:srgbClr val="FFCCFF"/>
                </a:solidFill>
              </a:rPr>
              <a:t>                                     </a:t>
            </a:r>
            <a:r>
              <a:rPr lang="en-US" sz="28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(</a:t>
            </a:r>
            <a:r>
              <a:rPr lang="en-US" sz="2800" b="1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Doplicher</a:t>
            </a:r>
            <a:r>
              <a:rPr lang="en-US" sz="28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et al 2003)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rgbClr val="FFFF00"/>
                </a:solidFill>
              </a:rPr>
              <a:t>Hemispherical Power anisotropy</a:t>
            </a:r>
            <a:endParaRPr lang="en-IN" sz="3200" dirty="0" smtClean="0">
              <a:solidFill>
                <a:srgbClr val="FFFF00"/>
              </a:solidFill>
            </a:endParaRPr>
          </a:p>
        </p:txBody>
      </p:sp>
      <p:sp>
        <p:nvSpPr>
          <p:cNvPr id="481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IN"/>
          </a:p>
        </p:txBody>
      </p:sp>
      <p:sp>
        <p:nvSpPr>
          <p:cNvPr id="48132" name="Rectangle 8"/>
          <p:cNvSpPr>
            <a:spLocks noChangeArrowheads="1"/>
          </p:cNvSpPr>
          <p:nvPr/>
        </p:nvSpPr>
        <p:spPr bwMode="auto">
          <a:xfrm>
            <a:off x="0" y="1209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48133" name="TextBox 8"/>
          <p:cNvSpPr txBox="1">
            <a:spLocks noChangeArrowheads="1"/>
          </p:cNvSpPr>
          <p:nvPr/>
        </p:nvSpPr>
        <p:spPr bwMode="auto">
          <a:xfrm>
            <a:off x="533400" y="1371600"/>
            <a:ext cx="82296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FFCCCC"/>
                </a:solidFill>
              </a:rPr>
              <a:t>Can be explained by the anisotropic primordial power </a:t>
            </a:r>
            <a:r>
              <a:rPr lang="en-US" sz="2800" dirty="0" smtClean="0">
                <a:solidFill>
                  <a:srgbClr val="FFCCCC"/>
                </a:solidFill>
              </a:rPr>
              <a:t>spectrum in a non-commutative space-time</a:t>
            </a:r>
            <a:endParaRPr lang="en-IN" sz="2800" dirty="0">
              <a:solidFill>
                <a:srgbClr val="FFCCCC"/>
              </a:solidFill>
            </a:endParaRPr>
          </a:p>
        </p:txBody>
      </p:sp>
      <p:sp>
        <p:nvSpPr>
          <p:cNvPr id="481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IN"/>
          </a:p>
        </p:txBody>
      </p:sp>
      <p:pic>
        <p:nvPicPr>
          <p:cNvPr id="4813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66800" y="2438400"/>
            <a:ext cx="6672263" cy="1219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48136" name="Rectangle 3"/>
          <p:cNvSpPr>
            <a:spLocks noChangeArrowheads="1"/>
          </p:cNvSpPr>
          <p:nvPr/>
        </p:nvSpPr>
        <p:spPr bwMode="auto">
          <a:xfrm>
            <a:off x="0" y="1504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4813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IN"/>
          </a:p>
        </p:txBody>
      </p:sp>
      <p:pic>
        <p:nvPicPr>
          <p:cNvPr id="48138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66800" y="3810000"/>
            <a:ext cx="1828800" cy="1073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48139" name="Rectangle 6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4814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IN"/>
          </a:p>
        </p:txBody>
      </p:sp>
      <p:sp>
        <p:nvSpPr>
          <p:cNvPr id="48141" name="Rectangle 9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48142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IN"/>
          </a:p>
        </p:txBody>
      </p:sp>
      <p:pic>
        <p:nvPicPr>
          <p:cNvPr id="48143" name="Picture 1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5715000"/>
            <a:ext cx="3402013" cy="609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48144" name="Rectangle 12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48145" name="TextBox 17"/>
          <p:cNvSpPr txBox="1">
            <a:spLocks noChangeArrowheads="1"/>
          </p:cNvSpPr>
          <p:nvPr/>
        </p:nvSpPr>
        <p:spPr bwMode="auto">
          <a:xfrm>
            <a:off x="6172200" y="3657600"/>
            <a:ext cx="2797561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err="1">
                <a:solidFill>
                  <a:srgbClr val="3DC353"/>
                </a:solidFill>
              </a:rPr>
              <a:t>Rath</a:t>
            </a:r>
            <a:r>
              <a:rPr lang="en-US" sz="2000" dirty="0">
                <a:solidFill>
                  <a:srgbClr val="3DC353"/>
                </a:solidFill>
              </a:rPr>
              <a:t> and Jain </a:t>
            </a:r>
            <a:r>
              <a:rPr lang="en-US" sz="2000" dirty="0" smtClean="0">
                <a:solidFill>
                  <a:srgbClr val="3DC353"/>
                </a:solidFill>
              </a:rPr>
              <a:t>2014</a:t>
            </a:r>
          </a:p>
          <a:p>
            <a:r>
              <a:rPr lang="en-US" sz="2000" dirty="0" err="1" smtClean="0">
                <a:solidFill>
                  <a:srgbClr val="FFC000"/>
                </a:solidFill>
              </a:rPr>
              <a:t>Rath</a:t>
            </a:r>
            <a:r>
              <a:rPr lang="en-US" sz="2000" dirty="0" smtClean="0">
                <a:solidFill>
                  <a:srgbClr val="FFC000"/>
                </a:solidFill>
              </a:rPr>
              <a:t>, Kothari and Jain,</a:t>
            </a:r>
          </a:p>
          <a:p>
            <a:r>
              <a:rPr lang="en-US" sz="2000" dirty="0" smtClean="0">
                <a:solidFill>
                  <a:srgbClr val="FFC000"/>
                </a:solidFill>
              </a:rPr>
              <a:t>i</a:t>
            </a:r>
            <a:r>
              <a:rPr lang="en-US" sz="2000" dirty="0" smtClean="0">
                <a:solidFill>
                  <a:srgbClr val="FFC000"/>
                </a:solidFill>
              </a:rPr>
              <a:t>n preparation</a:t>
            </a:r>
            <a:endParaRPr lang="en-IN" sz="2000" dirty="0">
              <a:solidFill>
                <a:srgbClr val="FFC000"/>
              </a:solidFill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381000" y="5029200"/>
            <a:ext cx="22268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FF66FF"/>
                </a:solidFill>
              </a:rPr>
              <a:t>Fit to data </a:t>
            </a:r>
            <a:r>
              <a:rPr lang="en-US" sz="2800" dirty="0" smtClean="0">
                <a:solidFill>
                  <a:srgbClr val="FF66FF"/>
                </a:solidFill>
                <a:sym typeface="Symbol"/>
              </a:rPr>
              <a:t></a:t>
            </a:r>
            <a:endParaRPr lang="en-IN" sz="2800" dirty="0">
              <a:solidFill>
                <a:srgbClr val="FF66FF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114800" y="5334000"/>
            <a:ext cx="4648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4EAAD"/>
                </a:solidFill>
              </a:rPr>
              <a:t>for  k &lt; 60/</a:t>
            </a:r>
            <a:r>
              <a:rPr lang="en-US" dirty="0" smtClean="0">
                <a:solidFill>
                  <a:srgbClr val="64EAAD"/>
                </a:solidFill>
                <a:sym typeface="Symbol"/>
              </a:rPr>
              <a:t></a:t>
            </a:r>
            <a:r>
              <a:rPr lang="en-US" baseline="-25000" dirty="0" smtClean="0">
                <a:solidFill>
                  <a:srgbClr val="64EAAD"/>
                </a:solidFill>
                <a:sym typeface="Symbol"/>
              </a:rPr>
              <a:t>0</a:t>
            </a:r>
            <a:r>
              <a:rPr lang="en-US" dirty="0" smtClean="0">
                <a:solidFill>
                  <a:srgbClr val="64EAAD"/>
                </a:solidFill>
                <a:sym typeface="Symbol"/>
              </a:rPr>
              <a:t> and decays for larger k</a:t>
            </a:r>
            <a:endParaRPr lang="en-IN" dirty="0">
              <a:solidFill>
                <a:srgbClr val="64EAA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rgbClr val="FFFF00"/>
                </a:solidFill>
              </a:rPr>
              <a:t>Hemispherical Power anisotropy</a:t>
            </a:r>
            <a:endParaRPr lang="en-IN" sz="3200" dirty="0" smtClean="0">
              <a:solidFill>
                <a:srgbClr val="FFFF00"/>
              </a:solidFill>
            </a:endParaRPr>
          </a:p>
        </p:txBody>
      </p:sp>
      <p:sp>
        <p:nvSpPr>
          <p:cNvPr id="481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IN"/>
          </a:p>
        </p:txBody>
      </p:sp>
      <p:sp>
        <p:nvSpPr>
          <p:cNvPr id="48132" name="Rectangle 8"/>
          <p:cNvSpPr>
            <a:spLocks noChangeArrowheads="1"/>
          </p:cNvSpPr>
          <p:nvPr/>
        </p:nvSpPr>
        <p:spPr bwMode="auto">
          <a:xfrm>
            <a:off x="0" y="1209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481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IN"/>
          </a:p>
        </p:txBody>
      </p:sp>
      <p:sp>
        <p:nvSpPr>
          <p:cNvPr id="48136" name="Rectangle 3"/>
          <p:cNvSpPr>
            <a:spLocks noChangeArrowheads="1"/>
          </p:cNvSpPr>
          <p:nvPr/>
        </p:nvSpPr>
        <p:spPr bwMode="auto">
          <a:xfrm>
            <a:off x="0" y="1504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4813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IN"/>
          </a:p>
        </p:txBody>
      </p:sp>
      <p:sp>
        <p:nvSpPr>
          <p:cNvPr id="48139" name="Rectangle 6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4814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IN"/>
          </a:p>
        </p:txBody>
      </p:sp>
      <p:sp>
        <p:nvSpPr>
          <p:cNvPr id="48141" name="Rectangle 9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48142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IN"/>
          </a:p>
        </p:txBody>
      </p:sp>
      <p:sp>
        <p:nvSpPr>
          <p:cNvPr id="48144" name="Rectangle 12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48145" name="TextBox 17"/>
          <p:cNvSpPr txBox="1">
            <a:spLocks noChangeArrowheads="1"/>
          </p:cNvSpPr>
          <p:nvPr/>
        </p:nvSpPr>
        <p:spPr bwMode="auto">
          <a:xfrm>
            <a:off x="6400800" y="1981200"/>
            <a:ext cx="23145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err="1">
                <a:solidFill>
                  <a:srgbClr val="3DC353"/>
                </a:solidFill>
              </a:rPr>
              <a:t>Rath</a:t>
            </a:r>
            <a:r>
              <a:rPr lang="en-US" sz="2000" dirty="0">
                <a:solidFill>
                  <a:srgbClr val="3DC353"/>
                </a:solidFill>
              </a:rPr>
              <a:t> and Jain 2014</a:t>
            </a:r>
            <a:endParaRPr lang="en-IN" sz="2000" dirty="0">
              <a:solidFill>
                <a:srgbClr val="3DC353"/>
              </a:solidFill>
            </a:endParaRPr>
          </a:p>
        </p:txBody>
      </p:sp>
      <p:sp>
        <p:nvSpPr>
          <p:cNvPr id="19" name="TextBox 8"/>
          <p:cNvSpPr txBox="1">
            <a:spLocks noChangeArrowheads="1"/>
          </p:cNvSpPr>
          <p:nvPr/>
        </p:nvSpPr>
        <p:spPr bwMode="auto">
          <a:xfrm>
            <a:off x="228600" y="1295400"/>
            <a:ext cx="82296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 smtClean="0">
                <a:solidFill>
                  <a:srgbClr val="FFCCCC"/>
                </a:solidFill>
              </a:rPr>
              <a:t>Alternatively we can explain this in terms of an inhomogeneous model</a:t>
            </a:r>
            <a:endParaRPr lang="en-IN" sz="2800" dirty="0">
              <a:solidFill>
                <a:srgbClr val="FFCCCC"/>
              </a:solidFill>
            </a:endParaRPr>
          </a:p>
        </p:txBody>
      </p: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N"/>
          </a:p>
        </p:txBody>
      </p:sp>
      <p:pic>
        <p:nvPicPr>
          <p:cNvPr id="38913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76400" y="2667000"/>
            <a:ext cx="4056017" cy="6858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0" y="790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N"/>
          </a:p>
        </p:txBody>
      </p:sp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3581400"/>
            <a:ext cx="5791199" cy="68253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0" y="771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2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N"/>
          </a:p>
        </p:txBody>
      </p:sp>
      <p:pic>
        <p:nvPicPr>
          <p:cNvPr id="38919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00200" y="4800600"/>
            <a:ext cx="2770909" cy="762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8921" name="Rectangle 9"/>
          <p:cNvSpPr>
            <a:spLocks noChangeArrowheads="1"/>
          </p:cNvSpPr>
          <p:nvPr/>
        </p:nvSpPr>
        <p:spPr bwMode="auto">
          <a:xfrm>
            <a:off x="0" y="771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24400" y="4800600"/>
            <a:ext cx="38390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64EAAD"/>
                </a:solidFill>
              </a:rPr>
              <a:t>= Fourier Transform</a:t>
            </a:r>
            <a:endParaRPr lang="en-IN" dirty="0">
              <a:solidFill>
                <a:srgbClr val="64EAAD"/>
              </a:solidFill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N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(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22" name="Rectangle 10"/>
          <p:cNvSpPr>
            <a:spLocks noChangeArrowheads="1"/>
          </p:cNvSpPr>
          <p:nvPr/>
        </p:nvSpPr>
        <p:spPr bwMode="auto">
          <a:xfrm>
            <a:off x="0" y="590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,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23" name="Rectangle 11"/>
          <p:cNvSpPr>
            <a:spLocks noChangeArrowheads="1"/>
          </p:cNvSpPr>
          <p:nvPr/>
        </p:nvSpPr>
        <p:spPr bwMode="auto">
          <a:xfrm>
            <a:off x="0" y="895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)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24" name="Rectangle 12"/>
          <p:cNvSpPr>
            <a:spLocks noChangeArrowheads="1"/>
          </p:cNvSpPr>
          <p:nvPr/>
        </p:nvSpPr>
        <p:spPr bwMode="auto">
          <a:xfrm>
            <a:off x="0" y="1323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(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25" name="Rectangle 13"/>
          <p:cNvSpPr>
            <a:spLocks noChangeArrowheads="1"/>
          </p:cNvSpPr>
          <p:nvPr/>
        </p:nvSpPr>
        <p:spPr bwMode="auto">
          <a:xfrm>
            <a:off x="0" y="1638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,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26" name="Rectangle 14"/>
          <p:cNvSpPr>
            <a:spLocks noChangeArrowheads="1"/>
          </p:cNvSpPr>
          <p:nvPr/>
        </p:nvSpPr>
        <p:spPr bwMode="auto">
          <a:xfrm>
            <a:off x="0" y="1943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)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27" name="Rectangle 15"/>
          <p:cNvSpPr>
            <a:spLocks noChangeArrowheads="1"/>
          </p:cNvSpPr>
          <p:nvPr/>
        </p:nvSpPr>
        <p:spPr bwMode="auto">
          <a:xfrm>
            <a:off x="0" y="2238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9"/>
          <p:cNvSpPr>
            <a:spLocks noChangeArrowheads="1"/>
          </p:cNvSpPr>
          <p:nvPr/>
        </p:nvSpPr>
        <p:spPr bwMode="auto">
          <a:xfrm>
            <a:off x="0" y="733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10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11"/>
          <p:cNvSpPr>
            <a:spLocks noChangeArrowheads="1"/>
          </p:cNvSpPr>
          <p:nvPr/>
        </p:nvSpPr>
        <p:spPr bwMode="auto">
          <a:xfrm>
            <a:off x="0" y="1352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12"/>
          <p:cNvSpPr>
            <a:spLocks noChangeArrowheads="1"/>
          </p:cNvSpPr>
          <p:nvPr/>
        </p:nvSpPr>
        <p:spPr bwMode="auto">
          <a:xfrm>
            <a:off x="0" y="1781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13"/>
          <p:cNvSpPr>
            <a:spLocks noChangeArrowheads="1"/>
          </p:cNvSpPr>
          <p:nvPr/>
        </p:nvSpPr>
        <p:spPr bwMode="auto">
          <a:xfrm>
            <a:off x="0" y="2095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14"/>
          <p:cNvSpPr>
            <a:spLocks noChangeArrowheads="1"/>
          </p:cNvSpPr>
          <p:nvPr/>
        </p:nvSpPr>
        <p:spPr bwMode="auto">
          <a:xfrm>
            <a:off x="0" y="2400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Rectangle 15"/>
          <p:cNvSpPr>
            <a:spLocks noChangeArrowheads="1"/>
          </p:cNvSpPr>
          <p:nvPr/>
        </p:nvSpPr>
        <p:spPr bwMode="auto">
          <a:xfrm>
            <a:off x="0" y="2695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29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N"/>
          </a:p>
        </p:txBody>
      </p:sp>
      <p:sp>
        <p:nvSpPr>
          <p:cNvPr id="38930" name="Rectangle 18"/>
          <p:cNvSpPr>
            <a:spLocks noChangeArrowheads="1"/>
          </p:cNvSpPr>
          <p:nvPr/>
        </p:nvSpPr>
        <p:spPr bwMode="auto">
          <a:xfrm>
            <a:off x="0" y="1000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32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N"/>
          </a:p>
        </p:txBody>
      </p:sp>
      <p:sp>
        <p:nvSpPr>
          <p:cNvPr id="38933" name="Rectangle 21"/>
          <p:cNvSpPr>
            <a:spLocks noChangeArrowheads="1"/>
          </p:cNvSpPr>
          <p:nvPr/>
        </p:nvSpPr>
        <p:spPr bwMode="auto">
          <a:xfrm>
            <a:off x="0" y="1057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rgbClr val="FFFF00"/>
                </a:solidFill>
              </a:rPr>
              <a:t>Inhomogeneous Model</a:t>
            </a:r>
            <a:endParaRPr lang="en-IN" sz="3200" dirty="0" smtClean="0">
              <a:solidFill>
                <a:srgbClr val="FFFF00"/>
              </a:solidFill>
            </a:endParaRPr>
          </a:p>
        </p:txBody>
      </p:sp>
      <p:sp>
        <p:nvSpPr>
          <p:cNvPr id="481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IN"/>
          </a:p>
        </p:txBody>
      </p:sp>
      <p:sp>
        <p:nvSpPr>
          <p:cNvPr id="48132" name="Rectangle 8"/>
          <p:cNvSpPr>
            <a:spLocks noChangeArrowheads="1"/>
          </p:cNvSpPr>
          <p:nvPr/>
        </p:nvSpPr>
        <p:spPr bwMode="auto">
          <a:xfrm>
            <a:off x="0" y="1209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481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IN"/>
          </a:p>
        </p:txBody>
      </p:sp>
      <p:sp>
        <p:nvSpPr>
          <p:cNvPr id="48136" name="Rectangle 3"/>
          <p:cNvSpPr>
            <a:spLocks noChangeArrowheads="1"/>
          </p:cNvSpPr>
          <p:nvPr/>
        </p:nvSpPr>
        <p:spPr bwMode="auto">
          <a:xfrm>
            <a:off x="0" y="1504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4813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IN"/>
          </a:p>
        </p:txBody>
      </p:sp>
      <p:sp>
        <p:nvSpPr>
          <p:cNvPr id="48139" name="Rectangle 6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4814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IN"/>
          </a:p>
        </p:txBody>
      </p:sp>
      <p:sp>
        <p:nvSpPr>
          <p:cNvPr id="48141" name="Rectangle 9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48142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IN"/>
          </a:p>
        </p:txBody>
      </p:sp>
      <p:sp>
        <p:nvSpPr>
          <p:cNvPr id="48144" name="Rectangle 12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48145" name="TextBox 17"/>
          <p:cNvSpPr txBox="1">
            <a:spLocks noChangeArrowheads="1"/>
          </p:cNvSpPr>
          <p:nvPr/>
        </p:nvSpPr>
        <p:spPr bwMode="auto">
          <a:xfrm>
            <a:off x="6553200" y="5715000"/>
            <a:ext cx="23145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err="1">
                <a:solidFill>
                  <a:srgbClr val="3DC353"/>
                </a:solidFill>
              </a:rPr>
              <a:t>Rath</a:t>
            </a:r>
            <a:r>
              <a:rPr lang="en-US" sz="2000" dirty="0">
                <a:solidFill>
                  <a:srgbClr val="3DC353"/>
                </a:solidFill>
              </a:rPr>
              <a:t> and Jain 2014</a:t>
            </a:r>
            <a:endParaRPr lang="en-IN" sz="2000" dirty="0">
              <a:solidFill>
                <a:srgbClr val="3DC353"/>
              </a:solidFill>
            </a:endParaRPr>
          </a:p>
        </p:txBody>
      </p: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N"/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0" y="790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N"/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0" y="771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2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N"/>
          </a:p>
        </p:txBody>
      </p:sp>
      <p:sp>
        <p:nvSpPr>
          <p:cNvPr id="38921" name="Rectangle 9"/>
          <p:cNvSpPr>
            <a:spLocks noChangeArrowheads="1"/>
          </p:cNvSpPr>
          <p:nvPr/>
        </p:nvSpPr>
        <p:spPr bwMode="auto">
          <a:xfrm>
            <a:off x="0" y="771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N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(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22" name="Rectangle 10"/>
          <p:cNvSpPr>
            <a:spLocks noChangeArrowheads="1"/>
          </p:cNvSpPr>
          <p:nvPr/>
        </p:nvSpPr>
        <p:spPr bwMode="auto">
          <a:xfrm>
            <a:off x="0" y="590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,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23" name="Rectangle 11"/>
          <p:cNvSpPr>
            <a:spLocks noChangeArrowheads="1"/>
          </p:cNvSpPr>
          <p:nvPr/>
        </p:nvSpPr>
        <p:spPr bwMode="auto">
          <a:xfrm>
            <a:off x="0" y="895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)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24" name="Rectangle 12"/>
          <p:cNvSpPr>
            <a:spLocks noChangeArrowheads="1"/>
          </p:cNvSpPr>
          <p:nvPr/>
        </p:nvSpPr>
        <p:spPr bwMode="auto">
          <a:xfrm>
            <a:off x="0" y="1323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(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25" name="Rectangle 13"/>
          <p:cNvSpPr>
            <a:spLocks noChangeArrowheads="1"/>
          </p:cNvSpPr>
          <p:nvPr/>
        </p:nvSpPr>
        <p:spPr bwMode="auto">
          <a:xfrm>
            <a:off x="0" y="1638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,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26" name="Rectangle 14"/>
          <p:cNvSpPr>
            <a:spLocks noChangeArrowheads="1"/>
          </p:cNvSpPr>
          <p:nvPr/>
        </p:nvSpPr>
        <p:spPr bwMode="auto">
          <a:xfrm>
            <a:off x="0" y="1943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)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27" name="Rectangle 15"/>
          <p:cNvSpPr>
            <a:spLocks noChangeArrowheads="1"/>
          </p:cNvSpPr>
          <p:nvPr/>
        </p:nvSpPr>
        <p:spPr bwMode="auto">
          <a:xfrm>
            <a:off x="0" y="2238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9"/>
          <p:cNvSpPr>
            <a:spLocks noChangeArrowheads="1"/>
          </p:cNvSpPr>
          <p:nvPr/>
        </p:nvSpPr>
        <p:spPr bwMode="auto">
          <a:xfrm>
            <a:off x="0" y="733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10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11"/>
          <p:cNvSpPr>
            <a:spLocks noChangeArrowheads="1"/>
          </p:cNvSpPr>
          <p:nvPr/>
        </p:nvSpPr>
        <p:spPr bwMode="auto">
          <a:xfrm>
            <a:off x="0" y="1352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12"/>
          <p:cNvSpPr>
            <a:spLocks noChangeArrowheads="1"/>
          </p:cNvSpPr>
          <p:nvPr/>
        </p:nvSpPr>
        <p:spPr bwMode="auto">
          <a:xfrm>
            <a:off x="0" y="1781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13"/>
          <p:cNvSpPr>
            <a:spLocks noChangeArrowheads="1"/>
          </p:cNvSpPr>
          <p:nvPr/>
        </p:nvSpPr>
        <p:spPr bwMode="auto">
          <a:xfrm>
            <a:off x="0" y="2095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14"/>
          <p:cNvSpPr>
            <a:spLocks noChangeArrowheads="1"/>
          </p:cNvSpPr>
          <p:nvPr/>
        </p:nvSpPr>
        <p:spPr bwMode="auto">
          <a:xfrm>
            <a:off x="0" y="2400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Rectangle 15"/>
          <p:cNvSpPr>
            <a:spLocks noChangeArrowheads="1"/>
          </p:cNvSpPr>
          <p:nvPr/>
        </p:nvSpPr>
        <p:spPr bwMode="auto">
          <a:xfrm>
            <a:off x="0" y="2695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29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N"/>
          </a:p>
        </p:txBody>
      </p:sp>
      <p:pic>
        <p:nvPicPr>
          <p:cNvPr id="38928" name="Picture 1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66800" y="1295400"/>
            <a:ext cx="6400800" cy="104540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8930" name="Rectangle 18"/>
          <p:cNvSpPr>
            <a:spLocks noChangeArrowheads="1"/>
          </p:cNvSpPr>
          <p:nvPr/>
        </p:nvSpPr>
        <p:spPr bwMode="auto">
          <a:xfrm>
            <a:off x="0" y="1000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32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N"/>
          </a:p>
        </p:txBody>
      </p:sp>
      <p:pic>
        <p:nvPicPr>
          <p:cNvPr id="38931" name="Picture 1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71600" y="2667000"/>
            <a:ext cx="5642429" cy="1143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8933" name="Rectangle 21"/>
          <p:cNvSpPr>
            <a:spLocks noChangeArrowheads="1"/>
          </p:cNvSpPr>
          <p:nvPr/>
        </p:nvSpPr>
        <p:spPr bwMode="auto">
          <a:xfrm>
            <a:off x="0" y="1057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Inhomogeneous Model</a:t>
            </a:r>
            <a:endParaRPr lang="en-IN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1" y="4419600"/>
            <a:ext cx="82295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4EAAD"/>
                </a:solidFill>
              </a:rPr>
              <a:t>g(k) is found to be constant for  k &lt; 60/</a:t>
            </a:r>
            <a:r>
              <a:rPr lang="en-US" dirty="0" smtClean="0">
                <a:solidFill>
                  <a:srgbClr val="64EAAD"/>
                </a:solidFill>
                <a:sym typeface="Symbol"/>
              </a:rPr>
              <a:t></a:t>
            </a:r>
            <a:r>
              <a:rPr lang="en-US" baseline="-25000" dirty="0" smtClean="0">
                <a:solidFill>
                  <a:srgbClr val="64EAAD"/>
                </a:solidFill>
                <a:sym typeface="Symbol"/>
              </a:rPr>
              <a:t>0</a:t>
            </a:r>
            <a:r>
              <a:rPr lang="en-US" dirty="0" smtClean="0">
                <a:solidFill>
                  <a:srgbClr val="64EAAD"/>
                </a:solidFill>
                <a:sym typeface="Symbol"/>
              </a:rPr>
              <a:t> and decays for larger k</a:t>
            </a:r>
            <a:endParaRPr lang="en-IN" dirty="0" smtClean="0">
              <a:solidFill>
                <a:srgbClr val="64EAAD"/>
              </a:solidFill>
            </a:endParaRPr>
          </a:p>
          <a:p>
            <a:endParaRPr lang="en-IN" dirty="0"/>
          </a:p>
        </p:txBody>
      </p:sp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N"/>
          </a:p>
        </p:txBody>
      </p:sp>
      <p:pic>
        <p:nvPicPr>
          <p:cNvPr id="37889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90600" y="1371600"/>
            <a:ext cx="6858000" cy="1143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0" y="1000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N"/>
          </a:p>
        </p:txBody>
      </p:sp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0" y="1019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89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N"/>
          </a:p>
        </p:txBody>
      </p:sp>
      <p:pic>
        <p:nvPicPr>
          <p:cNvPr id="37895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00200" y="2895600"/>
            <a:ext cx="5334000" cy="113912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7897" name="Rectangle 9"/>
          <p:cNvSpPr>
            <a:spLocks noChangeArrowheads="1"/>
          </p:cNvSpPr>
          <p:nvPr/>
        </p:nvSpPr>
        <p:spPr bwMode="auto">
          <a:xfrm>
            <a:off x="0" y="1057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612" name="Text Box 4"/>
          <p:cNvSpPr txBox="1">
            <a:spLocks noChangeArrowheads="1"/>
          </p:cNvSpPr>
          <p:nvPr/>
        </p:nvSpPr>
        <p:spPr bwMode="auto">
          <a:xfrm>
            <a:off x="2971800" y="381000"/>
            <a:ext cx="25701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360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Conclusions</a:t>
            </a:r>
          </a:p>
        </p:txBody>
      </p:sp>
      <p:sp>
        <p:nvSpPr>
          <p:cNvPr id="49155" name="Text Box 5"/>
          <p:cNvSpPr txBox="1">
            <a:spLocks noChangeArrowheads="1"/>
          </p:cNvSpPr>
          <p:nvPr/>
        </p:nvSpPr>
        <p:spPr bwMode="auto">
          <a:xfrm>
            <a:off x="685800" y="1143000"/>
            <a:ext cx="80010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FFFFCC"/>
                </a:solidFill>
              </a:rPr>
              <a:t>Radio </a:t>
            </a:r>
            <a:r>
              <a:rPr lang="en-US" sz="2800" dirty="0" smtClean="0">
                <a:solidFill>
                  <a:srgbClr val="FFFFCC"/>
                </a:solidFill>
              </a:rPr>
              <a:t>polarization angles</a:t>
            </a:r>
            <a:endParaRPr lang="en-US" sz="2800" dirty="0">
              <a:solidFill>
                <a:srgbClr val="FFFFCC"/>
              </a:solidFill>
            </a:endParaRPr>
          </a:p>
          <a:p>
            <a:r>
              <a:rPr lang="en-US" sz="2800" dirty="0">
                <a:solidFill>
                  <a:srgbClr val="FFFFCC"/>
                </a:solidFill>
              </a:rPr>
              <a:t>CMB dipole</a:t>
            </a:r>
          </a:p>
          <a:p>
            <a:r>
              <a:rPr lang="en-US" sz="2800" dirty="0">
                <a:solidFill>
                  <a:srgbClr val="FFFFCC"/>
                </a:solidFill>
              </a:rPr>
              <a:t>CMB </a:t>
            </a:r>
            <a:r>
              <a:rPr lang="en-US" sz="2800" dirty="0" err="1">
                <a:solidFill>
                  <a:srgbClr val="FFFFCC"/>
                </a:solidFill>
              </a:rPr>
              <a:t>quadrupole</a:t>
            </a:r>
            <a:endParaRPr lang="en-US" sz="2800" dirty="0">
              <a:solidFill>
                <a:srgbClr val="FFFFCC"/>
              </a:solidFill>
            </a:endParaRPr>
          </a:p>
          <a:p>
            <a:r>
              <a:rPr lang="en-US" sz="2800" dirty="0">
                <a:solidFill>
                  <a:srgbClr val="FFFFCC"/>
                </a:solidFill>
              </a:rPr>
              <a:t>CMB </a:t>
            </a:r>
            <a:r>
              <a:rPr lang="en-US" sz="2800" dirty="0" err="1">
                <a:solidFill>
                  <a:srgbClr val="FFFFCC"/>
                </a:solidFill>
              </a:rPr>
              <a:t>octopole</a:t>
            </a:r>
            <a:endParaRPr lang="en-US" sz="2800" dirty="0">
              <a:solidFill>
                <a:srgbClr val="FFFFCC"/>
              </a:solidFill>
            </a:endParaRPr>
          </a:p>
          <a:p>
            <a:r>
              <a:rPr lang="en-US" sz="2800" dirty="0">
                <a:solidFill>
                  <a:srgbClr val="FFFFCC"/>
                </a:solidFill>
              </a:rPr>
              <a:t>Quasar Optical polarizations</a:t>
            </a:r>
          </a:p>
          <a:p>
            <a:r>
              <a:rPr lang="en-US" sz="2800" dirty="0">
                <a:solidFill>
                  <a:srgbClr val="FFFFCC"/>
                </a:solidFill>
              </a:rPr>
              <a:t>Radio source count and brightness</a:t>
            </a:r>
          </a:p>
          <a:p>
            <a:r>
              <a:rPr lang="en-US" sz="2800" dirty="0">
                <a:solidFill>
                  <a:srgbClr val="FFFFCC"/>
                </a:solidFill>
              </a:rPr>
              <a:t>Radio polarization flux </a:t>
            </a:r>
          </a:p>
          <a:p>
            <a:endParaRPr lang="en-US" sz="2800" dirty="0">
              <a:solidFill>
                <a:schemeClr val="tx1"/>
              </a:solidFill>
            </a:endParaRPr>
          </a:p>
          <a:p>
            <a:r>
              <a:rPr lang="en-US" sz="2800" dirty="0">
                <a:solidFill>
                  <a:srgbClr val="99FF99"/>
                </a:solidFill>
              </a:rPr>
              <a:t>all indicate a preferred direction pointing </a:t>
            </a:r>
            <a:r>
              <a:rPr lang="en-US" sz="2800" dirty="0" smtClean="0">
                <a:solidFill>
                  <a:srgbClr val="99FF99"/>
                </a:solidFill>
              </a:rPr>
              <a:t>roughly towards </a:t>
            </a:r>
            <a:r>
              <a:rPr lang="en-US" sz="2800" dirty="0">
                <a:solidFill>
                  <a:srgbClr val="99FF99"/>
                </a:solidFill>
              </a:rPr>
              <a:t>Virgo </a:t>
            </a:r>
          </a:p>
          <a:p>
            <a:endParaRPr lang="en-US" sz="2800" dirty="0">
              <a:solidFill>
                <a:srgbClr val="99FF99"/>
              </a:solidFill>
            </a:endParaRPr>
          </a:p>
          <a:p>
            <a:r>
              <a:rPr lang="en-US" sz="2800" dirty="0" smtClean="0">
                <a:solidFill>
                  <a:srgbClr val="FFCCFF"/>
                </a:solidFill>
                <a:sym typeface="Symbol"/>
              </a:rPr>
              <a:t></a:t>
            </a:r>
            <a:r>
              <a:rPr lang="en-US" sz="2800" dirty="0" smtClean="0">
                <a:solidFill>
                  <a:srgbClr val="FFCCFF"/>
                </a:solidFill>
              </a:rPr>
              <a:t> </a:t>
            </a:r>
            <a:r>
              <a:rPr lang="en-US" sz="2800" dirty="0">
                <a:solidFill>
                  <a:srgbClr val="FFCCFF"/>
                </a:solidFill>
              </a:rPr>
              <a:t>strong evidence that the Universe is anisotropic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612" name="Text Box 4"/>
          <p:cNvSpPr txBox="1">
            <a:spLocks noChangeArrowheads="1"/>
          </p:cNvSpPr>
          <p:nvPr/>
        </p:nvSpPr>
        <p:spPr bwMode="auto">
          <a:xfrm>
            <a:off x="2971800" y="381000"/>
            <a:ext cx="25701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360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Conclusions</a:t>
            </a:r>
          </a:p>
        </p:txBody>
      </p:sp>
      <p:sp>
        <p:nvSpPr>
          <p:cNvPr id="45059" name="Text Box 5"/>
          <p:cNvSpPr txBox="1">
            <a:spLocks noChangeArrowheads="1"/>
          </p:cNvSpPr>
          <p:nvPr/>
        </p:nvSpPr>
        <p:spPr bwMode="auto">
          <a:xfrm>
            <a:off x="914400" y="1295400"/>
            <a:ext cx="73152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 smtClean="0">
                <a:solidFill>
                  <a:schemeClr val="accent5">
                    <a:lumMod val="90000"/>
                  </a:schemeClr>
                </a:solidFill>
              </a:rPr>
              <a:t>The </a:t>
            </a:r>
            <a:r>
              <a:rPr lang="en-US" sz="2800" dirty="0">
                <a:solidFill>
                  <a:schemeClr val="accent5">
                    <a:lumMod val="90000"/>
                  </a:schemeClr>
                </a:solidFill>
              </a:rPr>
              <a:t>anisotropy may be caused by the pre-inflationary </a:t>
            </a:r>
            <a:r>
              <a:rPr lang="en-US" sz="2800" dirty="0" smtClean="0">
                <a:solidFill>
                  <a:schemeClr val="accent5">
                    <a:lumMod val="90000"/>
                  </a:schemeClr>
                </a:solidFill>
              </a:rPr>
              <a:t>anisotropic, inhomogeneous </a:t>
            </a:r>
            <a:r>
              <a:rPr lang="en-US" sz="2800" dirty="0">
                <a:solidFill>
                  <a:schemeClr val="accent5">
                    <a:lumMod val="90000"/>
                  </a:schemeClr>
                </a:solidFill>
              </a:rPr>
              <a:t>epoch in the evolution of the </a:t>
            </a:r>
            <a:r>
              <a:rPr lang="en-US" sz="2800" dirty="0" smtClean="0">
                <a:solidFill>
                  <a:schemeClr val="accent5">
                    <a:lumMod val="90000"/>
                  </a:schemeClr>
                </a:solidFill>
              </a:rPr>
              <a:t>Universe</a:t>
            </a:r>
          </a:p>
          <a:p>
            <a:pPr>
              <a:defRPr/>
            </a:pPr>
            <a:endParaRPr lang="en-US" sz="2800" dirty="0" smtClean="0">
              <a:solidFill>
                <a:schemeClr val="accent5">
                  <a:lumMod val="90000"/>
                </a:schemeClr>
              </a:solidFill>
            </a:endParaRPr>
          </a:p>
          <a:p>
            <a:pPr>
              <a:defRPr/>
            </a:pPr>
            <a:r>
              <a:rPr lang="en-US" sz="2800" dirty="0" smtClean="0">
                <a:solidFill>
                  <a:srgbClr val="FFCCCC"/>
                </a:solidFill>
              </a:rPr>
              <a:t>At very early time basic symmetries, Lorentz, rotational invariance may not be respected</a:t>
            </a:r>
          </a:p>
          <a:p>
            <a:pPr>
              <a:defRPr/>
            </a:pPr>
            <a:endParaRPr lang="en-US" sz="2800" dirty="0" smtClean="0">
              <a:solidFill>
                <a:schemeClr val="accent5">
                  <a:lumMod val="90000"/>
                </a:schemeClr>
              </a:solidFill>
            </a:endParaRPr>
          </a:p>
          <a:p>
            <a:pPr>
              <a:defRPr/>
            </a:pPr>
            <a:r>
              <a:rPr lang="en-US" sz="2800" dirty="0" smtClean="0">
                <a:solidFill>
                  <a:srgbClr val="92D050"/>
                </a:solidFill>
              </a:rPr>
              <a:t>Modes generated at such early time can influence observations today</a:t>
            </a:r>
          </a:p>
          <a:p>
            <a:pPr>
              <a:defRPr/>
            </a:pPr>
            <a:endParaRPr lang="en-US" sz="2800" dirty="0" smtClean="0">
              <a:solidFill>
                <a:schemeClr val="accent5">
                  <a:lumMod val="90000"/>
                </a:schemeClr>
              </a:solidFill>
            </a:endParaRPr>
          </a:p>
          <a:p>
            <a:pPr>
              <a:defRPr/>
            </a:pPr>
            <a:r>
              <a:rPr lang="en-US" sz="2800" dirty="0" smtClean="0">
                <a:solidFill>
                  <a:srgbClr val="D7E4B8"/>
                </a:solidFill>
              </a:rPr>
              <a:t>Hence we predict violation of the cosmological principle at late time</a:t>
            </a:r>
            <a:endParaRPr lang="en-US" sz="2800" dirty="0">
              <a:solidFill>
                <a:srgbClr val="D7E4B8"/>
              </a:solidFill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612" name="Text Box 4"/>
          <p:cNvSpPr txBox="1">
            <a:spLocks noChangeArrowheads="1"/>
          </p:cNvSpPr>
          <p:nvPr/>
        </p:nvSpPr>
        <p:spPr bwMode="auto">
          <a:xfrm>
            <a:off x="2971800" y="381000"/>
            <a:ext cx="25701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360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Conclusions</a:t>
            </a:r>
          </a:p>
        </p:txBody>
      </p:sp>
      <p:sp>
        <p:nvSpPr>
          <p:cNvPr id="45059" name="Text Box 5"/>
          <p:cNvSpPr txBox="1">
            <a:spLocks noChangeArrowheads="1"/>
          </p:cNvSpPr>
          <p:nvPr/>
        </p:nvSpPr>
        <p:spPr bwMode="auto">
          <a:xfrm>
            <a:off x="914400" y="1676400"/>
            <a:ext cx="7315200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en-US" sz="2400" dirty="0">
              <a:solidFill>
                <a:srgbClr val="FFCCFF"/>
              </a:solidFill>
            </a:endParaRPr>
          </a:p>
          <a:p>
            <a:pPr>
              <a:defRPr/>
            </a:pPr>
            <a:r>
              <a:rPr lang="en-US" sz="2800" dirty="0">
                <a:solidFill>
                  <a:srgbClr val="FFFFCC"/>
                </a:solidFill>
              </a:rPr>
              <a:t>The hemispherical anisotropy can be related to the anisotropic primordial </a:t>
            </a:r>
            <a:r>
              <a:rPr lang="en-US" sz="2800" dirty="0" smtClean="0">
                <a:solidFill>
                  <a:srgbClr val="FFFFCC"/>
                </a:solidFill>
              </a:rPr>
              <a:t>power spectrum </a:t>
            </a:r>
          </a:p>
          <a:p>
            <a:pPr>
              <a:defRPr/>
            </a:pPr>
            <a:endParaRPr lang="en-US" sz="2800" dirty="0" smtClean="0">
              <a:solidFill>
                <a:srgbClr val="FFFFCC"/>
              </a:solidFill>
            </a:endParaRPr>
          </a:p>
          <a:p>
            <a:pPr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However this is possible only within non-commutative geometry</a:t>
            </a:r>
          </a:p>
          <a:p>
            <a:pPr>
              <a:defRPr/>
            </a:pPr>
            <a:endParaRPr lang="en-US" sz="2800" dirty="0" smtClean="0">
              <a:solidFill>
                <a:srgbClr val="FFFFCC"/>
              </a:solidFill>
            </a:endParaRPr>
          </a:p>
          <a:p>
            <a:pPr>
              <a:defRPr/>
            </a:pPr>
            <a:r>
              <a:rPr lang="en-US" sz="2800" dirty="0" smtClean="0">
                <a:solidFill>
                  <a:srgbClr val="FF6600"/>
                </a:solidFill>
              </a:rPr>
              <a:t>Alternatively this can be explained by an inhomogeneous model</a:t>
            </a:r>
            <a:endParaRPr lang="en-US" sz="2800" dirty="0">
              <a:solidFill>
                <a:srgbClr val="FF6600"/>
              </a:solidFill>
            </a:endParaRPr>
          </a:p>
          <a:p>
            <a:pPr>
              <a:defRPr/>
            </a:pPr>
            <a:endParaRPr lang="en-US" sz="2400" dirty="0">
              <a:solidFill>
                <a:srgbClr val="FFCCFF"/>
              </a:solidFill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612" name="Text Box 4"/>
          <p:cNvSpPr txBox="1">
            <a:spLocks noChangeArrowheads="1"/>
          </p:cNvSpPr>
          <p:nvPr/>
        </p:nvSpPr>
        <p:spPr bwMode="auto">
          <a:xfrm>
            <a:off x="2971800" y="381000"/>
            <a:ext cx="25701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360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Conclusions</a:t>
            </a:r>
          </a:p>
        </p:txBody>
      </p:sp>
      <p:sp>
        <p:nvSpPr>
          <p:cNvPr id="45059" name="Text Box 5"/>
          <p:cNvSpPr txBox="1">
            <a:spLocks noChangeArrowheads="1"/>
          </p:cNvSpPr>
          <p:nvPr/>
        </p:nvSpPr>
        <p:spPr bwMode="auto">
          <a:xfrm>
            <a:off x="914400" y="1676400"/>
            <a:ext cx="73152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en-US" sz="2400" dirty="0">
              <a:solidFill>
                <a:srgbClr val="FFCCFF"/>
              </a:solidFill>
            </a:endParaRPr>
          </a:p>
          <a:p>
            <a:pPr>
              <a:defRPr/>
            </a:pPr>
            <a:r>
              <a:rPr lang="en-US" dirty="0" smtClean="0">
                <a:solidFill>
                  <a:srgbClr val="FFFFCC"/>
                </a:solidFill>
              </a:rPr>
              <a:t>Violation of Lorentz, rotational invariance is expected even within the standard framework, </a:t>
            </a:r>
          </a:p>
          <a:p>
            <a:pPr>
              <a:defRPr/>
            </a:pPr>
            <a:endParaRPr lang="en-US" dirty="0" smtClean="0">
              <a:solidFill>
                <a:srgbClr val="FFFFCC"/>
              </a:solidFill>
            </a:endParaRPr>
          </a:p>
          <a:p>
            <a:pPr>
              <a:defRPr/>
            </a:pPr>
            <a:r>
              <a:rPr lang="en-US" dirty="0" smtClean="0">
                <a:solidFill>
                  <a:srgbClr val="64EAAD"/>
                </a:solidFill>
              </a:rPr>
              <a:t>Controlled by the scale of SUSY breaking</a:t>
            </a:r>
            <a:endParaRPr lang="en-US" dirty="0">
              <a:solidFill>
                <a:srgbClr val="64EAAD"/>
              </a:solidFill>
            </a:endParaRPr>
          </a:p>
          <a:p>
            <a:pPr>
              <a:defRPr/>
            </a:pPr>
            <a:endParaRPr lang="en-US" sz="2400" dirty="0">
              <a:solidFill>
                <a:srgbClr val="FFCCFF"/>
              </a:solidFill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89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Collaborators</a:t>
            </a:r>
          </a:p>
        </p:txBody>
      </p:sp>
      <p:sp>
        <p:nvSpPr>
          <p:cNvPr id="51203" name="TextBox 2"/>
          <p:cNvSpPr txBox="1">
            <a:spLocks noChangeArrowheads="1"/>
          </p:cNvSpPr>
          <p:nvPr/>
        </p:nvSpPr>
        <p:spPr bwMode="auto">
          <a:xfrm>
            <a:off x="1295400" y="1524000"/>
            <a:ext cx="2764475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</a:rPr>
              <a:t>John Ralston</a:t>
            </a:r>
          </a:p>
          <a:p>
            <a:r>
              <a:rPr lang="en-US" sz="2400" dirty="0">
                <a:solidFill>
                  <a:srgbClr val="FFFF00"/>
                </a:solidFill>
              </a:rPr>
              <a:t>S. </a:t>
            </a:r>
            <a:r>
              <a:rPr lang="en-US" sz="2400" dirty="0" err="1">
                <a:solidFill>
                  <a:srgbClr val="FFFF00"/>
                </a:solidFill>
              </a:rPr>
              <a:t>Sarala</a:t>
            </a:r>
            <a:endParaRPr lang="en-US" sz="2400" dirty="0">
              <a:solidFill>
                <a:srgbClr val="FFFF00"/>
              </a:solidFill>
            </a:endParaRPr>
          </a:p>
          <a:p>
            <a:r>
              <a:rPr lang="en-US" sz="2400" dirty="0" err="1">
                <a:solidFill>
                  <a:srgbClr val="FFFF00"/>
                </a:solidFill>
              </a:rPr>
              <a:t>Sukanta</a:t>
            </a:r>
            <a:r>
              <a:rPr lang="en-US" sz="2400" dirty="0">
                <a:solidFill>
                  <a:srgbClr val="FFFF00"/>
                </a:solidFill>
              </a:rPr>
              <a:t> Panda</a:t>
            </a:r>
          </a:p>
          <a:p>
            <a:r>
              <a:rPr lang="en-US" sz="2400" dirty="0" err="1">
                <a:solidFill>
                  <a:srgbClr val="FFFF00"/>
                </a:solidFill>
              </a:rPr>
              <a:t>Rajib</a:t>
            </a:r>
            <a:r>
              <a:rPr lang="en-US" sz="2400" dirty="0">
                <a:solidFill>
                  <a:srgbClr val="FFFF00"/>
                </a:solidFill>
              </a:rPr>
              <a:t> </a:t>
            </a:r>
            <a:r>
              <a:rPr lang="en-US" sz="2400" dirty="0" err="1">
                <a:solidFill>
                  <a:srgbClr val="FFFF00"/>
                </a:solidFill>
              </a:rPr>
              <a:t>Saha</a:t>
            </a:r>
            <a:endParaRPr lang="en-US" sz="2400" dirty="0">
              <a:solidFill>
                <a:srgbClr val="FFFF00"/>
              </a:solidFill>
            </a:endParaRPr>
          </a:p>
          <a:p>
            <a:r>
              <a:rPr lang="en-US" sz="2400" dirty="0" err="1">
                <a:solidFill>
                  <a:srgbClr val="FFFF00"/>
                </a:solidFill>
              </a:rPr>
              <a:t>Pramoda</a:t>
            </a:r>
            <a:r>
              <a:rPr lang="en-US" sz="2400" dirty="0">
                <a:solidFill>
                  <a:srgbClr val="FFFF00"/>
                </a:solidFill>
              </a:rPr>
              <a:t> </a:t>
            </a:r>
            <a:r>
              <a:rPr lang="en-US" sz="2400" dirty="0" err="1">
                <a:solidFill>
                  <a:srgbClr val="FFFF00"/>
                </a:solidFill>
              </a:rPr>
              <a:t>Samal</a:t>
            </a:r>
            <a:endParaRPr lang="en-US" sz="2400" dirty="0">
              <a:solidFill>
                <a:srgbClr val="FFFF00"/>
              </a:solidFill>
            </a:endParaRPr>
          </a:p>
          <a:p>
            <a:r>
              <a:rPr lang="en-US" sz="2400" dirty="0" err="1">
                <a:solidFill>
                  <a:srgbClr val="FFFF00"/>
                </a:solidFill>
              </a:rPr>
              <a:t>Pavan</a:t>
            </a:r>
            <a:r>
              <a:rPr lang="en-US" sz="2400" dirty="0">
                <a:solidFill>
                  <a:srgbClr val="FFFF00"/>
                </a:solidFill>
              </a:rPr>
              <a:t> </a:t>
            </a:r>
            <a:r>
              <a:rPr lang="en-US" sz="2400" dirty="0" err="1">
                <a:solidFill>
                  <a:srgbClr val="FFFF00"/>
                </a:solidFill>
              </a:rPr>
              <a:t>Aluri</a:t>
            </a:r>
            <a:endParaRPr lang="en-US" sz="2400" dirty="0">
              <a:solidFill>
                <a:srgbClr val="FFFF00"/>
              </a:solidFill>
            </a:endParaRPr>
          </a:p>
          <a:p>
            <a:r>
              <a:rPr lang="en-US" sz="2400" dirty="0" err="1">
                <a:solidFill>
                  <a:srgbClr val="FFFF00"/>
                </a:solidFill>
              </a:rPr>
              <a:t>Pranati</a:t>
            </a:r>
            <a:r>
              <a:rPr lang="en-US" sz="2400" dirty="0">
                <a:solidFill>
                  <a:srgbClr val="FFFF00"/>
                </a:solidFill>
              </a:rPr>
              <a:t> </a:t>
            </a:r>
            <a:r>
              <a:rPr lang="en-US" sz="2400" dirty="0" err="1">
                <a:solidFill>
                  <a:srgbClr val="FFFF00"/>
                </a:solidFill>
              </a:rPr>
              <a:t>Rath</a:t>
            </a:r>
            <a:endParaRPr lang="en-US" sz="2400" dirty="0">
              <a:solidFill>
                <a:srgbClr val="FFFF00"/>
              </a:solidFill>
            </a:endParaRPr>
          </a:p>
          <a:p>
            <a:r>
              <a:rPr lang="en-US" sz="2400" dirty="0" err="1">
                <a:solidFill>
                  <a:srgbClr val="FFFF00"/>
                </a:solidFill>
              </a:rPr>
              <a:t>Prabhakar</a:t>
            </a:r>
            <a:r>
              <a:rPr lang="en-US" sz="2400" dirty="0">
                <a:solidFill>
                  <a:srgbClr val="FFFF00"/>
                </a:solidFill>
              </a:rPr>
              <a:t> </a:t>
            </a:r>
            <a:r>
              <a:rPr lang="en-US" sz="2400" dirty="0" err="1">
                <a:solidFill>
                  <a:srgbClr val="FFFF00"/>
                </a:solidFill>
              </a:rPr>
              <a:t>Tiwari</a:t>
            </a:r>
            <a:endParaRPr lang="en-US" sz="2400" dirty="0">
              <a:solidFill>
                <a:srgbClr val="FFFF00"/>
              </a:solidFill>
            </a:endParaRPr>
          </a:p>
          <a:p>
            <a:r>
              <a:rPr lang="en-US" sz="2400" dirty="0" err="1">
                <a:solidFill>
                  <a:srgbClr val="FFFF00"/>
                </a:solidFill>
              </a:rPr>
              <a:t>Tanmay</a:t>
            </a:r>
            <a:r>
              <a:rPr lang="en-US" sz="2400" dirty="0">
                <a:solidFill>
                  <a:srgbClr val="FFFF00"/>
                </a:solidFill>
              </a:rPr>
              <a:t> </a:t>
            </a:r>
            <a:r>
              <a:rPr lang="en-US" sz="2400" dirty="0" err="1">
                <a:solidFill>
                  <a:srgbClr val="FFFF00"/>
                </a:solidFill>
              </a:rPr>
              <a:t>Mutholkar</a:t>
            </a:r>
            <a:endParaRPr lang="en-US" sz="2400" dirty="0">
              <a:solidFill>
                <a:srgbClr val="FFFF00"/>
              </a:solidFill>
            </a:endParaRPr>
          </a:p>
          <a:p>
            <a:r>
              <a:rPr lang="en-US" sz="2400" dirty="0" err="1">
                <a:solidFill>
                  <a:srgbClr val="FFFF00"/>
                </a:solidFill>
              </a:rPr>
              <a:t>Shamik</a:t>
            </a:r>
            <a:r>
              <a:rPr lang="en-US" sz="2400" dirty="0">
                <a:solidFill>
                  <a:srgbClr val="FFFF00"/>
                </a:solidFill>
              </a:rPr>
              <a:t> </a:t>
            </a:r>
            <a:r>
              <a:rPr lang="en-US" sz="2400" dirty="0" err="1" smtClean="0">
                <a:solidFill>
                  <a:srgbClr val="FFFF00"/>
                </a:solidFill>
              </a:rPr>
              <a:t>Ghosh</a:t>
            </a:r>
            <a:endParaRPr lang="en-US" sz="2400" dirty="0" smtClean="0">
              <a:solidFill>
                <a:srgbClr val="FFFF00"/>
              </a:solidFill>
            </a:endParaRPr>
          </a:p>
          <a:p>
            <a:r>
              <a:rPr lang="en-US" sz="2400" dirty="0" err="1" smtClean="0">
                <a:solidFill>
                  <a:srgbClr val="FFFF00"/>
                </a:solidFill>
              </a:rPr>
              <a:t>Rahul</a:t>
            </a:r>
            <a:r>
              <a:rPr lang="en-US" sz="2400" smtClean="0">
                <a:solidFill>
                  <a:srgbClr val="FFFF00"/>
                </a:solidFill>
              </a:rPr>
              <a:t> Kothari</a:t>
            </a:r>
            <a:endParaRPr lang="en-US" sz="240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304800" y="5334000"/>
            <a:ext cx="480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/>
            </a:pPr>
            <a:r>
              <a:rPr lang="en-US" sz="2400" dirty="0">
                <a:solidFill>
                  <a:schemeClr val="accent5"/>
                </a:solidFill>
              </a:rPr>
              <a:t>Offset angle</a:t>
            </a:r>
            <a:r>
              <a:rPr lang="en-US" sz="2400" dirty="0">
                <a:solidFill>
                  <a:schemeClr val="accent5"/>
                </a:solidFill>
                <a:latin typeface="Symbol" pitchFamily="18" charset="2"/>
              </a:rPr>
              <a:t> b = c - y</a:t>
            </a:r>
            <a:endParaRPr lang="en-US" sz="2400" b="0" dirty="0">
              <a:solidFill>
                <a:schemeClr val="accent5"/>
              </a:solidFill>
              <a:latin typeface="Symbol" pitchFamily="18" charset="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/>
            </a:pPr>
            <a:r>
              <a:rPr lang="en-US" sz="2400" b="0" dirty="0">
                <a:solidFill>
                  <a:schemeClr val="accent5"/>
                </a:solidFill>
                <a:latin typeface="Symbol" pitchFamily="18" charset="2"/>
              </a:rPr>
              <a:t>q(l</a:t>
            </a:r>
            <a:r>
              <a:rPr lang="en-US" sz="2500" b="0" baseline="30000" dirty="0">
                <a:solidFill>
                  <a:schemeClr val="accent5"/>
                </a:solidFill>
                <a:latin typeface="Symbol" pitchFamily="18" charset="2"/>
              </a:rPr>
              <a:t>2</a:t>
            </a:r>
            <a:r>
              <a:rPr lang="en-US" sz="2400" b="0" dirty="0">
                <a:solidFill>
                  <a:schemeClr val="accent5"/>
                </a:solidFill>
                <a:latin typeface="Symbol" pitchFamily="18" charset="2"/>
              </a:rPr>
              <a:t> ) = c  + (</a:t>
            </a:r>
            <a:r>
              <a:rPr lang="en-US" sz="2400" b="0" dirty="0">
                <a:solidFill>
                  <a:schemeClr val="accent5"/>
                </a:solidFill>
              </a:rPr>
              <a:t>RM) </a:t>
            </a:r>
            <a:r>
              <a:rPr lang="en-US" sz="2400" b="0" dirty="0">
                <a:solidFill>
                  <a:schemeClr val="accent5"/>
                </a:solidFill>
                <a:latin typeface="Symbol" pitchFamily="18" charset="2"/>
              </a:rPr>
              <a:t>l</a:t>
            </a:r>
            <a:r>
              <a:rPr lang="en-US" sz="2500" b="0" baseline="30000" dirty="0">
                <a:solidFill>
                  <a:schemeClr val="accent5"/>
                </a:solidFill>
                <a:latin typeface="Symbol" pitchFamily="18" charset="2"/>
              </a:rPr>
              <a:t>2</a:t>
            </a:r>
          </a:p>
        </p:txBody>
      </p:sp>
      <p:pic>
        <p:nvPicPr>
          <p:cNvPr id="20483" name="Picture 3" descr="psich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2590800"/>
            <a:ext cx="3505200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514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304800"/>
            <a:ext cx="8153400" cy="1143000"/>
          </a:xfrm>
          <a:ln w="38100">
            <a:solidFill>
              <a:srgbClr val="9900CC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3200" dirty="0" smtClean="0">
                <a:solidFill>
                  <a:srgbClr val="CC99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Anisotropy in Radio Polarizations</a:t>
            </a:r>
          </a:p>
        </p:txBody>
      </p:sp>
      <p:sp>
        <p:nvSpPr>
          <p:cNvPr id="21509" name="Text Box 6"/>
          <p:cNvSpPr txBox="1">
            <a:spLocks noChangeArrowheads="1"/>
          </p:cNvSpPr>
          <p:nvPr/>
        </p:nvSpPr>
        <p:spPr bwMode="auto">
          <a:xfrm>
            <a:off x="609600" y="1676400"/>
            <a:ext cx="63246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chemeClr val="accent5"/>
                </a:solidFill>
              </a:rPr>
              <a:t>Radio Polarizations from distant Active Galaxies show a dipole anisotropy</a:t>
            </a:r>
          </a:p>
        </p:txBody>
      </p:sp>
      <p:pic>
        <p:nvPicPr>
          <p:cNvPr id="20486" name="Picture 8" descr="3c219lonopt_larg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2286000"/>
            <a:ext cx="2555875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7" name="Rectangle 9"/>
          <p:cNvSpPr>
            <a:spLocks noChangeArrowheads="1"/>
          </p:cNvSpPr>
          <p:nvPr/>
        </p:nvSpPr>
        <p:spPr bwMode="auto">
          <a:xfrm>
            <a:off x="3962400" y="5638800"/>
            <a:ext cx="480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sz="2000">
                <a:solidFill>
                  <a:srgbClr val="CCFF99"/>
                </a:solidFill>
              </a:rPr>
              <a:t>RM : Faraday Rotation Measure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sz="2000">
                <a:solidFill>
                  <a:srgbClr val="CCFF99"/>
                </a:solidFill>
                <a:latin typeface="Symbol" pitchFamily="18" charset="2"/>
              </a:rPr>
              <a:t>c</a:t>
            </a:r>
            <a:r>
              <a:rPr lang="en-US" sz="2000">
                <a:solidFill>
                  <a:srgbClr val="CCFF99"/>
                </a:solidFill>
              </a:rPr>
              <a:t>  = IPA (Polarization at source)</a:t>
            </a:r>
            <a:endParaRPr lang="en-US" sz="2400">
              <a:solidFill>
                <a:srgbClr val="CC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picture_265_g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228600"/>
            <a:ext cx="7543800" cy="5829300"/>
          </a:xfrm>
          <a:prstGeom prst="rect">
            <a:avLst/>
          </a:prstGeom>
          <a:solidFill>
            <a:schemeClr val="tx1">
              <a:alpha val="74901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389123" name="Text Box 3"/>
          <p:cNvSpPr txBox="1">
            <a:spLocks noChangeArrowheads="1"/>
          </p:cNvSpPr>
          <p:nvPr/>
        </p:nvSpPr>
        <p:spPr bwMode="auto">
          <a:xfrm>
            <a:off x="1549400" y="152400"/>
            <a:ext cx="60864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>
                <a:solidFill>
                  <a:srgbClr val="0099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Anisotropy in Radio Polarizations</a:t>
            </a: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457200" y="1066800"/>
            <a:ext cx="3943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>
                <a:solidFill>
                  <a:srgbClr val="0099FF"/>
                </a:solidFill>
              </a:rPr>
              <a:t> cut |RM - &lt;RM&gt;| &gt; 6 rad/m</a:t>
            </a:r>
            <a:r>
              <a:rPr lang="en-US" sz="2400" baseline="30000">
                <a:solidFill>
                  <a:srgbClr val="0099FF"/>
                </a:solidFill>
              </a:rPr>
              <a:t>2</a:t>
            </a:r>
          </a:p>
        </p:txBody>
      </p:sp>
      <p:sp>
        <p:nvSpPr>
          <p:cNvPr id="21509" name="Text Box 6"/>
          <p:cNvSpPr txBox="1">
            <a:spLocks noChangeArrowheads="1"/>
          </p:cNvSpPr>
          <p:nvPr/>
        </p:nvSpPr>
        <p:spPr bwMode="auto">
          <a:xfrm>
            <a:off x="304800" y="5791200"/>
            <a:ext cx="6934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rgbClr val="006600"/>
                </a:solidFill>
              </a:rPr>
              <a:t>beta = polarization offset angle </a:t>
            </a:r>
          </a:p>
          <a:p>
            <a:r>
              <a:rPr lang="en-US" sz="2400">
                <a:solidFill>
                  <a:srgbClr val="006600"/>
                </a:solidFill>
              </a:rPr>
              <a:t>       = polarization angle – galaxy alignment angle</a:t>
            </a:r>
          </a:p>
        </p:txBody>
      </p:sp>
      <p:sp>
        <p:nvSpPr>
          <p:cNvPr id="21510" name="Text Box 8"/>
          <p:cNvSpPr txBox="1">
            <a:spLocks noChangeArrowheads="1"/>
          </p:cNvSpPr>
          <p:nvPr/>
        </p:nvSpPr>
        <p:spPr bwMode="auto">
          <a:xfrm>
            <a:off x="6019800" y="3048000"/>
            <a:ext cx="2895600" cy="1196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i="1">
                <a:solidFill>
                  <a:schemeClr val="tx1"/>
                </a:solidFill>
                <a:latin typeface="Georgia" pitchFamily="18" charset="0"/>
              </a:rPr>
              <a:t>preferred axis points towards Virgo</a:t>
            </a:r>
          </a:p>
        </p:txBody>
      </p:sp>
      <p:sp>
        <p:nvSpPr>
          <p:cNvPr id="21511" name="Line 9"/>
          <p:cNvSpPr>
            <a:spLocks noChangeShapeType="1"/>
          </p:cNvSpPr>
          <p:nvPr/>
        </p:nvSpPr>
        <p:spPr bwMode="auto">
          <a:xfrm rot="180000" flipV="1">
            <a:off x="2466975" y="1752600"/>
            <a:ext cx="1981200" cy="3657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IN"/>
          </a:p>
        </p:txBody>
      </p:sp>
      <p:sp>
        <p:nvSpPr>
          <p:cNvPr id="21512" name="Text Box 10"/>
          <p:cNvSpPr txBox="1">
            <a:spLocks noChangeArrowheads="1"/>
          </p:cNvSpPr>
          <p:nvPr/>
        </p:nvSpPr>
        <p:spPr bwMode="auto">
          <a:xfrm>
            <a:off x="6705600" y="1219200"/>
            <a:ext cx="2209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chemeClr val="tx1"/>
                </a:solidFill>
              </a:rPr>
              <a:t>averaged  over a small region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2209800"/>
            <a:ext cx="8229600" cy="2819400"/>
          </a:xfrm>
        </p:spPr>
        <p:txBody>
          <a:bodyPr/>
          <a:lstStyle/>
          <a:p>
            <a:pPr lvl="1" eaLnBrk="1" hangingPunct="1"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chemeClr val="accent5"/>
                </a:solidFill>
              </a:rPr>
              <a:t>Full Data:  (332 sources)</a:t>
            </a:r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chemeClr val="accent5"/>
                </a:solidFill>
              </a:rPr>
              <a:t>              P = 3.5 % (2 sigma)</a:t>
            </a:r>
          </a:p>
          <a:p>
            <a:pPr lvl="1" eaLnBrk="1" hangingPunct="1">
              <a:buFont typeface="Wingdings" pitchFamily="2" charset="2"/>
              <a:buNone/>
              <a:defRPr/>
            </a:pPr>
            <a:endParaRPr lang="en-US" b="1" dirty="0" smtClean="0">
              <a:solidFill>
                <a:srgbClr val="0000CC"/>
              </a:solidFill>
            </a:endParaRPr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rgbClr val="FFCCFF"/>
                </a:solidFill>
              </a:rPr>
              <a:t>Using cut: |RM - &lt;RM&gt;| &gt; 6   (265 sources)</a:t>
            </a:r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rgbClr val="FFCCFF"/>
                </a:solidFill>
              </a:rPr>
              <a:t>              P = 0.06 % (3.5 sigma)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838200" y="457200"/>
            <a:ext cx="73453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>
                <a:solidFill>
                  <a:srgbClr val="FFFF00"/>
                </a:solidFill>
              </a:rPr>
              <a:t>Statistical Significance</a:t>
            </a:r>
          </a:p>
        </p:txBody>
      </p:sp>
      <p:sp>
        <p:nvSpPr>
          <p:cNvPr id="22532" name="Text Box 7"/>
          <p:cNvSpPr txBox="1">
            <a:spLocks noChangeArrowheads="1"/>
          </p:cNvSpPr>
          <p:nvPr/>
        </p:nvSpPr>
        <p:spPr bwMode="auto">
          <a:xfrm>
            <a:off x="5410200" y="5029200"/>
            <a:ext cx="30988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solidFill>
                  <a:schemeClr val="bg1"/>
                </a:solidFill>
              </a:rPr>
              <a:t>Birch 1982</a:t>
            </a:r>
          </a:p>
          <a:p>
            <a:r>
              <a:rPr lang="en-US" sz="2800">
                <a:solidFill>
                  <a:schemeClr val="bg1"/>
                </a:solidFill>
              </a:rPr>
              <a:t>Jain, Ralston, 1999</a:t>
            </a:r>
          </a:p>
          <a:p>
            <a:r>
              <a:rPr lang="en-US" sz="2800">
                <a:solidFill>
                  <a:schemeClr val="bg1"/>
                </a:solidFill>
              </a:rPr>
              <a:t>Jain, Sarala, 2003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rgbClr val="FFFF00"/>
                </a:solidFill>
              </a:rPr>
              <a:t>Rotation Measure Cut</a:t>
            </a:r>
          </a:p>
        </p:txBody>
      </p:sp>
      <p:pic>
        <p:nvPicPr>
          <p:cNvPr id="23555" name="Picture 3" descr="hist_rm_peak_col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470025"/>
            <a:ext cx="7543800" cy="538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Rectangle 6"/>
          <p:cNvSpPr>
            <a:spLocks noChangeArrowheads="1"/>
          </p:cNvSpPr>
          <p:nvPr/>
        </p:nvSpPr>
        <p:spPr bwMode="auto">
          <a:xfrm>
            <a:off x="4999038" y="1854200"/>
            <a:ext cx="192087" cy="3886200"/>
          </a:xfrm>
          <a:prstGeom prst="rect">
            <a:avLst/>
          </a:prstGeom>
          <a:solidFill>
            <a:schemeClr val="accent1">
              <a:alpha val="4196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a1_polve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1981200"/>
            <a:ext cx="5497513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4243" name="Text Box 3"/>
          <p:cNvSpPr txBox="1">
            <a:spLocks noChangeArrowheads="1"/>
          </p:cNvSpPr>
          <p:nvPr/>
        </p:nvSpPr>
        <p:spPr bwMode="auto">
          <a:xfrm>
            <a:off x="2147888" y="228600"/>
            <a:ext cx="48831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4400">
                <a:solidFill>
                  <a:srgbClr val="FF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Hutsem</a:t>
            </a:r>
            <a:r>
              <a:rPr lang="en-US" sz="4400">
                <a:solidFill>
                  <a:srgbClr val="FF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é</a:t>
            </a:r>
            <a:r>
              <a:rPr lang="en-US" sz="4400">
                <a:solidFill>
                  <a:srgbClr val="FF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kers</a:t>
            </a:r>
            <a:r>
              <a:rPr lang="en-US"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4400">
                <a:solidFill>
                  <a:srgbClr val="FF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Effect</a:t>
            </a: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762000" y="1143000"/>
            <a:ext cx="7543800" cy="75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400" dirty="0">
                <a:solidFill>
                  <a:schemeClr val="accent5"/>
                </a:solidFill>
              </a:rPr>
              <a:t>Optical Polarizations of QSOs appear to be  locally aligned with one another (3-4 sigma)</a:t>
            </a:r>
            <a:endParaRPr lang="en-US" sz="2400" dirty="0">
              <a:solidFill>
                <a:schemeClr val="tx1"/>
              </a:solidFill>
              <a:latin typeface="Symbol" pitchFamily="18" charset="2"/>
            </a:endParaRP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228600" y="5791200"/>
            <a:ext cx="868680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400">
                <a:solidFill>
                  <a:srgbClr val="CCFF99"/>
                </a:solidFill>
              </a:rPr>
              <a:t>A very strong alignment is seen in the direction of Virgo  cluster </a:t>
            </a:r>
          </a:p>
          <a:p>
            <a:pPr algn="ctr"/>
            <a:endParaRPr lang="en-US" sz="2400">
              <a:solidFill>
                <a:srgbClr val="006600"/>
              </a:solidFill>
            </a:endParaRP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6858000" y="3048000"/>
            <a:ext cx="1195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b="0" dirty="0">
                <a:solidFill>
                  <a:schemeClr val="accent3"/>
                </a:solidFill>
              </a:rPr>
              <a:t>1&lt;z&lt;2.3</a:t>
            </a:r>
          </a:p>
        </p:txBody>
      </p:sp>
      <p:sp>
        <p:nvSpPr>
          <p:cNvPr id="24583" name="TextBox 6"/>
          <p:cNvSpPr txBox="1">
            <a:spLocks noChangeArrowheads="1"/>
          </p:cNvSpPr>
          <p:nvPr/>
        </p:nvSpPr>
        <p:spPr bwMode="auto">
          <a:xfrm>
            <a:off x="6934200" y="4114800"/>
            <a:ext cx="1905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rgbClr val="99FF99"/>
                </a:solidFill>
              </a:rPr>
              <a:t>Hutsemekers 1998</a:t>
            </a:r>
            <a:endParaRPr lang="en-IN" sz="2400">
              <a:solidFill>
                <a:srgbClr val="99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$$C(\hat n_i,\hat n_j) = \cos[2\theta_i-2(\theta_j&#10;+\Delta_{j\rightarrow i})] 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mono"/>
  <p:tag name="ORIGWIDTH" val="347"/>
  <p:tag name="PICTUREFILESIZE" val="1816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$$ T^{kk'} = \sum_{i,j} \hat n_i^k\hat n_j^{k'} &#10;C(\hat n_i,\hat n_j) 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mono"/>
  <p:tag name="ORIGWIDTH" val="233"/>
  <p:tag name="PICTUREFILESIZE" val="1839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$$ S = M^{-1/2} T M^{-1/2} 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mono"/>
  <p:tag name="ORIGWIDTH" val="190"/>
  <p:tag name="PICTUREFILESIZE" val="709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$$M^{kk'} = \sum_i\hat n_i^k \hat n_i^{k'} 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mono"/>
  <p:tag name="ORIGWIDTH" val="154"/>
  <p:tag name="PICTUREFILESIZE" val="12021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rgbClr val="660066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rgbClr val="660066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Kimono</Template>
  <TotalTime>6274</TotalTime>
  <Words>1454</Words>
  <Application>Microsoft Office PowerPoint</Application>
  <PresentationFormat>On-screen Show (4:3)</PresentationFormat>
  <Paragraphs>315</Paragraphs>
  <Slides>49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1" baseType="lpstr">
      <vt:lpstr>Default Design</vt:lpstr>
      <vt:lpstr>Equation</vt:lpstr>
      <vt:lpstr>Large Scale Anisotropy in the Universe</vt:lpstr>
      <vt:lpstr>Introduction</vt:lpstr>
      <vt:lpstr>Slide 3</vt:lpstr>
      <vt:lpstr>Slide 4</vt:lpstr>
      <vt:lpstr>Anisotropy in Radio Polarizations</vt:lpstr>
      <vt:lpstr>Slide 6</vt:lpstr>
      <vt:lpstr>Slide 7</vt:lpstr>
      <vt:lpstr>Rotation Measure Cut</vt:lpstr>
      <vt:lpstr>Slide 9</vt:lpstr>
      <vt:lpstr>Preferred Axis</vt:lpstr>
      <vt:lpstr>Optical Polarizations</vt:lpstr>
      <vt:lpstr>Cosmic Microwave Background Radiation (CMBR)</vt:lpstr>
      <vt:lpstr>Slide 13</vt:lpstr>
      <vt:lpstr>Slide 14</vt:lpstr>
      <vt:lpstr>Number count and brightness of radio sources</vt:lpstr>
      <vt:lpstr>Radio Data</vt:lpstr>
      <vt:lpstr>Difference in Amplitude</vt:lpstr>
      <vt:lpstr>Cluster Dipole</vt:lpstr>
      <vt:lpstr>Slide 19</vt:lpstr>
      <vt:lpstr>Axis of clustering dipole</vt:lpstr>
      <vt:lpstr>Polarization flux weighted number counts</vt:lpstr>
      <vt:lpstr>Slide 22</vt:lpstr>
      <vt:lpstr>Slide 23</vt:lpstr>
      <vt:lpstr>Other Claims</vt:lpstr>
      <vt:lpstr>Hemispherical Power anisotropy</vt:lpstr>
      <vt:lpstr>Physical explanations for violation of  isotropy</vt:lpstr>
      <vt:lpstr>Can we find an explanation within the Big Bang paradigm?</vt:lpstr>
      <vt:lpstr>Slide 28</vt:lpstr>
      <vt:lpstr>History of time</vt:lpstr>
      <vt:lpstr>Inflation</vt:lpstr>
      <vt:lpstr>Inflation</vt:lpstr>
      <vt:lpstr>Slide 32</vt:lpstr>
      <vt:lpstr>Slide 33</vt:lpstr>
      <vt:lpstr>Slide 34</vt:lpstr>
      <vt:lpstr>Slide 35</vt:lpstr>
      <vt:lpstr>Slide 36</vt:lpstr>
      <vt:lpstr>Violation of Lorentz Invariance</vt:lpstr>
      <vt:lpstr>Slide 38</vt:lpstr>
      <vt:lpstr>Slide 39</vt:lpstr>
      <vt:lpstr>Violation of Lorentz Invariance</vt:lpstr>
      <vt:lpstr>Hemispherical Power anisotropy</vt:lpstr>
      <vt:lpstr>Hemispherical Power anisotropy</vt:lpstr>
      <vt:lpstr>Inhomogeneous Model</vt:lpstr>
      <vt:lpstr>Inhomogeneous Model</vt:lpstr>
      <vt:lpstr>Slide 45</vt:lpstr>
      <vt:lpstr>Slide 46</vt:lpstr>
      <vt:lpstr>Slide 47</vt:lpstr>
      <vt:lpstr>Slide 48</vt:lpstr>
      <vt:lpstr>Collaborators</vt:lpstr>
    </vt:vector>
  </TitlesOfParts>
  <Company>IITK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 Isotropy of Cosmic Microwave Background Radiation</dc:title>
  <dc:creator>physics</dc:creator>
  <cp:lastModifiedBy>admin</cp:lastModifiedBy>
  <cp:revision>693</cp:revision>
  <dcterms:created xsi:type="dcterms:W3CDTF">2007-10-18T15:55:07Z</dcterms:created>
  <dcterms:modified xsi:type="dcterms:W3CDTF">2015-01-24T17:34:26Z</dcterms:modified>
</cp:coreProperties>
</file>