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532" r:id="rId2"/>
    <p:sldId id="533" r:id="rId3"/>
    <p:sldId id="538" r:id="rId4"/>
    <p:sldId id="553" r:id="rId5"/>
    <p:sldId id="556" r:id="rId6"/>
    <p:sldId id="537" r:id="rId7"/>
    <p:sldId id="554" r:id="rId8"/>
    <p:sldId id="535" r:id="rId9"/>
    <p:sldId id="534" r:id="rId10"/>
    <p:sldId id="555" r:id="rId11"/>
    <p:sldId id="539" r:id="rId12"/>
    <p:sldId id="540" r:id="rId13"/>
    <p:sldId id="542" r:id="rId14"/>
    <p:sldId id="541" r:id="rId15"/>
    <p:sldId id="543" r:id="rId16"/>
    <p:sldId id="547" r:id="rId17"/>
    <p:sldId id="552" r:id="rId18"/>
    <p:sldId id="546" r:id="rId19"/>
    <p:sldId id="544" r:id="rId20"/>
    <p:sldId id="548" r:id="rId21"/>
    <p:sldId id="550" r:id="rId22"/>
    <p:sldId id="508" r:id="rId23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BD92DE"/>
    <a:srgbClr val="EDF1F9"/>
    <a:srgbClr val="FF9933"/>
    <a:srgbClr val="FF1515"/>
    <a:srgbClr val="005696"/>
    <a:srgbClr val="0070C0"/>
    <a:srgbClr val="000000"/>
    <a:srgbClr val="8FCFFF"/>
    <a:srgbClr val="FF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78" autoAdjust="0"/>
    <p:restoredTop sz="95713" autoAdjust="0"/>
  </p:normalViewPr>
  <p:slideViewPr>
    <p:cSldViewPr>
      <p:cViewPr varScale="1">
        <p:scale>
          <a:sx n="112" d="100"/>
          <a:sy n="112" d="100"/>
        </p:scale>
        <p:origin x="94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303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presProps" Target="presProp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handoutMaster" Target="handoutMasters/handout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viewProps" Target="viewProps.xml" 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C27A84B-D5E6-6463-3A9C-44E385DD57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9F325F-DDC6-48C0-5C08-640CB7FDB7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8F983C-9DF5-414A-B536-13C8869140E7}" type="datetimeFigureOut">
              <a:rPr lang="es-MX" smtClean="0"/>
              <a:t>10/03/2025</a:t>
            </a:fld>
            <a:endParaRPr lang="es-MX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19B718-8D31-D04B-79A4-7C315363CE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044FD8-73EB-6F42-A350-70560EBD76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ADEAA-BA04-4380-9DB9-EA85AC65CA5E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69639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0D452-CA1B-4117-B710-53A3E9B904C3}" type="datetimeFigureOut">
              <a:rPr lang="es-PE" smtClean="0"/>
              <a:t>10/03/2025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BFE5E9-CF4C-4E3A-86C7-8E768ED855CF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64324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1.jp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urtain, furniture, indoor&#10;&#10;Description automatically generated">
            <a:extLst>
              <a:ext uri="{FF2B5EF4-FFF2-40B4-BE49-F238E27FC236}">
                <a16:creationId xmlns:a16="http://schemas.microsoft.com/office/drawing/2014/main" id="{5BD1FC5B-BF37-A38C-71D3-E011EFEE64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-7620"/>
            <a:ext cx="12192000" cy="6865620"/>
          </a:xfrm>
          <a:prstGeom prst="rect">
            <a:avLst/>
          </a:prstGeom>
        </p:spPr>
      </p:pic>
      <p:sp>
        <p:nvSpPr>
          <p:cNvPr id="8" name="Shape 18">
            <a:extLst>
              <a:ext uri="{FF2B5EF4-FFF2-40B4-BE49-F238E27FC236}">
                <a16:creationId xmlns:a16="http://schemas.microsoft.com/office/drawing/2014/main" id="{F09EDD69-0C8E-4015-9664-8B8BE61DABB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106688" y="2558561"/>
            <a:ext cx="3978624" cy="9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sz="2400" b="0">
                <a:solidFill>
                  <a:schemeClr val="bg1"/>
                </a:solidFill>
                <a:latin typeface="Arial Nova Cond Light" panose="020B0604020202020204" pitchFamily="34" charset="0"/>
                <a:ea typeface="Calibri Light" panose="020F0302020204030204" pitchFamily="34" charset="0"/>
                <a:cs typeface="Calibri Light" panose="020F0302020204030204" pitchFamily="34" charset="0"/>
                <a:sym typeface="Calibri"/>
              </a:defRPr>
            </a:lvl1pPr>
            <a:lvl2pPr marL="457200" marR="0" lvl="1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r" rtl="0">
              <a:spcBef>
                <a:spcPts val="100"/>
              </a:spcBef>
              <a:spcAft>
                <a:spcPts val="100"/>
              </a:spcAft>
              <a:buClr>
                <a:srgbClr val="888888"/>
              </a:buClr>
              <a:buFont typeface="Calibri"/>
              <a:buNone/>
              <a:defRPr b="1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9" name="Shape 21">
            <a:extLst>
              <a:ext uri="{FF2B5EF4-FFF2-40B4-BE49-F238E27FC236}">
                <a16:creationId xmlns:a16="http://schemas.microsoft.com/office/drawing/2014/main" id="{E139A736-755E-44EE-B8F1-86C4F468096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077317" y="6430886"/>
            <a:ext cx="960000" cy="297521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>
            <a:lvl1pPr algn="r">
              <a:defRPr sz="1200"/>
            </a:lvl1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pic>
        <p:nvPicPr>
          <p:cNvPr id="1026" name="Picture 2" descr="Universidad del Pacífico - Red de Universidades emprendedoras">
            <a:extLst>
              <a:ext uri="{FF2B5EF4-FFF2-40B4-BE49-F238E27FC236}">
                <a16:creationId xmlns:a16="http://schemas.microsoft.com/office/drawing/2014/main" id="{37CC922B-E0A6-0D99-EF67-CEA288D337E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2" b="7314"/>
          <a:stretch/>
        </p:blipFill>
        <p:spPr bwMode="auto">
          <a:xfrm>
            <a:off x="154683" y="6174805"/>
            <a:ext cx="1445517" cy="55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0E7A1CB-DCA2-FF38-1AFE-32DF0430C622}"/>
              </a:ext>
            </a:extLst>
          </p:cNvPr>
          <p:cNvSpPr txBox="1"/>
          <p:nvPr userDrawn="1"/>
        </p:nvSpPr>
        <p:spPr>
          <a:xfrm>
            <a:off x="3500437" y="1226822"/>
            <a:ext cx="51911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cap="small" baseline="0">
                <a:solidFill>
                  <a:schemeClr val="bg1"/>
                </a:solidFill>
                <a:latin typeface="Arial Nova Cond Light" panose="020B0306020202020204" pitchFamily="34" charset="0"/>
              </a:rPr>
              <a:t>FestiGago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3282E4-7FA3-F51B-B7FE-94F0C22FD6F2}"/>
              </a:ext>
            </a:extLst>
          </p:cNvPr>
          <p:cNvSpPr txBox="1"/>
          <p:nvPr userDrawn="1"/>
        </p:nvSpPr>
        <p:spPr>
          <a:xfrm>
            <a:off x="3761771" y="3861048"/>
            <a:ext cx="47825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>
                <a:solidFill>
                  <a:schemeClr val="bg1"/>
                </a:solidFill>
                <a:latin typeface="Arial Nova Cond Light" panose="020B0306020202020204" pitchFamily="34" charset="0"/>
              </a:rPr>
              <a:t>Saneli Alcides Carbajal Vigo</a:t>
            </a:r>
          </a:p>
          <a:p>
            <a:pPr algn="ctr"/>
            <a:r>
              <a:rPr lang="es-MX" sz="2800">
                <a:solidFill>
                  <a:schemeClr val="bg1"/>
                </a:solidFill>
                <a:latin typeface="Arial Nova Cond Light" panose="020B0306020202020204" pitchFamily="34" charset="0"/>
              </a:rPr>
              <a:t>Universidad del Pacífico</a:t>
            </a:r>
          </a:p>
        </p:txBody>
      </p:sp>
    </p:spTree>
    <p:extLst>
      <p:ext uri="{BB962C8B-B14F-4D97-AF65-F5344CB8AC3E}">
        <p14:creationId xmlns:p14="http://schemas.microsoft.com/office/powerpoint/2010/main" val="1818566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4">
            <a:extLst>
              <a:ext uri="{FF2B5EF4-FFF2-40B4-BE49-F238E27FC236}">
                <a16:creationId xmlns:a16="http://schemas.microsoft.com/office/drawing/2014/main" id="{B2C0A515-338C-4241-9006-6743EF3A98E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5360" y="914400"/>
            <a:ext cx="5218176" cy="5450352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25" rIns="91425" bIns="91425" anchor="t" anchorCtr="0"/>
          <a:lstStyle>
            <a:lvl1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Arial" panose="020B0604020202020204" pitchFamily="34" charset="0"/>
              <a:buNone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" panose="020B0604020202020204" pitchFamily="34" charset="0"/>
                <a:sym typeface="Calibri"/>
              </a:defRPr>
            </a:lvl1pPr>
            <a:lvl2pPr marL="723900" marR="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Arial" panose="020B0604020202020204" pitchFamily="34" charset="0"/>
              <a:buChar char="•"/>
              <a:tabLst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2pPr>
            <a:lvl3pPr marL="990600" marR="0" lvl="2" indent="-45720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3pPr>
            <a:lvl4pPr marL="812800" marR="0" lvl="3" indent="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None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»"/>
              <a:defRPr sz="2000">
                <a:latin typeface="Calibri"/>
                <a:ea typeface="Calibri"/>
                <a:cs typeface="Calibri"/>
                <a:sym typeface="Calibri"/>
              </a:defRPr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dirty="0"/>
          </a:p>
        </p:txBody>
      </p:sp>
      <p:sp>
        <p:nvSpPr>
          <p:cNvPr id="10" name="Shape 21">
            <a:extLst>
              <a:ext uri="{FF2B5EF4-FFF2-40B4-BE49-F238E27FC236}">
                <a16:creationId xmlns:a16="http://schemas.microsoft.com/office/drawing/2014/main" id="{E10B95B6-CED8-4903-9EEC-8DF2E5401A1D}"/>
              </a:ext>
            </a:extLst>
          </p:cNvPr>
          <p:cNvSpPr txBox="1">
            <a:spLocks/>
          </p:cNvSpPr>
          <p:nvPr userDrawn="1"/>
        </p:nvSpPr>
        <p:spPr>
          <a:xfrm>
            <a:off x="11295393" y="6527067"/>
            <a:ext cx="840000" cy="297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algn="r"/>
              <a:t>‹#›</a:t>
            </a:fld>
            <a:endParaRPr lang="e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300A032-5523-1416-CAAC-96292E8675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206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lIns="365760" anchor="ctr"/>
          <a:lstStyle>
            <a:lvl1pPr algn="ctr">
              <a:defRPr sz="3600" cap="small" baseline="0">
                <a:solidFill>
                  <a:schemeClr val="bg1"/>
                </a:solidFill>
                <a:latin typeface="Arial Narrow" panose="020B0606020202030204" pitchFamily="34" charset="0"/>
                <a:ea typeface="EB Garamond" pitchFamily="2" charset="0"/>
                <a:cs typeface="EB Garamond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pic>
        <p:nvPicPr>
          <p:cNvPr id="2052" name="Picture 4" descr="Universidad del Pacífico (Perú) - Wikipedia, la enciclopedia libre">
            <a:extLst>
              <a:ext uri="{FF2B5EF4-FFF2-40B4-BE49-F238E27FC236}">
                <a16:creationId xmlns:a16="http://schemas.microsoft.com/office/drawing/2014/main" id="{0003A3CB-6998-4BD2-8E7E-585E011A58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4" y="6494695"/>
            <a:ext cx="32118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9711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AFF9079-FE35-D885-1347-D4CD3C5CD742}"/>
              </a:ext>
            </a:extLst>
          </p:cNvPr>
          <p:cNvCxnSpPr>
            <a:cxnSpLocks/>
          </p:cNvCxnSpPr>
          <p:nvPr userDrawn="1"/>
        </p:nvCxnSpPr>
        <p:spPr>
          <a:xfrm>
            <a:off x="204497" y="521208"/>
            <a:ext cx="1178300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3">
            <a:extLst>
              <a:ext uri="{FF2B5EF4-FFF2-40B4-BE49-F238E27FC236}">
                <a16:creationId xmlns:a16="http://schemas.microsoft.com/office/drawing/2014/main" id="{F104CB18-4758-43CA-7429-FF933D4B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68696" y="109728"/>
            <a:ext cx="12360696" cy="422530"/>
          </a:xfrm>
          <a:prstGeom prst="rect">
            <a:avLst/>
          </a:prstGeom>
          <a:noFill/>
        </p:spPr>
        <p:txBody>
          <a:bodyPr lIns="365760" anchor="ctr"/>
          <a:lstStyle>
            <a:lvl1pPr algn="l">
              <a:defRPr sz="2800" b="1">
                <a:solidFill>
                  <a:schemeClr val="accent1">
                    <a:lumMod val="75000"/>
                  </a:schemeClr>
                </a:solidFill>
                <a:latin typeface="Arial Narrow" panose="020B0606020202030204" pitchFamily="34" charset="0"/>
                <a:ea typeface="EB Garamond" pitchFamily="2" charset="0"/>
                <a:cs typeface="EB Garamond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s-MX"/>
          </a:p>
        </p:txBody>
      </p:sp>
      <p:sp>
        <p:nvSpPr>
          <p:cNvPr id="13" name="Shape 21">
            <a:extLst>
              <a:ext uri="{FF2B5EF4-FFF2-40B4-BE49-F238E27FC236}">
                <a16:creationId xmlns:a16="http://schemas.microsoft.com/office/drawing/2014/main" id="{03C321E8-BC59-ED08-D313-E35346E4D2FB}"/>
              </a:ext>
            </a:extLst>
          </p:cNvPr>
          <p:cNvSpPr txBox="1">
            <a:spLocks/>
          </p:cNvSpPr>
          <p:nvPr userDrawn="1"/>
        </p:nvSpPr>
        <p:spPr>
          <a:xfrm>
            <a:off x="11295393" y="6527067"/>
            <a:ext cx="840000" cy="297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algn="r"/>
              <a:t>‹#›</a:t>
            </a:fld>
            <a:endParaRPr lang="e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7" name="Picture 4" descr="Universidad del Pacífico (Perú) - Wikipedia, la enciclopedia libre">
            <a:extLst>
              <a:ext uri="{FF2B5EF4-FFF2-40B4-BE49-F238E27FC236}">
                <a16:creationId xmlns:a16="http://schemas.microsoft.com/office/drawing/2014/main" id="{E301D611-0A6E-8D1E-5392-5A0819C5900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4" y="6494695"/>
            <a:ext cx="32118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hape 24">
            <a:extLst>
              <a:ext uri="{FF2B5EF4-FFF2-40B4-BE49-F238E27FC236}">
                <a16:creationId xmlns:a16="http://schemas.microsoft.com/office/drawing/2014/main" id="{5EBD2E79-DB5B-5B87-8607-95152257C1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35360" y="914400"/>
            <a:ext cx="5218176" cy="5450352"/>
          </a:xfrm>
          <a:prstGeom prst="rect">
            <a:avLst/>
          </a:prstGeom>
          <a:noFill/>
          <a:ln>
            <a:noFill/>
          </a:ln>
        </p:spPr>
        <p:txBody>
          <a:bodyPr wrap="square" lIns="91440" tIns="91425" rIns="91425" bIns="91425" anchor="t" anchorCtr="0"/>
          <a:lstStyle>
            <a:lvl1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Arial" panose="020B0604020202020204" pitchFamily="34" charset="0"/>
              <a:buNone/>
              <a:defRPr lang="pt-BR" sz="28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Arial Narrow" panose="020B0606020202030204" pitchFamily="34" charset="0"/>
                <a:ea typeface="Arial Narrow" panose="020B0606020202030204" pitchFamily="34" charset="0"/>
                <a:cs typeface="Arial" panose="020B0604020202020204" pitchFamily="34" charset="0"/>
                <a:sym typeface="Calibri"/>
              </a:defRPr>
            </a:lvl1pPr>
            <a:lvl2pPr marL="723900" marR="0" lvl="1" indent="-45720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1">
                  <a:lumMod val="85000"/>
                  <a:lumOff val="15000"/>
                </a:schemeClr>
              </a:buClr>
              <a:buSzPct val="100000"/>
              <a:buFont typeface="Arial" panose="020B0604020202020204" pitchFamily="34" charset="0"/>
              <a:buChar char="•"/>
              <a:tabLst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2pPr>
            <a:lvl3pPr marL="990600" marR="0" lvl="2" indent="-45720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3pPr>
            <a:lvl4pPr marL="812800" marR="0" lvl="3" indent="0" algn="just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None/>
              <a:defRPr lang="pt-BR" sz="3200" b="0" i="0" u="none" strike="noStrike" cap="none" baseline="0" dirty="0">
                <a:ln>
                  <a:noFill/>
                </a:ln>
                <a:solidFill>
                  <a:schemeClr val="tx1"/>
                </a:solidFill>
                <a:latin typeface="Economica" panose="02000506040000020004" pitchFamily="2" charset="0"/>
                <a:ea typeface="Economica" panose="02000506040000020004" pitchFamily="2" charset="0"/>
                <a:cs typeface="Arial" panose="020B0604020202020204" pitchFamily="34" charset="0"/>
                <a:sym typeface="Calibri"/>
              </a:defRPr>
            </a:lvl4pPr>
            <a:lvl5pPr marL="205740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»"/>
              <a:defRPr sz="2000">
                <a:latin typeface="Calibri"/>
                <a:ea typeface="Calibri"/>
                <a:cs typeface="Calibri"/>
                <a:sym typeface="Calibri"/>
              </a:defRPr>
            </a:lvl5pPr>
            <a:lvl6pPr marL="251460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6pPr>
            <a:lvl7pPr marL="297180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7pPr>
            <a:lvl8pPr marL="342900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8pPr>
            <a:lvl9pPr marL="388620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Calibri"/>
              <a:buChar char="•"/>
              <a:defRPr sz="20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0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5577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niversidad del Pacífico (Perú) - Wikipedia, la enciclopedia libre">
            <a:extLst>
              <a:ext uri="{FF2B5EF4-FFF2-40B4-BE49-F238E27FC236}">
                <a16:creationId xmlns:a16="http://schemas.microsoft.com/office/drawing/2014/main" id="{739DFB7E-7B96-31FF-2627-455F4B9D1F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4" y="6494695"/>
            <a:ext cx="32118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hape 21">
            <a:extLst>
              <a:ext uri="{FF2B5EF4-FFF2-40B4-BE49-F238E27FC236}">
                <a16:creationId xmlns:a16="http://schemas.microsoft.com/office/drawing/2014/main" id="{74A6FD7A-A6C5-F1D9-7F0D-394ECF5B6A2F}"/>
              </a:ext>
            </a:extLst>
          </p:cNvPr>
          <p:cNvSpPr txBox="1">
            <a:spLocks/>
          </p:cNvSpPr>
          <p:nvPr userDrawn="1"/>
        </p:nvSpPr>
        <p:spPr>
          <a:xfrm>
            <a:off x="11295393" y="6527067"/>
            <a:ext cx="840000" cy="297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algn="r"/>
              <a:t>‹#›</a:t>
            </a:fld>
            <a:endParaRPr lang="e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631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Universidad del Pacífico (Perú) - Wikipedia, la enciclopedia libre">
            <a:extLst>
              <a:ext uri="{FF2B5EF4-FFF2-40B4-BE49-F238E27FC236}">
                <a16:creationId xmlns:a16="http://schemas.microsoft.com/office/drawing/2014/main" id="{739DFB7E-7B96-31FF-2627-455F4B9D1F5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4" y="6494695"/>
            <a:ext cx="321189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hape 21">
            <a:extLst>
              <a:ext uri="{FF2B5EF4-FFF2-40B4-BE49-F238E27FC236}">
                <a16:creationId xmlns:a16="http://schemas.microsoft.com/office/drawing/2014/main" id="{74A6FD7A-A6C5-F1D9-7F0D-394ECF5B6A2F}"/>
              </a:ext>
            </a:extLst>
          </p:cNvPr>
          <p:cNvSpPr txBox="1">
            <a:spLocks/>
          </p:cNvSpPr>
          <p:nvPr userDrawn="1"/>
        </p:nvSpPr>
        <p:spPr>
          <a:xfrm>
            <a:off x="11295393" y="6527067"/>
            <a:ext cx="840000" cy="2975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00000000-1234-1234-1234-123412341234}" type="slidenum">
              <a:rPr lang="en" sz="120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algn="r"/>
              <a:t>‹#›</a:t>
            </a:fld>
            <a:endParaRPr lang="en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50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11F019-BE45-7394-C9BD-611C0E5785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1844824"/>
            <a:ext cx="12192000" cy="273600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rIns="365760" anchor="ctr"/>
          <a:lstStyle>
            <a:lvl1pPr marL="0" indent="0" algn="r">
              <a:buNone/>
              <a:defRPr sz="3600">
                <a:solidFill>
                  <a:schemeClr val="tx1"/>
                </a:solidFill>
                <a:latin typeface="+mj-lt"/>
              </a:defRPr>
            </a:lvl1pPr>
            <a:lvl2pPr marL="457200" indent="0" algn="r">
              <a:buNone/>
              <a:defRPr sz="3200">
                <a:solidFill>
                  <a:schemeClr val="tx1"/>
                </a:solidFill>
                <a:latin typeface="+mj-lt"/>
              </a:defRPr>
            </a:lvl2pPr>
            <a:lvl3pPr marL="914400" indent="0" algn="r">
              <a:buNone/>
              <a:defRPr sz="2800">
                <a:solidFill>
                  <a:schemeClr val="tx1"/>
                </a:solidFill>
                <a:latin typeface="+mj-lt"/>
              </a:defRPr>
            </a:lvl3pPr>
            <a:lvl4pPr marL="1371600" indent="0" algn="r">
              <a:buNone/>
              <a:defRPr sz="2400">
                <a:solidFill>
                  <a:schemeClr val="tx1"/>
                </a:solidFill>
                <a:latin typeface="+mj-lt"/>
              </a:defRPr>
            </a:lvl4pPr>
            <a:lvl5pPr marL="1828800" indent="0" algn="r">
              <a:buNone/>
              <a:defRPr sz="2400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6540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"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11F019-BE45-7394-C9BD-611C0E5785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2636912"/>
            <a:ext cx="12192000" cy="115183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txBody>
          <a:bodyPr rIns="365760" anchor="ctr"/>
          <a:lstStyle>
            <a:lvl1pPr marL="0" indent="0" algn="ctr">
              <a:buNone/>
              <a:defRPr sz="4400" cap="small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4000" cap="small" baseline="0">
                <a:solidFill>
                  <a:schemeClr val="bg1"/>
                </a:solidFill>
                <a:latin typeface="+mj-lt"/>
              </a:defRPr>
            </a:lvl2pPr>
            <a:lvl3pPr marL="914400" indent="0" algn="ctr">
              <a:buNone/>
              <a:defRPr sz="3600" cap="small" baseline="0">
                <a:solidFill>
                  <a:schemeClr val="bg1"/>
                </a:solidFill>
                <a:latin typeface="+mj-lt"/>
              </a:defRPr>
            </a:lvl3pPr>
            <a:lvl4pPr marL="1371600" indent="0" algn="ctr">
              <a:buNone/>
              <a:defRPr sz="3200" cap="small" baseline="0">
                <a:solidFill>
                  <a:schemeClr val="bg1"/>
                </a:solidFill>
                <a:latin typeface="+mj-lt"/>
              </a:defRPr>
            </a:lvl4pPr>
            <a:lvl5pPr marL="1828800" indent="0" algn="ctr">
              <a:buNone/>
              <a:defRPr sz="3200" cap="small" baseline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5068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5" Type="http://schemas.openxmlformats.org/officeDocument/2006/relationships/slideLayout" Target="../slideLayouts/slideLayout5.xml" /><Relationship Id="rId4" Type="http://schemas.openxmlformats.org/officeDocument/2006/relationships/slideLayout" Target="../slideLayouts/slideLayout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A0F40B-D472-4699-9C90-7A445B55FC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95A8E-2B80-4D58-81E9-6CC1AF4EBF04}" type="datetimeFigureOut">
              <a:rPr lang="es-PE" smtClean="0"/>
              <a:t>10/03/2025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C380CC-0DFD-434C-9E9F-5A8BA65D4C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A7E1CD7-2774-47D4-A9A4-A3F3B1C072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3D81B-A1DD-4D34-AC33-703AAE029460}" type="slidenum">
              <a:rPr lang="es-PE" smtClean="0"/>
              <a:t>‹#›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63448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5" r:id="rId5"/>
    <p:sldLayoutId id="2147483652" r:id="rId6"/>
    <p:sldLayoutId id="214748365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4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7" Type="http://schemas.openxmlformats.org/officeDocument/2006/relationships/image" Target="../media/image25.jpeg" /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5.jpeg" /><Relationship Id="rId5" Type="http://schemas.openxmlformats.org/officeDocument/2006/relationships/image" Target="../media/image24.jpeg" /><Relationship Id="rId4" Type="http://schemas.openxmlformats.org/officeDocument/2006/relationships/image" Target="../media/image23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 /><Relationship Id="rId2" Type="http://schemas.openxmlformats.org/officeDocument/2006/relationships/image" Target="../media/image27.png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29.jpeg" 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 /><Relationship Id="rId3" Type="http://schemas.openxmlformats.org/officeDocument/2006/relationships/slideLayout" Target="../slideLayouts/slideLayout3.xml" /><Relationship Id="rId12" Type="http://schemas.openxmlformats.org/officeDocument/2006/relationships/image" Target="../media/image35.png" /><Relationship Id="rId2" Type="http://schemas.openxmlformats.org/officeDocument/2006/relationships/tags" Target="../tags/tag2.xml" /><Relationship Id="rId1" Type="http://schemas.openxmlformats.org/officeDocument/2006/relationships/tags" Target="../tags/tag1.xml" /><Relationship Id="rId11" Type="http://schemas.openxmlformats.org/officeDocument/2006/relationships/image" Target="../media/image34.png" /><Relationship Id="rId5" Type="http://schemas.openxmlformats.org/officeDocument/2006/relationships/image" Target="../media/image31.png" /><Relationship Id="rId10" Type="http://schemas.openxmlformats.org/officeDocument/2006/relationships/image" Target="../media/image33.png" /><Relationship Id="rId4" Type="http://schemas.openxmlformats.org/officeDocument/2006/relationships/image" Target="../media/image30.png" /><Relationship Id="rId9" Type="http://schemas.openxmlformats.org/officeDocument/2006/relationships/image" Target="../media/image32.png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3.xml" /><Relationship Id="rId6" Type="http://schemas.openxmlformats.org/officeDocument/2006/relationships/image" Target="../media/image35.png" /><Relationship Id="rId5" Type="http://schemas.openxmlformats.org/officeDocument/2006/relationships/image" Target="../media/image37.gif" /><Relationship Id="rId4" Type="http://schemas.openxmlformats.org/officeDocument/2006/relationships/image" Target="../media/image240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4.xml" /><Relationship Id="rId5" Type="http://schemas.openxmlformats.org/officeDocument/2006/relationships/image" Target="../media/image270.png" /><Relationship Id="rId4" Type="http://schemas.openxmlformats.org/officeDocument/2006/relationships/image" Target="../media/image35.png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 /><Relationship Id="rId1" Type="http://schemas.openxmlformats.org/officeDocument/2006/relationships/slideLayout" Target="../slideLayouts/slideLayout4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 /><Relationship Id="rId2" Type="http://schemas.openxmlformats.org/officeDocument/2006/relationships/slideLayout" Target="../slideLayouts/slideLayout3.xml" /><Relationship Id="rId1" Type="http://schemas.openxmlformats.org/officeDocument/2006/relationships/tags" Target="../tags/tag5.xml" /><Relationship Id="rId4" Type="http://schemas.openxmlformats.org/officeDocument/2006/relationships/image" Target="../media/image40.png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 /><Relationship Id="rId7" Type="http://schemas.openxmlformats.org/officeDocument/2006/relationships/image" Target="../media/image42.png" /><Relationship Id="rId2" Type="http://schemas.openxmlformats.org/officeDocument/2006/relationships/tags" Target="../tags/tag7.xml" /><Relationship Id="rId1" Type="http://schemas.openxmlformats.org/officeDocument/2006/relationships/tags" Target="../tags/tag6.xml" /><Relationship Id="rId6" Type="http://schemas.openxmlformats.org/officeDocument/2006/relationships/image" Target="../media/image35.png" /><Relationship Id="rId5" Type="http://schemas.openxmlformats.org/officeDocument/2006/relationships/image" Target="../media/image310.png" /><Relationship Id="rId4" Type="http://schemas.openxmlformats.org/officeDocument/2006/relationships/image" Target="../media/image41.png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png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 /><Relationship Id="rId1" Type="http://schemas.openxmlformats.org/officeDocument/2006/relationships/slideLayout" Target="../slideLayouts/slideLayout3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10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5.jpeg" /><Relationship Id="rId5" Type="http://schemas.openxmlformats.org/officeDocument/2006/relationships/image" Target="../media/image14.jpeg" /><Relationship Id="rId4" Type="http://schemas.openxmlformats.org/officeDocument/2006/relationships/image" Target="../media/image13.jpeg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3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3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3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 /><Relationship Id="rId2" Type="http://schemas.openxmlformats.org/officeDocument/2006/relationships/image" Target="../media/image16.png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21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1">
            <a:extLst>
              <a:ext uri="{FF2B5EF4-FFF2-40B4-BE49-F238E27FC236}">
                <a16:creationId xmlns:a16="http://schemas.microsoft.com/office/drawing/2014/main" id="{55D2DB2F-03E9-0753-5846-04F70C1FEF21}"/>
              </a:ext>
            </a:extLst>
          </p:cNvPr>
          <p:cNvSpPr txBox="1">
            <a:spLocks/>
          </p:cNvSpPr>
          <p:nvPr/>
        </p:nvSpPr>
        <p:spPr>
          <a:xfrm>
            <a:off x="11077317" y="6430886"/>
            <a:ext cx="960000" cy="297521"/>
          </a:xfrm>
          <a:prstGeom prst="rect">
            <a:avLst/>
          </a:prstGeom>
        </p:spPr>
        <p:txBody>
          <a:bodyPr lIns="91425" tIns="45700" rIns="91425" bIns="45700" anchor="ctr" anchorCtr="0">
            <a:noAutofit/>
          </a:bodyPr>
          <a:lstStyle>
            <a:defPPr>
              <a:defRPr lang="es-PE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0000000-1234-1234-1234-123412341234}" type="slidenum">
              <a:rPr lang="en" smtClean="0"/>
              <a:pPr/>
              <a:t>1</a:t>
            </a:fld>
            <a:endParaRPr lang="en"/>
          </a:p>
        </p:txBody>
      </p:sp>
      <p:pic>
        <p:nvPicPr>
          <p:cNvPr id="4" name="Picture 2" descr="Universidad del Pacífico - Red de Universidades emprendedoras">
            <a:extLst>
              <a:ext uri="{FF2B5EF4-FFF2-40B4-BE49-F238E27FC236}">
                <a16:creationId xmlns:a16="http://schemas.microsoft.com/office/drawing/2014/main" id="{833823CA-051C-FAA1-CC85-7083D09BC0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2" b="7314"/>
          <a:stretch/>
        </p:blipFill>
        <p:spPr bwMode="auto">
          <a:xfrm>
            <a:off x="154683" y="6174805"/>
            <a:ext cx="1445517" cy="55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0438870-3E60-D9AA-97F0-830DA498EE30}"/>
              </a:ext>
            </a:extLst>
          </p:cNvPr>
          <p:cNvSpPr txBox="1"/>
          <p:nvPr/>
        </p:nvSpPr>
        <p:spPr>
          <a:xfrm>
            <a:off x="3557459" y="2348880"/>
            <a:ext cx="51911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0" i="0">
                <a:solidFill>
                  <a:schemeClr val="bg1"/>
                </a:solidFill>
                <a:effectLst/>
                <a:latin typeface="Arial Narrow" panose="020B0606020202030204" pitchFamily="34" charset="0"/>
              </a:rPr>
              <a:t>Cosmological inflation in Cyclic Universes</a:t>
            </a:r>
            <a:endParaRPr lang="es-MX" sz="4000" b="1" cap="small" baseline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70074F-81F4-1B3E-BEA7-0758360F24E0}"/>
              </a:ext>
            </a:extLst>
          </p:cNvPr>
          <p:cNvSpPr txBox="1"/>
          <p:nvPr/>
        </p:nvSpPr>
        <p:spPr>
          <a:xfrm>
            <a:off x="3257716" y="4725144"/>
            <a:ext cx="57906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>
                <a:solidFill>
                  <a:schemeClr val="bg1"/>
                </a:solidFill>
                <a:latin typeface="Arial Narrow" panose="020B0606020202030204" pitchFamily="34" charset="0"/>
              </a:rPr>
              <a:t>Saneli Alcides Carbajal Vigo</a:t>
            </a:r>
          </a:p>
          <a:p>
            <a:pPr algn="ctr"/>
            <a:r>
              <a:rPr lang="es-MX" sz="2400">
                <a:solidFill>
                  <a:schemeClr val="bg1"/>
                </a:solidFill>
                <a:latin typeface="Arial Narrow" panose="020B0606020202030204" pitchFamily="34" charset="0"/>
              </a:rPr>
              <a:t>Universidad del Pacífico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2DDAB-AF49-4095-B9F8-37B5E3FA9781}"/>
              </a:ext>
            </a:extLst>
          </p:cNvPr>
          <p:cNvSpPr txBox="1"/>
          <p:nvPr/>
        </p:nvSpPr>
        <p:spPr>
          <a:xfrm>
            <a:off x="3719736" y="717084"/>
            <a:ext cx="4752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400" b="1" cap="small">
                <a:solidFill>
                  <a:schemeClr val="bg1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FestiGago</a:t>
            </a:r>
          </a:p>
        </p:txBody>
      </p:sp>
    </p:spTree>
    <p:extLst>
      <p:ext uri="{BB962C8B-B14F-4D97-AF65-F5344CB8AC3E}">
        <p14:creationId xmlns:p14="http://schemas.microsoft.com/office/powerpoint/2010/main" val="2204424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95EC3-8082-FCBC-329B-853546107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Inflación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3BD91F-D2BA-28EC-46CC-DEBF4E2D5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041" y="1944363"/>
            <a:ext cx="10066010" cy="35020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482864D-DB6F-E67E-5217-3BCF31E85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29" y="980037"/>
            <a:ext cx="2422769" cy="5165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126089D-EBAE-EEAE-7B67-9D832C1225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9110" y="5595889"/>
            <a:ext cx="2912331" cy="79918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4D5CA84-3911-9873-ACE1-E19CC2B9A6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6479" y="5631804"/>
            <a:ext cx="2666958" cy="7273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C46234B-82FD-60A4-DBE4-8FA092E93B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96404" y="653397"/>
            <a:ext cx="3279155" cy="121623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014F628-6475-7437-4D9A-B64F307BD4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94687" y="782273"/>
            <a:ext cx="5480219" cy="91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531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59BB1-99AD-7A69-D123-4C072BDCB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Inflación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21758A-3A9B-98B6-4BEF-BF9A0A625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359" y="773100"/>
            <a:ext cx="4222903" cy="545035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/>
              <a:t>1980s: Alan Guth, Andrei Linde, Andreas Albrecht y Paul Steinhardt.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MX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/>
              <a:t>El Universo temprano tuvo una era de </a:t>
            </a:r>
            <a:r>
              <a:rPr lang="es-MX">
                <a:solidFill>
                  <a:srgbClr val="FF0000"/>
                </a:solidFill>
              </a:rPr>
              <a:t>expansión</a:t>
            </a:r>
            <a:r>
              <a:rPr lang="es-MX"/>
              <a:t> </a:t>
            </a:r>
            <a:r>
              <a:rPr lang="es-MX">
                <a:solidFill>
                  <a:srgbClr val="FF0000"/>
                </a:solidFill>
              </a:rPr>
              <a:t>acelerada</a:t>
            </a:r>
            <a:r>
              <a:rPr lang="es-MX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s-MX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s-MX"/>
              <a:t>Resuelve los problemas de la teoría estádar del Big Bang*.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BF2DA1-1824-A695-F32C-4B4E8533B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8263" y="836712"/>
            <a:ext cx="7442393" cy="46805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9F79B9-1A8D-5035-68FD-EA19DC5DB77D}"/>
              </a:ext>
            </a:extLst>
          </p:cNvPr>
          <p:cNvSpPr txBox="1"/>
          <p:nvPr/>
        </p:nvSpPr>
        <p:spPr>
          <a:xfrm>
            <a:off x="911424" y="5851071"/>
            <a:ext cx="10681864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s-MX" sz="2800"/>
              <a:t>¿Qué mecanismo fue responsable de esta expansión acelerada?</a:t>
            </a:r>
          </a:p>
        </p:txBody>
      </p:sp>
    </p:spTree>
    <p:extLst>
      <p:ext uri="{BB962C8B-B14F-4D97-AF65-F5344CB8AC3E}">
        <p14:creationId xmlns:p14="http://schemas.microsoft.com/office/powerpoint/2010/main" val="328870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802B3-7F65-92E9-134D-451972E5F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Inflación Slow-Roll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09EEA-485B-5945-670C-C9B83755F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3741" y="1736037"/>
            <a:ext cx="7424518" cy="11115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52A856-4200-A7AE-924D-70425B0BDA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203" y="5094119"/>
            <a:ext cx="4769130" cy="110396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98F685D-D149-4E14-0D3C-E6A015D1D562}"/>
              </a:ext>
            </a:extLst>
          </p:cNvPr>
          <p:cNvSpPr txBox="1"/>
          <p:nvPr/>
        </p:nvSpPr>
        <p:spPr>
          <a:xfrm>
            <a:off x="263352" y="923351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Acción de Einstein-Hilbert con campo escalar: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E026C-0DDF-DCC3-ED87-3EB7C0B4776F}"/>
              </a:ext>
            </a:extLst>
          </p:cNvPr>
          <p:cNvSpPr txBox="1"/>
          <p:nvPr/>
        </p:nvSpPr>
        <p:spPr>
          <a:xfrm>
            <a:off x="269163" y="358483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donde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C4FC60-81A6-7059-FE31-D480D438D2B8}"/>
              </a:ext>
            </a:extLst>
          </p:cNvPr>
          <p:cNvSpPr txBox="1"/>
          <p:nvPr/>
        </p:nvSpPr>
        <p:spPr>
          <a:xfrm>
            <a:off x="8790755" y="4830004"/>
            <a:ext cx="17860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(Friedmann)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F6229E-7DCD-65AD-D9E8-566F982890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0202" y="3429000"/>
            <a:ext cx="8826619" cy="1405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72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BD9C9-BFC0-D7B4-FF03-097A160942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BA43C-8DFC-F6C2-D32F-47EDBE405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Inflación Slow-Roll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6486CB-3708-369D-CEF9-AA58ECF77F6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898" t="49053" r="4514"/>
          <a:stretch/>
        </p:blipFill>
        <p:spPr>
          <a:xfrm>
            <a:off x="4554339" y="2222551"/>
            <a:ext cx="3083319" cy="100980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EA698FE-5FFC-CA44-9D6B-E839C83599C5}"/>
              </a:ext>
            </a:extLst>
          </p:cNvPr>
          <p:cNvSpPr txBox="1"/>
          <p:nvPr/>
        </p:nvSpPr>
        <p:spPr>
          <a:xfrm>
            <a:off x="263352" y="825259"/>
            <a:ext cx="56166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Luego de aplicar el principio variacional: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07B539-C6D9-C3AD-D1C1-5ACBE4E32BE8}"/>
              </a:ext>
            </a:extLst>
          </p:cNvPr>
          <p:cNvSpPr txBox="1"/>
          <p:nvPr/>
        </p:nvSpPr>
        <p:spPr>
          <a:xfrm>
            <a:off x="780141" y="1521430"/>
            <a:ext cx="27174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 u="sng">
                <a:latin typeface="Arial Narrow" panose="020B0606020202030204" pitchFamily="34" charset="0"/>
                <a:ea typeface="Cambria" panose="02040503050406030204" pitchFamily="18" charset="0"/>
              </a:rPr>
              <a:t>Ecuación de Friedman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5148F9-6A0A-FE7D-821E-047EDEA55425}"/>
              </a:ext>
            </a:extLst>
          </p:cNvPr>
          <p:cNvSpPr txBox="1"/>
          <p:nvPr/>
        </p:nvSpPr>
        <p:spPr>
          <a:xfrm>
            <a:off x="4616780" y="1521430"/>
            <a:ext cx="29584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 u="sng">
                <a:latin typeface="Arial Narrow" panose="020B0606020202030204" pitchFamily="34" charset="0"/>
                <a:ea typeface="Cambria" panose="02040503050406030204" pitchFamily="18" charset="0"/>
              </a:rPr>
              <a:t>Ecuación de Aceleración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9FFCDD-CD00-AB85-7DF6-680C31645365}"/>
              </a:ext>
            </a:extLst>
          </p:cNvPr>
          <p:cNvSpPr txBox="1"/>
          <p:nvPr/>
        </p:nvSpPr>
        <p:spPr>
          <a:xfrm>
            <a:off x="8205011" y="1517062"/>
            <a:ext cx="3379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 u="sng">
                <a:latin typeface="Arial Narrow" panose="020B0606020202030204" pitchFamily="34" charset="0"/>
                <a:ea typeface="Cambria" panose="02040503050406030204" pitchFamily="18" charset="0"/>
              </a:rPr>
              <a:t>Ecuación de Campo Escalar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04DAED-EC22-1524-63E9-6AD969455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776" y="4280128"/>
            <a:ext cx="7611054" cy="11214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2FE220-C703-0646-BABC-1D5A1B908C61}"/>
                  </a:ext>
                </a:extLst>
              </p:cNvPr>
              <p:cNvSpPr txBox="1"/>
              <p:nvPr/>
            </p:nvSpPr>
            <p:spPr>
              <a:xfrm>
                <a:off x="4295800" y="5584148"/>
                <a:ext cx="7488832" cy="60773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El universo puede acerlerar si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𝑉</m:t>
                    </m:r>
                    <m:d>
                      <m:d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d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d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&gt;</m:t>
                    </m:r>
                    <m:sSup>
                      <m:sSup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̇"/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  <a:ea typeface="Cambria" panose="02040503050406030204" pitchFamily="18" charset="0"/>
                              </a:rPr>
                              <m:t>𝜙</m:t>
                            </m:r>
                          </m:e>
                        </m:acc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s-MX" sz="3200">
                  <a:latin typeface="Arial Narrow" panose="020B0606020202030204" pitchFamily="34" charset="0"/>
                  <a:ea typeface="Cambria" panose="02040503050406030204" pitchFamily="18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F2FE220-C703-0646-BABC-1D5A1B908C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800" y="5584148"/>
                <a:ext cx="7488832" cy="607730"/>
              </a:xfrm>
              <a:prstGeom prst="rect">
                <a:avLst/>
              </a:prstGeom>
              <a:blipFill>
                <a:blip r:embed="rId8"/>
                <a:stretch>
                  <a:fillRect t="-7843" b="-30392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29E70E67-6BF9-42E4-21D3-40F1B7906B19}"/>
              </a:ext>
            </a:extLst>
          </p:cNvPr>
          <p:cNvGrpSpPr/>
          <p:nvPr/>
        </p:nvGrpSpPr>
        <p:grpSpPr>
          <a:xfrm>
            <a:off x="263352" y="3504835"/>
            <a:ext cx="5544616" cy="2369995"/>
            <a:chOff x="263352" y="3504835"/>
            <a:chExt cx="5544616" cy="236999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885E1DE-0FA5-66E9-06F4-0BE6D75A955C}"/>
                </a:ext>
              </a:extLst>
            </p:cNvPr>
            <p:cNvGrpSpPr/>
            <p:nvPr/>
          </p:nvGrpSpPr>
          <p:grpSpPr>
            <a:xfrm>
              <a:off x="914710" y="4208477"/>
              <a:ext cx="2448272" cy="1666353"/>
              <a:chOff x="6885887" y="2650306"/>
              <a:chExt cx="2448272" cy="166635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8244FF10-C2D7-9593-26C5-5A3B7959E3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885887" y="2650306"/>
                <a:ext cx="2448272" cy="822724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A31CED3-BB6B-CEB4-9C1F-5F631319EC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904261" y="3494645"/>
                <a:ext cx="2421092" cy="822014"/>
              </a:xfrm>
              <a:prstGeom prst="rect">
                <a:avLst/>
              </a:prstGeom>
            </p:spPr>
          </p:pic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288438-8660-A2C1-F1E7-532A6F53FF75}"/>
                </a:ext>
              </a:extLst>
            </p:cNvPr>
            <p:cNvSpPr txBox="1"/>
            <p:nvPr/>
          </p:nvSpPr>
          <p:spPr>
            <a:xfrm>
              <a:off x="263352" y="3504835"/>
              <a:ext cx="55446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s-MX" sz="2800" u="sng">
                  <a:latin typeface="Arial Narrow" panose="020B0606020202030204" pitchFamily="34" charset="0"/>
                  <a:ea typeface="Cambria" panose="02040503050406030204" pitchFamily="18" charset="0"/>
                </a:rPr>
                <a:t>Si el campo escalar domina:</a:t>
              </a:r>
            </a:p>
          </p:txBody>
        </p:sp>
      </p:grpSp>
      <p:pic>
        <p:nvPicPr>
          <p:cNvPr id="23" name="Picture 22" descr="\documentclass{article}&#10;\usepackage{amsmath}&#10;\usepackage{xcolor}&#10;\newcommand{\sen}{\text{sen}}&#10;&#10;\pagestyle{empty}&#10;&#10;\begin{document}&#10;&#10;\textcolor{black}{&#10;\begin{align*}&#10;  \left(\frac{\dot{a}}{a}\right)^2 = \frac{8\pi G}{3}\rho-\frac{k}{a^2} &#10;\end{align*}&#10;}&#10;&#10;&#10;\end{document}&#10;" title="IguanaTex Bitmap Display">
            <a:extLst>
              <a:ext uri="{FF2B5EF4-FFF2-40B4-BE49-F238E27FC236}">
                <a16:creationId xmlns:a16="http://schemas.microsoft.com/office/drawing/2014/main" id="{6D5B3F40-DA7D-DA6A-9CFC-F5B2D4EEE464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68" y="2175418"/>
            <a:ext cx="3225956" cy="958948"/>
          </a:xfrm>
          <a:prstGeom prst="rect">
            <a:avLst/>
          </a:prstGeom>
        </p:spPr>
      </p:pic>
      <p:pic>
        <p:nvPicPr>
          <p:cNvPr id="27" name="Picture 26" descr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 title="IguanaTex Bitmap Display">
            <a:extLst>
              <a:ext uri="{FF2B5EF4-FFF2-40B4-BE49-F238E27FC236}">
                <a16:creationId xmlns:a16="http://schemas.microsoft.com/office/drawing/2014/main" id="{E159E44E-3119-A4EB-6098-2A7780A111C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1804" y="2241122"/>
            <a:ext cx="3485866" cy="82754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9AB34C3-C9B9-7B0B-9DEF-CAC9B3E673BA}"/>
              </a:ext>
            </a:extLst>
          </p:cNvPr>
          <p:cNvSpPr/>
          <p:nvPr/>
        </p:nvSpPr>
        <p:spPr>
          <a:xfrm>
            <a:off x="4439816" y="1456410"/>
            <a:ext cx="3384376" cy="177594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200">
              <a:solidFill>
                <a:schemeClr val="tx1"/>
              </a:solidFill>
              <a:latin typeface="Bahnschrift Light Condensed" panose="020B0502040204020203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21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DB913F-C6AF-CE3A-527D-40E517CF11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69DD0-AF32-230D-D73B-601ACA28C9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Inflación Slow-Roll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B4507BA-2259-8795-E2F1-3571B2EAA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04" y="1052736"/>
            <a:ext cx="6492773" cy="44661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9F6D1AA-E1A3-A046-2346-B6D276398AD5}"/>
                  </a:ext>
                </a:extLst>
              </p:cNvPr>
              <p:cNvSpPr txBox="1"/>
              <p:nvPr/>
            </p:nvSpPr>
            <p:spPr>
              <a:xfrm>
                <a:off x="335360" y="836712"/>
                <a:ext cx="4608512" cy="22993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El inflatón inicia con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b="0" i="0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V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≫</m:t>
                    </m:r>
                    <m:acc>
                      <m:accPr>
                        <m:chr m:val="̇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acc>
                  </m:oMath>
                </a14:m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: el </a:t>
                </a:r>
                <a:r>
                  <a:rPr lang="es-MX" sz="2800">
                    <a:solidFill>
                      <a:srgbClr val="FF0000"/>
                    </a:solidFill>
                    <a:latin typeface="Arial Narrow" panose="020B0606020202030204" pitchFamily="34" charset="0"/>
                    <a:ea typeface="Cambria" panose="02040503050406030204" pitchFamily="18" charset="0"/>
                  </a:rPr>
                  <a:t>universo</a:t>
                </a:r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 </a:t>
                </a:r>
                <a:r>
                  <a:rPr lang="es-MX" sz="2800">
                    <a:solidFill>
                      <a:srgbClr val="FF0000"/>
                    </a:solidFill>
                    <a:latin typeface="Arial Narrow" panose="020B0606020202030204" pitchFamily="34" charset="0"/>
                    <a:ea typeface="Cambria" panose="02040503050406030204" pitchFamily="18" charset="0"/>
                  </a:rPr>
                  <a:t>acelera</a:t>
                </a:r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.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s-MX" sz="2800">
                  <a:latin typeface="Arial Narrow" panose="020B0606020202030204" pitchFamily="34" charset="0"/>
                  <a:ea typeface="Cambria" panose="02040503050406030204" pitchFamily="18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La expansión disipa la energía del inflatón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49F6D1AA-E1A3-A046-2346-B6D276398A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836712"/>
                <a:ext cx="4608512" cy="2299347"/>
              </a:xfrm>
              <a:prstGeom prst="rect">
                <a:avLst/>
              </a:prstGeom>
              <a:blipFill>
                <a:blip r:embed="rId4"/>
                <a:stretch>
                  <a:fillRect l="-2381" t="-1857" r="-4233" b="-5040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3F49ABAE-B5B2-4827-921D-B061F74DB323}"/>
              </a:ext>
            </a:extLst>
          </p:cNvPr>
          <p:cNvGrpSpPr/>
          <p:nvPr/>
        </p:nvGrpSpPr>
        <p:grpSpPr>
          <a:xfrm>
            <a:off x="677555" y="3007157"/>
            <a:ext cx="4087350" cy="3246855"/>
            <a:chOff x="677555" y="3007157"/>
            <a:chExt cx="4087350" cy="3246855"/>
          </a:xfrm>
        </p:grpSpPr>
        <p:pic>
          <p:nvPicPr>
            <p:cNvPr id="4098" name="Picture 2" descr="Damped Oscillater Interactive App (and gif) showing Harmonic Motion and the  effect of damping">
              <a:extLst>
                <a:ext uri="{FF2B5EF4-FFF2-40B4-BE49-F238E27FC236}">
                  <a16:creationId xmlns:a16="http://schemas.microsoft.com/office/drawing/2014/main" id="{9AE3435E-8910-74B9-FA21-E509CC9D8B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555" y="4638654"/>
              <a:ext cx="4087350" cy="16153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0581975-50EE-DF42-AA79-C789045B2946}"/>
                </a:ext>
              </a:extLst>
            </p:cNvPr>
            <p:cNvGrpSpPr/>
            <p:nvPr/>
          </p:nvGrpSpPr>
          <p:grpSpPr>
            <a:xfrm>
              <a:off x="948433" y="3007157"/>
              <a:ext cx="3799318" cy="1429569"/>
              <a:chOff x="784514" y="3068199"/>
              <a:chExt cx="3799318" cy="1429569"/>
            </a:xfrm>
          </p:grpSpPr>
          <p:pic>
            <p:nvPicPr>
              <p:cNvPr id="27" name="Picture 26" descr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 title="IguanaTex Bitmap Display">
                <a:extLst>
                  <a:ext uri="{FF2B5EF4-FFF2-40B4-BE49-F238E27FC236}">
                    <a16:creationId xmlns:a16="http://schemas.microsoft.com/office/drawing/2014/main" id="{B9B19F39-EFA0-C150-FD17-9447E0408707}"/>
                  </a:ext>
                </a:extLst>
              </p:cNvPr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4514" y="3471737"/>
                <a:ext cx="3799318" cy="901952"/>
              </a:xfrm>
              <a:prstGeom prst="rect">
                <a:avLst/>
              </a:prstGeom>
            </p:spPr>
          </p:pic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7DF93D9D-F522-A9FC-563C-475D940E645F}"/>
                  </a:ext>
                </a:extLst>
              </p:cNvPr>
              <p:cNvSpPr/>
              <p:nvPr/>
            </p:nvSpPr>
            <p:spPr>
              <a:xfrm>
                <a:off x="1703512" y="3285831"/>
                <a:ext cx="864096" cy="1211937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 sz="3200">
                  <a:solidFill>
                    <a:schemeClr val="tx1"/>
                  </a:solidFill>
                  <a:latin typeface="Bahnschrift Light Condensed" panose="020B0502040204020203" pitchFamily="34" charset="0"/>
                  <a:ea typeface="Cambria" panose="02040503050406030204" pitchFamily="18" charset="0"/>
                </a:endParaRP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6686FF2-C272-CAF5-8407-284D3DBBD429}"/>
                  </a:ext>
                </a:extLst>
              </p:cNvPr>
              <p:cNvSpPr txBox="1"/>
              <p:nvPr/>
            </p:nvSpPr>
            <p:spPr>
              <a:xfrm>
                <a:off x="2567608" y="3068199"/>
                <a:ext cx="3962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s-MX" sz="2000">
                    <a:solidFill>
                      <a:srgbClr val="FF0000"/>
                    </a:solidFill>
                    <a:latin typeface="Arial Narrow" panose="020B0606020202030204" pitchFamily="34" charset="0"/>
                    <a:ea typeface="Cambria" panose="02040503050406030204" pitchFamily="18" charset="0"/>
                  </a:rPr>
                  <a:t>(-)</a:t>
                </a:r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E1F3DB0D-0C70-ABB2-DA3F-54137F2FE8D8}"/>
              </a:ext>
            </a:extLst>
          </p:cNvPr>
          <p:cNvSpPr txBox="1"/>
          <p:nvPr/>
        </p:nvSpPr>
        <p:spPr>
          <a:xfrm>
            <a:off x="335360" y="6502051"/>
            <a:ext cx="61828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[1] https://www.mathwarehouse.com/harmonic-motion/interactive-damped-oscillator.php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F406DBF-03D0-6CC4-CEB0-62808E40B0CB}"/>
              </a:ext>
            </a:extLst>
          </p:cNvPr>
          <p:cNvSpPr txBox="1"/>
          <p:nvPr/>
        </p:nvSpPr>
        <p:spPr>
          <a:xfrm>
            <a:off x="407368" y="6021288"/>
            <a:ext cx="3600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465276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DF7D1-83E0-7D5F-A201-86123ED9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Bouncing Cosmology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52603F-1EBA-13E3-6E0B-F69723DDA387}"/>
              </a:ext>
            </a:extLst>
          </p:cNvPr>
          <p:cNvSpPr txBox="1"/>
          <p:nvPr/>
        </p:nvSpPr>
        <p:spPr>
          <a:xfrm>
            <a:off x="814736" y="980728"/>
            <a:ext cx="103938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3200">
                <a:latin typeface="Arial Narrow" panose="020B0606020202030204" pitchFamily="34" charset="0"/>
                <a:ea typeface="Cambria" panose="02040503050406030204" pitchFamily="18" charset="0"/>
              </a:rPr>
              <a:t>¿Por qué el inflatón inició en un estado de alta energía potencial?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DB4CC0C-7FFD-FE3A-D2DB-C7725B532576}"/>
                  </a:ext>
                </a:extLst>
              </p:cNvPr>
              <p:cNvSpPr txBox="1"/>
              <p:nvPr/>
            </p:nvSpPr>
            <p:spPr>
              <a:xfrm>
                <a:off x="453717" y="5445224"/>
                <a:ext cx="11284566" cy="584775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En un universo en </a:t>
                </a:r>
                <a:r>
                  <a:rPr lang="es-MX" sz="3200" b="1">
                    <a:solidFill>
                      <a:srgbClr val="FF0000"/>
                    </a:solidFill>
                    <a:latin typeface="Arial Narrow" panose="020B0606020202030204" pitchFamily="34" charset="0"/>
                    <a:ea typeface="Cambria" panose="02040503050406030204" pitchFamily="18" charset="0"/>
                  </a:rPr>
                  <a:t>contracción</a:t>
                </a:r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acc>
                      <m:accPr>
                        <m:chr m:val="̇"/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&lt;0)</m:t>
                    </m:r>
                  </m:oMath>
                </a14:m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, la energía del inflatón </a:t>
                </a:r>
                <a:r>
                  <a:rPr lang="es-MX" sz="3200">
                    <a:solidFill>
                      <a:srgbClr val="FF0000"/>
                    </a:solidFill>
                    <a:latin typeface="Arial Narrow" panose="020B0606020202030204" pitchFamily="34" charset="0"/>
                    <a:ea typeface="Cambria" panose="02040503050406030204" pitchFamily="18" charset="0"/>
                  </a:rPr>
                  <a:t>crece</a:t>
                </a:r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DB4CC0C-7FFD-FE3A-D2DB-C7725B5325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17" y="5445224"/>
                <a:ext cx="11284566" cy="584775"/>
              </a:xfrm>
              <a:prstGeom prst="rect">
                <a:avLst/>
              </a:prstGeom>
              <a:blipFill>
                <a:blip r:embed="rId3"/>
                <a:stretch>
                  <a:fillRect t="-12245" b="-316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FF634176-07C4-AE78-91BB-658D9BA76BB7}"/>
              </a:ext>
            </a:extLst>
          </p:cNvPr>
          <p:cNvGrpSpPr/>
          <p:nvPr/>
        </p:nvGrpSpPr>
        <p:grpSpPr>
          <a:xfrm>
            <a:off x="2934874" y="2132856"/>
            <a:ext cx="6153556" cy="2016224"/>
            <a:chOff x="2794645" y="2132856"/>
            <a:chExt cx="6153556" cy="2016224"/>
          </a:xfrm>
        </p:grpSpPr>
        <p:pic>
          <p:nvPicPr>
            <p:cNvPr id="5" name="Picture 4" descr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 title="IguanaTex Bitmap Display">
              <a:extLst>
                <a:ext uri="{FF2B5EF4-FFF2-40B4-BE49-F238E27FC236}">
                  <a16:creationId xmlns:a16="http://schemas.microsoft.com/office/drawing/2014/main" id="{E0ADF221-B965-7D8E-E159-C4CBDE91C8B0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4645" y="2420888"/>
              <a:ext cx="6153556" cy="1460846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34404FC-FCB0-C793-BB1A-8EA686DCC668}"/>
                </a:ext>
              </a:extLst>
            </p:cNvPr>
            <p:cNvSpPr/>
            <p:nvPr/>
          </p:nvSpPr>
          <p:spPr>
            <a:xfrm>
              <a:off x="3791744" y="2132856"/>
              <a:ext cx="2448272" cy="20162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3200">
                <a:solidFill>
                  <a:schemeClr val="tx1"/>
                </a:solidFill>
                <a:latin typeface="Bahnschrift Light Condensed" panose="020B0502040204020203" pitchFamily="34" charset="0"/>
                <a:ea typeface="Cambria" panose="02040503050406030204" pitchFamily="18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75F36F-0F97-B911-21FB-D311FE11F1BC}"/>
                  </a:ext>
                </a:extLst>
              </p:cNvPr>
              <p:cNvSpPr txBox="1"/>
              <p:nvPr/>
            </p:nvSpPr>
            <p:spPr>
              <a:xfrm>
                <a:off x="453717" y="4504764"/>
                <a:ext cx="11284566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En un universo en </a:t>
                </a:r>
                <a:r>
                  <a:rPr lang="es-MX" sz="3200" b="1">
                    <a:latin typeface="Arial Narrow" panose="020B0606020202030204" pitchFamily="34" charset="0"/>
                    <a:ea typeface="Cambria" panose="02040503050406030204" pitchFamily="18" charset="0"/>
                  </a:rPr>
                  <a:t>expansión</a:t>
                </a:r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(</m:t>
                    </m:r>
                    <m:acc>
                      <m:accPr>
                        <m:chr m:val="̇"/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𝑎</m:t>
                        </m:r>
                      </m:e>
                    </m:acc>
                    <m:r>
                      <a:rPr lang="en-US" sz="3200" b="0" i="1" smtClean="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&gt;0)</m:t>
                    </m:r>
                  </m:oMath>
                </a14:m>
                <a:r>
                  <a:rPr lang="es-MX" sz="3200">
                    <a:latin typeface="Arial Narrow" panose="020B0606020202030204" pitchFamily="34" charset="0"/>
                    <a:ea typeface="Cambria" panose="02040503050406030204" pitchFamily="18" charset="0"/>
                  </a:rPr>
                  <a:t>, la energía del inflatón decrece.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A75F36F-0F97-B911-21FB-D311FE11F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717" y="4504764"/>
                <a:ext cx="11284566" cy="584775"/>
              </a:xfrm>
              <a:prstGeom prst="rect">
                <a:avLst/>
              </a:prstGeom>
              <a:blipFill>
                <a:blip r:embed="rId5"/>
                <a:stretch>
                  <a:fillRect t="-13542" b="-33333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963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B0B7B3-7BD5-B024-09CC-AA4F8A8D2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0137"/>
            <a:ext cx="12192000" cy="57977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4214D6-A284-805A-B60A-F54A09DF95AA}"/>
              </a:ext>
            </a:extLst>
          </p:cNvPr>
          <p:cNvSpPr txBox="1"/>
          <p:nvPr/>
        </p:nvSpPr>
        <p:spPr>
          <a:xfrm>
            <a:off x="5015880" y="1628800"/>
            <a:ext cx="1183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Bounce</a:t>
            </a:r>
          </a:p>
        </p:txBody>
      </p:sp>
    </p:spTree>
    <p:extLst>
      <p:ext uri="{BB962C8B-B14F-4D97-AF65-F5344CB8AC3E}">
        <p14:creationId xmlns:p14="http://schemas.microsoft.com/office/powerpoint/2010/main" val="4225484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04AE9-F6B7-D4D0-6A3A-552ECF7E0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01875-5580-657E-7B45-C5C6B47AD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Bouncing Cosmology: Antes de Rebote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C2A7143-7BCB-F655-80DB-91EED63BE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6308" y="894642"/>
            <a:ext cx="6444312" cy="40844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F26181-8F3E-6AF4-42BC-A066BB16693A}"/>
              </a:ext>
            </a:extLst>
          </p:cNvPr>
          <p:cNvSpPr txBox="1"/>
          <p:nvPr/>
        </p:nvSpPr>
        <p:spPr>
          <a:xfrm>
            <a:off x="335360" y="908720"/>
            <a:ext cx="41044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Durante la </a:t>
            </a:r>
            <a:r>
              <a:rPr lang="es-MX" sz="2800" b="1">
                <a:latin typeface="Arial Narrow" panose="020B0606020202030204" pitchFamily="34" charset="0"/>
                <a:ea typeface="Cambria" panose="02040503050406030204" pitchFamily="18" charset="0"/>
              </a:rPr>
              <a:t>contracción</a:t>
            </a: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, la energía del inflatón crece.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La energía </a:t>
            </a:r>
            <a:r>
              <a:rPr lang="es-MX" sz="2800" b="1">
                <a:latin typeface="Arial Narrow" panose="020B0606020202030204" pitchFamily="34" charset="0"/>
                <a:ea typeface="Cambria" panose="02040503050406030204" pitchFamily="18" charset="0"/>
              </a:rPr>
              <a:t>cinética</a:t>
            </a: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 crece mucho más rápido que la potencial.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Cerca a la escala de Planck, el universo rebota (Big Bounce).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</p:txBody>
      </p:sp>
      <p:pic>
        <p:nvPicPr>
          <p:cNvPr id="11" name="Picture 10" descr="\documentclass{article}&#10;\usepackage{amsmath}&#10;\usepackage{xcolor}&#10;\newcommand{\sen}{\text{sen}}&#10;&#10;\pagestyle{empty}&#10;&#10;\begin{document}&#10;&#10;\textcolor{black}{&#10;\begin{align*}&#10;  \left(\frac{\dot{a}}{a}\right)^2 = \frac{8\pi G}{3}\rho\left( 1-\frac{\rho}{\sigma}\right)-\frac{1}{a^2} &#10;\end{align*}&#10;}&#10;&#10;&#10;\end{document}&#10;" title="IguanaTex Bitmap Display">
            <a:extLst>
              <a:ext uri="{FF2B5EF4-FFF2-40B4-BE49-F238E27FC236}">
                <a16:creationId xmlns:a16="http://schemas.microsoft.com/office/drawing/2014/main" id="{A3AE1C6C-EFDE-EDEF-ED6A-F5AC4A6ED93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1704" y="5355526"/>
            <a:ext cx="4668798" cy="958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6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2FE5C-257D-7E3E-DAA9-7A68A6E504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BC746-F838-B873-9459-01BE527CD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Bouncing Cosmology: Después del Rebote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F8B468-C5A5-2904-B7CE-E79246A3E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7888" y="1090750"/>
            <a:ext cx="6919698" cy="43204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F41077-27E3-5F4C-EDA0-0D519E9E953A}"/>
                  </a:ext>
                </a:extLst>
              </p:cNvPr>
              <p:cNvSpPr txBox="1"/>
              <p:nvPr/>
            </p:nvSpPr>
            <p:spPr>
              <a:xfrm>
                <a:off x="407368" y="2305615"/>
                <a:ext cx="4464496" cy="18359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Inmediatamente después del rebote, la energía cinética decrece súbitamente y se tiene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V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≫</m:t>
                    </m:r>
                    <m:acc>
                      <m:accPr>
                        <m:chr m:val="̇"/>
                        <m:ctrlPr>
                          <a:rPr lang="en-US" sz="28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𝜙</m:t>
                        </m:r>
                      </m:e>
                    </m:acc>
                  </m:oMath>
                </a14:m>
                <a:r>
                  <a:rPr lang="es-MX" sz="2800">
                    <a:latin typeface="Arial Narrow" panose="020B0606020202030204" pitchFamily="34" charset="0"/>
                    <a:ea typeface="Cambria" panose="02040503050406030204" pitchFamily="18" charset="0"/>
                  </a:rPr>
                  <a:t>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DF41077-27E3-5F4C-EDA0-0D519E9E9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68" y="2305615"/>
                <a:ext cx="4464496" cy="1835952"/>
              </a:xfrm>
              <a:prstGeom prst="rect">
                <a:avLst/>
              </a:prstGeom>
              <a:blipFill>
                <a:blip r:embed="rId5"/>
                <a:stretch>
                  <a:fillRect l="-2459" t="-3322" r="-2732" b="-8306"/>
                </a:stretch>
              </a:blipFill>
            </p:spPr>
            <p:txBody>
              <a:bodyPr/>
              <a:lstStyle/>
              <a:p>
                <a:r>
                  <a:rPr lang="es-MX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 title="IguanaTex Bitmap Display">
            <a:extLst>
              <a:ext uri="{FF2B5EF4-FFF2-40B4-BE49-F238E27FC236}">
                <a16:creationId xmlns:a16="http://schemas.microsoft.com/office/drawing/2014/main" id="{5F9C9B8B-4F43-0613-D68D-41494E308B8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32" y="986388"/>
            <a:ext cx="3849300" cy="9138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22E33DB-37A6-23CB-9D26-484FE60B5F94}"/>
              </a:ext>
            </a:extLst>
          </p:cNvPr>
          <p:cNvSpPr txBox="1"/>
          <p:nvPr/>
        </p:nvSpPr>
        <p:spPr>
          <a:xfrm>
            <a:off x="5807968" y="5605260"/>
            <a:ext cx="16366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inicio de inflación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5999D7-61EF-E671-C1F9-850F1D1C7668}"/>
              </a:ext>
            </a:extLst>
          </p:cNvPr>
          <p:cNvSpPr txBox="1"/>
          <p:nvPr/>
        </p:nvSpPr>
        <p:spPr>
          <a:xfrm>
            <a:off x="9912424" y="5605260"/>
            <a:ext cx="12596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fin de inflación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F2AFED-9A28-D60B-FE32-4A08ED9D7152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6626317" y="4941168"/>
            <a:ext cx="0" cy="6640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329420C-E2F9-954D-ED52-78525FD6D49B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0542243" y="4941168"/>
            <a:ext cx="0" cy="6640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2CF37CB5-E506-0D09-DC11-E20D6EF9DE49}"/>
              </a:ext>
            </a:extLst>
          </p:cNvPr>
          <p:cNvSpPr/>
          <p:nvPr/>
        </p:nvSpPr>
        <p:spPr>
          <a:xfrm>
            <a:off x="1631504" y="836712"/>
            <a:ext cx="936104" cy="12087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3200">
              <a:solidFill>
                <a:schemeClr val="tx1"/>
              </a:solidFill>
              <a:latin typeface="Bahnschrift Light Condensed" panose="020B0502040204020203" pitchFamily="34" charset="0"/>
              <a:ea typeface="Cambria" panose="020405030504060302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A38F54-1DBE-AF13-89F6-937E812BDCA5}"/>
              </a:ext>
            </a:extLst>
          </p:cNvPr>
          <p:cNvSpPr txBox="1"/>
          <p:nvPr/>
        </p:nvSpPr>
        <p:spPr>
          <a:xfrm>
            <a:off x="1874975" y="1974294"/>
            <a:ext cx="4491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s-MX" sz="20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(+)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8BDBAEB-1A59-14E1-0FFF-D08EB5A46746}"/>
              </a:ext>
            </a:extLst>
          </p:cNvPr>
          <p:cNvGrpSpPr/>
          <p:nvPr/>
        </p:nvGrpSpPr>
        <p:grpSpPr>
          <a:xfrm>
            <a:off x="408083" y="4401700"/>
            <a:ext cx="4176464" cy="1619588"/>
            <a:chOff x="408083" y="4401700"/>
            <a:chExt cx="4176464" cy="1619588"/>
          </a:xfrm>
        </p:grpSpPr>
        <p:pic>
          <p:nvPicPr>
            <p:cNvPr id="25" name="Picture 24" descr="\documentclass{article}&#10;\usepackage{amsmath}&#10;\usepackage{xcolor}&#10;\newcommand{\sen}{\text{sen}}&#10;&#10;\pagestyle{empty}&#10;&#10;\begin{document}&#10;&#10;\textcolor{black}{&#10;\begin{align*}&#10;  N = \log{\frac{a_f}{a_i}} \approx 60&#10;\end{align*}&#10;}&#10;&#10;&#10;\end{document}&#10;" title="IguanaTex Bitmap Display">
              <a:extLst>
                <a:ext uri="{FF2B5EF4-FFF2-40B4-BE49-F238E27FC236}">
                  <a16:creationId xmlns:a16="http://schemas.microsoft.com/office/drawing/2014/main" id="{1B23D2A1-B02A-4F8C-7914-845EA461F3AD}"/>
                </a:ext>
              </a:extLst>
            </p:cNvPr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4130" y="5151955"/>
              <a:ext cx="3212000" cy="869333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8E9AA0-FBB6-FFFC-DB69-AF7F28D62EF1}"/>
                </a:ext>
              </a:extLst>
            </p:cNvPr>
            <p:cNvSpPr txBox="1"/>
            <p:nvPr/>
          </p:nvSpPr>
          <p:spPr>
            <a:xfrm>
              <a:off x="408083" y="4401700"/>
              <a:ext cx="41764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 algn="l">
                <a:buFont typeface="Arial" panose="020B0604020202020204" pitchFamily="34" charset="0"/>
                <a:buChar char="•"/>
              </a:pPr>
              <a:r>
                <a:rPr lang="es-MX" sz="2800">
                  <a:latin typeface="Arial Narrow" panose="020B0606020202030204" pitchFamily="34" charset="0"/>
                  <a:ea typeface="Cambria" panose="02040503050406030204" pitchFamily="18" charset="0"/>
                </a:rPr>
                <a:t>Se requiere: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405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2439F-A718-6F85-7213-8F4CEB33C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Bouncing Cosmology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BE1303-1054-56DD-3CFD-6C2F2ACEB27A}"/>
              </a:ext>
            </a:extLst>
          </p:cNvPr>
          <p:cNvSpPr txBox="1"/>
          <p:nvPr/>
        </p:nvSpPr>
        <p:spPr>
          <a:xfrm>
            <a:off x="335360" y="1487983"/>
            <a:ext cx="53285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No requiere (tanto) fine-tunning para las condiciones iniciales del inflatón.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Produce un periodo inflacionario que resuelve los problemas del Big Bang estándar.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EACF0-26BB-8EA8-5714-F933BE04921D}"/>
              </a:ext>
            </a:extLst>
          </p:cNvPr>
          <p:cNvSpPr txBox="1"/>
          <p:nvPr/>
        </p:nvSpPr>
        <p:spPr>
          <a:xfrm>
            <a:off x="6096000" y="1484784"/>
            <a:ext cx="56166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¿Qué mecanismo es responsable del Big Bounce?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El número de e-folds (N) depende del mecanismo del rebote y las propiedades del inflatón (fine-tuning).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¿Por qué el universo inició en un estado de contracción?</a:t>
            </a:r>
          </a:p>
          <a:p>
            <a:pPr algn="l"/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4E3936-58BA-2EBA-CB1C-34BE9740FCE8}"/>
              </a:ext>
            </a:extLst>
          </p:cNvPr>
          <p:cNvGrpSpPr/>
          <p:nvPr/>
        </p:nvGrpSpPr>
        <p:grpSpPr>
          <a:xfrm>
            <a:off x="5951984" y="2636912"/>
            <a:ext cx="5904656" cy="3582695"/>
            <a:chOff x="5951984" y="2636912"/>
            <a:chExt cx="5904656" cy="358269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A4F3720-A650-15E5-E8AD-30E05384A6B0}"/>
                </a:ext>
              </a:extLst>
            </p:cNvPr>
            <p:cNvSpPr/>
            <p:nvPr/>
          </p:nvSpPr>
          <p:spPr>
            <a:xfrm>
              <a:off x="5951984" y="2636912"/>
              <a:ext cx="5904656" cy="165618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3200">
                <a:solidFill>
                  <a:schemeClr val="tx1"/>
                </a:solidFill>
                <a:latin typeface="Bahnschrift Light Condensed" panose="020B0502040204020203" pitchFamily="34" charset="0"/>
                <a:ea typeface="Cambria" panose="02040503050406030204" pitchFamily="18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F7618D4-8F9C-8B4C-CEA5-0BBDA476E5F8}"/>
                </a:ext>
              </a:extLst>
            </p:cNvPr>
            <p:cNvSpPr/>
            <p:nvPr/>
          </p:nvSpPr>
          <p:spPr>
            <a:xfrm>
              <a:off x="5951984" y="4437112"/>
              <a:ext cx="5904656" cy="115212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 sz="3200">
                <a:solidFill>
                  <a:schemeClr val="tx1"/>
                </a:solidFill>
                <a:latin typeface="Bahnschrift Light Condensed" panose="020B0502040204020203" pitchFamily="34" charset="0"/>
                <a:ea typeface="Cambria" panose="020405030504060302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D1858A7-A9AD-57D7-9CBE-AA0141047936}"/>
                </a:ext>
              </a:extLst>
            </p:cNvPr>
            <p:cNvSpPr txBox="1"/>
            <p:nvPr/>
          </p:nvSpPr>
          <p:spPr>
            <a:xfrm>
              <a:off x="7576064" y="5696387"/>
              <a:ext cx="26564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s-MX" sz="2800">
                  <a:solidFill>
                    <a:srgbClr val="FF0000"/>
                  </a:solidFill>
                  <a:latin typeface="Arial Narrow" panose="020B0606020202030204" pitchFamily="34" charset="0"/>
                  <a:ea typeface="Cambria" panose="02040503050406030204" pitchFamily="18" charset="0"/>
                </a:rPr>
                <a:t>Cosmología cíclica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24337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740DA46-0CF6-9891-30D5-A502A32C1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7" y="144916"/>
            <a:ext cx="4957553" cy="6568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80F242-8EE6-E364-80E6-0227579ADC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911" y="144916"/>
            <a:ext cx="6703932" cy="3011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D2BF80C-D0E8-408B-9201-22C14719F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585" y="3366052"/>
            <a:ext cx="5256584" cy="3347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709866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7D2BC-1975-3BFB-1868-E6693D34D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Cyclic Cosmology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B0C4A4F-B9BF-456A-3D4E-9D83B61191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432" y="623070"/>
            <a:ext cx="9577066" cy="615142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4E9732-E16F-CD51-C49A-B98DF9A51200}"/>
              </a:ext>
            </a:extLst>
          </p:cNvPr>
          <p:cNvSpPr txBox="1"/>
          <p:nvPr/>
        </p:nvSpPr>
        <p:spPr>
          <a:xfrm>
            <a:off x="2711624" y="5402061"/>
            <a:ext cx="1479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Big Bounce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D66846-32E1-4726-15D5-59329F7569FA}"/>
              </a:ext>
            </a:extLst>
          </p:cNvPr>
          <p:cNvSpPr txBox="1"/>
          <p:nvPr/>
        </p:nvSpPr>
        <p:spPr>
          <a:xfrm>
            <a:off x="5591944" y="2196582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Recolapso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C5E674-67C2-93EB-489C-84695765BFBD}"/>
              </a:ext>
            </a:extLst>
          </p:cNvPr>
          <p:cNvSpPr txBox="1"/>
          <p:nvPr/>
        </p:nvSpPr>
        <p:spPr>
          <a:xfrm>
            <a:off x="7248128" y="4869160"/>
            <a:ext cx="1479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Big Bounce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5EC404-CC16-8A5D-F44F-E5B7E89EDD3F}"/>
              </a:ext>
            </a:extLst>
          </p:cNvPr>
          <p:cNvSpPr txBox="1"/>
          <p:nvPr/>
        </p:nvSpPr>
        <p:spPr>
          <a:xfrm>
            <a:off x="2927648" y="4491297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inflación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6F858C-3791-2B68-9D69-08666CE90E4A}"/>
              </a:ext>
            </a:extLst>
          </p:cNvPr>
          <p:cNvSpPr txBox="1"/>
          <p:nvPr/>
        </p:nvSpPr>
        <p:spPr>
          <a:xfrm>
            <a:off x="7341550" y="2564904"/>
            <a:ext cx="1114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s-MX" sz="2400">
                <a:solidFill>
                  <a:srgbClr val="FF0000"/>
                </a:solidFill>
                <a:latin typeface="Arial Narrow" panose="020B0606020202030204" pitchFamily="34" charset="0"/>
                <a:ea typeface="Cambria" panose="02040503050406030204" pitchFamily="18" charset="0"/>
              </a:rPr>
              <a:t>inflación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1B7C07A-A172-B75A-8FC4-60957B9EF8D6}"/>
              </a:ext>
            </a:extLst>
          </p:cNvPr>
          <p:cNvSpPr txBox="1"/>
          <p:nvPr/>
        </p:nvSpPr>
        <p:spPr>
          <a:xfrm>
            <a:off x="4032066" y="1261101"/>
            <a:ext cx="33094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>
                <a:latin typeface="Arial Narrow" panose="020B0606020202030204" pitchFamily="34" charset="0"/>
                <a:ea typeface="Cambria" panose="02040503050406030204" pitchFamily="18" charset="0"/>
              </a:rPr>
              <a:t>Se requiere un mecanismo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>
                <a:latin typeface="Arial Narrow" panose="020B0606020202030204" pitchFamily="34" charset="0"/>
                <a:ea typeface="Cambria" panose="02040503050406030204" pitchFamily="18" charset="0"/>
              </a:rPr>
              <a:t>Quintaesencia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MX" sz="2000">
                <a:latin typeface="Arial Narrow" panose="020B0606020202030204" pitchFamily="34" charset="0"/>
                <a:ea typeface="Cambria" panose="02040503050406030204" pitchFamily="18" charset="0"/>
              </a:rPr>
              <a:t>Energía oscura metaestable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79B6E8-10CB-DC69-D151-006A0D75D51D}"/>
              </a:ext>
            </a:extLst>
          </p:cNvPr>
          <p:cNvSpPr txBox="1"/>
          <p:nvPr/>
        </p:nvSpPr>
        <p:spPr>
          <a:xfrm>
            <a:off x="7341550" y="2924599"/>
            <a:ext cx="2160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>
                <a:latin typeface="Arial Narrow" panose="020B0606020202030204" pitchFamily="34" charset="0"/>
                <a:ea typeface="Cambria" panose="02040503050406030204" pitchFamily="18" charset="0"/>
              </a:rPr>
              <a:t>El número de e-folds puede crecer.</a:t>
            </a:r>
          </a:p>
        </p:txBody>
      </p:sp>
    </p:spTree>
    <p:extLst>
      <p:ext uri="{BB962C8B-B14F-4D97-AF65-F5344CB8AC3E}">
        <p14:creationId xmlns:p14="http://schemas.microsoft.com/office/powerpoint/2010/main" val="3255348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72552-E971-6168-BBF4-D9D03263D1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5134A-1FAF-4A79-CF27-FCCCBEF10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Cyclic Cosmology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FADA83-075F-23A1-6986-4025B7B00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360" y="914400"/>
            <a:ext cx="4680520" cy="3306688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/>
              <a:t>En cada rebote se puede producir un periodo inflacionario.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es-MX"/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es-MX"/>
              <a:t>El número de e-folds crece con cada ciclo: menos fine-tuning para producir 60 e-folds.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63944A-4473-86D4-19E5-E34E9766068C}"/>
              </a:ext>
            </a:extLst>
          </p:cNvPr>
          <p:cNvSpPr txBox="1"/>
          <p:nvPr/>
        </p:nvSpPr>
        <p:spPr>
          <a:xfrm>
            <a:off x="6096000" y="741792"/>
            <a:ext cx="561662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¿Qué mecanismo es responsable del Big Bounce?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¿Qué mecanismo es reponsable del recolapso?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¿Qué ocurre con la entropía?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¿Cómo estabilizar la fase de contracción?</a:t>
            </a:r>
          </a:p>
          <a:p>
            <a:pPr marL="457200" indent="-457200" algn="l">
              <a:buFont typeface="Arial Narrow" panose="020B0606020202030204" pitchFamily="34" charset="0"/>
              <a:buChar char="х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 Narrow" panose="020B0606020202030204" pitchFamily="34" charset="0"/>
              <a:buChar char="х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¿Qué observaciones lo distinguen de modelos estándar inflacionarios?</a:t>
            </a:r>
          </a:p>
          <a:p>
            <a:pPr algn="l"/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81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8B91E7D-3104-60B8-3903-9B15909E89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" y="1916534"/>
            <a:ext cx="12192000" cy="2592586"/>
          </a:xfrm>
        </p:spPr>
        <p:txBody>
          <a:bodyPr/>
          <a:lstStyle/>
          <a:p>
            <a:r>
              <a:rPr lang="es-MX">
                <a:latin typeface="Arial Narrow" panose="020B0606020202030204" pitchFamily="34" charset="0"/>
              </a:rPr>
              <a:t>Gracias</a:t>
            </a:r>
          </a:p>
          <a:p>
            <a:r>
              <a:rPr lang="es-MX" sz="4000">
                <a:latin typeface="Arial Narrow" panose="020B0606020202030204" pitchFamily="34" charset="0"/>
              </a:rPr>
              <a:t>Y gracias, profesor Alberto, </a:t>
            </a:r>
          </a:p>
          <a:p>
            <a:r>
              <a:rPr lang="es-MX" sz="4000">
                <a:latin typeface="Arial Narrow" panose="020B0606020202030204" pitchFamily="34" charset="0"/>
              </a:rPr>
              <a:t>por su ejemplo y paciencia.</a:t>
            </a:r>
          </a:p>
        </p:txBody>
      </p:sp>
    </p:spTree>
    <p:extLst>
      <p:ext uri="{BB962C8B-B14F-4D97-AF65-F5344CB8AC3E}">
        <p14:creationId xmlns:p14="http://schemas.microsoft.com/office/powerpoint/2010/main" val="548836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C7A7AAF-22D5-7A68-C702-2D469E8727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s-MX"/>
              <a:t>Inflación</a:t>
            </a:r>
          </a:p>
        </p:txBody>
      </p:sp>
    </p:spTree>
    <p:extLst>
      <p:ext uri="{BB962C8B-B14F-4D97-AF65-F5344CB8AC3E}">
        <p14:creationId xmlns:p14="http://schemas.microsoft.com/office/powerpoint/2010/main" val="2534873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CCCA4-9FF6-4C18-0767-0F02156D38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Universo</a:t>
            </a:r>
            <a:r>
              <a:rPr lang="en-GB" dirty="0"/>
              <a:t> de </a:t>
            </a:r>
            <a:r>
              <a:rPr lang="en-GB" dirty="0" err="1"/>
              <a:t>Friedmann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F1AE5-BF5C-6623-1C12-3EB46B497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5360" y="914400"/>
            <a:ext cx="5218176" cy="545035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/>
              <a:t>Homogéneo</a:t>
            </a:r>
            <a:r>
              <a:rPr lang="en-GB" dirty="0"/>
              <a:t> e </a:t>
            </a:r>
            <a:r>
              <a:rPr lang="en-GB" dirty="0" err="1"/>
              <a:t>isotrópico</a:t>
            </a:r>
            <a:r>
              <a:rPr lang="en-GB" dirty="0"/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 err="1"/>
              <a:t>Posee</a:t>
            </a:r>
            <a:r>
              <a:rPr lang="en-GB" dirty="0"/>
              <a:t> </a:t>
            </a:r>
            <a:r>
              <a:rPr lang="en-GB" dirty="0" err="1"/>
              <a:t>curvatura</a:t>
            </a:r>
            <a:r>
              <a:rPr lang="en-GB" dirty="0"/>
              <a:t> global k.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El factor de </a:t>
            </a:r>
            <a:r>
              <a:rPr lang="en-GB" dirty="0" err="1"/>
              <a:t>escala</a:t>
            </a:r>
            <a:r>
              <a:rPr lang="en-GB" dirty="0"/>
              <a:t> </a:t>
            </a:r>
            <a:r>
              <a:rPr lang="en-GB" i="1" dirty="0"/>
              <a:t>a</a:t>
            </a:r>
            <a:r>
              <a:rPr lang="en-GB" dirty="0"/>
              <a:t> </a:t>
            </a:r>
            <a:r>
              <a:rPr lang="en-GB" dirty="0" err="1"/>
              <a:t>parametriza</a:t>
            </a:r>
            <a:r>
              <a:rPr lang="en-GB" dirty="0"/>
              <a:t> el </a:t>
            </a:r>
            <a:r>
              <a:rPr lang="en-GB" dirty="0" err="1"/>
              <a:t>tamaño</a:t>
            </a:r>
            <a:r>
              <a:rPr lang="en-GB" dirty="0"/>
              <a:t> del </a:t>
            </a:r>
            <a:r>
              <a:rPr lang="en-GB" dirty="0" err="1"/>
              <a:t>universo</a:t>
            </a:r>
            <a:r>
              <a:rPr lang="en-GB" dirty="0"/>
              <a:t>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64C867-A8EE-70D1-9421-12A8E09E1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9321" y="966329"/>
            <a:ext cx="6256899" cy="38987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678D23-3D3D-2B58-7AD7-A2E8378E9B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640" y="3237815"/>
            <a:ext cx="4249615" cy="13331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6C1CAAB-616B-45FD-B6AD-FDD7A1BAF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2598" y="4773898"/>
            <a:ext cx="1843698" cy="148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24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54555A-BF0D-260D-A40F-C12844161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Tiempo</a:t>
            </a:r>
            <a:r>
              <a:rPr lang="en-GB" dirty="0"/>
              <a:t> </a:t>
            </a:r>
            <a:r>
              <a:rPr lang="en-GB" dirty="0" err="1"/>
              <a:t>conforme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B149D8-6FDC-75FD-19F0-915E55E62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780" y="914400"/>
            <a:ext cx="6089860" cy="54503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84EC78-656B-E3EC-E052-C7D9122F05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5106" y="794173"/>
            <a:ext cx="1996382" cy="64836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15AC48-7603-F4CA-CCC4-752641FEA8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424" y="2472651"/>
            <a:ext cx="2752680" cy="5868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7F352E7-B63E-CF50-B66D-6B7C5D6CAF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0911" y="3690610"/>
            <a:ext cx="2839397" cy="6426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96627C-687B-C34A-4E5E-AFE115C3234C}"/>
              </a:ext>
            </a:extLst>
          </p:cNvPr>
          <p:cNvSpPr txBox="1"/>
          <p:nvPr/>
        </p:nvSpPr>
        <p:spPr>
          <a:xfrm>
            <a:off x="335360" y="1833566"/>
            <a:ext cx="458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latin typeface="Arial Narrow" panose="020B0606020202030204" pitchFamily="34" charset="0"/>
                <a:ea typeface="Cambria" panose="02040503050406030204" pitchFamily="18" charset="0"/>
              </a:rPr>
              <a:t>Horizonte de </a:t>
            </a:r>
            <a:r>
              <a:rPr lang="en-GB" sz="2800" dirty="0" err="1">
                <a:latin typeface="Arial Narrow" panose="020B0606020202030204" pitchFamily="34" charset="0"/>
                <a:ea typeface="Cambria" panose="02040503050406030204" pitchFamily="18" charset="0"/>
              </a:rPr>
              <a:t>partículas</a:t>
            </a:r>
            <a:r>
              <a:rPr lang="en-GB" sz="2800" dirty="0">
                <a:latin typeface="Arial Narrow" panose="020B0606020202030204" pitchFamily="34" charset="0"/>
                <a:ea typeface="Cambria" panose="02040503050406030204" pitchFamily="18" charset="0"/>
              </a:rPr>
              <a:t>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3E8287-ACC3-4E1F-EFE5-FC810A62F35A}"/>
              </a:ext>
            </a:extLst>
          </p:cNvPr>
          <p:cNvSpPr txBox="1"/>
          <p:nvPr/>
        </p:nvSpPr>
        <p:spPr>
          <a:xfrm>
            <a:off x="335360" y="3167390"/>
            <a:ext cx="458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800" dirty="0">
                <a:latin typeface="Arial Narrow" panose="020B0606020202030204" pitchFamily="34" charset="0"/>
                <a:ea typeface="Cambria" panose="02040503050406030204" pitchFamily="18" charset="0"/>
              </a:rPr>
              <a:t>Horizonte de </a:t>
            </a:r>
            <a:r>
              <a:rPr lang="en-GB" sz="2800" dirty="0" err="1">
                <a:latin typeface="Arial Narrow" panose="020B0606020202030204" pitchFamily="34" charset="0"/>
                <a:ea typeface="Cambria" panose="02040503050406030204" pitchFamily="18" charset="0"/>
              </a:rPr>
              <a:t>eventos</a:t>
            </a:r>
            <a:r>
              <a:rPr lang="en-GB" sz="2800" dirty="0">
                <a:latin typeface="Arial Narrow" panose="020B0606020202030204" pitchFamily="34" charset="0"/>
                <a:ea typeface="Cambria" panose="02040503050406030204" pitchFamily="18" charset="0"/>
              </a:rPr>
              <a:t> </a:t>
            </a:r>
            <a:endParaRPr lang="en-US" sz="2800" dirty="0">
              <a:latin typeface="Arial Narrow" panose="020B0606020202030204" pitchFamily="34" charset="0"/>
              <a:ea typeface="Cambria" panose="02040503050406030204" pitchFamily="18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9AD2B7B-CB82-91EB-2D14-A6A4CA8BDB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666" y="4696885"/>
            <a:ext cx="4496826" cy="1667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87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3F7AB-37FC-CA62-A453-10D9E44BE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 </a:t>
            </a:r>
            <a:r>
              <a:rPr lang="en-GB" dirty="0" err="1"/>
              <a:t>problema</a:t>
            </a:r>
            <a:r>
              <a:rPr lang="en-GB" dirty="0"/>
              <a:t> del </a:t>
            </a:r>
            <a:r>
              <a:rPr lang="en-GB" dirty="0" err="1"/>
              <a:t>horizonte</a:t>
            </a:r>
            <a:endParaRPr lang="es-MX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37BB24-B053-FE6F-3AAF-8D24E030E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887" y="908720"/>
            <a:ext cx="9444226" cy="56562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56EABE-95D2-6E30-D141-4F02B913B42A}"/>
              </a:ext>
            </a:extLst>
          </p:cNvPr>
          <p:cNvSpPr txBox="1"/>
          <p:nvPr/>
        </p:nvSpPr>
        <p:spPr>
          <a:xfrm>
            <a:off x="335360" y="6525308"/>
            <a:ext cx="61828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[1] https://wiki.cosmos.esa.int/planck-legacy-archive/index.php/CMB_maps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21013D-E3C6-1224-F754-408742905CBA}"/>
              </a:ext>
            </a:extLst>
          </p:cNvPr>
          <p:cNvSpPr txBox="1"/>
          <p:nvPr/>
        </p:nvSpPr>
        <p:spPr>
          <a:xfrm>
            <a:off x="6011652" y="6402197"/>
            <a:ext cx="3600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[1]</a:t>
            </a:r>
          </a:p>
        </p:txBody>
      </p:sp>
    </p:spTree>
    <p:extLst>
      <p:ext uri="{BB962C8B-B14F-4D97-AF65-F5344CB8AC3E}">
        <p14:creationId xmlns:p14="http://schemas.microsoft.com/office/powerpoint/2010/main" val="1995513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2548B-5383-73B6-072E-9F1AA53ED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 </a:t>
            </a:r>
            <a:r>
              <a:rPr lang="en-GB" dirty="0" err="1"/>
              <a:t>problema</a:t>
            </a:r>
            <a:r>
              <a:rPr lang="en-GB" dirty="0"/>
              <a:t> del </a:t>
            </a:r>
            <a:r>
              <a:rPr lang="en-GB" dirty="0" err="1"/>
              <a:t>horizonte</a:t>
            </a:r>
            <a:r>
              <a:rPr lang="en-GB" dirty="0"/>
              <a:t> 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7C3EA8-459A-6D0A-0F74-2373AE25D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2960" y="1100778"/>
            <a:ext cx="7386080" cy="450676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63EAA3-1541-E183-123A-381CD4CA4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37457" y="4738880"/>
            <a:ext cx="2408415" cy="153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7789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E2231-4885-17BA-AB73-B307632F1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El problema del horizonte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517420-DC3E-8D31-0B74-3DFC6069F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5158" y="661239"/>
            <a:ext cx="8892988" cy="55355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6A3CC13-5084-406A-D290-2CF9EFF1D71C}"/>
              </a:ext>
            </a:extLst>
          </p:cNvPr>
          <p:cNvSpPr txBox="1"/>
          <p:nvPr/>
        </p:nvSpPr>
        <p:spPr>
          <a:xfrm>
            <a:off x="5591944" y="5237322"/>
            <a:ext cx="618288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1334109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1A017-2988-0848-B2C0-5FD666863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>
                <a:latin typeface="Arial Narrow" panose="020B0606020202030204" pitchFamily="34" charset="0"/>
              </a:rPr>
              <a:t>Problemas del Big Bang Estándar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D188CF-0490-13C7-FAF8-024F24EEC4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5720" y="837671"/>
            <a:ext cx="4428368" cy="265217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9909AB-E6BE-9EF6-2153-DF5A8AAE4A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202" y="4418146"/>
            <a:ext cx="6500166" cy="2239400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AA3342B-00A7-1174-2969-D1DC874F0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25" y="827154"/>
            <a:ext cx="3403822" cy="338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2684AA53-2A5B-2DB5-3CAF-EEBB8CB6B695}"/>
              </a:ext>
            </a:extLst>
          </p:cNvPr>
          <p:cNvGrpSpPr/>
          <p:nvPr/>
        </p:nvGrpSpPr>
        <p:grpSpPr>
          <a:xfrm>
            <a:off x="335360" y="6352833"/>
            <a:ext cx="6182882" cy="395439"/>
            <a:chOff x="335360" y="6232014"/>
            <a:chExt cx="6182882" cy="395439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9DBB12E-7E63-D681-E76A-957D9E374F22}"/>
                </a:ext>
              </a:extLst>
            </p:cNvPr>
            <p:cNvSpPr txBox="1"/>
            <p:nvPr/>
          </p:nvSpPr>
          <p:spPr>
            <a:xfrm>
              <a:off x="335360" y="6232014"/>
              <a:ext cx="618288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MX" sz="1000">
                  <a:latin typeface="Arial Narrow" panose="020B0606020202030204" pitchFamily="34" charset="0"/>
                </a:rPr>
                <a:t>[1] https://wiki.cosmos.esa.int/planck-legacy-archive/index.php/CMB_maps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7A281A8-EC34-DB40-99FD-06DC8EA25D09}"/>
                </a:ext>
              </a:extLst>
            </p:cNvPr>
            <p:cNvSpPr txBox="1"/>
            <p:nvPr/>
          </p:nvSpPr>
          <p:spPr>
            <a:xfrm>
              <a:off x="335360" y="6381232"/>
              <a:ext cx="6182882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s-MX" sz="1000">
                  <a:latin typeface="Arial Narrow" panose="020B0606020202030204" pitchFamily="34" charset="0"/>
                </a:rPr>
                <a:t>[2] https://www.darkenergysurvey.org/supporting-science/large-scale-structure/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08AA164-D48B-4EE1-C237-BC4188062FAE}"/>
              </a:ext>
            </a:extLst>
          </p:cNvPr>
          <p:cNvSpPr txBox="1"/>
          <p:nvPr/>
        </p:nvSpPr>
        <p:spPr>
          <a:xfrm>
            <a:off x="479376" y="1258022"/>
            <a:ext cx="370853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Horizonte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Planitud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Monopolos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s-MX" sz="2800">
                <a:latin typeface="Arial Narrow" panose="020B0606020202030204" pitchFamily="34" charset="0"/>
                <a:ea typeface="Cambria" panose="02040503050406030204" pitchFamily="18" charset="0"/>
              </a:rPr>
              <a:t>Semillas de estructura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s-MX" sz="2800">
              <a:latin typeface="Arial Narrow" panose="020B0606020202030204" pitchFamily="34" charset="0"/>
              <a:ea typeface="Cambria" panose="0204050305040603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4FB992E-A544-A20C-9539-D6BC8354B43C}"/>
              </a:ext>
            </a:extLst>
          </p:cNvPr>
          <p:cNvSpPr txBox="1"/>
          <p:nvPr/>
        </p:nvSpPr>
        <p:spPr>
          <a:xfrm>
            <a:off x="5659948" y="3489848"/>
            <a:ext cx="3600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[1]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90BBCB-D79E-B2F7-866C-6636DF3E3CE3}"/>
              </a:ext>
            </a:extLst>
          </p:cNvPr>
          <p:cNvSpPr txBox="1"/>
          <p:nvPr/>
        </p:nvSpPr>
        <p:spPr>
          <a:xfrm>
            <a:off x="9819216" y="4192439"/>
            <a:ext cx="3600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000">
                <a:latin typeface="Arial Narrow" panose="020B0606020202030204" pitchFamily="34" charset="0"/>
              </a:rPr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22541759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650.9186"/>
  <p:tag name="ORIGINALWIDTH" val="2189.726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left(\frac{\dot{a}}{a}\right)^2 = \frac{8\pi G}{3}\rho-\frac{k}{a^2} &#10;\end{align*}&#10;}&#10;&#10;&#10;\end{document}&#10;"/>
  <p:tag name="IGUANATEXSIZE" val="35"/>
  <p:tag name="IGUANATEXCURSOR" val="215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596.9254"/>
  <p:tag name="ORIGINALWIDTH" val="2514.436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/>
  <p:tag name="IGUANATEXSIZE" val="35"/>
  <p:tag name="IGUANATEXCURSOR" val="224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596.9254"/>
  <p:tag name="ORIGINALWIDTH" val="2514.436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/>
  <p:tag name="IGUANATEXSIZE" val="35"/>
  <p:tag name="IGUANATEXCURSOR" val="224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596.9254"/>
  <p:tag name="ORIGINALWIDTH" val="2514.436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/>
  <p:tag name="IGUANATEXSIZE" val="35"/>
  <p:tag name="IGUANATEXCURSOR" val="224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650.9186"/>
  <p:tag name="ORIGINALWIDTH" val="3169.104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left(\frac{\dot{a}}{a}\right)^2 = \frac{8\pi G}{3}\rho\left( 1-\frac{\rho}{\sigma}\right)-\frac{1}{a^2} &#10;\end{align*}&#10;}&#10;&#10;&#10;\end{document}&#10;"/>
  <p:tag name="IGUANATEXSIZE" val="35"/>
  <p:tag name="IGUANATEXCURSOR" val="267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596.9254"/>
  <p:tag name="ORIGINALWIDTH" val="2514.436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\ddot{\phi} + 3 \left(\frac{\dot{a}}{a}\right)\dot{\phi} + \frac{\partial V}{\partial \phi} = 0&#10;\end{align*}&#10;}&#10;&#10;&#10;\end{document}&#10;"/>
  <p:tag name="IGUANATEXSIZE" val="35"/>
  <p:tag name="IGUANATEXCURSOR" val="224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2400"/>
  <p:tag name="ORIGINALHEIGHT" val="488.9389"/>
  <p:tag name="ORIGINALWIDTH" val="1806.524"/>
  <p:tag name="OUTPUTTYPE" val="PNG"/>
  <p:tag name="IGUANATEXVERSION" val="160"/>
  <p:tag name="LATEXADDIN" val="\documentclass{article}&#10;\usepackage{amsmath}&#10;\usepackage{xcolor}&#10;\newcommand{\sen}{\text{sen}}&#10;&#10;\pagestyle{empty}&#10;&#10;\begin{document}&#10;&#10;\textcolor{black}{&#10;\begin{align*}&#10;  N = \log{\frac{a_f}{a_i}} \approx 60&#10;\end{align*}&#10;}&#10;&#10;&#10;\end{document}&#10;"/>
  <p:tag name="IGUANATEXSIZE" val="35"/>
  <p:tag name="IGUANATEXCURSOR" val="205"/>
  <p:tag name="TRANSPARENCY" val="True"/>
  <p:tag name="LATEXENGINEID" val="0"/>
  <p:tag name="TEMPFOLDER" val="c:\temp\"/>
  <p:tag name="LATEXFORMHEIGHT" val="465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F1F9"/>
        </a:solidFill>
        <a:ln w="28575">
          <a:solidFill>
            <a:srgbClr val="0070C0"/>
          </a:solidFill>
        </a:ln>
      </a:spPr>
      <a:bodyPr rtlCol="0" anchor="ctr"/>
      <a:lstStyle>
        <a:defPPr algn="ctr">
          <a:defRPr sz="3200" smtClean="0">
            <a:solidFill>
              <a:schemeClr val="tx1"/>
            </a:solidFill>
            <a:latin typeface="Bahnschrift Light Condensed" panose="020B0502040204020203" pitchFamily="34" charset="0"/>
            <a:ea typeface="Cambria" panose="02040503050406030204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2800" smtClean="0">
            <a:latin typeface="Arial Narrow" panose="020B0606020202030204" pitchFamily="34" charset="0"/>
            <a:ea typeface="Cambria" panose="020405030504060302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9134</TotalTime>
  <Words>542</Words>
  <Application>Microsoft Office PowerPoint</Application>
  <PresentationFormat>Widescreen</PresentationFormat>
  <Paragraphs>101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Tema de Office</vt:lpstr>
      <vt:lpstr>PowerPoint Presentation</vt:lpstr>
      <vt:lpstr>PowerPoint Presentation</vt:lpstr>
      <vt:lpstr>PowerPoint Presentation</vt:lpstr>
      <vt:lpstr>Universo de Friedmann</vt:lpstr>
      <vt:lpstr>Tiempo conforme</vt:lpstr>
      <vt:lpstr>El problema del horizonte</vt:lpstr>
      <vt:lpstr>El problema del horizonte </vt:lpstr>
      <vt:lpstr>El problema del horizonte</vt:lpstr>
      <vt:lpstr>Problemas del Big Bang Estándar</vt:lpstr>
      <vt:lpstr>Inflación </vt:lpstr>
      <vt:lpstr>Inflación</vt:lpstr>
      <vt:lpstr>Inflación Slow-Roll</vt:lpstr>
      <vt:lpstr>Inflación Slow-Roll</vt:lpstr>
      <vt:lpstr>Inflación Slow-Roll</vt:lpstr>
      <vt:lpstr>Bouncing Cosmology</vt:lpstr>
      <vt:lpstr>PowerPoint Presentation</vt:lpstr>
      <vt:lpstr>Bouncing Cosmology: Antes de Rebote</vt:lpstr>
      <vt:lpstr>Bouncing Cosmology: Después del Rebote</vt:lpstr>
      <vt:lpstr>Bouncing Cosmology</vt:lpstr>
      <vt:lpstr>Cyclic Cosmology</vt:lpstr>
      <vt:lpstr>Cyclic Cosmology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 Hugo Ayma Quirita</dc:creator>
  <cp:lastModifiedBy>Saneli Carbajal Vigo</cp:lastModifiedBy>
  <cp:revision>1591</cp:revision>
  <dcterms:created xsi:type="dcterms:W3CDTF">2020-09-28T02:23:05Z</dcterms:created>
  <dcterms:modified xsi:type="dcterms:W3CDTF">2025-03-10T19:52:51Z</dcterms:modified>
</cp:coreProperties>
</file>