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slideLayouts/slideLayout19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88" r:id="rId2"/>
    <p:sldMasterId id="2147483690" r:id="rId3"/>
    <p:sldMasterId id="2147483694" r:id="rId4"/>
    <p:sldMasterId id="2147483696" r:id="rId5"/>
    <p:sldMasterId id="2147483699" r:id="rId6"/>
    <p:sldMasterId id="2147483701" r:id="rId7"/>
    <p:sldMasterId id="2147483703" r:id="rId8"/>
  </p:sldMasterIdLst>
  <p:notesMasterIdLst>
    <p:notesMasterId r:id="rId89"/>
  </p:notesMasterIdLst>
  <p:handoutMasterIdLst>
    <p:handoutMasterId r:id="rId90"/>
  </p:handoutMasterIdLst>
  <p:sldIdLst>
    <p:sldId id="256" r:id="rId9"/>
    <p:sldId id="565" r:id="rId10"/>
    <p:sldId id="442" r:id="rId11"/>
    <p:sldId id="520" r:id="rId12"/>
    <p:sldId id="523" r:id="rId13"/>
    <p:sldId id="260" r:id="rId14"/>
    <p:sldId id="518" r:id="rId15"/>
    <p:sldId id="515" r:id="rId16"/>
    <p:sldId id="525" r:id="rId17"/>
    <p:sldId id="527" r:id="rId18"/>
    <p:sldId id="450" r:id="rId19"/>
    <p:sldId id="451" r:id="rId20"/>
    <p:sldId id="546" r:id="rId21"/>
    <p:sldId id="458" r:id="rId22"/>
    <p:sldId id="459" r:id="rId23"/>
    <p:sldId id="461" r:id="rId24"/>
    <p:sldId id="463" r:id="rId25"/>
    <p:sldId id="462" r:id="rId26"/>
    <p:sldId id="474" r:id="rId27"/>
    <p:sldId id="528" r:id="rId28"/>
    <p:sldId id="533" r:id="rId29"/>
    <p:sldId id="464" r:id="rId30"/>
    <p:sldId id="465" r:id="rId31"/>
    <p:sldId id="466" r:id="rId32"/>
    <p:sldId id="467" r:id="rId33"/>
    <p:sldId id="468" r:id="rId34"/>
    <p:sldId id="469" r:id="rId35"/>
    <p:sldId id="470" r:id="rId36"/>
    <p:sldId id="472" r:id="rId37"/>
    <p:sldId id="505" r:id="rId38"/>
    <p:sldId id="530" r:id="rId39"/>
    <p:sldId id="531" r:id="rId40"/>
    <p:sldId id="532" r:id="rId41"/>
    <p:sldId id="541" r:id="rId42"/>
    <p:sldId id="447" r:id="rId43"/>
    <p:sldId id="548" r:id="rId44"/>
    <p:sldId id="547" r:id="rId45"/>
    <p:sldId id="475" r:id="rId46"/>
    <p:sldId id="476" r:id="rId47"/>
    <p:sldId id="477" r:id="rId48"/>
    <p:sldId id="500" r:id="rId49"/>
    <p:sldId id="478" r:id="rId50"/>
    <p:sldId id="479" r:id="rId51"/>
    <p:sldId id="480" r:id="rId52"/>
    <p:sldId id="481" r:id="rId53"/>
    <p:sldId id="482" r:id="rId54"/>
    <p:sldId id="483" r:id="rId55"/>
    <p:sldId id="484" r:id="rId56"/>
    <p:sldId id="485" r:id="rId57"/>
    <p:sldId id="486" r:id="rId58"/>
    <p:sldId id="510" r:id="rId59"/>
    <p:sldId id="488" r:id="rId60"/>
    <p:sldId id="491" r:id="rId61"/>
    <p:sldId id="492" r:id="rId62"/>
    <p:sldId id="504" r:id="rId63"/>
    <p:sldId id="495" r:id="rId64"/>
    <p:sldId id="550" r:id="rId65"/>
    <p:sldId id="496" r:id="rId66"/>
    <p:sldId id="497" r:id="rId67"/>
    <p:sldId id="502" r:id="rId68"/>
    <p:sldId id="551" r:id="rId69"/>
    <p:sldId id="552" r:id="rId70"/>
    <p:sldId id="511" r:id="rId71"/>
    <p:sldId id="512" r:id="rId72"/>
    <p:sldId id="513" r:id="rId73"/>
    <p:sldId id="566" r:id="rId74"/>
    <p:sldId id="553" r:id="rId75"/>
    <p:sldId id="554" r:id="rId76"/>
    <p:sldId id="555" r:id="rId77"/>
    <p:sldId id="556" r:id="rId78"/>
    <p:sldId id="557" r:id="rId79"/>
    <p:sldId id="558" r:id="rId80"/>
    <p:sldId id="559" r:id="rId81"/>
    <p:sldId id="560" r:id="rId82"/>
    <p:sldId id="561" r:id="rId83"/>
    <p:sldId id="562" r:id="rId84"/>
    <p:sldId id="564" r:id="rId85"/>
    <p:sldId id="563" r:id="rId86"/>
    <p:sldId id="516" r:id="rId87"/>
    <p:sldId id="508" r:id="rId88"/>
  </p:sldIdLst>
  <p:sldSz cx="9144000" cy="6858000" type="screen4x3"/>
  <p:notesSz cx="7315200" cy="9601200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" charset="0"/>
        <a:ea typeface="+mn-ea"/>
        <a:cs typeface="+mn-cs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" charset="0"/>
        <a:ea typeface="+mn-ea"/>
        <a:cs typeface="+mn-cs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" charset="0"/>
        <a:ea typeface="+mn-ea"/>
        <a:cs typeface="+mn-cs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" charset="0"/>
        <a:ea typeface="+mn-ea"/>
        <a:cs typeface="+mn-cs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3300"/>
    <a:srgbClr val="B30000"/>
    <a:srgbClr val="C36100"/>
    <a:srgbClr val="9F4F00"/>
    <a:srgbClr val="000000"/>
    <a:srgbClr val="FF0C95"/>
    <a:srgbClr val="99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7" autoAdjust="0"/>
    <p:restoredTop sz="94660"/>
  </p:normalViewPr>
  <p:slideViewPr>
    <p:cSldViewPr>
      <p:cViewPr varScale="1">
        <p:scale>
          <a:sx n="64" d="100"/>
          <a:sy n="64" d="100"/>
        </p:scale>
        <p:origin x="128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02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63" Type="http://schemas.openxmlformats.org/officeDocument/2006/relationships/slide" Target="slides/slide55.xml"/><Relationship Id="rId68" Type="http://schemas.openxmlformats.org/officeDocument/2006/relationships/slide" Target="slides/slide60.xml"/><Relationship Id="rId76" Type="http://schemas.openxmlformats.org/officeDocument/2006/relationships/slide" Target="slides/slide68.xml"/><Relationship Id="rId84" Type="http://schemas.openxmlformats.org/officeDocument/2006/relationships/slide" Target="slides/slide76.xml"/><Relationship Id="rId89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3.xml"/><Relationship Id="rId9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66" Type="http://schemas.openxmlformats.org/officeDocument/2006/relationships/slide" Target="slides/slide58.xml"/><Relationship Id="rId74" Type="http://schemas.openxmlformats.org/officeDocument/2006/relationships/slide" Target="slides/slide66.xml"/><Relationship Id="rId79" Type="http://schemas.openxmlformats.org/officeDocument/2006/relationships/slide" Target="slides/slide71.xml"/><Relationship Id="rId87" Type="http://schemas.openxmlformats.org/officeDocument/2006/relationships/slide" Target="slides/slide79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3.xml"/><Relationship Id="rId82" Type="http://schemas.openxmlformats.org/officeDocument/2006/relationships/slide" Target="slides/slide74.xml"/><Relationship Id="rId90" Type="http://schemas.openxmlformats.org/officeDocument/2006/relationships/handoutMaster" Target="handoutMasters/handoutMaster1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slide" Target="slides/slide56.xml"/><Relationship Id="rId69" Type="http://schemas.openxmlformats.org/officeDocument/2006/relationships/slide" Target="slides/slide61.xml"/><Relationship Id="rId77" Type="http://schemas.openxmlformats.org/officeDocument/2006/relationships/slide" Target="slides/slide69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72" Type="http://schemas.openxmlformats.org/officeDocument/2006/relationships/slide" Target="slides/slide64.xml"/><Relationship Id="rId80" Type="http://schemas.openxmlformats.org/officeDocument/2006/relationships/slide" Target="slides/slide72.xml"/><Relationship Id="rId85" Type="http://schemas.openxmlformats.org/officeDocument/2006/relationships/slide" Target="slides/slide77.xml"/><Relationship Id="rId9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slide" Target="slides/slide59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Relationship Id="rId70" Type="http://schemas.openxmlformats.org/officeDocument/2006/relationships/slide" Target="slides/slide62.xml"/><Relationship Id="rId75" Type="http://schemas.openxmlformats.org/officeDocument/2006/relationships/slide" Target="slides/slide67.xml"/><Relationship Id="rId83" Type="http://schemas.openxmlformats.org/officeDocument/2006/relationships/slide" Target="slides/slide75.xml"/><Relationship Id="rId88" Type="http://schemas.openxmlformats.org/officeDocument/2006/relationships/slide" Target="slides/slide80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slide" Target="slides/slide57.xml"/><Relationship Id="rId73" Type="http://schemas.openxmlformats.org/officeDocument/2006/relationships/slide" Target="slides/slide65.xml"/><Relationship Id="rId78" Type="http://schemas.openxmlformats.org/officeDocument/2006/relationships/slide" Target="slides/slide70.xml"/><Relationship Id="rId81" Type="http://schemas.openxmlformats.org/officeDocument/2006/relationships/slide" Target="slides/slide73.xml"/><Relationship Id="rId86" Type="http://schemas.openxmlformats.org/officeDocument/2006/relationships/slide" Target="slides/slide78.xml"/><Relationship Id="rId9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-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pitchFamily="-1" charset="0"/>
              </a:defRPr>
            </a:lvl1pPr>
          </a:lstStyle>
          <a:p>
            <a:pPr>
              <a:defRPr/>
            </a:pPr>
            <a:fld id="{F0269915-EB84-EF4B-B734-8F616E47BB72}" type="datetime1">
              <a:rPr lang="en-US"/>
              <a:pPr>
                <a:defRPr/>
              </a:pPr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-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itchFamily="-1" charset="0"/>
              </a:defRPr>
            </a:lvl1pPr>
          </a:lstStyle>
          <a:p>
            <a:pPr>
              <a:defRPr/>
            </a:pPr>
            <a:fld id="{45D4713B-93BA-BF4B-8087-89B676BED71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-1" charset="0"/>
              </a:defRPr>
            </a:lvl1pPr>
          </a:lstStyle>
          <a:p>
            <a:pPr>
              <a:defRPr/>
            </a:pPr>
            <a:fld id="{25374315-D802-0F40-A1EA-0B823C76B8E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1" charset="-128"/>
        <a:cs typeface="ＭＳ Ｐゴシック" pitchFamily="-1" charset="-128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1" charset="-128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ヒラギノ角ゴ Pro W3" pitchFamily="4" charset="-128"/>
        <a:cs typeface="ヒラギノ角ゴ Pro W3" pitchFamily="-1" charset="-128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ヒラギノ角ゴ Pro W3" pitchFamily="4" charset="-128"/>
        <a:cs typeface="ヒラギノ角ゴ Pro W3" pitchFamily="-1" charset="-128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ヒラギノ角ゴ Pro W3" pitchFamily="4" charset="-128"/>
        <a:cs typeface="ヒラギノ角ゴ Pro W3" pitchFamily="-1" charset="-128"/>
      </a:defRPr>
    </a:lvl5pPr>
    <a:lvl6pPr marL="2284342" algn="l" defTabSz="9137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210" algn="l" defTabSz="9137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076" algn="l" defTabSz="9137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946" algn="l" defTabSz="9137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431800"/>
            <a:fld id="{B7CC5CAA-9FD6-F540-8FD1-F5977D38F8BB}" type="slidenum">
              <a:rPr lang="en-US">
                <a:solidFill>
                  <a:srgbClr val="FFFFFF"/>
                </a:solidFill>
                <a:ea typeface="ＭＳ Ｐゴシック" pitchFamily="-1" charset="-128"/>
                <a:cs typeface="ＭＳ Ｐゴシック" pitchFamily="-1" charset="-128"/>
              </a:rPr>
              <a:pPr defTabSz="431800"/>
              <a:t>42</a:t>
            </a:fld>
            <a:endParaRPr lang="en-US">
              <a:solidFill>
                <a:srgbClr val="FFFFFF"/>
              </a:solidFill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78851" name="Text Box 1"/>
          <p:cNvSpPr txBox="1">
            <a:spLocks noChangeArrowheads="1"/>
          </p:cNvSpPr>
          <p:nvPr/>
        </p:nvSpPr>
        <p:spPr bwMode="auto">
          <a:xfrm>
            <a:off x="1219200" y="719138"/>
            <a:ext cx="4876800" cy="360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6749" tIns="43375" rIns="86749" bIns="43375" anchor="ctr">
            <a:prstTxWarp prst="textNoShape">
              <a:avLst/>
            </a:prstTxWarp>
          </a:bodyPr>
          <a:lstStyle/>
          <a:p>
            <a:pPr defTabSz="430213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sz="1700">
              <a:solidFill>
                <a:srgbClr val="FFFFFF"/>
              </a:solidFill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78852" name="Text Box 2"/>
          <p:cNvSpPr>
            <a:spLocks noGrp="1" noChangeArrowheads="1"/>
          </p:cNvSpPr>
          <p:nvPr>
            <p:ph type="body"/>
          </p:nvPr>
        </p:nvSpPr>
        <p:spPr>
          <a:xfrm>
            <a:off x="731838" y="4559300"/>
            <a:ext cx="5851525" cy="4321175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1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374315-D802-0F40-A1EA-0B823C76B8EA}" type="slidenum">
              <a:rPr lang="pt-BR" smtClean="0"/>
              <a:pPr>
                <a:defRPr/>
              </a:pPr>
              <a:t>80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2709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867" indent="0" algn="ctr">
              <a:buNone/>
              <a:defRPr/>
            </a:lvl2pPr>
            <a:lvl3pPr marL="913737" indent="0" algn="ctr">
              <a:buNone/>
              <a:defRPr/>
            </a:lvl3pPr>
            <a:lvl4pPr marL="1370606" indent="0" algn="ctr">
              <a:buNone/>
              <a:defRPr/>
            </a:lvl4pPr>
            <a:lvl5pPr marL="1827473" indent="0" algn="ctr">
              <a:buNone/>
              <a:defRPr/>
            </a:lvl5pPr>
            <a:lvl6pPr marL="2284342" indent="0" algn="ctr">
              <a:buNone/>
              <a:defRPr/>
            </a:lvl6pPr>
            <a:lvl7pPr marL="2741210" indent="0" algn="ctr">
              <a:buNone/>
              <a:defRPr/>
            </a:lvl7pPr>
            <a:lvl8pPr marL="3198076" indent="0" algn="ctr">
              <a:buNone/>
              <a:defRPr/>
            </a:lvl8pPr>
            <a:lvl9pPr marL="3654946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CEBD4-17D3-B44C-BC2D-A223238EC1C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B4275-5B12-CE4F-877D-EAC57BE13D5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96AF5-AFDC-4147-A69D-9824FCB6250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>
                <a:latin typeface="Arial" pitchFamily="-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 smtClean="0">
                <a:latin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Arial" pitchFamily="-1" charset="0"/>
              </a:defRPr>
            </a:lvl1pPr>
          </a:lstStyle>
          <a:p>
            <a:pPr>
              <a:defRPr/>
            </a:pPr>
            <a:fld id="{D5CA8223-D850-4849-8C5E-1A783B9010F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Silafae2018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8728B-22A6-234C-A906-B88994D250C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>
                <a:latin typeface="Arial" pitchFamily="-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 smtClean="0">
                <a:latin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Arial" pitchFamily="-1" charset="0"/>
              </a:defRPr>
            </a:lvl1pPr>
          </a:lstStyle>
          <a:p>
            <a:pPr>
              <a:defRPr/>
            </a:pPr>
            <a:fld id="{DAC91E2C-D3F2-4E45-A4A2-6AD903B8980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Silafae2018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580FD-AEC2-5248-9878-AEE8A15D31A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0"/>
            <a:ext cx="5410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20" tIns="45662" rIns="91320" bIns="45662">
            <a:spAutoFit/>
          </a:bodyPr>
          <a:lstStyle/>
          <a:p>
            <a:pPr defTabSz="914116">
              <a:defRPr/>
            </a:pPr>
            <a:endParaRPr lang="en-US" sz="1800" dirty="0">
              <a:solidFill>
                <a:srgbClr val="000000"/>
              </a:solidFill>
              <a:latin typeface="Arial Narrow" pitchFamily="34" charset="0"/>
              <a:ea typeface="Arial" pitchFamily="27" charset="0"/>
              <a:cs typeface="Arial" pitchFamily="27" charset="0"/>
              <a:sym typeface="Arial" pitchFamily="27" charset="0"/>
            </a:endParaRPr>
          </a:p>
        </p:txBody>
      </p:sp>
      <p:pic>
        <p:nvPicPr>
          <p:cNvPr id="5" name="Picture 6"/>
          <p:cNvPicPr>
            <a:picLocks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4" y="2362201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168CE-49A0-7445-961B-4899E40F7FF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0"/>
            <a:ext cx="5410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11" tIns="45657" rIns="91311" bIns="45657">
            <a:spAutoFit/>
          </a:bodyPr>
          <a:lstStyle/>
          <a:p>
            <a:pPr defTabSz="914021" eaLnBrk="1" hangingPunct="1">
              <a:defRPr/>
            </a:pPr>
            <a:endParaRPr lang="en-US" sz="1800" dirty="0">
              <a:solidFill>
                <a:srgbClr val="000000"/>
              </a:solidFill>
              <a:latin typeface="Arial Narrow" pitchFamily="34" charset="0"/>
              <a:ea typeface="Arial" pitchFamily="27" charset="0"/>
              <a:cs typeface="Arial" pitchFamily="27" charset="0"/>
              <a:sym typeface="Arial" pitchFamily="27" charset="0"/>
            </a:endParaRPr>
          </a:p>
        </p:txBody>
      </p:sp>
      <p:pic>
        <p:nvPicPr>
          <p:cNvPr id="5" name="Picture 6"/>
          <p:cNvPicPr>
            <a:picLocks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4" y="2362201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4C077-2D8C-1043-92FF-AF1CF7FBA17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03C03-41C0-944F-B575-F20062E751E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867" indent="0">
              <a:buNone/>
              <a:defRPr sz="1800"/>
            </a:lvl2pPr>
            <a:lvl3pPr marL="913737" indent="0">
              <a:buNone/>
              <a:defRPr sz="1600"/>
            </a:lvl3pPr>
            <a:lvl4pPr marL="1370606" indent="0">
              <a:buNone/>
              <a:defRPr sz="1400"/>
            </a:lvl4pPr>
            <a:lvl5pPr marL="1827473" indent="0">
              <a:buNone/>
              <a:defRPr sz="1400"/>
            </a:lvl5pPr>
            <a:lvl6pPr marL="2284342" indent="0">
              <a:buNone/>
              <a:defRPr sz="1400"/>
            </a:lvl6pPr>
            <a:lvl7pPr marL="2741210" indent="0">
              <a:buNone/>
              <a:defRPr sz="1400"/>
            </a:lvl7pPr>
            <a:lvl8pPr marL="3198076" indent="0">
              <a:buNone/>
              <a:defRPr sz="1400"/>
            </a:lvl8pPr>
            <a:lvl9pPr marL="3654946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EA11A-9518-2F44-BA97-0458FA630CD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2733A-9B7A-A046-A2F1-0E03DE7959E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67" indent="0">
              <a:buNone/>
              <a:defRPr sz="2000" b="1"/>
            </a:lvl2pPr>
            <a:lvl3pPr marL="913737" indent="0">
              <a:buNone/>
              <a:defRPr sz="1800" b="1"/>
            </a:lvl3pPr>
            <a:lvl4pPr marL="1370606" indent="0">
              <a:buNone/>
              <a:defRPr sz="1600" b="1"/>
            </a:lvl4pPr>
            <a:lvl5pPr marL="1827473" indent="0">
              <a:buNone/>
              <a:defRPr sz="1600" b="1"/>
            </a:lvl5pPr>
            <a:lvl6pPr marL="2284342" indent="0">
              <a:buNone/>
              <a:defRPr sz="1600" b="1"/>
            </a:lvl6pPr>
            <a:lvl7pPr marL="2741210" indent="0">
              <a:buNone/>
              <a:defRPr sz="1600" b="1"/>
            </a:lvl7pPr>
            <a:lvl8pPr marL="3198076" indent="0">
              <a:buNone/>
              <a:defRPr sz="1600" b="1"/>
            </a:lvl8pPr>
            <a:lvl9pPr marL="3654946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67" indent="0">
              <a:buNone/>
              <a:defRPr sz="2000" b="1"/>
            </a:lvl2pPr>
            <a:lvl3pPr marL="913737" indent="0">
              <a:buNone/>
              <a:defRPr sz="1800" b="1"/>
            </a:lvl3pPr>
            <a:lvl4pPr marL="1370606" indent="0">
              <a:buNone/>
              <a:defRPr sz="1600" b="1"/>
            </a:lvl4pPr>
            <a:lvl5pPr marL="1827473" indent="0">
              <a:buNone/>
              <a:defRPr sz="1600" b="1"/>
            </a:lvl5pPr>
            <a:lvl6pPr marL="2284342" indent="0">
              <a:buNone/>
              <a:defRPr sz="1600" b="1"/>
            </a:lvl6pPr>
            <a:lvl7pPr marL="2741210" indent="0">
              <a:buNone/>
              <a:defRPr sz="1600" b="1"/>
            </a:lvl7pPr>
            <a:lvl8pPr marL="3198076" indent="0">
              <a:buNone/>
              <a:defRPr sz="1600" b="1"/>
            </a:lvl8pPr>
            <a:lvl9pPr marL="3654946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9113B-E97A-4343-AF69-8D9D17A797D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A6CEA-231E-BE4C-9AA6-3EBE0D9E9CC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47900-7923-C949-9240-C9D7E33D5F7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4" y="27305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867" indent="0">
              <a:buNone/>
              <a:defRPr sz="1200"/>
            </a:lvl2pPr>
            <a:lvl3pPr marL="913737" indent="0">
              <a:buNone/>
              <a:defRPr sz="1000"/>
            </a:lvl3pPr>
            <a:lvl4pPr marL="1370606" indent="0">
              <a:buNone/>
              <a:defRPr sz="900"/>
            </a:lvl4pPr>
            <a:lvl5pPr marL="1827473" indent="0">
              <a:buNone/>
              <a:defRPr sz="900"/>
            </a:lvl5pPr>
            <a:lvl6pPr marL="2284342" indent="0">
              <a:buNone/>
              <a:defRPr sz="900"/>
            </a:lvl6pPr>
            <a:lvl7pPr marL="2741210" indent="0">
              <a:buNone/>
              <a:defRPr sz="900"/>
            </a:lvl7pPr>
            <a:lvl8pPr marL="3198076" indent="0">
              <a:buNone/>
              <a:defRPr sz="900"/>
            </a:lvl8pPr>
            <a:lvl9pPr marL="3654946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CD036-D36F-004D-8B55-73DC0C3140A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867" indent="0">
              <a:buNone/>
              <a:defRPr sz="2800"/>
            </a:lvl2pPr>
            <a:lvl3pPr marL="913737" indent="0">
              <a:buNone/>
              <a:defRPr sz="2400"/>
            </a:lvl3pPr>
            <a:lvl4pPr marL="1370606" indent="0">
              <a:buNone/>
              <a:defRPr sz="2000"/>
            </a:lvl4pPr>
            <a:lvl5pPr marL="1827473" indent="0">
              <a:buNone/>
              <a:defRPr sz="2000"/>
            </a:lvl5pPr>
            <a:lvl6pPr marL="2284342" indent="0">
              <a:buNone/>
              <a:defRPr sz="2000"/>
            </a:lvl6pPr>
            <a:lvl7pPr marL="2741210" indent="0">
              <a:buNone/>
              <a:defRPr sz="2000"/>
            </a:lvl7pPr>
            <a:lvl8pPr marL="3198076" indent="0">
              <a:buNone/>
              <a:defRPr sz="2000"/>
            </a:lvl8pPr>
            <a:lvl9pPr marL="3654946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867" indent="0">
              <a:buNone/>
              <a:defRPr sz="1200"/>
            </a:lvl2pPr>
            <a:lvl3pPr marL="913737" indent="0">
              <a:buNone/>
              <a:defRPr sz="1000"/>
            </a:lvl3pPr>
            <a:lvl4pPr marL="1370606" indent="0">
              <a:buNone/>
              <a:defRPr sz="900"/>
            </a:lvl4pPr>
            <a:lvl5pPr marL="1827473" indent="0">
              <a:buNone/>
              <a:defRPr sz="900"/>
            </a:lvl5pPr>
            <a:lvl6pPr marL="2284342" indent="0">
              <a:buNone/>
              <a:defRPr sz="900"/>
            </a:lvl6pPr>
            <a:lvl7pPr marL="2741210" indent="0">
              <a:buNone/>
              <a:defRPr sz="900"/>
            </a:lvl7pPr>
            <a:lvl8pPr marL="3198076" indent="0">
              <a:buNone/>
              <a:defRPr sz="900"/>
            </a:lvl8pPr>
            <a:lvl9pPr marL="3654946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E6188-E727-B948-88F5-13D12D105A4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7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8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70" tIns="45687" rIns="91370" bIns="4568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70" tIns="45687" rIns="91370" bIns="456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0" tIns="45687" rIns="91370" bIns="45687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0" tIns="45687" rIns="91370" bIns="45687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0" tIns="45687" rIns="91370" bIns="45687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-1" charset="0"/>
              </a:defRPr>
            </a:lvl1pPr>
          </a:lstStyle>
          <a:p>
            <a:pPr>
              <a:defRPr/>
            </a:pPr>
            <a:fld id="{C8A58757-A993-A045-B523-B8503601BD6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" charset="-128"/>
          <a:cs typeface="ＭＳ Ｐゴシック" pitchFamily="-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" charset="-128"/>
          <a:cs typeface="ＭＳ Ｐゴシック" pitchFamily="-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" charset="-128"/>
          <a:cs typeface="ＭＳ Ｐゴシック" pitchFamily="-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" charset="-128"/>
          <a:cs typeface="ＭＳ Ｐゴシック" pitchFamily="-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" charset="-128"/>
          <a:cs typeface="ＭＳ Ｐゴシック" pitchFamily="-1" charset="-128"/>
        </a:defRPr>
      </a:lvl5pPr>
      <a:lvl6pPr marL="456867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3737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0606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7473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" charset="-128"/>
          <a:cs typeface="ＭＳ Ｐゴシック" pitchFamily="-1" charset="-128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" charset="-128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ヒラギノ角ゴ Pro W3" pitchFamily="4" charset="-128"/>
          <a:cs typeface="ヒラギノ角ゴ Pro W3" pitchFamily="-1" charset="-128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ヒラギノ角ゴ Pro W3" pitchFamily="4" charset="-128"/>
          <a:cs typeface="ヒラギノ角ゴ Pro W3" pitchFamily="-1" charset="-128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pitchFamily="4" charset="-128"/>
          <a:cs typeface="ヒラギノ角ゴ Pro W3" pitchFamily="-1" charset="-128"/>
        </a:defRPr>
      </a:lvl5pPr>
      <a:lvl6pPr marL="2512776" indent="-22843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69644" indent="-22843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6513" indent="-22843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3380" indent="-22843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67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37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06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73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342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210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076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946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1" tIns="45638" rIns="91271" bIns="456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13315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1" tIns="45638" rIns="91271" bIns="456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271" tIns="45638" rIns="91271" bIns="456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-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271" tIns="45638" rIns="91271" bIns="456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solidFill>
                  <a:srgbClr val="898989"/>
                </a:solidFill>
                <a:latin typeface="Calibri" pitchFamily="-1" charset="0"/>
              </a:defRPr>
            </a:lvl1pPr>
          </a:lstStyle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271" tIns="45638" rIns="91271" bIns="456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-1" charset="0"/>
              </a:defRPr>
            </a:lvl1pPr>
          </a:lstStyle>
          <a:p>
            <a:pPr>
              <a:defRPr/>
            </a:pPr>
            <a:fld id="{A84BAE11-C1F1-2440-A266-8EC6D20427F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</p:sldLayoutIdLst>
  <p:hf hdr="0" dt="0"/>
  <p:txStyles>
    <p:titleStyle>
      <a:lvl1pPr algn="ctr" defTabSz="909638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909638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909638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909638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909638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4038" algn="ctr" defTabSz="91146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28077" algn="ctr" defTabSz="91146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2116" algn="ctr" defTabSz="91146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56154" algn="ctr" defTabSz="91146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39725" indent="-339725" algn="l" defTabSz="909638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•"/>
        <a:defRPr sz="32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84" charset="-128"/>
        </a:defRPr>
      </a:lvl1pPr>
      <a:lvl2pPr marL="738188" indent="-282575" algn="l" defTabSz="909638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–"/>
        <a:defRPr sz="28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38238" indent="-225425" algn="l" defTabSz="909638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•"/>
        <a:defRPr sz="2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3pPr>
      <a:lvl4pPr marL="1595438" indent="-225425" algn="l" defTabSz="909638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4pPr>
      <a:lvl5pPr marL="2051050" indent="-225425" algn="l" defTabSz="909638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2510172" indent="-228197" algn="l" defTabSz="9127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568" indent="-228197" algn="l" defTabSz="9127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2963" indent="-228197" algn="l" defTabSz="9127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357" indent="-228197" algn="l" defTabSz="9127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4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9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186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58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976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370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757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158" algn="l" defTabSz="912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4838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0050"/>
            <a:ext cx="8224838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406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5663" cy="469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1" charset="0"/>
              <a:buNone/>
              <a:defRPr sz="1300">
                <a:solidFill>
                  <a:srgbClr val="000000"/>
                </a:solidFill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3"/>
            <a:ext cx="2895600" cy="469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1" charset="0"/>
              <a:buNone/>
              <a:defRPr sz="1300" smtClean="0">
                <a:solidFill>
                  <a:srgbClr val="000000"/>
                </a:solidFill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r>
              <a:rPr lang="en-US"/>
              <a:t>Silafae2018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7250" cy="469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1" charset="0"/>
              <a:buNone/>
              <a:defRPr sz="1300">
                <a:solidFill>
                  <a:srgbClr val="000000"/>
                </a:solidFill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1536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59263" y="0"/>
            <a:ext cx="777875" cy="801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536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86588" y="41275"/>
            <a:ext cx="1906587" cy="692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5369" name="Picture 9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769938" cy="977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</p:sldLayoutIdLst>
  <p:hf hdr="0" dt="0"/>
  <p:txStyles>
    <p:titleStyle>
      <a:lvl1pPr algn="ctr" defTabSz="4111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000" b="1">
          <a:solidFill>
            <a:srgbClr val="0047FF"/>
          </a:solidFill>
          <a:latin typeface="+mj-lt"/>
          <a:ea typeface="+mj-ea"/>
          <a:cs typeface="+mj-cs"/>
        </a:defRPr>
      </a:lvl1pPr>
      <a:lvl2pPr algn="ctr" defTabSz="4111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000" b="1">
          <a:solidFill>
            <a:srgbClr val="0047FF"/>
          </a:solidFill>
          <a:latin typeface="Arial" charset="0"/>
          <a:ea typeface="DejaVu LGC Sans" charset="0"/>
          <a:cs typeface="DejaVu LGC Sans" charset="0"/>
        </a:defRPr>
      </a:lvl2pPr>
      <a:lvl3pPr algn="ctr" defTabSz="4111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000" b="1">
          <a:solidFill>
            <a:srgbClr val="0047FF"/>
          </a:solidFill>
          <a:latin typeface="Arial" charset="0"/>
          <a:ea typeface="DejaVu LGC Sans" charset="0"/>
          <a:cs typeface="DejaVu LGC Sans" charset="0"/>
        </a:defRPr>
      </a:lvl3pPr>
      <a:lvl4pPr algn="ctr" defTabSz="4111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000" b="1">
          <a:solidFill>
            <a:srgbClr val="0047FF"/>
          </a:solidFill>
          <a:latin typeface="Arial" charset="0"/>
          <a:ea typeface="DejaVu LGC Sans" charset="0"/>
          <a:cs typeface="DejaVu LGC Sans" charset="0"/>
        </a:defRPr>
      </a:lvl4pPr>
      <a:lvl5pPr algn="ctr" defTabSz="4111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000" b="1">
          <a:solidFill>
            <a:srgbClr val="0047FF"/>
          </a:solidFill>
          <a:latin typeface="Arial" charset="0"/>
          <a:ea typeface="DejaVu LGC Sans" charset="0"/>
          <a:cs typeface="DejaVu LGC Sans" charset="0"/>
        </a:defRPr>
      </a:lvl5pPr>
      <a:lvl6pPr marL="2275091" indent="-206829" algn="ctr" defTabSz="41365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47FF"/>
          </a:solidFill>
          <a:latin typeface="Arial" charset="0"/>
          <a:ea typeface="DejaVu LGC Sans" charset="0"/>
          <a:cs typeface="DejaVu LGC Sans" charset="0"/>
        </a:defRPr>
      </a:lvl6pPr>
      <a:lvl7pPr marL="2688741" indent="-206829" algn="ctr" defTabSz="41365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47FF"/>
          </a:solidFill>
          <a:latin typeface="Arial" charset="0"/>
          <a:ea typeface="DejaVu LGC Sans" charset="0"/>
          <a:cs typeface="DejaVu LGC Sans" charset="0"/>
        </a:defRPr>
      </a:lvl7pPr>
      <a:lvl8pPr marL="3102396" indent="-206829" algn="ctr" defTabSz="41365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47FF"/>
          </a:solidFill>
          <a:latin typeface="Arial" charset="0"/>
          <a:ea typeface="DejaVu LGC Sans" charset="0"/>
          <a:cs typeface="DejaVu LGC Sans" charset="0"/>
        </a:defRPr>
      </a:lvl8pPr>
      <a:lvl9pPr marL="3516048" indent="-206829" algn="ctr" defTabSz="41365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47FF"/>
          </a:solidFill>
          <a:latin typeface="Arial" charset="0"/>
          <a:ea typeface="DejaVu LGC Sans" charset="0"/>
          <a:cs typeface="DejaVu LGC Sans" charset="0"/>
        </a:defRPr>
      </a:lvl9pPr>
    </p:titleStyle>
    <p:bodyStyle>
      <a:lvl1pPr marL="306388" indent="-306388" algn="l" defTabSz="411163" rtl="0" eaLnBrk="0" fontAlgn="base" hangingPunct="0">
        <a:lnSpc>
          <a:spcPct val="93000"/>
        </a:lnSpc>
        <a:spcBef>
          <a:spcPct val="0"/>
        </a:spcBef>
        <a:spcAft>
          <a:spcPts val="1288"/>
        </a:spcAft>
        <a:buClr>
          <a:srgbClr val="000000"/>
        </a:buClr>
        <a:buSzPct val="100000"/>
        <a:buFont typeface="Times New Roman" pitchFamily="-1" charset="0"/>
        <a:buChar char="•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69925" indent="-255588" algn="l" defTabSz="411163" rtl="0" eaLnBrk="0" fontAlgn="base" hangingPunct="0">
        <a:lnSpc>
          <a:spcPct val="93000"/>
        </a:lnSpc>
        <a:spcBef>
          <a:spcPct val="0"/>
        </a:spcBef>
        <a:spcAft>
          <a:spcPts val="1038"/>
        </a:spcAft>
        <a:buClr>
          <a:srgbClr val="000000"/>
        </a:buClr>
        <a:buSzPct val="100000"/>
        <a:buFont typeface="Times New Roman" pitchFamily="-1" charset="0"/>
        <a:buChar char="–"/>
        <a:defRPr sz="2500">
          <a:solidFill>
            <a:srgbClr val="000000"/>
          </a:solidFill>
          <a:latin typeface="+mn-lt"/>
          <a:ea typeface="+mn-ea"/>
          <a:cs typeface="+mn-cs"/>
        </a:defRPr>
      </a:lvl2pPr>
      <a:lvl3pPr marL="1031875" indent="-203200" algn="l" defTabSz="411163" rtl="0" eaLnBrk="0" fontAlgn="base" hangingPunct="0">
        <a:lnSpc>
          <a:spcPct val="93000"/>
        </a:lnSpc>
        <a:spcBef>
          <a:spcPct val="0"/>
        </a:spcBef>
        <a:spcAft>
          <a:spcPts val="775"/>
        </a:spcAft>
        <a:buClr>
          <a:srgbClr val="000000"/>
        </a:buClr>
        <a:buSzPct val="100000"/>
        <a:buFont typeface="Times New Roman" pitchFamily="-1" charset="0"/>
        <a:buChar char="•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446213" indent="-203200" algn="l" defTabSz="411163" rtl="0" eaLnBrk="0" fontAlgn="base" hangingPunct="0">
        <a:lnSpc>
          <a:spcPct val="93000"/>
        </a:lnSpc>
        <a:spcBef>
          <a:spcPct val="0"/>
        </a:spcBef>
        <a:spcAft>
          <a:spcPts val="525"/>
        </a:spcAft>
        <a:buClr>
          <a:srgbClr val="000000"/>
        </a:buClr>
        <a:buSzPct val="100000"/>
        <a:buFont typeface="Times New Roman" pitchFamily="-1" charset="0"/>
        <a:buChar char="–"/>
        <a:defRPr>
          <a:solidFill>
            <a:srgbClr val="000000"/>
          </a:solidFill>
          <a:latin typeface="+mn-lt"/>
          <a:ea typeface="+mn-ea"/>
          <a:cs typeface="+mn-cs"/>
        </a:defRPr>
      </a:lvl4pPr>
      <a:lvl5pPr marL="1858963" indent="-203200" algn="l" defTabSz="411163" rtl="0" eaLnBrk="0" fontAlgn="base" hangingPunct="0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itchFamily="-1" charset="0"/>
        <a:buChar char="»"/>
        <a:defRPr>
          <a:solidFill>
            <a:srgbClr val="000000"/>
          </a:solidFill>
          <a:latin typeface="+mn-lt"/>
          <a:ea typeface="+mn-ea"/>
          <a:cs typeface="+mn-cs"/>
        </a:defRPr>
      </a:lvl5pPr>
      <a:lvl6pPr marL="2275091" indent="-206829" algn="l" defTabSz="41365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688741" indent="-206829" algn="l" defTabSz="41365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102396" indent="-206829" algn="l" defTabSz="41365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516048" indent="-206829" algn="l" defTabSz="41365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365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3651" algn="l" defTabSz="41365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7303" algn="l" defTabSz="41365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0957" algn="l" defTabSz="41365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4609" algn="l" defTabSz="41365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8261" algn="l" defTabSz="41365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1916" algn="l" defTabSz="41365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95568" algn="l" defTabSz="41365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09223" algn="l" defTabSz="41365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1" tIns="45653" rIns="91301" bIns="4565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19459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1" tIns="45653" rIns="91301" bIns="456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301" tIns="45653" rIns="91301" bIns="45653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-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301" tIns="45653" rIns="91301" bIns="45653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solidFill>
                  <a:srgbClr val="898989"/>
                </a:solidFill>
                <a:latin typeface="Calibri" pitchFamily="-1" charset="0"/>
              </a:defRPr>
            </a:lvl1pPr>
          </a:lstStyle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301" tIns="45653" rIns="91301" bIns="4565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-1" charset="0"/>
              </a:defRPr>
            </a:lvl1pPr>
          </a:lstStyle>
          <a:p>
            <a:pPr>
              <a:defRPr/>
            </a:pPr>
            <a:fld id="{3E220C31-D6BB-3A4F-B2F3-1F0D4FCA4D3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</p:sldLayoutIdLst>
  <p:hf hdr="0" dt="0"/>
  <p:txStyles>
    <p:titleStyle>
      <a:lvl1pPr algn="ctr" defTabSz="909638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909638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909638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909638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909638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4167" algn="ctr" defTabSz="91174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28334" algn="ctr" defTabSz="91174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2501" algn="ctr" defTabSz="91174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56669" algn="ctr" defTabSz="91174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39725" indent="-339725" algn="l" defTabSz="909638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•"/>
        <a:defRPr sz="32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84" charset="-128"/>
        </a:defRPr>
      </a:lvl1pPr>
      <a:lvl2pPr marL="738188" indent="-280988" algn="l" defTabSz="909638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–"/>
        <a:defRPr sz="28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38238" indent="-223838" algn="l" defTabSz="909638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•"/>
        <a:defRPr sz="2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3pPr>
      <a:lvl4pPr marL="1593850" indent="-223838" algn="l" defTabSz="909638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4pPr>
      <a:lvl5pPr marL="2051050" indent="-223838" algn="l" defTabSz="909638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2510953" indent="-228269" algn="l" defTabSz="91307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7491" indent="-228269" algn="l" defTabSz="91307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4028" indent="-228269" algn="l" defTabSz="91307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0564" indent="-228269" algn="l" defTabSz="91307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3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535" algn="l" defTabSz="913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074" algn="l" defTabSz="913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612" algn="l" defTabSz="913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147" algn="l" defTabSz="913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685" algn="l" defTabSz="913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222" algn="l" defTabSz="913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752" algn="l" defTabSz="913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2294" algn="l" defTabSz="913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4838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0050"/>
            <a:ext cx="8224838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463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5663" cy="469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1" charset="0"/>
              <a:buNone/>
              <a:defRPr sz="1300">
                <a:solidFill>
                  <a:srgbClr val="000000"/>
                </a:solidFill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3"/>
            <a:ext cx="2895600" cy="469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1" charset="0"/>
              <a:buNone/>
              <a:defRPr sz="1300" smtClean="0">
                <a:solidFill>
                  <a:srgbClr val="000000"/>
                </a:solidFill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r>
              <a:rPr lang="en-US"/>
              <a:t>Silafae2018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7250" cy="469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1" charset="0"/>
              <a:buNone/>
              <a:defRPr sz="1300">
                <a:solidFill>
                  <a:srgbClr val="000000"/>
                </a:solidFill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21511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9263" y="0"/>
            <a:ext cx="777875" cy="801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1512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86588" y="41275"/>
            <a:ext cx="1906587" cy="692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1513" name="Picture 9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769938" cy="977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</p:sldLayoutIdLst>
  <p:hf hdr="0" dt="0"/>
  <p:txStyles>
    <p:titleStyle>
      <a:lvl1pPr algn="ctr" defTabSz="4111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000" b="1">
          <a:solidFill>
            <a:srgbClr val="0047FF"/>
          </a:solidFill>
          <a:latin typeface="+mj-lt"/>
          <a:ea typeface="+mj-ea"/>
          <a:cs typeface="+mj-cs"/>
        </a:defRPr>
      </a:lvl1pPr>
      <a:lvl2pPr algn="ctr" defTabSz="4111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000" b="1">
          <a:solidFill>
            <a:srgbClr val="0047FF"/>
          </a:solidFill>
          <a:latin typeface="Arial" charset="0"/>
          <a:ea typeface="DejaVu LGC Sans" charset="0"/>
          <a:cs typeface="DejaVu LGC Sans" charset="0"/>
        </a:defRPr>
      </a:lvl2pPr>
      <a:lvl3pPr algn="ctr" defTabSz="4111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000" b="1">
          <a:solidFill>
            <a:srgbClr val="0047FF"/>
          </a:solidFill>
          <a:latin typeface="Arial" charset="0"/>
          <a:ea typeface="DejaVu LGC Sans" charset="0"/>
          <a:cs typeface="DejaVu LGC Sans" charset="0"/>
        </a:defRPr>
      </a:lvl3pPr>
      <a:lvl4pPr algn="ctr" defTabSz="4111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000" b="1">
          <a:solidFill>
            <a:srgbClr val="0047FF"/>
          </a:solidFill>
          <a:latin typeface="Arial" charset="0"/>
          <a:ea typeface="DejaVu LGC Sans" charset="0"/>
          <a:cs typeface="DejaVu LGC Sans" charset="0"/>
        </a:defRPr>
      </a:lvl4pPr>
      <a:lvl5pPr algn="ctr" defTabSz="4111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" charset="0"/>
        <a:defRPr sz="4000" b="1">
          <a:solidFill>
            <a:srgbClr val="0047FF"/>
          </a:solidFill>
          <a:latin typeface="Arial" charset="0"/>
          <a:ea typeface="DejaVu LGC Sans" charset="0"/>
          <a:cs typeface="DejaVu LGC Sans" charset="0"/>
        </a:defRPr>
      </a:lvl5pPr>
      <a:lvl6pPr marL="2280285" indent="-207299" algn="ctr" defTabSz="41459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47FF"/>
          </a:solidFill>
          <a:latin typeface="Arial" charset="0"/>
          <a:ea typeface="DejaVu LGC Sans" charset="0"/>
          <a:cs typeface="DejaVu LGC Sans" charset="0"/>
        </a:defRPr>
      </a:lvl6pPr>
      <a:lvl7pPr marL="2694882" indent="-207299" algn="ctr" defTabSz="41459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47FF"/>
          </a:solidFill>
          <a:latin typeface="Arial" charset="0"/>
          <a:ea typeface="DejaVu LGC Sans" charset="0"/>
          <a:cs typeface="DejaVu LGC Sans" charset="0"/>
        </a:defRPr>
      </a:lvl7pPr>
      <a:lvl8pPr marL="3109480" indent="-207299" algn="ctr" defTabSz="41459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47FF"/>
          </a:solidFill>
          <a:latin typeface="Arial" charset="0"/>
          <a:ea typeface="DejaVu LGC Sans" charset="0"/>
          <a:cs typeface="DejaVu LGC Sans" charset="0"/>
        </a:defRPr>
      </a:lvl8pPr>
      <a:lvl9pPr marL="3524075" indent="-207299" algn="ctr" defTabSz="41459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47FF"/>
          </a:solidFill>
          <a:latin typeface="Arial" charset="0"/>
          <a:ea typeface="DejaVu LGC Sans" charset="0"/>
          <a:cs typeface="DejaVu LGC Sans" charset="0"/>
        </a:defRPr>
      </a:lvl9pPr>
    </p:titleStyle>
    <p:bodyStyle>
      <a:lvl1pPr marL="307975" indent="-307975" algn="l" defTabSz="411163" rtl="0" eaLnBrk="0" fontAlgn="base" hangingPunct="0">
        <a:lnSpc>
          <a:spcPct val="93000"/>
        </a:lnSpc>
        <a:spcBef>
          <a:spcPct val="0"/>
        </a:spcBef>
        <a:spcAft>
          <a:spcPts val="1288"/>
        </a:spcAft>
        <a:buClr>
          <a:srgbClr val="000000"/>
        </a:buClr>
        <a:buSzPct val="100000"/>
        <a:buFont typeface="Times New Roman" pitchFamily="-1" charset="0"/>
        <a:buChar char="•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69925" indent="-255588" algn="l" defTabSz="411163" rtl="0" eaLnBrk="0" fontAlgn="base" hangingPunct="0">
        <a:lnSpc>
          <a:spcPct val="93000"/>
        </a:lnSpc>
        <a:spcBef>
          <a:spcPct val="0"/>
        </a:spcBef>
        <a:spcAft>
          <a:spcPts val="1038"/>
        </a:spcAft>
        <a:buClr>
          <a:srgbClr val="000000"/>
        </a:buClr>
        <a:buSzPct val="100000"/>
        <a:buFont typeface="Times New Roman" pitchFamily="-1" charset="0"/>
        <a:buChar char="–"/>
        <a:defRPr sz="2500">
          <a:solidFill>
            <a:srgbClr val="000000"/>
          </a:solidFill>
          <a:latin typeface="+mn-lt"/>
          <a:ea typeface="+mn-ea"/>
          <a:cs typeface="+mn-cs"/>
        </a:defRPr>
      </a:lvl2pPr>
      <a:lvl3pPr marL="1033463" indent="-203200" algn="l" defTabSz="411163" rtl="0" eaLnBrk="0" fontAlgn="base" hangingPunct="0">
        <a:lnSpc>
          <a:spcPct val="93000"/>
        </a:lnSpc>
        <a:spcBef>
          <a:spcPct val="0"/>
        </a:spcBef>
        <a:spcAft>
          <a:spcPts val="775"/>
        </a:spcAft>
        <a:buClr>
          <a:srgbClr val="000000"/>
        </a:buClr>
        <a:buSzPct val="100000"/>
        <a:buFont typeface="Times New Roman" pitchFamily="-1" charset="0"/>
        <a:buChar char="•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447800" indent="-203200" algn="l" defTabSz="411163" rtl="0" eaLnBrk="0" fontAlgn="base" hangingPunct="0">
        <a:lnSpc>
          <a:spcPct val="93000"/>
        </a:lnSpc>
        <a:spcBef>
          <a:spcPct val="0"/>
        </a:spcBef>
        <a:spcAft>
          <a:spcPts val="525"/>
        </a:spcAft>
        <a:buClr>
          <a:srgbClr val="000000"/>
        </a:buClr>
        <a:buSzPct val="100000"/>
        <a:buFont typeface="Times New Roman" pitchFamily="-1" charset="0"/>
        <a:buChar char="–"/>
        <a:defRPr>
          <a:solidFill>
            <a:srgbClr val="000000"/>
          </a:solidFill>
          <a:latin typeface="+mn-lt"/>
          <a:ea typeface="+mn-ea"/>
          <a:cs typeface="+mn-cs"/>
        </a:defRPr>
      </a:lvl4pPr>
      <a:lvl5pPr marL="1862138" indent="-203200" algn="l" defTabSz="411163" rtl="0" eaLnBrk="0" fontAlgn="base" hangingPunct="0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itchFamily="-1" charset="0"/>
        <a:buChar char="»"/>
        <a:defRPr>
          <a:solidFill>
            <a:srgbClr val="000000"/>
          </a:solidFill>
          <a:latin typeface="+mn-lt"/>
          <a:ea typeface="+mn-ea"/>
          <a:cs typeface="+mn-cs"/>
        </a:defRPr>
      </a:lvl5pPr>
      <a:lvl6pPr marL="2280285" indent="-207299" algn="l" defTabSz="41459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694882" indent="-207299" algn="l" defTabSz="41459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109480" indent="-207299" algn="l" defTabSz="41459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524075" indent="-207299" algn="l" defTabSz="41459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97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194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791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388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986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583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180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6777" algn="l" defTabSz="4145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70" tIns="45687" rIns="91370" bIns="4568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70" tIns="45687" rIns="91370" bIns="456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0" tIns="45687" rIns="91370" bIns="45687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0" tIns="45687" rIns="91370" bIns="45687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0" tIns="45687" rIns="91370" bIns="45687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Times New Roman" pitchFamily="-1" charset="0"/>
              </a:defRPr>
            </a:lvl1pPr>
          </a:lstStyle>
          <a:p>
            <a:pPr>
              <a:defRPr/>
            </a:pPr>
            <a:fld id="{E380DCA7-39DA-0349-A313-AF459A9C441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" charset="-128"/>
          <a:cs typeface="ＭＳ Ｐゴシック" pitchFamily="-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" charset="-128"/>
          <a:cs typeface="ＭＳ Ｐゴシック" pitchFamily="-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" charset="-128"/>
          <a:cs typeface="ＭＳ Ｐゴシック" pitchFamily="-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" charset="-128"/>
          <a:cs typeface="ＭＳ Ｐゴシック" pitchFamily="-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" charset="-128"/>
          <a:cs typeface="ＭＳ Ｐゴシック" pitchFamily="-1" charset="-128"/>
        </a:defRPr>
      </a:lvl5pPr>
      <a:lvl6pPr marL="456867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3737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0606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7473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" charset="-128"/>
          <a:cs typeface="ＭＳ Ｐゴシック" pitchFamily="-1" charset="-128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" charset="-128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ヒラギノ角ゴ Pro W3" pitchFamily="4" charset="-128"/>
          <a:cs typeface="ヒラギノ角ゴ Pro W3" pitchFamily="-1" charset="-128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ヒラギノ角ゴ Pro W3" pitchFamily="4" charset="-128"/>
          <a:cs typeface="ヒラギノ角ゴ Pro W3" pitchFamily="-1" charset="-128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pitchFamily="4" charset="-128"/>
          <a:cs typeface="ヒラギノ角ゴ Pro W3" pitchFamily="-1" charset="-128"/>
        </a:defRPr>
      </a:lvl5pPr>
      <a:lvl6pPr marL="2512776" indent="-22843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69644" indent="-22843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6513" indent="-22843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3380" indent="-22843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67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37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06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73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342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210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076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946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F3B3D"/>
            </a:gs>
            <a:gs pos="100000">
              <a:srgbClr val="38343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11" tIns="45657" rIns="91311" bIns="4565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11" tIns="45657" rIns="91311" bIns="456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7" rIns="91311" bIns="45657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Times" pitchFamily="-1" charset="0"/>
                <a:ea typeface="Arial" pitchFamily="-1" charset="0"/>
                <a:cs typeface="Arial" pitchFamily="-1" charset="0"/>
                <a:sym typeface="Arial" pitchFamily="-1" charset="0"/>
              </a:defRPr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FAE46E0F-9EBB-2E49-844D-C3E1B1D4706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82959" name="Rectangle 15"/>
          <p:cNvSpPr>
            <a:spLocks/>
          </p:cNvSpPr>
          <p:nvPr userDrawn="1"/>
        </p:nvSpPr>
        <p:spPr bwMode="auto">
          <a:xfrm>
            <a:off x="3513138" y="6553200"/>
            <a:ext cx="184150" cy="307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311" tIns="45657" rIns="91311" bIns="45657">
            <a:prstTxWarp prst="textNoShape">
              <a:avLst/>
            </a:prstTxWarp>
            <a:spAutoFit/>
          </a:bodyPr>
          <a:lstStyle/>
          <a:p>
            <a:pPr defTabSz="829280" eaLnBrk="1" hangingPunct="1">
              <a:defRPr/>
            </a:pPr>
            <a:endParaRPr lang="en-US" sz="1400" dirty="0">
              <a:solidFill>
                <a:srgbClr val="09E60A"/>
              </a:solidFill>
              <a:latin typeface="Times New Roman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5pPr>
      <a:lvl6pPr marL="456562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6pPr>
      <a:lvl7pPr marL="913129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7pPr>
      <a:lvl8pPr marL="13697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8pPr>
      <a:lvl9pPr marL="1826264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9pPr>
    </p:titleStyle>
    <p:bodyStyle>
      <a:lvl1pPr marL="336550" indent="-33655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36600" indent="-2794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ＭＳ Ｐゴシック" pitchFamily="30" charset="-128"/>
        </a:defRPr>
      </a:lvl2pPr>
      <a:lvl3pPr marL="1135063" indent="-22225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pitchFamily="30" charset="-128"/>
        </a:defRPr>
      </a:lvl3pPr>
      <a:lvl4pPr marL="1593850" indent="-2222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30" charset="-128"/>
        </a:defRPr>
      </a:lvl4pPr>
      <a:lvl5pPr marL="2049463" indent="-2222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5pPr>
      <a:lvl6pPr marL="2511115" indent="-2282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6pPr>
      <a:lvl7pPr marL="2967677" indent="-2282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7pPr>
      <a:lvl8pPr marL="3424246" indent="-2282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8pPr>
      <a:lvl9pPr marL="3880804" indent="-22827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9pPr>
    </p:bodyStyle>
    <p:otherStyle>
      <a:defPPr>
        <a:defRPr lang="en-US"/>
      </a:defPPr>
      <a:lvl1pPr marL="0" algn="l" defTabSz="4565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562" algn="l" defTabSz="4565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129" algn="l" defTabSz="4565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700" algn="l" defTabSz="4565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264" algn="l" defTabSz="4565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827" algn="l" defTabSz="4565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394" algn="l" defTabSz="4565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963" algn="l" defTabSz="4565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2526" algn="l" defTabSz="4565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70" tIns="45687" rIns="91370" bIns="4568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70" tIns="45687" rIns="91370" bIns="456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0" tIns="45687" rIns="91370" bIns="45687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0" tIns="45687" rIns="91370" bIns="45687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0" tIns="45687" rIns="91370" bIns="45687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Times New Roman" pitchFamily="-1" charset="0"/>
              </a:defRPr>
            </a:lvl1pPr>
          </a:lstStyle>
          <a:p>
            <a:pPr>
              <a:defRPr/>
            </a:pPr>
            <a:fld id="{03E8915E-3CD0-E84B-95CF-61A29E13743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" charset="-128"/>
          <a:cs typeface="ＭＳ Ｐゴシック" pitchFamily="-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" charset="-128"/>
          <a:cs typeface="ＭＳ Ｐゴシック" pitchFamily="-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" charset="-128"/>
          <a:cs typeface="ＭＳ Ｐゴシック" pitchFamily="-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" charset="-128"/>
          <a:cs typeface="ＭＳ Ｐゴシック" pitchFamily="-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" charset="-128"/>
          <a:cs typeface="ＭＳ Ｐゴシック" pitchFamily="-1" charset="-128"/>
        </a:defRPr>
      </a:lvl5pPr>
      <a:lvl6pPr marL="456867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3737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0606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7473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" charset="-128"/>
          <a:cs typeface="ＭＳ Ｐゴシック" pitchFamily="-1" charset="-128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" charset="-128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ヒラギノ角ゴ Pro W3" pitchFamily="4" charset="-128"/>
          <a:cs typeface="ヒラギノ角ゴ Pro W3" pitchFamily="-1" charset="-128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ヒラギノ角ゴ Pro W3" pitchFamily="4" charset="-128"/>
          <a:cs typeface="ヒラギノ角ゴ Pro W3" pitchFamily="-1" charset="-128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pitchFamily="4" charset="-128"/>
          <a:cs typeface="ヒラギノ角ゴ Pro W3" pitchFamily="-1" charset="-128"/>
        </a:defRPr>
      </a:lvl5pPr>
      <a:lvl6pPr marL="2512776" indent="-22843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69644" indent="-22843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6513" indent="-22843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3380" indent="-22843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67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37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06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73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342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210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076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946" algn="l" defTabSz="9137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2.pd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53.pdf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1.png"/><Relationship Id="rId2" Type="http://schemas.openxmlformats.org/officeDocument/2006/relationships/image" Target="../media/image55.pd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9.pdf"/><Relationship Id="rId5" Type="http://schemas.openxmlformats.org/officeDocument/2006/relationships/image" Target="../media/image40.png"/><Relationship Id="rId4" Type="http://schemas.openxmlformats.org/officeDocument/2006/relationships/image" Target="../media/image57.pd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d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7096125" y="6472238"/>
            <a:ext cx="1905000" cy="457200"/>
          </a:xfrm>
          <a:noFill/>
        </p:spPr>
        <p:txBody>
          <a:bodyPr/>
          <a:lstStyle/>
          <a:p>
            <a:fld id="{BF688BDE-ABB5-5F4F-92DD-DDDB0C69D218}" type="slidenum">
              <a:rPr lang="pt-BR"/>
              <a:pPr/>
              <a:t>1</a:t>
            </a:fld>
            <a:endParaRPr lang="pt-BR"/>
          </a:p>
        </p:txBody>
      </p:sp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1219200" y="228600"/>
            <a:ext cx="7327900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0" tIns="45687" rIns="91370" bIns="45687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pt-BR" sz="4400" b="1" u="sng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If</a:t>
            </a:r>
            <a:r>
              <a:rPr lang="pt-BR" sz="4400" b="1" u="sng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4400" b="1" u="sng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4400" b="1" u="sng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4400" b="1" u="sng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Universe</a:t>
            </a:r>
            <a:r>
              <a:rPr lang="pt-BR" sz="4400" b="1" u="sng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is </a:t>
            </a:r>
            <a:r>
              <a:rPr lang="pt-BR" sz="4400" b="1" u="sng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4400" b="1" u="sng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4400" b="1" u="sng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answer</a:t>
            </a:r>
            <a:r>
              <a:rPr lang="pt-BR" sz="4400" b="1" u="sng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</a:p>
          <a:p>
            <a:pPr algn="ctr" eaLnBrk="1" hangingPunct="1"/>
            <a:r>
              <a:rPr lang="pt-BR" sz="4400" b="1" u="sng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what</a:t>
            </a:r>
            <a:r>
              <a:rPr lang="pt-BR" sz="4400" b="1" u="sng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is </a:t>
            </a:r>
            <a:r>
              <a:rPr lang="pt-BR" sz="4400" b="1" u="sng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4400" b="1" u="sng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4400" b="1" u="sng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question</a:t>
            </a:r>
            <a:r>
              <a:rPr lang="pt-BR" sz="4400" b="1" u="sng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?</a:t>
            </a:r>
            <a:endParaRPr lang="pt-BR" sz="2800" b="1" dirty="0">
              <a:solidFill>
                <a:srgbClr val="C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ctr" eaLnBrk="1" hangingPunct="1"/>
            <a:r>
              <a:rPr lang="pt-BR" sz="2800" b="1" dirty="0">
                <a:solidFill>
                  <a:srgbClr val="C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                                                                  </a:t>
            </a:r>
            <a:endParaRPr lang="pt-BR" sz="2800" dirty="0">
              <a:solidFill>
                <a:srgbClr val="C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  <p:sp>
        <p:nvSpPr>
          <p:cNvPr id="32772" name="Rectangle 12"/>
          <p:cNvSpPr>
            <a:spLocks noChangeArrowheads="1"/>
          </p:cNvSpPr>
          <p:nvPr/>
        </p:nvSpPr>
        <p:spPr bwMode="auto">
          <a:xfrm>
            <a:off x="2523155" y="5710238"/>
            <a:ext cx="4425109" cy="461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0" tIns="45687" rIns="91370" bIns="45687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Arial Unicode MS" pitchFamily="-1" charset="0"/>
              </a:rPr>
              <a:t>S</a:t>
            </a:r>
            <a:r>
              <a:rPr lang="pt-BR" b="1" dirty="0">
                <a:solidFill>
                  <a:srgbClr val="C00000"/>
                </a:solidFill>
                <a:latin typeface="Arial Unicode MS" pitchFamily="-1" charset="0"/>
              </a:rPr>
              <a:t>ILAFAE 2018 – Lima – Peru </a:t>
            </a:r>
            <a:endParaRPr lang="en-US" dirty="0"/>
          </a:p>
        </p:txBody>
      </p:sp>
      <p:pic>
        <p:nvPicPr>
          <p:cNvPr id="32773" name="Picture 7" descr="Screen Shot 2013-09-27 at 9.58.30 A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6500" y="3140075"/>
            <a:ext cx="76327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941638"/>
            <a:ext cx="4762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5" name="Rectangle 2"/>
          <p:cNvSpPr txBox="1">
            <a:spLocks noChangeArrowheads="1"/>
          </p:cNvSpPr>
          <p:nvPr/>
        </p:nvSpPr>
        <p:spPr bwMode="auto">
          <a:xfrm>
            <a:off x="685800" y="1951038"/>
            <a:ext cx="8229600" cy="3382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339725" indent="-339725" algn="ctr" defTabSz="447675">
              <a:spcBef>
                <a:spcPts val="600"/>
              </a:spcBef>
              <a:buClr>
                <a:srgbClr val="000000"/>
              </a:buClr>
              <a:buSzPct val="100000"/>
            </a:pPr>
            <a:endParaRPr lang="en-US" sz="280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339725" indent="-339725" algn="ctr" defTabSz="447675">
              <a:spcBef>
                <a:spcPts val="600"/>
              </a:spcBef>
              <a:buClr>
                <a:srgbClr val="000000"/>
              </a:buClr>
              <a:buSzPct val="100000"/>
            </a:pPr>
            <a:r>
              <a:rPr lang="en-US" sz="280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Rogerio Rosenfeld</a:t>
            </a:r>
          </a:p>
          <a:p>
            <a:pPr marL="339725" indent="-339725" algn="ctr" defTabSz="447675">
              <a:spcBef>
                <a:spcPts val="600"/>
              </a:spcBef>
              <a:buClr>
                <a:srgbClr val="000000"/>
              </a:buClr>
              <a:buSzPct val="100000"/>
            </a:pPr>
            <a:r>
              <a:rPr lang="en-US" sz="280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IFT-UNESP</a:t>
            </a:r>
          </a:p>
          <a:p>
            <a:pPr marL="339725" indent="-339725" algn="ctr" defTabSz="447675">
              <a:spcBef>
                <a:spcPts val="600"/>
              </a:spcBef>
              <a:buClr>
                <a:srgbClr val="000000"/>
              </a:buClr>
              <a:buSzPct val="100000"/>
            </a:pPr>
            <a:endParaRPr lang="en-US" sz="280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339725" indent="-339725" algn="ctr" defTabSz="447675">
              <a:spcBef>
                <a:spcPts val="600"/>
              </a:spcBef>
              <a:buClr>
                <a:srgbClr val="000000"/>
              </a:buClr>
              <a:buSzPct val="100000"/>
            </a:pPr>
            <a:r>
              <a:rPr lang="en-US" sz="280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LIneA</a:t>
            </a:r>
          </a:p>
          <a:p>
            <a:pPr marL="339725" indent="-339725" algn="ctr" defTabSz="447675">
              <a:spcBef>
                <a:spcPts val="600"/>
              </a:spcBef>
              <a:buClr>
                <a:srgbClr val="000000"/>
              </a:buClr>
              <a:buSzPct val="100000"/>
            </a:pPr>
            <a:endParaRPr lang="en-US" sz="280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  <p:sp>
        <p:nvSpPr>
          <p:cNvPr id="32776" name="Footer Placeholder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99792" y="4437112"/>
            <a:ext cx="43027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b="1" dirty="0" err="1">
                <a:solidFill>
                  <a:srgbClr val="FF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Dark</a:t>
            </a:r>
            <a:r>
              <a:rPr lang="pt-BR" sz="2000" b="1" dirty="0">
                <a:solidFill>
                  <a:srgbClr val="FF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Energy </a:t>
            </a:r>
            <a:r>
              <a:rPr lang="pt-BR" sz="2000" b="1" dirty="0" err="1">
                <a:solidFill>
                  <a:srgbClr val="FF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Survey</a:t>
            </a:r>
            <a:r>
              <a:rPr lang="pt-BR" sz="2000" b="1" dirty="0">
                <a:solidFill>
                  <a:srgbClr val="FF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000" b="1" dirty="0" err="1">
                <a:solidFill>
                  <a:srgbClr val="FF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collaboration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E47900-7923-C949-9240-C9D7E33D5F74}" type="slidenum">
              <a:rPr lang="pt-BR" smtClean="0"/>
              <a:pPr>
                <a:defRPr/>
              </a:pPr>
              <a:t>10</a:t>
            </a:fld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323528" y="314302"/>
            <a:ext cx="8119389" cy="600098"/>
          </a:xfrm>
          <a:prstGeom prst="rect">
            <a:avLst/>
          </a:prstGeom>
        </p:spPr>
        <p:txBody>
          <a:bodyPr wrap="none" lIns="91370" tIns="45687" rIns="91370" bIns="45687">
            <a:prstTxWarp prst="textNoShape">
              <a:avLst/>
            </a:prstTxWarp>
            <a:spAutoFit/>
          </a:bodyPr>
          <a:lstStyle/>
          <a:p>
            <a:pPr>
              <a:lnSpc>
                <a:spcPct val="70000"/>
              </a:lnSpc>
              <a:defRPr/>
            </a:pP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2-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Perturbations</a:t>
            </a: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in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Universe</a:t>
            </a:r>
            <a:endParaRPr lang="pt-BR" sz="4400" b="1" dirty="0">
              <a:solidFill>
                <a:srgbClr val="3333CC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152400" y="1271587"/>
            <a:ext cx="9244697" cy="3970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0" tIns="45687" rIns="91370" bIns="45687">
            <a:prstTxWarp prst="textNoShape">
              <a:avLst/>
            </a:prstTxWarp>
            <a:spAutoFit/>
          </a:bodyPr>
          <a:lstStyle/>
          <a:p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Inflation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generated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small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density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perturbations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in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</a:p>
          <a:p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early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Universe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 </a:t>
            </a:r>
          </a:p>
          <a:p>
            <a:endParaRPr lang="pt-BR" sz="2800" dirty="0"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These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perturbations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grew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with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gravity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and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originated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</a:p>
          <a:p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structures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we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now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observe. </a:t>
            </a:r>
          </a:p>
          <a:p>
            <a:endParaRPr lang="pt-BR" sz="2800" dirty="0"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These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early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fluctuations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were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detected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for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first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time</a:t>
            </a:r>
          </a:p>
          <a:p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in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cosmic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microwave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background (~1991)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and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are</a:t>
            </a:r>
          </a:p>
          <a:p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tiny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</a:t>
            </a: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65463" y="4962525"/>
            <a:ext cx="346710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1900" y="1295400"/>
            <a:ext cx="6680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452563" y="222250"/>
            <a:ext cx="6583362" cy="7683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91232" tIns="45619" rIns="91232" bIns="45619">
            <a:prstTxWarp prst="textNoShape">
              <a:avLst/>
            </a:prstTxWarp>
            <a:spAutoFit/>
          </a:bodyPr>
          <a:lstStyle/>
          <a:p>
            <a:pPr algn="ctr" defTabSz="912506">
              <a:defRPr/>
            </a:pPr>
            <a:r>
              <a:rPr lang="pt-BR" sz="44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/>
                <a:cs typeface="Arial Unicode MS"/>
              </a:rPr>
              <a:t>Evolution</a:t>
            </a:r>
            <a:r>
              <a:rPr lang="pt-BR" sz="44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/>
                <a:cs typeface="Arial Unicode MS"/>
              </a:rPr>
              <a:t> </a:t>
            </a:r>
            <a:r>
              <a:rPr lang="pt-BR" sz="44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/>
                <a:cs typeface="Arial Unicode MS"/>
              </a:rPr>
              <a:t>of</a:t>
            </a:r>
            <a:r>
              <a:rPr lang="pt-BR" sz="44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/>
                <a:cs typeface="Arial Unicode MS"/>
              </a:rPr>
              <a:t> </a:t>
            </a:r>
            <a:r>
              <a:rPr lang="pt-BR" sz="44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/>
                <a:cs typeface="Arial Unicode MS"/>
              </a:rPr>
              <a:t>perturbations</a:t>
            </a:r>
            <a:endParaRPr lang="pt-BR" sz="4400" dirty="0">
              <a:solidFill>
                <a:srgbClr val="00009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/>
              <a:cs typeface="Arial Unicode MS"/>
            </a:endParaRPr>
          </a:p>
        </p:txBody>
      </p:sp>
      <p:sp>
        <p:nvSpPr>
          <p:cNvPr id="43012" name="Rectangle 5"/>
          <p:cNvSpPr>
            <a:spLocks noChangeArrowheads="1"/>
          </p:cNvSpPr>
          <p:nvPr/>
        </p:nvSpPr>
        <p:spPr bwMode="auto">
          <a:xfrm>
            <a:off x="2743200" y="6027738"/>
            <a:ext cx="586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30" tIns="45667" rIns="91330" bIns="45667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Illustration by Chris Blake and Sam </a:t>
            </a:r>
            <a:r>
              <a:rPr lang="en-US" sz="20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Moorfield</a:t>
            </a:r>
            <a:endParaRPr lang="en-US" sz="2000" dirty="0"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  <p:sp>
        <p:nvSpPr>
          <p:cNvPr id="4301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51640D-B247-4740-B569-09584F93C022}" type="slidenum">
              <a:rPr lang="pt-BR" smtClean="0"/>
              <a:pPr/>
              <a:t>11</a:t>
            </a:fld>
            <a:endParaRPr lang="pt-BR"/>
          </a:p>
        </p:txBody>
      </p:sp>
      <p:sp>
        <p:nvSpPr>
          <p:cNvPr id="43014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457200"/>
          </a:xfrm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0283BA-5086-674A-AA25-D894B6077273}" type="slidenum">
              <a:rPr lang="pt-BR" smtClean="0"/>
              <a:pPr/>
              <a:t>12</a:t>
            </a:fld>
            <a:endParaRPr lang="pt-BR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576388" y="457200"/>
            <a:ext cx="6272212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232" tIns="45619" rIns="91232" bIns="45619">
            <a:prstTxWarp prst="textNoShape">
              <a:avLst/>
            </a:prstTxWarp>
            <a:spAutoFit/>
          </a:bodyPr>
          <a:lstStyle/>
          <a:p>
            <a:pPr marL="455635" indent="-455635" defTabSz="911271"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Evolution of perturbations:</a:t>
            </a:r>
          </a:p>
        </p:txBody>
      </p:sp>
      <p:graphicFrame>
        <p:nvGraphicFramePr>
          <p:cNvPr id="44034" name="Object 6"/>
          <p:cNvGraphicFramePr>
            <a:graphicFrameLocks noChangeAspect="1"/>
          </p:cNvGraphicFramePr>
          <p:nvPr/>
        </p:nvGraphicFramePr>
        <p:xfrm>
          <a:off x="2473325" y="1295400"/>
          <a:ext cx="4303713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6" name="Equation" r:id="rId3" imgW="1015920" imgH="241200" progId="Equation.3">
                  <p:embed/>
                </p:oleObj>
              </mc:Choice>
              <mc:Fallback>
                <p:oleObj name="Equation" r:id="rId3" imgW="1015920" imgH="241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3325" y="1295400"/>
                        <a:ext cx="4303713" cy="10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66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114300" y="2340367"/>
            <a:ext cx="8022930" cy="4401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232" tIns="45619" rIns="91232" bIns="45619">
            <a:prstTxWarp prst="textNoShape">
              <a:avLst/>
            </a:prstTxWarp>
            <a:spAutoFit/>
          </a:bodyPr>
          <a:lstStyle/>
          <a:p>
            <a:pPr marL="455635" indent="-455635" defTabSz="911271">
              <a:defRPr/>
            </a:pPr>
            <a:r>
              <a:rPr lang="en-US" sz="28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It is not possible to fully describe the non-linear </a:t>
            </a:r>
          </a:p>
          <a:p>
            <a:pPr marL="455635" indent="-455635" defTabSz="911271">
              <a:defRPr/>
            </a:pPr>
            <a:r>
              <a:rPr lang="en-US" sz="28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regime analytically in GR:</a:t>
            </a:r>
          </a:p>
          <a:p>
            <a:pPr marL="455635" indent="-455635" defTabSz="911271">
              <a:defRPr/>
            </a:pPr>
            <a:r>
              <a:rPr lang="en-US" sz="28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large numerical simulations are necessary</a:t>
            </a:r>
          </a:p>
          <a:p>
            <a:pPr marL="455635" indent="-455635" defTabSz="911271">
              <a:defRPr/>
            </a:pPr>
            <a:r>
              <a:rPr lang="en-US" sz="28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(</a:t>
            </a:r>
            <a:r>
              <a:rPr lang="en-US" sz="28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Millenium</a:t>
            </a:r>
            <a:r>
              <a:rPr lang="en-US" sz="28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, MICE, etc…) – and are done using</a:t>
            </a:r>
          </a:p>
          <a:p>
            <a:pPr marL="455635" indent="-455635" defTabSz="911271">
              <a:defRPr/>
            </a:pPr>
            <a:r>
              <a:rPr lang="en-US" sz="28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Newtonian physics. Sometimes only cold dark </a:t>
            </a:r>
          </a:p>
          <a:p>
            <a:pPr marL="455635" indent="-455635" defTabSz="911271">
              <a:defRPr/>
            </a:pPr>
            <a:r>
              <a:rPr lang="en-US" sz="28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matter is considered because it is dominant (and </a:t>
            </a:r>
          </a:p>
          <a:p>
            <a:pPr marL="455635" indent="-455635" defTabSz="911271">
              <a:defRPr/>
            </a:pPr>
            <a:r>
              <a:rPr lang="en-US" sz="28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easy to simulate since it is </a:t>
            </a:r>
            <a:r>
              <a:rPr lang="en-US" sz="28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dissipationless</a:t>
            </a:r>
            <a:r>
              <a:rPr lang="en-US" sz="28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).</a:t>
            </a:r>
          </a:p>
          <a:p>
            <a:pPr marL="455635" indent="-455635" defTabSz="911271">
              <a:defRPr/>
            </a:pPr>
            <a:r>
              <a:rPr lang="en-US" sz="28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Baryons are complicated but essential.</a:t>
            </a:r>
          </a:p>
          <a:p>
            <a:pPr marL="455635" indent="-455635" defTabSz="911271">
              <a:defRPr/>
            </a:pPr>
            <a:endParaRPr lang="en-US" sz="2800" dirty="0">
              <a:solidFill>
                <a:srgbClr val="00009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84" charset="0"/>
              <a:ea typeface="Arial Unicode MS" pitchFamily="-84" charset="0"/>
              <a:cs typeface="Arial Unicode MS" pitchFamily="-84" charset="0"/>
            </a:endParaRPr>
          </a:p>
          <a:p>
            <a:pPr marL="455635" indent="-455635" defTabSz="911271">
              <a:defRPr/>
            </a:pPr>
            <a:r>
              <a:rPr lang="en-US" sz="28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Linear perturbations are much easier to compute.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44036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0283BA-5086-674A-AA25-D894B6077273}" type="slidenum">
              <a:rPr lang="pt-BR" smtClean="0"/>
              <a:pPr/>
              <a:t>13</a:t>
            </a:fld>
            <a:endParaRPr lang="pt-BR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-1768" y="185464"/>
            <a:ext cx="8912597" cy="1323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232" tIns="45619" rIns="91232" bIns="45619">
            <a:prstTxWarp prst="textNoShape">
              <a:avLst/>
            </a:prstTxWarp>
            <a:spAutoFit/>
          </a:bodyPr>
          <a:lstStyle/>
          <a:p>
            <a:pPr marL="455635" indent="-455635" defTabSz="911271"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Semi-analytical methods for nonlinear </a:t>
            </a:r>
          </a:p>
          <a:p>
            <a:pPr marL="455635" indent="-455635" defTabSz="911271"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evolution of perturbations: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78351" y="2060848"/>
            <a:ext cx="7517985" cy="4031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232" tIns="45619" rIns="91232" bIns="45619">
            <a:prstTxWarp prst="textNoShape">
              <a:avLst/>
            </a:prstTxWarp>
            <a:spAutoFit/>
          </a:bodyPr>
          <a:lstStyle/>
          <a:p>
            <a:pPr marL="455635" indent="-455635" defTabSz="911271">
              <a:defRPr/>
            </a:pPr>
            <a:r>
              <a:rPr lang="en-US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Halo model</a:t>
            </a:r>
          </a:p>
          <a:p>
            <a:pPr marL="455635" indent="-455635" defTabSz="911271">
              <a:defRPr/>
            </a:pPr>
            <a:endParaRPr lang="en-US" sz="3200" dirty="0">
              <a:solidFill>
                <a:srgbClr val="00009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84" charset="0"/>
              <a:ea typeface="Arial Unicode MS" pitchFamily="-84" charset="0"/>
              <a:cs typeface="Arial Unicode MS" pitchFamily="-84" charset="0"/>
            </a:endParaRPr>
          </a:p>
          <a:p>
            <a:pPr marL="455635" indent="-455635" defTabSz="911271">
              <a:defRPr/>
            </a:pPr>
            <a:r>
              <a:rPr lang="en-US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EFTofLSS</a:t>
            </a:r>
            <a:endParaRPr lang="en-US" sz="3200" dirty="0">
              <a:solidFill>
                <a:srgbClr val="00009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84" charset="0"/>
              <a:ea typeface="Arial Unicode MS" pitchFamily="-84" charset="0"/>
              <a:cs typeface="Arial Unicode MS" pitchFamily="-84" charset="0"/>
            </a:endParaRPr>
          </a:p>
          <a:p>
            <a:pPr marL="455635" indent="-455635" defTabSz="911271">
              <a:defRPr/>
            </a:pPr>
            <a:endParaRPr lang="en-US" sz="3200" dirty="0">
              <a:solidFill>
                <a:srgbClr val="00009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84" charset="0"/>
              <a:ea typeface="Arial Unicode MS" pitchFamily="-84" charset="0"/>
              <a:cs typeface="Arial Unicode MS" pitchFamily="-84" charset="0"/>
            </a:endParaRPr>
          </a:p>
          <a:p>
            <a:pPr marL="455635" indent="-455635" defTabSz="911271">
              <a:defRPr/>
            </a:pPr>
            <a:r>
              <a:rPr lang="en-US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Resummed</a:t>
            </a:r>
            <a:r>
              <a:rPr lang="en-US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 perturbation theory</a:t>
            </a:r>
          </a:p>
          <a:p>
            <a:pPr marL="455635" indent="-455635" defTabSz="911271">
              <a:defRPr/>
            </a:pPr>
            <a:endParaRPr lang="en-US" sz="3200" dirty="0">
              <a:solidFill>
                <a:srgbClr val="00009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84" charset="0"/>
              <a:ea typeface="Arial Unicode MS" pitchFamily="-84" charset="0"/>
              <a:cs typeface="Arial Unicode MS" pitchFamily="-84" charset="0"/>
            </a:endParaRPr>
          </a:p>
          <a:p>
            <a:pPr marL="455635" indent="-455635" defTabSz="911271">
              <a:defRPr/>
            </a:pPr>
            <a:r>
              <a:rPr lang="en-US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Halo model motivated fits to simulations </a:t>
            </a:r>
          </a:p>
          <a:p>
            <a:pPr marL="455635" indent="-455635" defTabSz="911271">
              <a:defRPr/>
            </a:pPr>
            <a:r>
              <a:rPr lang="en-US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(HALOFIT)</a:t>
            </a:r>
          </a:p>
        </p:txBody>
      </p:sp>
    </p:spTree>
    <p:extLst>
      <p:ext uri="{BB962C8B-B14F-4D97-AF65-F5344CB8AC3E}">
        <p14:creationId xmlns:p14="http://schemas.microsoft.com/office/powerpoint/2010/main" val="7632785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5222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385192-B245-ED4B-8475-01AD0F074EE1}" type="slidenum">
              <a:rPr lang="pt-BR" smtClean="0"/>
              <a:pPr/>
              <a:t>14</a:t>
            </a:fld>
            <a:endParaRPr lang="pt-BR"/>
          </a:p>
        </p:txBody>
      </p:sp>
      <p:sp>
        <p:nvSpPr>
          <p:cNvPr id="52228" name="Rectangle 3"/>
          <p:cNvSpPr>
            <a:spLocks noChangeArrowheads="1"/>
          </p:cNvSpPr>
          <p:nvPr/>
        </p:nvSpPr>
        <p:spPr bwMode="auto">
          <a:xfrm>
            <a:off x="0" y="304800"/>
            <a:ext cx="8991600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0" tIns="45687" rIns="91370" bIns="45687">
            <a:prstTxWarp prst="textNoShape">
              <a:avLst/>
            </a:prstTxWarp>
            <a:spAutoFit/>
          </a:bodyPr>
          <a:lstStyle/>
          <a:p>
            <a:r>
              <a:rPr lang="pt-BR" sz="2800">
                <a:solidFill>
                  <a:srgbClr val="FF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One can show that in a matter dominated universe</a:t>
            </a:r>
          </a:p>
          <a:p>
            <a:endParaRPr lang="pt-BR" sz="2800">
              <a:solidFill>
                <a:srgbClr val="FF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endParaRPr lang="pt-BR" sz="2800">
              <a:solidFill>
                <a:srgbClr val="FF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endParaRPr lang="pt-BR" sz="2800">
              <a:solidFill>
                <a:srgbClr val="FF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pt-BR" sz="2800">
                <a:solidFill>
                  <a:srgbClr val="FF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 matter density perturbation grows as </a:t>
            </a:r>
          </a:p>
          <a:p>
            <a:endParaRPr lang="pt-BR" sz="2800">
              <a:solidFill>
                <a:srgbClr val="FF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endParaRPr lang="pt-BR" sz="2800">
              <a:solidFill>
                <a:srgbClr val="FF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endParaRPr lang="pt-BR" sz="2800">
              <a:solidFill>
                <a:srgbClr val="FF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pt-BR" sz="2800">
                <a:solidFill>
                  <a:srgbClr val="FF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and that in a </a:t>
            </a:r>
            <a:r>
              <a:rPr lang="pt-BR" sz="2800">
                <a:solidFill>
                  <a:srgbClr val="FF0000"/>
                </a:solidFill>
                <a:latin typeface="Symbol" pitchFamily="-1" charset="2"/>
                <a:ea typeface="Arial Unicode MS" pitchFamily="-1" charset="0"/>
                <a:cs typeface="Arial Unicode MS" pitchFamily="-1" charset="0"/>
              </a:rPr>
              <a:t>L</a:t>
            </a:r>
            <a:r>
              <a:rPr lang="pt-BR" sz="2800">
                <a:solidFill>
                  <a:srgbClr val="FF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-dominated universe</a:t>
            </a:r>
          </a:p>
        </p:txBody>
      </p:sp>
      <p:pic>
        <p:nvPicPr>
          <p:cNvPr id="52229" name="Picture 7" descr="latex-image-1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92300" y="990600"/>
            <a:ext cx="57277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8" descr="latex-image-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4600" y="2882900"/>
            <a:ext cx="18542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1" name="Picture 9" descr="latex-image-1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39900" y="4572000"/>
            <a:ext cx="62611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2" name="Picture 10" descr="latex-image-1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81400" y="5462588"/>
            <a:ext cx="21590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3" name="Rectangle 11"/>
          <p:cNvSpPr>
            <a:spLocks noChangeArrowheads="1"/>
          </p:cNvSpPr>
          <p:nvPr/>
        </p:nvSpPr>
        <p:spPr bwMode="auto">
          <a:xfrm>
            <a:off x="3505200" y="2743200"/>
            <a:ext cx="2438400" cy="914400"/>
          </a:xfrm>
          <a:prstGeom prst="rect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lIns="91370" tIns="45687" rIns="91370" bIns="45687">
            <a:prstTxWarp prst="textNoShape">
              <a:avLst/>
            </a:prstTxWarp>
          </a:bodyPr>
          <a:lstStyle/>
          <a:p>
            <a:pPr defTabSz="912813"/>
            <a:endParaRPr lang="en-US"/>
          </a:p>
        </p:txBody>
      </p:sp>
      <p:sp>
        <p:nvSpPr>
          <p:cNvPr id="52234" name="Rectangle 12"/>
          <p:cNvSpPr>
            <a:spLocks noChangeArrowheads="1"/>
          </p:cNvSpPr>
          <p:nvPr/>
        </p:nvSpPr>
        <p:spPr bwMode="auto">
          <a:xfrm>
            <a:off x="3429000" y="5257800"/>
            <a:ext cx="2438400" cy="914400"/>
          </a:xfrm>
          <a:prstGeom prst="rect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lIns="91370" tIns="45687" rIns="91370" bIns="45687">
            <a:prstTxWarp prst="textNoShape">
              <a:avLst/>
            </a:prstTxWarp>
          </a:bodyPr>
          <a:lstStyle/>
          <a:p>
            <a:pPr defTabSz="912813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5325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6D02392-54CC-4849-97F2-3D4689F56A28}" type="slidenum">
              <a:rPr lang="pt-BR" smtClean="0"/>
              <a:pPr/>
              <a:t>15</a:t>
            </a:fld>
            <a:endParaRPr lang="pt-BR"/>
          </a:p>
        </p:txBody>
      </p:sp>
      <p:sp>
        <p:nvSpPr>
          <p:cNvPr id="53252" name="Rectangle 12"/>
          <p:cNvSpPr>
            <a:spLocks noChangeArrowheads="1"/>
          </p:cNvSpPr>
          <p:nvPr/>
        </p:nvSpPr>
        <p:spPr bwMode="auto">
          <a:xfrm>
            <a:off x="0" y="228600"/>
            <a:ext cx="81676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0" tIns="45687" rIns="91370" bIns="45687">
            <a:prstTxWarp prst="textNoShape">
              <a:avLst/>
            </a:prstTxWarp>
            <a:spAutoFit/>
          </a:bodyPr>
          <a:lstStyle/>
          <a:p>
            <a:r>
              <a:rPr lang="pt-BR" sz="3200">
                <a:solidFill>
                  <a:srgbClr val="000066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Dark energy </a:t>
            </a:r>
            <a:r>
              <a:rPr lang="pt-BR" sz="3200">
                <a:solidFill>
                  <a:srgbClr val="FF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suppresses</a:t>
            </a:r>
            <a:r>
              <a:rPr lang="pt-BR" sz="3200">
                <a:solidFill>
                  <a:srgbClr val="000066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structure formation </a:t>
            </a:r>
          </a:p>
          <a:p>
            <a:r>
              <a:rPr lang="pt-BR" sz="280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(Weinberg’s anthropic argument)</a:t>
            </a:r>
          </a:p>
        </p:txBody>
      </p:sp>
      <p:pic>
        <p:nvPicPr>
          <p:cNvPr id="5325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276350"/>
            <a:ext cx="5334000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6292850"/>
            <a:ext cx="1717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5632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460E37-ADAA-AB4B-87CD-04FEA677FF01}" type="slidenum">
              <a:rPr lang="pt-BR" smtClean="0"/>
              <a:pPr/>
              <a:t>16</a:t>
            </a:fld>
            <a:endParaRPr lang="pt-B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1295400"/>
            <a:ext cx="856615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582" tIns="50294" rIns="100582" bIns="50294">
            <a:spAutoFit/>
          </a:bodyPr>
          <a:lstStyle/>
          <a:p>
            <a:pPr defTabSz="100585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Fluctuations</a:t>
            </a:r>
            <a:r>
              <a:rPr lang="pt-BR" sz="2800" kern="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can</a:t>
            </a:r>
            <a:r>
              <a:rPr lang="pt-BR" sz="2800" kern="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</a:t>
            </a:r>
            <a:r>
              <a:rPr lang="pt-BR" sz="2800" kern="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described</a:t>
            </a:r>
            <a:r>
              <a:rPr lang="pt-BR" sz="2800" kern="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by</a:t>
            </a:r>
            <a:r>
              <a:rPr lang="pt-BR" sz="2800" kern="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 </a:t>
            </a:r>
            <a:r>
              <a:rPr lang="pt-BR" sz="2800" kern="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density</a:t>
            </a:r>
            <a:r>
              <a:rPr lang="pt-BR" sz="2800" kern="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contrast</a:t>
            </a:r>
            <a:r>
              <a:rPr lang="pt-BR" sz="2800" kern="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</a:p>
        </p:txBody>
      </p:sp>
      <p:pic>
        <p:nvPicPr>
          <p:cNvPr id="56326" name="Imagem 5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546475" y="2155825"/>
            <a:ext cx="283845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4138" y="3227388"/>
            <a:ext cx="9024937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582" tIns="50294" rIns="100582" bIns="50294">
            <a:spAutoFit/>
          </a:bodyPr>
          <a:lstStyle/>
          <a:p>
            <a:pPr defTabSz="100585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Fluctuations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are a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random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gaussian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field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characterized</a:t>
            </a:r>
            <a:endParaRPr lang="pt-BR" sz="2800" kern="0" dirty="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defTabSz="100585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by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its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moments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1pt (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average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), 2pt (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variance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), 3pt, ...</a:t>
            </a:r>
          </a:p>
        </p:txBody>
      </p:sp>
      <p:pic>
        <p:nvPicPr>
          <p:cNvPr id="56328" name="Imagem 11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85750" y="5118100"/>
            <a:ext cx="8062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have esquerda 13"/>
          <p:cNvSpPr/>
          <p:nvPr/>
        </p:nvSpPr>
        <p:spPr>
          <a:xfrm rot="16200000">
            <a:off x="7805737" y="3843338"/>
            <a:ext cx="161925" cy="23622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100582" tIns="50294" rIns="100582" bIns="50294" anchor="ctr"/>
          <a:lstStyle/>
          <a:p>
            <a:pPr algn="ctr" defTabSz="1005856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solidFill>
                <a:srgbClr val="A04000"/>
              </a:solidFill>
            </a:endParaRPr>
          </a:p>
        </p:txBody>
      </p:sp>
      <p:sp>
        <p:nvSpPr>
          <p:cNvPr id="10" name="Retângulo 12"/>
          <p:cNvSpPr/>
          <p:nvPr/>
        </p:nvSpPr>
        <p:spPr>
          <a:xfrm>
            <a:off x="6837363" y="4343400"/>
            <a:ext cx="2154237" cy="655638"/>
          </a:xfrm>
          <a:prstGeom prst="rect">
            <a:avLst/>
          </a:prstGeom>
        </p:spPr>
        <p:txBody>
          <a:bodyPr wrap="none" lIns="100582" tIns="50294" rIns="100582" bIns="50294">
            <a:spAutoFit/>
          </a:bodyPr>
          <a:lstStyle/>
          <a:p>
            <a:pPr defTabSz="100585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Two-point</a:t>
            </a:r>
            <a:r>
              <a:rPr lang="pt-BR" sz="1800" kern="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1800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spatial</a:t>
            </a:r>
            <a:r>
              <a:rPr lang="pt-BR" sz="1800" kern="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defTabSz="100585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correlation</a:t>
            </a:r>
            <a:r>
              <a:rPr lang="pt-BR" sz="1800" kern="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1800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function</a:t>
            </a:r>
            <a:r>
              <a:rPr lang="pt-BR" sz="1800" kern="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pt-BR" sz="18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23925" y="5422900"/>
            <a:ext cx="533400" cy="576263"/>
          </a:xfrm>
          <a:prstGeom prst="rect">
            <a:avLst/>
          </a:prstGeom>
        </p:spPr>
        <p:txBody>
          <a:bodyPr wrap="none" lIns="100582" tIns="50294" rIns="100582" bIns="50294">
            <a:spAutoFit/>
          </a:bodyPr>
          <a:lstStyle/>
          <a:p>
            <a:pPr defTabSz="100585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100" kern="0" dirty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...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Retângulo 12"/>
          <p:cNvSpPr/>
          <p:nvPr/>
        </p:nvSpPr>
        <p:spPr>
          <a:xfrm>
            <a:off x="3379788" y="5495925"/>
            <a:ext cx="3182937" cy="409575"/>
          </a:xfrm>
          <a:prstGeom prst="rect">
            <a:avLst/>
          </a:prstGeom>
        </p:spPr>
        <p:txBody>
          <a:bodyPr wrap="none" lIns="100582" tIns="50294" rIns="100582" bIns="50294">
            <a:spAutoFit/>
          </a:bodyPr>
          <a:lstStyle/>
          <a:p>
            <a:pPr defTabSz="100585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Homogeneity</a:t>
            </a:r>
            <a:r>
              <a:rPr lang="pt-BR" sz="2000" kern="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000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and</a:t>
            </a:r>
            <a:r>
              <a:rPr lang="pt-BR" sz="2000" kern="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000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isotropy</a:t>
            </a:r>
            <a:r>
              <a:rPr lang="pt-BR" sz="2000" kern="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pt-BR" sz="2000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56333" name="Picture 17" descr="latex-image-1.pd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44875" y="4319588"/>
            <a:ext cx="1679575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tângulo 3"/>
          <p:cNvSpPr/>
          <p:nvPr/>
        </p:nvSpPr>
        <p:spPr>
          <a:xfrm>
            <a:off x="1459138" y="381000"/>
            <a:ext cx="6770462" cy="600098"/>
          </a:xfrm>
          <a:prstGeom prst="rect">
            <a:avLst/>
          </a:prstGeom>
        </p:spPr>
        <p:txBody>
          <a:bodyPr wrap="none" lIns="91370" tIns="45687" rIns="91370" bIns="45687">
            <a:prstTxWarp prst="textNoShape">
              <a:avLst/>
            </a:prstTxWarp>
            <a:spAutoFit/>
          </a:bodyPr>
          <a:lstStyle/>
          <a:p>
            <a:pPr>
              <a:lnSpc>
                <a:spcPct val="70000"/>
              </a:lnSpc>
              <a:defRPr/>
            </a:pP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3-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3d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power</a:t>
            </a: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spectrum</a:t>
            </a:r>
            <a:endParaRPr lang="pt-BR" sz="4400" b="1" dirty="0">
              <a:solidFill>
                <a:srgbClr val="3333CC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317500"/>
            <a:ext cx="874553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271" tIns="45638" rIns="91271" bIns="45638">
            <a:spAutoFit/>
          </a:bodyPr>
          <a:lstStyle/>
          <a:p>
            <a:pPr defTabSz="9127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Interpretation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2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pt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correlation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function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excess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defTabSz="9127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or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deficit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clustering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over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random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given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scale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r</a:t>
            </a:r>
          </a:p>
        </p:txBody>
      </p:sp>
      <p:pic>
        <p:nvPicPr>
          <p:cNvPr id="57347" name="Picture 2" descr="latex-image-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0063" y="1695450"/>
            <a:ext cx="49276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rot="5400000" flipH="1" flipV="1">
            <a:off x="3429001" y="2449512"/>
            <a:ext cx="457200" cy="31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224213" y="2754313"/>
            <a:ext cx="966787" cy="369887"/>
          </a:xfrm>
          <a:prstGeom prst="rect">
            <a:avLst/>
          </a:prstGeom>
        </p:spPr>
        <p:txBody>
          <a:bodyPr wrap="none" lIns="91271" tIns="45638" rIns="91271" bIns="45638">
            <a:spAutoFit/>
          </a:bodyPr>
          <a:lstStyle/>
          <a:p>
            <a:pPr defTabSz="9127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kern="0" dirty="0" err="1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random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07950" y="3876675"/>
            <a:ext cx="65309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271" tIns="45638" rIns="91271" bIns="45638">
            <a:spAutoFit/>
          </a:bodyPr>
          <a:lstStyle/>
          <a:p>
            <a:pPr defTabSz="9127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One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can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also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define a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power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spectrum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</a:p>
        </p:txBody>
      </p:sp>
      <p:pic>
        <p:nvPicPr>
          <p:cNvPr id="57351" name="Imagem 2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667000" y="4714875"/>
            <a:ext cx="3735388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2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496702B-84EC-914D-A68D-F568F5EC0447}" type="slidenum">
              <a:rPr lang="pt-BR" smtClean="0"/>
              <a:pPr/>
              <a:t>17</a:t>
            </a:fld>
            <a:endParaRPr lang="pt-BR"/>
          </a:p>
        </p:txBody>
      </p:sp>
      <p:sp>
        <p:nvSpPr>
          <p:cNvPr id="57353" name="Footer Placeholder 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5837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4C7880-69EB-A545-9078-10F1433D4EEC}" type="slidenum">
              <a:rPr lang="pt-BR" smtClean="0"/>
              <a:pPr/>
              <a:t>18</a:t>
            </a:fld>
            <a:endParaRPr lang="pt-BR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457200"/>
            <a:ext cx="8662608" cy="2677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271" tIns="45638" rIns="91271" bIns="45638">
            <a:spAutoFit/>
          </a:bodyPr>
          <a:lstStyle/>
          <a:p>
            <a:pPr defTabSz="9127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It’s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possible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to work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with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either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spatial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correlation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defTabSz="9127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function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or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power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spectrum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advantages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and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defTabSz="9127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disadvantages</a:t>
            </a:r>
            <a:endParaRPr lang="pt-BR" sz="2800" kern="0" dirty="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defTabSz="91279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800" kern="0" dirty="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defTabSz="9127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Sharp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peak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correlation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results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oscillations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defTabSz="9127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power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spectrum</a:t>
            </a:r>
            <a:endParaRPr lang="pt-BR" sz="2800" kern="0" dirty="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8373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0625" y="3706267"/>
            <a:ext cx="6429375" cy="245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4" name="Picture 5" descr="latex-image-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5775" y="3269704"/>
            <a:ext cx="2511425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5" name="Picture 6" descr="latex-image-1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60975" y="3263354"/>
            <a:ext cx="174942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4476A9-338C-5E49-B8AC-58639248FF89}" type="slidenum">
              <a:rPr lang="pt-BR" smtClean="0"/>
              <a:pPr/>
              <a:t>19</a:t>
            </a:fld>
            <a:endParaRPr lang="pt-BR"/>
          </a:p>
        </p:txBody>
      </p:sp>
      <p:sp>
        <p:nvSpPr>
          <p:cNvPr id="59395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2750"/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pic>
        <p:nvPicPr>
          <p:cNvPr id="59396" name="Picture 8" descr="Screen Shot 2016-11-17 at 12.21.06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0350" y="1350963"/>
            <a:ext cx="6554788" cy="550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572000" y="1879600"/>
            <a:ext cx="2532063" cy="646113"/>
          </a:xfrm>
          <a:prstGeom prst="rect">
            <a:avLst/>
          </a:prstGeom>
        </p:spPr>
        <p:txBody>
          <a:bodyPr wrap="none" lIns="91281" tIns="45643" rIns="91281" bIns="45643">
            <a:spAutoFit/>
          </a:bodyPr>
          <a:lstStyle/>
          <a:p>
            <a:pPr defTabSz="9128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kern="0" dirty="0" err="1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Warm</a:t>
            </a:r>
            <a:r>
              <a:rPr lang="pt-BR" sz="1800" kern="0" dirty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1800" kern="0" dirty="0" err="1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dark</a:t>
            </a:r>
            <a:r>
              <a:rPr lang="pt-BR" sz="1800" kern="0" dirty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1800" kern="0" dirty="0" err="1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matter</a:t>
            </a:r>
            <a:endParaRPr lang="pt-BR" sz="1800" kern="0" dirty="0">
              <a:solidFill>
                <a:prstClr val="black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defTabSz="9128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kern="0" dirty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Linear </a:t>
            </a:r>
            <a:r>
              <a:rPr lang="pt-BR" sz="1800" kern="0" dirty="0" err="1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power</a:t>
            </a:r>
            <a:r>
              <a:rPr lang="pt-BR" sz="1800" kern="0" dirty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1800" kern="0" dirty="0" err="1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spectrum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398" name="Text Box 2"/>
          <p:cNvSpPr txBox="1">
            <a:spLocks noChangeArrowheads="1"/>
          </p:cNvSpPr>
          <p:nvPr/>
        </p:nvSpPr>
        <p:spPr bwMode="auto">
          <a:xfrm>
            <a:off x="381000" y="282575"/>
            <a:ext cx="88392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81" tIns="45643" rIns="91281" bIns="45643">
            <a:prstTxWarp prst="textNoShape">
              <a:avLst/>
            </a:prstTxWarp>
            <a:spAutoFit/>
          </a:bodyPr>
          <a:lstStyle/>
          <a:p>
            <a:pPr algn="ctr" defTabSz="912813"/>
            <a:r>
              <a:rPr lang="pt-BR" sz="320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Power spectrum is sensitive to </a:t>
            </a:r>
          </a:p>
          <a:p>
            <a:pPr algn="ctr" defTabSz="912813"/>
            <a:r>
              <a:rPr lang="pt-BR" sz="320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new physics</a:t>
            </a:r>
            <a:endParaRPr lang="en-US" sz="3200">
              <a:solidFill>
                <a:srgbClr val="3333CC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D267A1AB-277E-4662-B512-C952F99D2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E47900-7923-C949-9240-C9D7E33D5F74}" type="slidenum">
              <a:rPr lang="pt-BR" smtClean="0"/>
              <a:pPr>
                <a:defRPr/>
              </a:pPr>
              <a:t>2</a:t>
            </a:fld>
            <a:endParaRPr lang="pt-BR"/>
          </a:p>
        </p:txBody>
      </p:sp>
      <p:pic>
        <p:nvPicPr>
          <p:cNvPr id="46084" name="Picture 4" descr="Imagem relacionada">
            <a:extLst>
              <a:ext uri="{FF2B5EF4-FFF2-40B4-BE49-F238E27FC236}">
                <a16:creationId xmlns:a16="http://schemas.microsoft.com/office/drawing/2014/main" id="{324A3276-7D81-4FE5-8D26-6CF4ADE3C8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58701"/>
            <a:ext cx="3485865" cy="535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AA25195C-0B8F-4DF0-8942-B7EAF1DF6739}"/>
              </a:ext>
            </a:extLst>
          </p:cNvPr>
          <p:cNvSpPr/>
          <p:nvPr/>
        </p:nvSpPr>
        <p:spPr>
          <a:xfrm>
            <a:off x="539552" y="5703639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</a:rPr>
              <a:t>Leon Max Lederman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 (July 15, 1922 – October 3, 2018)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               Started the cosmology group at Fermilab</a:t>
            </a:r>
          </a:p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                                SDSS and DES</a:t>
            </a:r>
            <a:endParaRPr lang="pt-BR" dirty="0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C3922448-E841-400C-8D3D-55B546BFC755}"/>
              </a:ext>
            </a:extLst>
          </p:cNvPr>
          <p:cNvSpPr/>
          <p:nvPr/>
        </p:nvSpPr>
        <p:spPr bwMode="auto">
          <a:xfrm>
            <a:off x="4470511" y="3717032"/>
            <a:ext cx="1757673" cy="115212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2352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4476A9-338C-5E49-B8AC-58639248FF89}" type="slidenum">
              <a:rPr lang="pt-BR" smtClean="0"/>
              <a:pPr/>
              <a:t>20</a:t>
            </a:fld>
            <a:endParaRPr lang="pt-BR"/>
          </a:p>
        </p:txBody>
      </p:sp>
      <p:sp>
        <p:nvSpPr>
          <p:cNvPr id="59395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2750"/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pic>
        <p:nvPicPr>
          <p:cNvPr id="7" name="Picture 6" descr="pkz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066800"/>
            <a:ext cx="7315200" cy="54864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953000" y="1743826"/>
            <a:ext cx="2955461" cy="923174"/>
          </a:xfrm>
          <a:prstGeom prst="rect">
            <a:avLst/>
          </a:prstGeom>
        </p:spPr>
        <p:txBody>
          <a:bodyPr wrap="none" lIns="91281" tIns="45643" rIns="91281" bIns="45643">
            <a:spAutoFit/>
          </a:bodyPr>
          <a:lstStyle/>
          <a:p>
            <a:pPr defTabSz="9128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b="1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Warm</a:t>
            </a:r>
            <a:r>
              <a:rPr lang="pt-BR" sz="1800" b="1" kern="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1800" b="1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dark</a:t>
            </a:r>
            <a:r>
              <a:rPr lang="pt-BR" sz="1800" b="1" kern="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1800" b="1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matter</a:t>
            </a:r>
            <a:endParaRPr lang="pt-BR" sz="1800" b="1" kern="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defTabSz="9128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b="1" kern="0" dirty="0" err="1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Non-linear</a:t>
            </a:r>
            <a:r>
              <a:rPr lang="pt-BR" sz="1800" b="1" kern="0" dirty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1800" b="1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power</a:t>
            </a:r>
            <a:r>
              <a:rPr lang="pt-BR" sz="1800" b="1" kern="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1800" b="1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spectrum</a:t>
            </a:r>
            <a:endParaRPr lang="pt-BR" sz="1800" b="1" kern="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defTabSz="9128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b="1" kern="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Jéssica Martins</a:t>
            </a:r>
            <a:endParaRPr lang="en-US" sz="18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381000" y="219075"/>
            <a:ext cx="88392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81" tIns="45643" rIns="91281" bIns="45643">
            <a:prstTxWarp prst="textNoShape">
              <a:avLst/>
            </a:prstTxWarp>
            <a:spAutoFit/>
          </a:bodyPr>
          <a:lstStyle/>
          <a:p>
            <a:pPr algn="ctr" defTabSz="912813"/>
            <a:r>
              <a:rPr lang="pt-BR" sz="3200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Power </a:t>
            </a:r>
            <a:r>
              <a:rPr lang="pt-BR" sz="3200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spectrum</a:t>
            </a:r>
            <a:r>
              <a:rPr lang="pt-BR" sz="3200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is </a:t>
            </a:r>
            <a:r>
              <a:rPr lang="pt-BR" sz="3200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sensitive</a:t>
            </a:r>
            <a:r>
              <a:rPr lang="pt-BR" sz="3200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to </a:t>
            </a:r>
          </a:p>
          <a:p>
            <a:pPr algn="ctr" defTabSz="912813"/>
            <a:r>
              <a:rPr lang="pt-BR" sz="3200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new</a:t>
            </a:r>
            <a:r>
              <a:rPr lang="pt-BR" sz="3200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physics</a:t>
            </a:r>
            <a:endParaRPr lang="en-US" sz="3200" dirty="0">
              <a:solidFill>
                <a:srgbClr val="3333CC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4476A9-338C-5E49-B8AC-58639248FF89}" type="slidenum">
              <a:rPr lang="pt-BR" smtClean="0"/>
              <a:pPr/>
              <a:t>21</a:t>
            </a:fld>
            <a:endParaRPr lang="pt-BR"/>
          </a:p>
        </p:txBody>
      </p:sp>
      <p:sp>
        <p:nvSpPr>
          <p:cNvPr id="59395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2750"/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pic>
        <p:nvPicPr>
          <p:cNvPr id="10" name="Picture 9" descr="NewCDMpower.pdf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2679" y="1066800"/>
            <a:ext cx="7271842" cy="545782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148064" y="2348880"/>
            <a:ext cx="4070024" cy="923174"/>
          </a:xfrm>
          <a:prstGeom prst="rect">
            <a:avLst/>
          </a:prstGeom>
        </p:spPr>
        <p:txBody>
          <a:bodyPr wrap="none" lIns="91281" tIns="45643" rIns="91281" bIns="45643">
            <a:spAutoFit/>
          </a:bodyPr>
          <a:lstStyle/>
          <a:p>
            <a:pPr defTabSz="9128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b="1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Interacting</a:t>
            </a:r>
            <a:r>
              <a:rPr lang="pt-BR" sz="1800" b="1" kern="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1800" b="1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dark</a:t>
            </a:r>
            <a:r>
              <a:rPr lang="pt-BR" sz="1800" b="1" kern="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1800" b="1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matter-dark</a:t>
            </a:r>
            <a:r>
              <a:rPr lang="pt-BR" sz="1800" b="1" kern="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1800" b="1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energy</a:t>
            </a:r>
            <a:endParaRPr lang="pt-BR" sz="1800" b="1" kern="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defTabSz="9128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</a:t>
            </a:r>
            <a:r>
              <a:rPr lang="pt-BR" sz="1800" b="1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inear</a:t>
            </a:r>
            <a:r>
              <a:rPr lang="pt-BR" sz="1800" b="1" kern="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1800" b="1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power</a:t>
            </a:r>
            <a:r>
              <a:rPr lang="pt-BR" sz="1800" b="1" kern="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1800" b="1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spectrum</a:t>
            </a:r>
            <a:endParaRPr lang="pt-BR" sz="1800" b="1" kern="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defTabSz="9128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b="1" kern="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Andresa Campos</a:t>
            </a:r>
            <a:endParaRPr lang="en-US" sz="18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219075"/>
            <a:ext cx="88392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81" tIns="45643" rIns="91281" bIns="45643">
            <a:prstTxWarp prst="textNoShape">
              <a:avLst/>
            </a:prstTxWarp>
            <a:spAutoFit/>
          </a:bodyPr>
          <a:lstStyle/>
          <a:p>
            <a:pPr algn="ctr" defTabSz="912813"/>
            <a:r>
              <a:rPr lang="pt-BR" sz="3200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Power </a:t>
            </a:r>
            <a:r>
              <a:rPr lang="pt-BR" sz="3200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spectrum</a:t>
            </a:r>
            <a:r>
              <a:rPr lang="pt-BR" sz="3200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is </a:t>
            </a:r>
            <a:r>
              <a:rPr lang="pt-BR" sz="3200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sensitive</a:t>
            </a:r>
            <a:r>
              <a:rPr lang="pt-BR" sz="3200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to </a:t>
            </a:r>
          </a:p>
          <a:p>
            <a:pPr algn="ctr" defTabSz="912813"/>
            <a:r>
              <a:rPr lang="pt-BR" sz="3200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new</a:t>
            </a:r>
            <a:r>
              <a:rPr lang="pt-BR" sz="3200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physics</a:t>
            </a:r>
            <a:endParaRPr lang="en-US" sz="3200" dirty="0">
              <a:solidFill>
                <a:srgbClr val="3333CC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6041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7227EE-453D-EA4D-85DB-627F40E456BF}" type="slidenum">
              <a:rPr lang="pt-BR" smtClean="0"/>
              <a:pPr/>
              <a:t>22</a:t>
            </a:fld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611560" y="415967"/>
            <a:ext cx="7491412" cy="600075"/>
          </a:xfrm>
          <a:prstGeom prst="rect">
            <a:avLst/>
          </a:prstGeom>
        </p:spPr>
        <p:txBody>
          <a:bodyPr wrap="none" lIns="91370" tIns="45687" rIns="91370" bIns="45687">
            <a:prstTxWarp prst="textNoShape">
              <a:avLst/>
            </a:prstTxWarp>
            <a:spAutoFit/>
          </a:bodyPr>
          <a:lstStyle/>
          <a:p>
            <a:pPr>
              <a:lnSpc>
                <a:spcPct val="70000"/>
              </a:lnSpc>
              <a:defRPr/>
            </a:pP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4-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Baryon</a:t>
            </a: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acoustic</a:t>
            </a: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oscillation</a:t>
            </a:r>
            <a:endParaRPr lang="pt-BR" sz="4400" b="1" dirty="0">
              <a:solidFill>
                <a:srgbClr val="3333CC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1697038"/>
            <a:ext cx="9332913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592" tIns="50299" rIns="100592" bIns="50299">
            <a:spAutoFit/>
          </a:bodyPr>
          <a:lstStyle/>
          <a:p>
            <a:pPr defTabSz="10059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Should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preferred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scale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emerge in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galaxy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distribution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</a:p>
          <a:p>
            <a:pPr defTabSz="10059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Yes –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sound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horizon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decoupling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defTabSz="100596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800" kern="0" dirty="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defTabSz="100596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800" kern="0" dirty="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defTabSz="100596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800" kern="0" dirty="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defTabSz="10059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Before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recombination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baryons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and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photons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were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defTabSz="10059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strongly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coupled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forming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single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fluid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with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pressure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and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defTabSz="10059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speed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Dark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matter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neutrinos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and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other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forms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were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defTabSz="10059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 err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decoupled</a:t>
            </a:r>
            <a:r>
              <a:rPr lang="pt-BR" sz="2800" kern="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na\Downloads\acoustic_anim_dens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219200"/>
            <a:ext cx="6494463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447800" y="361950"/>
            <a:ext cx="7186613" cy="584200"/>
          </a:xfrm>
          <a:prstGeom prst="rect">
            <a:avLst/>
          </a:prstGeom>
        </p:spPr>
        <p:txBody>
          <a:bodyPr wrap="none" lIns="91232" tIns="45619" rIns="91232" bIns="45619">
            <a:spAutoFit/>
          </a:bodyPr>
          <a:lstStyle/>
          <a:p>
            <a:pPr defTabSz="9124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Evolution</a:t>
            </a:r>
            <a:r>
              <a:rPr lang="pt-BR" sz="32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32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pt-BR" sz="32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32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one</a:t>
            </a:r>
            <a:r>
              <a:rPr lang="pt-BR" sz="32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32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spherical</a:t>
            </a:r>
            <a:r>
              <a:rPr lang="pt-BR" sz="32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32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perturbation</a:t>
            </a:r>
            <a:r>
              <a:rPr lang="pt-BR" sz="32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444" name="Rectangle 3"/>
          <p:cNvSpPr>
            <a:spLocks noChangeArrowheads="1"/>
          </p:cNvSpPr>
          <p:nvPr/>
        </p:nvSpPr>
        <p:spPr bwMode="auto">
          <a:xfrm>
            <a:off x="6945313" y="1323975"/>
            <a:ext cx="1041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232" tIns="45619" rIns="91232" bIns="45619">
            <a:prstTxWarp prst="textNoShape">
              <a:avLst/>
            </a:prstTxWarp>
            <a:spAutoFit/>
          </a:bodyPr>
          <a:lstStyle/>
          <a:p>
            <a:pPr defTabSz="909638" eaLnBrk="1" hangingPunct="1"/>
            <a:r>
              <a:rPr lang="en-US" b="1" baseline="30000">
                <a:solidFill>
                  <a:srgbClr val="000000"/>
                </a:solidFill>
                <a:latin typeface="Calibri" pitchFamily="-1" charset="0"/>
              </a:rPr>
              <a:t>Eisenstein</a:t>
            </a:r>
            <a:endParaRPr lang="en-US" b="1">
              <a:solidFill>
                <a:srgbClr val="000000"/>
              </a:solidFill>
              <a:latin typeface="Calibri" pitchFamily="-1" charset="0"/>
            </a:endParaRPr>
          </a:p>
        </p:txBody>
      </p:sp>
      <p:sp>
        <p:nvSpPr>
          <p:cNvPr id="6144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412750"/>
            <a:fld id="{4CC431D8-6452-154E-A5E9-9EC1996AAFBC}" type="slidenum">
              <a:rPr lang="pt-BR" smtClean="0"/>
              <a:pPr defTabSz="412750"/>
              <a:t>23</a:t>
            </a:fld>
            <a:endParaRPr lang="pt-BR"/>
          </a:p>
        </p:txBody>
      </p:sp>
      <p:sp>
        <p:nvSpPr>
          <p:cNvPr id="61446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411163"/>
            <a:r>
              <a:rPr lang="en-US"/>
              <a:t>Silafae2018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47800" y="361950"/>
            <a:ext cx="7186613" cy="584200"/>
          </a:xfrm>
          <a:prstGeom prst="rect">
            <a:avLst/>
          </a:prstGeom>
        </p:spPr>
        <p:txBody>
          <a:bodyPr wrap="none" lIns="91232" tIns="45619" rIns="91232" bIns="45619">
            <a:spAutoFit/>
          </a:bodyPr>
          <a:lstStyle/>
          <a:p>
            <a:pPr defTabSz="9124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Evolution</a:t>
            </a:r>
            <a:r>
              <a:rPr lang="pt-BR" sz="32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32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pt-BR" sz="32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32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one</a:t>
            </a:r>
            <a:r>
              <a:rPr lang="pt-BR" sz="32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32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spherical</a:t>
            </a:r>
            <a:r>
              <a:rPr lang="pt-BR" sz="32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32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perturbation</a:t>
            </a:r>
            <a:r>
              <a:rPr lang="pt-BR" sz="32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6945313" y="1323975"/>
            <a:ext cx="1041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232" tIns="45619" rIns="91232" bIns="45619">
            <a:prstTxWarp prst="textNoShape">
              <a:avLst/>
            </a:prstTxWarp>
            <a:spAutoFit/>
          </a:bodyPr>
          <a:lstStyle/>
          <a:p>
            <a:pPr defTabSz="909638" eaLnBrk="1" hangingPunct="1"/>
            <a:r>
              <a:rPr lang="en-US" b="1" baseline="30000">
                <a:solidFill>
                  <a:srgbClr val="000000"/>
                </a:solidFill>
                <a:latin typeface="Calibri" pitchFamily="-1" charset="0"/>
              </a:rPr>
              <a:t>Eisenstein</a:t>
            </a:r>
            <a:endParaRPr lang="en-US" b="1">
              <a:solidFill>
                <a:srgbClr val="000000"/>
              </a:solidFill>
              <a:latin typeface="Calibri" pitchFamily="-1" charset="0"/>
            </a:endParaRPr>
          </a:p>
        </p:txBody>
      </p:sp>
      <p:pic>
        <p:nvPicPr>
          <p:cNvPr id="62468" name="Picture 6" descr="anim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2038" y="935038"/>
            <a:ext cx="7239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9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412750"/>
            <a:fld id="{597BC651-88B6-7D47-9FE3-E9252D461020}" type="slidenum">
              <a:rPr lang="pt-BR" smtClean="0"/>
              <a:pPr defTabSz="412750"/>
              <a:t>24</a:t>
            </a:fld>
            <a:endParaRPr lang="pt-BR"/>
          </a:p>
        </p:txBody>
      </p:sp>
      <p:sp>
        <p:nvSpPr>
          <p:cNvPr id="62470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411163"/>
            <a:r>
              <a:rPr lang="en-US"/>
              <a:t>Silafae2018</a:t>
            </a:r>
            <a:endParaRPr lang="pt-BR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24200" y="381000"/>
            <a:ext cx="2851150" cy="769938"/>
          </a:xfrm>
          <a:prstGeom prst="rect">
            <a:avLst/>
          </a:prstGeom>
        </p:spPr>
        <p:txBody>
          <a:bodyPr wrap="none" lIns="91232" tIns="45619" rIns="91232" bIns="45619">
            <a:spAutoFit/>
          </a:bodyPr>
          <a:lstStyle/>
          <a:p>
            <a:pPr defTabSz="9124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4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BAO </a:t>
            </a:r>
            <a:r>
              <a:rPr lang="pt-BR" sz="44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scale</a:t>
            </a:r>
            <a:r>
              <a:rPr lang="pt-BR" sz="44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4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3491" name="Picture 4" descr="latex-image-1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211513"/>
            <a:ext cx="6143625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5" descr="latex-image-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5105400"/>
            <a:ext cx="252253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rot="10800000">
            <a:off x="4953000" y="4202113"/>
            <a:ext cx="762000" cy="2413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353050" y="4430713"/>
            <a:ext cx="2800350" cy="369887"/>
          </a:xfrm>
          <a:prstGeom prst="rect">
            <a:avLst/>
          </a:prstGeom>
        </p:spPr>
        <p:txBody>
          <a:bodyPr wrap="none" lIns="91232" tIns="45619" rIns="91232" bIns="45619">
            <a:spAutoFit/>
          </a:bodyPr>
          <a:lstStyle/>
          <a:p>
            <a:pPr defTabSz="9124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kern="0" dirty="0" err="1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Cosmological</a:t>
            </a:r>
            <a:r>
              <a:rPr lang="pt-BR" sz="1800" kern="0" dirty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1800" kern="0" dirty="0" err="1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parameters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47800" y="1549400"/>
            <a:ext cx="4633913" cy="584200"/>
          </a:xfrm>
          <a:prstGeom prst="rect">
            <a:avLst/>
          </a:prstGeom>
        </p:spPr>
        <p:txBody>
          <a:bodyPr wrap="none" lIns="91232" tIns="45619" rIns="91232" bIns="45619">
            <a:spAutoFit/>
          </a:bodyPr>
          <a:lstStyle/>
          <a:p>
            <a:pPr defTabSz="9124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Standard </a:t>
            </a:r>
            <a:r>
              <a:rPr lang="pt-BR" sz="32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ruler</a:t>
            </a:r>
            <a:r>
              <a:rPr lang="pt-BR" sz="32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pt-BR" sz="32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</a:t>
            </a:r>
            <a:r>
              <a:rPr lang="pt-BR" sz="32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32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sky</a:t>
            </a:r>
            <a:r>
              <a:rPr lang="pt-BR" sz="32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496" name="Slide Number Placeholder 10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412750"/>
            <a:fld id="{5A3E9DF1-8483-4C4E-A883-03344D0775C0}" type="slidenum">
              <a:rPr lang="pt-BR" smtClean="0"/>
              <a:pPr defTabSz="412750"/>
              <a:t>25</a:t>
            </a:fld>
            <a:endParaRPr lang="pt-BR"/>
          </a:p>
        </p:txBody>
      </p:sp>
      <p:sp>
        <p:nvSpPr>
          <p:cNvPr id="63497" name="Footer Placeholder 10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411163"/>
            <a:r>
              <a:rPr lang="en-US"/>
              <a:t>Silafae2018</a:t>
            </a:r>
            <a:endParaRPr lang="pt-BR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28600"/>
            <a:ext cx="8580438" cy="954088"/>
          </a:xfrm>
          <a:prstGeom prst="rect">
            <a:avLst/>
          </a:prstGeom>
        </p:spPr>
        <p:txBody>
          <a:bodyPr wrap="none" lIns="91232" tIns="45619" rIns="91232" bIns="45619">
            <a:spAutoFit/>
          </a:bodyPr>
          <a:lstStyle/>
          <a:p>
            <a:pPr defTabSz="9124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Things</a:t>
            </a:r>
            <a:r>
              <a:rPr lang="pt-BR" sz="28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are more </a:t>
            </a:r>
            <a:r>
              <a:rPr lang="pt-BR" sz="28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complicated</a:t>
            </a:r>
            <a:r>
              <a:rPr lang="pt-BR" sz="28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pt-BR" sz="28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superposition</a:t>
            </a:r>
            <a:r>
              <a:rPr lang="pt-BR" sz="28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pt-BR" sz="28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shells</a:t>
            </a:r>
            <a:endParaRPr lang="pt-BR" sz="2800" kern="0" dirty="0">
              <a:solidFill>
                <a:srgbClr val="A04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defTabSz="9124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with</a:t>
            </a:r>
            <a:r>
              <a:rPr lang="pt-BR" sz="28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different</a:t>
            </a:r>
            <a:r>
              <a:rPr lang="pt-BR" sz="28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locations</a:t>
            </a:r>
            <a:r>
              <a:rPr lang="pt-BR" sz="28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and</a:t>
            </a:r>
            <a:r>
              <a:rPr lang="pt-BR" sz="28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different</a:t>
            </a:r>
            <a:r>
              <a:rPr lang="pt-BR" sz="28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amplitudes</a:t>
            </a:r>
          </a:p>
        </p:txBody>
      </p:sp>
      <p:pic>
        <p:nvPicPr>
          <p:cNvPr id="64515" name="Picture 4" descr="anim_man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681163"/>
            <a:ext cx="5110163" cy="403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6" name="Rectangle 3"/>
          <p:cNvSpPr>
            <a:spLocks noChangeArrowheads="1"/>
          </p:cNvSpPr>
          <p:nvPr/>
        </p:nvSpPr>
        <p:spPr bwMode="auto">
          <a:xfrm>
            <a:off x="6705600" y="4676775"/>
            <a:ext cx="118586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232" tIns="45619" rIns="91232" bIns="45619">
            <a:prstTxWarp prst="textNoShape">
              <a:avLst/>
            </a:prstTxWarp>
            <a:spAutoFit/>
          </a:bodyPr>
          <a:lstStyle/>
          <a:p>
            <a:pPr defTabSz="909638" eaLnBrk="1" hangingPunct="1"/>
            <a:r>
              <a:rPr lang="en-US" sz="2800" b="1" baseline="30000">
                <a:solidFill>
                  <a:srgbClr val="000000"/>
                </a:solidFill>
                <a:latin typeface="Calibri" pitchFamily="-1" charset="0"/>
              </a:rPr>
              <a:t>Eisenstein</a:t>
            </a:r>
            <a:endParaRPr lang="en-US" sz="2800" b="1">
              <a:solidFill>
                <a:srgbClr val="000000"/>
              </a:solidFill>
              <a:latin typeface="Calibri" pitchFamily="-1" charset="0"/>
            </a:endParaRPr>
          </a:p>
        </p:txBody>
      </p:sp>
      <p:sp>
        <p:nvSpPr>
          <p:cNvPr id="6451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412750"/>
            <a:fld id="{5C1BFDBE-F1AE-6E4E-A5A2-ECE8343EE15E}" type="slidenum">
              <a:rPr lang="pt-BR" smtClean="0"/>
              <a:pPr defTabSz="412750"/>
              <a:t>26</a:t>
            </a:fld>
            <a:endParaRPr lang="pt-BR"/>
          </a:p>
        </p:txBody>
      </p:sp>
      <p:sp>
        <p:nvSpPr>
          <p:cNvPr id="64518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411163"/>
            <a:r>
              <a:rPr lang="en-US"/>
              <a:t>Silafae2018</a:t>
            </a:r>
            <a:endParaRPr lang="pt-BR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1163"/>
            <a:fld id="{17783908-57BF-8040-BBBA-2CA7E2C3620E}" type="slidenum">
              <a:rPr lang="en-US" smtClean="0"/>
              <a:pPr defTabSz="411163"/>
              <a:t>27</a:t>
            </a:fld>
            <a:endParaRPr lang="en-US"/>
          </a:p>
        </p:txBody>
      </p:sp>
      <p:pic>
        <p:nvPicPr>
          <p:cNvPr id="65539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42913" y="111125"/>
            <a:ext cx="9586913" cy="615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0" name="Rectangle 6"/>
          <p:cNvSpPr>
            <a:spLocks noChangeArrowheads="1"/>
          </p:cNvSpPr>
          <p:nvPr/>
        </p:nvSpPr>
        <p:spPr bwMode="auto">
          <a:xfrm>
            <a:off x="228600" y="5638800"/>
            <a:ext cx="86106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71" tIns="45638" rIns="91271" bIns="45638">
            <a:prstTxWarp prst="textNoShape">
              <a:avLst/>
            </a:prstTxWarp>
            <a:spAutoFit/>
          </a:bodyPr>
          <a:lstStyle/>
          <a:p>
            <a:pPr defTabSz="911225" eaLnBrk="1" hangingPunct="1"/>
            <a:r>
              <a:rPr lang="en-US">
                <a:solidFill>
                  <a:srgbClr val="FFFF00"/>
                </a:solidFill>
              </a:rPr>
              <a:t>Credit: Zosia Rostomian, Lawrence Berkeley National Laboratory </a:t>
            </a:r>
          </a:p>
        </p:txBody>
      </p:sp>
      <p:sp>
        <p:nvSpPr>
          <p:cNvPr id="6554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1163"/>
            <a:r>
              <a:rPr lang="en-US"/>
              <a:t>Silafae2018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28600"/>
            <a:ext cx="7708900" cy="1385888"/>
          </a:xfrm>
          <a:prstGeom prst="rect">
            <a:avLst/>
          </a:prstGeom>
        </p:spPr>
        <p:txBody>
          <a:bodyPr wrap="none" lIns="91213" tIns="45609" rIns="91213" bIns="45609">
            <a:spAutoFit/>
          </a:bodyPr>
          <a:lstStyle/>
          <a:p>
            <a:pPr defTabSz="9122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First</a:t>
            </a:r>
            <a:r>
              <a:rPr lang="pt-BR" sz="28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detection</a:t>
            </a:r>
            <a:r>
              <a:rPr lang="pt-BR" sz="28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pt-BR" sz="28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BAO </a:t>
            </a:r>
            <a:r>
              <a:rPr lang="pt-BR" sz="28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features</a:t>
            </a:r>
            <a:r>
              <a:rPr lang="pt-BR" sz="28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with</a:t>
            </a:r>
            <a:r>
              <a:rPr lang="pt-BR" sz="28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SDSS data </a:t>
            </a:r>
          </a:p>
          <a:p>
            <a:pPr defTabSz="9122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small </a:t>
            </a:r>
            <a:r>
              <a:rPr lang="pt-BR" sz="28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effect</a:t>
            </a:r>
            <a:r>
              <a:rPr lang="pt-BR" sz="28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(&lt;</a:t>
            </a:r>
            <a:r>
              <a:rPr lang="pt-BR" sz="28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few</a:t>
            </a:r>
            <a:r>
              <a:rPr lang="pt-BR" sz="28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%), </a:t>
            </a:r>
            <a:r>
              <a:rPr lang="pt-BR" sz="28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difficult</a:t>
            </a:r>
            <a:r>
              <a:rPr lang="pt-BR" sz="28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kern="0" dirty="0" err="1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measurements</a:t>
            </a:r>
            <a:endParaRPr lang="pt-BR" sz="2800" kern="0" dirty="0">
              <a:solidFill>
                <a:srgbClr val="A04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defTabSz="91222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kern="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pt-BR" sz="2800" b="1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bump</a:t>
            </a:r>
            <a:r>
              <a:rPr lang="pt-BR" sz="2800" b="1" kern="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2800" b="1" kern="0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hunting</a:t>
            </a:r>
            <a:r>
              <a:rPr lang="pt-BR" sz="2800" kern="0" dirty="0">
                <a:solidFill>
                  <a:srgbClr val="A04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</p:txBody>
      </p:sp>
      <p:pic>
        <p:nvPicPr>
          <p:cNvPr id="66563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1981200"/>
            <a:ext cx="4471988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4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6750" y="1981200"/>
            <a:ext cx="4727575" cy="358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5" name="Rectangle 4"/>
          <p:cNvSpPr>
            <a:spLocks noChangeArrowheads="1"/>
          </p:cNvSpPr>
          <p:nvPr/>
        </p:nvSpPr>
        <p:spPr bwMode="auto">
          <a:xfrm>
            <a:off x="1219200" y="5715000"/>
            <a:ext cx="2438400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13" tIns="45609" rIns="91213" bIns="45609">
            <a:prstTxWarp prst="textNoShape">
              <a:avLst/>
            </a:prstTxWarp>
            <a:spAutoFit/>
          </a:bodyPr>
          <a:lstStyle/>
          <a:p>
            <a:pPr defTabSz="909638" eaLnBrk="1" hangingPunct="1"/>
            <a:r>
              <a:rPr lang="en-US" sz="2800" b="1" baseline="30000">
                <a:solidFill>
                  <a:srgbClr val="000000"/>
                </a:solidFill>
                <a:latin typeface="Calibri" pitchFamily="-1" charset="0"/>
              </a:rPr>
              <a:t>Eisenstein et al (2005)</a:t>
            </a:r>
            <a:endParaRPr lang="en-US" sz="2800" b="1">
              <a:solidFill>
                <a:srgbClr val="000000"/>
              </a:solidFill>
              <a:latin typeface="Calibri" pitchFamily="-1" charset="0"/>
            </a:endParaRPr>
          </a:p>
        </p:txBody>
      </p:sp>
      <p:sp>
        <p:nvSpPr>
          <p:cNvPr id="66566" name="Rectangle 5"/>
          <p:cNvSpPr>
            <a:spLocks noChangeArrowheads="1"/>
          </p:cNvSpPr>
          <p:nvPr/>
        </p:nvSpPr>
        <p:spPr bwMode="auto">
          <a:xfrm>
            <a:off x="5791200" y="5638800"/>
            <a:ext cx="2438400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13" tIns="45609" rIns="91213" bIns="45609">
            <a:prstTxWarp prst="textNoShape">
              <a:avLst/>
            </a:prstTxWarp>
            <a:spAutoFit/>
          </a:bodyPr>
          <a:lstStyle/>
          <a:p>
            <a:pPr defTabSz="909638" eaLnBrk="1" hangingPunct="1"/>
            <a:r>
              <a:rPr lang="en-US" sz="2800" b="1" baseline="30000">
                <a:solidFill>
                  <a:srgbClr val="000000"/>
                </a:solidFill>
                <a:latin typeface="Calibri" pitchFamily="-1" charset="0"/>
              </a:rPr>
              <a:t>Tegmark et al (2006)</a:t>
            </a:r>
            <a:endParaRPr lang="en-US" sz="2800" b="1">
              <a:solidFill>
                <a:srgbClr val="000000"/>
              </a:solidFill>
              <a:latin typeface="Calibri" pitchFamily="-1" charset="0"/>
            </a:endParaRPr>
          </a:p>
        </p:txBody>
      </p:sp>
      <p:sp>
        <p:nvSpPr>
          <p:cNvPr id="66567" name="Rectangle 6"/>
          <p:cNvSpPr>
            <a:spLocks noChangeArrowheads="1"/>
          </p:cNvSpPr>
          <p:nvPr/>
        </p:nvSpPr>
        <p:spPr bwMode="auto">
          <a:xfrm>
            <a:off x="3733800" y="6172200"/>
            <a:ext cx="13985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213" tIns="45609" rIns="91213" bIns="45609">
            <a:prstTxWarp prst="textNoShape">
              <a:avLst/>
            </a:prstTxWarp>
            <a:spAutoFit/>
          </a:bodyPr>
          <a:lstStyle/>
          <a:p>
            <a:pPr defTabSz="909638" eaLnBrk="1" hangingPunct="1"/>
            <a:r>
              <a:rPr lang="en-US" sz="1800">
                <a:solidFill>
                  <a:srgbClr val="000000"/>
                </a:solidFill>
                <a:latin typeface="Calibri" pitchFamily="-1" charset="0"/>
              </a:rPr>
              <a:t>DR3, z ~ 0.35</a:t>
            </a:r>
          </a:p>
        </p:txBody>
      </p:sp>
      <p:sp>
        <p:nvSpPr>
          <p:cNvPr id="66568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412750"/>
            <a:fld id="{87D075D8-D127-8046-AA2E-5D35C08B8C16}" type="slidenum">
              <a:rPr lang="pt-BR" smtClean="0"/>
              <a:pPr defTabSz="412750"/>
              <a:t>28</a:t>
            </a:fld>
            <a:endParaRPr lang="pt-BR"/>
          </a:p>
        </p:txBody>
      </p:sp>
      <p:sp>
        <p:nvSpPr>
          <p:cNvPr id="66569" name="Footer Placeholder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411163"/>
            <a:r>
              <a:rPr lang="en-US"/>
              <a:t>Silafae2018</a:t>
            </a:r>
            <a:endParaRPr lang="pt-BR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411163"/>
            <a:fld id="{BE2D8687-663F-9C41-8F38-F53FDA5AE7FC}" type="slidenum">
              <a:rPr lang="pt-BR" smtClean="0"/>
              <a:pPr defTabSz="411163"/>
              <a:t>29</a:t>
            </a:fld>
            <a:endParaRPr lang="pt-BR"/>
          </a:p>
        </p:txBody>
      </p:sp>
      <p:pic>
        <p:nvPicPr>
          <p:cNvPr id="68611" name="Picture 2" descr="Screen Shot 2016-09-25 at 10.40.03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8463" y="1239838"/>
            <a:ext cx="5219700" cy="550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155700" y="282575"/>
            <a:ext cx="71897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262" tIns="45633" rIns="91262" bIns="45633">
            <a:spAutoFit/>
          </a:bodyPr>
          <a:lstStyle/>
          <a:p>
            <a:pPr algn="ctr" defTabSz="9126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kern="0" dirty="0" err="1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Galaxy</a:t>
            </a:r>
            <a:r>
              <a:rPr lang="pt-BR" sz="3600" kern="0" dirty="0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2-</a:t>
            </a:r>
            <a:r>
              <a:rPr lang="pt-BR" sz="3600" kern="0" dirty="0" err="1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point</a:t>
            </a:r>
            <a:r>
              <a:rPr lang="pt-BR" sz="3600" kern="0" dirty="0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3600" kern="0" dirty="0" err="1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correlation</a:t>
            </a:r>
            <a:r>
              <a:rPr lang="pt-BR" sz="3600" kern="0" dirty="0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3600" kern="0" dirty="0" err="1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function</a:t>
            </a:r>
            <a:endParaRPr lang="en-US" sz="3600" kern="0" dirty="0">
              <a:solidFill>
                <a:srgbClr val="3333CC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8613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411163"/>
            <a:r>
              <a:rPr lang="en-US"/>
              <a:t>Silafae2018</a:t>
            </a:r>
            <a:endParaRPr lang="pt-B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3465DF-4409-BB47-B8C8-9A115A79FACE}" type="slidenum">
              <a:rPr lang="pt-BR" smtClean="0"/>
              <a:pPr/>
              <a:t>3</a:t>
            </a:fld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3733800" y="76200"/>
            <a:ext cx="1470025" cy="769938"/>
          </a:xfrm>
          <a:prstGeom prst="rect">
            <a:avLst/>
          </a:prstGeom>
        </p:spPr>
        <p:txBody>
          <a:bodyPr wrap="none" lIns="91370" tIns="45687" rIns="91370" bIns="45687">
            <a:spAutoFit/>
          </a:bodyPr>
          <a:lstStyle/>
          <a:p>
            <a:pPr>
              <a:defRPr/>
            </a:pPr>
            <a:r>
              <a:rPr lang="pt-BR" sz="4400" b="1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Plan</a:t>
            </a:r>
            <a:r>
              <a:rPr lang="pt-BR" sz="4400" b="1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84" charset="0"/>
                <a:ea typeface="Arial Unicode MS" pitchFamily="-84" charset="0"/>
                <a:cs typeface="Arial Unicode MS" pitchFamily="-84" charset="0"/>
              </a:rPr>
              <a:t>:</a:t>
            </a:r>
            <a:endParaRPr lang="en-US" sz="2000" dirty="0">
              <a:latin typeface="Times New Roman" pitchFamily="-84" charset="0"/>
            </a:endParaRPr>
          </a:p>
        </p:txBody>
      </p:sp>
      <p:sp>
        <p:nvSpPr>
          <p:cNvPr id="7" name="Retângulo 3"/>
          <p:cNvSpPr/>
          <p:nvPr/>
        </p:nvSpPr>
        <p:spPr>
          <a:xfrm>
            <a:off x="212574" y="762000"/>
            <a:ext cx="8473653" cy="6304288"/>
          </a:xfrm>
          <a:prstGeom prst="rect">
            <a:avLst/>
          </a:prstGeom>
        </p:spPr>
        <p:txBody>
          <a:bodyPr wrap="none" lIns="91370" tIns="45687" rIns="91370" bIns="45687">
            <a:prstTxWarp prst="textNoShape">
              <a:avLst/>
            </a:prstTxWarp>
            <a:spAutoFit/>
          </a:bodyPr>
          <a:lstStyle/>
          <a:p>
            <a:pPr>
              <a:lnSpc>
                <a:spcPct val="70000"/>
              </a:lnSpc>
              <a:defRPr/>
            </a:pP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0 –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Introduction</a:t>
            </a:r>
            <a:endParaRPr lang="pt-BR" sz="3200" b="1" dirty="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>
              <a:lnSpc>
                <a:spcPct val="70000"/>
              </a:lnSpc>
              <a:defRPr/>
            </a:pPr>
            <a:endParaRPr lang="pt-BR" sz="3200" b="1" dirty="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>
              <a:lnSpc>
                <a:spcPct val="70000"/>
              </a:lnSpc>
              <a:defRPr/>
            </a:pP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1– 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From</a:t>
            </a: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probes</a:t>
            </a: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to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answers</a:t>
            </a:r>
            <a:endParaRPr lang="pt-BR" sz="3200" b="1" dirty="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>
              <a:lnSpc>
                <a:spcPct val="70000"/>
              </a:lnSpc>
              <a:defRPr/>
            </a:pPr>
            <a:endParaRPr lang="pt-BR" sz="3200" b="1" dirty="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>
              <a:lnSpc>
                <a:spcPct val="70000"/>
              </a:lnSpc>
              <a:defRPr/>
            </a:pP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2 –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Perturbations</a:t>
            </a: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in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Universe</a:t>
            </a:r>
            <a:endParaRPr lang="pt-BR" sz="3200" b="1" dirty="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>
              <a:lnSpc>
                <a:spcPct val="70000"/>
              </a:lnSpc>
              <a:defRPr/>
            </a:pPr>
            <a:endParaRPr lang="pt-BR" sz="3200" b="1" dirty="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>
              <a:lnSpc>
                <a:spcPct val="70000"/>
              </a:lnSpc>
              <a:defRPr/>
            </a:pP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3 –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3d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power</a:t>
            </a: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spectrum</a:t>
            </a:r>
            <a:endParaRPr lang="pt-BR" sz="3200" b="1" dirty="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>
              <a:lnSpc>
                <a:spcPct val="70000"/>
              </a:lnSpc>
              <a:defRPr/>
            </a:pPr>
            <a:endParaRPr lang="pt-BR" sz="3200" b="1" dirty="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>
              <a:lnSpc>
                <a:spcPct val="70000"/>
              </a:lnSpc>
              <a:defRPr/>
            </a:pP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4 -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Baryon</a:t>
            </a: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acoustic</a:t>
            </a: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oscillations</a:t>
            </a:r>
            <a:endParaRPr lang="pt-BR" sz="3200" b="1" dirty="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>
              <a:lnSpc>
                <a:spcPct val="70000"/>
              </a:lnSpc>
              <a:defRPr/>
            </a:pPr>
            <a:endParaRPr lang="pt-BR" sz="3200" b="1" dirty="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>
              <a:lnSpc>
                <a:spcPct val="70000"/>
              </a:lnSpc>
              <a:defRPr/>
            </a:pP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5 – Angular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power</a:t>
            </a: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spectrum</a:t>
            </a: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theory</a:t>
            </a:r>
            <a:endParaRPr lang="pt-BR" sz="3200" b="1" dirty="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>
              <a:lnSpc>
                <a:spcPct val="70000"/>
              </a:lnSpc>
              <a:defRPr/>
            </a:pPr>
            <a:endParaRPr lang="pt-BR" sz="3200" b="1" dirty="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>
              <a:lnSpc>
                <a:spcPct val="70000"/>
              </a:lnSpc>
              <a:defRPr/>
            </a:pP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6 –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Observations</a:t>
            </a: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Dark</a:t>
            </a: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Energy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Survey</a:t>
            </a:r>
            <a:endParaRPr lang="pt-BR" sz="3200" b="1" dirty="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>
              <a:lnSpc>
                <a:spcPct val="70000"/>
              </a:lnSpc>
              <a:defRPr/>
            </a:pPr>
            <a:endParaRPr lang="pt-BR" sz="3200" b="1" dirty="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>
              <a:lnSpc>
                <a:spcPct val="70000"/>
              </a:lnSpc>
              <a:defRPr/>
            </a:pP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7 – DES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highlights</a:t>
            </a: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and</a:t>
            </a: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challenges</a:t>
            </a:r>
            <a:endParaRPr lang="pt-BR" sz="3200" b="1" dirty="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>
              <a:lnSpc>
                <a:spcPct val="70000"/>
              </a:lnSpc>
              <a:defRPr/>
            </a:pPr>
            <a:endParaRPr lang="pt-BR" sz="3200" b="1" dirty="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>
              <a:lnSpc>
                <a:spcPct val="70000"/>
              </a:lnSpc>
              <a:defRPr/>
            </a:pPr>
            <a:r>
              <a:rPr lang="pt-BR" sz="3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8 – </a:t>
            </a:r>
            <a:r>
              <a:rPr lang="pt-BR" sz="32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Coda</a:t>
            </a:r>
            <a:endParaRPr lang="pt-BR" sz="3200" b="1" dirty="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>
              <a:lnSpc>
                <a:spcPct val="70000"/>
              </a:lnSpc>
              <a:defRPr/>
            </a:pPr>
            <a:endParaRPr lang="pt-BR" sz="3200" b="1" dirty="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411163"/>
            <a:r>
              <a:rPr lang="en-US"/>
              <a:t>Silafae2018</a:t>
            </a:r>
            <a:endParaRPr lang="pt-BR"/>
          </a:p>
        </p:txBody>
      </p:sp>
      <p:sp>
        <p:nvSpPr>
          <p:cNvPr id="69635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411163"/>
            <a:fld id="{473EC379-C992-7947-94F9-CD89034CB48E}" type="slidenum">
              <a:rPr lang="pt-BR" smtClean="0"/>
              <a:pPr defTabSz="411163"/>
              <a:t>30</a:t>
            </a:fld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251520" y="304800"/>
            <a:ext cx="8688647" cy="532195"/>
          </a:xfrm>
          <a:prstGeom prst="rect">
            <a:avLst/>
          </a:prstGeom>
        </p:spPr>
        <p:txBody>
          <a:bodyPr wrap="none" lIns="91370" tIns="45687" rIns="91370" bIns="45687">
            <a:prstTxWarp prst="textNoShape">
              <a:avLst/>
            </a:prstTxWarp>
            <a:spAutoFit/>
          </a:bodyPr>
          <a:lstStyle/>
          <a:p>
            <a:pPr>
              <a:lnSpc>
                <a:spcPct val="70000"/>
              </a:lnSpc>
              <a:defRPr/>
            </a:pPr>
            <a:r>
              <a:rPr lang="pt-BR" sz="40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5- Angular </a:t>
            </a:r>
            <a:r>
              <a:rPr lang="pt-BR" sz="40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power</a:t>
            </a:r>
            <a:r>
              <a:rPr lang="pt-BR" sz="40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40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spectrum</a:t>
            </a:r>
            <a:r>
              <a:rPr lang="pt-BR" sz="40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 </a:t>
            </a:r>
            <a:r>
              <a:rPr lang="pt-BR" sz="40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theory</a:t>
            </a:r>
            <a:endParaRPr lang="pt-BR" sz="4000" b="1" dirty="0">
              <a:solidFill>
                <a:srgbClr val="3333CC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  <p:sp>
        <p:nvSpPr>
          <p:cNvPr id="69637" name="Content Placeholder 2"/>
          <p:cNvSpPr txBox="1">
            <a:spLocks/>
          </p:cNvSpPr>
          <p:nvPr/>
        </p:nvSpPr>
        <p:spPr bwMode="auto">
          <a:xfrm>
            <a:off x="-76200" y="1600200"/>
            <a:ext cx="9575800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9071" tIns="51517" rIns="99071" bIns="51517">
            <a:prstTxWarp prst="textNoShape">
              <a:avLst/>
            </a:prstTxWarp>
          </a:bodyPr>
          <a:lstStyle/>
          <a:p>
            <a:pPr algn="just" defTabSz="1001713"/>
            <a:r>
              <a:rPr lang="x-none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Some surveys have poor redshift determination and it </a:t>
            </a:r>
          </a:p>
          <a:p>
            <a:pPr algn="just" defTabSz="1001713"/>
            <a:r>
              <a:rPr lang="x-none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is convenient to project the 3d matter density contrast into </a:t>
            </a:r>
          </a:p>
          <a:p>
            <a:pPr algn="just" defTabSz="1001713"/>
            <a:r>
              <a:rPr lang="x-none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spherical shells in a given redshift bin and expand it </a:t>
            </a:r>
          </a:p>
          <a:p>
            <a:pPr algn="just" defTabSz="1001713"/>
            <a:r>
              <a:rPr lang="x-none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in spherical harmonics: </a:t>
            </a: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defTabSz="1001713"/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defTabSz="1001713">
              <a:spcBef>
                <a:spcPts val="663"/>
              </a:spcBef>
              <a:buClr>
                <a:srgbClr val="000000"/>
              </a:buClr>
              <a:buSzPct val="100000"/>
            </a:pPr>
            <a:endParaRPr lang="en-US" sz="28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4800" y="3924300"/>
            <a:ext cx="8293100" cy="11811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rot="16200000" flipV="1">
            <a:off x="3086100" y="4838700"/>
            <a:ext cx="53340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429000" y="5410200"/>
            <a:ext cx="4290087" cy="369128"/>
          </a:xfrm>
          <a:prstGeom prst="rect">
            <a:avLst/>
          </a:prstGeom>
        </p:spPr>
        <p:txBody>
          <a:bodyPr wrap="none" lIns="91232" tIns="45619" rIns="91232" bIns="45619">
            <a:spAutoFit/>
          </a:bodyPr>
          <a:lstStyle/>
          <a:p>
            <a:pPr defTabSz="9124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kern="0" dirty="0" err="1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Selection</a:t>
            </a:r>
            <a:r>
              <a:rPr lang="pt-BR" sz="1800" kern="0" dirty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1800" kern="0" dirty="0" err="1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function</a:t>
            </a:r>
            <a:r>
              <a:rPr lang="pt-BR" sz="1800" kern="0" dirty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pt-BR" sz="1800" kern="0" dirty="0" err="1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given</a:t>
            </a:r>
            <a:r>
              <a:rPr lang="pt-BR" sz="1800" kern="0" dirty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1800" kern="0" dirty="0" err="1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by</a:t>
            </a:r>
            <a:r>
              <a:rPr lang="pt-BR" sz="1800" kern="0" dirty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1800" kern="0" dirty="0" err="1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experiment</a:t>
            </a:r>
            <a:r>
              <a:rPr lang="pt-BR" sz="1800" kern="0" dirty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C91E2C-D3F2-4E45-A4A2-6AD903B89808}" type="slidenum">
              <a:rPr lang="pt-BR" smtClean="0"/>
              <a:pPr>
                <a:defRPr/>
              </a:pPr>
              <a:t>31</a:t>
            </a:fld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381000" y="381000"/>
            <a:ext cx="8458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001713"/>
            <a:r>
              <a:rPr lang="x-none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 angular power spectrum C</a:t>
            </a:r>
            <a:r>
              <a:rPr lang="x-none" sz="2800" baseline="-250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l</a:t>
            </a:r>
            <a:r>
              <a:rPr lang="x-none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is defined as: </a:t>
            </a: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09800" y="1463675"/>
            <a:ext cx="4572000" cy="4699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8600" y="2590800"/>
            <a:ext cx="8458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001713"/>
            <a:r>
              <a:rPr lang="x-none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It is not difficult to show that the angular power spectrum C</a:t>
            </a:r>
            <a:r>
              <a:rPr lang="x-none" sz="2800" baseline="-250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l</a:t>
            </a:r>
            <a:r>
              <a:rPr lang="x-none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is related to the 3d power spectrum by: </a:t>
            </a: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820863" y="3892550"/>
            <a:ext cx="6311900" cy="10160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425950" y="5038868"/>
            <a:ext cx="3575050" cy="676132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C91E2C-D3F2-4E45-A4A2-6AD903B89808}" type="slidenum">
              <a:rPr lang="pt-BR" smtClean="0"/>
              <a:pPr>
                <a:defRPr/>
              </a:pPr>
              <a:t>32</a:t>
            </a:fld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152400" y="152400"/>
            <a:ext cx="8915400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001713"/>
            <a:r>
              <a:rPr lang="x-none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Why is it difficult to compute the angular power spectrum in a given model:</a:t>
            </a:r>
          </a:p>
          <a:p>
            <a:pPr algn="just" defTabSz="1001713"/>
            <a:endParaRPr lang="x-none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r>
              <a:rPr lang="x-none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 To compute the </a:t>
            </a:r>
            <a:r>
              <a:rPr lang="x-none" sz="2800" dirty="0">
                <a:solidFill>
                  <a:srgbClr val="FF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linear</a:t>
            </a:r>
            <a:r>
              <a:rPr lang="x-none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P(k) in a new physics model one has to solve a complicated set of Boltzmann equations (CAMB, CLASS) to evolve an initial P(k)</a:t>
            </a:r>
          </a:p>
          <a:p>
            <a:pPr algn="just" defTabSz="1001713"/>
            <a:endParaRPr lang="x-none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r>
              <a:rPr lang="x-none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 Non-linear power spectrum is very difficult to obtain – semi-analytic mthods, simulations, EFT</a:t>
            </a:r>
          </a:p>
          <a:p>
            <a:pPr algn="just" defTabSz="1001713"/>
            <a:endParaRPr lang="x-none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r>
              <a:rPr lang="x-none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 One must correct for the so-called redshift space distortions – proper motions of objects</a:t>
            </a:r>
          </a:p>
          <a:p>
            <a:pPr algn="just" defTabSz="1001713"/>
            <a:endParaRPr lang="x-none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r>
              <a:rPr lang="x-none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 Redshift measurement has large errors that have to be modelled (photometric redshift)</a:t>
            </a:r>
          </a:p>
          <a:p>
            <a:pPr algn="just" defTabSz="1001713"/>
            <a:endParaRPr lang="x-none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r>
              <a:rPr lang="x-none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 Integral in k oscillates wildly (Limber approximation)</a:t>
            </a:r>
          </a:p>
          <a:p>
            <a:pPr algn="just" defTabSz="1001713"/>
            <a:endParaRPr lang="x-none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C91E2C-D3F2-4E45-A4A2-6AD903B89808}" type="slidenum">
              <a:rPr lang="pt-BR" smtClean="0"/>
              <a:pPr>
                <a:defRPr/>
              </a:pPr>
              <a:t>33</a:t>
            </a:fld>
            <a:endParaRPr lang="pt-BR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53992" y="304800"/>
            <a:ext cx="8156608" cy="229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rial Unicode MS"/>
                <a:cs typeface="Arial Unicode MS"/>
              </a:rPr>
              <a:t>We observe galaxies (baryons) since they emit light.</a:t>
            </a:r>
          </a:p>
          <a:p>
            <a:endParaRPr lang="en-US" dirty="0">
              <a:latin typeface="Arial Unicode MS"/>
              <a:cs typeface="Arial Unicode MS"/>
            </a:endParaRPr>
          </a:p>
          <a:p>
            <a:r>
              <a:rPr lang="en-US" dirty="0">
                <a:latin typeface="Arial Unicode MS"/>
                <a:cs typeface="Arial Unicode MS"/>
              </a:rPr>
              <a:t>Baryons are only ~ 15% of the total matter in the Universe!</a:t>
            </a:r>
          </a:p>
          <a:p>
            <a:endParaRPr lang="en-US" dirty="0">
              <a:latin typeface="Arial Unicode MS"/>
              <a:cs typeface="Arial Unicode MS"/>
            </a:endParaRPr>
          </a:p>
          <a:p>
            <a:r>
              <a:rPr lang="en-US" dirty="0">
                <a:latin typeface="Arial Unicode MS"/>
                <a:cs typeface="Arial Unicode MS"/>
              </a:rPr>
              <a:t>Galaxies are a </a:t>
            </a:r>
            <a:r>
              <a:rPr lang="en-US" dirty="0">
                <a:solidFill>
                  <a:srgbClr val="FF0000"/>
                </a:solidFill>
                <a:latin typeface="Arial Unicode MS"/>
                <a:cs typeface="Arial Unicode MS"/>
              </a:rPr>
              <a:t>biased</a:t>
            </a:r>
            <a:r>
              <a:rPr lang="en-US" dirty="0">
                <a:latin typeface="Arial Unicode MS"/>
                <a:cs typeface="Arial Unicode MS"/>
              </a:rPr>
              <a:t> tracer of the total matter distribution. </a:t>
            </a:r>
          </a:p>
          <a:p>
            <a:r>
              <a:rPr lang="en-US" dirty="0">
                <a:latin typeface="Arial Unicode MS"/>
                <a:cs typeface="Arial Unicode MS"/>
              </a:rPr>
              <a:t>DES measures the distribution properties of galaxies. </a:t>
            </a:r>
          </a:p>
        </p:txBody>
      </p:sp>
      <p:pic>
        <p:nvPicPr>
          <p:cNvPr id="13" name="Picture 12" descr="Screen Shot 2017-07-07 at 7.06.4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724150"/>
            <a:ext cx="9144001" cy="428625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C91E2C-D3F2-4E45-A4A2-6AD903B89808}" type="slidenum">
              <a:rPr lang="pt-BR" smtClean="0"/>
              <a:pPr>
                <a:defRPr/>
              </a:pPr>
              <a:t>34</a:t>
            </a:fld>
            <a:endParaRPr lang="pt-BR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53992" y="304800"/>
            <a:ext cx="8054116" cy="119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prstTxWarp prst="textNoShape">
              <a:avLst/>
            </a:prstTxWarp>
            <a:spAutoFit/>
          </a:bodyPr>
          <a:lstStyle/>
          <a:p>
            <a:endParaRPr lang="en-US" dirty="0">
              <a:latin typeface="Arial Unicode MS"/>
              <a:cs typeface="Arial Unicode MS"/>
            </a:endParaRPr>
          </a:p>
          <a:p>
            <a:r>
              <a:rPr lang="en-US" dirty="0">
                <a:latin typeface="Arial Unicode MS"/>
                <a:cs typeface="Arial Unicode MS"/>
              </a:rPr>
              <a:t>Linear bias model </a:t>
            </a:r>
          </a:p>
          <a:p>
            <a:r>
              <a:rPr lang="en-US" dirty="0">
                <a:latin typeface="Arial Unicode MS"/>
                <a:cs typeface="Arial Unicode MS"/>
              </a:rPr>
              <a:t>(relation between galaxy density and dark matter density):</a:t>
            </a:r>
          </a:p>
        </p:txBody>
      </p:sp>
      <p:pic>
        <p:nvPicPr>
          <p:cNvPr id="5" name="Picture 6" descr="latex-image-1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6725" y="2438400"/>
            <a:ext cx="2903538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8"/>
          <p:cNvCxnSpPr>
            <a:cxnSpLocks noChangeShapeType="1"/>
          </p:cNvCxnSpPr>
          <p:nvPr/>
        </p:nvCxnSpPr>
        <p:spPr bwMode="auto">
          <a:xfrm flipV="1">
            <a:off x="2360613" y="2847975"/>
            <a:ext cx="622300" cy="554037"/>
          </a:xfrm>
          <a:prstGeom prst="straightConnector1">
            <a:avLst/>
          </a:prstGeom>
          <a:noFill/>
          <a:ln w="34925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769938" y="3332162"/>
            <a:ext cx="192563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prstTxWarp prst="textNoShape">
              <a:avLst/>
            </a:prstTxWarp>
            <a:spAutoFit/>
          </a:bodyPr>
          <a:lstStyle/>
          <a:p>
            <a:r>
              <a:rPr lang="en-US" sz="1800"/>
              <a:t>galaxy overdensity </a:t>
            </a:r>
          </a:p>
        </p:txBody>
      </p:sp>
      <p:cxnSp>
        <p:nvCxnSpPr>
          <p:cNvPr id="8" name="Straight Arrow Connector 11"/>
          <p:cNvCxnSpPr>
            <a:cxnSpLocks noChangeShapeType="1"/>
          </p:cNvCxnSpPr>
          <p:nvPr/>
        </p:nvCxnSpPr>
        <p:spPr bwMode="auto">
          <a:xfrm rot="10800000">
            <a:off x="5332413" y="2847975"/>
            <a:ext cx="622300" cy="554037"/>
          </a:xfrm>
          <a:prstGeom prst="straightConnector1">
            <a:avLst/>
          </a:prstGeom>
          <a:noFill/>
          <a:ln w="34925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5356225" y="3384550"/>
            <a:ext cx="35591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prstTxWarp prst="textNoShape">
              <a:avLst/>
            </a:prstTxWarp>
            <a:spAutoFit/>
          </a:bodyPr>
          <a:lstStyle/>
          <a:p>
            <a:r>
              <a:rPr lang="en-US" sz="1800"/>
              <a:t>matter overdensity</a:t>
            </a:r>
          </a:p>
          <a:p>
            <a:r>
              <a:rPr lang="en-US" sz="1800"/>
              <a:t>(theory from a cosmological model) </a:t>
            </a:r>
          </a:p>
        </p:txBody>
      </p:sp>
      <p:cxnSp>
        <p:nvCxnSpPr>
          <p:cNvPr id="10" name="Straight Arrow Connector 16"/>
          <p:cNvCxnSpPr>
            <a:cxnSpLocks noChangeShapeType="1"/>
          </p:cNvCxnSpPr>
          <p:nvPr/>
        </p:nvCxnSpPr>
        <p:spPr bwMode="auto">
          <a:xfrm rot="5400000" flipH="1" flipV="1">
            <a:off x="3914776" y="3090862"/>
            <a:ext cx="830262" cy="484187"/>
          </a:xfrm>
          <a:prstGeom prst="straightConnector1">
            <a:avLst/>
          </a:prstGeom>
          <a:noFill/>
          <a:ln w="34925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3743325" y="3748087"/>
            <a:ext cx="5381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9" rIns="82936" bIns="41469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bias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62000" y="4332585"/>
            <a:ext cx="50093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Unicode MS"/>
                <a:cs typeface="Arial Unicode MS"/>
              </a:rPr>
              <a:t>Linear bias: another free parameter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7270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57C983-1B2C-4643-AD66-6BEA13F62FF4}" type="slidenum">
              <a:rPr lang="pt-BR" smtClean="0"/>
              <a:pPr/>
              <a:t>35</a:t>
            </a:fld>
            <a:endParaRPr lang="pt-BR"/>
          </a:p>
        </p:txBody>
      </p:sp>
      <p:sp>
        <p:nvSpPr>
          <p:cNvPr id="30" name="Retângulo 3"/>
          <p:cNvSpPr/>
          <p:nvPr/>
        </p:nvSpPr>
        <p:spPr>
          <a:xfrm>
            <a:off x="46162" y="390525"/>
            <a:ext cx="8558286" cy="600098"/>
          </a:xfrm>
          <a:prstGeom prst="rect">
            <a:avLst/>
          </a:prstGeom>
        </p:spPr>
        <p:txBody>
          <a:bodyPr wrap="none" lIns="91370" tIns="45687" rIns="91370" bIns="45687">
            <a:prstTxWarp prst="textNoShape">
              <a:avLst/>
            </a:prstTxWarp>
            <a:spAutoFit/>
          </a:bodyPr>
          <a:lstStyle/>
          <a:p>
            <a:pPr>
              <a:lnSpc>
                <a:spcPct val="70000"/>
              </a:lnSpc>
              <a:defRPr/>
            </a:pP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6-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Observations</a:t>
            </a: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case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DES </a:t>
            </a:r>
          </a:p>
        </p:txBody>
      </p:sp>
      <p:sp>
        <p:nvSpPr>
          <p:cNvPr id="72709" name="Content Placeholder 2"/>
          <p:cNvSpPr txBox="1">
            <a:spLocks/>
          </p:cNvSpPr>
          <p:nvPr/>
        </p:nvSpPr>
        <p:spPr bwMode="auto">
          <a:xfrm>
            <a:off x="0" y="1447800"/>
            <a:ext cx="9575800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9071" tIns="51517" rIns="99071" bIns="51517">
            <a:prstTxWarp prst="textNoShape">
              <a:avLst/>
            </a:prstTxWarp>
          </a:bodyPr>
          <a:lstStyle/>
          <a:p>
            <a:pPr algn="just" defTabSz="1001713"/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Large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scale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galaxy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surveys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are instrumental for </a:t>
            </a:r>
          </a:p>
          <a:p>
            <a:pPr algn="just" defTabSz="1001713"/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determination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best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model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for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Universe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</a:t>
            </a:r>
          </a:p>
          <a:p>
            <a:pPr defTabSz="1001713"/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defTabSz="1001713">
              <a:spcBef>
                <a:spcPts val="663"/>
              </a:spcBef>
              <a:buClr>
                <a:srgbClr val="000000"/>
              </a:buClr>
              <a:buSzPct val="100000"/>
            </a:pPr>
            <a:endParaRPr lang="en-US" sz="28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4349750" y="2590800"/>
            <a:ext cx="6699250" cy="353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0" tIns="45702" rIns="91400" bIns="45702">
            <a:prstTxWarp prst="textNoShape">
              <a:avLst/>
            </a:prstTxWarp>
            <a:spAutoFit/>
          </a:bodyPr>
          <a:lstStyle/>
          <a:p>
            <a:pPr algn="just" defTabSz="1001713"/>
            <a:r>
              <a:rPr lang="pt-BR" sz="32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SDSS, BOSS, </a:t>
            </a:r>
            <a:r>
              <a:rPr lang="pt-BR" sz="32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eBOSS</a:t>
            </a:r>
            <a:endParaRPr lang="pt-BR" sz="32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r>
              <a:rPr lang="pt-BR" sz="32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KiDS</a:t>
            </a:r>
            <a:endParaRPr lang="pt-BR" sz="32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r>
              <a:rPr lang="pt-BR" sz="32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DES</a:t>
            </a:r>
          </a:p>
          <a:p>
            <a:pPr algn="just" defTabSz="1001713"/>
            <a:r>
              <a:rPr lang="pt-BR" sz="32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PAU, J-PAS</a:t>
            </a:r>
          </a:p>
          <a:p>
            <a:pPr algn="just" defTabSz="1001713"/>
            <a:r>
              <a:rPr lang="pt-BR" sz="32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DESI</a:t>
            </a:r>
          </a:p>
          <a:p>
            <a:pPr algn="just" defTabSz="1001713"/>
            <a:r>
              <a:rPr lang="pt-BR" sz="32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LSST</a:t>
            </a:r>
          </a:p>
          <a:p>
            <a:pPr algn="just" defTabSz="1001713"/>
            <a:r>
              <a:rPr lang="pt-BR" sz="32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Euclid</a:t>
            </a:r>
            <a:r>
              <a:rPr lang="pt-BR" sz="32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...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6CF3CDDF-C4A9-4799-A081-1048CB5A8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8EF1B2AA-330E-482C-88C2-447E817EE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E47900-7923-C949-9240-C9D7E33D5F74}" type="slidenum">
              <a:rPr lang="pt-BR" smtClean="0"/>
              <a:pPr>
                <a:defRPr/>
              </a:pPr>
              <a:t>36</a:t>
            </a:fld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F72F64A2-B9C2-41E3-8FAC-DA11E0E127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9322"/>
            <a:ext cx="9144000" cy="6396062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9AB20AC3-079C-4016-8EEE-1943D3685CF0}"/>
              </a:ext>
            </a:extLst>
          </p:cNvPr>
          <p:cNvSpPr/>
          <p:nvPr/>
        </p:nvSpPr>
        <p:spPr>
          <a:xfrm>
            <a:off x="5508540" y="-148753"/>
            <a:ext cx="33119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</a:rPr>
              <a:t>l</a:t>
            </a:r>
            <a:r>
              <a:rPr lang="pt-BR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</a:rPr>
              <a:t>inea.gov.br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2037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A2796F64-FC0F-49A1-AF31-2D74A60A2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9829F67B-05CD-471C-BCEB-6ACF65A97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E47900-7923-C949-9240-C9D7E33D5F74}" type="slidenum">
              <a:rPr lang="pt-BR" smtClean="0"/>
              <a:pPr>
                <a:defRPr/>
              </a:pPr>
              <a:t>37</a:t>
            </a:fld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42E6CAC1-ECF7-4CD4-979D-5CCBE502C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0"/>
            <a:ext cx="89921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0630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7373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F1DC2A7-D398-8A4A-AC8B-935D82D593DA}" type="slidenum">
              <a:rPr lang="pt-BR" smtClean="0"/>
              <a:pPr/>
              <a:t>38</a:t>
            </a:fld>
            <a:endParaRPr lang="pt-BR"/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76200" y="1066800"/>
            <a:ext cx="8526463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632" tIns="50319" rIns="100632" bIns="50319">
            <a:prstTxWarp prst="textNoShape">
              <a:avLst/>
            </a:prstTxWarp>
            <a:spAutoFit/>
          </a:bodyPr>
          <a:lstStyle/>
          <a:p>
            <a:pPr defTabSz="1001713"/>
            <a:r>
              <a:rPr lang="pt-BR" sz="280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Distribution of galaxies in the universe provide:</a:t>
            </a:r>
          </a:p>
          <a:p>
            <a:pPr defTabSz="1001713">
              <a:buFont typeface="Arial" pitchFamily="-1" charset="0"/>
              <a:buChar char="•"/>
            </a:pPr>
            <a:endParaRPr lang="pt-BR" sz="280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defTabSz="1001713">
              <a:buFont typeface="Arial" pitchFamily="-1" charset="0"/>
              <a:buChar char="•"/>
            </a:pPr>
            <a:r>
              <a:rPr lang="pt-BR" sz="280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information about growth of perturbations (DE/MG)</a:t>
            </a:r>
          </a:p>
          <a:p>
            <a:pPr defTabSz="1001713"/>
            <a:endParaRPr lang="pt-BR" sz="280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defTabSz="1001713">
              <a:buFont typeface="Arial" pitchFamily="-1" charset="0"/>
              <a:buChar char="•"/>
            </a:pPr>
            <a:r>
              <a:rPr lang="pt-BR" sz="280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information about dark matter (hot DM is ruled out)</a:t>
            </a:r>
          </a:p>
          <a:p>
            <a:pPr defTabSz="1001713">
              <a:buFont typeface="Arial" pitchFamily="-1" charset="0"/>
              <a:buChar char="•"/>
            </a:pPr>
            <a:endParaRPr lang="pt-BR" sz="280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defTabSz="1001713">
              <a:buFont typeface="Arial" pitchFamily="-1" charset="0"/>
              <a:buChar char="•"/>
            </a:pPr>
            <a:r>
              <a:rPr lang="pt-BR" sz="280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standard ruler (baryon acoustic oscillation scale)</a:t>
            </a:r>
          </a:p>
          <a:p>
            <a:pPr defTabSz="1001713"/>
            <a:endParaRPr lang="pt-BR" sz="280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1163"/>
            <a:r>
              <a:rPr lang="en-US"/>
              <a:t>Silafae2018</a:t>
            </a:r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1163"/>
            <a:fld id="{8523838D-90C7-8144-9AB6-76F9893AF952}" type="slidenum">
              <a:rPr lang="en-US" smtClean="0"/>
              <a:pPr defTabSz="411163"/>
              <a:t>39</a:t>
            </a:fld>
            <a:endParaRPr lang="en-US"/>
          </a:p>
        </p:txBody>
      </p:sp>
      <p:pic>
        <p:nvPicPr>
          <p:cNvPr id="75780" name="Picture 4" descr="Screen Shot 2015-07-20 at 6.40.58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6632"/>
            <a:ext cx="9178925" cy="702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0" y="1340768"/>
            <a:ext cx="3304517" cy="131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10" tIns="41455" rIns="82910" bIns="41455">
            <a:prstTxWarp prst="textNoShape">
              <a:avLst/>
            </a:prstTxWarp>
            <a:spAutoFit/>
          </a:bodyPr>
          <a:lstStyle/>
          <a:p>
            <a:pPr defTabSz="411163" eaLnBrk="1" hangingPunct="1"/>
            <a:r>
              <a:rPr lang="en-US" sz="2000" dirty="0">
                <a:solidFill>
                  <a:srgbClr val="FF0000"/>
                </a:solidFill>
                <a:latin typeface="Arial" pitchFamily="-1" charset="0"/>
              </a:rPr>
              <a:t>John Peoples -  1</a:t>
            </a:r>
            <a:r>
              <a:rPr lang="en-US" sz="2000" baseline="30000" dirty="0">
                <a:solidFill>
                  <a:srgbClr val="FF0000"/>
                </a:solidFill>
                <a:latin typeface="Arial" pitchFamily="-1" charset="0"/>
              </a:rPr>
              <a:t>st</a:t>
            </a:r>
            <a:r>
              <a:rPr lang="en-US" sz="2000" dirty="0">
                <a:solidFill>
                  <a:srgbClr val="FF0000"/>
                </a:solidFill>
                <a:latin typeface="Arial" pitchFamily="-1" charset="0"/>
              </a:rPr>
              <a:t> Director</a:t>
            </a:r>
          </a:p>
          <a:p>
            <a:pPr defTabSz="411163" eaLnBrk="1" hangingPunct="1"/>
            <a:r>
              <a:rPr lang="en-US" sz="2000" dirty="0">
                <a:solidFill>
                  <a:srgbClr val="FF0000"/>
                </a:solidFill>
                <a:latin typeface="Arial" pitchFamily="-1" charset="0"/>
              </a:rPr>
              <a:t>Josh </a:t>
            </a:r>
            <a:r>
              <a:rPr lang="en-US" sz="2000" dirty="0" err="1">
                <a:solidFill>
                  <a:srgbClr val="FF0000"/>
                </a:solidFill>
                <a:latin typeface="Arial" pitchFamily="-1" charset="0"/>
              </a:rPr>
              <a:t>Frieman</a:t>
            </a:r>
            <a:r>
              <a:rPr lang="en-US" sz="2000" dirty="0">
                <a:solidFill>
                  <a:srgbClr val="FF0000"/>
                </a:solidFill>
                <a:latin typeface="Arial" pitchFamily="-1" charset="0"/>
              </a:rPr>
              <a:t> – 2</a:t>
            </a:r>
            <a:r>
              <a:rPr lang="en-US" sz="2000" baseline="30000" dirty="0">
                <a:solidFill>
                  <a:srgbClr val="FF0000"/>
                </a:solidFill>
                <a:latin typeface="Arial" pitchFamily="-1" charset="0"/>
              </a:rPr>
              <a:t>nd</a:t>
            </a:r>
            <a:r>
              <a:rPr lang="en-US" sz="2000" dirty="0">
                <a:solidFill>
                  <a:srgbClr val="FF0000"/>
                </a:solidFill>
                <a:latin typeface="Arial" pitchFamily="-1" charset="0"/>
              </a:rPr>
              <a:t> Director</a:t>
            </a:r>
          </a:p>
          <a:p>
            <a:pPr defTabSz="411163" eaLnBrk="1" hangingPunct="1"/>
            <a:r>
              <a:rPr lang="en-US" sz="2000" dirty="0">
                <a:solidFill>
                  <a:srgbClr val="FF0000"/>
                </a:solidFill>
                <a:latin typeface="Arial" pitchFamily="-1" charset="0"/>
              </a:rPr>
              <a:t>Richard </a:t>
            </a:r>
            <a:r>
              <a:rPr lang="en-US" sz="2000" dirty="0" err="1">
                <a:solidFill>
                  <a:srgbClr val="FF0000"/>
                </a:solidFill>
                <a:latin typeface="Arial" pitchFamily="-1" charset="0"/>
              </a:rPr>
              <a:t>Kron</a:t>
            </a:r>
            <a:r>
              <a:rPr lang="en-US" sz="2000" dirty="0">
                <a:solidFill>
                  <a:srgbClr val="FF0000"/>
                </a:solidFill>
                <a:latin typeface="Arial" pitchFamily="-1" charset="0"/>
              </a:rPr>
              <a:t> – 3</a:t>
            </a:r>
            <a:r>
              <a:rPr lang="en-US" sz="2000" baseline="30000" dirty="0">
                <a:solidFill>
                  <a:srgbClr val="FF0000"/>
                </a:solidFill>
                <a:latin typeface="Arial" pitchFamily="-1" charset="0"/>
              </a:rPr>
              <a:t>rd</a:t>
            </a:r>
            <a:r>
              <a:rPr lang="en-US" sz="2000" dirty="0">
                <a:solidFill>
                  <a:srgbClr val="FF0000"/>
                </a:solidFill>
                <a:latin typeface="Arial" pitchFamily="-1" charset="0"/>
              </a:rPr>
              <a:t> Director</a:t>
            </a:r>
          </a:p>
          <a:p>
            <a:pPr defTabSz="411163" eaLnBrk="1" hangingPunct="1"/>
            <a:endParaRPr lang="en-US" sz="2000" dirty="0">
              <a:solidFill>
                <a:srgbClr val="FF0000"/>
              </a:solidFill>
              <a:latin typeface="Arial" pitchFamily="-1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B5F294-EC56-5947-B78D-F6D9AE77CAE4}" type="slidenum">
              <a:rPr lang="pt-BR" smtClean="0"/>
              <a:pPr/>
              <a:t>4</a:t>
            </a:fld>
            <a:endParaRPr lang="pt-BR" dirty="0"/>
          </a:p>
        </p:txBody>
      </p:sp>
      <p:pic>
        <p:nvPicPr>
          <p:cNvPr id="34819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389750"/>
            <a:ext cx="4495800" cy="3664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Slide Number Placeholder 4"/>
          <p:cNvSpPr txBox="1">
            <a:spLocks/>
          </p:cNvSpPr>
          <p:nvPr/>
        </p:nvSpPr>
        <p:spPr bwMode="auto">
          <a:xfrm>
            <a:off x="6899275" y="6037263"/>
            <a:ext cx="2344738" cy="51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 defTabSz="454025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1" charset="0"/>
              <a:buNone/>
            </a:pPr>
            <a:fld id="{AEC42D64-A091-F943-A2C2-8692C1DF742F}" type="slidenum">
              <a:rPr lang="en-US" sz="1400">
                <a:solidFill>
                  <a:srgbClr val="000000"/>
                </a:solidFill>
                <a:ea typeface="ＭＳ Ｐゴシック" pitchFamily="-1" charset="-128"/>
                <a:cs typeface="ＭＳ Ｐゴシック" pitchFamily="-1" charset="-128"/>
              </a:rPr>
              <a:pPr algn="r" defTabSz="454025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-1" charset="0"/>
                <a:buNone/>
              </a:pPr>
              <a:t>4</a:t>
            </a:fld>
            <a:endParaRPr lang="en-US" sz="1400">
              <a:solidFill>
                <a:srgbClr val="000000"/>
              </a:solidFill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34821" name="Content Placeholder 2"/>
          <p:cNvSpPr txBox="1">
            <a:spLocks/>
          </p:cNvSpPr>
          <p:nvPr/>
        </p:nvSpPr>
        <p:spPr bwMode="auto">
          <a:xfrm>
            <a:off x="-50800" y="1249387"/>
            <a:ext cx="9575800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9091" tIns="51528" rIns="99091" bIns="51528">
            <a:prstTxWarp prst="textNoShape">
              <a:avLst/>
            </a:prstTxWarp>
          </a:bodyPr>
          <a:lstStyle/>
          <a:p>
            <a:pPr algn="just" defTabSz="1004888" eaLnBrk="1" hangingPunct="1"/>
            <a:r>
              <a:rPr lang="pt-BR" sz="3600" dirty="0" err="1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We</a:t>
            </a:r>
            <a:r>
              <a:rPr lang="pt-BR" sz="3600" dirty="0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600" dirty="0" err="1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know</a:t>
            </a:r>
            <a:r>
              <a:rPr lang="pt-BR" sz="3600" dirty="0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600" dirty="0" err="1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that</a:t>
            </a:r>
            <a:r>
              <a:rPr lang="pt-BR" sz="3600" dirty="0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600" dirty="0" err="1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we</a:t>
            </a:r>
            <a:r>
              <a:rPr lang="pt-BR" sz="3600" dirty="0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600" dirty="0" err="1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don’t</a:t>
            </a:r>
            <a:r>
              <a:rPr lang="pt-BR" sz="3600" dirty="0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600" dirty="0" err="1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know</a:t>
            </a:r>
            <a:r>
              <a:rPr lang="pt-BR" sz="3600" dirty="0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600" dirty="0" err="1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what</a:t>
            </a:r>
            <a:r>
              <a:rPr lang="pt-BR" sz="3600" dirty="0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95% </a:t>
            </a:r>
          </a:p>
          <a:p>
            <a:pPr algn="just" defTabSz="1004888" eaLnBrk="1" hangingPunct="1"/>
            <a:r>
              <a:rPr lang="pt-BR" sz="3600" dirty="0" err="1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r>
              <a:rPr lang="pt-BR" sz="3600" dirty="0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600" dirty="0" err="1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3600" dirty="0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600" dirty="0" err="1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universe</a:t>
            </a:r>
            <a:r>
              <a:rPr lang="pt-BR" sz="3600" dirty="0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is </a:t>
            </a:r>
            <a:r>
              <a:rPr lang="pt-BR" sz="3600" dirty="0" err="1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made</a:t>
            </a:r>
            <a:r>
              <a:rPr lang="pt-BR" sz="3600" dirty="0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of.</a:t>
            </a:r>
          </a:p>
          <a:p>
            <a:pPr algn="just" defTabSz="1004888" eaLnBrk="1" hangingPunct="1"/>
            <a:endParaRPr lang="pt-BR" sz="3600" dirty="0">
              <a:solidFill>
                <a:srgbClr val="2D2DB9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4888" eaLnBrk="1" hangingPunct="1"/>
            <a:r>
              <a:rPr lang="pt-BR" sz="3600" dirty="0" err="1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What</a:t>
            </a:r>
            <a:r>
              <a:rPr lang="pt-BR" sz="3600" dirty="0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is </a:t>
            </a:r>
            <a:r>
              <a:rPr lang="pt-BR" sz="3600" dirty="0" err="1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dark</a:t>
            </a:r>
            <a:r>
              <a:rPr lang="pt-BR" sz="3600" dirty="0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600" dirty="0" err="1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matter</a:t>
            </a:r>
            <a:r>
              <a:rPr lang="pt-BR" sz="3600" dirty="0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?</a:t>
            </a:r>
          </a:p>
          <a:p>
            <a:pPr algn="just" defTabSz="1004888" eaLnBrk="1" hangingPunct="1"/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Cold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,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warm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,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fuzzy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,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self-interacting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...</a:t>
            </a:r>
            <a:endParaRPr lang="pt-BR" sz="16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4888" eaLnBrk="1" hangingPunct="1"/>
            <a:r>
              <a:rPr lang="pt-BR" sz="3600" dirty="0" err="1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What</a:t>
            </a:r>
            <a:r>
              <a:rPr lang="pt-BR" sz="3600" dirty="0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is </a:t>
            </a:r>
            <a:r>
              <a:rPr lang="pt-BR" sz="3600" dirty="0" err="1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dark</a:t>
            </a:r>
            <a:r>
              <a:rPr lang="pt-BR" sz="3600" dirty="0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600" dirty="0" err="1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energy</a:t>
            </a:r>
            <a:r>
              <a:rPr lang="pt-BR" sz="3600" dirty="0">
                <a:solidFill>
                  <a:srgbClr val="2D2DB9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?</a:t>
            </a:r>
          </a:p>
          <a:p>
            <a:pPr algn="just" defTabSz="1004888" eaLnBrk="1" hangingPunct="1"/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New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degree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freedom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/MG:</a:t>
            </a:r>
          </a:p>
          <a:p>
            <a:pPr algn="just" defTabSz="1004888" eaLnBrk="1" hangingPunct="1"/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Quintessence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,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galileon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, f(R),</a:t>
            </a:r>
          </a:p>
          <a:p>
            <a:pPr algn="just" defTabSz="1004888" eaLnBrk="1" hangingPunct="1"/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Hordensky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,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beyond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Hordensky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,</a:t>
            </a:r>
          </a:p>
          <a:p>
            <a:pPr algn="just" defTabSz="1004888" eaLnBrk="1" hangingPunct="1"/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massive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gravity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,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EFTofDE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...</a:t>
            </a:r>
          </a:p>
          <a:p>
            <a:pPr algn="just" defTabSz="1004888" eaLnBrk="1" hangingPunct="1"/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Does it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interact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with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matter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?</a:t>
            </a:r>
          </a:p>
          <a:p>
            <a:pPr algn="just" defTabSz="1004888" eaLnBrk="1" hangingPunct="1"/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Does it cluster?</a:t>
            </a:r>
          </a:p>
          <a:p>
            <a:pPr algn="just" defTabSz="1004888" eaLnBrk="1" hangingPunct="1"/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endParaRPr lang="pt-BR" sz="16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4888" eaLnBrk="1" hangingPunct="1"/>
            <a:endParaRPr lang="pt-BR" sz="3600" dirty="0">
              <a:solidFill>
                <a:srgbClr val="2D2DB9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defTabSz="1004888" eaLnBrk="1" hangingPunct="1"/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defTabSz="1004888" eaLnBrk="1" hangingPunct="1">
              <a:spcBef>
                <a:spcPts val="663"/>
              </a:spcBef>
              <a:buClr>
                <a:srgbClr val="000000"/>
              </a:buClr>
              <a:buSzPct val="100000"/>
            </a:pPr>
            <a:endParaRPr lang="en-US" sz="16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0" name="Retângulo 3"/>
          <p:cNvSpPr/>
          <p:nvPr/>
        </p:nvSpPr>
        <p:spPr>
          <a:xfrm>
            <a:off x="2662238" y="228600"/>
            <a:ext cx="4043362" cy="600075"/>
          </a:xfrm>
          <a:prstGeom prst="rect">
            <a:avLst/>
          </a:prstGeom>
        </p:spPr>
        <p:txBody>
          <a:bodyPr wrap="none" lIns="91370" tIns="45687" rIns="91370" bIns="45687">
            <a:prstTxWarp prst="textNoShape">
              <a:avLst/>
            </a:prstTxWarp>
            <a:spAutoFit/>
          </a:bodyPr>
          <a:lstStyle/>
          <a:p>
            <a:pPr>
              <a:lnSpc>
                <a:spcPct val="70000"/>
              </a:lnSpc>
              <a:defRPr/>
            </a:pP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4" charset="0"/>
                <a:ea typeface="Arial Unicode MS" pitchFamily="4" charset="0"/>
                <a:cs typeface="Arial Unicode MS" pitchFamily="4" charset="0"/>
              </a:rPr>
              <a:t>0 –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4" charset="0"/>
                <a:ea typeface="Arial Unicode MS" pitchFamily="4" charset="0"/>
                <a:cs typeface="Arial Unicode MS" pitchFamily="4" charset="0"/>
              </a:rPr>
              <a:t>Introduction</a:t>
            </a: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4" charset="0"/>
                <a:ea typeface="Arial Unicode MS" pitchFamily="4" charset="0"/>
                <a:cs typeface="Arial Unicode MS" pitchFamily="4" charset="0"/>
              </a:rPr>
              <a:t> 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1163"/>
            <a:r>
              <a:rPr lang="en-US"/>
              <a:t>Silafae2018</a:t>
            </a:r>
          </a:p>
        </p:txBody>
      </p:sp>
      <p:sp>
        <p:nvSpPr>
          <p:cNvPr id="7680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1163"/>
            <a:fld id="{B5D276CA-3F35-F947-BF58-4A934F195891}" type="slidenum">
              <a:rPr lang="en-US" smtClean="0"/>
              <a:pPr defTabSz="411163"/>
              <a:t>40</a:t>
            </a:fld>
            <a:endParaRPr lang="en-US"/>
          </a:p>
        </p:txBody>
      </p:sp>
      <p:sp>
        <p:nvSpPr>
          <p:cNvPr id="76804" name="Rectangle 5"/>
          <p:cNvSpPr>
            <a:spLocks noChangeArrowheads="1"/>
          </p:cNvSpPr>
          <p:nvPr/>
        </p:nvSpPr>
        <p:spPr bwMode="auto">
          <a:xfrm>
            <a:off x="147638" y="2514600"/>
            <a:ext cx="89963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10" tIns="41455" rIns="82910" bIns="41455">
            <a:prstTxWarp prst="textNoShape">
              <a:avLst/>
            </a:prstTxWarp>
            <a:spAutoFit/>
          </a:bodyPr>
          <a:lstStyle/>
          <a:p>
            <a:pPr defTabSz="411163" eaLnBrk="1" hangingPunct="1"/>
            <a:r>
              <a:rPr lang="en-US" sz="2900" dirty="0" err="1">
                <a:solidFill>
                  <a:srgbClr val="000000"/>
                </a:solidFill>
                <a:latin typeface="Arial" pitchFamily="-1" charset="0"/>
              </a:rPr>
              <a:t>Laboratório</a:t>
            </a:r>
            <a:r>
              <a:rPr lang="en-US" sz="2900" dirty="0">
                <a:solidFill>
                  <a:srgbClr val="000000"/>
                </a:solidFill>
                <a:latin typeface="Arial" pitchFamily="-1" charset="0"/>
              </a:rPr>
              <a:t> </a:t>
            </a:r>
            <a:r>
              <a:rPr lang="en-US" sz="2900" dirty="0" err="1">
                <a:solidFill>
                  <a:srgbClr val="000000"/>
                </a:solidFill>
                <a:latin typeface="Arial" pitchFamily="-1" charset="0"/>
              </a:rPr>
              <a:t>Interinstitucional</a:t>
            </a:r>
            <a:r>
              <a:rPr lang="en-US" sz="2900" dirty="0">
                <a:solidFill>
                  <a:srgbClr val="000000"/>
                </a:solidFill>
                <a:latin typeface="Arial" pitchFamily="-1" charset="0"/>
              </a:rPr>
              <a:t> de </a:t>
            </a:r>
            <a:r>
              <a:rPr lang="en-US" sz="2900" dirty="0" err="1">
                <a:solidFill>
                  <a:srgbClr val="000000"/>
                </a:solidFill>
                <a:latin typeface="Arial" pitchFamily="-1" charset="0"/>
              </a:rPr>
              <a:t>e-Astronomia</a:t>
            </a:r>
            <a:r>
              <a:rPr lang="en-US" sz="2900" dirty="0">
                <a:solidFill>
                  <a:srgbClr val="000000"/>
                </a:solidFill>
                <a:latin typeface="Arial" pitchFamily="-1" charset="0"/>
              </a:rPr>
              <a:t> (</a:t>
            </a:r>
            <a:r>
              <a:rPr lang="en-US" sz="2900" dirty="0" err="1">
                <a:solidFill>
                  <a:srgbClr val="000000"/>
                </a:solidFill>
                <a:latin typeface="Arial" pitchFamily="-1" charset="0"/>
              </a:rPr>
              <a:t>LIneA</a:t>
            </a:r>
            <a:r>
              <a:rPr lang="en-US" sz="2900" dirty="0">
                <a:solidFill>
                  <a:srgbClr val="000000"/>
                </a:solidFill>
                <a:latin typeface="Arial" pitchFamily="-1" charset="0"/>
              </a:rPr>
              <a:t> )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977900" y="1285875"/>
            <a:ext cx="7050088" cy="1035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06" tIns="42435" rIns="81606" bIns="42435" anchor="ctr">
            <a:prstTxWarp prst="textNoShape">
              <a:avLst/>
            </a:prstTxWarp>
          </a:bodyPr>
          <a:lstStyle/>
          <a:p>
            <a:pPr algn="ctr" defTabSz="407357" eaLnBrk="1" hangingPunct="1">
              <a:buClr>
                <a:srgbClr val="000000"/>
              </a:buClr>
              <a:buSzPct val="100000"/>
              <a:defRPr/>
            </a:pPr>
            <a:r>
              <a:rPr lang="en-US" sz="3600" kern="0" dirty="0">
                <a:solidFill>
                  <a:srgbClr val="000090"/>
                </a:solidFill>
                <a:latin typeface="Arial"/>
                <a:ea typeface="DejaVu Sans"/>
                <a:cs typeface="DejaVu Sans"/>
              </a:rPr>
              <a:t>DES-Brazil is a </a:t>
            </a:r>
            <a:r>
              <a:rPr lang="en-US" sz="3600" kern="0" dirty="0" err="1">
                <a:solidFill>
                  <a:srgbClr val="000090"/>
                </a:solidFill>
                <a:latin typeface="Arial"/>
                <a:ea typeface="DejaVu Sans"/>
                <a:cs typeface="DejaVu Sans"/>
              </a:rPr>
              <a:t>LIneA</a:t>
            </a:r>
            <a:r>
              <a:rPr lang="en-US" sz="3600" kern="0" dirty="0">
                <a:solidFill>
                  <a:srgbClr val="000090"/>
                </a:solidFill>
                <a:latin typeface="Arial"/>
                <a:ea typeface="DejaVu Sans"/>
                <a:cs typeface="DejaVu Sans"/>
              </a:rPr>
              <a:t> Project</a:t>
            </a:r>
          </a:p>
        </p:txBody>
      </p:sp>
      <p:sp>
        <p:nvSpPr>
          <p:cNvPr id="76806" name="Rectangle 7"/>
          <p:cNvSpPr>
            <a:spLocks noChangeArrowheads="1"/>
          </p:cNvSpPr>
          <p:nvPr/>
        </p:nvSpPr>
        <p:spPr bwMode="auto">
          <a:xfrm>
            <a:off x="5937250" y="3492500"/>
            <a:ext cx="32448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10" tIns="41455" rIns="82910" bIns="41455">
            <a:prstTxWarp prst="textNoShape">
              <a:avLst/>
            </a:prstTxWarp>
            <a:spAutoFit/>
          </a:bodyPr>
          <a:lstStyle/>
          <a:p>
            <a:pPr defTabSz="414338" eaLnBrk="1" hangingPunct="1"/>
            <a:r>
              <a:rPr lang="en-US">
                <a:solidFill>
                  <a:srgbClr val="2D2DB9"/>
                </a:solidFill>
                <a:latin typeface="Arial" pitchFamily="-1" charset="0"/>
              </a:rPr>
              <a:t>http://www.linea.gov.br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4422775"/>
            <a:ext cx="89963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10" tIns="41455" rIns="82910" bIns="41455">
            <a:prstTxWarp prst="textNoShape">
              <a:avLst/>
            </a:prstTxWarp>
            <a:spAutoFit/>
          </a:bodyPr>
          <a:lstStyle/>
          <a:p>
            <a:pPr defTabSz="411163" eaLnBrk="1" hangingPunct="1"/>
            <a:r>
              <a:rPr lang="en-US" sz="2900" dirty="0">
                <a:solidFill>
                  <a:srgbClr val="000000"/>
                </a:solidFill>
                <a:latin typeface="Arial" pitchFamily="-1" charset="0"/>
              </a:rPr>
              <a:t>Recently approved INCT of the </a:t>
            </a:r>
            <a:r>
              <a:rPr lang="en-US" sz="2900" dirty="0" err="1">
                <a:solidFill>
                  <a:srgbClr val="000000"/>
                </a:solidFill>
                <a:latin typeface="Arial" pitchFamily="-1" charset="0"/>
              </a:rPr>
              <a:t>e</a:t>
            </a:r>
            <a:r>
              <a:rPr lang="en-US" sz="2900" dirty="0">
                <a:solidFill>
                  <a:srgbClr val="000000"/>
                </a:solidFill>
                <a:latin typeface="Arial" pitchFamily="-1" charset="0"/>
              </a:rPr>
              <a:t>-Universe 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1163"/>
            <a:r>
              <a:rPr lang="en-US"/>
              <a:t>Silafae2018</a:t>
            </a:r>
          </a:p>
        </p:txBody>
      </p:sp>
      <p:sp>
        <p:nvSpPr>
          <p:cNvPr id="10854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1163"/>
            <a:fld id="{731AFD5A-6D57-0844-AF05-C73E7195ECF5}" type="slidenum">
              <a:rPr lang="en-US" smtClean="0"/>
              <a:pPr defTabSz="411163"/>
              <a:t>41</a:t>
            </a:fld>
            <a:endParaRPr lang="en-US"/>
          </a:p>
        </p:txBody>
      </p:sp>
      <p:pic>
        <p:nvPicPr>
          <p:cNvPr id="108548" name="Picture 4" descr="Screen Shot 2015-07-20 at 10.09.25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8738" y="0"/>
            <a:ext cx="92313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1163"/>
            <a:fld id="{31848A8C-38DA-D64F-AE70-8255D6802D36}" type="slidenum">
              <a:rPr lang="en-US" smtClean="0"/>
              <a:pPr defTabSz="411163"/>
              <a:t>42</a:t>
            </a:fld>
            <a:endParaRPr lang="en-US"/>
          </a:p>
        </p:txBody>
      </p:sp>
      <p:sp>
        <p:nvSpPr>
          <p:cNvPr id="7782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1163"/>
            <a:r>
              <a:rPr lang="en-US"/>
              <a:t>Silafae2018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1944688" y="941388"/>
            <a:ext cx="5875337" cy="1036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06" tIns="42435" rIns="81606" bIns="42435" anchor="ctr">
            <a:prstTxWarp prst="textNoShape">
              <a:avLst/>
            </a:prstTxWarp>
          </a:bodyPr>
          <a:lstStyle/>
          <a:p>
            <a:pPr algn="ctr" defTabSz="407357" eaLnBrk="1" hangingPunct="1">
              <a:buClr>
                <a:srgbClr val="000000"/>
              </a:buClr>
              <a:buSzPct val="100000"/>
              <a:defRPr/>
            </a:pPr>
            <a:r>
              <a:rPr lang="en-US" sz="3600" kern="0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DES Project</a:t>
            </a:r>
          </a:p>
        </p:txBody>
      </p:sp>
      <p:sp>
        <p:nvSpPr>
          <p:cNvPr id="77829" name="Content Placeholder 6"/>
          <p:cNvSpPr txBox="1">
            <a:spLocks/>
          </p:cNvSpPr>
          <p:nvPr/>
        </p:nvSpPr>
        <p:spPr bwMode="auto">
          <a:xfrm>
            <a:off x="425450" y="1908175"/>
            <a:ext cx="7462838" cy="4103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06" tIns="42435" rIns="81606" bIns="42435">
            <a:prstTxWarp prst="textNoShape">
              <a:avLst/>
            </a:prstTxWarp>
          </a:bodyPr>
          <a:lstStyle/>
          <a:p>
            <a:pPr marL="306388" indent="-306388" defTabSz="403225" eaLnBrk="1" hangingPunct="1">
              <a:spcBef>
                <a:spcPts val="550"/>
              </a:spcBef>
              <a:buClr>
                <a:srgbClr val="000000"/>
              </a:buClr>
              <a:buSzPct val="100000"/>
              <a:buFont typeface="Arial" pitchFamily="-1" charset="0"/>
              <a:buChar char="•"/>
            </a:pPr>
            <a:r>
              <a:rPr lang="pt-BR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Survey</a:t>
            </a: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5000 deg</a:t>
            </a:r>
            <a:r>
              <a:rPr lang="pt-BR" baseline="30000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2</a:t>
            </a: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(~ 1/8 </a:t>
            </a:r>
            <a:r>
              <a:rPr lang="pt-BR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sky</a:t>
            </a: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)</a:t>
            </a:r>
          </a:p>
          <a:p>
            <a:pPr marL="306388" indent="-306388" defTabSz="403225" eaLnBrk="1" hangingPunct="1">
              <a:spcBef>
                <a:spcPts val="550"/>
              </a:spcBef>
              <a:buClr>
                <a:srgbClr val="000000"/>
              </a:buClr>
              <a:buSzPct val="100000"/>
              <a:buFont typeface="Arial" pitchFamily="-1" charset="0"/>
              <a:buChar char="•"/>
            </a:pPr>
            <a:endParaRPr lang="pt-BR" dirty="0">
              <a:solidFill>
                <a:srgbClr val="3333CC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306388" indent="-306388" defTabSz="403225" eaLnBrk="1" hangingPunct="1">
              <a:spcBef>
                <a:spcPts val="550"/>
              </a:spcBef>
              <a:buClr>
                <a:srgbClr val="000000"/>
              </a:buClr>
              <a:buSzPct val="100000"/>
              <a:buFont typeface="Arial" pitchFamily="-1" charset="0"/>
              <a:buChar char="•"/>
            </a:pP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300 </a:t>
            </a:r>
            <a:r>
              <a:rPr lang="pt-BR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millions</a:t>
            </a: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galaxies</a:t>
            </a: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up</a:t>
            </a: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to</a:t>
            </a: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z~1.3</a:t>
            </a:r>
          </a:p>
          <a:p>
            <a:pPr marL="306388" indent="-306388" defTabSz="403225" eaLnBrk="1" hangingPunct="1">
              <a:spcBef>
                <a:spcPts val="550"/>
              </a:spcBef>
              <a:buClr>
                <a:srgbClr val="000000"/>
              </a:buClr>
              <a:buSzPct val="100000"/>
            </a:pP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     (+ 100,000 clusters + 4,000 SN Ia)</a:t>
            </a:r>
          </a:p>
          <a:p>
            <a:pPr marL="306388" indent="-306388" defTabSz="403225" eaLnBrk="1" hangingPunct="1">
              <a:spcBef>
                <a:spcPts val="550"/>
              </a:spcBef>
              <a:buClr>
                <a:srgbClr val="000000"/>
              </a:buClr>
              <a:buSzPct val="100000"/>
              <a:buFont typeface="Arial" pitchFamily="-1" charset="0"/>
              <a:buChar char="•"/>
            </a:pPr>
            <a:endParaRPr lang="pt-BR" dirty="0">
              <a:solidFill>
                <a:srgbClr val="3333CC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306388" indent="-306388" defTabSz="403225" eaLnBrk="1" hangingPunct="1">
              <a:spcBef>
                <a:spcPts val="550"/>
              </a:spcBef>
              <a:buClr>
                <a:srgbClr val="000000"/>
              </a:buClr>
              <a:buSzPct val="100000"/>
              <a:buFont typeface="Arial" pitchFamily="-1" charset="0"/>
              <a:buChar char="•"/>
            </a:pP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Photometric</a:t>
            </a: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redshift</a:t>
            </a: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with</a:t>
            </a: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5 </a:t>
            </a:r>
            <a:r>
              <a:rPr lang="pt-BR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filters</a:t>
            </a:r>
            <a:endParaRPr lang="pt-BR" dirty="0">
              <a:solidFill>
                <a:srgbClr val="3333CC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306388" indent="-306388" defTabSz="403225" eaLnBrk="1" hangingPunct="1">
              <a:spcBef>
                <a:spcPts val="550"/>
              </a:spcBef>
              <a:buClr>
                <a:srgbClr val="000000"/>
              </a:buClr>
              <a:buSzPct val="100000"/>
              <a:buFont typeface="Arial" pitchFamily="-1" charset="0"/>
              <a:buChar char="•"/>
            </a:pPr>
            <a:endParaRPr lang="pt-BR" dirty="0">
              <a:solidFill>
                <a:srgbClr val="3333CC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306388" indent="-306388" defTabSz="403225" eaLnBrk="1" hangingPunct="1">
              <a:spcBef>
                <a:spcPts val="550"/>
              </a:spcBef>
              <a:buClr>
                <a:srgbClr val="000000"/>
              </a:buClr>
              <a:buSzPct val="100000"/>
              <a:buFont typeface="Arial" pitchFamily="-1" charset="0"/>
              <a:buChar char="•"/>
            </a:pP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Blanco telescope (4m, CTIO)</a:t>
            </a:r>
          </a:p>
          <a:p>
            <a:pPr marL="306388" indent="-306388" defTabSz="403225" eaLnBrk="1" hangingPunct="1">
              <a:spcBef>
                <a:spcPts val="550"/>
              </a:spcBef>
              <a:buClr>
                <a:srgbClr val="000000"/>
              </a:buClr>
              <a:buSzPct val="100000"/>
              <a:buFont typeface="Arial" pitchFamily="-1" charset="0"/>
              <a:buChar char="•"/>
            </a:pPr>
            <a:endParaRPr lang="pt-BR" dirty="0">
              <a:solidFill>
                <a:srgbClr val="3333CC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306388" indent="-306388" defTabSz="403225" eaLnBrk="1" hangingPunct="1">
              <a:spcBef>
                <a:spcPts val="550"/>
              </a:spcBef>
              <a:buClr>
                <a:srgbClr val="000000"/>
              </a:buClr>
              <a:buSzPct val="100000"/>
              <a:buFont typeface="Arial" pitchFamily="-1" charset="0"/>
              <a:buChar char="•"/>
            </a:pP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DECam</a:t>
            </a: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– 62 (+12) </a:t>
            </a:r>
            <a:r>
              <a:rPr lang="pt-BR" dirty="0" err="1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CCDs</a:t>
            </a:r>
            <a:r>
              <a:rPr lang="pt-BR" dirty="0">
                <a:solidFill>
                  <a:srgbClr val="3333CC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(LBNL) - 570 Megapixels</a:t>
            </a:r>
          </a:p>
          <a:p>
            <a:pPr marL="306388" indent="-306388" defTabSz="403225" eaLnBrk="1" hangingPunct="1">
              <a:spcBef>
                <a:spcPts val="550"/>
              </a:spcBef>
              <a:buClr>
                <a:srgbClr val="000000"/>
              </a:buClr>
              <a:buSzPct val="100000"/>
              <a:buFont typeface="Arial" pitchFamily="-1" charset="0"/>
              <a:buChar char="•"/>
            </a:pPr>
            <a:endParaRPr lang="en-US" dirty="0">
              <a:solidFill>
                <a:srgbClr val="3333CC"/>
              </a:solidFill>
              <a:latin typeface="Arial" pitchFamily="-1" charset="0"/>
              <a:ea typeface="DejaVu Sans" charset="0"/>
              <a:cs typeface="DejaVu Sans" charset="0"/>
            </a:endParaRPr>
          </a:p>
        </p:txBody>
      </p:sp>
      <p:pic>
        <p:nvPicPr>
          <p:cNvPr id="77830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3450" y="2514600"/>
            <a:ext cx="2825750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1163"/>
            <a:fld id="{A8CF8DCB-E331-9140-A41D-5A8B49D56E71}" type="slidenum">
              <a:rPr lang="en-US" smtClean="0"/>
              <a:pPr defTabSz="411163"/>
              <a:t>43</a:t>
            </a:fld>
            <a:endParaRPr lang="en-US"/>
          </a:p>
        </p:txBody>
      </p:sp>
      <p:sp>
        <p:nvSpPr>
          <p:cNvPr id="79876" name="Rectangle 5"/>
          <p:cNvSpPr>
            <a:spLocks noChangeArrowheads="1"/>
          </p:cNvSpPr>
          <p:nvPr/>
        </p:nvSpPr>
        <p:spPr bwMode="auto">
          <a:xfrm>
            <a:off x="1259632" y="1455644"/>
            <a:ext cx="7189787" cy="506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10" tIns="41455" rIns="82910" bIns="41455">
            <a:prstTxWarp prst="textNoShape">
              <a:avLst/>
            </a:prstTxWarp>
            <a:spAutoFit/>
          </a:bodyPr>
          <a:lstStyle/>
          <a:p>
            <a:pPr defTabSz="825500" eaLnBrk="1" hangingPunct="1"/>
            <a:endParaRPr lang="en-US" sz="1800" dirty="0">
              <a:solidFill>
                <a:srgbClr val="000000"/>
              </a:solidFill>
              <a:latin typeface="Arial" pitchFamily="-1" charset="0"/>
            </a:endParaRPr>
          </a:p>
          <a:p>
            <a:pPr defTabSz="825500" eaLnBrk="1" hangingPunct="1"/>
            <a:r>
              <a:rPr lang="en-US" sz="1800" dirty="0">
                <a:solidFill>
                  <a:srgbClr val="000000"/>
                </a:solidFill>
                <a:latin typeface="Arial" pitchFamily="-1" charset="0"/>
              </a:rPr>
              <a:t>NOAO Blanco Announcement of Opportunity 2003</a:t>
            </a:r>
          </a:p>
          <a:p>
            <a:pPr defTabSz="825500" eaLnBrk="1" hangingPunct="1"/>
            <a:endParaRPr lang="en-US" sz="1800" dirty="0">
              <a:solidFill>
                <a:srgbClr val="000000"/>
              </a:solidFill>
              <a:latin typeface="Arial" pitchFamily="-1" charset="0"/>
            </a:endParaRPr>
          </a:p>
          <a:p>
            <a:pPr defTabSz="825500" eaLnBrk="1" hangingPunct="1"/>
            <a:r>
              <a:rPr lang="en-US" sz="1800" dirty="0" err="1">
                <a:solidFill>
                  <a:srgbClr val="000000"/>
                </a:solidFill>
                <a:latin typeface="Arial" pitchFamily="-1" charset="0"/>
              </a:rPr>
              <a:t>DECam</a:t>
            </a:r>
            <a:r>
              <a:rPr lang="en-US" sz="1800" dirty="0">
                <a:solidFill>
                  <a:srgbClr val="000000"/>
                </a:solidFill>
                <a:latin typeface="Arial" pitchFamily="-1" charset="0"/>
              </a:rPr>
              <a:t> R&amp;D 2004-8</a:t>
            </a:r>
          </a:p>
          <a:p>
            <a:pPr defTabSz="825500" eaLnBrk="1" hangingPunct="1"/>
            <a:endParaRPr lang="en-US" sz="1800" dirty="0">
              <a:solidFill>
                <a:srgbClr val="000000"/>
              </a:solidFill>
              <a:latin typeface="Arial" pitchFamily="-1" charset="0"/>
            </a:endParaRPr>
          </a:p>
          <a:p>
            <a:pPr defTabSz="825500" eaLnBrk="1" hangingPunct="1"/>
            <a:r>
              <a:rPr lang="en-US" sz="1800" dirty="0">
                <a:solidFill>
                  <a:srgbClr val="000000"/>
                </a:solidFill>
                <a:latin typeface="Arial" pitchFamily="-1" charset="0"/>
              </a:rPr>
              <a:t>Camera construction 2008-11</a:t>
            </a:r>
          </a:p>
          <a:p>
            <a:pPr defTabSz="825500" eaLnBrk="1" hangingPunct="1"/>
            <a:endParaRPr lang="en-US" sz="1800" dirty="0">
              <a:solidFill>
                <a:srgbClr val="000000"/>
              </a:solidFill>
              <a:latin typeface="Arial" pitchFamily="-1" charset="0"/>
            </a:endParaRPr>
          </a:p>
          <a:p>
            <a:pPr defTabSz="825500" eaLnBrk="1" hangingPunct="1"/>
            <a:r>
              <a:rPr lang="en-US" sz="1800" dirty="0">
                <a:solidFill>
                  <a:srgbClr val="000000"/>
                </a:solidFill>
                <a:latin typeface="Arial" pitchFamily="-1" charset="0"/>
              </a:rPr>
              <a:t>First light </a:t>
            </a:r>
            <a:r>
              <a:rPr lang="en-US" sz="1800" dirty="0" err="1">
                <a:solidFill>
                  <a:srgbClr val="000000"/>
                </a:solidFill>
                <a:latin typeface="Arial" pitchFamily="-1" charset="0"/>
              </a:rPr>
              <a:t>DECam</a:t>
            </a:r>
            <a:r>
              <a:rPr lang="en-US" sz="1800" dirty="0">
                <a:solidFill>
                  <a:srgbClr val="000000"/>
                </a:solidFill>
                <a:latin typeface="Arial" pitchFamily="-1" charset="0"/>
              </a:rPr>
              <a:t> on telescope September 2012</a:t>
            </a:r>
          </a:p>
          <a:p>
            <a:pPr defTabSz="825500" eaLnBrk="1" hangingPunct="1"/>
            <a:endParaRPr lang="en-US" sz="1800" dirty="0">
              <a:solidFill>
                <a:srgbClr val="000000"/>
              </a:solidFill>
              <a:latin typeface="Arial" pitchFamily="-1" charset="0"/>
            </a:endParaRPr>
          </a:p>
          <a:p>
            <a:pPr defTabSz="825500" eaLnBrk="1" hangingPunct="1"/>
            <a:r>
              <a:rPr lang="en-US" sz="1800" dirty="0">
                <a:solidFill>
                  <a:srgbClr val="000000"/>
                </a:solidFill>
                <a:latin typeface="Arial" pitchFamily="-1" charset="0"/>
              </a:rPr>
              <a:t>Science Verification (SV) run: Sept. 2012 - Feb. 2013</a:t>
            </a:r>
          </a:p>
          <a:p>
            <a:pPr defTabSz="825500" eaLnBrk="1" hangingPunct="1"/>
            <a:r>
              <a:rPr lang="en-US" sz="1800" dirty="0">
                <a:solidFill>
                  <a:srgbClr val="000000"/>
                </a:solidFill>
                <a:latin typeface="Arial" pitchFamily="-1" charset="0"/>
              </a:rPr>
              <a:t>First Season (Year 1): Aug. 31, 2013 - Feb. 9, 2014</a:t>
            </a:r>
          </a:p>
          <a:p>
            <a:pPr defTabSz="825500" eaLnBrk="1" hangingPunct="1"/>
            <a:r>
              <a:rPr lang="en-US" sz="1800" dirty="0">
                <a:solidFill>
                  <a:srgbClr val="000000"/>
                </a:solidFill>
                <a:latin typeface="Arial" pitchFamily="-1" charset="0"/>
              </a:rPr>
              <a:t>Second Season (Year 2): Aug. 2014 - Feb. 2015</a:t>
            </a:r>
          </a:p>
          <a:p>
            <a:pPr defTabSz="825500" eaLnBrk="1" hangingPunct="1"/>
            <a:r>
              <a:rPr lang="en-US" sz="1800" dirty="0">
                <a:solidFill>
                  <a:srgbClr val="000000"/>
                </a:solidFill>
                <a:latin typeface="Arial" pitchFamily="-1" charset="0"/>
              </a:rPr>
              <a:t>Third Season (Year 3): Aug. 2015 - Feb. 2016</a:t>
            </a:r>
          </a:p>
          <a:p>
            <a:pPr defTabSz="825500" eaLnBrk="1" hangingPunct="1"/>
            <a:r>
              <a:rPr lang="en-US" sz="1800" dirty="0">
                <a:solidFill>
                  <a:srgbClr val="000000"/>
                </a:solidFill>
                <a:latin typeface="Arial" pitchFamily="-1" charset="0"/>
              </a:rPr>
              <a:t>Fourth Season (Year 4) August 2016 – Feb. 2017</a:t>
            </a:r>
          </a:p>
          <a:p>
            <a:pPr defTabSz="825500" eaLnBrk="1" hangingPunct="1"/>
            <a:r>
              <a:rPr lang="en-US" sz="1800" dirty="0">
                <a:solidFill>
                  <a:srgbClr val="000000"/>
                </a:solidFill>
                <a:latin typeface="Arial" pitchFamily="-1" charset="0"/>
              </a:rPr>
              <a:t>Fifth Season (Year 5) August 2017 – Feb. 2018</a:t>
            </a:r>
          </a:p>
          <a:p>
            <a:pPr defTabSz="825500" eaLnBrk="1" hangingPunct="1"/>
            <a:r>
              <a:rPr lang="en-US" sz="1800" dirty="0">
                <a:solidFill>
                  <a:srgbClr val="000000"/>
                </a:solidFill>
                <a:latin typeface="Arial" pitchFamily="-1" charset="0"/>
              </a:rPr>
              <a:t>5 ½ Season – Finishes January 2019</a:t>
            </a:r>
          </a:p>
          <a:p>
            <a:pPr defTabSz="825500" eaLnBrk="1" hangingPunct="1"/>
            <a:endParaRPr lang="en-US" sz="1800" dirty="0">
              <a:solidFill>
                <a:srgbClr val="000000"/>
              </a:solidFill>
              <a:latin typeface="Arial" pitchFamily="-1" charset="0"/>
            </a:endParaRPr>
          </a:p>
          <a:p>
            <a:pPr defTabSz="825500" eaLnBrk="1" hangingPunct="1"/>
            <a:r>
              <a:rPr lang="en-US" sz="1800" dirty="0">
                <a:solidFill>
                  <a:srgbClr val="000000"/>
                </a:solidFill>
                <a:latin typeface="Arial" pitchFamily="-1" charset="0"/>
              </a:rPr>
              <a:t>Planned 5 years of 105-nights each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874838" y="733425"/>
            <a:ext cx="5876925" cy="1035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06" tIns="42435" rIns="81606" bIns="42435" anchor="ctr">
            <a:prstTxWarp prst="textNoShape">
              <a:avLst/>
            </a:prstTxWarp>
          </a:bodyPr>
          <a:lstStyle/>
          <a:p>
            <a:pPr algn="ctr" defTabSz="407357" eaLnBrk="1" hangingPunct="1">
              <a:buClr>
                <a:srgbClr val="000000"/>
              </a:buClr>
              <a:buSzPct val="100000"/>
              <a:defRPr/>
            </a:pPr>
            <a:r>
              <a:rPr lang="en-US" sz="3600" kern="0" dirty="0">
                <a:solidFill>
                  <a:srgbClr val="000090"/>
                </a:solidFill>
                <a:latin typeface="Arial"/>
                <a:ea typeface="DejaVu Sans"/>
                <a:cs typeface="DejaVu Sans"/>
              </a:rPr>
              <a:t>DES Project Timeline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1163"/>
            <a:fld id="{436E027C-F0C4-6E47-A449-741C9B49E416}" type="slidenum">
              <a:rPr lang="en-US" smtClean="0"/>
              <a:pPr defTabSz="411163"/>
              <a:t>44</a:t>
            </a:fld>
            <a:endParaRPr lang="en-US"/>
          </a:p>
        </p:txBody>
      </p:sp>
      <p:sp>
        <p:nvSpPr>
          <p:cNvPr id="80899" name="Content Placeholder 5"/>
          <p:cNvSpPr txBox="1">
            <a:spLocks/>
          </p:cNvSpPr>
          <p:nvPr/>
        </p:nvSpPr>
        <p:spPr bwMode="auto">
          <a:xfrm>
            <a:off x="1323975" y="5710238"/>
            <a:ext cx="8432800" cy="898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06" tIns="42435" rIns="81606" bIns="42435">
            <a:prstTxWarp prst="textNoShape">
              <a:avLst/>
            </a:prstTxWarp>
          </a:bodyPr>
          <a:lstStyle/>
          <a:p>
            <a:pPr marL="306388" indent="-306388" algn="just" defTabSz="403225" eaLnBrk="1" hangingPunct="1">
              <a:spcBef>
                <a:spcPts val="550"/>
              </a:spcBef>
              <a:buClr>
                <a:srgbClr val="000000"/>
              </a:buClr>
              <a:buSzPct val="100000"/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DES site: 4m Blanco telescope at the Cerro Tololo Inter-       </a:t>
            </a:r>
          </a:p>
          <a:p>
            <a:pPr marL="306388" indent="-306388" algn="just" defTabSz="403225" eaLnBrk="1" hangingPunct="1">
              <a:spcBef>
                <a:spcPts val="550"/>
              </a:spcBef>
              <a:buClr>
                <a:srgbClr val="000000"/>
              </a:buClr>
              <a:buSzPct val="100000"/>
            </a:pPr>
            <a:r>
              <a:rPr lang="en-US">
                <a:solidFill>
                  <a:srgbClr val="000000"/>
                </a:solidFill>
                <a:latin typeface="Arial" pitchFamily="-1" charset="0"/>
              </a:rPr>
              <a:t>                American Observatory (CTIO) in Chile</a:t>
            </a:r>
          </a:p>
          <a:p>
            <a:pPr marL="306388" indent="-306388" algn="just" defTabSz="403225" eaLnBrk="1" hangingPunct="1">
              <a:spcBef>
                <a:spcPts val="550"/>
              </a:spcBef>
              <a:buClr>
                <a:srgbClr val="000000"/>
              </a:buClr>
              <a:buSzPct val="100000"/>
            </a:pPr>
            <a:endParaRPr lang="en-US">
              <a:solidFill>
                <a:srgbClr val="000000"/>
              </a:solidFill>
              <a:latin typeface="Arial" pitchFamily="-1" charset="0"/>
            </a:endParaRPr>
          </a:p>
        </p:txBody>
      </p:sp>
      <p:pic>
        <p:nvPicPr>
          <p:cNvPr id="80900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5450" y="1009650"/>
            <a:ext cx="6265863" cy="470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1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7375" y="6554788"/>
            <a:ext cx="2895600" cy="468312"/>
          </a:xfrm>
          <a:noFill/>
        </p:spPr>
        <p:txBody>
          <a:bodyPr/>
          <a:lstStyle/>
          <a:p>
            <a:pPr defTabSz="411163"/>
            <a:r>
              <a:rPr lang="en-US"/>
              <a:t>Silafae2018</a:t>
            </a:r>
          </a:p>
        </p:txBody>
      </p:sp>
      <p:pic>
        <p:nvPicPr>
          <p:cNvPr id="80902" name="Picture 6" descr="Screen Shot 2016-01-10 at 12.10.26 A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56400" y="1009650"/>
            <a:ext cx="2387600" cy="463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7375" y="6470650"/>
            <a:ext cx="2895600" cy="469900"/>
          </a:xfrm>
          <a:noFill/>
        </p:spPr>
        <p:txBody>
          <a:bodyPr/>
          <a:lstStyle/>
          <a:p>
            <a:pPr defTabSz="411163"/>
            <a:r>
              <a:rPr lang="en-US"/>
              <a:t>Silafae2018</a:t>
            </a:r>
          </a:p>
        </p:txBody>
      </p:sp>
      <p:sp>
        <p:nvSpPr>
          <p:cNvPr id="8192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1163"/>
            <a:fld id="{53BC8830-CDFC-F947-9A79-09F6654471EC}" type="slidenum">
              <a:rPr lang="en-US" smtClean="0"/>
              <a:pPr defTabSz="411163"/>
              <a:t>45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806575" y="665163"/>
            <a:ext cx="5876925" cy="1035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06" tIns="42435" rIns="81606" bIns="42435" anchor="ctr">
            <a:prstTxWarp prst="textNoShape">
              <a:avLst/>
            </a:prstTxWarp>
          </a:bodyPr>
          <a:lstStyle/>
          <a:p>
            <a:pPr algn="ctr" defTabSz="407357" eaLnBrk="1" hangingPunct="1">
              <a:buClr>
                <a:srgbClr val="000000"/>
              </a:buClr>
              <a:buSzPct val="100000"/>
              <a:defRPr/>
            </a:pPr>
            <a:r>
              <a:rPr lang="en-US" sz="3600" kern="0" dirty="0" err="1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DECam</a:t>
            </a:r>
            <a:endParaRPr lang="en-US" sz="3600" kern="0" dirty="0">
              <a:solidFill>
                <a:srgbClr val="000000"/>
              </a:solidFill>
              <a:latin typeface="Arial"/>
              <a:ea typeface="DejaVu Sans"/>
              <a:cs typeface="DejaVu Sans"/>
            </a:endParaRPr>
          </a:p>
        </p:txBody>
      </p:sp>
      <p:pic>
        <p:nvPicPr>
          <p:cNvPr id="81925" name="Picture 8" descr="Screen Shot 2013-09-29 at 8.41.43 A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84388" y="2305050"/>
            <a:ext cx="5735637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6" name="Rectangle 9"/>
          <p:cNvSpPr>
            <a:spLocks noChangeArrowheads="1"/>
          </p:cNvSpPr>
          <p:nvPr/>
        </p:nvSpPr>
        <p:spPr bwMode="auto">
          <a:xfrm>
            <a:off x="769938" y="1500188"/>
            <a:ext cx="7880350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10" tIns="41455" rIns="82910" bIns="41455">
            <a:prstTxWarp prst="textNoShape">
              <a:avLst/>
            </a:prstTxWarp>
            <a:spAutoFit/>
          </a:bodyPr>
          <a:lstStyle/>
          <a:p>
            <a:pPr defTabSz="825500" eaLnBrk="1" hangingPunct="1"/>
            <a:r>
              <a:rPr lang="en-US">
                <a:solidFill>
                  <a:srgbClr val="000000"/>
                </a:solidFill>
                <a:latin typeface="Arial" pitchFamily="-1" charset="0"/>
              </a:rPr>
              <a:t>Able to see light from more than 100,000 galaxies up to 8 billion light-years away in each snapshot. Weighs ~4 tons!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1163"/>
            <a:r>
              <a:rPr lang="en-US"/>
              <a:t>Silafae2018</a:t>
            </a:r>
          </a:p>
        </p:txBody>
      </p:sp>
      <p:sp>
        <p:nvSpPr>
          <p:cNvPr id="8294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1163"/>
            <a:fld id="{848F1042-91EF-EC44-A5C5-69459BB8BCED}" type="slidenum">
              <a:rPr lang="en-US" smtClean="0"/>
              <a:pPr defTabSz="411163"/>
              <a:t>46</a:t>
            </a:fld>
            <a:endParaRPr lang="en-US"/>
          </a:p>
        </p:txBody>
      </p:sp>
      <p:pic>
        <p:nvPicPr>
          <p:cNvPr id="82948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0063" y="1862138"/>
            <a:ext cx="306387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1806575" y="735013"/>
            <a:ext cx="5876925" cy="1035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06" tIns="42435" rIns="81606" bIns="42435" anchor="ctr">
            <a:prstTxWarp prst="textNoShape">
              <a:avLst/>
            </a:prstTxWarp>
          </a:bodyPr>
          <a:lstStyle/>
          <a:p>
            <a:pPr algn="ctr" defTabSz="407357" eaLnBrk="1" hangingPunct="1">
              <a:buClr>
                <a:srgbClr val="000000"/>
              </a:buClr>
              <a:buSzPct val="100000"/>
              <a:defRPr/>
            </a:pPr>
            <a:r>
              <a:rPr lang="en-US" sz="3600" kern="0" dirty="0" err="1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DECam</a:t>
            </a:r>
            <a:endParaRPr lang="en-US" sz="3600" kern="0" dirty="0">
              <a:solidFill>
                <a:srgbClr val="000000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82950" name="Rectangle 6"/>
          <p:cNvSpPr>
            <a:spLocks noChangeArrowheads="1"/>
          </p:cNvSpPr>
          <p:nvPr/>
        </p:nvSpPr>
        <p:spPr bwMode="auto">
          <a:xfrm>
            <a:off x="6508750" y="1978025"/>
            <a:ext cx="2579688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10" tIns="41455" rIns="82910" bIns="41455">
            <a:prstTxWarp prst="textNoShape">
              <a:avLst/>
            </a:prstTxWarp>
            <a:spAutoFit/>
          </a:bodyPr>
          <a:lstStyle/>
          <a:p>
            <a:pPr defTabSz="411163" eaLnBrk="1" hangingPunct="1"/>
            <a:r>
              <a:rPr lang="en-US">
                <a:solidFill>
                  <a:srgbClr val="000090"/>
                </a:solidFill>
                <a:latin typeface="Arial" pitchFamily="-1" charset="0"/>
              </a:rPr>
              <a:t>arXiv:1504.02900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1163"/>
            <a:r>
              <a:rPr lang="en-US"/>
              <a:t>Silafae2018</a:t>
            </a:r>
          </a:p>
        </p:txBody>
      </p:sp>
      <p:sp>
        <p:nvSpPr>
          <p:cNvPr id="8397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1163"/>
            <a:fld id="{644F54B4-3303-6046-AB21-1419CBDD7E79}" type="slidenum">
              <a:rPr lang="en-US" smtClean="0"/>
              <a:pPr defTabSz="411163"/>
              <a:t>47</a:t>
            </a:fld>
            <a:endParaRPr lang="en-US"/>
          </a:p>
        </p:txBody>
      </p:sp>
      <p:pic>
        <p:nvPicPr>
          <p:cNvPr id="83972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338" y="1285875"/>
            <a:ext cx="2932112" cy="262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25450" y="4051300"/>
            <a:ext cx="2505075" cy="330200"/>
          </a:xfrm>
          <a:prstGeom prst="rect">
            <a:avLst/>
          </a:prstGeom>
        </p:spPr>
        <p:txBody>
          <a:bodyPr wrap="none" lIns="82910" tIns="41455" rIns="82910" bIns="41455">
            <a:spAutoFit/>
          </a:bodyPr>
          <a:lstStyle/>
          <a:p>
            <a:pPr defTabSz="82910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 err="1">
                <a:solidFill>
                  <a:srgbClr val="000000"/>
                </a:solidFill>
                <a:latin typeface="Arial" pitchFamily="-84" charset="0"/>
              </a:rPr>
              <a:t>Fornax</a:t>
            </a:r>
            <a:r>
              <a:rPr lang="en-US" sz="1600" kern="0" dirty="0">
                <a:solidFill>
                  <a:srgbClr val="000000"/>
                </a:solidFill>
                <a:latin typeface="Arial" pitchFamily="-84" charset="0"/>
              </a:rPr>
              <a:t> cluster of galaxies</a:t>
            </a:r>
          </a:p>
        </p:txBody>
      </p:sp>
      <p:pic>
        <p:nvPicPr>
          <p:cNvPr id="83974" name="Picture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97250" y="1195388"/>
            <a:ext cx="5746750" cy="389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5" name="Rectangle 11"/>
          <p:cNvSpPr>
            <a:spLocks noChangeArrowheads="1"/>
          </p:cNvSpPr>
          <p:nvPr/>
        </p:nvSpPr>
        <p:spPr bwMode="auto">
          <a:xfrm>
            <a:off x="3135313" y="5194300"/>
            <a:ext cx="6018212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10" tIns="41455" rIns="82910" bIns="41455">
            <a:prstTxWarp prst="textNoShape">
              <a:avLst/>
            </a:prstTxWarp>
            <a:spAutoFit/>
          </a:bodyPr>
          <a:lstStyle/>
          <a:p>
            <a:pPr defTabSz="411163" eaLnBrk="1" hangingPunct="1"/>
            <a:r>
              <a:rPr lang="en-US" sz="160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Barred spiral galaxy NGC 1365 in the Fornax cluster of galaxies</a:t>
            </a:r>
          </a:p>
        </p:txBody>
      </p:sp>
      <p:cxnSp>
        <p:nvCxnSpPr>
          <p:cNvPr id="83976" name="Straight Arrow Connector 13"/>
          <p:cNvCxnSpPr>
            <a:cxnSpLocks noChangeShapeType="1"/>
          </p:cNvCxnSpPr>
          <p:nvPr/>
        </p:nvCxnSpPr>
        <p:spPr bwMode="auto">
          <a:xfrm>
            <a:off x="1600200" y="3567113"/>
            <a:ext cx="1727200" cy="1587"/>
          </a:xfrm>
          <a:prstGeom prst="straightConnector1">
            <a:avLst/>
          </a:prstGeom>
          <a:noFill/>
          <a:ln w="44450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1163"/>
            <a:r>
              <a:rPr lang="en-US"/>
              <a:t>Silafae2018</a:t>
            </a:r>
          </a:p>
        </p:txBody>
      </p:sp>
      <p:sp>
        <p:nvSpPr>
          <p:cNvPr id="849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1163"/>
            <a:fld id="{127EA693-57CC-5D43-BA49-77D17AB152AA}" type="slidenum">
              <a:rPr lang="en-US" smtClean="0"/>
              <a:pPr defTabSz="411163"/>
              <a:t>48</a:t>
            </a:fld>
            <a:endParaRPr lang="en-US"/>
          </a:p>
        </p:txBody>
      </p:sp>
      <p:pic>
        <p:nvPicPr>
          <p:cNvPr id="84996" name="Picture 4" descr="Screen Shot 2015-07-21 at 9.17.36 A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8738" y="-7938"/>
            <a:ext cx="9331326" cy="690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7" name="Rectangle 5"/>
          <p:cNvSpPr>
            <a:spLocks noChangeArrowheads="1"/>
          </p:cNvSpPr>
          <p:nvPr/>
        </p:nvSpPr>
        <p:spPr bwMode="auto">
          <a:xfrm>
            <a:off x="9525" y="4945063"/>
            <a:ext cx="3317875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10" tIns="41455" rIns="82910" bIns="41455">
            <a:prstTxWarp prst="textNoShape">
              <a:avLst/>
            </a:prstTxWarp>
            <a:spAutoFit/>
          </a:bodyPr>
          <a:lstStyle/>
          <a:p>
            <a:pPr defTabSz="411163" eaLnBrk="1" hangingPunct="1"/>
            <a:r>
              <a:rPr lang="en-US" b="1">
                <a:solidFill>
                  <a:srgbClr val="FFFFFF"/>
                </a:solidFill>
                <a:latin typeface="Arial" pitchFamily="-1" charset="0"/>
              </a:rPr>
              <a:t>3 deg</a:t>
            </a:r>
            <a:r>
              <a:rPr lang="en-US" b="1" baseline="30000">
                <a:solidFill>
                  <a:srgbClr val="FFFFFF"/>
                </a:solidFill>
                <a:latin typeface="Arial" pitchFamily="-1" charset="0"/>
              </a:rPr>
              <a:t>2 </a:t>
            </a:r>
            <a:r>
              <a:rPr lang="en-US" b="1">
                <a:solidFill>
                  <a:srgbClr val="FFFFFF"/>
                </a:solidFill>
                <a:latin typeface="Arial" pitchFamily="-1" charset="0"/>
              </a:rPr>
              <a:t>field of view</a:t>
            </a:r>
            <a:endParaRPr lang="en-US" b="1" baseline="30000">
              <a:solidFill>
                <a:srgbClr val="FFFFFF"/>
              </a:solidFill>
              <a:latin typeface="Arial" pitchFamily="-1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1163"/>
            <a:r>
              <a:rPr lang="en-US"/>
              <a:t>Silafae2018</a:t>
            </a:r>
          </a:p>
        </p:txBody>
      </p:sp>
      <p:sp>
        <p:nvSpPr>
          <p:cNvPr id="8601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1163"/>
            <a:fld id="{A17BE2BB-308B-CA44-9CF2-6963CFBCD359}" type="slidenum">
              <a:rPr lang="en-US" smtClean="0"/>
              <a:pPr defTabSz="411163"/>
              <a:t>49</a:t>
            </a:fld>
            <a:endParaRPr lang="en-US"/>
          </a:p>
        </p:txBody>
      </p:sp>
      <p:pic>
        <p:nvPicPr>
          <p:cNvPr id="86020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95775" y="1031875"/>
            <a:ext cx="4368800" cy="582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15888" y="1533525"/>
            <a:ext cx="4386262" cy="3962400"/>
          </a:xfrm>
          <a:prstGeom prst="rect">
            <a:avLst/>
          </a:prstGeom>
        </p:spPr>
        <p:txBody>
          <a:bodyPr lIns="82910" tIns="41455" rIns="82910" bIns="41455">
            <a:spAutoFit/>
          </a:bodyPr>
          <a:lstStyle/>
          <a:p>
            <a:pPr defTabSz="82910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300" kern="0" dirty="0">
                <a:solidFill>
                  <a:srgbClr val="000090"/>
                </a:solidFill>
                <a:latin typeface="Arial"/>
              </a:rPr>
              <a:t>Dark Energy Camera catches breathtaking glimpse of comet Lovejoy</a:t>
            </a:r>
          </a:p>
          <a:p>
            <a:pPr defTabSz="82910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300" kern="0" dirty="0">
              <a:solidFill>
                <a:srgbClr val="000090"/>
              </a:solidFill>
              <a:latin typeface="Arial"/>
            </a:endParaRPr>
          </a:p>
          <a:p>
            <a:pPr defTabSz="82910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900" kern="0" dirty="0">
                <a:solidFill>
                  <a:srgbClr val="FF0000"/>
                </a:solidFill>
                <a:latin typeface="Arial"/>
              </a:rPr>
              <a:t>December 27 2014</a:t>
            </a:r>
          </a:p>
          <a:p>
            <a:pPr defTabSz="82910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900" kern="0" dirty="0">
              <a:solidFill>
                <a:srgbClr val="FF0000"/>
              </a:solidFill>
              <a:latin typeface="Arial"/>
            </a:endParaRPr>
          </a:p>
          <a:p>
            <a:pPr defTabSz="82910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900" kern="0" dirty="0">
                <a:solidFill>
                  <a:sysClr val="windowText" lastClr="000000"/>
                </a:solidFill>
                <a:latin typeface="Arial"/>
              </a:rPr>
              <a:t>82 million km away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3584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780750-241E-5C49-9106-D9FAC4BEC91A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76200" y="387350"/>
            <a:ext cx="8991600" cy="649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20" tIns="45663" rIns="91320" bIns="45663">
            <a:prstTxWarp prst="textNoShape">
              <a:avLst/>
            </a:prstTxWarp>
            <a:spAutoFit/>
          </a:bodyPr>
          <a:lstStyle/>
          <a:p>
            <a:pPr algn="just" defTabSz="912783">
              <a:defRPr/>
            </a:pP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Standard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Model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Particle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Physics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works fine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but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it is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unsatisfactory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(neutrino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masses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,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dark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matter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,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hierarchy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problem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,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etc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). </a:t>
            </a:r>
            <a:r>
              <a:rPr lang="pt-BR" sz="3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Beyond</a:t>
            </a:r>
            <a:r>
              <a:rPr lang="pt-BR" sz="32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SM!</a:t>
            </a:r>
          </a:p>
          <a:p>
            <a:pPr algn="just" defTabSz="912783">
              <a:defRPr/>
            </a:pPr>
            <a:endParaRPr lang="pt-BR" sz="3200" dirty="0">
              <a:solidFill>
                <a:srgbClr val="00009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912783">
              <a:defRPr/>
            </a:pP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Standard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Model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Cosmology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(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2"/>
                <a:ea typeface="Arial Unicode MS" pitchFamily="-1" charset="0"/>
                <a:cs typeface="Symbol" charset="2"/>
              </a:rPr>
              <a:t>L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CDM) works fine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but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it is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unsatisfatory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(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value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and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nature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2"/>
                <a:ea typeface="Arial Unicode MS" pitchFamily="-1" charset="0"/>
                <a:cs typeface="Symbol" charset="2"/>
              </a:rPr>
              <a:t>L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). </a:t>
            </a:r>
            <a:r>
              <a:rPr lang="pt-BR" sz="3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Beyond</a:t>
            </a:r>
            <a:r>
              <a:rPr lang="pt-BR" sz="32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2"/>
                <a:ea typeface="Arial Unicode MS" pitchFamily="-1" charset="0"/>
                <a:cs typeface="Symbol" charset="2"/>
              </a:rPr>
              <a:t>L</a:t>
            </a:r>
            <a:r>
              <a:rPr lang="pt-BR" sz="32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CDM!</a:t>
            </a:r>
          </a:p>
          <a:p>
            <a:pPr algn="just" defTabSz="912783">
              <a:defRPr/>
            </a:pPr>
            <a:endParaRPr lang="pt-BR" sz="3200" dirty="0">
              <a:solidFill>
                <a:srgbClr val="00009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912783">
              <a:defRPr/>
            </a:pP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Models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abound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!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We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have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to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see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what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Nature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has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chosen</a:t>
            </a:r>
            <a:r>
              <a:rPr lang="pt-BR" sz="32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...</a:t>
            </a:r>
          </a:p>
          <a:p>
            <a:pPr algn="just" defTabSz="912783">
              <a:defRPr/>
            </a:pPr>
            <a:endParaRPr lang="pt-BR" sz="3200" dirty="0">
              <a:solidFill>
                <a:srgbClr val="00009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912783">
              <a:defRPr/>
            </a:pPr>
            <a:endParaRPr lang="pt-BR" sz="3200" dirty="0">
              <a:solidFill>
                <a:srgbClr val="00009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912783">
              <a:defRPr/>
            </a:pPr>
            <a:endParaRPr lang="pt-BR" sz="3200" dirty="0">
              <a:solidFill>
                <a:srgbClr val="00009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1163"/>
            <a:r>
              <a:rPr lang="en-US"/>
              <a:t>Silafae2018</a:t>
            </a:r>
          </a:p>
        </p:txBody>
      </p:sp>
      <p:sp>
        <p:nvSpPr>
          <p:cNvPr id="8704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1163"/>
            <a:fld id="{047E4291-487F-9046-B129-6053222C3F1C}" type="slidenum">
              <a:rPr lang="en-US" smtClean="0"/>
              <a:pPr defTabSz="411163"/>
              <a:t>50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806575" y="803275"/>
            <a:ext cx="5876925" cy="1035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23" tIns="42443" rIns="81623" bIns="42443" anchor="ctr">
            <a:prstTxWarp prst="textNoShape">
              <a:avLst/>
            </a:prstTxWarp>
          </a:bodyPr>
          <a:lstStyle/>
          <a:p>
            <a:pPr algn="ctr" defTabSz="407442">
              <a:buClr>
                <a:srgbClr val="000000"/>
              </a:buClr>
              <a:buSzPct val="100000"/>
              <a:defRPr/>
            </a:pPr>
            <a:r>
              <a:rPr lang="en-US" sz="3600" kern="0" dirty="0">
                <a:solidFill>
                  <a:srgbClr val="000090"/>
                </a:solidFill>
                <a:latin typeface="Arial"/>
                <a:ea typeface="DejaVu Sans"/>
                <a:cs typeface="DejaVu Sans"/>
              </a:rPr>
              <a:t>DES Data Management</a:t>
            </a:r>
          </a:p>
        </p:txBody>
      </p:sp>
      <p:sp>
        <p:nvSpPr>
          <p:cNvPr id="6" name="Rectangle 5"/>
          <p:cNvSpPr/>
          <p:nvPr/>
        </p:nvSpPr>
        <p:spPr>
          <a:xfrm>
            <a:off x="217488" y="2005013"/>
            <a:ext cx="8697912" cy="2360612"/>
          </a:xfrm>
          <a:prstGeom prst="rect">
            <a:avLst/>
          </a:prstGeom>
        </p:spPr>
        <p:txBody>
          <a:bodyPr wrap="none" lIns="82927" tIns="41464" rIns="82927" bIns="41464">
            <a:spAutoFit/>
          </a:bodyPr>
          <a:lstStyle/>
          <a:p>
            <a:pPr defTabSz="82928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900" kern="0" dirty="0">
                <a:solidFill>
                  <a:sysClr val="windowText" lastClr="000000"/>
                </a:solidFill>
                <a:latin typeface="Arial"/>
              </a:rPr>
              <a:t>Each exposure (in a given filter) generates 500Mb</a:t>
            </a:r>
          </a:p>
          <a:p>
            <a:pPr defTabSz="82928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900" kern="0" dirty="0">
              <a:solidFill>
                <a:sysClr val="windowText" lastClr="000000"/>
              </a:solidFill>
              <a:latin typeface="Arial"/>
            </a:endParaRPr>
          </a:p>
          <a:p>
            <a:pPr defTabSz="82928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900" kern="0" dirty="0">
                <a:solidFill>
                  <a:sysClr val="windowText" lastClr="000000"/>
                </a:solidFill>
                <a:latin typeface="Arial"/>
              </a:rPr>
              <a:t>300 exposures/night – 150 </a:t>
            </a:r>
            <a:r>
              <a:rPr lang="en-US" sz="2900" kern="0" dirty="0" err="1">
                <a:solidFill>
                  <a:sysClr val="windowText" lastClr="000000"/>
                </a:solidFill>
                <a:latin typeface="Arial"/>
              </a:rPr>
              <a:t>Gb</a:t>
            </a:r>
            <a:r>
              <a:rPr lang="en-US" sz="2900" kern="0" dirty="0">
                <a:solidFill>
                  <a:sysClr val="windowText" lastClr="000000"/>
                </a:solidFill>
                <a:latin typeface="Arial"/>
              </a:rPr>
              <a:t>/night</a:t>
            </a:r>
          </a:p>
          <a:p>
            <a:pPr defTabSz="82928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900" kern="0" dirty="0">
              <a:solidFill>
                <a:sysClr val="windowText" lastClr="000000"/>
              </a:solidFill>
              <a:latin typeface="Arial"/>
            </a:endParaRPr>
          </a:p>
          <a:p>
            <a:pPr defTabSz="82928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900" kern="0" dirty="0">
                <a:solidFill>
                  <a:sysClr val="windowText" lastClr="000000"/>
                </a:solidFill>
                <a:latin typeface="Arial"/>
              </a:rPr>
              <a:t>Transferred and processed at NCSA in Urbana 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1163"/>
            <a:r>
              <a:rPr lang="en-US"/>
              <a:t>Silafae2018</a:t>
            </a:r>
          </a:p>
        </p:txBody>
      </p:sp>
      <p:sp>
        <p:nvSpPr>
          <p:cNvPr id="8909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1163"/>
            <a:fld id="{E754C21A-03AA-9441-9B5B-F66257BDC6DA}" type="slidenum">
              <a:rPr lang="en-US" smtClean="0"/>
              <a:pPr defTabSz="411163"/>
              <a:t>51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806575" y="803275"/>
            <a:ext cx="5876925" cy="1035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23" tIns="42443" rIns="81623" bIns="42443" anchor="ctr">
            <a:prstTxWarp prst="textNoShape">
              <a:avLst/>
            </a:prstTxWarp>
          </a:bodyPr>
          <a:lstStyle/>
          <a:p>
            <a:pPr algn="ctr" defTabSz="407442">
              <a:buClr>
                <a:srgbClr val="000000"/>
              </a:buClr>
              <a:buSzPct val="100000"/>
              <a:defRPr/>
            </a:pPr>
            <a:r>
              <a:rPr lang="en-US" sz="3600" kern="0" dirty="0">
                <a:solidFill>
                  <a:srgbClr val="000090"/>
                </a:solidFill>
                <a:latin typeface="Arial"/>
                <a:ea typeface="DejaVu Sans"/>
                <a:cs typeface="DejaVu Sans"/>
              </a:rPr>
              <a:t>Photometric </a:t>
            </a:r>
            <a:r>
              <a:rPr lang="en-US" sz="3600" kern="0" dirty="0" err="1">
                <a:solidFill>
                  <a:srgbClr val="000090"/>
                </a:solidFill>
                <a:latin typeface="Arial"/>
                <a:ea typeface="DejaVu Sans"/>
                <a:cs typeface="DejaVu Sans"/>
              </a:rPr>
              <a:t>redshift</a:t>
            </a:r>
            <a:endParaRPr lang="en-US" sz="3600" kern="0" dirty="0">
              <a:solidFill>
                <a:srgbClr val="000090"/>
              </a:solidFill>
              <a:latin typeface="Arial"/>
              <a:ea typeface="DejaVu Sans"/>
              <a:cs typeface="DejaVu Sans"/>
            </a:endParaRPr>
          </a:p>
        </p:txBody>
      </p:sp>
      <p:pic>
        <p:nvPicPr>
          <p:cNvPr id="89093" name="Picture 6" descr="Y1BAO_dNdZ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974850"/>
            <a:ext cx="6296025" cy="41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533400" y="1828800"/>
            <a:ext cx="8763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928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sysClr val="windowText" lastClr="000000"/>
                </a:solidFill>
                <a:latin typeface="Arial"/>
              </a:rPr>
              <a:t>Typical photo-</a:t>
            </a:r>
            <a:r>
              <a:rPr lang="en-US" kern="0" dirty="0" err="1">
                <a:solidFill>
                  <a:sysClr val="windowText" lastClr="000000"/>
                </a:solidFill>
                <a:latin typeface="Arial"/>
              </a:rPr>
              <a:t>z</a:t>
            </a:r>
            <a:r>
              <a:rPr lang="en-US" kern="0" dirty="0">
                <a:solidFill>
                  <a:sysClr val="windowText" lastClr="000000"/>
                </a:solidFill>
                <a:latin typeface="Arial"/>
              </a:rPr>
              <a:t> distribution in 4 bins (BPZ) – selection function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1163"/>
            <a:fld id="{8BF5D2D1-83FF-734A-B364-4283462BD9FF}" type="slidenum">
              <a:rPr lang="en-US" smtClean="0"/>
              <a:pPr defTabSz="411163"/>
              <a:t>52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114425" y="803275"/>
            <a:ext cx="7397750" cy="1035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23" tIns="42443" rIns="81623" bIns="42443" anchor="ctr">
            <a:prstTxWarp prst="textNoShape">
              <a:avLst/>
            </a:prstTxWarp>
          </a:bodyPr>
          <a:lstStyle/>
          <a:p>
            <a:pPr algn="ctr" defTabSz="407442">
              <a:buClr>
                <a:srgbClr val="000000"/>
              </a:buClr>
              <a:buSzPct val="100000"/>
              <a:defRPr/>
            </a:pPr>
            <a:r>
              <a:rPr lang="en-US" sz="3600" kern="0" dirty="0">
                <a:solidFill>
                  <a:srgbClr val="000090"/>
                </a:solidFill>
                <a:latin typeface="Arial"/>
                <a:ea typeface="DejaVu Sans"/>
                <a:cs typeface="DejaVu Sans"/>
              </a:rPr>
              <a:t>Brazilian infrastructure contribution</a:t>
            </a:r>
          </a:p>
        </p:txBody>
      </p:sp>
      <p:sp>
        <p:nvSpPr>
          <p:cNvPr id="90116" name="Rectangle 5"/>
          <p:cNvSpPr>
            <a:spLocks noChangeArrowheads="1"/>
          </p:cNvSpPr>
          <p:nvPr/>
        </p:nvSpPr>
        <p:spPr bwMode="auto">
          <a:xfrm>
            <a:off x="147638" y="2217738"/>
            <a:ext cx="8183562" cy="365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27" tIns="41464" rIns="82927" bIns="41464">
            <a:prstTxWarp prst="textNoShape">
              <a:avLst/>
            </a:prstTxWarp>
            <a:spAutoFit/>
          </a:bodyPr>
          <a:lstStyle/>
          <a:p>
            <a:pPr defTabSz="825500">
              <a:buFont typeface="Arial" pitchFamily="-1" charset="0"/>
              <a:buChar char="•"/>
            </a:pPr>
            <a:r>
              <a:rPr lang="en-US" sz="2900">
                <a:solidFill>
                  <a:srgbClr val="000000"/>
                </a:solidFill>
              </a:rPr>
              <a:t> QuickReduce: software for fast assessment of image </a:t>
            </a:r>
          </a:p>
          <a:p>
            <a:pPr defTabSz="825500"/>
            <a:r>
              <a:rPr lang="en-US" sz="2900">
                <a:solidFill>
                  <a:srgbClr val="000000"/>
                </a:solidFill>
              </a:rPr>
              <a:t>quality at CTIO</a:t>
            </a:r>
          </a:p>
          <a:p>
            <a:pPr defTabSz="825500"/>
            <a:endParaRPr lang="en-US" sz="2900">
              <a:solidFill>
                <a:srgbClr val="000000"/>
              </a:solidFill>
            </a:endParaRPr>
          </a:p>
          <a:p>
            <a:pPr defTabSz="825500">
              <a:buFont typeface="Arial" pitchFamily="-1" charset="0"/>
              <a:buChar char="•"/>
            </a:pPr>
            <a:r>
              <a:rPr lang="en-US" sz="2900">
                <a:solidFill>
                  <a:srgbClr val="000000"/>
                </a:solidFill>
              </a:rPr>
              <a:t> The Science Portal: Data Server, Value Added </a:t>
            </a:r>
          </a:p>
          <a:p>
            <a:pPr defTabSz="825500"/>
            <a:r>
              <a:rPr lang="en-US" sz="2900">
                <a:solidFill>
                  <a:srgbClr val="000000"/>
                </a:solidFill>
              </a:rPr>
              <a:t>Catalogs and scientific pipelines</a:t>
            </a:r>
          </a:p>
          <a:p>
            <a:pPr defTabSz="825500"/>
            <a:endParaRPr lang="en-US" sz="2900">
              <a:solidFill>
                <a:srgbClr val="000000"/>
              </a:solidFill>
            </a:endParaRPr>
          </a:p>
          <a:p>
            <a:pPr defTabSz="825500"/>
            <a:r>
              <a:rPr lang="en-US" sz="2900">
                <a:solidFill>
                  <a:srgbClr val="FF0000"/>
                </a:solidFill>
              </a:rPr>
              <a:t>Creating a science-ready catalog is the crux:</a:t>
            </a:r>
          </a:p>
          <a:p>
            <a:pPr defTabSz="825500"/>
            <a:r>
              <a:rPr lang="en-US" sz="2900">
                <a:solidFill>
                  <a:srgbClr val="FF0000"/>
                </a:solidFill>
              </a:rPr>
              <a:t>selection of objects, photo-z, systematic effects, …</a:t>
            </a:r>
          </a:p>
        </p:txBody>
      </p:sp>
      <p:sp>
        <p:nvSpPr>
          <p:cNvPr id="90117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2750"/>
            <a:r>
              <a:rPr lang="en-US"/>
              <a:t>Silafae2018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1163"/>
            <a:r>
              <a:rPr lang="en-US"/>
              <a:t>Silafae2018</a:t>
            </a:r>
          </a:p>
        </p:txBody>
      </p:sp>
      <p:sp>
        <p:nvSpPr>
          <p:cNvPr id="9318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1163"/>
            <a:fld id="{A1C39B40-1437-8F4D-A402-E73CC9E61C04}" type="slidenum">
              <a:rPr lang="en-US" smtClean="0"/>
              <a:pPr defTabSz="411163"/>
              <a:t>53</a:t>
            </a:fld>
            <a:endParaRPr lang="en-US"/>
          </a:p>
        </p:txBody>
      </p:sp>
      <p:pic>
        <p:nvPicPr>
          <p:cNvPr id="93188" name="Picture 4" descr="Screen Shot 2015-07-23 at 7.53.00 A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" y="1147763"/>
            <a:ext cx="9144000" cy="472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1163"/>
            <a:r>
              <a:rPr lang="en-US"/>
              <a:t>Silafae2018</a:t>
            </a:r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1163"/>
            <a:fld id="{CE45324B-8357-074F-891E-9CBBB2C9734D}" type="slidenum">
              <a:rPr lang="en-US" smtClean="0"/>
              <a:pPr defTabSz="411163"/>
              <a:t>54</a:t>
            </a:fld>
            <a:endParaRPr lang="en-US"/>
          </a:p>
        </p:txBody>
      </p:sp>
      <p:pic>
        <p:nvPicPr>
          <p:cNvPr id="94212" name="Picture 4" descr="Screen Shot 2015-07-21 at 9.22.12 A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8738" y="-23813"/>
            <a:ext cx="9261476" cy="6978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ctrTitle"/>
          </p:nvPr>
        </p:nvSpPr>
        <p:spPr>
          <a:xfrm>
            <a:off x="838200" y="-2286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  <a:latin typeface="Arial" pitchFamily="-1" charset="0"/>
                <a:ea typeface="Arial" pitchFamily="-1" charset="0"/>
                <a:cs typeface="Arial" pitchFamily="-1" charset="0"/>
              </a:rPr>
              <a:t>DES Year 1 Galaxy Distribution</a:t>
            </a:r>
          </a:p>
        </p:txBody>
      </p:sp>
      <p:sp>
        <p:nvSpPr>
          <p:cNvPr id="96259" name="Left Brace 9"/>
          <p:cNvSpPr>
            <a:spLocks/>
          </p:cNvSpPr>
          <p:nvPr/>
        </p:nvSpPr>
        <p:spPr bwMode="auto">
          <a:xfrm>
            <a:off x="3124200" y="4267200"/>
            <a:ext cx="304800" cy="609600"/>
          </a:xfrm>
          <a:prstGeom prst="leftBrace">
            <a:avLst>
              <a:gd name="adj1" fmla="val 8333"/>
              <a:gd name="adj2" fmla="val 50000"/>
            </a:avLst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lIns="91342" tIns="45672" rIns="91342" bIns="45672">
            <a:prstTxWarp prst="textNoShape">
              <a:avLst/>
            </a:prstTxWarp>
          </a:bodyPr>
          <a:lstStyle/>
          <a:p>
            <a:pPr defTabSz="909638" eaLnBrk="1" hangingPunct="1"/>
            <a:endParaRPr lang="en-US" sz="1800">
              <a:solidFill>
                <a:srgbClr val="000000"/>
              </a:solidFill>
              <a:latin typeface="Arial" pitchFamily="-1" charset="0"/>
              <a:ea typeface="Arial" pitchFamily="-1" charset="0"/>
              <a:cs typeface="Arial" pitchFamily="-1" charset="0"/>
              <a:sym typeface="Arial" pitchFamily="-1" charset="0"/>
            </a:endParaRPr>
          </a:p>
        </p:txBody>
      </p:sp>
      <p:sp>
        <p:nvSpPr>
          <p:cNvPr id="96260" name="TextBox 10"/>
          <p:cNvSpPr txBox="1">
            <a:spLocks noChangeArrowheads="1"/>
          </p:cNvSpPr>
          <p:nvPr/>
        </p:nvSpPr>
        <p:spPr bwMode="auto">
          <a:xfrm>
            <a:off x="2438400" y="4267200"/>
            <a:ext cx="825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42" tIns="45672" rIns="91342" bIns="45672">
            <a:prstTxWarp prst="textNoShape">
              <a:avLst/>
            </a:prstTxWarp>
            <a:spAutoFit/>
          </a:bodyPr>
          <a:lstStyle/>
          <a:p>
            <a:pPr defTabSz="909638" eaLnBrk="1" hangingPunct="1"/>
            <a:r>
              <a:rPr lang="en-US" sz="1800">
                <a:solidFill>
                  <a:srgbClr val="000000"/>
                </a:solidFill>
                <a:latin typeface="Arial" pitchFamily="-1" charset="0"/>
                <a:ea typeface="Arial" pitchFamily="-1" charset="0"/>
                <a:cs typeface="Arial" pitchFamily="-1" charset="0"/>
                <a:sym typeface="Arial" pitchFamily="-1" charset="0"/>
              </a:rPr>
              <a:t>SPT</a:t>
            </a:r>
          </a:p>
          <a:p>
            <a:pPr defTabSz="909638" eaLnBrk="1" hangingPunct="1"/>
            <a:r>
              <a:rPr lang="en-US" sz="1800">
                <a:solidFill>
                  <a:srgbClr val="000000"/>
                </a:solidFill>
                <a:latin typeface="Arial" pitchFamily="-1" charset="0"/>
                <a:ea typeface="Arial" pitchFamily="-1" charset="0"/>
                <a:cs typeface="Arial" pitchFamily="-1" charset="0"/>
                <a:sym typeface="Arial" pitchFamily="-1" charset="0"/>
              </a:rPr>
              <a:t>region</a:t>
            </a:r>
          </a:p>
        </p:txBody>
      </p:sp>
      <p:pic>
        <p:nvPicPr>
          <p:cNvPr id="96261" name="Picture 3" descr="Y1A1_lensing_galaxy_density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2" name="TextBox 6"/>
          <p:cNvSpPr txBox="1">
            <a:spLocks noChangeArrowheads="1"/>
          </p:cNvSpPr>
          <p:nvPr/>
        </p:nvSpPr>
        <p:spPr bwMode="auto">
          <a:xfrm>
            <a:off x="10045700" y="127000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42" tIns="45672" rIns="91342" bIns="45672">
            <a:prstTxWarp prst="textNoShape">
              <a:avLst/>
            </a:prstTxWarp>
            <a:spAutoFit/>
          </a:bodyPr>
          <a:lstStyle/>
          <a:p>
            <a:pPr defTabSz="909638" eaLnBrk="1" hangingPunct="1"/>
            <a:endParaRPr lang="en-US" sz="1800">
              <a:solidFill>
                <a:srgbClr val="000000"/>
              </a:solidFill>
              <a:latin typeface="Arial" pitchFamily="-1" charset="0"/>
              <a:ea typeface="Arial" pitchFamily="-1" charset="0"/>
              <a:cs typeface="Arial" pitchFamily="-1" charset="0"/>
              <a:sym typeface="Arial" pitchFamily="-1" charset="0"/>
            </a:endParaRPr>
          </a:p>
        </p:txBody>
      </p:sp>
      <p:pic>
        <p:nvPicPr>
          <p:cNvPr id="8" name="Picture 7" descr="LSSfootprintnew.pdf"/>
          <p:cNvPicPr>
            <a:picLocks noChangeAspect="1"/>
          </p:cNvPicPr>
          <p:nvPr/>
        </p:nvPicPr>
        <p:blipFill>
          <a:blip r:embed="rId3">
            <a:alphaModFix amt="52000"/>
          </a:blip>
          <a:srcRect l="-4361" r="-4207"/>
          <a:stretch>
            <a:fillRect/>
          </a:stretch>
        </p:blipFill>
        <p:spPr bwMode="auto">
          <a:xfrm rot="-1946690">
            <a:off x="1417638" y="2768600"/>
            <a:ext cx="1922462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4" name="TextBox 2"/>
          <p:cNvSpPr txBox="1">
            <a:spLocks noChangeArrowheads="1"/>
          </p:cNvSpPr>
          <p:nvPr/>
        </p:nvSpPr>
        <p:spPr bwMode="auto">
          <a:xfrm>
            <a:off x="2438400" y="4648200"/>
            <a:ext cx="1019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90" tIns="45697" rIns="91390" bIns="45697">
            <a:prstTxWarp prst="textNoShape">
              <a:avLst/>
            </a:prstTxWarp>
            <a:spAutoFit/>
          </a:bodyPr>
          <a:lstStyle/>
          <a:p>
            <a:pPr defTabSz="909638" eaLnBrk="1" hangingPunct="1"/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SV area</a:t>
            </a:r>
          </a:p>
        </p:txBody>
      </p:sp>
      <p:sp>
        <p:nvSpPr>
          <p:cNvPr id="96265" name="TextBox 4"/>
          <p:cNvSpPr txBox="1">
            <a:spLocks noChangeArrowheads="1"/>
          </p:cNvSpPr>
          <p:nvPr/>
        </p:nvSpPr>
        <p:spPr bwMode="auto">
          <a:xfrm>
            <a:off x="6934200" y="6324600"/>
            <a:ext cx="205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90" tIns="45697" rIns="91390" bIns="45697">
            <a:prstTxWarp prst="textNoShape">
              <a:avLst/>
            </a:prstTxWarp>
            <a:spAutoFit/>
          </a:bodyPr>
          <a:lstStyle/>
          <a:p>
            <a:pPr defTabSz="909638" eaLnBrk="1" hangingPunct="1"/>
            <a:r>
              <a:rPr lang="en-US" sz="1800">
                <a:solidFill>
                  <a:srgbClr val="000000"/>
                </a:solidFill>
                <a:latin typeface="Arial" pitchFamily="-1" charset="0"/>
              </a:rPr>
              <a:t>Credit: P. Melchior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Box 6"/>
          <p:cNvSpPr txBox="1">
            <a:spLocks noChangeArrowheads="1"/>
          </p:cNvSpPr>
          <p:nvPr/>
        </p:nvSpPr>
        <p:spPr bwMode="auto">
          <a:xfrm>
            <a:off x="10045700" y="127000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52" tIns="45677" rIns="91352" bIns="45677">
            <a:prstTxWarp prst="textNoShape">
              <a:avLst/>
            </a:prstTxWarp>
            <a:spAutoFit/>
          </a:bodyPr>
          <a:lstStyle/>
          <a:p>
            <a:pPr defTabSz="909638"/>
            <a:endParaRPr lang="en-US" sz="1800">
              <a:solidFill>
                <a:srgbClr val="000000"/>
              </a:solidFill>
              <a:ea typeface="Arial" pitchFamily="-1" charset="0"/>
              <a:cs typeface="Arial" pitchFamily="-1" charset="0"/>
              <a:sym typeface="Arial" pitchFamily="-1" charset="0"/>
            </a:endParaRPr>
          </a:p>
        </p:txBody>
      </p:sp>
      <p:sp>
        <p:nvSpPr>
          <p:cNvPr id="97283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>
              <a:latin typeface="Arial" pitchFamily="-1" charset="0"/>
              <a:ea typeface="Arial" pitchFamily="-1" charset="0"/>
              <a:cs typeface="Arial" pitchFamily="-1" charset="0"/>
            </a:endParaRPr>
          </a:p>
        </p:txBody>
      </p:sp>
      <p:pic>
        <p:nvPicPr>
          <p:cNvPr id="97284" name="Picture 10" descr="Screen Shot 2016-09-26 at 9.29.56 A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088"/>
            <a:ext cx="9144000" cy="675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-1" charset="0"/>
                <a:ea typeface="+mn-ea"/>
                <a:cs typeface="+mn-cs"/>
              </a:rPr>
              <a:t>Silafae2018</a:t>
            </a:r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-1" charset="0"/>
              <a:ea typeface="+mn-ea"/>
              <a:cs typeface="+mn-cs"/>
            </a:endParaRPr>
          </a:p>
        </p:txBody>
      </p:sp>
      <p:sp>
        <p:nvSpPr>
          <p:cNvPr id="7270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57C983-1B2C-4643-AD66-6BEA13F62FF4}" type="slidenum">
              <a:rPr kumimoji="0" lang="pt-B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-1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pt-B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-1" charset="0"/>
              <a:ea typeface="+mn-ea"/>
              <a:cs typeface="+mn-cs"/>
            </a:endParaRPr>
          </a:p>
        </p:txBody>
      </p:sp>
      <p:sp>
        <p:nvSpPr>
          <p:cNvPr id="30" name="Retângulo 3"/>
          <p:cNvSpPr/>
          <p:nvPr/>
        </p:nvSpPr>
        <p:spPr>
          <a:xfrm>
            <a:off x="46162" y="390525"/>
            <a:ext cx="9094015" cy="576181"/>
          </a:xfrm>
          <a:prstGeom prst="rect">
            <a:avLst/>
          </a:prstGeom>
        </p:spPr>
        <p:txBody>
          <a:bodyPr wrap="none" lIns="91370" tIns="45687" rIns="91370" bIns="45687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7</a:t>
            </a:r>
            <a:r>
              <a:rPr kumimoji="0" lang="pt-BR" sz="44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- DES </a:t>
            </a:r>
            <a:r>
              <a:rPr kumimoji="0" lang="pt-BR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highlights</a:t>
            </a:r>
            <a:r>
              <a:rPr kumimoji="0" lang="pt-BR" sz="44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kumimoji="0" lang="pt-BR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and</a:t>
            </a:r>
            <a:r>
              <a:rPr kumimoji="0" lang="pt-BR" sz="44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kumimoji="0" lang="pt-BR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challenges</a:t>
            </a:r>
            <a:endParaRPr kumimoji="0" lang="pt-BR" sz="44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  <p:sp>
        <p:nvSpPr>
          <p:cNvPr id="72709" name="Content Placeholder 2"/>
          <p:cNvSpPr txBox="1">
            <a:spLocks/>
          </p:cNvSpPr>
          <p:nvPr/>
        </p:nvSpPr>
        <p:spPr bwMode="auto">
          <a:xfrm>
            <a:off x="0" y="1522228"/>
            <a:ext cx="9575800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9071" tIns="51517" rIns="99071" bIns="51517">
            <a:prstTxWarp prst="textNoShape">
              <a:avLst/>
            </a:prstTxWarp>
          </a:bodyPr>
          <a:lstStyle/>
          <a:p>
            <a:pPr marL="0" marR="0" lvl="0" indent="0" algn="just" defTabSz="10017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number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results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were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already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obtained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 </a:t>
            </a:r>
          </a:p>
          <a:p>
            <a:pPr marL="0" marR="0" lvl="0" indent="0" algn="just" defTabSz="10017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0" marR="0" lvl="0" indent="0" algn="just" defTabSz="10017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will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highlight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some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but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concentrate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on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these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Y1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results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</a:t>
            </a:r>
          </a:p>
          <a:p>
            <a:pPr marL="0" marR="0" lvl="0" indent="0" algn="just" defTabSz="10017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457200" marR="0" lvl="0" indent="-457200" algn="just" defTabSz="10017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BAO</a:t>
            </a:r>
          </a:p>
          <a:p>
            <a:pPr marL="457200" marR="0" lvl="0" indent="-457200" algn="just" defTabSz="10017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Galaxy clustering + weak lensing</a:t>
            </a:r>
          </a:p>
          <a:p>
            <a:pPr marL="0" marR="0" lvl="0" indent="0" algn="just" defTabSz="10017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0" marR="0" lvl="0" indent="0" algn="just" defTabSz="10017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0" marR="0" lvl="0" indent="0" algn="just" defTabSz="10017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0" marR="0" lvl="0" indent="0" algn="just" defTabSz="10017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0" marR="0" lvl="0" indent="0" algn="l" defTabSz="10017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0" marR="0" lvl="0" indent="0" algn="l" defTabSz="1001713" rtl="0" eaLnBrk="0" fontAlgn="base" latinLnBrk="0" hangingPunct="0">
              <a:lnSpc>
                <a:spcPct val="100000"/>
              </a:lnSpc>
              <a:spcBef>
                <a:spcPts val="663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-1" charset="0"/>
              <a:ea typeface="DejaVu Sans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94790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425450" y="595313"/>
            <a:ext cx="8431213" cy="1036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 defTabSz="407315">
              <a:buClr>
                <a:srgbClr val="000000"/>
              </a:buClr>
              <a:buSzPct val="100000"/>
              <a:defRPr/>
            </a:pPr>
            <a:endParaRPr lang="en-US" sz="3300" kern="0" dirty="0">
              <a:solidFill>
                <a:srgbClr val="2D2DB9"/>
              </a:solidFill>
              <a:latin typeface="Arial"/>
            </a:endParaRPr>
          </a:p>
          <a:p>
            <a:pPr algn="ctr" defTabSz="407315">
              <a:buClr>
                <a:srgbClr val="000000"/>
              </a:buClr>
              <a:buSzPct val="100000"/>
              <a:defRPr/>
            </a:pPr>
            <a:r>
              <a:rPr lang="en-US" sz="3300" kern="0" dirty="0">
                <a:solidFill>
                  <a:srgbClr val="2D2DB9"/>
                </a:solidFill>
                <a:latin typeface="Arial"/>
              </a:rPr>
              <a:t>64 papers: 26 published and 38 submitted </a:t>
            </a:r>
          </a:p>
          <a:p>
            <a:pPr algn="ctr" defTabSz="407315">
              <a:buClr>
                <a:srgbClr val="000000"/>
              </a:buClr>
              <a:buSzPct val="100000"/>
              <a:defRPr/>
            </a:pPr>
            <a:r>
              <a:rPr lang="en-US" sz="3300" kern="0" dirty="0">
                <a:solidFill>
                  <a:srgbClr val="2D2DB9"/>
                </a:solidFill>
                <a:latin typeface="Arial"/>
              </a:rPr>
              <a:t>(not updated)</a:t>
            </a:r>
          </a:p>
        </p:txBody>
      </p:sp>
      <p:sp>
        <p:nvSpPr>
          <p:cNvPr id="98307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1163"/>
            <a:fld id="{7DD4C259-924C-F447-AC94-6E04A989220F}" type="slidenum">
              <a:rPr lang="en-US" smtClean="0"/>
              <a:pPr defTabSz="411163"/>
              <a:t>58</a:t>
            </a:fld>
            <a:endParaRPr lang="en-US"/>
          </a:p>
        </p:txBody>
      </p:sp>
      <p:sp>
        <p:nvSpPr>
          <p:cNvPr id="98308" name="Rectangle 8"/>
          <p:cNvSpPr>
            <a:spLocks noChangeArrowheads="1"/>
          </p:cNvSpPr>
          <p:nvPr/>
        </p:nvSpPr>
        <p:spPr bwMode="auto">
          <a:xfrm>
            <a:off x="0" y="2080914"/>
            <a:ext cx="9144000" cy="451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02" tIns="41451" rIns="82902" bIns="41451">
            <a:prstTxWarp prst="textNoShape">
              <a:avLst/>
            </a:prstTxWarp>
            <a:spAutoFit/>
          </a:bodyPr>
          <a:lstStyle/>
          <a:p>
            <a:pPr>
              <a:buFont typeface="Arial" pitchFamily="-1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 Produced the largest contiguous mass map of the Universe;</a:t>
            </a:r>
          </a:p>
          <a:p>
            <a:pPr>
              <a:buFont typeface="Arial" pitchFamily="-1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 Discovered nearly a score of Milky Way dwarf satellites and other Milky Way structures; </a:t>
            </a:r>
          </a:p>
          <a:p>
            <a:pPr>
              <a:buFont typeface="Arial" pitchFamily="-1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 Measured weak lensing cosmic shear, galaxy clustering, and cross-correlations with CMB lensing and with X-ray and SZ-detected clusters; </a:t>
            </a:r>
          </a:p>
          <a:p>
            <a:pPr>
              <a:buFont typeface="Arial" pitchFamily="-1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 Measured light curves for large numbers of type </a:t>
            </a:r>
            <a:r>
              <a:rPr lang="en-US" dirty="0" err="1">
                <a:solidFill>
                  <a:srgbClr val="000000"/>
                </a:solidFill>
              </a:rPr>
              <a:t>Ia</a:t>
            </a:r>
            <a:r>
              <a:rPr lang="en-US" dirty="0">
                <a:solidFill>
                  <a:srgbClr val="000000"/>
                </a:solidFill>
              </a:rPr>
              <a:t> supernovae and discovered a number of super-luminous supernovae including the highest-redshift SLSN so far; </a:t>
            </a:r>
          </a:p>
          <a:p>
            <a:pPr>
              <a:buFont typeface="Arial" pitchFamily="-1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 Discovered a number of redshift z&gt;6 QSOs; </a:t>
            </a:r>
          </a:p>
          <a:p>
            <a:pPr>
              <a:buFont typeface="Arial" pitchFamily="-1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 Discovered a number of strongly lensed galaxies and QSOs;</a:t>
            </a:r>
          </a:p>
          <a:p>
            <a:pPr>
              <a:buFont typeface="Arial" pitchFamily="-1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 Discovered a number of interesting objects in the outer Solar System;</a:t>
            </a:r>
          </a:p>
          <a:p>
            <a:pPr>
              <a:buFont typeface="Arial" pitchFamily="-1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Found optical counterparts of GW events – led by a </a:t>
            </a:r>
            <a:r>
              <a:rPr lang="en-US" dirty="0" err="1">
                <a:solidFill>
                  <a:srgbClr val="FF0000"/>
                </a:solidFill>
              </a:rPr>
              <a:t>brazilian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1163"/>
            <a:r>
              <a:rPr lang="en-US"/>
              <a:t>Silafae2018</a:t>
            </a:r>
          </a:p>
        </p:txBody>
      </p:sp>
      <p:sp>
        <p:nvSpPr>
          <p:cNvPr id="9933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1163"/>
            <a:fld id="{F10739A8-D44B-C14B-A507-2C1229532F39}" type="slidenum">
              <a:rPr lang="en-US" smtClean="0"/>
              <a:pPr defTabSz="411163"/>
              <a:t>59</a:t>
            </a:fld>
            <a:endParaRPr lang="en-US"/>
          </a:p>
        </p:txBody>
      </p:sp>
      <p:pic>
        <p:nvPicPr>
          <p:cNvPr id="99332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40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115888" y="3302000"/>
            <a:ext cx="8283575" cy="380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18" tIns="41460" rIns="82918" bIns="41460">
            <a:prstTxWarp prst="textNoShape">
              <a:avLst/>
            </a:prstTxWarp>
            <a:spAutoFit/>
          </a:bodyPr>
          <a:lstStyle/>
          <a:p>
            <a:r>
              <a:rPr lang="en-US" sz="2500">
                <a:solidFill>
                  <a:srgbClr val="FFFF00"/>
                </a:solidFill>
              </a:rPr>
              <a:t>17 new dwarf galaxies discovered by DES!</a:t>
            </a:r>
          </a:p>
          <a:p>
            <a:r>
              <a:rPr lang="en-US" sz="2500">
                <a:solidFill>
                  <a:srgbClr val="FFFF00"/>
                </a:solidFill>
              </a:rPr>
              <a:t>27 known before DES.</a:t>
            </a:r>
          </a:p>
          <a:p>
            <a:r>
              <a:rPr lang="en-US" sz="2500">
                <a:solidFill>
                  <a:srgbClr val="FFFF00"/>
                </a:solidFill>
              </a:rPr>
              <a:t>Contribution from B. Santiago’s team</a:t>
            </a:r>
          </a:p>
          <a:p>
            <a:endParaRPr lang="en-US" sz="2500">
              <a:solidFill>
                <a:srgbClr val="FFFF00"/>
              </a:solidFill>
            </a:endParaRPr>
          </a:p>
          <a:p>
            <a:endParaRPr lang="en-US" sz="2500">
              <a:solidFill>
                <a:srgbClr val="FFFF00"/>
              </a:solidFill>
            </a:endParaRPr>
          </a:p>
          <a:p>
            <a:r>
              <a:rPr lang="en-US" sz="2500">
                <a:solidFill>
                  <a:srgbClr val="FFFF00"/>
                </a:solidFill>
              </a:rPr>
              <a:t>Joint paper with Fermi-LAT</a:t>
            </a:r>
          </a:p>
          <a:p>
            <a:endParaRPr lang="en-US" sz="1100">
              <a:solidFill>
                <a:srgbClr val="000000"/>
              </a:solidFill>
              <a:latin typeface="Calibri" pitchFamily="-1" charset="0"/>
            </a:endParaRPr>
          </a:p>
          <a:p>
            <a:r>
              <a:rPr lang="en-US" sz="2500">
                <a:solidFill>
                  <a:srgbClr val="CCFFCC"/>
                </a:solidFill>
                <a:latin typeface="Calibri" pitchFamily="-1" charset="0"/>
              </a:rPr>
              <a:t>WIMPs with mass&lt;100 GeV are excluded (thermally produced, </a:t>
            </a:r>
          </a:p>
          <a:p>
            <a:r>
              <a:rPr lang="en-US" sz="2500">
                <a:solidFill>
                  <a:srgbClr val="CCFFCC"/>
                </a:solidFill>
                <a:latin typeface="Calibri" pitchFamily="-1" charset="0"/>
              </a:rPr>
              <a:t>model dependent) </a:t>
            </a:r>
            <a:endParaRPr lang="en-US" sz="2500">
              <a:solidFill>
                <a:srgbClr val="CCFFCC"/>
              </a:solidFill>
            </a:endParaRPr>
          </a:p>
          <a:p>
            <a:endParaRPr lang="en-US" sz="2500">
              <a:solidFill>
                <a:srgbClr val="FFFF00"/>
              </a:solidFill>
            </a:endParaRPr>
          </a:p>
        </p:txBody>
      </p:sp>
      <p:sp>
        <p:nvSpPr>
          <p:cNvPr id="99334" name="Rectangle 6"/>
          <p:cNvSpPr>
            <a:spLocks noChangeArrowheads="1"/>
          </p:cNvSpPr>
          <p:nvPr/>
        </p:nvSpPr>
        <p:spPr bwMode="auto">
          <a:xfrm>
            <a:off x="147638" y="2876550"/>
            <a:ext cx="1630362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18" tIns="41460" rIns="82918" bIns="4146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1508.03622</a:t>
            </a:r>
          </a:p>
        </p:txBody>
      </p:sp>
      <p:sp>
        <p:nvSpPr>
          <p:cNvPr id="8" name="Rectangle 7"/>
          <p:cNvSpPr/>
          <p:nvPr/>
        </p:nvSpPr>
        <p:spPr>
          <a:xfrm>
            <a:off x="147638" y="5591175"/>
            <a:ext cx="1258887" cy="327025"/>
          </a:xfrm>
          <a:prstGeom prst="rect">
            <a:avLst/>
          </a:prstGeom>
        </p:spPr>
        <p:txBody>
          <a:bodyPr wrap="none" lIns="75223" tIns="37613" rIns="75223" bIns="37613">
            <a:spAutoFit/>
          </a:bodyPr>
          <a:lstStyle/>
          <a:p>
            <a:pPr defTabSz="7522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srgbClr val="FF0000"/>
                </a:solidFill>
                <a:latin typeface="Arial" pitchFamily="-84" charset="0"/>
              </a:rPr>
              <a:t>1503.02632</a:t>
            </a:r>
          </a:p>
        </p:txBody>
      </p:sp>
      <p:pic>
        <p:nvPicPr>
          <p:cNvPr id="9" name="Picture 8" descr="Screen Shot 2016-09-26 at 9.52.05 A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18075" y="0"/>
            <a:ext cx="4225925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ço Reservado para Número de Slid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2A517BF-21BC-7F49-B585-73281AE83399}" type="slidenum">
              <a:rPr lang="pt-BR"/>
              <a:pPr/>
              <a:t>6</a:t>
            </a:fld>
            <a:endParaRPr lang="pt-BR"/>
          </a:p>
        </p:txBody>
      </p:sp>
      <p:sp>
        <p:nvSpPr>
          <p:cNvPr id="3686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457200"/>
          </a:xfrm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4138" y="609600"/>
            <a:ext cx="9059862" cy="601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695" tIns="50350" rIns="100695" bIns="50350">
            <a:prstTxWarp prst="textNoShape">
              <a:avLst/>
            </a:prstTxWarp>
            <a:spAutoFit/>
          </a:bodyPr>
          <a:lstStyle/>
          <a:p>
            <a:pPr algn="just" defTabSz="1006475">
              <a:defRPr/>
            </a:pPr>
            <a:r>
              <a:rPr lang="pt-BR" sz="320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Cosmology has become a data-driven science.</a:t>
            </a:r>
          </a:p>
          <a:p>
            <a:pPr algn="just" defTabSz="1006475">
              <a:defRPr/>
            </a:pPr>
            <a:endParaRPr lang="pt-BR" sz="320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6475">
              <a:defRPr/>
            </a:pPr>
            <a:endParaRPr lang="pt-BR" sz="320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6475">
              <a:defRPr/>
            </a:pPr>
            <a:endParaRPr lang="pt-BR" sz="320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6475">
              <a:defRPr/>
            </a:pPr>
            <a:r>
              <a:rPr lang="pt-BR" sz="320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Many probes are used to extract information about cosmology.</a:t>
            </a:r>
          </a:p>
          <a:p>
            <a:pPr algn="just" defTabSz="1006475">
              <a:defRPr/>
            </a:pPr>
            <a:endParaRPr lang="pt-BR" sz="320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6475">
              <a:defRPr/>
            </a:pPr>
            <a:r>
              <a:rPr lang="pt-BR" sz="3200"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Important to combine them to break degeneracies and improve bounds.</a:t>
            </a:r>
          </a:p>
          <a:p>
            <a:pPr algn="just" defTabSz="1006475">
              <a:defRPr/>
            </a:pPr>
            <a:endParaRPr lang="pt-BR" sz="320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6475">
              <a:defRPr/>
            </a:pPr>
            <a:endParaRPr lang="pt-BR" sz="320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6475">
              <a:defRPr/>
            </a:pPr>
            <a:endParaRPr lang="pt-BR" sz="3200"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447800"/>
            <a:ext cx="8761413" cy="523875"/>
          </a:xfrm>
          <a:prstGeom prst="rect">
            <a:avLst/>
          </a:prstGeom>
        </p:spPr>
        <p:txBody>
          <a:bodyPr wrap="none" lIns="91341" tIns="45673" rIns="91341" bIns="45673">
            <a:spAutoFit/>
          </a:bodyPr>
          <a:lstStyle/>
          <a:p>
            <a:pPr defTabSz="455566">
              <a:defRPr/>
            </a:pPr>
            <a:r>
              <a:rPr lang="en-US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/>
                <a:ea typeface="Arial Unicode MS" pitchFamily="-1" charset="0"/>
                <a:cs typeface="Arial Unicode MS"/>
              </a:rPr>
              <a:t>t</a:t>
            </a:r>
            <a:r>
              <a:rPr lang="en-US" sz="2800" baseline="-25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/>
                <a:ea typeface="Arial Unicode MS" pitchFamily="-1" charset="0"/>
                <a:cs typeface="Arial Unicode MS"/>
              </a:rPr>
              <a:t>U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/>
                <a:ea typeface="Arial Unicode MS" pitchFamily="-1" charset="0"/>
                <a:cs typeface="Arial Unicode MS"/>
              </a:rPr>
              <a:t>= (13.799±0.021)x10</a:t>
            </a:r>
            <a:r>
              <a:rPr lang="en-US" sz="28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/>
                <a:ea typeface="Arial Unicode MS" pitchFamily="-1" charset="0"/>
                <a:cs typeface="Arial Unicode MS"/>
              </a:rPr>
              <a:t>9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/>
                <a:ea typeface="Arial Unicode MS" pitchFamily="-1" charset="0"/>
                <a:cs typeface="Arial Unicode MS"/>
              </a:rPr>
              <a:t> years [used to be 10</a:t>
            </a:r>
            <a:r>
              <a:rPr lang="en-US" sz="28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/>
                <a:ea typeface="Arial Unicode MS" pitchFamily="-1" charset="0"/>
                <a:cs typeface="Arial Unicode MS"/>
              </a:rPr>
              <a:t>9±1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/>
                <a:ea typeface="Arial Unicode MS" pitchFamily="-1" charset="0"/>
                <a:cs typeface="Arial Unicode MS"/>
              </a:rPr>
              <a:t> years]  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10035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5D64B3-5166-464C-978D-384EC4F91DBA}" type="slidenum">
              <a:rPr lang="pt-BR" smtClean="0"/>
              <a:pPr/>
              <a:t>60</a:t>
            </a:fld>
            <a:endParaRPr lang="pt-BR"/>
          </a:p>
        </p:txBody>
      </p:sp>
      <p:sp>
        <p:nvSpPr>
          <p:cNvPr id="100356" name="Rectangle 3"/>
          <p:cNvSpPr>
            <a:spLocks noChangeArrowheads="1"/>
          </p:cNvSpPr>
          <p:nvPr/>
        </p:nvSpPr>
        <p:spPr bwMode="auto">
          <a:xfrm>
            <a:off x="0" y="304800"/>
            <a:ext cx="8991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0" tIns="45687" rIns="91370" bIns="45687">
            <a:prstTxWarp prst="textNoShape">
              <a:avLst/>
            </a:prstTxWarp>
            <a:spAutoFit/>
          </a:bodyPr>
          <a:lstStyle/>
          <a:p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Results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from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Fermi-LAT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&amp; DES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using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45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dwarf</a:t>
            </a: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Milky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Way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satellite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galaxies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(</a:t>
            </a:r>
            <a:r>
              <a:rPr lang="pt-BR" sz="2800" dirty="0" err="1">
                <a:solidFill>
                  <a:srgbClr val="FF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rich</a:t>
            </a:r>
            <a:r>
              <a:rPr lang="pt-BR" sz="2800" dirty="0">
                <a:solidFill>
                  <a:srgbClr val="FF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in </a:t>
            </a:r>
            <a:r>
              <a:rPr lang="pt-BR" sz="2800" dirty="0" err="1">
                <a:solidFill>
                  <a:srgbClr val="FF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dark</a:t>
            </a:r>
            <a:r>
              <a:rPr lang="pt-BR" sz="2800" dirty="0">
                <a:solidFill>
                  <a:srgbClr val="FF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FF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matter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)  </a:t>
            </a:r>
          </a:p>
        </p:txBody>
      </p:sp>
      <p:pic>
        <p:nvPicPr>
          <p:cNvPr id="100357" name="Picture 8" descr="Screen Shot 2017-03-18 at 9.20.40 A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447800"/>
            <a:ext cx="7315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58" name="Rectangle 9"/>
          <p:cNvSpPr>
            <a:spLocks noChangeArrowheads="1"/>
          </p:cNvSpPr>
          <p:nvPr/>
        </p:nvSpPr>
        <p:spPr bwMode="auto">
          <a:xfrm>
            <a:off x="6302375" y="1352550"/>
            <a:ext cx="13938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1611.03184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7270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57C983-1B2C-4643-AD66-6BEA13F62FF4}" type="slidenum">
              <a:rPr lang="pt-BR" smtClean="0"/>
              <a:pPr/>
              <a:t>61</a:t>
            </a:fld>
            <a:endParaRPr lang="pt-BR"/>
          </a:p>
        </p:txBody>
      </p:sp>
      <p:sp>
        <p:nvSpPr>
          <p:cNvPr id="30" name="Retângulo 3"/>
          <p:cNvSpPr/>
          <p:nvPr/>
        </p:nvSpPr>
        <p:spPr>
          <a:xfrm>
            <a:off x="339257" y="390525"/>
            <a:ext cx="4592783" cy="576181"/>
          </a:xfrm>
          <a:prstGeom prst="rect">
            <a:avLst/>
          </a:prstGeom>
        </p:spPr>
        <p:txBody>
          <a:bodyPr wrap="none" lIns="91370" tIns="45687" rIns="91370" bIns="45687">
            <a:prstTxWarp prst="textNoShape">
              <a:avLst/>
            </a:prstTxWarp>
            <a:spAutoFit/>
          </a:bodyPr>
          <a:lstStyle/>
          <a:p>
            <a:pPr>
              <a:lnSpc>
                <a:spcPct val="70000"/>
              </a:lnSpc>
              <a:defRPr/>
            </a:pP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7.1- BAO@DES </a:t>
            </a:r>
          </a:p>
        </p:txBody>
      </p:sp>
      <p:sp>
        <p:nvSpPr>
          <p:cNvPr id="72709" name="Content Placeholder 2"/>
          <p:cNvSpPr txBox="1">
            <a:spLocks/>
          </p:cNvSpPr>
          <p:nvPr/>
        </p:nvSpPr>
        <p:spPr bwMode="auto">
          <a:xfrm>
            <a:off x="0" y="1447800"/>
            <a:ext cx="9575800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9071" tIns="51517" rIns="99071" bIns="51517">
            <a:prstTxWarp prst="textNoShape">
              <a:avLst/>
            </a:prstTxWarp>
          </a:bodyPr>
          <a:lstStyle/>
          <a:p>
            <a:pPr algn="just" defTabSz="1001713"/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AO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main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paper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 1712.06209</a:t>
            </a:r>
          </a:p>
          <a:p>
            <a:pPr algn="just" defTabSz="1001713"/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Three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diferente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analysis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</a:t>
            </a:r>
          </a:p>
          <a:p>
            <a:pPr marL="457200" indent="-457200" algn="just" defTabSz="1001713"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Real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space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angular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correlation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function</a:t>
            </a: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457200" indent="-457200" algn="just" defTabSz="1001713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H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armonic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space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power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spectrum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–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our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contribution</a:t>
            </a: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457200" indent="-457200" algn="just" defTabSz="1001713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omoving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transverse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separation</a:t>
            </a: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 </a:t>
            </a:r>
          </a:p>
          <a:p>
            <a:r>
              <a:rPr lang="en-US" dirty="0">
                <a:latin typeface="Arial Unicode MS"/>
              </a:rPr>
              <a:t>Identify the BAO signature in the DES Y1data, and use it to place constraints on the comoving angular diameter distance to the effective redshift of the sample.</a:t>
            </a:r>
            <a:endParaRPr lang="pt-BR" sz="2800" dirty="0">
              <a:solidFill>
                <a:srgbClr val="000000"/>
              </a:solidFill>
              <a:latin typeface="Arial Unicode MS"/>
              <a:ea typeface="Arial Unicode MS" pitchFamily="-1" charset="0"/>
              <a:cs typeface="Arial Unicode MS" pitchFamily="-1" charset="0"/>
            </a:endParaRPr>
          </a:p>
          <a:p>
            <a:pPr defTabSz="1001713">
              <a:spcBef>
                <a:spcPts val="663"/>
              </a:spcBef>
              <a:buClr>
                <a:srgbClr val="000000"/>
              </a:buClr>
              <a:buSzPct val="100000"/>
            </a:pPr>
            <a:endParaRPr lang="en-US" sz="28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5601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7270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57C983-1B2C-4643-AD66-6BEA13F62FF4}" type="slidenum">
              <a:rPr lang="pt-BR" smtClean="0"/>
              <a:pPr/>
              <a:t>62</a:t>
            </a:fld>
            <a:endParaRPr lang="pt-BR"/>
          </a:p>
        </p:txBody>
      </p:sp>
      <p:sp>
        <p:nvSpPr>
          <p:cNvPr id="72709" name="Content Placeholder 2"/>
          <p:cNvSpPr txBox="1">
            <a:spLocks/>
          </p:cNvSpPr>
          <p:nvPr/>
        </p:nvSpPr>
        <p:spPr bwMode="auto">
          <a:xfrm>
            <a:off x="0" y="188640"/>
            <a:ext cx="9144000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9071" tIns="51517" rIns="99071" bIns="51517">
            <a:prstTxWarp prst="textNoShape">
              <a:avLst/>
            </a:prstTxWarp>
          </a:bodyPr>
          <a:lstStyle/>
          <a:p>
            <a:pPr algn="just" defTabSz="1001713"/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AO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main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paper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 1712.06209</a:t>
            </a:r>
          </a:p>
          <a:p>
            <a:pPr algn="just" defTabSz="1001713"/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teps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</a:t>
            </a:r>
          </a:p>
          <a:p>
            <a:pPr algn="just" defTabSz="1001713"/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457200" indent="-457200" algn="just" defTabSz="1001713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etermine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a sample (catalogue) –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based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on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color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and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magnitude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cuts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that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optimize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BAO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signal</a:t>
            </a: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457200" indent="-457200" algn="just" defTabSz="1001713"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Minimize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systematic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errors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(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stellar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contamination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,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seen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,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etc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) </a:t>
            </a:r>
          </a:p>
          <a:p>
            <a:pPr marL="457200" indent="-457200" algn="just" defTabSz="1001713">
              <a:buFont typeface="Arial" panose="020B0604020202020204" pitchFamily="34" charset="0"/>
              <a:buChar char="•"/>
            </a:pP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Measure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redshift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and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divide sample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into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redshift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bins</a:t>
            </a: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457200" indent="-457200" algn="just" defTabSz="1001713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Define (bins in angle, bins in l’s) and measure data vector</a:t>
            </a: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457200" indent="-457200" algn="just" defTabSz="1001713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Estimate covariance matrix (1800 Halogen mocks)</a:t>
            </a:r>
          </a:p>
          <a:p>
            <a:pPr marL="457200" indent="-457200" algn="just" defTabSz="1001713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Show robustness/goodness of measurements</a:t>
            </a: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 </a:t>
            </a:r>
          </a:p>
          <a:p>
            <a:endParaRPr lang="pt-BR" sz="2800" dirty="0">
              <a:solidFill>
                <a:srgbClr val="000000"/>
              </a:solidFill>
              <a:latin typeface="Arial Unicode MS"/>
              <a:ea typeface="Arial Unicode MS" pitchFamily="-1" charset="0"/>
              <a:cs typeface="Arial Unicode MS" pitchFamily="-1" charset="0"/>
            </a:endParaRPr>
          </a:p>
          <a:p>
            <a:pPr defTabSz="1001713">
              <a:spcBef>
                <a:spcPts val="663"/>
              </a:spcBef>
              <a:buClr>
                <a:srgbClr val="000000"/>
              </a:buClr>
              <a:buSzPct val="100000"/>
            </a:pPr>
            <a:endParaRPr lang="en-US" sz="28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15686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10137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9795C6-F457-5844-9651-1E0CD83DD27E}" type="slidenum">
              <a:rPr lang="pt-BR" smtClean="0"/>
              <a:pPr/>
              <a:t>63</a:t>
            </a:fld>
            <a:endParaRPr lang="pt-BR"/>
          </a:p>
        </p:txBody>
      </p:sp>
      <p:sp>
        <p:nvSpPr>
          <p:cNvPr id="101380" name="Rectangle 3"/>
          <p:cNvSpPr>
            <a:spLocks noChangeArrowheads="1"/>
          </p:cNvSpPr>
          <p:nvPr/>
        </p:nvSpPr>
        <p:spPr bwMode="auto">
          <a:xfrm>
            <a:off x="0" y="1605880"/>
            <a:ext cx="8991600" cy="2246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0" tIns="45687" rIns="91370" bIns="45687">
            <a:prstTxWarp prst="textNoShape">
              <a:avLst/>
            </a:prstTxWarp>
            <a:spAutoFit/>
          </a:bodyPr>
          <a:lstStyle/>
          <a:p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Estimations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galaxy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angular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power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spectrum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 </a:t>
            </a:r>
          </a:p>
          <a:p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First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decompose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 projected 2-dimensional galaxy </a:t>
            </a:r>
            <a:r>
              <a:rPr lang="en-US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overdensity</a:t>
            </a:r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in a given </a:t>
            </a:r>
            <a:r>
              <a:rPr lang="en-US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redshift</a:t>
            </a:r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bin in spherical harmonics as: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</a:p>
        </p:txBody>
      </p:sp>
      <p:pic>
        <p:nvPicPr>
          <p:cNvPr id="101381" name="Picture 6" descr="latex-image-1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4590380"/>
            <a:ext cx="57404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2AA5C24D-3F9F-49F8-9FD9-24E30A824F14}"/>
              </a:ext>
            </a:extLst>
          </p:cNvPr>
          <p:cNvSpPr/>
          <p:nvPr/>
        </p:nvSpPr>
        <p:spPr>
          <a:xfrm>
            <a:off x="179512" y="118120"/>
            <a:ext cx="78757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1001713"/>
            <a:r>
              <a:rPr lang="en-US" sz="2800" b="1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</a:t>
            </a:r>
            <a:r>
              <a:rPr lang="pt-BR" sz="2800" b="1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AO </a:t>
            </a:r>
            <a:r>
              <a:rPr lang="pt-BR" sz="2800" b="1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using</a:t>
            </a:r>
            <a:r>
              <a:rPr lang="pt-BR" sz="2800" b="1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b="1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2800" b="1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angular </a:t>
            </a:r>
            <a:r>
              <a:rPr lang="pt-BR" sz="2800" b="1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power</a:t>
            </a:r>
            <a:r>
              <a:rPr lang="pt-BR" sz="2800" b="1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b="1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spectrum</a:t>
            </a:r>
            <a:r>
              <a:rPr lang="pt-BR" sz="2800" b="1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 </a:t>
            </a:r>
          </a:p>
          <a:p>
            <a:pPr lvl="0" algn="just" defTabSz="1001713"/>
            <a:r>
              <a:rPr lang="pt-BR" sz="2800" b="1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Camacho et al 1807.10163 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10240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FF157C-6843-4040-AF37-409A39C02CB8}" type="slidenum">
              <a:rPr lang="pt-BR" smtClean="0"/>
              <a:pPr/>
              <a:t>64</a:t>
            </a:fld>
            <a:endParaRPr lang="pt-BR"/>
          </a:p>
        </p:txBody>
      </p:sp>
      <p:sp>
        <p:nvSpPr>
          <p:cNvPr id="102406" name="Rectangle 3"/>
          <p:cNvSpPr>
            <a:spLocks noChangeArrowheads="1"/>
          </p:cNvSpPr>
          <p:nvPr/>
        </p:nvSpPr>
        <p:spPr bwMode="auto">
          <a:xfrm>
            <a:off x="0" y="381000"/>
            <a:ext cx="8991600" cy="440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0" tIns="45687" rIns="91370" bIns="45687">
            <a:prstTxWarp prst="textNoShape">
              <a:avLst/>
            </a:prstTxWarp>
            <a:spAutoFit/>
          </a:bodyPr>
          <a:lstStyle/>
          <a:p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angular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power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spectrum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C</a:t>
            </a:r>
            <a:r>
              <a:rPr lang="pt-BR" sz="2800" baseline="-250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l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can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estimated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(in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full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sky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) as: </a:t>
            </a:r>
          </a:p>
          <a:p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endParaRPr lang="en-US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endParaRPr lang="en-US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endParaRPr lang="en-US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We compute the coefficients </a:t>
            </a:r>
            <a:r>
              <a:rPr lang="en-US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</a:t>
            </a:r>
            <a:r>
              <a:rPr lang="en-US" sz="2800" baseline="-250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lm</a:t>
            </a:r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from the </a:t>
            </a:r>
            <a:r>
              <a:rPr lang="en-US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pixelized</a:t>
            </a:r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density contrast maps using the </a:t>
            </a:r>
            <a:r>
              <a:rPr lang="en-US" sz="2800" i="1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anafast</a:t>
            </a:r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code contained in </a:t>
            </a:r>
            <a:r>
              <a:rPr lang="en-US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HEALPiX</a:t>
            </a:r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</a:t>
            </a:r>
          </a:p>
          <a:p>
            <a:endParaRPr lang="en-US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  <p:pic>
        <p:nvPicPr>
          <p:cNvPr id="102407" name="Picture 10" descr="latex-image-1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1155700"/>
            <a:ext cx="46101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457200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measurements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must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take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into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account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fact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that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survey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is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not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performed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in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full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sky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–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there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is a </a:t>
            </a:r>
            <a:r>
              <a:rPr lang="pt-BR" sz="2800" i="1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mask</a:t>
            </a:r>
            <a:endParaRPr lang="pt-BR" sz="2800" i="1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10342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98F40C-7A16-0A41-81B6-802A8049365A}" type="slidenum">
              <a:rPr lang="pt-BR" smtClean="0"/>
              <a:pPr/>
              <a:t>65</a:t>
            </a:fld>
            <a:endParaRPr lang="pt-BR"/>
          </a:p>
        </p:txBody>
      </p:sp>
      <p:sp>
        <p:nvSpPr>
          <p:cNvPr id="103428" name="Rectangle 3"/>
          <p:cNvSpPr>
            <a:spLocks noChangeArrowheads="1"/>
          </p:cNvSpPr>
          <p:nvPr/>
        </p:nvSpPr>
        <p:spPr bwMode="auto">
          <a:xfrm>
            <a:off x="0" y="1715698"/>
            <a:ext cx="9144000" cy="3826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0" tIns="45687" rIns="91370" bIns="45687">
            <a:prstTxWarp prst="textNoShape">
              <a:avLst/>
            </a:prstTxWarp>
            <a:spAutoFit/>
          </a:bodyPr>
          <a:lstStyle/>
          <a:p>
            <a:endParaRPr lang="pt-BR" sz="2800" i="1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Mask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is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provided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by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collaboration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taking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into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account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data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quality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and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systematic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effects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(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eg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airmass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).</a:t>
            </a:r>
          </a:p>
          <a:p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Effective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area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full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survey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is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expected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to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5000 deg</a:t>
            </a:r>
            <a:r>
              <a:rPr lang="pt-BR" sz="2800" baseline="300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2</a:t>
            </a:r>
          </a:p>
          <a:p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Y1 ~ 1000 deg</a:t>
            </a:r>
            <a:r>
              <a:rPr lang="pt-BR" sz="2800" baseline="300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2</a:t>
            </a:r>
          </a:p>
          <a:p>
            <a:endParaRPr lang="en-US" sz="2800" baseline="300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Covariance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matrix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estimated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from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1800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mocks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(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but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resulted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in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large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chi2) –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also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estimate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theoretically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from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HALOFIT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including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mask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effects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22293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Mask affects the estimator: we use the so-called pseudo-</a:t>
            </a:r>
            <a:r>
              <a:rPr lang="en-US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</a:t>
            </a:r>
            <a:r>
              <a:rPr lang="en-US" sz="2800" baseline="-250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l</a:t>
            </a:r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method (developed in CMB)</a:t>
            </a: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10342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98F40C-7A16-0A41-81B6-802A8049365A}" type="slidenum">
              <a:rPr lang="pt-BR" smtClean="0"/>
              <a:pPr/>
              <a:t>66</a:t>
            </a:fld>
            <a:endParaRPr lang="pt-BR"/>
          </a:p>
        </p:txBody>
      </p:sp>
      <p:sp>
        <p:nvSpPr>
          <p:cNvPr id="103428" name="Rectangle 3"/>
          <p:cNvSpPr>
            <a:spLocks noChangeArrowheads="1"/>
          </p:cNvSpPr>
          <p:nvPr/>
        </p:nvSpPr>
        <p:spPr bwMode="auto">
          <a:xfrm>
            <a:off x="-14605" y="2585098"/>
            <a:ext cx="9144000" cy="1384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0" tIns="45687" rIns="91370" bIns="45687">
            <a:prstTxWarp prst="textNoShape">
              <a:avLst/>
            </a:prstTxWarp>
            <a:spAutoFit/>
          </a:bodyPr>
          <a:lstStyle/>
          <a:p>
            <a:endParaRPr lang="pt-BR" sz="2800" i="1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Parameter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>
                <a:solidFill>
                  <a:srgbClr val="000000"/>
                </a:solidFill>
                <a:latin typeface="Symbol" panose="05050102010706020507" pitchFamily="18" charset="2"/>
                <a:ea typeface="Arial Unicode MS" pitchFamily="-1" charset="0"/>
                <a:cs typeface="Arial Unicode MS" pitchFamily="-1" charset="0"/>
              </a:rPr>
              <a:t>a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determines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shift in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BAO position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with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respect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to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a fiducial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cosmology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22293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BAO position estimated using a template-based method:</a:t>
            </a: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E6F2904-8535-45E1-B40B-3847DDEBEF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737" y="1772816"/>
            <a:ext cx="6486525" cy="7620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17E6FA99-548B-45B7-B707-FECF2BAB9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1825" y="4537298"/>
            <a:ext cx="280035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74015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E7EDBA4A-73AA-4D17-930B-384DCA7DB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D90C51F9-9A39-4DAD-BDCA-656484F09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168CE-49A0-7445-961B-4899E40F7FFA}" type="slidenum">
              <a:rPr lang="pt-BR" smtClean="0"/>
              <a:pPr>
                <a:defRPr/>
              </a:pPr>
              <a:t>67</a:t>
            </a:fld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7F90CB5C-35D7-465F-94B6-5117802F26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712" y="476672"/>
            <a:ext cx="7600576" cy="5303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37935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D6779241-E8A1-4ABF-B435-D50FAC415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A3982C9B-D6DA-404D-A190-71351101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168CE-49A0-7445-961B-4899E40F7FFA}" type="slidenum">
              <a:rPr lang="pt-BR" smtClean="0"/>
              <a:pPr>
                <a:defRPr/>
              </a:pPr>
              <a:t>68</a:t>
            </a:fld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B2FC31E-61C3-490A-A0CD-4BCA5E65A4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620688"/>
            <a:ext cx="6752454" cy="482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32456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7270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57C983-1B2C-4643-AD66-6BEA13F62FF4}" type="slidenum">
              <a:rPr lang="pt-BR" smtClean="0"/>
              <a:pPr/>
              <a:t>69</a:t>
            </a:fld>
            <a:endParaRPr lang="pt-BR"/>
          </a:p>
        </p:txBody>
      </p:sp>
      <p:sp>
        <p:nvSpPr>
          <p:cNvPr id="30" name="Retângulo 3"/>
          <p:cNvSpPr/>
          <p:nvPr/>
        </p:nvSpPr>
        <p:spPr>
          <a:xfrm>
            <a:off x="129305" y="390525"/>
            <a:ext cx="9483255" cy="1050157"/>
          </a:xfrm>
          <a:prstGeom prst="rect">
            <a:avLst/>
          </a:prstGeom>
        </p:spPr>
        <p:txBody>
          <a:bodyPr wrap="square" lIns="91370" tIns="45687" rIns="91370" bIns="45687">
            <a:prstTxWarp prst="textNoShape">
              <a:avLst/>
            </a:prstTxWarp>
            <a:spAutoFit/>
          </a:bodyPr>
          <a:lstStyle/>
          <a:p>
            <a:pPr>
              <a:lnSpc>
                <a:spcPct val="70000"/>
              </a:lnSpc>
              <a:defRPr/>
            </a:pP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7.2-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Main</a:t>
            </a: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result</a:t>
            </a: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</a:t>
            </a:r>
          </a:p>
          <a:p>
            <a:pPr>
              <a:lnSpc>
                <a:spcPct val="70000"/>
              </a:lnSpc>
              <a:defRPr/>
            </a:pP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Galaxy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clustering</a:t>
            </a: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+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weak</a:t>
            </a: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lensing</a:t>
            </a:r>
            <a:endParaRPr lang="pt-BR" sz="4400" b="1" dirty="0">
              <a:solidFill>
                <a:srgbClr val="3333CC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  <p:sp>
        <p:nvSpPr>
          <p:cNvPr id="72709" name="Content Placeholder 2"/>
          <p:cNvSpPr txBox="1">
            <a:spLocks/>
          </p:cNvSpPr>
          <p:nvPr/>
        </p:nvSpPr>
        <p:spPr bwMode="auto">
          <a:xfrm>
            <a:off x="0" y="1969467"/>
            <a:ext cx="9144000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9071" tIns="51517" rIns="99071" bIns="51517">
            <a:prstTxWarp prst="textNoShape">
              <a:avLst/>
            </a:prstTxWarp>
          </a:bodyPr>
          <a:lstStyle/>
          <a:p>
            <a:pPr algn="just" defTabSz="1001713"/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ain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paper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 1708.01530</a:t>
            </a:r>
          </a:p>
          <a:p>
            <a:pPr algn="just" defTabSz="1001713"/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U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ses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2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galaxy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samples:</a:t>
            </a:r>
          </a:p>
          <a:p>
            <a:pPr marL="457200" indent="-457200" algn="just" defTabSz="1001713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“Shape catalogue”: 2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6M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galaxies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for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cosmic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shear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measurements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(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source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galaxies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)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divided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into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4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redshift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bins</a:t>
            </a: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marL="457200" indent="-457200" algn="just" defTabSz="1001713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“Position catalogue”: 6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50,000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luminous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red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galaxies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(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lens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galaxies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) for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clustering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measurements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divided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into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5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redshift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bins</a:t>
            </a: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endParaRPr lang="en-US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endParaRPr lang="en-US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 </a:t>
            </a:r>
          </a:p>
          <a:p>
            <a:pPr defTabSz="1001713">
              <a:spcBef>
                <a:spcPts val="663"/>
              </a:spcBef>
              <a:buClr>
                <a:srgbClr val="000000"/>
              </a:buClr>
              <a:buSzPct val="100000"/>
            </a:pPr>
            <a:endParaRPr lang="en-US" sz="28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176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-114300" y="111125"/>
            <a:ext cx="94107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40" tIns="45672" rIns="91340" bIns="45672">
            <a:prstTxWarp prst="textNoShape">
              <a:avLst/>
            </a:prstTxWarp>
            <a:spAutoFit/>
          </a:bodyPr>
          <a:lstStyle/>
          <a:p>
            <a:pPr algn="ctr" defTabSz="913548">
              <a:defRPr/>
            </a:pPr>
            <a:r>
              <a:rPr lang="pt-BR" sz="54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/>
                <a:ea typeface="Arial Unicode MS" pitchFamily="-1" charset="0"/>
                <a:cs typeface="Arial Unicode MS"/>
              </a:rPr>
              <a:t>Some </a:t>
            </a:r>
            <a:r>
              <a:rPr lang="pt-BR" sz="54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/>
                <a:ea typeface="Arial Unicode MS" pitchFamily="-1" charset="0"/>
                <a:cs typeface="Arial Unicode MS"/>
              </a:rPr>
              <a:t>cosmological</a:t>
            </a:r>
            <a:r>
              <a:rPr lang="pt-BR" sz="54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/>
                <a:ea typeface="Arial Unicode MS" pitchFamily="-1" charset="0"/>
                <a:cs typeface="Arial Unicode MS"/>
              </a:rPr>
              <a:t> </a:t>
            </a:r>
            <a:r>
              <a:rPr lang="pt-BR" sz="5400" dirty="0" err="1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/>
                <a:ea typeface="Arial Unicode MS" pitchFamily="-1" charset="0"/>
                <a:cs typeface="Arial Unicode MS"/>
              </a:rPr>
              <a:t>probes</a:t>
            </a:r>
            <a:r>
              <a:rPr lang="pt-BR" sz="54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/>
                <a:ea typeface="Arial Unicode MS" pitchFamily="-1" charset="0"/>
                <a:cs typeface="Arial Unicode MS"/>
              </a:rPr>
              <a:t>      </a:t>
            </a:r>
            <a:endParaRPr lang="en-US" sz="5400" dirty="0">
              <a:solidFill>
                <a:srgbClr val="00009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/>
              <a:ea typeface="Arial Unicode MS" pitchFamily="-1" charset="0"/>
              <a:cs typeface="Arial Unicode MS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16904" y="1113110"/>
            <a:ext cx="8991600" cy="55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40" tIns="45672" rIns="91340" bIns="45672">
            <a:prstTxWarp prst="textNoShape">
              <a:avLst/>
            </a:prstTxWarp>
            <a:spAutoFit/>
          </a:bodyPr>
          <a:lstStyle/>
          <a:p>
            <a:pPr algn="just" defTabSz="912973">
              <a:buFont typeface="Arial" pitchFamily="-1" charset="0"/>
              <a:buChar char="•"/>
              <a:defRPr/>
            </a:pP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Cosmic</a:t>
            </a: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Microwave</a:t>
            </a: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Background (CMB)</a:t>
            </a:r>
          </a:p>
          <a:p>
            <a:pPr algn="just" defTabSz="912973">
              <a:defRPr/>
            </a:pPr>
            <a:endParaRPr lang="pt-BR" sz="32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912973">
              <a:buFont typeface="Arial" pitchFamily="-1" charset="0"/>
              <a:buChar char="•"/>
              <a:defRPr/>
            </a:pP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Big </a:t>
            </a:r>
            <a:r>
              <a:rPr lang="pt-BR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bang</a:t>
            </a: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nucleosynthesis</a:t>
            </a: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(BBN)</a:t>
            </a:r>
          </a:p>
          <a:p>
            <a:pPr algn="just" defTabSz="912973">
              <a:buFont typeface="Arial" pitchFamily="-1" charset="0"/>
              <a:buChar char="•"/>
              <a:defRPr/>
            </a:pPr>
            <a:endParaRPr lang="pt-BR" sz="32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912973">
              <a:buFont typeface="Arial" pitchFamily="-1" charset="0"/>
              <a:buChar char="•"/>
              <a:defRPr/>
            </a:pP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Supernovae</a:t>
            </a: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Ia</a:t>
            </a:r>
          </a:p>
          <a:p>
            <a:pPr algn="just" defTabSz="912973">
              <a:defRPr/>
            </a:pPr>
            <a:endParaRPr lang="pt-BR" sz="32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912973">
              <a:buFont typeface="Arial" pitchFamily="-1" charset="0"/>
              <a:buChar char="•"/>
              <a:defRPr/>
            </a:pP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Gravitational</a:t>
            </a: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lensing</a:t>
            </a:r>
            <a:endParaRPr lang="pt-BR" sz="32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912973">
              <a:buFont typeface="Arial" pitchFamily="-1" charset="0"/>
              <a:buChar char="•"/>
              <a:defRPr/>
            </a:pPr>
            <a:endParaRPr lang="pt-BR" sz="32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912973">
              <a:buFont typeface="Arial" pitchFamily="-1" charset="0"/>
              <a:buChar char="•"/>
              <a:defRPr/>
            </a:pP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Distribution</a:t>
            </a: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galaxies</a:t>
            </a: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(</a:t>
            </a:r>
            <a:r>
              <a:rPr lang="pt-BR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including</a:t>
            </a: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BAO)</a:t>
            </a:r>
          </a:p>
          <a:p>
            <a:pPr algn="just" defTabSz="912973">
              <a:buFont typeface="Arial" pitchFamily="-1" charset="0"/>
              <a:buChar char="•"/>
              <a:defRPr/>
            </a:pPr>
            <a:endParaRPr lang="pt-BR" sz="32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912973">
              <a:buFont typeface="Arial" pitchFamily="-1" charset="0"/>
              <a:buChar char="•"/>
              <a:defRPr/>
            </a:pP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Number</a:t>
            </a: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count</a:t>
            </a: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clusters </a:t>
            </a:r>
            <a:r>
              <a:rPr lang="pt-BR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galaxies</a:t>
            </a:r>
            <a:r>
              <a:rPr lang="pt-B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</a:p>
        </p:txBody>
      </p:sp>
      <p:sp>
        <p:nvSpPr>
          <p:cNvPr id="378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buFont typeface="Times New Roman" pitchFamily="-1" charset="0"/>
              <a:buNone/>
            </a:pPr>
            <a:fld id="{637CB1B3-1536-014B-8FB8-3C693F208AE4}" type="slidenum">
              <a:rPr lang="en-US" smtClean="0">
                <a:ea typeface="ＭＳ Ｐゴシック" pitchFamily="-1" charset="-128"/>
                <a:cs typeface="ＭＳ Ｐゴシック" pitchFamily="-1" charset="-128"/>
              </a:rPr>
              <a:pPr>
                <a:buFont typeface="Times New Roman" pitchFamily="-1" charset="0"/>
                <a:buNone/>
              </a:pPr>
              <a:t>7</a:t>
            </a:fld>
            <a:endParaRPr lang="en-US"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4" name="Chave Direita 3">
            <a:extLst>
              <a:ext uri="{FF2B5EF4-FFF2-40B4-BE49-F238E27FC236}">
                <a16:creationId xmlns:a16="http://schemas.microsoft.com/office/drawing/2014/main" id="{7E1BF205-526D-481F-9648-7D43F12B69CC}"/>
              </a:ext>
            </a:extLst>
          </p:cNvPr>
          <p:cNvSpPr/>
          <p:nvPr/>
        </p:nvSpPr>
        <p:spPr bwMode="auto">
          <a:xfrm>
            <a:off x="7308304" y="2924944"/>
            <a:ext cx="573832" cy="3717032"/>
          </a:xfrm>
          <a:prstGeom prst="rightBrace">
            <a:avLst/>
          </a:prstGeom>
          <a:ln w="57150">
            <a:solidFill>
              <a:srgbClr val="FF33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6B509E70-A64B-405A-8A04-C9F9A263B8EE}"/>
              </a:ext>
            </a:extLst>
          </p:cNvPr>
          <p:cNvSpPr/>
          <p:nvPr/>
        </p:nvSpPr>
        <p:spPr>
          <a:xfrm>
            <a:off x="7586679" y="3947572"/>
            <a:ext cx="166584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</a:rPr>
              <a:t>L</a:t>
            </a:r>
            <a:r>
              <a:rPr lang="pt-BR" sz="3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</a:rPr>
              <a:t>arge</a:t>
            </a:r>
            <a:endParaRPr lang="pt-BR" sz="3200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</a:endParaRPr>
          </a:p>
          <a:p>
            <a:endParaRPr lang="en-US" sz="3200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</a:endParaRPr>
          </a:p>
          <a:p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</a:rPr>
              <a:t>S</a:t>
            </a:r>
            <a:r>
              <a:rPr lang="pt-BR" sz="3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</a:rPr>
              <a:t>urveys</a:t>
            </a:r>
            <a:endParaRPr lang="pt-B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80E8EB35-C9E8-4907-B712-27793B101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6CCF54E7-D4A2-4CEA-9730-9513946DF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168CE-49A0-7445-961B-4899E40F7FFA}" type="slidenum">
              <a:rPr lang="pt-BR" smtClean="0"/>
              <a:pPr>
                <a:defRPr/>
              </a:pPr>
              <a:t>70</a:t>
            </a:fld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6595901-5FDB-41D2-92DC-C8ED1A32E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137" y="823912"/>
            <a:ext cx="6181725" cy="5210175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4C064E94-1EB3-49A0-8AC5-42EDAC3C8DB5}"/>
              </a:ext>
            </a:extLst>
          </p:cNvPr>
          <p:cNvSpPr/>
          <p:nvPr/>
        </p:nvSpPr>
        <p:spPr>
          <a:xfrm>
            <a:off x="1877999" y="332656"/>
            <a:ext cx="5388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defTabSz="1001713"/>
            <a:r>
              <a:rPr lang="en-US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Redshift distributions of the 2 samples</a:t>
            </a:r>
            <a:endParaRPr lang="pt-BR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2300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951061B4-8EE3-4DB4-B720-07E70668E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B13042B3-F384-4E66-96ED-834845F9E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168CE-49A0-7445-961B-4899E40F7FFA}" type="slidenum">
              <a:rPr lang="pt-BR" smtClean="0"/>
              <a:pPr>
                <a:defRPr/>
              </a:pPr>
              <a:t>71</a:t>
            </a:fld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D268F747-D781-4DC8-9A32-90CD58993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7594" y="23647"/>
            <a:ext cx="4827961" cy="6858000"/>
          </a:xfrm>
          <a:prstGeom prst="rect">
            <a:avLst/>
          </a:prstGeom>
        </p:spPr>
      </p:pic>
      <p:sp>
        <p:nvSpPr>
          <p:cNvPr id="5" name="Chave Direita 4">
            <a:extLst>
              <a:ext uri="{FF2B5EF4-FFF2-40B4-BE49-F238E27FC236}">
                <a16:creationId xmlns:a16="http://schemas.microsoft.com/office/drawing/2014/main" id="{77553D85-F95A-48E0-82CA-F7075B7A48E0}"/>
              </a:ext>
            </a:extLst>
          </p:cNvPr>
          <p:cNvSpPr/>
          <p:nvPr/>
        </p:nvSpPr>
        <p:spPr bwMode="auto">
          <a:xfrm>
            <a:off x="6660232" y="2060848"/>
            <a:ext cx="573832" cy="4644752"/>
          </a:xfrm>
          <a:prstGeom prst="rightBrace">
            <a:avLst/>
          </a:prstGeom>
          <a:ln w="57150">
            <a:solidFill>
              <a:srgbClr val="FF33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AC7B5A8D-7CE4-43A1-82D0-048A51B059F2}"/>
              </a:ext>
            </a:extLst>
          </p:cNvPr>
          <p:cNvSpPr/>
          <p:nvPr/>
        </p:nvSpPr>
        <p:spPr>
          <a:xfrm>
            <a:off x="6938607" y="3371508"/>
            <a:ext cx="230223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</a:rPr>
              <a:t>20</a:t>
            </a:r>
          </a:p>
          <a:p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</a:rPr>
              <a:t>Nuisance</a:t>
            </a:r>
            <a:endParaRPr lang="pt-BR" sz="3200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 Unicode MS" pitchFamily="-1" charset="0"/>
            </a:endParaRPr>
          </a:p>
          <a:p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</a:rPr>
              <a:t>Parameters</a:t>
            </a:r>
          </a:p>
        </p:txBody>
      </p:sp>
    </p:spTree>
    <p:extLst>
      <p:ext uri="{BB962C8B-B14F-4D97-AF65-F5344CB8AC3E}">
        <p14:creationId xmlns:p14="http://schemas.microsoft.com/office/powerpoint/2010/main" val="411920488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0134C5C8-EDD5-4440-A3CF-6D32A9519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E9EFF6AB-B927-4D35-8F10-623013A16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168CE-49A0-7445-961B-4899E40F7FFA}" type="slidenum">
              <a:rPr lang="pt-BR" smtClean="0"/>
              <a:pPr>
                <a:defRPr/>
              </a:pPr>
              <a:t>72</a:t>
            </a:fld>
            <a:endParaRPr lang="pt-BR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584F6ADE-CBC7-4095-9350-297657291DD3}"/>
              </a:ext>
            </a:extLst>
          </p:cNvPr>
          <p:cNvSpPr/>
          <p:nvPr/>
        </p:nvSpPr>
        <p:spPr>
          <a:xfrm>
            <a:off x="179512" y="260648"/>
            <a:ext cx="89644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001713"/>
            <a:r>
              <a:rPr lang="en-US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ata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vectors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were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defined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using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scale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cuts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to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mitigate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non-linear bias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effects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</a:t>
            </a:r>
          </a:p>
          <a:p>
            <a:pPr algn="just" defTabSz="1001713"/>
            <a:endParaRPr lang="en-US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r>
              <a:rPr lang="en-US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U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ses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a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theoretical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(halo-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model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based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)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Covariance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Matrix: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CosmoLike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(457x457)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validated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with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800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lognormal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mocks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–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our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contribution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</a:t>
            </a:r>
          </a:p>
          <a:p>
            <a:pPr algn="just" defTabSz="1001713"/>
            <a:endParaRPr lang="en-US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r>
              <a:rPr lang="en-US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2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main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parameters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were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measured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total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matter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density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and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amplitude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perturbations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at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a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scale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8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Mpc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</a:t>
            </a:r>
          </a:p>
          <a:p>
            <a:pPr algn="just" defTabSz="1001713"/>
            <a:endParaRPr lang="en-US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r>
              <a:rPr lang="en-US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2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models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were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analyzed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 </a:t>
            </a:r>
            <a:r>
              <a:rPr lang="pt-BR" dirty="0">
                <a:solidFill>
                  <a:srgbClr val="000000"/>
                </a:solidFill>
                <a:latin typeface="Symbol" panose="05050102010706020507" pitchFamily="18" charset="2"/>
                <a:ea typeface="Arial Unicode MS" pitchFamily="-1" charset="0"/>
                <a:cs typeface="Arial Unicode MS" pitchFamily="-1" charset="0"/>
              </a:rPr>
              <a:t>L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CDM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and</a:t>
            </a:r>
            <a:r>
              <a:rPr lang="pt-BR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wCDM</a:t>
            </a:r>
            <a:endParaRPr lang="pt-BR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endParaRPr lang="en-US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endParaRPr lang="pt-BR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endParaRPr lang="pt-BR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08108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996E7F2C-1710-4837-B63E-D796CB4C0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AA1A6C3D-D984-4F04-8476-3B09C36C5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168CE-49A0-7445-961B-4899E40F7FFA}" type="slidenum">
              <a:rPr lang="pt-BR" smtClean="0"/>
              <a:pPr>
                <a:defRPr/>
              </a:pPr>
              <a:t>73</a:t>
            </a:fld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8BAA342-5151-4429-BCEA-320D49BB39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268760"/>
            <a:ext cx="9144000" cy="4491421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55200BFE-5CCD-44E8-8143-CD022D1212CA}"/>
              </a:ext>
            </a:extLst>
          </p:cNvPr>
          <p:cNvSpPr/>
          <p:nvPr/>
        </p:nvSpPr>
        <p:spPr>
          <a:xfrm>
            <a:off x="3419872" y="332656"/>
            <a:ext cx="18565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panose="05050102010706020507" pitchFamily="18" charset="2"/>
                <a:ea typeface="Arial Unicode MS" pitchFamily="-1" charset="0"/>
                <a:cs typeface="Arial Unicode MS" pitchFamily="-1" charset="0"/>
              </a:rPr>
              <a:t>L</a:t>
            </a: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CDM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6105109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E4009883-2F06-411A-A17F-F7D5496EB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16ED55A7-AECD-4B08-896B-E6B45B118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168CE-49A0-7445-961B-4899E40F7FFA}" type="slidenum">
              <a:rPr lang="pt-BR" smtClean="0"/>
              <a:pPr>
                <a:defRPr/>
              </a:pPr>
              <a:t>74</a:t>
            </a:fld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474B9C3-D3F4-4BA9-9F8A-04C806B74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0" y="954360"/>
            <a:ext cx="6286500" cy="5715000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C1CFD8C6-B315-44ED-B40B-78DD3E3B8311}"/>
              </a:ext>
            </a:extLst>
          </p:cNvPr>
          <p:cNvSpPr/>
          <p:nvPr/>
        </p:nvSpPr>
        <p:spPr>
          <a:xfrm>
            <a:off x="3419872" y="116632"/>
            <a:ext cx="18565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panose="05050102010706020507" pitchFamily="18" charset="2"/>
                <a:ea typeface="Arial Unicode MS" pitchFamily="-1" charset="0"/>
                <a:cs typeface="Arial Unicode MS" pitchFamily="-1" charset="0"/>
              </a:rPr>
              <a:t>L</a:t>
            </a: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CDM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347004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D7D224AA-B60E-457C-9E19-56D71A710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A9E7D945-35FB-4839-85BB-1BE5EBAD3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168CE-49A0-7445-961B-4899E40F7FFA}" type="slidenum">
              <a:rPr lang="pt-BR" smtClean="0"/>
              <a:pPr>
                <a:defRPr/>
              </a:pPr>
              <a:t>75</a:t>
            </a:fld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FD9F029-6A44-407B-AC5B-E1DBEE178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1052736"/>
            <a:ext cx="9144000" cy="4620685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BB283BC5-0413-441E-A89D-EAACB608E0B0}"/>
              </a:ext>
            </a:extLst>
          </p:cNvPr>
          <p:cNvSpPr/>
          <p:nvPr/>
        </p:nvSpPr>
        <p:spPr>
          <a:xfrm>
            <a:off x="3419872" y="116632"/>
            <a:ext cx="190789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wCDM</a:t>
            </a:r>
            <a:endParaRPr lang="pt-BR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5C7754AF-48E7-46C8-A7F8-6E6763D167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4989360"/>
            <a:ext cx="2978575" cy="959920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6920B808-08D1-4AF1-A21F-58A1F1A81269}"/>
              </a:ext>
            </a:extLst>
          </p:cNvPr>
          <p:cNvSpPr/>
          <p:nvPr/>
        </p:nvSpPr>
        <p:spPr>
          <a:xfrm>
            <a:off x="4545910" y="5683895"/>
            <a:ext cx="46346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Arial Unicode MS" pitchFamily="-1" charset="0"/>
              </a:rPr>
              <a:t>T</a:t>
            </a:r>
            <a:r>
              <a:rPr lang="pt-BR" sz="1800" dirty="0" err="1">
                <a:solidFill>
                  <a:srgbClr val="FF0000"/>
                </a:solidFill>
                <a:latin typeface="Arial Unicode MS" pitchFamily="-1" charset="0"/>
              </a:rPr>
              <a:t>here</a:t>
            </a:r>
            <a:r>
              <a:rPr lang="pt-BR" sz="1800" dirty="0">
                <a:solidFill>
                  <a:srgbClr val="FF0000"/>
                </a:solidFill>
                <a:latin typeface="Arial Unicode MS" pitchFamily="-1" charset="0"/>
              </a:rPr>
              <a:t> </a:t>
            </a:r>
            <a:r>
              <a:rPr lang="pt-BR" sz="1800" dirty="0" err="1">
                <a:solidFill>
                  <a:srgbClr val="FF0000"/>
                </a:solidFill>
                <a:latin typeface="Arial Unicode MS" pitchFamily="-1" charset="0"/>
              </a:rPr>
              <a:t>goes</a:t>
            </a:r>
            <a:r>
              <a:rPr lang="pt-BR" sz="1800" dirty="0">
                <a:solidFill>
                  <a:srgbClr val="FF0000"/>
                </a:solidFill>
                <a:latin typeface="Arial Unicode MS" pitchFamily="-1" charset="0"/>
              </a:rPr>
              <a:t> </a:t>
            </a:r>
            <a:r>
              <a:rPr lang="pt-BR" sz="1800" dirty="0" err="1">
                <a:solidFill>
                  <a:srgbClr val="FF0000"/>
                </a:solidFill>
                <a:latin typeface="Arial Unicode MS" pitchFamily="-1" charset="0"/>
              </a:rPr>
              <a:t>the</a:t>
            </a:r>
            <a:r>
              <a:rPr lang="pt-BR" sz="1800" dirty="0">
                <a:solidFill>
                  <a:srgbClr val="FF0000"/>
                </a:solidFill>
                <a:latin typeface="Arial Unicode MS" pitchFamily="-1" charset="0"/>
              </a:rPr>
              <a:t> Nobel </a:t>
            </a:r>
            <a:r>
              <a:rPr lang="pt-BR" sz="1800" dirty="0" err="1">
                <a:solidFill>
                  <a:srgbClr val="FF0000"/>
                </a:solidFill>
                <a:latin typeface="Arial Unicode MS" pitchFamily="-1" charset="0"/>
              </a:rPr>
              <a:t>prize</a:t>
            </a:r>
            <a:r>
              <a:rPr lang="pt-BR" sz="1800" dirty="0">
                <a:solidFill>
                  <a:srgbClr val="FF0000"/>
                </a:solidFill>
                <a:latin typeface="Arial Unicode MS" pitchFamily="-1" charset="0"/>
              </a:rPr>
              <a:t>... (S. </a:t>
            </a:r>
            <a:r>
              <a:rPr lang="pt-BR" sz="1800" dirty="0" err="1">
                <a:solidFill>
                  <a:srgbClr val="FF0000"/>
                </a:solidFill>
                <a:latin typeface="Arial Unicode MS" pitchFamily="-1" charset="0"/>
              </a:rPr>
              <a:t>Dodelson</a:t>
            </a:r>
            <a:r>
              <a:rPr lang="pt-BR" sz="1800" dirty="0">
                <a:solidFill>
                  <a:srgbClr val="FF0000"/>
                </a:solidFill>
                <a:latin typeface="Arial Unicode MS" pitchFamily="-1" charset="0"/>
              </a:rPr>
              <a:t>)</a:t>
            </a:r>
            <a:endParaRPr lang="pt-BR" sz="10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61917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683FA8F3-7210-4A15-89CF-91D648361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7C7EE3DB-5CFF-463E-A5EA-F0BCD146F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168CE-49A0-7445-961B-4899E40F7FFA}" type="slidenum">
              <a:rPr lang="pt-BR" smtClean="0"/>
              <a:pPr>
                <a:defRPr/>
              </a:pPr>
              <a:t>76</a:t>
            </a:fld>
            <a:endParaRPr lang="pt-BR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BF3CB71-2D1E-4571-B6D4-A9B491A5B649}"/>
              </a:ext>
            </a:extLst>
          </p:cNvPr>
          <p:cNvSpPr txBox="1">
            <a:spLocks/>
          </p:cNvSpPr>
          <p:nvPr/>
        </p:nvSpPr>
        <p:spPr bwMode="auto">
          <a:xfrm>
            <a:off x="-33653" y="548680"/>
            <a:ext cx="9144000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9071" tIns="51517" rIns="99071" bIns="51517">
            <a:prstTxWarp prst="textNoShape">
              <a:avLst/>
            </a:prstTxWarp>
          </a:bodyPr>
          <a:lstStyle/>
          <a:p>
            <a:pPr algn="just" defTabSz="1001713"/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Beyond </a:t>
            </a:r>
            <a:r>
              <a:rPr lang="en-US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wCDM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 “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Extensions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paper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” - 1810.02499</a:t>
            </a:r>
          </a:p>
          <a:p>
            <a:pPr algn="just" defTabSz="1001713"/>
            <a:endParaRPr lang="en-US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r>
              <a:rPr lang="en-US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Four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extensions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</a:t>
            </a:r>
            <a:endParaRPr lang="en-US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pt-BR" dirty="0"/>
              <a:t>1. </a:t>
            </a:r>
            <a:r>
              <a:rPr lang="pt-BR" dirty="0" err="1"/>
              <a:t>Spatial</a:t>
            </a:r>
            <a:r>
              <a:rPr lang="pt-BR" dirty="0"/>
              <a:t> </a:t>
            </a:r>
            <a:r>
              <a:rPr lang="pt-BR" dirty="0" err="1"/>
              <a:t>curvature</a:t>
            </a:r>
            <a:endParaRPr lang="pt-BR" dirty="0"/>
          </a:p>
          <a:p>
            <a:r>
              <a:rPr lang="en-US" dirty="0"/>
              <a:t>2. The effective number of neutrinos species</a:t>
            </a:r>
          </a:p>
          <a:p>
            <a:r>
              <a:rPr lang="en-US" dirty="0"/>
              <a:t>3. Time-varying equation-of-state of dark energy: </a:t>
            </a:r>
            <a:r>
              <a:rPr lang="en-US" dirty="0">
                <a:solidFill>
                  <a:srgbClr val="FF0000"/>
                </a:solidFill>
              </a:rPr>
              <a:t>w(a) = w</a:t>
            </a:r>
            <a:r>
              <a:rPr lang="en-US" baseline="-25000" dirty="0">
                <a:solidFill>
                  <a:srgbClr val="FF0000"/>
                </a:solidFill>
              </a:rPr>
              <a:t>0</a:t>
            </a:r>
            <a:r>
              <a:rPr lang="en-US" dirty="0">
                <a:solidFill>
                  <a:srgbClr val="FF0000"/>
                </a:solidFill>
              </a:rPr>
              <a:t> +(1-a) </a:t>
            </a:r>
            <a:r>
              <a:rPr lang="en-US" dirty="0" err="1">
                <a:solidFill>
                  <a:srgbClr val="FF0000"/>
                </a:solidFill>
              </a:rPr>
              <a:t>w</a:t>
            </a:r>
            <a:r>
              <a:rPr lang="en-US" baseline="-25000" dirty="0" err="1">
                <a:solidFill>
                  <a:srgbClr val="FF0000"/>
                </a:solidFill>
              </a:rPr>
              <a:t>a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4. Tests of gravity</a:t>
            </a: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endParaRPr lang="en-US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endParaRPr lang="en-US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 </a:t>
            </a:r>
          </a:p>
          <a:p>
            <a:pPr defTabSz="1001713">
              <a:spcBef>
                <a:spcPts val="663"/>
              </a:spcBef>
              <a:buClr>
                <a:srgbClr val="000000"/>
              </a:buClr>
              <a:buSzPct val="100000"/>
            </a:pPr>
            <a:endParaRPr lang="en-US" sz="28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3401B1A-3A9A-48F9-86C3-4C01C61E38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325" y="3284984"/>
            <a:ext cx="5934075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48457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F9925E7D-FE7E-476E-A22B-B19D94065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ADB9724F-6787-4522-88DF-35995501E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168CE-49A0-7445-961B-4899E40F7FFA}" type="slidenum">
              <a:rPr lang="pt-BR" smtClean="0"/>
              <a:pPr>
                <a:defRPr/>
              </a:pPr>
              <a:t>77</a:t>
            </a:fld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2FFECD32-9AD2-453D-A527-D27CAE499D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5844"/>
            <a:ext cx="9144000" cy="434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06979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857ED669-1CBD-4629-801B-99E1E74A2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206358B1-CBC8-4201-8ED3-152431C87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168CE-49A0-7445-961B-4899E40F7FFA}" type="slidenum">
              <a:rPr lang="pt-BR" smtClean="0"/>
              <a:pPr>
                <a:defRPr/>
              </a:pPr>
              <a:t>78</a:t>
            </a:fld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19F21D2-CF15-4E7D-ACE7-E0AB5C569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4776"/>
            <a:ext cx="9144000" cy="434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623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10547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5F177EF-D306-8A4B-9633-95E524D6AAE7}" type="slidenum">
              <a:rPr lang="pt-BR" smtClean="0"/>
              <a:pPr/>
              <a:t>79</a:t>
            </a:fld>
            <a:endParaRPr lang="pt-BR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-45472" y="1190357"/>
            <a:ext cx="9004388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Arial Unicode MS"/>
                <a:cs typeface="Arial Unicode MS"/>
              </a:rPr>
              <a:t> </a:t>
            </a: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kern="0" dirty="0">
                <a:solidFill>
                  <a:srgbClr val="000000"/>
                </a:solidFill>
                <a:latin typeface="Arial Unicode MS"/>
                <a:cs typeface="Arial Unicode MS"/>
              </a:rPr>
              <a:t>Cosmology from cluster counts: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Arial Unicode MS"/>
                <a:cs typeface="Arial Unicode MS"/>
              </a:rPr>
              <a:t>cluster finding algorithms (</a:t>
            </a:r>
            <a:r>
              <a:rPr lang="en-US" sz="2800" kern="0" dirty="0" err="1">
                <a:solidFill>
                  <a:srgbClr val="000000"/>
                </a:solidFill>
                <a:latin typeface="Arial Unicode MS"/>
                <a:cs typeface="Arial Unicode MS"/>
              </a:rPr>
              <a:t>RedMapper</a:t>
            </a:r>
            <a:r>
              <a:rPr lang="en-US" sz="2800" kern="0" dirty="0">
                <a:solidFill>
                  <a:srgbClr val="000000"/>
                </a:solidFill>
                <a:latin typeface="Arial Unicode MS"/>
                <a:cs typeface="Arial Unicode MS"/>
              </a:rPr>
              <a:t>), mass-richness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Arial Unicode MS"/>
                <a:cs typeface="Arial Unicode MS"/>
              </a:rPr>
              <a:t>calibration, </a:t>
            </a:r>
            <a:r>
              <a:rPr lang="en-US" sz="2800" kern="0" dirty="0" err="1">
                <a:solidFill>
                  <a:srgbClr val="000000"/>
                </a:solidFill>
                <a:latin typeface="Arial Unicode MS"/>
                <a:cs typeface="Arial Unicode MS"/>
              </a:rPr>
              <a:t>etc</a:t>
            </a:r>
            <a:r>
              <a:rPr lang="en-US" sz="2800" kern="0" dirty="0">
                <a:solidFill>
                  <a:srgbClr val="000000"/>
                </a:solidFill>
                <a:latin typeface="Arial Unicode MS"/>
                <a:cs typeface="Arial Unicode MS"/>
              </a:rPr>
              <a:t> – coming! </a:t>
            </a: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kern="0" dirty="0">
                <a:solidFill>
                  <a:srgbClr val="000000"/>
                </a:solidFill>
                <a:latin typeface="Arial Unicode MS"/>
                <a:cs typeface="Arial Unicode MS"/>
              </a:rPr>
              <a:t>Including cluster counts in a joint analysis: 3x2pt+1</a:t>
            </a: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kern="0" dirty="0" err="1">
                <a:solidFill>
                  <a:srgbClr val="000000"/>
                </a:solidFill>
                <a:latin typeface="Arial Unicode MS"/>
                <a:cs typeface="Arial Unicode MS"/>
              </a:rPr>
              <a:t>SNIa</a:t>
            </a:r>
            <a:r>
              <a:rPr lang="en-US" sz="2800" kern="0" dirty="0">
                <a:solidFill>
                  <a:srgbClr val="000000"/>
                </a:solidFill>
                <a:latin typeface="Arial Unicode MS"/>
                <a:cs typeface="Arial Unicode MS"/>
              </a:rPr>
              <a:t> cosmology just finished: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 dirty="0">
                <a:solidFill>
                  <a:srgbClr val="FF0000"/>
                </a:solidFill>
                <a:latin typeface="Arial Unicode MS"/>
                <a:cs typeface="Arial Unicode MS"/>
              </a:rPr>
              <a:t>        First Cosmology Results using Type </a:t>
            </a:r>
            <a:r>
              <a:rPr lang="en-US" sz="1800" kern="0" dirty="0" err="1">
                <a:solidFill>
                  <a:srgbClr val="FF0000"/>
                </a:solidFill>
                <a:latin typeface="Arial Unicode MS"/>
                <a:cs typeface="Arial Unicode MS"/>
              </a:rPr>
              <a:t>Ia</a:t>
            </a:r>
            <a:r>
              <a:rPr lang="en-US" sz="1800" kern="0" dirty="0">
                <a:solidFill>
                  <a:srgbClr val="FF0000"/>
                </a:solidFill>
                <a:latin typeface="Arial Unicode MS"/>
                <a:cs typeface="Arial Unicode MS"/>
              </a:rPr>
              <a:t> Supernovae from the DES: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 dirty="0">
                <a:solidFill>
                  <a:srgbClr val="FF0000"/>
                </a:solidFill>
                <a:latin typeface="Arial Unicode MS"/>
                <a:cs typeface="Arial Unicode MS"/>
              </a:rPr>
              <a:t>        Constraints on Cosmological Parameters - 1811.02374</a:t>
            </a: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kern="0" dirty="0">
                <a:solidFill>
                  <a:srgbClr val="000000"/>
                </a:solidFill>
                <a:latin typeface="Arial Unicode MS"/>
                <a:cs typeface="Arial Unicode MS"/>
              </a:rPr>
              <a:t>Going to smaller scales: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Arial Unicode MS"/>
                <a:cs typeface="Arial Unicode MS"/>
              </a:rPr>
              <a:t>better modelling of bias and baryons – precision!</a:t>
            </a: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kern="0" dirty="0">
                <a:solidFill>
                  <a:srgbClr val="000000"/>
                </a:solidFill>
                <a:latin typeface="Arial Unicode MS"/>
                <a:cs typeface="Arial Unicode MS"/>
              </a:rPr>
              <a:t>Alternative covariances</a:t>
            </a: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kern="0" dirty="0">
                <a:solidFill>
                  <a:srgbClr val="000000"/>
                </a:solidFill>
                <a:latin typeface="Arial Unicode MS"/>
                <a:cs typeface="Arial Unicode MS"/>
              </a:rPr>
              <a:t>Check for non-gaussian likelihoods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kern="0" dirty="0">
              <a:solidFill>
                <a:srgbClr val="000000"/>
              </a:solidFill>
              <a:latin typeface="Arial Unicode MS"/>
              <a:cs typeface="Arial Unicode M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-1" charset="0"/>
              <a:buChar char="•"/>
              <a:defRPr/>
            </a:pPr>
            <a:endParaRPr lang="en-US" sz="2800" kern="0" dirty="0">
              <a:solidFill>
                <a:srgbClr val="000000"/>
              </a:solidFill>
              <a:latin typeface="Arial Unicode MS"/>
              <a:cs typeface="Arial Unicode M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kern="0" dirty="0">
              <a:solidFill>
                <a:srgbClr val="000000"/>
              </a:solidFill>
              <a:latin typeface="Arial Unicode MS"/>
              <a:cs typeface="Arial Unicode MS"/>
            </a:endParaRPr>
          </a:p>
        </p:txBody>
      </p:sp>
      <p:sp>
        <p:nvSpPr>
          <p:cNvPr id="10" name="Retângulo 3"/>
          <p:cNvSpPr/>
          <p:nvPr/>
        </p:nvSpPr>
        <p:spPr>
          <a:xfrm>
            <a:off x="2051720" y="260648"/>
            <a:ext cx="4640873" cy="576181"/>
          </a:xfrm>
          <a:prstGeom prst="rect">
            <a:avLst/>
          </a:prstGeom>
        </p:spPr>
        <p:txBody>
          <a:bodyPr wrap="none" lIns="91370" tIns="45687" rIns="91370" bIns="45687">
            <a:prstTxWarp prst="textNoShape">
              <a:avLst/>
            </a:prstTxWarp>
            <a:spAutoFit/>
          </a:bodyPr>
          <a:lstStyle/>
          <a:p>
            <a:pPr>
              <a:lnSpc>
                <a:spcPct val="70000"/>
              </a:lnSpc>
              <a:defRPr/>
            </a:pP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7.3-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Challenges</a:t>
            </a: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ço Reservado para Número de Slide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3D60DC-DF10-104B-BB2A-23D3F0485701}" type="slidenum">
              <a:rPr lang="pt-BR"/>
              <a:pPr/>
              <a:t>8</a:t>
            </a:fld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838200" y="228600"/>
            <a:ext cx="6926263" cy="600075"/>
          </a:xfrm>
          <a:prstGeom prst="rect">
            <a:avLst/>
          </a:prstGeom>
        </p:spPr>
        <p:txBody>
          <a:bodyPr wrap="none" lIns="91370" tIns="45687" rIns="91370" bIns="45687">
            <a:prstTxWarp prst="textNoShape">
              <a:avLst/>
            </a:prstTxWarp>
            <a:spAutoFit/>
          </a:bodyPr>
          <a:lstStyle/>
          <a:p>
            <a:pPr>
              <a:lnSpc>
                <a:spcPct val="70000"/>
              </a:lnSpc>
              <a:defRPr/>
            </a:pP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1-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From</a:t>
            </a: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probes</a:t>
            </a: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to </a:t>
            </a:r>
            <a:r>
              <a:rPr lang="pt-BR" sz="44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answers</a:t>
            </a: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 </a:t>
            </a:r>
          </a:p>
        </p:txBody>
      </p:sp>
      <p:sp>
        <p:nvSpPr>
          <p:cNvPr id="39940" name="Rectangle 11"/>
          <p:cNvSpPr>
            <a:spLocks noChangeArrowheads="1"/>
          </p:cNvSpPr>
          <p:nvPr/>
        </p:nvSpPr>
        <p:spPr bwMode="auto">
          <a:xfrm>
            <a:off x="152400" y="1066800"/>
            <a:ext cx="8940127" cy="56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0" tIns="45687" rIns="91370" bIns="45687">
            <a:prstTxWarp prst="textNoShape">
              <a:avLst/>
            </a:prstTxWarp>
            <a:spAutoFit/>
          </a:bodyPr>
          <a:lstStyle/>
          <a:p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main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goal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is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to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determine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what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is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best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model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</a:p>
          <a:p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that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describes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our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Universe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 </a:t>
            </a:r>
          </a:p>
          <a:p>
            <a:endParaRPr lang="pt-BR" sz="2800" dirty="0"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Easy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steps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</a:t>
            </a:r>
          </a:p>
          <a:p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Pick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a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probe</a:t>
            </a:r>
            <a:endParaRPr lang="pt-BR" sz="2800" dirty="0"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Pick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a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model</a:t>
            </a:r>
            <a:endParaRPr lang="pt-BR" sz="2800" dirty="0"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 Compute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predictions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from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model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for a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given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set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endParaRPr lang="pt-BR" sz="2800" dirty="0"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en-US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arameters</a:t>
            </a:r>
            <a:endParaRPr lang="pt-BR" sz="2800" dirty="0"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Get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some data</a:t>
            </a:r>
          </a:p>
          <a:p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 Compare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model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predictions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with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data</a:t>
            </a:r>
          </a:p>
          <a:p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Find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best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model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with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corresponding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values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</a:p>
          <a:p>
            <a:r>
              <a:rPr lang="pt-BR" sz="2800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parameters</a:t>
            </a:r>
            <a:r>
              <a:rPr lang="pt-BR" sz="2800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</a:p>
          <a:p>
            <a:endParaRPr lang="pt-BR" sz="2800" dirty="0"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  <p:sp>
        <p:nvSpPr>
          <p:cNvPr id="3994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457200"/>
          </a:xfrm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8A8243-2BA2-B14C-9115-E4B8D7AC2B59}" type="slidenum">
              <a:rPr lang="pt-BR" smtClean="0"/>
              <a:pPr/>
              <a:t>80</a:t>
            </a:fld>
            <a:endParaRPr lang="pt-BR"/>
          </a:p>
        </p:txBody>
      </p:sp>
      <p:sp>
        <p:nvSpPr>
          <p:cNvPr id="30" name="Retângulo 3"/>
          <p:cNvSpPr/>
          <p:nvPr/>
        </p:nvSpPr>
        <p:spPr>
          <a:xfrm>
            <a:off x="3200400" y="390525"/>
            <a:ext cx="2659561" cy="600098"/>
          </a:xfrm>
          <a:prstGeom prst="rect">
            <a:avLst/>
          </a:prstGeom>
        </p:spPr>
        <p:txBody>
          <a:bodyPr wrap="none" lIns="91370" tIns="45687" rIns="91370" bIns="45687">
            <a:prstTxWarp prst="textNoShape">
              <a:avLst/>
            </a:prstTxWarp>
            <a:spAutoFit/>
          </a:bodyPr>
          <a:lstStyle/>
          <a:p>
            <a:pPr>
              <a:lnSpc>
                <a:spcPct val="70000"/>
              </a:lnSpc>
              <a:defRPr/>
            </a:pPr>
            <a:r>
              <a:rPr lang="pt-BR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pitchFamily="4" charset="0"/>
                <a:ea typeface="Arial Unicode MS" pitchFamily="4" charset="0"/>
                <a:cs typeface="Arial Unicode MS" pitchFamily="4" charset="0"/>
              </a:rPr>
              <a:t>8 - CODA </a:t>
            </a:r>
          </a:p>
        </p:txBody>
      </p:sp>
      <p:sp>
        <p:nvSpPr>
          <p:cNvPr id="110597" name="Content Placeholder 2"/>
          <p:cNvSpPr txBox="1">
            <a:spLocks/>
          </p:cNvSpPr>
          <p:nvPr/>
        </p:nvSpPr>
        <p:spPr bwMode="auto">
          <a:xfrm>
            <a:off x="-76200" y="980728"/>
            <a:ext cx="9220200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9071" tIns="51517" rIns="99071" bIns="51517">
            <a:prstTxWarp prst="textNoShape">
              <a:avLst/>
            </a:prstTxWarp>
          </a:bodyPr>
          <a:lstStyle/>
          <a:p>
            <a:pPr algn="just" defTabSz="1001713">
              <a:buFont typeface="Arial" pitchFamily="-1" charset="0"/>
              <a:buChar char="•"/>
            </a:pP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Cosmology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has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become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a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precision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, data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driven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science</a:t>
            </a: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>
              <a:buFont typeface="Arial" pitchFamily="-1" charset="0"/>
              <a:buChar char="•"/>
            </a:pP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>
              <a:buFont typeface="Arial" pitchFamily="-1" charset="0"/>
              <a:buChar char="•"/>
            </a:pP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Cosmology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tests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models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of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fundamental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physics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(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eg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are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studying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WDM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and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DM-DE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interaction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)</a:t>
            </a:r>
          </a:p>
          <a:p>
            <a:pPr algn="just" defTabSz="1001713">
              <a:buFont typeface="Arial" pitchFamily="-1" charset="0"/>
              <a:buChar char="•"/>
            </a:pP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>
              <a:buFont typeface="Arial" pitchFamily="-1" charset="0"/>
              <a:buChar char="•"/>
            </a:pP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New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experiments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are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taking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data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now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and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many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are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planned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(DESI, LSST,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Euclid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, ...)</a:t>
            </a:r>
          </a:p>
          <a:p>
            <a:pPr algn="just" defTabSz="1001713">
              <a:buFont typeface="Arial" pitchFamily="-1" charset="0"/>
              <a:buChar char="•"/>
            </a:pP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>
              <a:buFont typeface="Arial" pitchFamily="-1" charset="0"/>
              <a:buChar char="•"/>
            </a:pP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Y1 DES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analysis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finished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– Y3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under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way</a:t>
            </a: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>
              <a:buFont typeface="Arial" pitchFamily="-1" charset="0"/>
              <a:buChar char="•"/>
            </a:pPr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>
              <a:buFont typeface="Arial" pitchFamily="-1" charset="0"/>
              <a:buChar char="•"/>
            </a:pP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It is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exciting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time –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let’s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hope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for </a:t>
            </a:r>
            <a:r>
              <a:rPr lang="pt-BR" sz="2800" dirty="0" err="1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surprises</a:t>
            </a:r>
            <a:r>
              <a:rPr lang="pt-BR" sz="2800" dirty="0">
                <a:solidFill>
                  <a:srgbClr val="000000"/>
                </a:solidFill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!</a:t>
            </a:r>
          </a:p>
          <a:p>
            <a:pPr algn="just" defTabSz="1001713"/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algn="just" defTabSz="1001713"/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defTabSz="1001713"/>
            <a:endParaRPr lang="pt-BR" sz="2800" dirty="0">
              <a:solidFill>
                <a:srgbClr val="000000"/>
              </a:solidFill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pPr defTabSz="1001713">
              <a:spcBef>
                <a:spcPts val="663"/>
              </a:spcBef>
              <a:buClr>
                <a:srgbClr val="000000"/>
              </a:buClr>
              <a:buSzPct val="100000"/>
            </a:pPr>
            <a:endParaRPr lang="en-US" sz="28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Silafae2018</a:t>
            </a:r>
            <a:endParaRPr lang="pt-B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-1" charset="0"/>
              </a:rPr>
              <a:t>Silafae2018</a:t>
            </a:r>
            <a:endParaRPr lang="pt-BR">
              <a:latin typeface="Times New Roman" pitchFamily="-1" charset="0"/>
            </a:endParaRPr>
          </a:p>
        </p:txBody>
      </p:sp>
      <p:sp>
        <p:nvSpPr>
          <p:cNvPr id="4096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6513CD0-0417-AB40-B81C-0A1705BF6D90}" type="slidenum">
              <a:rPr lang="pt-BR" smtClean="0"/>
              <a:pPr/>
              <a:t>9</a:t>
            </a:fld>
            <a:endParaRPr lang="pt-BR"/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304800" y="381000"/>
            <a:ext cx="88392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Put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all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steps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together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in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so-called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likelihood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function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</a:t>
            </a:r>
          </a:p>
          <a:p>
            <a:endParaRPr lang="pt-BR" dirty="0"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endParaRPr lang="pt-BR" dirty="0"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endParaRPr lang="pt-BR" dirty="0"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endParaRPr lang="pt-BR" dirty="0"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endParaRPr lang="pt-BR" dirty="0"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endParaRPr lang="pt-BR" dirty="0"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295400"/>
            <a:ext cx="9144000" cy="8413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2514600"/>
            <a:ext cx="8915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Theoretical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prediction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depends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on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model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and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its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parameters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</a:t>
            </a:r>
          </a:p>
          <a:p>
            <a:endParaRPr lang="pt-BR" dirty="0"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Observations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depend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on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experiment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</a:t>
            </a:r>
          </a:p>
          <a:p>
            <a:endParaRPr lang="pt-BR" dirty="0"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covariance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matrix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basically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reflects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uncertainty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in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the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experimental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measurement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. </a:t>
            </a:r>
          </a:p>
          <a:p>
            <a:endParaRPr lang="pt-BR" dirty="0"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Best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model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: maximize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likelihood</a:t>
            </a:r>
            <a:endParaRPr lang="pt-BR" dirty="0"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endParaRPr lang="pt-BR" dirty="0">
              <a:latin typeface="Arial Unicode MS" pitchFamily="-1" charset="0"/>
              <a:ea typeface="Arial Unicode MS" pitchFamily="-1" charset="0"/>
              <a:cs typeface="Arial Unicode MS" pitchFamily="-1" charset="0"/>
            </a:endParaRPr>
          </a:p>
          <a:p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Sounds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pretty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 </a:t>
            </a:r>
            <a:r>
              <a:rPr lang="pt-BR" dirty="0" err="1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easy</a:t>
            </a:r>
            <a:r>
              <a:rPr lang="pt-BR" dirty="0">
                <a:latin typeface="Arial Unicode MS" pitchFamily="-1" charset="0"/>
                <a:ea typeface="Arial Unicode MS" pitchFamily="-1" charset="0"/>
                <a:cs typeface="Arial Unicode MS" pitchFamily="-1" charset="0"/>
              </a:rPr>
              <a:t>!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 \delta(\vec{x}) = \frac{\rho(\vec{x}) - \bar{\rho}}{\bar{\rho}}   $&#10;&#10;&#10;&#10;\end{document}"/>
  <p:tag name="IGUANATEXSIZE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 \langle \delta(\vec{x}_1) \delta(\vec{x}_2)  \rangle = &#10;\xi(\vec{x}_1 - \vec{x}_2) = \xi(|\vec{x}_1 - \vec{x}_2|) = \xi(r)   $&#10;&#10;&#10;&#10;\end{document}"/>
  <p:tag name="IGUANATEXSIZE" val="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 P(k) = \int d^3 r \xi(r) e^{i \vec{k}.\vec{r}}&#10; $&#10;&#10;&#10;&#10;\end{document}"/>
  <p:tag name="IGUANATEXSIZE" val="20"/>
</p:tagLst>
</file>

<file path=ppt/theme/theme1.xml><?xml version="1.0" encoding="utf-8"?>
<a:theme xmlns:a="http://schemas.openxmlformats.org/drawingml/2006/main" name="Tema do Office">
  <a:themeElements>
    <a:clrScheme name="Tema do Office 4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Tema do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4_Tema do Offic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DejaVu LGC Sans"/>
        <a:cs typeface="DejaVu LGC Sans"/>
      </a:majorFont>
      <a:minorFont>
        <a:latin typeface="Arial"/>
        <a:ea typeface="DejaVu LGC Sans"/>
        <a:cs typeface="DejaVu LGC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Tema do Offic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DejaVu LGC Sans"/>
        <a:cs typeface="DejaVu LGC Sans"/>
      </a:majorFont>
      <a:minorFont>
        <a:latin typeface="Arial"/>
        <a:ea typeface="DejaVu LGC Sans"/>
        <a:cs typeface="DejaVu LGC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Tema do Office">
  <a:themeElements>
    <a:clrScheme name="Tema do Office 4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Tema do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0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30" charset="0"/>
            <a:ea typeface="Arial" pitchFamily="30" charset="0"/>
            <a:cs typeface="Arial" pitchFamily="30" charset="0"/>
            <a:sym typeface="Arial" pitchFamily="3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30" charset="0"/>
            <a:ea typeface="Arial" pitchFamily="30" charset="0"/>
            <a:cs typeface="Arial" pitchFamily="30" charset="0"/>
            <a:sym typeface="Arial" pitchFamily="3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Tema do Office">
  <a:themeElements>
    <a:clrScheme name="Tema do Office 4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Tema do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61804</TotalTime>
  <Words>2686</Words>
  <Application>Microsoft Office PowerPoint</Application>
  <PresentationFormat>Apresentação na tela (4:3)</PresentationFormat>
  <Paragraphs>628</Paragraphs>
  <Slides>80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11</vt:i4>
      </vt:variant>
      <vt:variant>
        <vt:lpstr>Tema</vt:lpstr>
      </vt:variant>
      <vt:variant>
        <vt:i4>8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80</vt:i4>
      </vt:variant>
    </vt:vector>
  </HeadingPairs>
  <TitlesOfParts>
    <vt:vector size="100" baseType="lpstr">
      <vt:lpstr>ＭＳ Ｐゴシック</vt:lpstr>
      <vt:lpstr>Arial</vt:lpstr>
      <vt:lpstr>Arial Narrow</vt:lpstr>
      <vt:lpstr>Arial Unicode MS</vt:lpstr>
      <vt:lpstr>Calibri</vt:lpstr>
      <vt:lpstr>DejaVu LGC Sans</vt:lpstr>
      <vt:lpstr>DejaVu Sans</vt:lpstr>
      <vt:lpstr>Symbol</vt:lpstr>
      <vt:lpstr>Times</vt:lpstr>
      <vt:lpstr>Times New Roman</vt:lpstr>
      <vt:lpstr>ヒラギノ角ゴ Pro W3</vt:lpstr>
      <vt:lpstr>Tema do Office</vt:lpstr>
      <vt:lpstr>4_Tema do Office</vt:lpstr>
      <vt:lpstr>1_Office Theme</vt:lpstr>
      <vt:lpstr>3_Tema do Office</vt:lpstr>
      <vt:lpstr>Office Theme</vt:lpstr>
      <vt:lpstr>1_Tema do Office</vt:lpstr>
      <vt:lpstr>30_Blank Presentation</vt:lpstr>
      <vt:lpstr>2_Tema do Office</vt:lpstr>
      <vt:lpstr>Equation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DES Year 1 Galaxy Distribution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sem título</dc:title>
  <dc:creator>Rogerio Rosenfeld</dc:creator>
  <cp:lastModifiedBy>Rogerio Rosenfeld</cp:lastModifiedBy>
  <cp:revision>141</cp:revision>
  <cp:lastPrinted>2018-11-28T11:32:44Z</cp:lastPrinted>
  <dcterms:created xsi:type="dcterms:W3CDTF">2017-07-05T00:03:35Z</dcterms:created>
  <dcterms:modified xsi:type="dcterms:W3CDTF">2018-11-28T11:35:17Z</dcterms:modified>
</cp:coreProperties>
</file>