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60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theme/theme2.xml" ContentType="application/vnd.openxmlformats-officedocument.them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375" r:id="rId2"/>
    <p:sldId id="376" r:id="rId3"/>
    <p:sldId id="394" r:id="rId4"/>
    <p:sldId id="398" r:id="rId5"/>
    <p:sldId id="377" r:id="rId6"/>
    <p:sldId id="406" r:id="rId7"/>
    <p:sldId id="322" r:id="rId8"/>
    <p:sldId id="312" r:id="rId9"/>
    <p:sldId id="321" r:id="rId10"/>
    <p:sldId id="348" r:id="rId11"/>
    <p:sldId id="338" r:id="rId12"/>
    <p:sldId id="381" r:id="rId13"/>
    <p:sldId id="384" r:id="rId14"/>
    <p:sldId id="383" r:id="rId15"/>
    <p:sldId id="382" r:id="rId16"/>
    <p:sldId id="378" r:id="rId17"/>
    <p:sldId id="305" r:id="rId18"/>
    <p:sldId id="380" r:id="rId19"/>
    <p:sldId id="325" r:id="rId20"/>
    <p:sldId id="326" r:id="rId21"/>
    <p:sldId id="327" r:id="rId22"/>
    <p:sldId id="310" r:id="rId23"/>
    <p:sldId id="313" r:id="rId24"/>
    <p:sldId id="328" r:id="rId25"/>
    <p:sldId id="330" r:id="rId26"/>
    <p:sldId id="333" r:id="rId27"/>
    <p:sldId id="332" r:id="rId28"/>
    <p:sldId id="331" r:id="rId29"/>
    <p:sldId id="335" r:id="rId30"/>
    <p:sldId id="336" r:id="rId31"/>
    <p:sldId id="337" r:id="rId32"/>
    <p:sldId id="386" r:id="rId33"/>
    <p:sldId id="303" r:id="rId34"/>
    <p:sldId id="304" r:id="rId35"/>
    <p:sldId id="387" r:id="rId36"/>
    <p:sldId id="306" r:id="rId37"/>
    <p:sldId id="385" r:id="rId38"/>
    <p:sldId id="347" r:id="rId39"/>
    <p:sldId id="307" r:id="rId40"/>
    <p:sldId id="309" r:id="rId41"/>
    <p:sldId id="302" r:id="rId42"/>
    <p:sldId id="388" r:id="rId43"/>
    <p:sldId id="389" r:id="rId44"/>
    <p:sldId id="390" r:id="rId45"/>
    <p:sldId id="391" r:id="rId46"/>
    <p:sldId id="405" r:id="rId47"/>
    <p:sldId id="392" r:id="rId48"/>
    <p:sldId id="393" r:id="rId49"/>
    <p:sldId id="397" r:id="rId50"/>
    <p:sldId id="399" r:id="rId51"/>
    <p:sldId id="395" r:id="rId52"/>
    <p:sldId id="404" r:id="rId53"/>
    <p:sldId id="301" r:id="rId54"/>
    <p:sldId id="284" r:id="rId55"/>
    <p:sldId id="403" r:id="rId56"/>
    <p:sldId id="374" r:id="rId57"/>
    <p:sldId id="402" r:id="rId58"/>
    <p:sldId id="400" r:id="rId59"/>
    <p:sldId id="299" r:id="rId60"/>
    <p:sldId id="346" r:id="rId61"/>
    <p:sldId id="344" r:id="rId62"/>
    <p:sldId id="350" r:id="rId63"/>
    <p:sldId id="355" r:id="rId64"/>
    <p:sldId id="356" r:id="rId65"/>
    <p:sldId id="354" r:id="rId66"/>
    <p:sldId id="353" r:id="rId67"/>
    <p:sldId id="357" r:id="rId6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799" autoAdjust="0"/>
    <p:restoredTop sz="94677" autoAdjust="0"/>
  </p:normalViewPr>
  <p:slideViewPr>
    <p:cSldViewPr snapToGrid="0" snapToObjects="1">
      <p:cViewPr varScale="1">
        <p:scale>
          <a:sx n="99" d="100"/>
          <a:sy n="99" d="100"/>
        </p:scale>
        <p:origin x="-2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handoutMaster" Target="handoutMasters/handout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82620-08FA-A949-AC0D-561F37D25EA8}" type="datetimeFigureOut">
              <a:rPr lang="ja-JP" altLang="en-US" smtClean="0"/>
              <a:pPr/>
              <a:t>18.11.25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9ABF3-538B-1245-9D35-BC2C9CA008C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A1997-5EB9-924B-A744-7D00569E3958}" type="datetimeFigureOut">
              <a:rPr lang="ja-JP" altLang="en-US" smtClean="0"/>
              <a:pPr/>
              <a:t>18.11.25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84572-9B21-D646-A094-B356D34E67A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6B8892-8098-6047-AD99-74285F7F038E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3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26B74-0455-AC48-B851-66600D979C60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29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B3B77-927F-FC4C-909F-1EF877DE5D7C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32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93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EF977D-B278-1C40-9AE6-8622D9DF5136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38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71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811188-11E0-8B4B-AB1B-E18613991A72}" type="slidenum">
              <a:rPr lang="en-US" altLang="ja-JP">
                <a:latin typeface="Times" pitchFamily="-107" charset="0"/>
                <a:ea typeface="Osaka" pitchFamily="-107" charset="-128"/>
                <a:cs typeface="Osaka" pitchFamily="-107" charset="-128"/>
              </a:rPr>
              <a:pPr/>
              <a:t>41</a:t>
            </a:fld>
            <a:endParaRPr lang="en-US" altLang="ja-JP">
              <a:latin typeface="Times" pitchFamily="-107" charset="0"/>
              <a:ea typeface="Osaka" pitchFamily="-107" charset="-128"/>
              <a:cs typeface="Osaka" pitchFamily="-107" charset="-128"/>
            </a:endParaRPr>
          </a:p>
        </p:txBody>
      </p:sp>
      <p:sp>
        <p:nvSpPr>
          <p:cNvPr id="675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7" charset="0"/>
              <a:ea typeface="Osaka" pitchFamily="-107" charset="-128"/>
              <a:cs typeface="Osaka" pitchFamily="-107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0D635-3417-D74D-A50B-9462CADAE19F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44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32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C15ED2-014E-9349-9F6B-B0229D29498C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49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55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A9BCC-F938-7C4A-B91E-770BD8EC7F5B}" type="slidenum">
              <a:rPr lang="en-US" altLang="ja-JP">
                <a:latin typeface="Times" pitchFamily="-111" charset="0"/>
                <a:ea typeface="Osaka" pitchFamily="-111" charset="-128"/>
                <a:cs typeface="Osaka" pitchFamily="-111" charset="-128"/>
              </a:rPr>
              <a:pPr/>
              <a:t>53</a:t>
            </a:fld>
            <a:endParaRPr lang="en-US" altLang="ja-JP">
              <a:latin typeface="Times" pitchFamily="-111" charset="0"/>
              <a:ea typeface="Osaka" pitchFamily="-111" charset="-128"/>
              <a:cs typeface="Osaka" pitchFamily="-111" charset="-128"/>
            </a:endParaRPr>
          </a:p>
        </p:txBody>
      </p:sp>
      <p:sp>
        <p:nvSpPr>
          <p:cNvPr id="1587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11" charset="0"/>
              <a:ea typeface="Osaka" pitchFamily="-111" charset="-128"/>
              <a:cs typeface="Osaka" pitchFamily="-111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0A5F46-5044-BA47-A882-218341B6729B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61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30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EAF744-9B6C-094C-8BD8-740AB23BC483}" type="slidenum">
              <a:rPr lang="en-US" altLang="ja-JP"/>
              <a:pPr/>
              <a:t>62</a:t>
            </a:fld>
            <a:endParaRPr lang="en-US" altLang="ja-JP"/>
          </a:p>
        </p:txBody>
      </p:sp>
      <p:sp>
        <p:nvSpPr>
          <p:cNvPr id="2457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>
              <a:latin typeface="Times" charset="0"/>
              <a:ea typeface="Osaka" charset="-128"/>
              <a:cs typeface="Osaka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333448-A27E-8A4A-8372-DC7444B5B4BE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8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32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775443-72AD-1948-AC3E-CA56904F4717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460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32" charset="0"/>
              <a:ea typeface="Osaka" pitchFamily="32" charset="-128"/>
              <a:cs typeface="Osaka" pitchFamily="3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FACEDC-E4FC-C543-81B8-742648D57B2E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11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7107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4696FB-94C7-744D-8A74-E87FD6F32E2A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12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706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D42AB-CCB6-AE4E-8E9C-DB96177D3092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16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5C11F-0060-884A-B80B-B789159A7C9E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17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A3928-282B-9D49-8C2F-C10864557223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19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768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E9FD8D-A5DE-7D40-BD14-F673E3A3B7C6}" type="slidenum">
              <a:rPr lang="en-US" altLang="ja-JP">
                <a:latin typeface="Times" pitchFamily="4" charset="0"/>
                <a:ea typeface="Osaka" pitchFamily="4" charset="-128"/>
                <a:cs typeface="Osaka" pitchFamily="4" charset="-128"/>
              </a:rPr>
              <a:pPr/>
              <a:t>22</a:t>
            </a:fld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XII SILAFAE@PUCP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03F86-243E-1E45-B659-D4C229D146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AndTx">
  <p:cSld name="タイトル、2 つの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XII SILAFAE@PUCP</a:t>
            </a: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F5EE9-601F-B94B-884C-FA390275ACF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XII SILAFAE@PUCP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3F1CD-7F59-C048-8FFA-A89BDBDDB3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OverTx">
  <p:cSld name="タイトル、2 つのコンテンツ (横)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XII SILAFAE@PUCP</a:t>
            </a: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8C6E7-0842-6045-B13F-B57C858B69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049FD-3879-DA43-A112-80CCA0D75D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1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df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8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9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20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jpe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101.png"/><Relationship Id="rId8" Type="http://schemas.openxmlformats.org/officeDocument/2006/relationships/image" Target="../media/image102.png"/><Relationship Id="rId9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395111" y="1"/>
            <a:ext cx="8339667" cy="1274760"/>
          </a:xfrm>
        </p:spPr>
        <p:txBody>
          <a:bodyPr>
            <a:noAutofit/>
          </a:bodyPr>
          <a:lstStyle/>
          <a:p>
            <a:r>
              <a:rPr lang="en-US" altLang="ja-JP" sz="4000" dirty="0" smtClean="0"/>
              <a:t>Neutrino theory = </a:t>
            </a:r>
            <a:r>
              <a:rPr lang="en-US" altLang="ja-JP" sz="4000" dirty="0" smtClean="0">
                <a:solidFill>
                  <a:srgbClr val="008000"/>
                </a:solidFill>
              </a:rPr>
              <a:t>Neutrino physics viewed by a theoretician</a:t>
            </a:r>
            <a:endParaRPr lang="ja-JP" altLang="en-US" sz="4000" dirty="0">
              <a:solidFill>
                <a:srgbClr val="008000"/>
              </a:solidFill>
            </a:endParaRPr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95481" y="6468415"/>
            <a:ext cx="6019800" cy="366062"/>
          </a:xfrm>
          <a:prstGeom prst="rect">
            <a:avLst/>
          </a:prstGeom>
          <a:solidFill>
            <a:srgbClr val="660066">
              <a:alpha val="28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altLang="ja-JP" sz="2000" kern="0" dirty="0" smtClean="0">
                <a:solidFill>
                  <a:srgbClr val="000000"/>
                </a:solidFill>
              </a:rPr>
              <a:t>Hisakazu Minakata </a:t>
            </a:r>
            <a:r>
              <a:rPr lang="en-US" altLang="ja-JP" sz="2000" kern="0" dirty="0" smtClean="0">
                <a:solidFill>
                  <a:srgbClr val="000000"/>
                </a:solidFill>
                <a:sym typeface="Wingdings"/>
              </a:rPr>
              <a:t> IFT UAM/CSIC, Madrid </a:t>
            </a:r>
            <a:r>
              <a:rPr lang="ja-JP" altLang="en-US" sz="2000" kern="0" dirty="0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altLang="ja-JP" sz="2000" kern="0" dirty="0" smtClean="0">
                <a:solidFill>
                  <a:srgbClr val="000000"/>
                </a:solidFill>
                <a:sym typeface="Wingdings"/>
              </a:rPr>
              <a:t> where?</a:t>
            </a:r>
            <a:r>
              <a:rPr lang="en-US" altLang="ja-JP" sz="2000" kern="0" dirty="0" smtClean="0">
                <a:sym typeface="Wingdings"/>
              </a:rPr>
              <a:t>?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  <a:sym typeface="Wingdings"/>
            </a:endParaRPr>
          </a:p>
        </p:txBody>
      </p:sp>
      <p:pic>
        <p:nvPicPr>
          <p:cNvPr id="6" name="図 5" descr="IMG_1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77" y="1274761"/>
            <a:ext cx="6924872" cy="5193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8165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All three angles are measured: Random angles?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410180"/>
            <a:ext cx="8229600" cy="394617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latin typeface="Symbol" charset="2"/>
                <a:cs typeface="Symbol" charset="2"/>
              </a:rPr>
              <a:t>q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 ~ 45 degree </a:t>
            </a:r>
          </a:p>
          <a:p>
            <a:r>
              <a:rPr lang="en-US" altLang="ja-JP" dirty="0" smtClean="0">
                <a:latin typeface="Symbol" charset="2"/>
                <a:cs typeface="Symbol" charset="2"/>
              </a:rPr>
              <a:t>q</a:t>
            </a:r>
            <a:r>
              <a:rPr lang="en-US" altLang="ja-JP" baseline="-25000" dirty="0" smtClean="0"/>
              <a:t>12</a:t>
            </a:r>
            <a:r>
              <a:rPr lang="en-US" altLang="ja-JP" dirty="0" smtClean="0"/>
              <a:t> ~ 33 degree</a:t>
            </a:r>
          </a:p>
          <a:p>
            <a:r>
              <a:rPr lang="en-US" altLang="ja-JP" dirty="0" smtClean="0">
                <a:latin typeface="Symbol" charset="2"/>
                <a:cs typeface="Symbol" charset="2"/>
              </a:rPr>
              <a:t>q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~ 8 degree</a:t>
            </a:r>
          </a:p>
          <a:p>
            <a:r>
              <a:rPr lang="en-US" altLang="ja-JP" dirty="0" smtClean="0"/>
              <a:t>What do they mean?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74166" y="2410180"/>
            <a:ext cx="3012634" cy="1200328"/>
          </a:xfrm>
          <a:prstGeom prst="rect">
            <a:avLst/>
          </a:prstGeom>
          <a:solidFill>
            <a:srgbClr val="C0504D">
              <a:alpha val="44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cs typeface="Symbol" charset="2"/>
              </a:rPr>
              <a:t>Quark mixing: 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  <a:ea typeface="Lucida Grande"/>
                <a:cs typeface="Lucida Grande"/>
              </a:rPr>
              <a:t>angles are tiny </a:t>
            </a:r>
            <a:r>
              <a:rPr lang="en-US" altLang="ja-JP" sz="2400" dirty="0" smtClean="0">
                <a:cs typeface="Symbol" charset="2"/>
              </a:rPr>
              <a:t>except for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q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</a:t>
            </a:r>
            <a:r>
              <a:rPr lang="ja-JP" altLang="en-US" sz="2400" baseline="-25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abibbo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ea typeface="Lucida Grande"/>
                <a:cs typeface="Lucida Grande"/>
              </a:rPr>
              <a:t>= 13 deg. </a:t>
            </a:r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6083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608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6398" y="152400"/>
            <a:ext cx="8350702" cy="1052690"/>
          </a:xfrm>
        </p:spPr>
        <p:txBody>
          <a:bodyPr>
            <a:normAutofit fontScale="90000"/>
          </a:bodyPr>
          <a:lstStyle/>
          <a:p>
            <a:r>
              <a:rPr lang="en-US" altLang="ja-JP" sz="4000" dirty="0" smtClean="0">
                <a:sym typeface="Symbol" pitchFamily="4" charset="2"/>
              </a:rPr>
              <a:t>Yet, we still don’t know </a:t>
            </a:r>
            <a:r>
              <a:rPr lang="en-US" altLang="ja-JP" sz="4000" dirty="0" smtClean="0">
                <a:solidFill>
                  <a:srgbClr val="FF0000"/>
                </a:solidFill>
                <a:sym typeface="Symbol" pitchFamily="4" charset="2"/>
              </a:rPr>
              <a:t>CP</a:t>
            </a:r>
            <a:r>
              <a:rPr lang="en-US" altLang="ja-JP" sz="4000" dirty="0" smtClean="0">
                <a:sym typeface="Symbol" pitchFamily="4" charset="2"/>
              </a:rPr>
              <a:t>, </a:t>
            </a:r>
            <a:r>
              <a:rPr lang="en-US" altLang="ja-JP" sz="4000" dirty="0" err="1" smtClean="0">
                <a:solidFill>
                  <a:srgbClr val="008000"/>
                </a:solidFill>
                <a:latin typeface="Symbol" pitchFamily="4" charset="2"/>
                <a:sym typeface="Symbol" pitchFamily="4" charset="2"/>
              </a:rPr>
              <a:t></a:t>
            </a:r>
            <a:r>
              <a:rPr lang="en-US" altLang="ja-JP" sz="4000" dirty="0" smtClean="0">
                <a:solidFill>
                  <a:srgbClr val="008000"/>
                </a:solidFill>
              </a:rPr>
              <a:t> </a:t>
            </a:r>
            <a:r>
              <a:rPr lang="en-US" altLang="ja-JP" sz="4000" dirty="0">
                <a:solidFill>
                  <a:srgbClr val="008000"/>
                </a:solidFill>
              </a:rPr>
              <a:t>mass</a:t>
            </a:r>
            <a:r>
              <a:rPr lang="en-US" altLang="ja-JP" sz="4000" dirty="0" smtClean="0">
                <a:solidFill>
                  <a:srgbClr val="008000"/>
                </a:solidFill>
              </a:rPr>
              <a:t> pattern </a:t>
            </a:r>
            <a:r>
              <a:rPr lang="en-US" altLang="ja-JP" sz="4000" dirty="0"/>
              <a:t>&amp; absolute mass scale</a:t>
            </a:r>
            <a:endParaRPr lang="en-US" altLang="ja-JP" dirty="0"/>
          </a:p>
        </p:txBody>
      </p:sp>
      <p:pic>
        <p:nvPicPr>
          <p:cNvPr id="46085" name="Picture 102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1604843"/>
            <a:ext cx="5715000" cy="3998913"/>
          </a:xfrm>
        </p:spPr>
      </p:pic>
      <p:pic>
        <p:nvPicPr>
          <p:cNvPr id="393220" name="Picture 10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013440"/>
            <a:ext cx="2209800" cy="251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3221" name="Picture 10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4770437"/>
            <a:ext cx="48006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22" name="Comment 1030"/>
          <p:cNvSpPr>
            <a:spLocks noChangeArrowheads="1"/>
          </p:cNvSpPr>
          <p:nvPr/>
        </p:nvSpPr>
        <p:spPr bwMode="auto">
          <a:xfrm>
            <a:off x="2209800" y="2286000"/>
            <a:ext cx="1279525" cy="406400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en-US" altLang="ja-JP" sz="2000">
                <a:solidFill>
                  <a:schemeClr val="accent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Normal</a:t>
            </a:r>
            <a:endParaRPr lang="en-US" altLang="ja-JP" sz="2000">
              <a:solidFill>
                <a:schemeClr val="accent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93223" name="Comment 1031"/>
          <p:cNvSpPr>
            <a:spLocks noChangeArrowheads="1"/>
          </p:cNvSpPr>
          <p:nvPr/>
        </p:nvSpPr>
        <p:spPr bwMode="auto">
          <a:xfrm>
            <a:off x="4876800" y="2286000"/>
            <a:ext cx="1279525" cy="406400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en-US" altLang="ja-JP" sz="2000">
                <a:solidFill>
                  <a:srgbClr val="80008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Inverted</a:t>
            </a:r>
            <a:endParaRPr lang="en-US" altLang="ja-JP" sz="2000">
              <a:solidFill>
                <a:schemeClr val="accent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93224" name="Picture 103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6156325" y="1761683"/>
            <a:ext cx="2548991" cy="1861434"/>
          </a:xfrm>
        </p:spPr>
      </p:pic>
      <p:sp>
        <p:nvSpPr>
          <p:cNvPr id="11" name="テキスト ボックス 10"/>
          <p:cNvSpPr txBox="1"/>
          <p:nvPr/>
        </p:nvSpPr>
        <p:spPr>
          <a:xfrm>
            <a:off x="6717589" y="638654"/>
            <a:ext cx="2426411" cy="707886"/>
          </a:xfrm>
          <a:prstGeom prst="rect">
            <a:avLst/>
          </a:prstGeom>
          <a:solidFill>
            <a:srgbClr val="4F81BD">
              <a:alpha val="49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ym typeface="Wingdings"/>
              </a:rPr>
              <a:t></a:t>
            </a:r>
            <a:r>
              <a:rPr kumimoji="1" lang="en-US" altLang="ja-JP" sz="2000" dirty="0" smtClean="0">
                <a:sym typeface="Wingdings"/>
              </a:rPr>
              <a:t> </a:t>
            </a:r>
            <a:r>
              <a:rPr kumimoji="1" lang="en-US" altLang="ja-JP" sz="2000" dirty="0" smtClean="0"/>
              <a:t>Cosmology helps </a:t>
            </a:r>
            <a:r>
              <a:rPr kumimoji="1" lang="ja-JP" altLang="en-US" sz="2000" dirty="0" smtClean="0">
                <a:sym typeface="Wingdings"/>
              </a:rPr>
              <a:t></a:t>
            </a:r>
            <a:r>
              <a:rPr kumimoji="1" lang="en-US" altLang="ja-JP" sz="2000" dirty="0" smtClean="0">
                <a:sym typeface="Wingdings"/>
              </a:rPr>
              <a:t> </a:t>
            </a:r>
            <a:r>
              <a:rPr kumimoji="1" lang="en-US" altLang="ja-JP" sz="2000" dirty="0" smtClean="0"/>
              <a:t>Planck 2018 !!</a:t>
            </a:r>
            <a:endParaRPr kumimoji="1" lang="ja-JP" altLang="en-US" sz="20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7589" y="1361930"/>
            <a:ext cx="2253152" cy="399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6963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9" y="1219200"/>
            <a:ext cx="4382479" cy="4508218"/>
          </a:xfrm>
        </p:spPr>
        <p:txBody>
          <a:bodyPr>
            <a:normAutofit fontScale="90000"/>
          </a:bodyPr>
          <a:lstStyle/>
          <a:p>
            <a:r>
              <a:rPr lang="en-US" altLang="ja-JP" sz="6600" dirty="0" smtClean="0">
                <a:latin typeface="Comic Sans MS"/>
                <a:cs typeface="Comic Sans MS"/>
              </a:rPr>
              <a:t>CP and mass ordering: </a:t>
            </a:r>
            <a:r>
              <a:rPr lang="en-US" altLang="ja-JP" sz="6600" dirty="0" smtClean="0">
                <a:solidFill>
                  <a:srgbClr val="FF6600"/>
                </a:solidFill>
                <a:latin typeface="Comic Sans MS"/>
                <a:cs typeface="Comic Sans MS"/>
              </a:rPr>
              <a:t>Are we started to know the answer?</a:t>
            </a:r>
            <a:endParaRPr lang="ja-JP" altLang="en-US" sz="5400" dirty="0" smtClean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  <p:pic>
        <p:nvPicPr>
          <p:cNvPr id="69637" name="図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09600"/>
            <a:ext cx="37496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7898"/>
          </a:xfrm>
        </p:spPr>
        <p:txBody>
          <a:bodyPr>
            <a:normAutofit fontScale="90000"/>
          </a:bodyPr>
          <a:lstStyle/>
          <a:p>
            <a:r>
              <a:rPr lang="en-US" altLang="ja-JP" dirty="0" err="1" smtClean="0">
                <a:latin typeface="Symbol" charset="2"/>
                <a:cs typeface="Symbol" charset="2"/>
              </a:rPr>
              <a:t>d</a:t>
            </a:r>
            <a:r>
              <a:rPr lang="en-US" altLang="ja-JP" dirty="0" smtClean="0"/>
              <a:t> =~ 3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/2 preferred (T2K)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494" y="845510"/>
            <a:ext cx="5381469" cy="485593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30186" y="5890478"/>
            <a:ext cx="6624522" cy="830997"/>
          </a:xfrm>
          <a:prstGeom prst="rect">
            <a:avLst/>
          </a:prstGeom>
          <a:solidFill>
            <a:srgbClr val="4F81BD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T2K II (proposed, run until 2026) they could see CPV at ~3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sz="2400" dirty="0" smtClean="0"/>
              <a:t> (expected for ~</a:t>
            </a:r>
            <a:r>
              <a:rPr lang="en-US" altLang="ja-JP" sz="2400" dirty="0" smtClean="0">
                <a:sym typeface="Wingdings"/>
              </a:rPr>
              <a:t>15x10</a:t>
            </a:r>
            <a:r>
              <a:rPr lang="en-US" altLang="ja-JP" sz="2400" baseline="30000" dirty="0" smtClean="0">
                <a:sym typeface="Wingdings"/>
              </a:rPr>
              <a:t>21</a:t>
            </a:r>
            <a:r>
              <a:rPr lang="en-US" altLang="ja-JP" sz="2400" dirty="0" smtClean="0">
                <a:sym typeface="Wingdings"/>
              </a:rPr>
              <a:t> POT</a:t>
            </a:r>
            <a:r>
              <a:rPr lang="en-US" altLang="ja-JP" sz="2400" dirty="0" smtClean="0"/>
              <a:t>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0654" y="2498596"/>
            <a:ext cx="2039840" cy="830997"/>
          </a:xfrm>
          <a:prstGeom prst="rect">
            <a:avLst/>
          </a:prstGeom>
          <a:solidFill>
            <a:srgbClr val="C0504D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~</a:t>
            </a:r>
            <a:r>
              <a:rPr lang="en-US" altLang="ja-JP" sz="2400" dirty="0" smtClean="0"/>
              <a:t>2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sz="2400" dirty="0" smtClean="0"/>
              <a:t> exclusion of CPC !</a:t>
            </a:r>
            <a:endParaRPr lang="en-US" altLang="ja-JP" sz="2400" dirty="0" smtClean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2116815" y="3091472"/>
            <a:ext cx="1218773" cy="1588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46179" cy="81571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Apparently, normal ordering preferred !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2206883"/>
            <a:ext cx="8229600" cy="133670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 global analysis says normal ordering preferred at 3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dirty="0" smtClean="0"/>
              <a:t> level!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46" y="3955162"/>
            <a:ext cx="8396011" cy="3826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41" y="5216843"/>
            <a:ext cx="6991905" cy="56041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153683" y="3381635"/>
            <a:ext cx="4084597" cy="400110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Bari group analysis: </a:t>
            </a:r>
            <a:r>
              <a:rPr lang="en-US" altLang="ja-JP" sz="2000" dirty="0" smtClean="0"/>
              <a:t>arXiv:1804.09678 </a:t>
            </a:r>
            <a:endParaRPr lang="ja-JP" altLang="en-US" sz="20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6400" y="4599468"/>
            <a:ext cx="6268939" cy="400110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Main additional contribution from Super-K atmospheric </a:t>
            </a:r>
            <a:r>
              <a:rPr lang="ja-JP" altLang="en-US" sz="2000" dirty="0" smtClean="0">
                <a:sym typeface="Wingdings"/>
              </a:rPr>
              <a:t></a:t>
            </a:r>
            <a:r>
              <a:rPr lang="en-US" altLang="ja-JP" sz="2000" dirty="0" smtClean="0">
                <a:sym typeface="Wingdings"/>
              </a:rPr>
              <a:t> </a:t>
            </a:r>
            <a:endParaRPr lang="ja-JP" altLang="en-US" sz="2000" dirty="0" smtClean="0"/>
          </a:p>
        </p:txBody>
      </p:sp>
      <p:pic>
        <p:nvPicPr>
          <p:cNvPr id="11" name="Picture 10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4553" y="274638"/>
            <a:ext cx="1758860" cy="20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311546" y="5956240"/>
            <a:ext cx="6853158" cy="400110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ym typeface="Wingdings"/>
              </a:rPr>
              <a:t>Immediate question: If normal, how we could attack </a:t>
            </a:r>
            <a:r>
              <a:rPr lang="en-US" altLang="ja-JP" sz="2000" dirty="0" smtClean="0">
                <a:latin typeface="Symbol" charset="2"/>
                <a:cs typeface="Symbol" charset="2"/>
                <a:sym typeface="Wingdings"/>
              </a:rPr>
              <a:t>bb</a:t>
            </a:r>
            <a:r>
              <a:rPr lang="en-US" altLang="ja-JP" sz="2000" dirty="0" smtClean="0">
                <a:sym typeface="Wingdings"/>
              </a:rPr>
              <a:t> decay?? </a:t>
            </a:r>
            <a:endParaRPr lang="ja-JP" altLang="en-US" sz="2000" dirty="0" smtClean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6304" y="5476210"/>
            <a:ext cx="1877696" cy="1308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159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Super-K (+T2K, reactor)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781" y="688116"/>
            <a:ext cx="7085726" cy="616988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80498" y="1420956"/>
            <a:ext cx="941283" cy="400110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SK only </a:t>
            </a:r>
            <a:endParaRPr lang="ja-JP" altLang="en-US" sz="2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0498" y="4476641"/>
            <a:ext cx="1285603" cy="400110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T2K added </a:t>
            </a:r>
            <a:endParaRPr lang="ja-JP" altLang="en-US" sz="2000" dirty="0" smtClean="0"/>
          </a:p>
        </p:txBody>
      </p:sp>
      <p:cxnSp>
        <p:nvCxnSpPr>
          <p:cNvPr id="9" name="直線矢印コネクタ 8"/>
          <p:cNvCxnSpPr/>
          <p:nvPr/>
        </p:nvCxnSpPr>
        <p:spPr>
          <a:xfrm rot="10800000">
            <a:off x="5419138" y="3407780"/>
            <a:ext cx="1850706" cy="449596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329823" y="3657321"/>
            <a:ext cx="1727514" cy="400110"/>
          </a:xfrm>
          <a:prstGeom prst="rect">
            <a:avLst/>
          </a:prstGeom>
          <a:solidFill>
            <a:srgbClr val="008000">
              <a:alpha val="27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 </a:t>
            </a:r>
            <a:r>
              <a:rPr kumimoji="1" lang="en-US" altLang="ja-JP" sz="2000" dirty="0" smtClean="0">
                <a:latin typeface="Symbol" charset="2"/>
                <a:cs typeface="Symbol" charset="2"/>
              </a:rPr>
              <a:t>q</a:t>
            </a:r>
            <a:r>
              <a:rPr kumimoji="1" lang="en-US" altLang="ja-JP" sz="2000" baseline="-25000" dirty="0" smtClean="0"/>
              <a:t>23</a:t>
            </a:r>
            <a:r>
              <a:rPr kumimoji="1" lang="en-US" altLang="ja-JP" sz="2000" dirty="0" smtClean="0"/>
              <a:t> 2</a:t>
            </a:r>
            <a:r>
              <a:rPr kumimoji="1" lang="en-US" altLang="ja-JP" sz="2000" baseline="30000" dirty="0" smtClean="0"/>
              <a:t>nd</a:t>
            </a:r>
            <a:r>
              <a:rPr kumimoji="1" lang="en-US" altLang="ja-JP" sz="2000" dirty="0" smtClean="0"/>
              <a:t> octant!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03" charset="0"/>
                <a:ea typeface="Osaka" pitchFamily="-103" charset="-128"/>
                <a:cs typeface="Osaka" pitchFamily="-103" charset="-128"/>
              </a:rPr>
              <a:t>Nov 27, 2018</a:t>
            </a:r>
            <a:endParaRPr lang="en-US" altLang="ja-JP" smtClean="0">
              <a:latin typeface="Arial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6323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03" charset="0"/>
                <a:ea typeface="Osaka" pitchFamily="-103" charset="-128"/>
                <a:cs typeface="Osaka" pitchFamily="-103" charset="-128"/>
              </a:rPr>
              <a:t>XII SILAFAE@PUCP</a:t>
            </a:r>
            <a:endParaRPr lang="en-US" altLang="ja-JP" smtClean="0">
              <a:latin typeface="Arial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685799"/>
            <a:ext cx="4051828" cy="5088669"/>
          </a:xfrm>
        </p:spPr>
        <p:txBody>
          <a:bodyPr/>
          <a:lstStyle/>
          <a:p>
            <a:r>
              <a:rPr lang="en-US" altLang="ja-JP" sz="5400" dirty="0" smtClean="0">
                <a:latin typeface="Comic Sans MS"/>
                <a:cs typeface="Comic Sans MS"/>
              </a:rPr>
              <a:t>So, Things started to converge !!?</a:t>
            </a:r>
            <a:endParaRPr lang="ja-JP" altLang="en-US" sz="5400" dirty="0" smtClean="0">
              <a:latin typeface="Comic Sans MS"/>
              <a:cs typeface="Comic Sans MS"/>
            </a:endParaRPr>
          </a:p>
        </p:txBody>
      </p:sp>
      <p:pic>
        <p:nvPicPr>
          <p:cNvPr id="563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457200"/>
            <a:ext cx="3905250" cy="5867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0179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5506" y="1192132"/>
            <a:ext cx="3657600" cy="4418664"/>
          </a:xfrm>
        </p:spPr>
        <p:txBody>
          <a:bodyPr>
            <a:normAutofit/>
          </a:bodyPr>
          <a:lstStyle/>
          <a:p>
            <a:r>
              <a:rPr lang="en-US" altLang="ja-JP" sz="5400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If so, it’s a great news for </a:t>
            </a:r>
            <a:r>
              <a:rPr lang="en-US" altLang="ja-JP" sz="5400" dirty="0" err="1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NOvA</a:t>
            </a:r>
            <a:r>
              <a:rPr lang="en-US" altLang="ja-JP" sz="5400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!</a:t>
            </a:r>
            <a:endParaRPr lang="ja-JP" altLang="en-US" sz="5400" dirty="0" smtClean="0">
              <a:latin typeface="Comic Sans MS" pitchFamily="4" charset="0"/>
            </a:endParaRPr>
          </a:p>
        </p:txBody>
      </p:sp>
      <p:pic>
        <p:nvPicPr>
          <p:cNvPr id="50181" name="Picture 3" descr="kokuritsu_big03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512763"/>
            <a:ext cx="4514850" cy="5735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91193"/>
          </a:xfrm>
        </p:spPr>
        <p:txBody>
          <a:bodyPr>
            <a:noAutofit/>
          </a:bodyPr>
          <a:lstStyle/>
          <a:p>
            <a:r>
              <a:rPr lang="en-US" altLang="ja-JP" sz="3600" dirty="0" err="1" smtClean="0">
                <a:latin typeface="Symbol" charset="2"/>
                <a:cs typeface="Symbol" charset="2"/>
              </a:rPr>
              <a:t>d</a:t>
            </a:r>
            <a:r>
              <a:rPr lang="en-US" altLang="ja-JP" sz="3600" dirty="0" smtClean="0">
                <a:latin typeface="Arial"/>
                <a:cs typeface="Arial"/>
              </a:rPr>
              <a:t>=3</a:t>
            </a:r>
            <a:r>
              <a:rPr lang="en-US" altLang="ja-JP" sz="3600" dirty="0" smtClean="0">
                <a:latin typeface="Symbol" charset="2"/>
                <a:cs typeface="Symbol" charset="2"/>
              </a:rPr>
              <a:t>p</a:t>
            </a:r>
            <a:r>
              <a:rPr lang="en-US" altLang="ja-JP" sz="3600" dirty="0" smtClean="0">
                <a:latin typeface="Arial"/>
                <a:cs typeface="Arial"/>
              </a:rPr>
              <a:t>/2 (or –</a:t>
            </a:r>
            <a:r>
              <a:rPr lang="en-US" altLang="ja-JP" sz="3600" dirty="0" smtClean="0">
                <a:latin typeface="Symbol" charset="2"/>
                <a:cs typeface="Symbol" charset="2"/>
              </a:rPr>
              <a:t>p</a:t>
            </a:r>
            <a:r>
              <a:rPr lang="en-US" altLang="ja-JP" sz="3600" dirty="0" smtClean="0">
                <a:latin typeface="Arial"/>
                <a:cs typeface="Arial"/>
              </a:rPr>
              <a:t>/2) implies that we are at the tip of the ellipse           the best case for </a:t>
            </a:r>
            <a:r>
              <a:rPr lang="en-US" altLang="ja-JP" sz="3600" dirty="0" err="1" smtClean="0">
                <a:latin typeface="Arial"/>
                <a:cs typeface="Arial"/>
              </a:rPr>
              <a:t>NOvA</a:t>
            </a:r>
            <a:endParaRPr lang="ja-JP" altLang="en-US" sz="3600" dirty="0">
              <a:latin typeface="Arial"/>
              <a:cs typeface="Arial"/>
            </a:endParaRP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24915"/>
            <a:ext cx="4202339" cy="41762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66117" y="5589122"/>
            <a:ext cx="3862443" cy="1015663"/>
          </a:xfrm>
          <a:prstGeom prst="rect">
            <a:avLst/>
          </a:prstGeom>
          <a:solidFill>
            <a:srgbClr val="4F81BD">
              <a:alpha val="4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 and sign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 </a:t>
            </a:r>
            <a:r>
              <a:rPr lang="en-US" sz="2000" dirty="0" smtClean="0"/>
              <a:t>couple because (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</a:t>
            </a:r>
            <a:r>
              <a:rPr lang="en-US" sz="2000" dirty="0" smtClean="0"/>
              <a:t> </a:t>
            </a:r>
            <a:r>
              <a:rPr lang="ja-JP" altLang="en-US" sz="2000" dirty="0" smtClean="0">
                <a:sym typeface="Wingdings"/>
              </a:rPr>
              <a:t></a:t>
            </a:r>
            <a:r>
              <a:rPr lang="en-US" altLang="ja-JP" sz="2000" dirty="0" smtClean="0">
                <a:sym typeface="Wingdings"/>
              </a:rPr>
              <a:t> </a:t>
            </a:r>
            <a:r>
              <a:rPr lang="en-US" altLang="ja-JP" sz="2000" dirty="0" smtClean="0">
                <a:latin typeface="Symbol" charset="2"/>
                <a:cs typeface="Symbol" charset="2"/>
                <a:sym typeface="Wingdings"/>
              </a:rPr>
              <a:t>-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</a:t>
            </a:r>
            <a:r>
              <a:rPr lang="en-US" sz="2000" dirty="0" smtClean="0"/>
              <a:t> ,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ja-JP" altLang="en-US" sz="2000" dirty="0" smtClean="0">
                <a:sym typeface="Wingdings"/>
              </a:rPr>
              <a:t></a:t>
            </a:r>
            <a:r>
              <a:rPr lang="en-US" sz="2000" dirty="0" err="1" smtClean="0">
                <a:latin typeface="Symbol" charset="2"/>
                <a:cs typeface="Symbol" charset="2"/>
              </a:rPr>
              <a:t>p</a:t>
            </a:r>
            <a:r>
              <a:rPr lang="en-US" sz="2000" dirty="0" err="1" smtClean="0"/>
              <a:t>-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) symmetry in vacuum (JHEP 2001) 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0573" y="4613034"/>
            <a:ext cx="3707987" cy="707886"/>
          </a:xfrm>
          <a:prstGeom prst="rect">
            <a:avLst/>
          </a:prstGeom>
          <a:solidFill>
            <a:schemeClr val="accent2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Sign of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31</a:t>
            </a:r>
            <a:r>
              <a:rPr lang="en-US" sz="2000" dirty="0" smtClean="0"/>
              <a:t> distinguishes normal </a:t>
            </a:r>
            <a:r>
              <a:rPr lang="en-US" sz="2000" dirty="0" err="1" smtClean="0"/>
              <a:t>vs</a:t>
            </a:r>
            <a:r>
              <a:rPr lang="en-US" sz="2000" dirty="0" smtClean="0"/>
              <a:t> inverted mass ordering</a:t>
            </a:r>
            <a:endParaRPr lang="en-US" sz="2000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3124" y="2492926"/>
            <a:ext cx="2793418" cy="195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622018" y="1865941"/>
            <a:ext cx="8064782" cy="400110"/>
          </a:xfrm>
          <a:prstGeom prst="rect">
            <a:avLst/>
          </a:prstGeom>
          <a:solidFill>
            <a:schemeClr val="accent3">
              <a:alpha val="56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P-\</a:t>
            </a:r>
            <a:r>
              <a:rPr kumimoji="1" lang="en-US" altLang="ja-JP" sz="2000" dirty="0" err="1" smtClean="0"/>
              <a:t>bar{P</a:t>
            </a:r>
            <a:r>
              <a:rPr kumimoji="1" lang="en-US" altLang="ja-JP" sz="2000" dirty="0" smtClean="0"/>
              <a:t>} bi-probability diagram, proposed by HM-</a:t>
            </a:r>
            <a:r>
              <a:rPr kumimoji="1" lang="en-US" altLang="ja-JP" sz="2000" dirty="0" err="1" smtClean="0"/>
              <a:t>H.Nunokawa</a:t>
            </a:r>
            <a:r>
              <a:rPr kumimoji="1" lang="en-US" altLang="ja-JP" sz="2000" dirty="0" smtClean="0"/>
              <a:t>, JHEP 2001</a:t>
            </a:r>
            <a:endParaRPr kumimoji="1" lang="ja-JP" altLang="en-US" sz="2000" dirty="0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3562661" y="4613034"/>
            <a:ext cx="726677" cy="689732"/>
          </a:xfrm>
          <a:prstGeom prst="ellipse">
            <a:avLst/>
          </a:prstGeom>
          <a:solidFill>
            <a:srgbClr val="660066">
              <a:alpha val="3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5220573" y="72564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75779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pic>
        <p:nvPicPr>
          <p:cNvPr id="7578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381000"/>
            <a:ext cx="3898900" cy="5943600"/>
          </a:xfrm>
        </p:spPr>
      </p:pic>
      <p:sp>
        <p:nvSpPr>
          <p:cNvPr id="7" name="タイトル 7"/>
          <p:cNvSpPr>
            <a:spLocks noGrp="1"/>
          </p:cNvSpPr>
          <p:nvPr>
            <p:ph type="title"/>
          </p:nvPr>
        </p:nvSpPr>
        <p:spPr>
          <a:xfrm>
            <a:off x="223943" y="1218047"/>
            <a:ext cx="4267200" cy="4276127"/>
          </a:xfrm>
        </p:spPr>
        <p:txBody>
          <a:bodyPr>
            <a:normAutofit/>
          </a:bodyPr>
          <a:lstStyle/>
          <a:p>
            <a:r>
              <a:rPr lang="en-US" altLang="ja-JP" sz="5400" dirty="0" smtClean="0">
                <a:latin typeface="Comic Sans MS"/>
                <a:cs typeface="Comic Sans MS"/>
              </a:rPr>
              <a:t>Next generation experiments</a:t>
            </a:r>
            <a:endParaRPr lang="ja-JP" altLang="en-US" sz="5400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1038200" y="256689"/>
            <a:ext cx="7039828" cy="64847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My career in Latin America</a:t>
            </a:r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615801" y="1245929"/>
            <a:ext cx="7825802" cy="1469647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Since Feb 2013, Rio de Janeiro (6 </a:t>
            </a:r>
            <a:r>
              <a:rPr lang="en-US" altLang="ja-JP" dirty="0" err="1" smtClean="0"/>
              <a:t>meses</a:t>
            </a:r>
            <a:r>
              <a:rPr lang="en-US" altLang="ja-JP" dirty="0" smtClean="0"/>
              <a:t>), Sao Paulo (32 </a:t>
            </a:r>
            <a:r>
              <a:rPr lang="en-US" altLang="ja-JP" dirty="0" err="1" smtClean="0"/>
              <a:t>meses</a:t>
            </a:r>
            <a:r>
              <a:rPr lang="en-US" altLang="ja-JP" dirty="0" smtClean="0"/>
              <a:t>), </a:t>
            </a:r>
            <a:r>
              <a:rPr lang="en-US" altLang="ja-JP" dirty="0" err="1" smtClean="0"/>
              <a:t>Yachay</a:t>
            </a:r>
            <a:r>
              <a:rPr lang="en-US" altLang="ja-JP" dirty="0" smtClean="0"/>
              <a:t> Tech (Ecuador, 14 </a:t>
            </a:r>
            <a:r>
              <a:rPr lang="en-US" altLang="ja-JP" dirty="0" err="1" smtClean="0"/>
              <a:t>meses</a:t>
            </a:r>
            <a:r>
              <a:rPr lang="en-US" altLang="ja-JP" dirty="0" smtClean="0"/>
              <a:t>) ~ 4.5 </a:t>
            </a:r>
            <a:r>
              <a:rPr lang="en-US" altLang="ja-JP" dirty="0" err="1" smtClean="0"/>
              <a:t>años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 descr="Galapagos1-page2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13025" y="2715576"/>
            <a:ext cx="5630974" cy="4142423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457200" y="3857375"/>
            <a:ext cx="2681744" cy="461665"/>
          </a:xfrm>
          <a:prstGeom prst="rect">
            <a:avLst/>
          </a:prstGeom>
          <a:solidFill>
            <a:srgbClr val="C0504D">
              <a:alpha val="31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Galapagos!! in 2006</a:t>
            </a:r>
            <a:endParaRPr kumimoji="1" lang="ja-JP" altLang="en-US" sz="24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326078" y="3068259"/>
            <a:ext cx="1709981" cy="789117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81337" cy="580941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Hyper-</a:t>
            </a:r>
            <a:r>
              <a:rPr lang="en-US" altLang="ja-JP" sz="4800" dirty="0" err="1" smtClean="0"/>
              <a:t>Kamiokande</a:t>
            </a:r>
            <a:endParaRPr lang="ja-JP" altLang="en-US" sz="48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9512"/>
            <a:ext cx="9144001" cy="514350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4395847" y="4291263"/>
            <a:ext cx="806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D:74m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31013" y="1075703"/>
            <a:ext cx="4412987" cy="461665"/>
          </a:xfrm>
          <a:prstGeom prst="rect">
            <a:avLst/>
          </a:prstGeom>
          <a:solidFill>
            <a:schemeClr val="accent3">
              <a:alpha val="47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HK will start construction in 2020!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100965"/>
            <a:ext cx="8229600" cy="70206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Sensitivity to CP phase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64" y="803027"/>
            <a:ext cx="5861036" cy="377472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366" y="4374298"/>
            <a:ext cx="3921634" cy="248370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10064" y="4786690"/>
            <a:ext cx="4561471" cy="1569660"/>
          </a:xfrm>
          <a:prstGeom prst="rect">
            <a:avLst/>
          </a:prstGeom>
          <a:solidFill>
            <a:schemeClr val="accent3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If CP is known to 3 </a:t>
            </a:r>
            <a:r>
              <a:rPr kumimoji="1" lang="en-US" altLang="ja-JP" sz="2400" dirty="0" err="1" smtClean="0">
                <a:latin typeface="Symbol" charset="2"/>
                <a:cs typeface="Symbol" charset="2"/>
              </a:rPr>
              <a:t>s</a:t>
            </a:r>
            <a:r>
              <a:rPr kumimoji="1" lang="en-US" altLang="ja-JP" sz="2400" dirty="0" smtClean="0"/>
              <a:t>, HK (or next generation machines) may have to have capability to measure something else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>
                <a:sym typeface="Wingdings"/>
              </a:rPr>
              <a:t> proton decay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6246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pic>
        <p:nvPicPr>
          <p:cNvPr id="62469" name="Picture 3" descr="b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607733" y="873860"/>
            <a:ext cx="3536267" cy="5482490"/>
          </a:xfr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834386"/>
            <a:ext cx="5091440" cy="389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+mj-ea"/>
                <a:cs typeface="+mj-cs"/>
              </a:rPr>
              <a:t>　</a:t>
            </a:r>
            <a:r>
              <a:rPr kumimoji="1" lang="en-US" altLang="ja-JP" sz="51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+mj-ea"/>
                <a:cs typeface="+mj-cs"/>
              </a:rPr>
              <a:t>We discussed</a:t>
            </a:r>
            <a:r>
              <a:rPr kumimoji="1" lang="en-US" altLang="ja-JP" sz="5189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+mj-ea"/>
                <a:cs typeface="+mj-cs"/>
              </a:rPr>
              <a:t> </a:t>
            </a:r>
            <a:r>
              <a:rPr kumimoji="1" lang="en-US" altLang="ja-JP" sz="51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T2KK &gt; 10 years      </a:t>
            </a:r>
            <a:r>
              <a:rPr lang="en-US" altLang="ja-JP" sz="5189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   </a:t>
            </a:r>
            <a:r>
              <a:rPr kumimoji="1" lang="en-US" altLang="ja-JP" sz="51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ago, now</a:t>
            </a:r>
            <a:r>
              <a:rPr kumimoji="1" lang="en-US" altLang="ja-JP" sz="5189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 revived as</a:t>
            </a:r>
            <a:r>
              <a:rPr kumimoji="1" lang="en-US" altLang="ja-JP" sz="51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   “T2HKK”</a:t>
            </a:r>
            <a:endParaRPr kumimoji="1" lang="ja-JP" altLang="en-US" sz="5189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4" charset="0"/>
              <a:ea typeface="+mj-ea"/>
              <a:cs typeface="+mj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32584"/>
            <a:ext cx="5607733" cy="212541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0" y="0"/>
            <a:ext cx="3734297" cy="707886"/>
          </a:xfrm>
          <a:prstGeom prst="rect">
            <a:avLst/>
          </a:prstGeom>
          <a:solidFill>
            <a:schemeClr val="accent2">
              <a:alpha val="4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I</a:t>
            </a:r>
            <a:r>
              <a:rPr lang="en-US" altLang="ja-JP" sz="2000" dirty="0" err="1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shitsuka-Kajita-HM-Nunokawa</a:t>
            </a:r>
            <a:r>
              <a:rPr lang="en-US" altLang="ja-JP" sz="2000" dirty="0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, PRD 2005, 2007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rot="16200000" flipH="1">
            <a:off x="278399" y="1095876"/>
            <a:ext cx="1102892" cy="326912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73061" y="255333"/>
            <a:ext cx="8229600" cy="510667"/>
          </a:xfrm>
        </p:spPr>
        <p:txBody>
          <a:bodyPr>
            <a:normAutofit fontScale="90000"/>
          </a:bodyPr>
          <a:lstStyle/>
          <a:p>
            <a:r>
              <a:rPr lang="en-US" altLang="ja-JP" sz="4800" dirty="0" smtClean="0"/>
              <a:t>T2KK (or T2HKK)</a:t>
            </a:r>
            <a:endParaRPr lang="ja-JP" altLang="en-US" sz="4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97" y="980837"/>
            <a:ext cx="5562423" cy="332085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829" y="2692385"/>
            <a:ext cx="3839172" cy="391161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73061" y="5710019"/>
            <a:ext cx="3432535" cy="646331"/>
          </a:xfrm>
          <a:prstGeom prst="rect">
            <a:avLst/>
          </a:prstGeom>
          <a:solidFill>
            <a:schemeClr val="accent2">
              <a:alpha val="4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I</a:t>
            </a:r>
            <a:r>
              <a:rPr lang="en-US" altLang="ja-JP" dirty="0" err="1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shitsuka-Kajita-HM-Nunokawa</a:t>
            </a:r>
            <a:r>
              <a:rPr lang="en-US" altLang="ja-JP" dirty="0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, PRD 2005, 2007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3061" y="4624852"/>
            <a:ext cx="4257822" cy="707886"/>
          </a:xfrm>
          <a:prstGeom prst="rect">
            <a:avLst/>
          </a:prstGeom>
          <a:solidFill>
            <a:srgbClr val="008000">
              <a:alpha val="34000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E dependence far more dynamic at 2</a:t>
            </a:r>
            <a:r>
              <a:rPr kumimoji="0" lang="en-US" altLang="ja-JP" sz="2000" baseline="30000" dirty="0" smtClean="0">
                <a:solidFill>
                  <a:srgbClr val="00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nd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oscillation maximum</a:t>
            </a:r>
            <a:endParaRPr lang="en-US" altLang="ja-JP" sz="2000" dirty="0">
              <a:solidFill>
                <a:srgbClr val="000000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94261" y="2323053"/>
            <a:ext cx="2749739" cy="369332"/>
          </a:xfrm>
          <a:prstGeom prst="rect">
            <a:avLst/>
          </a:prstGeom>
          <a:solidFill>
            <a:srgbClr val="008000">
              <a:alpha val="34000"/>
            </a:srgbClr>
          </a:solidFill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dirty="0" err="1" smtClean="0">
                <a:solidFill>
                  <a:srgbClr val="00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Dufour</a:t>
            </a:r>
            <a:r>
              <a:rPr kumimoji="0" lang="en-US" altLang="ja-JP" dirty="0" smtClean="0">
                <a:solidFill>
                  <a:srgbClr val="00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et al PRD 2010</a:t>
            </a:r>
            <a:endParaRPr lang="en-US" altLang="ja-JP" dirty="0">
              <a:solidFill>
                <a:srgbClr val="000000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35500" y="274638"/>
            <a:ext cx="4051300" cy="2433576"/>
          </a:xfrm>
        </p:spPr>
        <p:txBody>
          <a:bodyPr/>
          <a:lstStyle/>
          <a:p>
            <a:r>
              <a:rPr lang="en-US" altLang="ja-JP" dirty="0" smtClean="0"/>
              <a:t>T2HKK: Mass ordering and CP sensitivities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4635500" cy="34163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3213100"/>
            <a:ext cx="4610100" cy="36449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36699" y="4898109"/>
            <a:ext cx="2293694" cy="707886"/>
          </a:xfrm>
          <a:prstGeom prst="rect">
            <a:avLst/>
          </a:prstGeom>
          <a:solidFill>
            <a:srgbClr val="9BBB59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T2HKK White paper </a:t>
            </a:r>
            <a:r>
              <a:rPr lang="en-US" altLang="ja-JP" sz="2000" dirty="0" err="1" smtClean="0"/>
              <a:t>arXiv</a:t>
            </a:r>
            <a:r>
              <a:rPr lang="en-US" altLang="ja-JP" sz="2000" dirty="0" smtClean="0"/>
              <a:t> 1611.06118 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2700"/>
            <a:ext cx="9093200" cy="683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9118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3978093"/>
            <a:ext cx="4228999" cy="204735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DUNE: CP sensitivity</a:t>
            </a:r>
            <a:endParaRPr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99" y="3464517"/>
            <a:ext cx="2967689" cy="325695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894041" cy="362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-25916"/>
            <a:ext cx="91059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39939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533400"/>
            <a:ext cx="4038600" cy="5486400"/>
          </a:xfrm>
        </p:spPr>
        <p:txBody>
          <a:bodyPr>
            <a:normAutofit/>
          </a:bodyPr>
          <a:lstStyle/>
          <a:p>
            <a:r>
              <a:rPr lang="en-US" altLang="ja-JP" sz="5400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JUNO: exploring 12 sector &amp; mass ordering</a:t>
            </a:r>
            <a:endParaRPr lang="en-US" altLang="ja-JP" sz="5400" dirty="0">
              <a:latin typeface="Comic Sans MS" pitchFamily="4" charset="0"/>
            </a:endParaRPr>
          </a:p>
        </p:txBody>
      </p:sp>
      <p:pic>
        <p:nvPicPr>
          <p:cNvPr id="39941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457200"/>
            <a:ext cx="4192588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Nov 27, 2018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246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XII SILAFAE@PUCP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289" y="457200"/>
            <a:ext cx="4715022" cy="4229100"/>
          </a:xfrm>
        </p:spPr>
        <p:txBody>
          <a:bodyPr/>
          <a:lstStyle/>
          <a:p>
            <a:r>
              <a:rPr lang="ja-JP" altLang="en-US" sz="5400" dirty="0" smtClean="0">
                <a:latin typeface="Comic Sans MS" pitchFamily="-103" charset="0"/>
              </a:rPr>
              <a:t>　</a:t>
            </a:r>
            <a:r>
              <a:rPr lang="en-US" altLang="ja-JP" sz="6000" dirty="0" smtClean="0">
                <a:latin typeface="Comic Sans MS"/>
                <a:cs typeface="Comic Sans MS"/>
              </a:rPr>
              <a:t>neutrino physics as interdisciplinary field</a:t>
            </a:r>
            <a:endParaRPr lang="ja-JP" altLang="en-US" sz="6000" dirty="0" smtClean="0">
              <a:latin typeface="Comic Sans MS" pitchFamily="-103" charset="0"/>
            </a:endParaRPr>
          </a:p>
        </p:txBody>
      </p:sp>
      <p:pic>
        <p:nvPicPr>
          <p:cNvPr id="62469" name="Picture 3" descr="b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48311" y="457200"/>
            <a:ext cx="3735388" cy="5791200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1124818" y="5232400"/>
            <a:ext cx="2931963" cy="461665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Really enjoyable field!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19050"/>
            <a:ext cx="6712441" cy="501332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440486" y="47754"/>
            <a:ext cx="2345086" cy="707886"/>
          </a:xfrm>
          <a:prstGeom prst="rect">
            <a:avLst/>
          </a:prstGeom>
          <a:solidFill>
            <a:srgbClr val="9BBB59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20 </a:t>
            </a:r>
            <a:r>
              <a:rPr kumimoji="1" lang="en-US" altLang="ja-JP" sz="2000" dirty="0" err="1" smtClean="0"/>
              <a:t>kt</a:t>
            </a:r>
            <a:r>
              <a:rPr kumimoji="1" lang="en-US" altLang="ja-JP" sz="2000" dirty="0" smtClean="0"/>
              <a:t> Liquid </a:t>
            </a:r>
            <a:r>
              <a:rPr kumimoji="1" lang="en-US" altLang="ja-JP" sz="2000" dirty="0" err="1" smtClean="0"/>
              <a:t>Scintillator</a:t>
            </a:r>
            <a:r>
              <a:rPr kumimoji="1" lang="en-US" altLang="ja-JP" sz="2000" dirty="0" smtClean="0"/>
              <a:t> Detector </a:t>
            </a:r>
            <a:endParaRPr kumimoji="1" lang="ja-JP" altLang="en-US" sz="20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749" y="4742614"/>
            <a:ext cx="8175251" cy="211538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018421" y="4062878"/>
            <a:ext cx="1537229" cy="707886"/>
          </a:xfrm>
          <a:prstGeom prst="rect">
            <a:avLst/>
          </a:prstGeom>
          <a:solidFill>
            <a:srgbClr val="9BBB59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 smtClean="0"/>
              <a:t>Capozzi</a:t>
            </a:r>
            <a:r>
              <a:rPr kumimoji="1" lang="en-US" altLang="ja-JP" sz="2000" dirty="0" smtClean="0"/>
              <a:t> et al PRD2014</a:t>
            </a:r>
            <a:endParaRPr kumimoji="1" lang="ja-JP" altLang="en-US" sz="2000" dirty="0"/>
          </a:p>
        </p:txBody>
      </p:sp>
      <p:sp>
        <p:nvSpPr>
          <p:cNvPr id="8" name="円/楕円 7"/>
          <p:cNvSpPr/>
          <p:nvPr/>
        </p:nvSpPr>
        <p:spPr>
          <a:xfrm>
            <a:off x="3325435" y="5503078"/>
            <a:ext cx="914400" cy="487451"/>
          </a:xfrm>
          <a:prstGeom prst="ellipse">
            <a:avLst/>
          </a:prstGeom>
          <a:solidFill>
            <a:srgbClr val="C0504D">
              <a:alpha val="1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279400" y="274638"/>
            <a:ext cx="5740400" cy="769073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Mass ordering in JUNO: </a:t>
            </a:r>
            <a:br>
              <a:rPr lang="en-US" altLang="ja-JP" sz="3600" dirty="0" smtClean="0"/>
            </a:br>
            <a:r>
              <a:rPr lang="en-US" altLang="ja-JP" sz="3600" dirty="0" smtClean="0">
                <a:solidFill>
                  <a:srgbClr val="FF6600"/>
                </a:solidFill>
              </a:rPr>
              <a:t>highly debated subject</a:t>
            </a:r>
            <a:endParaRPr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6205"/>
            <a:ext cx="8009251" cy="564179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447004" y="1216205"/>
            <a:ext cx="3696996" cy="400110"/>
          </a:xfrm>
          <a:prstGeom prst="rect">
            <a:avLst/>
          </a:prstGeom>
          <a:solidFill>
            <a:srgbClr val="9BBB59">
              <a:alpha val="56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My slide in Neutrino 2012@Kyoto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Nov 27, 2018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8371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XII SILAFAE@PUCP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4267200" cy="5029200"/>
          </a:xfrm>
        </p:spPr>
        <p:txBody>
          <a:bodyPr/>
          <a:lstStyle/>
          <a:p>
            <a:r>
              <a:rPr lang="en-US" altLang="ja-JP" sz="6000" dirty="0" smtClean="0">
                <a:latin typeface="Comic Sans MS"/>
                <a:cs typeface="Comic Sans MS"/>
              </a:rPr>
              <a:t>Anomaly? Sterile </a:t>
            </a:r>
            <a:r>
              <a:rPr lang="en-US" altLang="ja-JP" sz="6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altLang="ja-JP" sz="6000" dirty="0" smtClean="0">
                <a:latin typeface="Comic Sans MS"/>
                <a:cs typeface="Comic Sans MS"/>
              </a:rPr>
              <a:t>?</a:t>
            </a:r>
            <a:endParaRPr lang="ja-JP" altLang="en-US" sz="6000" dirty="0" smtClean="0">
              <a:latin typeface="ＤＦＰ勘亭流" pitchFamily="-103" charset="-128"/>
              <a:ea typeface="ＤＦＰ勘亭流" pitchFamily="-103" charset="-128"/>
              <a:cs typeface="ＤＦＰ勘亭流" pitchFamily="-103" charset="-128"/>
            </a:endParaRPr>
          </a:p>
        </p:txBody>
      </p:sp>
      <p:pic>
        <p:nvPicPr>
          <p:cNvPr id="5837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533400"/>
            <a:ext cx="3990975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Reactor anomaly?</a:t>
            </a:r>
            <a:endParaRPr lang="ja-JP" altLang="en-US" dirty="0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272133" y="3122869"/>
            <a:ext cx="4429114" cy="3233482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Calculated nu flux ~3-5% higher than measured</a:t>
            </a:r>
          </a:p>
          <a:p>
            <a:r>
              <a:rPr lang="en-US" altLang="ja-JP" dirty="0" smtClean="0"/>
              <a:t>Sterile nu?</a:t>
            </a:r>
          </a:p>
          <a:p>
            <a:r>
              <a:rPr lang="en-US" altLang="ja-JP" dirty="0" smtClean="0"/>
              <a:t>But the discrepancy is in </a:t>
            </a:r>
            <a:r>
              <a:rPr lang="en-US" altLang="ja-JP" baseline="30000" dirty="0" smtClean="0"/>
              <a:t>235</a:t>
            </a:r>
            <a:r>
              <a:rPr lang="en-US" altLang="ja-JP" dirty="0" smtClean="0"/>
              <a:t>U, not in </a:t>
            </a:r>
            <a:r>
              <a:rPr lang="en-US" altLang="ja-JP" baseline="30000" dirty="0" smtClean="0"/>
              <a:t>239</a:t>
            </a:r>
            <a:r>
              <a:rPr lang="en-US" altLang="ja-JP" dirty="0" smtClean="0"/>
              <a:t>Pu (</a:t>
            </a:r>
            <a:r>
              <a:rPr lang="en-US" altLang="ja-JP" dirty="0" err="1" smtClean="0"/>
              <a:t>Daya</a:t>
            </a:r>
            <a:r>
              <a:rPr lang="en-US" altLang="ja-JP" dirty="0" smtClean="0"/>
              <a:t> Bay)</a:t>
            </a:r>
            <a:endParaRPr lang="ja-JP" altLang="en-US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6870958" cy="206031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902" y="2060317"/>
            <a:ext cx="4040155" cy="479768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57200" y="2321180"/>
            <a:ext cx="4244047" cy="523220"/>
          </a:xfrm>
          <a:prstGeom prst="rect">
            <a:avLst/>
          </a:prstGeom>
          <a:solidFill>
            <a:srgbClr val="C0504D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Reactor neutrino anomaly?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697"/>
            <a:ext cx="8229600" cy="4898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LSND-</a:t>
            </a:r>
            <a:r>
              <a:rPr lang="en-US" altLang="ja-JP" dirty="0" err="1" smtClean="0"/>
              <a:t>MiniBooNE</a:t>
            </a:r>
            <a:r>
              <a:rPr lang="en-US" altLang="ja-JP" dirty="0" smtClean="0"/>
              <a:t> anomaly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687" y="1223220"/>
            <a:ext cx="4336314" cy="549825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9579"/>
            <a:ext cx="4531578" cy="276357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1" y="3234367"/>
            <a:ext cx="3175130" cy="362363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46894" y="4625991"/>
            <a:ext cx="1860793" cy="369332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Diwan@WIN2017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2090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Tension between appearance and disappearance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83" y="1773052"/>
            <a:ext cx="8060318" cy="494842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88601" y="1220901"/>
            <a:ext cx="3231362" cy="400110"/>
          </a:xfrm>
          <a:prstGeom prst="rect">
            <a:avLst/>
          </a:prstGeom>
          <a:solidFill>
            <a:srgbClr val="4F81BD">
              <a:alpha val="34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M. </a:t>
            </a:r>
            <a:r>
              <a:rPr kumimoji="1" lang="en-US" altLang="ja-JP" sz="2000" dirty="0" err="1" smtClean="0"/>
              <a:t>Dentler</a:t>
            </a:r>
            <a:r>
              <a:rPr kumimoji="1" lang="en-US" altLang="ja-JP" sz="2000" dirty="0" smtClean="0"/>
              <a:t> et al </a:t>
            </a:r>
            <a:r>
              <a:rPr lang="en-US" altLang="ja-JP" sz="2000" dirty="0" smtClean="0"/>
              <a:t>1803.10661 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171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SBL experiments ongoing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39015"/>
            <a:ext cx="3935459" cy="502164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33262" y="6171684"/>
            <a:ext cx="1434182" cy="369332"/>
          </a:xfrm>
          <a:prstGeom prst="rect">
            <a:avLst/>
          </a:prstGeom>
          <a:solidFill>
            <a:srgbClr val="4F81BD">
              <a:alpha val="43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NEOS (Korea)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30042" y="5775995"/>
            <a:ext cx="1600881" cy="369332"/>
          </a:xfrm>
          <a:prstGeom prst="rect">
            <a:avLst/>
          </a:prstGeom>
          <a:solidFill>
            <a:srgbClr val="4F81BD">
              <a:alpha val="43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DANSS</a:t>
            </a:r>
            <a:r>
              <a:rPr kumimoji="1" lang="en-US" altLang="ja-JP" dirty="0" smtClean="0"/>
              <a:t> (Russia)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949" y="1515370"/>
            <a:ext cx="3995690" cy="393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69850"/>
            <a:ext cx="9131300" cy="67183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1930" y="582399"/>
            <a:ext cx="2428870" cy="369332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Chao Zhang Nufact2018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6083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2730" y="381000"/>
            <a:ext cx="3733800" cy="5617196"/>
          </a:xfrm>
        </p:spPr>
        <p:txBody>
          <a:bodyPr/>
          <a:lstStyle/>
          <a:p>
            <a:r>
              <a:rPr lang="en-US" altLang="ja-JP" sz="5400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We want to hear definitive result!</a:t>
            </a:r>
            <a:endParaRPr lang="ja-JP" altLang="en-US" sz="5400" dirty="0" smtClean="0">
              <a:latin typeface="Comic Sans MS" pitchFamily="4" charset="0"/>
            </a:endParaRPr>
          </a:p>
        </p:txBody>
      </p:sp>
      <p:pic>
        <p:nvPicPr>
          <p:cNvPr id="4608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" y="381000"/>
            <a:ext cx="4195763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40999"/>
            <a:ext cx="8229600" cy="81408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Puzzle lasted for ~20 years!</a:t>
            </a:r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855088"/>
            <a:ext cx="8229600" cy="1622153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LSND paper </a:t>
            </a:r>
            <a:r>
              <a:rPr lang="ja-JP" altLang="en-US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altLang="ja-JP" dirty="0" smtClean="0">
                <a:solidFill>
                  <a:srgbClr val="008000"/>
                </a:solidFill>
                <a:sym typeface="Wingdings"/>
              </a:rPr>
              <a:t> 2001</a:t>
            </a:r>
          </a:p>
          <a:p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LIGO started observation in 2002 !!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9873"/>
            <a:ext cx="6839927" cy="4618125"/>
          </a:xfrm>
          <a:prstGeom prst="rect">
            <a:avLst/>
          </a:prstGeom>
        </p:spPr>
      </p:pic>
      <p:pic>
        <p:nvPicPr>
          <p:cNvPr id="7" name="図 6" descr="ICARUS-on-truck-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286696" y="4451481"/>
            <a:ext cx="2857304" cy="1904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" y="-19050"/>
            <a:ext cx="9220200" cy="68961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01618" y="716766"/>
            <a:ext cx="244238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Georg </a:t>
            </a:r>
            <a:r>
              <a:rPr kumimoji="1" lang="en-US" altLang="ja-JP" dirty="0" err="1" smtClean="0"/>
              <a:t>Raffelt</a:t>
            </a:r>
            <a:r>
              <a:rPr kumimoji="1" lang="en-US" altLang="ja-JP" dirty="0" smtClean="0"/>
              <a:t>, </a:t>
            </a:r>
            <a:r>
              <a:rPr lang="en-US" altLang="ja-JP" dirty="0" smtClean="0"/>
              <a:t>Physics Colloquium, Stockholm, 24 April 2014 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6924"/>
          </a:xfrm>
        </p:spPr>
        <p:txBody>
          <a:bodyPr>
            <a:normAutofit fontScale="90000"/>
          </a:bodyPr>
          <a:lstStyle/>
          <a:p>
            <a:r>
              <a:rPr lang="en-US" altLang="ja-JP" dirty="0" err="1" smtClean="0"/>
              <a:t>Fermilab</a:t>
            </a:r>
            <a:r>
              <a:rPr lang="en-US" altLang="ja-JP" dirty="0" smtClean="0"/>
              <a:t> SBL program: 5</a:t>
            </a:r>
            <a:r>
              <a:rPr lang="en-US" altLang="ja-JP" dirty="0" smtClean="0">
                <a:latin typeface="Symbol" charset="2"/>
                <a:cs typeface="Symbol" charset="2"/>
              </a:rPr>
              <a:t>s</a:t>
            </a:r>
            <a:r>
              <a:rPr lang="en-US" altLang="ja-JP" dirty="0" smtClean="0"/>
              <a:t> coverage!</a:t>
            </a:r>
            <a:endParaRPr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082" y="1162091"/>
            <a:ext cx="5477918" cy="496702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141874" y="5944449"/>
            <a:ext cx="1877926" cy="369332"/>
          </a:xfrm>
          <a:prstGeom prst="rect">
            <a:avLst/>
          </a:prstGeom>
          <a:solidFill>
            <a:srgbClr val="4F81BD">
              <a:alpha val="3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arXiv</a:t>
            </a:r>
            <a:r>
              <a:rPr lang="en-US" altLang="ja-JP" dirty="0" smtClean="0"/>
              <a:t>: 1503.01520 </a:t>
            </a:r>
            <a:endParaRPr lang="ja-JP" altLang="en-US" dirty="0" smtClean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74" y="751562"/>
            <a:ext cx="2593407" cy="189642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4" y="2698749"/>
            <a:ext cx="2593407" cy="185243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860" y="4651907"/>
            <a:ext cx="2551021" cy="186543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271462" y="5575117"/>
            <a:ext cx="1394620" cy="369332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ICARUS T600 </a:t>
            </a:r>
            <a:endParaRPr lang="ja-JP" altLang="en-US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07946" y="3705976"/>
            <a:ext cx="1361821" cy="369332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MicroBooNE</a:t>
            </a:r>
            <a:r>
              <a:rPr lang="en-US" altLang="ja-JP" dirty="0" smtClean="0"/>
              <a:t> </a:t>
            </a:r>
            <a:endParaRPr lang="ja-JP" altLang="en-US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90800" y="1710451"/>
            <a:ext cx="1018227" cy="369332"/>
          </a:xfrm>
          <a:prstGeom prst="rect">
            <a:avLst/>
          </a:prstGeom>
          <a:solidFill>
            <a:schemeClr val="accent2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LiqAr</a:t>
            </a:r>
            <a:r>
              <a:rPr lang="en-US" altLang="ja-JP" dirty="0" smtClean="0"/>
              <a:t> ND 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7" charset="0"/>
                <a:ea typeface="Osaka" pitchFamily="-107" charset="-128"/>
                <a:cs typeface="Osaka" pitchFamily="-107" charset="-128"/>
              </a:rPr>
              <a:t>Nov 27, 2018</a:t>
            </a:r>
            <a:endParaRPr lang="en-US" altLang="ja-JP" smtClean="0">
              <a:latin typeface="Times" pitchFamily="-107" charset="0"/>
              <a:ea typeface="Osaka" pitchFamily="-107" charset="-128"/>
              <a:cs typeface="Osaka" pitchFamily="-107" charset="-128"/>
            </a:endParaRPr>
          </a:p>
        </p:txBody>
      </p:sp>
      <p:sp>
        <p:nvSpPr>
          <p:cNvPr id="6656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7" charset="0"/>
                <a:ea typeface="Osaka" pitchFamily="-107" charset="-128"/>
                <a:cs typeface="Osaka" pitchFamily="-107" charset="-128"/>
              </a:rPr>
              <a:t>XII SILAFAE@PUCP</a:t>
            </a:r>
            <a:endParaRPr lang="en-US" altLang="ja-JP" smtClean="0">
              <a:latin typeface="Times" pitchFamily="-107" charset="0"/>
              <a:ea typeface="Osaka" pitchFamily="-107" charset="-128"/>
              <a:cs typeface="Osaka" pitchFamily="-107" charset="-128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1243602"/>
            <a:ext cx="4648200" cy="3532357"/>
          </a:xfrm>
        </p:spPr>
        <p:txBody>
          <a:bodyPr>
            <a:normAutofit/>
          </a:bodyPr>
          <a:lstStyle/>
          <a:p>
            <a:r>
              <a:rPr lang="en-US" altLang="ja-JP" sz="5400" dirty="0" smtClean="0">
                <a:latin typeface="Comic Sans MS"/>
                <a:cs typeface="Comic Sans MS"/>
              </a:rPr>
              <a:t>Astrophysical neutrinos</a:t>
            </a:r>
            <a:endParaRPr lang="ja-JP" altLang="en-US" sz="5400" dirty="0" smtClean="0">
              <a:latin typeface="Comic Sans MS"/>
              <a:cs typeface="Comic Sans MS"/>
            </a:endParaRPr>
          </a:p>
        </p:txBody>
      </p:sp>
      <p:pic>
        <p:nvPicPr>
          <p:cNvPr id="66565" name="図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40386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232400" y="4775959"/>
            <a:ext cx="2826465" cy="461665"/>
          </a:xfrm>
          <a:prstGeom prst="rect">
            <a:avLst/>
          </a:prstGeom>
          <a:solidFill>
            <a:srgbClr val="008000">
              <a:alpha val="31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Neutrino is moving !!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-12576"/>
            <a:ext cx="8229600" cy="1634728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IceCube</a:t>
            </a:r>
            <a:r>
              <a:rPr lang="en-US" altLang="ja-JP" dirty="0" smtClean="0"/>
              <a:t> discovered astrophysical neutrinos!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22152"/>
            <a:ext cx="3998339" cy="34722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151" y="1823352"/>
            <a:ext cx="4298861" cy="433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469427" y="645273"/>
            <a:ext cx="3172663" cy="369332"/>
          </a:xfrm>
          <a:prstGeom prst="rect">
            <a:avLst/>
          </a:prstGeom>
          <a:solidFill>
            <a:srgbClr val="4F81BD">
              <a:alpha val="3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Carlos </a:t>
            </a:r>
            <a:r>
              <a:rPr lang="en-US" altLang="ja-JP" b="1" dirty="0" err="1" smtClean="0"/>
              <a:t>Argüelles</a:t>
            </a:r>
            <a:r>
              <a:rPr lang="en-US" altLang="ja-JP" b="1" dirty="0" smtClean="0"/>
              <a:t> </a:t>
            </a:r>
            <a:r>
              <a:rPr lang="en-US" altLang="ja-JP" dirty="0" smtClean="0"/>
              <a:t>@ </a:t>
            </a:r>
            <a:r>
              <a:rPr lang="en-US" altLang="ja-JP" dirty="0" err="1" smtClean="0"/>
              <a:t>Nufact</a:t>
            </a:r>
            <a:r>
              <a:rPr lang="en-US" altLang="ja-JP" dirty="0" smtClean="0"/>
              <a:t> 2018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Nov 27, 2018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222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XII SILAFAE@PUCP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399"/>
            <a:ext cx="4419600" cy="3973455"/>
          </a:xfrm>
        </p:spPr>
        <p:txBody>
          <a:bodyPr>
            <a:normAutofit fontScale="90000"/>
          </a:bodyPr>
          <a:lstStyle/>
          <a:p>
            <a:r>
              <a:rPr lang="en-US" altLang="ja-JP" sz="6600" dirty="0" err="1" smtClean="0">
                <a:latin typeface="Comic Sans MS"/>
                <a:cs typeface="Comic Sans MS"/>
              </a:rPr>
              <a:t>IceCube</a:t>
            </a:r>
            <a:r>
              <a:rPr lang="en-US" altLang="ja-JP" sz="6600" dirty="0" smtClean="0">
                <a:latin typeface="Comic Sans MS"/>
                <a:cs typeface="Comic Sans MS"/>
              </a:rPr>
              <a:t> discovered</a:t>
            </a:r>
            <a:br>
              <a:rPr lang="en-US" altLang="ja-JP" sz="6600" dirty="0" smtClean="0">
                <a:latin typeface="Comic Sans MS"/>
                <a:cs typeface="Comic Sans MS"/>
              </a:rPr>
            </a:br>
            <a:r>
              <a:rPr lang="en-US" altLang="ja-JP" sz="6600" dirty="0" smtClean="0">
                <a:latin typeface="Comic Sans MS"/>
                <a:cs typeface="Comic Sans MS"/>
              </a:rPr>
              <a:t>the source!</a:t>
            </a:r>
            <a:endParaRPr lang="en-US" altLang="ja-JP" sz="6600" dirty="0" smtClean="0">
              <a:latin typeface="Comic Sans MS" pitchFamily="-103" charset="0"/>
            </a:endParaRPr>
          </a:p>
        </p:txBody>
      </p:sp>
      <p:pic>
        <p:nvPicPr>
          <p:cNvPr id="52229" name="Picture 3" descr="b0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457200"/>
            <a:ext cx="3887788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67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IceCube-170922A 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from </a:t>
            </a:r>
            <a:r>
              <a:rPr lang="en-US" altLang="ja-JP" dirty="0" err="1" smtClean="0"/>
              <a:t>blazar</a:t>
            </a:r>
            <a:r>
              <a:rPr lang="en-US" altLang="ja-JP" dirty="0" smtClean="0"/>
              <a:t> TXS 0506+056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1" y="1924049"/>
            <a:ext cx="9059389" cy="407414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412092" y="1344365"/>
            <a:ext cx="1274708" cy="40011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E~290 </a:t>
            </a:r>
            <a:r>
              <a:rPr kumimoji="1" lang="en-US" altLang="ja-JP" sz="2000" dirty="0" err="1" smtClean="0"/>
              <a:t>TeV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50007"/>
            <a:ext cx="8229600" cy="449262"/>
          </a:xfrm>
        </p:spPr>
        <p:txBody>
          <a:bodyPr>
            <a:normAutofit fontScale="90000"/>
          </a:bodyPr>
          <a:lstStyle/>
          <a:p>
            <a:r>
              <a:rPr lang="en-US" altLang="ja-JP" dirty="0" err="1" smtClean="0"/>
              <a:t>blazar</a:t>
            </a:r>
            <a:r>
              <a:rPr lang="en-US" altLang="ja-JP" dirty="0" smtClean="0"/>
              <a:t> TXS 0506+056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2" y="2917125"/>
            <a:ext cx="7632698" cy="39408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9546"/>
            <a:ext cx="5740400" cy="23453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813550" y="1144310"/>
            <a:ext cx="2102955" cy="707886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MAGIC</a:t>
            </a:r>
            <a:r>
              <a:rPr lang="en-US" altLang="ja-JP" sz="2000" dirty="0" smtClean="0"/>
              <a:t> and </a:t>
            </a:r>
            <a:r>
              <a:rPr lang="en-US" altLang="ja-JP" sz="2000" dirty="0" smtClean="0">
                <a:solidFill>
                  <a:srgbClr val="008000"/>
                </a:solidFill>
              </a:rPr>
              <a:t>FERMI</a:t>
            </a:r>
            <a:r>
              <a:rPr lang="en-US" altLang="ja-JP" sz="2000" dirty="0" smtClean="0"/>
              <a:t> saw the rise</a:t>
            </a:r>
            <a:endParaRPr kumimoji="1" lang="ja-JP" altLang="en-US" sz="2000" dirty="0"/>
          </a:p>
        </p:txBody>
      </p:sp>
      <p:cxnSp>
        <p:nvCxnSpPr>
          <p:cNvPr id="12" name="直線矢印コネクタ 11"/>
          <p:cNvCxnSpPr/>
          <p:nvPr/>
        </p:nvCxnSpPr>
        <p:spPr>
          <a:xfrm rot="10800000">
            <a:off x="5740400" y="1144310"/>
            <a:ext cx="1073152" cy="176490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rot="5400000">
            <a:off x="6275854" y="2036300"/>
            <a:ext cx="1526247" cy="450849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5400000">
            <a:off x="6921500" y="2362200"/>
            <a:ext cx="2362200" cy="635000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rot="10800000" flipV="1">
            <a:off x="2590800" y="1144309"/>
            <a:ext cx="533400" cy="170235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272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Multi-wavelength observations of TXS 0506+056 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09" y="998169"/>
            <a:ext cx="8723533" cy="5859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94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neutrino follows gravitational wave in multi-messenger astronomy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6106"/>
            <a:ext cx="6261101" cy="541189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926330" y="2919969"/>
            <a:ext cx="2217670" cy="1200328"/>
          </a:xfrm>
          <a:prstGeom prst="rect">
            <a:avLst/>
          </a:prstGeom>
          <a:solidFill>
            <a:srgbClr val="008000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We live in the new era of </a:t>
            </a:r>
            <a:r>
              <a:rPr lang="en-US" altLang="ja-JP" sz="2400" dirty="0" smtClean="0"/>
              <a:t>astronomy  !!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Nov 27, 2018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451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03" charset="0"/>
                <a:ea typeface="Osaka" pitchFamily="-103" charset="-128"/>
                <a:cs typeface="Osaka" pitchFamily="-103" charset="-128"/>
              </a:rPr>
              <a:t>XII SILAFAE@PUCP</a:t>
            </a:r>
            <a:endParaRPr lang="en-US" altLang="ja-JP" smtClean="0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1219200"/>
            <a:ext cx="4343400" cy="4191000"/>
          </a:xfrm>
        </p:spPr>
        <p:txBody>
          <a:bodyPr/>
          <a:lstStyle/>
          <a:p>
            <a:r>
              <a:rPr lang="en-US" altLang="ja-JP" sz="5400" dirty="0" smtClean="0">
                <a:latin typeface="Comic Sans MS"/>
                <a:cs typeface="Comic Sans MS"/>
              </a:rPr>
              <a:t>Physics of neutrino mass </a:t>
            </a:r>
            <a:endParaRPr lang="ja-JP" altLang="en-US" sz="5400" dirty="0" smtClean="0">
              <a:latin typeface="Comic Sans MS" pitchFamily="-103" charset="0"/>
            </a:endParaRPr>
          </a:p>
        </p:txBody>
      </p:sp>
      <p:pic>
        <p:nvPicPr>
          <p:cNvPr id="6451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533400"/>
            <a:ext cx="3965575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1"/>
            <a:ext cx="7811922" cy="75655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Experimental nu is moving!!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 descr="LBNE_Graphic_061615_2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8800"/>
            <a:ext cx="8728517" cy="28791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030" y="932188"/>
            <a:ext cx="5382970" cy="395096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57201" y="1548606"/>
            <a:ext cx="3303830" cy="830997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Hyper-K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 Start construction in 2020!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201" y="3563301"/>
            <a:ext cx="2459480" cy="830997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DUNE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>
                <a:sym typeface="Wingdings"/>
              </a:rPr>
              <a:t> DOE </a:t>
            </a:r>
            <a:r>
              <a:rPr kumimoji="1" lang="en-US" altLang="ja-JP" sz="2400" dirty="0" smtClean="0"/>
              <a:t>Stage 3 approval</a:t>
            </a:r>
            <a:endParaRPr kumimoji="1" lang="ja-JP" altLang="en-US" sz="2400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746315" y="6560111"/>
            <a:ext cx="4687385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83306" y="6857999"/>
            <a:ext cx="1152206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452" y="299788"/>
            <a:ext cx="4823626" cy="198883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If I ask the question “what is the origin of nu mass?”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552690"/>
            <a:ext cx="8229600" cy="245665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Varying mechanisms proposed</a:t>
            </a:r>
          </a:p>
          <a:p>
            <a:r>
              <a:rPr lang="en-US" altLang="ja-JP" dirty="0" smtClean="0"/>
              <a:t>Majority would agree with Weinberg’s dimension 5 operator </a:t>
            </a:r>
            <a:r>
              <a:rPr lang="en-US" altLang="ja-JP" dirty="0" smtClean="0">
                <a:solidFill>
                  <a:srgbClr val="008000"/>
                </a:solidFill>
              </a:rPr>
              <a:t>(1/M</a:t>
            </a:r>
            <a:r>
              <a:rPr lang="en-US" altLang="ja-JP" baseline="-25000" dirty="0" smtClean="0">
                <a:solidFill>
                  <a:srgbClr val="008000"/>
                </a:solidFill>
              </a:rPr>
              <a:t>NP</a:t>
            </a:r>
            <a:r>
              <a:rPr lang="en-US" altLang="ja-JP" dirty="0" smtClean="0">
                <a:solidFill>
                  <a:srgbClr val="008000"/>
                </a:solidFill>
              </a:rPr>
              <a:t>) </a:t>
            </a:r>
            <a:r>
              <a:rPr lang="en-US" altLang="ja-JP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ffnn</a:t>
            </a:r>
            <a:endParaRPr lang="en-US" altLang="ja-JP" dirty="0" smtClean="0">
              <a:solidFill>
                <a:srgbClr val="008000"/>
              </a:solidFill>
              <a:latin typeface="Symbol" charset="2"/>
              <a:cs typeface="Symbol" charset="2"/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But what is inside??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28" y="5009344"/>
            <a:ext cx="6903456" cy="17121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010" y="0"/>
            <a:ext cx="4030989" cy="2552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524967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“multi-messenger approach” in nu theory?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086350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TeV</a:t>
            </a:r>
            <a:r>
              <a:rPr lang="en-US" altLang="ja-JP" dirty="0" smtClean="0"/>
              <a:t> scale seesaw + small nu mass               </a:t>
            </a:r>
            <a:r>
              <a:rPr lang="en-US" altLang="ja-JP" dirty="0" err="1" smtClean="0"/>
              <a:t>radiative</a:t>
            </a:r>
            <a:r>
              <a:rPr lang="en-US" altLang="ja-JP" dirty="0" smtClean="0"/>
              <a:t> nu masses               Z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symmetry (no tree mass)                 stability of dark matter </a:t>
            </a:r>
          </a:p>
          <a:p>
            <a:r>
              <a:rPr lang="en-US" altLang="ja-JP" dirty="0" smtClean="0"/>
              <a:t>Ma, Krauss </a:t>
            </a:r>
            <a:r>
              <a:rPr lang="en-US" altLang="ja-JP" dirty="0" err="1" smtClean="0"/>
              <a:t>etal</a:t>
            </a:r>
            <a:r>
              <a:rPr lang="en-US" altLang="ja-JP" dirty="0" smtClean="0"/>
              <a:t>, Aoki </a:t>
            </a:r>
            <a:r>
              <a:rPr lang="en-US" altLang="ja-JP" dirty="0" err="1" smtClean="0"/>
              <a:t>etal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Kanemura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etal</a:t>
            </a:r>
            <a:r>
              <a:rPr lang="en-US" altLang="ja-JP" dirty="0" smtClean="0"/>
              <a:t>, many references..</a:t>
            </a:r>
          </a:p>
          <a:p>
            <a:r>
              <a:rPr lang="en-US" altLang="ja-JP" dirty="0" smtClean="0"/>
              <a:t>Low mass minimal seesaw model, testable by </a:t>
            </a:r>
            <a:r>
              <a:rPr lang="en-US" altLang="ja-JP" dirty="0" err="1" smtClean="0"/>
              <a:t>SHiP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leptogenesis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Symbol" charset="2"/>
                <a:cs typeface="Symbol" charset="2"/>
              </a:rPr>
              <a:t>bb</a:t>
            </a:r>
            <a:r>
              <a:rPr lang="en-US" altLang="ja-JP" dirty="0" smtClean="0"/>
              <a:t> decay etc</a:t>
            </a:r>
          </a:p>
          <a:p>
            <a:r>
              <a:rPr lang="en-US" altLang="ja-JP" dirty="0" smtClean="0"/>
              <a:t>P. Hernandez et al, (using </a:t>
            </a:r>
            <a:r>
              <a:rPr lang="en-US" altLang="ja-JP" dirty="0" err="1" smtClean="0"/>
              <a:t>Pilaftsis</a:t>
            </a:r>
            <a:r>
              <a:rPr lang="en-US" altLang="ja-JP" dirty="0" smtClean="0"/>
              <a:t>-Underwood) + ……..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6573565" y="1461461"/>
            <a:ext cx="978408" cy="3211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4387314" y="1935022"/>
            <a:ext cx="978408" cy="3211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2842306" y="2408583"/>
            <a:ext cx="978408" cy="3211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413" y="4763756"/>
            <a:ext cx="2798587" cy="209424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0" y="6150114"/>
            <a:ext cx="7027006" cy="707886"/>
          </a:xfrm>
          <a:prstGeom prst="rect">
            <a:avLst/>
          </a:prstGeom>
          <a:solidFill>
            <a:schemeClr val="accent2">
              <a:alpha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ym typeface="Wingdings"/>
              </a:rPr>
              <a:t></a:t>
            </a:r>
            <a:r>
              <a:rPr lang="en-US" altLang="ja-JP" sz="2000" dirty="0" smtClean="0">
                <a:sym typeface="Wingdings"/>
              </a:rPr>
              <a:t> generically leads to t</a:t>
            </a:r>
            <a:r>
              <a:rPr lang="en-US" altLang="ja-JP" sz="2000" dirty="0" smtClean="0"/>
              <a:t>estable models in collider, 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bb</a:t>
            </a:r>
            <a:r>
              <a:rPr lang="en-US" altLang="ja-JP" sz="2000" dirty="0" smtClean="0"/>
              <a:t> decay, </a:t>
            </a:r>
            <a:r>
              <a:rPr lang="en-US" altLang="ja-JP" sz="2000" dirty="0" err="1" smtClean="0"/>
              <a:t>leptogenesis</a:t>
            </a:r>
            <a:r>
              <a:rPr lang="en-US" altLang="ja-JP" sz="2000" dirty="0" smtClean="0"/>
              <a:t>, lepton flavor violation, precision measurement  etc.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0898"/>
            <a:ext cx="8229600" cy="674601"/>
          </a:xfrm>
        </p:spPr>
        <p:txBody>
          <a:bodyPr>
            <a:normAutofit/>
          </a:bodyPr>
          <a:lstStyle/>
          <a:p>
            <a:r>
              <a:rPr lang="en-US" altLang="ja-JP" sz="3600" dirty="0" err="1" smtClean="0">
                <a:latin typeface="Symbol" charset="2"/>
                <a:cs typeface="Symbol" charset="2"/>
              </a:rPr>
              <a:t>n</a:t>
            </a:r>
            <a:r>
              <a:rPr lang="en-US" altLang="ja-JP" sz="3600" dirty="0" err="1" smtClean="0"/>
              <a:t>MSM</a:t>
            </a:r>
            <a:r>
              <a:rPr lang="en-US" altLang="ja-JP" sz="3600" dirty="0" smtClean="0"/>
              <a:t> by </a:t>
            </a:r>
            <a:r>
              <a:rPr lang="en-US" altLang="ja-JP" sz="3600" dirty="0" err="1" smtClean="0"/>
              <a:t>Asaka</a:t>
            </a:r>
            <a:r>
              <a:rPr lang="en-US" altLang="ja-JP" sz="3600" dirty="0" smtClean="0"/>
              <a:t>, </a:t>
            </a:r>
            <a:r>
              <a:rPr lang="en-US" altLang="ja-JP" sz="3600" dirty="0" err="1" smtClean="0"/>
              <a:t>Shaposhnikov</a:t>
            </a:r>
            <a:r>
              <a:rPr lang="en-US" altLang="ja-JP" sz="3600" dirty="0" smtClean="0"/>
              <a:t> et al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6959" y="825500"/>
            <a:ext cx="8229600" cy="2142161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Sterile neutrino DM populated through mixing with active nu</a:t>
            </a:r>
          </a:p>
          <a:p>
            <a:r>
              <a:rPr lang="en-US" altLang="ja-JP" sz="2800" dirty="0" smtClean="0"/>
              <a:t>Successful </a:t>
            </a:r>
            <a:r>
              <a:rPr lang="en-US" altLang="ja-JP" sz="2800" dirty="0" err="1" smtClean="0"/>
              <a:t>leptogenesis</a:t>
            </a:r>
            <a:r>
              <a:rPr lang="en-US" altLang="ja-JP" sz="2800" dirty="0" smtClean="0"/>
              <a:t> etc </a:t>
            </a:r>
          </a:p>
          <a:p>
            <a:r>
              <a:rPr lang="en-US" altLang="ja-JP" sz="2800" dirty="0" smtClean="0"/>
              <a:t>Constrained by </a:t>
            </a:r>
            <a:r>
              <a:rPr lang="en-US" altLang="ja-JP" sz="2800" dirty="0" err="1" smtClean="0"/>
              <a:t>NuSTAR</a:t>
            </a:r>
            <a:r>
              <a:rPr lang="en-US" altLang="ja-JP" sz="2800" dirty="0" smtClean="0"/>
              <a:t> </a:t>
            </a:r>
            <a:endParaRPr lang="ja-JP" altLang="en-US" sz="2800" dirty="0" smtClean="0"/>
          </a:p>
          <a:p>
            <a:endParaRPr lang="ja-JP" altLang="en-US" sz="2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9800" y="1705114"/>
            <a:ext cx="2133600" cy="707886"/>
          </a:xfrm>
          <a:prstGeom prst="rect">
            <a:avLst/>
          </a:prstGeom>
          <a:solidFill>
            <a:srgbClr val="C0504D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Kenny Ng, IPMU seminar Nov 2018</a:t>
            </a:r>
            <a:endParaRPr kumimoji="1" lang="ja-JP" altLang="en-US" sz="2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0" y="2413000"/>
            <a:ext cx="4826000" cy="4445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76" y="2967661"/>
            <a:ext cx="3298849" cy="3584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11" charset="0"/>
                <a:ea typeface="Osaka" pitchFamily="-111" charset="-128"/>
                <a:cs typeface="Osaka" pitchFamily="-111" charset="-128"/>
              </a:rPr>
              <a:t>Nov 27, 2018</a:t>
            </a:r>
            <a:endParaRPr lang="en-US" altLang="ja-JP" smtClean="0">
              <a:latin typeface="Times" pitchFamily="-111" charset="0"/>
              <a:ea typeface="Osaka" pitchFamily="-111" charset="-128"/>
              <a:cs typeface="Osaka" pitchFamily="-111" charset="-128"/>
            </a:endParaRPr>
          </a:p>
        </p:txBody>
      </p:sp>
      <p:sp>
        <p:nvSpPr>
          <p:cNvPr id="157699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-111" charset="0"/>
                <a:ea typeface="Osaka" pitchFamily="-111" charset="-128"/>
                <a:cs typeface="Osaka" pitchFamily="-111" charset="-128"/>
              </a:rPr>
              <a:t>XII SILAFAE@PUCP</a:t>
            </a:r>
            <a:endParaRPr lang="en-US" altLang="ja-JP" smtClean="0">
              <a:latin typeface="Times" pitchFamily="-111" charset="0"/>
              <a:ea typeface="Osaka" pitchFamily="-111" charset="-128"/>
              <a:cs typeface="Osaka" pitchFamily="-111" charset="-128"/>
            </a:endParaRPr>
          </a:p>
        </p:txBody>
      </p:sp>
      <p:sp>
        <p:nvSpPr>
          <p:cNvPr id="1577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0300"/>
            <a:ext cx="3811202" cy="4530436"/>
          </a:xfrm>
        </p:spPr>
        <p:txBody>
          <a:bodyPr>
            <a:normAutofit/>
          </a:bodyPr>
          <a:lstStyle/>
          <a:p>
            <a:r>
              <a:rPr lang="en-US" altLang="ja-JP" sz="6000" dirty="0" smtClean="0">
                <a:latin typeface="Comic Sans MS"/>
                <a:cs typeface="Comic Sans MS"/>
              </a:rPr>
              <a:t>What is next?</a:t>
            </a:r>
            <a:r>
              <a:rPr lang="en-US" altLang="ja-JP" sz="6000" dirty="0" smtClean="0">
                <a:solidFill>
                  <a:srgbClr val="FF6600"/>
                </a:solidFill>
                <a:latin typeface="Comic Sans MS"/>
                <a:cs typeface="Comic Sans MS"/>
              </a:rPr>
              <a:t> (or toward the end?)</a:t>
            </a:r>
            <a:r>
              <a:rPr lang="en-US" altLang="ja-JP" sz="6000" dirty="0" smtClean="0">
                <a:latin typeface="Comic Sans MS"/>
                <a:cs typeface="Comic Sans MS"/>
              </a:rPr>
              <a:t> </a:t>
            </a:r>
            <a:endParaRPr lang="en-US" altLang="ja-JP" sz="6000" baseline="-25000" dirty="0">
              <a:solidFill>
                <a:schemeClr val="accent1"/>
              </a:solidFill>
            </a:endParaRPr>
          </a:p>
        </p:txBody>
      </p:sp>
      <p:pic>
        <p:nvPicPr>
          <p:cNvPr id="15770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1039" y="457200"/>
            <a:ext cx="4021254" cy="589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990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What is next?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59683"/>
            <a:ext cx="8229600" cy="502528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Suppose in some day we come to know lepton CP phase and the neutrino mass ordering</a:t>
            </a:r>
          </a:p>
          <a:p>
            <a:r>
              <a:rPr lang="en-US" altLang="ja-JP" dirty="0" smtClean="0"/>
              <a:t>Then, the question is “what is next?”, or could be “what is the last?”</a:t>
            </a:r>
          </a:p>
          <a:p>
            <a:r>
              <a:rPr lang="en-US" altLang="ja-JP" dirty="0" smtClean="0"/>
              <a:t>Certainly we will definitely have high precision measurement of the mixing parameters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Paradigm Test !                </a:t>
            </a:r>
            <a:r>
              <a:rPr lang="en-US" altLang="ja-JP" dirty="0" smtClean="0">
                <a:solidFill>
                  <a:srgbClr val="000000"/>
                </a:solidFill>
              </a:rPr>
              <a:t>Prove that 3 nu mixing is our world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3735098" y="5118100"/>
            <a:ext cx="978408" cy="484632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08708" y="4488840"/>
            <a:ext cx="1878339" cy="461665"/>
          </a:xfrm>
          <a:prstGeom prst="rect">
            <a:avLst/>
          </a:prstGeom>
          <a:solidFill>
            <a:srgbClr val="C0504D">
              <a:alpha val="47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e.g. by JUNO!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53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In what circumstance, do we have 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test ?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301761" y="1693332"/>
            <a:ext cx="8385039" cy="4663017"/>
          </a:xfrm>
        </p:spPr>
        <p:txBody>
          <a:bodyPr/>
          <a:lstStyle/>
          <a:p>
            <a:r>
              <a:rPr lang="en-US" altLang="ja-JP" dirty="0" smtClean="0"/>
              <a:t>We don’t know what is NP that causes UV</a:t>
            </a:r>
          </a:p>
          <a:p>
            <a:r>
              <a:rPr lang="en-US" altLang="ja-JP" dirty="0" smtClean="0"/>
              <a:t>Yet, we want to test </a:t>
            </a:r>
            <a:r>
              <a:rPr lang="en-US" altLang="ja-JP" dirty="0" err="1" smtClean="0"/>
              <a:t>unitarity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FF6600"/>
                </a:solidFill>
              </a:rPr>
              <a:t>If we know what is NP, we don’t need “</a:t>
            </a:r>
            <a:r>
              <a:rPr lang="en-US" altLang="ja-JP" dirty="0" err="1" smtClean="0">
                <a:solidFill>
                  <a:srgbClr val="FF6600"/>
                </a:solidFill>
              </a:rPr>
              <a:t>unitarity</a:t>
            </a:r>
            <a:r>
              <a:rPr lang="en-US" altLang="ja-JP" dirty="0" smtClean="0">
                <a:solidFill>
                  <a:srgbClr val="FF6600"/>
                </a:solidFill>
              </a:rPr>
              <a:t> test”. We can just go to the model of NP to confront it to experiments!</a:t>
            </a:r>
          </a:p>
          <a:p>
            <a:r>
              <a:rPr lang="en-US" altLang="ja-JP" dirty="0" smtClean="0"/>
              <a:t>The only way we could pursue is to prepare (as much as) model-independent framework for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test </a:t>
            </a:r>
            <a:r>
              <a:rPr lang="ja-JP" altLang="en-US" dirty="0" smtClean="0">
                <a:sym typeface="Wingdings"/>
              </a:rPr>
              <a:t>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/>
              <a:t>“CKM triangle” difficult..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High-energy vs. Low-energy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violation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Feature of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violation different for </a:t>
            </a:r>
          </a:p>
          <a:p>
            <a:r>
              <a:rPr lang="en-US" altLang="ja-JP" dirty="0" smtClean="0">
                <a:solidFill>
                  <a:srgbClr val="FF6600"/>
                </a:solidFill>
              </a:rPr>
              <a:t>High-energy </a:t>
            </a:r>
            <a:r>
              <a:rPr lang="en-US" altLang="ja-JP" dirty="0" smtClean="0"/>
              <a:t>(E &gt;&gt; M</a:t>
            </a:r>
            <a:r>
              <a:rPr lang="en-US" altLang="ja-JP" baseline="-25000" dirty="0" smtClean="0"/>
              <a:t>W</a:t>
            </a:r>
            <a:r>
              <a:rPr lang="en-US" altLang="ja-JP" dirty="0" smtClean="0"/>
              <a:t>)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violation vs. </a:t>
            </a:r>
          </a:p>
          <a:p>
            <a:r>
              <a:rPr lang="en-US" altLang="ja-JP" dirty="0" smtClean="0">
                <a:solidFill>
                  <a:schemeClr val="accent1"/>
                </a:solidFill>
              </a:rPr>
              <a:t>Low-energy </a:t>
            </a:r>
            <a:r>
              <a:rPr lang="en-US" altLang="ja-JP" dirty="0" smtClean="0"/>
              <a:t>(E &lt;&lt; M</a:t>
            </a:r>
            <a:r>
              <a:rPr lang="en-US" altLang="ja-JP" baseline="-25000" dirty="0" smtClean="0"/>
              <a:t>W</a:t>
            </a:r>
            <a:r>
              <a:rPr lang="en-US" altLang="ja-JP" dirty="0" smtClean="0"/>
              <a:t>) 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violation </a:t>
            </a:r>
          </a:p>
          <a:p>
            <a:r>
              <a:rPr lang="en-US" altLang="ja-JP" dirty="0" smtClean="0"/>
              <a:t>For Low-E UV: probability leakage to “sterile” sector               small but observable effect </a:t>
            </a:r>
          </a:p>
          <a:p>
            <a:r>
              <a:rPr lang="en-US" altLang="ja-JP" dirty="0" smtClean="0"/>
              <a:t>High-E UV: “model-independent” framework by integrated out NP sector, but no systematic way for Low-E UV </a:t>
            </a:r>
            <a:r>
              <a:rPr lang="ja-JP" altLang="en-US" dirty="0" smtClean="0">
                <a:sym typeface="Wingdings"/>
              </a:rPr>
              <a:t></a:t>
            </a: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601862" y="5648464"/>
            <a:ext cx="4542138" cy="707886"/>
          </a:xfrm>
          <a:prstGeom prst="rect">
            <a:avLst/>
          </a:prstGeom>
          <a:solidFill>
            <a:schemeClr val="accent3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New trial by C-S. Fong, HM, H. </a:t>
            </a:r>
            <a:r>
              <a:rPr lang="en-US" altLang="ja-JP" sz="2000" dirty="0" err="1" smtClean="0"/>
              <a:t>Nunokawa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arXiv</a:t>
            </a:r>
            <a:r>
              <a:rPr lang="en-US" altLang="ja-JP" sz="2000" dirty="0" smtClean="0"/>
              <a:t>: 1609.08623,  1712.02798</a:t>
            </a:r>
            <a:endParaRPr lang="ja-JP" altLang="en-US" sz="2000" dirty="0"/>
          </a:p>
        </p:txBody>
      </p:sp>
      <p:sp>
        <p:nvSpPr>
          <p:cNvPr id="7" name="右矢印 6"/>
          <p:cNvSpPr/>
          <p:nvPr/>
        </p:nvSpPr>
        <p:spPr>
          <a:xfrm>
            <a:off x="2101596" y="3995470"/>
            <a:ext cx="978408" cy="484632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287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High-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low-scale 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 violation: more generic differences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half" idx="1"/>
          </p:nvPr>
        </p:nvSpPr>
        <p:spPr>
          <a:xfrm>
            <a:off x="287184" y="2294101"/>
            <a:ext cx="4223667" cy="4167920"/>
          </a:xfrm>
        </p:spPr>
        <p:txBody>
          <a:bodyPr/>
          <a:lstStyle/>
          <a:p>
            <a:r>
              <a:rPr lang="en-US" altLang="ja-JP" dirty="0" smtClean="0"/>
              <a:t>lepton flavor universality: </a:t>
            </a:r>
            <a:r>
              <a:rPr lang="en-US" altLang="ja-JP" dirty="0" smtClean="0">
                <a:solidFill>
                  <a:srgbClr val="FF6600"/>
                </a:solidFill>
              </a:rPr>
              <a:t>NO </a:t>
            </a:r>
            <a:endParaRPr lang="ja-JP" altLang="en-US" dirty="0" smtClean="0">
              <a:solidFill>
                <a:srgbClr val="FF6600"/>
              </a:solidFill>
            </a:endParaRPr>
          </a:p>
          <a:p>
            <a:r>
              <a:rPr lang="en-US" altLang="ja-JP" dirty="0" smtClean="0"/>
              <a:t>zero distance neutrino flavor transition: </a:t>
            </a:r>
            <a:r>
              <a:rPr lang="en-US" altLang="ja-JP" dirty="0" smtClean="0">
                <a:solidFill>
                  <a:srgbClr val="008000"/>
                </a:solidFill>
              </a:rPr>
              <a:t>YES</a:t>
            </a:r>
            <a:endParaRPr lang="en-US" altLang="ja-JP" dirty="0" smtClean="0"/>
          </a:p>
          <a:p>
            <a:r>
              <a:rPr lang="en-US" altLang="ja-JP" dirty="0" smtClean="0"/>
              <a:t>Kinematical effect of sterile nu emission: </a:t>
            </a:r>
            <a:r>
              <a:rPr lang="en-US" altLang="ja-JP" dirty="0" smtClean="0">
                <a:solidFill>
                  <a:srgbClr val="008000"/>
                </a:solidFill>
              </a:rPr>
              <a:t>YES (if </a:t>
            </a:r>
            <a:r>
              <a:rPr lang="en-US" altLang="ja-JP" dirty="0" err="1" smtClean="0">
                <a:solidFill>
                  <a:srgbClr val="008000"/>
                </a:solidFill>
              </a:rPr>
              <a:t>kinematically</a:t>
            </a:r>
            <a:r>
              <a:rPr lang="en-US" altLang="ja-JP" dirty="0" smtClean="0">
                <a:solidFill>
                  <a:srgbClr val="008000"/>
                </a:solidFill>
              </a:rPr>
              <a:t> allowed)</a:t>
            </a:r>
            <a:endParaRPr lang="ja-JP" altLang="en-US" dirty="0" smtClean="0"/>
          </a:p>
          <a:p>
            <a:endParaRPr lang="ja-JP" altLang="en-US" dirty="0" smtClean="0"/>
          </a:p>
          <a:p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2"/>
          </p:nvPr>
        </p:nvSpPr>
        <p:spPr>
          <a:xfrm>
            <a:off x="4648200" y="2294101"/>
            <a:ext cx="4038600" cy="3229589"/>
          </a:xfrm>
        </p:spPr>
        <p:txBody>
          <a:bodyPr/>
          <a:lstStyle/>
          <a:p>
            <a:r>
              <a:rPr lang="en-US" altLang="ja-JP" dirty="0" smtClean="0"/>
              <a:t>lepton flavor universality: </a:t>
            </a:r>
            <a:r>
              <a:rPr lang="en-US" altLang="ja-JP" dirty="0" smtClean="0">
                <a:solidFill>
                  <a:srgbClr val="008000"/>
                </a:solidFill>
              </a:rPr>
              <a:t>YES</a:t>
            </a:r>
          </a:p>
          <a:p>
            <a:r>
              <a:rPr lang="en-US" altLang="ja-JP" dirty="0" smtClean="0"/>
              <a:t>zero distance neutrino flavor transition: </a:t>
            </a:r>
            <a:r>
              <a:rPr lang="en-US" altLang="ja-JP" dirty="0" smtClean="0">
                <a:solidFill>
                  <a:srgbClr val="FF6600"/>
                </a:solidFill>
              </a:rPr>
              <a:t>NO</a:t>
            </a:r>
          </a:p>
          <a:p>
            <a:r>
              <a:rPr lang="en-US" altLang="ja-JP" dirty="0" smtClean="0"/>
              <a:t>Kinematical effect of sterile nu emission: </a:t>
            </a:r>
            <a:r>
              <a:rPr lang="en-US" altLang="ja-JP" dirty="0" smtClean="0">
                <a:solidFill>
                  <a:srgbClr val="008000"/>
                </a:solidFill>
              </a:rPr>
              <a:t>YES</a:t>
            </a:r>
            <a:endParaRPr lang="ja-JP" altLang="en-US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231897" y="1627570"/>
            <a:ext cx="2389239" cy="400110"/>
          </a:xfrm>
          <a:prstGeom prst="rect">
            <a:avLst/>
          </a:prstGeom>
          <a:solidFill>
            <a:srgbClr val="C0504D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High-scale UV &gt;&gt;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W</a:t>
            </a:r>
            <a:endParaRPr lang="ja-JP" altLang="en-US" sz="2000" baseline="-25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018008" y="1627570"/>
            <a:ext cx="2389239" cy="40011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Low-scale UV &lt;&lt;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W</a:t>
            </a:r>
            <a:endParaRPr lang="ja-JP" altLang="en-US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315878" y="274638"/>
            <a:ext cx="6033685" cy="932546"/>
          </a:xfrm>
        </p:spPr>
        <p:txBody>
          <a:bodyPr>
            <a:normAutofit fontScale="90000"/>
          </a:bodyPr>
          <a:lstStyle/>
          <a:p>
            <a:r>
              <a:rPr lang="en-US" altLang="ja-JP" dirty="0" err="1" smtClean="0"/>
              <a:t>Parametrizing</a:t>
            </a:r>
            <a:r>
              <a:rPr lang="en-US" altLang="ja-JP" dirty="0" smtClean="0"/>
              <a:t> non-</a:t>
            </a:r>
            <a:r>
              <a:rPr lang="en-US" altLang="ja-JP" dirty="0" err="1" smtClean="0"/>
              <a:t>unitarity</a:t>
            </a:r>
            <a:r>
              <a:rPr lang="en-US" altLang="ja-JP" dirty="0" smtClean="0"/>
              <a:t>: alpha </a:t>
            </a:r>
            <a:r>
              <a:rPr lang="en-US" altLang="ja-JP" dirty="0" err="1" smtClean="0"/>
              <a:t>parametrization</a:t>
            </a:r>
            <a:r>
              <a:rPr lang="en-US" altLang="ja-JP" dirty="0" smtClean="0"/>
              <a:t> </a:t>
            </a:r>
            <a:r>
              <a:rPr lang="ja-JP" altLang="en-US" dirty="0" smtClean="0">
                <a:sym typeface="Wingdings"/>
              </a:rPr>
              <a:t></a:t>
            </a:r>
            <a:endParaRPr lang="ja-JP" altLang="en-US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>
          <a:xfrm>
            <a:off x="457200" y="4495598"/>
            <a:ext cx="8229600" cy="1860751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Framework of UV itself knows how NP is related with SM</a:t>
            </a:r>
          </a:p>
          <a:p>
            <a:r>
              <a:rPr lang="en-US" altLang="ja-JP" dirty="0" smtClean="0"/>
              <a:t>UV is better defined framework than “NSI put in by hand” approach</a:t>
            </a:r>
            <a:endParaRPr lang="ja-JP" altLang="en-US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2925938"/>
            <a:ext cx="3284614" cy="1200328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Then, NP parameter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a</a:t>
            </a:r>
            <a:r>
              <a:rPr lang="en-US" altLang="ja-JP" sz="2400" dirty="0" smtClean="0"/>
              <a:t> is universally correlated with SM parameter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d</a:t>
            </a:r>
            <a:r>
              <a:rPr lang="en-US" altLang="ja-JP" sz="2400" dirty="0" smtClean="0"/>
              <a:t> !!</a:t>
            </a:r>
            <a:endParaRPr lang="ja-JP" altLang="en-US" sz="2400" dirty="0" smtClean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910" y="1593006"/>
            <a:ext cx="5144653" cy="133293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922" y="3344905"/>
            <a:ext cx="4245878" cy="6264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7" name="テキスト ボックス 16"/>
          <p:cNvSpPr txBox="1"/>
          <p:nvPr/>
        </p:nvSpPr>
        <p:spPr>
          <a:xfrm>
            <a:off x="6019800" y="889118"/>
            <a:ext cx="2997679" cy="707886"/>
          </a:xfrm>
          <a:prstGeom prst="rect">
            <a:avLst/>
          </a:prstGeom>
          <a:solidFill>
            <a:srgbClr val="008000">
              <a:alpha val="3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Escrihuela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etal</a:t>
            </a:r>
            <a:r>
              <a:rPr lang="en-US" altLang="ja-JP" sz="2000" dirty="0" smtClean="0"/>
              <a:t> PRD2015 (Valencia group)</a:t>
            </a:r>
            <a:endParaRPr lang="ja-JP" altLang="en-US" sz="2000" dirty="0" smtClean="0"/>
          </a:p>
        </p:txBody>
      </p:sp>
      <p:sp>
        <p:nvSpPr>
          <p:cNvPr id="18" name="正方形/長方形 17"/>
          <p:cNvSpPr/>
          <p:nvPr/>
        </p:nvSpPr>
        <p:spPr>
          <a:xfrm>
            <a:off x="4689852" y="4070154"/>
            <a:ext cx="4327627" cy="369332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dirty="0" smtClean="0"/>
              <a:t>Ivan Martinez-</a:t>
            </a:r>
            <a:r>
              <a:rPr lang="en-US" altLang="ja-JP" dirty="0" err="1" smtClean="0"/>
              <a:t>Soler</a:t>
            </a:r>
            <a:r>
              <a:rPr lang="en-US" altLang="ja-JP" dirty="0" smtClean="0"/>
              <a:t>, HM, arXiv:1806.10152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5511"/>
          </a:xfrm>
        </p:spPr>
        <p:txBody>
          <a:bodyPr/>
          <a:lstStyle/>
          <a:p>
            <a:r>
              <a:rPr lang="en-US" altLang="ja-JP" dirty="0" smtClean="0">
                <a:latin typeface="Comic Sans MS"/>
                <a:cs typeface="Comic Sans MS"/>
              </a:rPr>
              <a:t>Conclusion  </a:t>
            </a:r>
            <a:endParaRPr lang="ja-JP" altLang="en-US" dirty="0">
              <a:latin typeface="Comic Sans MS"/>
              <a:cs typeface="Comic Sans M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2133" y="1075511"/>
            <a:ext cx="8617551" cy="5280839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>
                <a:cs typeface="Comic Sans MS"/>
              </a:rPr>
              <a:t>Tried to review neutrinos in interdisciplinary field</a:t>
            </a:r>
          </a:p>
          <a:p>
            <a:r>
              <a:rPr lang="en-US" altLang="ja-JP" dirty="0" smtClean="0"/>
              <a:t>We started to see convergence: CP phase ~ 3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/2, normal mass ordering (2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octant of </a:t>
            </a:r>
            <a:r>
              <a:rPr lang="en-US" altLang="ja-JP" dirty="0" smtClean="0">
                <a:latin typeface="Symbol" charset="2"/>
                <a:cs typeface="Symbol" charset="2"/>
              </a:rPr>
              <a:t>q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?) 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Nu is moving #1:   </a:t>
            </a:r>
            <a:r>
              <a:rPr lang="en-US" altLang="ja-JP" dirty="0" smtClean="0"/>
              <a:t>2 big projects, T2HK (Japan) and DUNE (US) are going to happen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Nu is moving #2:   </a:t>
            </a:r>
            <a:r>
              <a:rPr lang="en-US" altLang="ja-JP" dirty="0" smtClean="0">
                <a:solidFill>
                  <a:srgbClr val="000000"/>
                </a:solidFill>
              </a:rPr>
              <a:t>birth of multi-messenger neutrino astronomy 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Theoretical </a:t>
            </a:r>
            <a:r>
              <a:rPr lang="en-US" altLang="ja-JP" dirty="0" smtClean="0">
                <a:solidFill>
                  <a:srgbClr val="000000"/>
                </a:solidFill>
              </a:rPr>
              <a:t>“multi-messenger” approach described</a:t>
            </a:r>
          </a:p>
          <a:p>
            <a:r>
              <a:rPr lang="en-US" altLang="ja-JP" dirty="0" smtClean="0"/>
              <a:t>How to close the neutrino story?             </a:t>
            </a:r>
            <a:r>
              <a:rPr lang="en-US" altLang="ja-JP" dirty="0" smtClean="0"/>
              <a:t>    3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lang="en-US" altLang="ja-JP" dirty="0" smtClean="0"/>
              <a:t> paradigm test </a:t>
            </a:r>
          </a:p>
          <a:p>
            <a:endParaRPr lang="en-US" altLang="ja-JP" dirty="0" smtClean="0">
              <a:solidFill>
                <a:srgbClr val="000000"/>
              </a:solidFill>
            </a:endParaRP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6019800" y="5284766"/>
            <a:ext cx="978408" cy="484632"/>
          </a:xfrm>
          <a:prstGeom prst="rightArrow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1"/>
            <a:ext cx="7811922" cy="75655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Experimental nu is moving!!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6" descr="LBNE_Graphic_061615_2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8800"/>
            <a:ext cx="8728517" cy="28791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030" y="932188"/>
            <a:ext cx="5382970" cy="395096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57201" y="1548606"/>
            <a:ext cx="3303830" cy="830997"/>
          </a:xfrm>
          <a:prstGeom prst="rect">
            <a:avLst/>
          </a:prstGeom>
          <a:solidFill>
            <a:schemeClr val="accent2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Hyper-K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 Start construction in 2020!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201" y="3563301"/>
            <a:ext cx="2459480" cy="830997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DUNE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>
                <a:sym typeface="Wingdings"/>
              </a:rPr>
              <a:t> DOE </a:t>
            </a:r>
            <a:r>
              <a:rPr kumimoji="1" lang="en-US" altLang="ja-JP" sz="2400" dirty="0" smtClean="0"/>
              <a:t>Stage 3 approval</a:t>
            </a:r>
            <a:endParaRPr kumimoji="1" lang="ja-JP" altLang="en-US" sz="24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63185"/>
            <a:ext cx="5923382" cy="5094814"/>
          </a:xfrm>
          <a:prstGeom prst="rect">
            <a:avLst/>
          </a:prstGeom>
        </p:spPr>
      </p:pic>
      <p:cxnSp>
        <p:nvCxnSpPr>
          <p:cNvPr id="14" name="直線コネクタ 13"/>
          <p:cNvCxnSpPr/>
          <p:nvPr/>
        </p:nvCxnSpPr>
        <p:spPr>
          <a:xfrm>
            <a:off x="746315" y="6560111"/>
            <a:ext cx="4687385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83306" y="6857999"/>
            <a:ext cx="1152206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5511"/>
          </a:xfrm>
        </p:spPr>
        <p:txBody>
          <a:bodyPr/>
          <a:lstStyle/>
          <a:p>
            <a:r>
              <a:rPr lang="en-US" altLang="ja-JP" dirty="0" smtClean="0">
                <a:latin typeface="Comic Sans MS"/>
                <a:cs typeface="Comic Sans MS"/>
              </a:rPr>
              <a:t>Conclusion continued</a:t>
            </a:r>
            <a:endParaRPr lang="ja-JP" altLang="en-US" dirty="0">
              <a:latin typeface="Comic Sans MS"/>
              <a:cs typeface="Comic Sans M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2133" y="1075511"/>
            <a:ext cx="8617551" cy="564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LSND-</a:t>
            </a:r>
            <a:r>
              <a:rPr lang="en-US" altLang="ja-JP" dirty="0" err="1" smtClean="0"/>
              <a:t>MiniBooNE</a:t>
            </a:r>
            <a:r>
              <a:rPr lang="en-US" altLang="ja-JP" dirty="0" smtClean="0"/>
              <a:t> anomaly + reactor neutrino anomaly              hints for sterile neutrinos? </a:t>
            </a:r>
          </a:p>
          <a:p>
            <a:r>
              <a:rPr lang="en-US" altLang="ja-JP" dirty="0" smtClean="0"/>
              <a:t>Waiting for the definitive answer (anomaly ~20 years old..)</a:t>
            </a:r>
          </a:p>
          <a:p>
            <a:r>
              <a:rPr lang="en-US" altLang="ja-JP" dirty="0" err="1" smtClean="0"/>
              <a:t>Fermilab</a:t>
            </a:r>
            <a:r>
              <a:rPr lang="en-US" altLang="ja-JP" dirty="0" smtClean="0"/>
              <a:t> short baseline program</a:t>
            </a:r>
          </a:p>
          <a:p>
            <a:r>
              <a:rPr lang="en-US" altLang="ja-JP" dirty="0" smtClean="0"/>
              <a:t> 0</a:t>
            </a:r>
            <a:r>
              <a:rPr lang="en-US" altLang="ja-JP" dirty="0" smtClean="0">
                <a:latin typeface="Symbol" charset="2"/>
                <a:cs typeface="Symbol" charset="2"/>
              </a:rPr>
              <a:t>n</a:t>
            </a:r>
            <a:r>
              <a:rPr lang="en-US" altLang="ja-JP" dirty="0" smtClean="0"/>
              <a:t> double beta decay must be discussed (important subject but </a:t>
            </a:r>
            <a:r>
              <a:rPr lang="en-US" altLang="ja-JP" smtClean="0"/>
              <a:t>not discussed)</a:t>
            </a:r>
            <a:r>
              <a:rPr lang="en-US" altLang="ja-JP" dirty="0" smtClean="0"/>
              <a:t>…..as a mean to determine </a:t>
            </a:r>
            <a:r>
              <a:rPr lang="en-US" altLang="ja-JP" dirty="0" err="1" smtClean="0"/>
              <a:t>Majorana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Dirac neutrinos </a:t>
            </a:r>
          </a:p>
          <a:p>
            <a:r>
              <a:rPr lang="en-US" altLang="ja-JP" dirty="0" smtClean="0"/>
              <a:t>Absolute nu mass (</a:t>
            </a:r>
            <a:r>
              <a:rPr lang="en-US" altLang="ja-JP" dirty="0" err="1" smtClean="0"/>
              <a:t>KATRIN+Planck</a:t>
            </a:r>
            <a:r>
              <a:rPr lang="en-US" altLang="ja-JP" dirty="0" smtClean="0"/>
              <a:t>) too….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3632200" y="2769032"/>
            <a:ext cx="978408" cy="484632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2316442" y="1679504"/>
            <a:ext cx="978408" cy="484632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198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1219200"/>
            <a:ext cx="4419600" cy="4191000"/>
          </a:xfrm>
        </p:spPr>
        <p:txBody>
          <a:bodyPr>
            <a:normAutofit/>
          </a:bodyPr>
          <a:lstStyle/>
          <a:p>
            <a:r>
              <a:rPr lang="en-US" altLang="ja-JP" sz="6000" dirty="0" smtClean="0">
                <a:latin typeface="Comic Sans MS"/>
                <a:ea typeface="ＤＦＰ勘亭流" pitchFamily="4" charset="-128"/>
                <a:cs typeface="Comic Sans MS"/>
              </a:rPr>
              <a:t>Backup slides</a:t>
            </a:r>
          </a:p>
        </p:txBody>
      </p:sp>
      <p:pic>
        <p:nvPicPr>
          <p:cNvPr id="41989" name="Picture 3" descr="b0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457200"/>
            <a:ext cx="3736975" cy="5678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Nov 27, 2018</a:t>
            </a:r>
            <a:endParaRPr lang="en-US" altLang="ja-JP" smtClean="0"/>
          </a:p>
        </p:txBody>
      </p:sp>
      <p:sp>
        <p:nvSpPr>
          <p:cNvPr id="5427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XII SILAFAE@PUCP</a:t>
            </a:r>
            <a:endParaRPr lang="en-US" altLang="ja-JP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3962400" cy="5791200"/>
          </a:xfrm>
        </p:spPr>
        <p:txBody>
          <a:bodyPr/>
          <a:lstStyle/>
          <a:p>
            <a:r>
              <a:rPr lang="en-US" altLang="ja-JP" sz="6000" dirty="0" err="1" smtClean="0">
                <a:latin typeface="Comic Sans MS" charset="0"/>
              </a:rPr>
              <a:t>Majorana</a:t>
            </a:r>
            <a:r>
              <a:rPr lang="en-US" altLang="ja-JP" sz="6000" dirty="0" smtClean="0">
                <a:latin typeface="Comic Sans MS" charset="0"/>
              </a:rPr>
              <a:t> vs. Dirac neutrinos</a:t>
            </a:r>
          </a:p>
        </p:txBody>
      </p:sp>
      <p:pic>
        <p:nvPicPr>
          <p:cNvPr id="7" name="図 6" descr="sharaku_k1_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33400"/>
            <a:ext cx="4107180" cy="5867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5503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Observable: 0</a:t>
            </a:r>
            <a:r>
              <a:rPr lang="en-US" altLang="ja-JP" dirty="0" smtClean="0">
                <a:latin typeface="Symbol" charset="2"/>
                <a:cs typeface="Symbol" charset="2"/>
              </a:rPr>
              <a:t>n</a:t>
            </a:r>
            <a:r>
              <a:rPr lang="en-US" altLang="ja-JP" dirty="0" smtClean="0"/>
              <a:t> DBD half life</a:t>
            </a:r>
            <a:endParaRPr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656" y="5807084"/>
            <a:ext cx="4203998" cy="54926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656" y="5329272"/>
            <a:ext cx="990468" cy="424486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0869" y="3931810"/>
            <a:ext cx="2605931" cy="182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図 4" descr="350px-Double_beta_decay_feynman.svg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61587"/>
            <a:ext cx="3174642" cy="244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5700" y="929677"/>
            <a:ext cx="5448300" cy="27813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483" y="4158318"/>
            <a:ext cx="3679173" cy="2563157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60979"/>
            <a:ext cx="3274376" cy="297268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Currently, </a:t>
            </a:r>
            <a:r>
              <a:rPr lang="en-US" altLang="ja-JP" dirty="0" err="1" smtClean="0"/>
              <a:t>Xe</a:t>
            </a:r>
            <a:r>
              <a:rPr lang="en-US" altLang="ja-JP" dirty="0" smtClean="0"/>
              <a:t> constraint seems the strongest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718" y="274637"/>
            <a:ext cx="4745326" cy="6446837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59021" cy="734188"/>
          </a:xfrm>
        </p:spPr>
        <p:txBody>
          <a:bodyPr>
            <a:noAutofit/>
          </a:bodyPr>
          <a:lstStyle/>
          <a:p>
            <a:r>
              <a:rPr lang="en-US" sz="3600" dirty="0" smtClean="0"/>
              <a:t>Many double beta decay experiments are either ongoing or coming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  <p:pic>
        <p:nvPicPr>
          <p:cNvPr id="7" name="図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24589"/>
            <a:ext cx="2443177" cy="333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942" y="1517373"/>
            <a:ext cx="2054402" cy="2771931"/>
          </a:xfrm>
          <a:prstGeom prst="rect">
            <a:avLst/>
          </a:prstGeom>
        </p:spPr>
      </p:pic>
      <p:pic>
        <p:nvPicPr>
          <p:cNvPr id="10" name="図 7" descr="GERDA-Modell_we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734566"/>
            <a:ext cx="2895600" cy="217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35440"/>
            <a:ext cx="2443177" cy="23886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3364" y="4247826"/>
            <a:ext cx="1502938" cy="22870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799" y="1517373"/>
            <a:ext cx="2450143" cy="2633904"/>
          </a:xfrm>
          <a:prstGeom prst="rect">
            <a:avLst/>
          </a:prstGeom>
        </p:spPr>
      </p:pic>
      <p:pic>
        <p:nvPicPr>
          <p:cNvPr id="14" name="図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392" y="4200741"/>
            <a:ext cx="1710955" cy="270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87646" y="1135440"/>
            <a:ext cx="2048656" cy="204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If 0</a:t>
            </a:r>
            <a:r>
              <a:rPr lang="en-US" altLang="ja-JP" dirty="0" smtClean="0">
                <a:latin typeface="Symbol" charset="2"/>
                <a:cs typeface="Symbol" charset="2"/>
              </a:rPr>
              <a:t>n</a:t>
            </a:r>
            <a:r>
              <a:rPr lang="en-US" altLang="ja-JP" dirty="0" smtClean="0"/>
              <a:t> DBD is discovered ..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If 0</a:t>
            </a:r>
            <a:r>
              <a:rPr lang="en-US" altLang="ja-JP" dirty="0" smtClean="0">
                <a:latin typeface="Symbol" charset="2"/>
                <a:cs typeface="Symbol" charset="2"/>
              </a:rPr>
              <a:t>n</a:t>
            </a:r>
            <a:r>
              <a:rPr lang="en-US" altLang="ja-JP" dirty="0" smtClean="0"/>
              <a:t> DBD is discovered what that means?</a:t>
            </a:r>
          </a:p>
          <a:p>
            <a:r>
              <a:rPr lang="en-US" altLang="ja-JP" dirty="0" smtClean="0"/>
              <a:t>Neutrinos are </a:t>
            </a:r>
            <a:r>
              <a:rPr lang="en-US" altLang="ja-JP" dirty="0" err="1" smtClean="0"/>
              <a:t>Majorana</a:t>
            </a:r>
            <a:r>
              <a:rPr lang="en-US" altLang="ja-JP" dirty="0" smtClean="0"/>
              <a:t> particle</a:t>
            </a:r>
          </a:p>
          <a:p>
            <a:r>
              <a:rPr lang="en-US" altLang="ja-JP" dirty="0" smtClean="0"/>
              <a:t>Lepton number is violated by 2 units</a:t>
            </a:r>
          </a:p>
          <a:p>
            <a:r>
              <a:rPr lang="en-US" altLang="ja-JP" dirty="0" smtClean="0"/>
              <a:t>(1/M</a:t>
            </a:r>
            <a:r>
              <a:rPr lang="en-US" altLang="ja-JP" baseline="-25000" dirty="0" smtClean="0"/>
              <a:t>NP</a:t>
            </a:r>
            <a:r>
              <a:rPr lang="en-US" altLang="ja-JP" dirty="0" smtClean="0"/>
              <a:t>)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ffnn</a:t>
            </a:r>
            <a:r>
              <a:rPr lang="en-US" altLang="ja-JP" dirty="0" smtClean="0">
                <a:latin typeface="Symbol" charset="2"/>
                <a:cs typeface="Symbol" charset="2"/>
              </a:rPr>
              <a:t> </a:t>
            </a:r>
            <a:r>
              <a:rPr lang="en-US" altLang="ja-JP" dirty="0" smtClean="0">
                <a:cs typeface="Symbol" charset="2"/>
              </a:rPr>
              <a:t>(=</a:t>
            </a:r>
            <a:r>
              <a:rPr lang="en-US" altLang="ja-JP" dirty="0" err="1" smtClean="0">
                <a:cs typeface="Symbol" charset="2"/>
              </a:rPr>
              <a:t>Majorana</a:t>
            </a:r>
            <a:r>
              <a:rPr lang="en-US" altLang="ja-JP" dirty="0" smtClean="0">
                <a:cs typeface="Symbol" charset="2"/>
              </a:rPr>
              <a:t> mass) favored but not proven  </a:t>
            </a:r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352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Long discovery phase finally ended</a:t>
            </a:r>
            <a:endParaRPr lang="ja-JP" altLang="en-US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XII SILAFAE@PUCP</a:t>
            </a:r>
            <a:endParaRPr lang="en-US" altLang="ja-JP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041" y="725647"/>
            <a:ext cx="1788675" cy="285368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041" y="3714750"/>
            <a:ext cx="1761959" cy="284098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213" y="6555738"/>
            <a:ext cx="4392874" cy="30226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5213" y="536126"/>
            <a:ext cx="2385913" cy="327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725647"/>
            <a:ext cx="4354131" cy="327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図 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1" y="3814808"/>
            <a:ext cx="4087869" cy="304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4384676"/>
            <a:ext cx="3124200" cy="2473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Nov 27, 2018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222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" pitchFamily="4" charset="0"/>
                <a:ea typeface="Osaka" pitchFamily="4" charset="-128"/>
                <a:cs typeface="Osaka" pitchFamily="4" charset="-128"/>
              </a:rPr>
              <a:t>XII SILAFAE@PUCP</a:t>
            </a:r>
            <a:endParaRPr lang="en-US" altLang="ja-JP" smtClean="0">
              <a:latin typeface="Times" pitchFamily="4" charset="0"/>
              <a:ea typeface="Osaka" pitchFamily="4" charset="-128"/>
              <a:cs typeface="Osaka" pitchFamily="4" charset="-128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400"/>
            <a:ext cx="4419600" cy="4380186"/>
          </a:xfrm>
        </p:spPr>
        <p:txBody>
          <a:bodyPr>
            <a:normAutofit/>
          </a:bodyPr>
          <a:lstStyle/>
          <a:p>
            <a:r>
              <a:rPr lang="en-US" altLang="ja-JP" sz="6000" dirty="0" smtClean="0">
                <a:latin typeface="Comic Sans MS" pitchFamily="4" charset="0"/>
                <a:ea typeface="ＤＦＰ勘亭流" pitchFamily="4" charset="-128"/>
                <a:cs typeface="ＤＦＰ勘亭流" pitchFamily="4" charset="-128"/>
              </a:rPr>
              <a:t>3 flavor neutrino mixing established</a:t>
            </a:r>
            <a:endParaRPr lang="en-US" altLang="ja-JP" sz="6000" dirty="0" smtClean="0">
              <a:latin typeface="Comic Sans MS" pitchFamily="4" charset="0"/>
            </a:endParaRPr>
          </a:p>
        </p:txBody>
      </p:sp>
      <p:pic>
        <p:nvPicPr>
          <p:cNvPr id="52229" name="Picture 3" descr="b0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457200"/>
            <a:ext cx="3887788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Nov 27, 2018</a:t>
            </a:r>
            <a:endParaRPr lang="en-US" altLang="ja-JP"/>
          </a:p>
        </p:txBody>
      </p:sp>
      <p:sp>
        <p:nvSpPr>
          <p:cNvPr id="4505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XII SILAFAE@PUCP</a:t>
            </a:r>
            <a:endParaRPr lang="en-US" altLang="ja-JP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181422" y="304800"/>
            <a:ext cx="6600378" cy="640976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latin typeface="Arial" pitchFamily="32" charset="0"/>
              </a:rPr>
              <a:t>All the angles are measured ! lepton CP phase </a:t>
            </a:r>
            <a:r>
              <a:rPr lang="en-US" altLang="ja-JP" sz="36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altLang="ja-JP" sz="3600" dirty="0" smtClean="0">
                <a:latin typeface="Arial" pitchFamily="32" charset="0"/>
              </a:rPr>
              <a:t> left (1998-2012)</a:t>
            </a:r>
            <a:endParaRPr lang="en-US" altLang="ja-JP" dirty="0"/>
          </a:p>
        </p:txBody>
      </p:sp>
      <p:sp>
        <p:nvSpPr>
          <p:cNvPr id="630790" name="Comment 6"/>
          <p:cNvSpPr>
            <a:spLocks noChangeArrowheads="1"/>
          </p:cNvSpPr>
          <p:nvPr/>
        </p:nvSpPr>
        <p:spPr bwMode="auto">
          <a:xfrm>
            <a:off x="7026275" y="304800"/>
            <a:ext cx="1660525" cy="528638"/>
          </a:xfrm>
          <a:prstGeom prst="rect">
            <a:avLst/>
          </a:prstGeom>
          <a:solidFill>
            <a:srgbClr val="000090">
              <a:alpha val="28000"/>
            </a:srgbClr>
          </a:solidFill>
          <a:ln w="9525">
            <a:solidFill>
              <a:srgbClr val="00009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 dirty="0" err="1">
                <a:solidFill>
                  <a:schemeClr val="accent2"/>
                </a:solidFill>
                <a:latin typeface="Symbol" pitchFamily="32" charset="2"/>
              </a:rPr>
              <a:t>n</a:t>
            </a:r>
            <a:r>
              <a:rPr kumimoji="0" lang="en-US" altLang="ja-JP" sz="2800" baseline="-25000" dirty="0" err="1">
                <a:solidFill>
                  <a:schemeClr val="accent2"/>
                </a:solidFill>
                <a:latin typeface="Symbol" pitchFamily="32" charset="2"/>
              </a:rPr>
              <a:t>a</a:t>
            </a:r>
            <a:r>
              <a:rPr kumimoji="0" lang="en-US" altLang="ja-JP" sz="2800" dirty="0">
                <a:solidFill>
                  <a:schemeClr val="accent2"/>
                </a:solidFill>
                <a:latin typeface="Osaka" pitchFamily="32" charset="-128"/>
              </a:rPr>
              <a:t>=</a:t>
            </a:r>
            <a:r>
              <a:rPr kumimoji="0" lang="en-US" altLang="ja-JP" sz="2800" dirty="0" err="1">
                <a:solidFill>
                  <a:schemeClr val="accent2"/>
                </a:solidFill>
                <a:latin typeface="Osaka" pitchFamily="32" charset="-128"/>
              </a:rPr>
              <a:t>U</a:t>
            </a:r>
            <a:r>
              <a:rPr kumimoji="0" lang="en-US" altLang="ja-JP" sz="2800" baseline="-25000" dirty="0" err="1">
                <a:solidFill>
                  <a:schemeClr val="accent2"/>
                </a:solidFill>
                <a:latin typeface="Symbol" pitchFamily="32" charset="2"/>
              </a:rPr>
              <a:t>a</a:t>
            </a:r>
            <a:r>
              <a:rPr kumimoji="0" lang="en-US" altLang="ja-JP" sz="2800" baseline="-25000" dirty="0" err="1">
                <a:solidFill>
                  <a:schemeClr val="accent2"/>
                </a:solidFill>
                <a:latin typeface="Osaka" pitchFamily="32" charset="-128"/>
              </a:rPr>
              <a:t>i</a:t>
            </a:r>
            <a:r>
              <a:rPr kumimoji="0" lang="en-US" altLang="ja-JP" sz="2800" dirty="0">
                <a:solidFill>
                  <a:schemeClr val="accent2"/>
                </a:solidFill>
                <a:latin typeface="Osaka" pitchFamily="32" charset="-128"/>
              </a:rPr>
              <a:t> </a:t>
            </a:r>
            <a:r>
              <a:rPr kumimoji="0" lang="en-US" altLang="ja-JP" sz="2800" dirty="0" err="1">
                <a:solidFill>
                  <a:schemeClr val="accent2"/>
                </a:solidFill>
                <a:latin typeface="Symbol" pitchFamily="32" charset="2"/>
              </a:rPr>
              <a:t>n</a:t>
            </a:r>
            <a:r>
              <a:rPr kumimoji="0" lang="en-US" altLang="ja-JP" sz="2800" baseline="-25000" dirty="0" err="1">
                <a:solidFill>
                  <a:schemeClr val="accent2"/>
                </a:solidFill>
                <a:latin typeface="Osaka" pitchFamily="32" charset="-128"/>
              </a:rPr>
              <a:t>i</a:t>
            </a:r>
            <a:endParaRPr kumimoji="0" lang="en-US" altLang="ja-JP" sz="2800" dirty="0">
              <a:solidFill>
                <a:srgbClr val="FF0000"/>
              </a:solidFill>
              <a:latin typeface="Osaka" pitchFamily="32" charset="-128"/>
            </a:endParaRPr>
          </a:p>
        </p:txBody>
      </p:sp>
      <p:sp>
        <p:nvSpPr>
          <p:cNvPr id="630799" name="Comment 15"/>
          <p:cNvSpPr>
            <a:spLocks noChangeArrowheads="1"/>
          </p:cNvSpPr>
          <p:nvPr/>
        </p:nvSpPr>
        <p:spPr bwMode="auto">
          <a:xfrm>
            <a:off x="6781800" y="3075800"/>
            <a:ext cx="1905000" cy="376238"/>
          </a:xfrm>
          <a:prstGeom prst="rect">
            <a:avLst/>
          </a:prstGeom>
          <a:solidFill>
            <a:srgbClr val="008000">
              <a:alpha val="35000"/>
            </a:srgbClr>
          </a:solidFill>
          <a:ln w="9525">
            <a:solidFill>
              <a:srgbClr val="04993E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1800" dirty="0" err="1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  <a:cs typeface="ＭＳ Ｐゴシック" pitchFamily="32" charset="-128"/>
              </a:rPr>
              <a:t>solar+KamLAND</a:t>
            </a:r>
            <a:endParaRPr lang="en-US" altLang="ja-JP" sz="1800" dirty="0">
              <a:solidFill>
                <a:srgbClr val="000000"/>
              </a:solidFill>
              <a:latin typeface="Arial" pitchFamily="32" charset="0"/>
              <a:ea typeface="ＭＳ Ｐゴシック" pitchFamily="32" charset="-128"/>
              <a:cs typeface="ＭＳ Ｐゴシック" pitchFamily="32" charset="-128"/>
            </a:endParaRPr>
          </a:p>
        </p:txBody>
      </p:sp>
      <p:sp>
        <p:nvSpPr>
          <p:cNvPr id="24" name="Comment 9"/>
          <p:cNvSpPr>
            <a:spLocks noChangeArrowheads="1"/>
          </p:cNvSpPr>
          <p:nvPr/>
        </p:nvSpPr>
        <p:spPr bwMode="auto">
          <a:xfrm>
            <a:off x="381001" y="3082706"/>
            <a:ext cx="2514600" cy="369332"/>
          </a:xfrm>
          <a:prstGeom prst="rect">
            <a:avLst/>
          </a:prstGeom>
          <a:solidFill>
            <a:srgbClr val="FF0000">
              <a:alpha val="35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  <a:cs typeface="ＭＳ Ｐゴシック" pitchFamily="32" charset="-128"/>
              </a:rPr>
              <a:t>SK-atm+MINOS+T2K</a:t>
            </a:r>
            <a:endParaRPr lang="en-US" altLang="ja-JP" sz="2000" dirty="0">
              <a:solidFill>
                <a:srgbClr val="000000"/>
              </a:solidFill>
              <a:latin typeface="Arial" pitchFamily="32" charset="0"/>
              <a:ea typeface="ＭＳ Ｐゴシック" pitchFamily="32" charset="-128"/>
              <a:cs typeface="ＭＳ Ｐゴシック" pitchFamily="32" charset="-128"/>
            </a:endParaRPr>
          </a:p>
        </p:txBody>
      </p:sp>
      <p:sp>
        <p:nvSpPr>
          <p:cNvPr id="15" name="Comment 9"/>
          <p:cNvSpPr>
            <a:spLocks noChangeArrowheads="1"/>
          </p:cNvSpPr>
          <p:nvPr/>
        </p:nvSpPr>
        <p:spPr bwMode="auto">
          <a:xfrm>
            <a:off x="3797503" y="3075800"/>
            <a:ext cx="2438400" cy="307777"/>
          </a:xfrm>
          <a:prstGeom prst="rect">
            <a:avLst/>
          </a:prstGeom>
          <a:solidFill>
            <a:srgbClr val="660066">
              <a:alpha val="31000"/>
            </a:srgbClr>
          </a:solidFill>
          <a:ln w="9525">
            <a:solidFill>
              <a:srgbClr val="00009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1400" dirty="0" smtClean="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  <a:cs typeface="ＭＳ Ｐゴシック" pitchFamily="32" charset="-128"/>
              </a:rPr>
              <a:t>T2K-MINOS-DC-DB-RENO</a:t>
            </a:r>
            <a:endParaRPr lang="en-US" altLang="ja-JP" sz="1400" dirty="0">
              <a:solidFill>
                <a:srgbClr val="000000"/>
              </a:solidFill>
              <a:latin typeface="Arial" pitchFamily="32" charset="0"/>
              <a:ea typeface="ＭＳ Ｐゴシック" pitchFamily="32" charset="-128"/>
              <a:cs typeface="ＭＳ Ｐゴシック" pitchFamily="32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248" y="3599438"/>
            <a:ext cx="3461753" cy="325856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456" y="3537465"/>
            <a:ext cx="1869897" cy="332053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94360"/>
            <a:ext cx="3608574" cy="246199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11070"/>
            <a:ext cx="9089696" cy="1208736"/>
          </a:xfrm>
          <a:prstGeom prst="rect">
            <a:avLst/>
          </a:prstGeom>
        </p:spPr>
      </p:pic>
      <p:sp>
        <p:nvSpPr>
          <p:cNvPr id="21" name="Oval 11"/>
          <p:cNvSpPr>
            <a:spLocks noChangeArrowheads="1"/>
          </p:cNvSpPr>
          <p:nvPr/>
        </p:nvSpPr>
        <p:spPr bwMode="auto">
          <a:xfrm>
            <a:off x="3023007" y="1114171"/>
            <a:ext cx="1993696" cy="1866412"/>
          </a:xfrm>
          <a:prstGeom prst="ellipse">
            <a:avLst/>
          </a:prstGeom>
          <a:solidFill>
            <a:srgbClr val="660066">
              <a:alpha val="31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3676456" y="1062832"/>
            <a:ext cx="1340247" cy="349034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5289674" y="1062038"/>
            <a:ext cx="1925379" cy="1854666"/>
          </a:xfrm>
          <a:prstGeom prst="ellipse">
            <a:avLst/>
          </a:prstGeom>
          <a:solidFill>
            <a:srgbClr val="008000">
              <a:alpha val="3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96426" y="1114171"/>
            <a:ext cx="1894374" cy="1802533"/>
          </a:xfrm>
          <a:prstGeom prst="ellipse">
            <a:avLst/>
          </a:prstGeom>
          <a:solidFill>
            <a:srgbClr val="FF0000">
              <a:alpha val="3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56009</TotalTime>
  <Words>2149</Words>
  <Application>Microsoft Macintosh PowerPoint</Application>
  <PresentationFormat>画面に合わせる (4:3)</PresentationFormat>
  <Paragraphs>330</Paragraphs>
  <Slides>67</Slides>
  <Notes>18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67</vt:i4>
      </vt:variant>
    </vt:vector>
  </HeadingPairs>
  <TitlesOfParts>
    <vt:vector size="68" baseType="lpstr">
      <vt:lpstr>Office テーマ</vt:lpstr>
      <vt:lpstr>Neutrino theory = Neutrino physics viewed by a theoretician</vt:lpstr>
      <vt:lpstr>My career in Latin America</vt:lpstr>
      <vt:lpstr>　neutrino physics as interdisciplinary field</vt:lpstr>
      <vt:lpstr>スライド 4</vt:lpstr>
      <vt:lpstr>Experimental nu is moving!! </vt:lpstr>
      <vt:lpstr>Experimental nu is moving!! </vt:lpstr>
      <vt:lpstr>Long discovery phase finally ended</vt:lpstr>
      <vt:lpstr>3 flavor neutrino mixing established</vt:lpstr>
      <vt:lpstr>All the angles are measured ! lepton CP phase d left (1998-2012)</vt:lpstr>
      <vt:lpstr>All three angles are measured: Random angles?</vt:lpstr>
      <vt:lpstr>Yet, we still don’t know CP,  mass pattern &amp; absolute mass scale</vt:lpstr>
      <vt:lpstr>CP and mass ordering: Are we started to know the answer?</vt:lpstr>
      <vt:lpstr>d =~ 3p/2 preferred (T2K)</vt:lpstr>
      <vt:lpstr>Apparently, normal ordering preferred !</vt:lpstr>
      <vt:lpstr>Super-K (+T2K, reactor)</vt:lpstr>
      <vt:lpstr>So, Things started to converge !!?</vt:lpstr>
      <vt:lpstr>If so, it’s a great news for NOvA!</vt:lpstr>
      <vt:lpstr>d=3p/2 (or –p/2) implies that we are at the tip of the ellipse           the best case for NOvA</vt:lpstr>
      <vt:lpstr>Next generation experiments</vt:lpstr>
      <vt:lpstr>Hyper-Kamiokande</vt:lpstr>
      <vt:lpstr>Sensitivity to CP phase</vt:lpstr>
      <vt:lpstr>スライド 22</vt:lpstr>
      <vt:lpstr>T2KK (or T2HKK)</vt:lpstr>
      <vt:lpstr>T2HKK: Mass ordering and CP sensitivities</vt:lpstr>
      <vt:lpstr>スライド 25</vt:lpstr>
      <vt:lpstr>スライド 26</vt:lpstr>
      <vt:lpstr>DUNE: CP sensitivity</vt:lpstr>
      <vt:lpstr>スライド 28</vt:lpstr>
      <vt:lpstr>JUNO: exploring 12 sector &amp; mass ordering</vt:lpstr>
      <vt:lpstr>スライド 30</vt:lpstr>
      <vt:lpstr>Mass ordering in JUNO:  highly debated subject</vt:lpstr>
      <vt:lpstr>Anomaly? Sterile n?</vt:lpstr>
      <vt:lpstr>Reactor anomaly?</vt:lpstr>
      <vt:lpstr>LSND-MiniBooNE anomaly</vt:lpstr>
      <vt:lpstr>Tension between appearance and disappearance</vt:lpstr>
      <vt:lpstr>SBL experiments ongoing</vt:lpstr>
      <vt:lpstr>スライド 37</vt:lpstr>
      <vt:lpstr>We want to hear definitive result!</vt:lpstr>
      <vt:lpstr>Puzzle lasted for ~20 years!</vt:lpstr>
      <vt:lpstr>Fermilab SBL program: 5s coverage!</vt:lpstr>
      <vt:lpstr>Astrophysical neutrinos</vt:lpstr>
      <vt:lpstr>IceCube discovered astrophysical neutrinos! </vt:lpstr>
      <vt:lpstr>スライド 43</vt:lpstr>
      <vt:lpstr>IceCube discovered the source!</vt:lpstr>
      <vt:lpstr>IceCube-170922A  from blazar TXS 0506+056 </vt:lpstr>
      <vt:lpstr>blazar TXS 0506+056 </vt:lpstr>
      <vt:lpstr>Multi-wavelength observations of TXS 0506+056 </vt:lpstr>
      <vt:lpstr>neutrino follows gravitational wave in multi-messenger astronomy</vt:lpstr>
      <vt:lpstr>Physics of neutrino mass </vt:lpstr>
      <vt:lpstr>If I ask the question “what is the origin of nu mass?”</vt:lpstr>
      <vt:lpstr>“multi-messenger approach” in nu theory?</vt:lpstr>
      <vt:lpstr>nMSM by Asaka, Shaposhnikov et al</vt:lpstr>
      <vt:lpstr>What is next? (or toward the end?) </vt:lpstr>
      <vt:lpstr>What is next? </vt:lpstr>
      <vt:lpstr>In what circumstance, do we have  unitarity test ?</vt:lpstr>
      <vt:lpstr>High-energy vs. Low-energy unitarity violation </vt:lpstr>
      <vt:lpstr>High- vs low-scale unitarity violation: more generic differences</vt:lpstr>
      <vt:lpstr>Parametrizing non-unitarity: alpha parametrization </vt:lpstr>
      <vt:lpstr>Conclusion  </vt:lpstr>
      <vt:lpstr>Conclusion continued</vt:lpstr>
      <vt:lpstr>Backup slides</vt:lpstr>
      <vt:lpstr>Majorana vs. Dirac neutrinos</vt:lpstr>
      <vt:lpstr>スライド 63</vt:lpstr>
      <vt:lpstr>Observable: 0n DBD half life</vt:lpstr>
      <vt:lpstr>Currently, Xe constraint seems the strongest</vt:lpstr>
      <vt:lpstr>Many double beta decay experiments are either ongoing or coming</vt:lpstr>
      <vt:lpstr>If 0n DBD is discovered ..</vt:lpstr>
    </vt:vector>
  </TitlesOfParts>
  <Company>首都大学東京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南方 久和</dc:creator>
  <cp:lastModifiedBy>南方 久和</cp:lastModifiedBy>
  <cp:revision>246</cp:revision>
  <cp:lastPrinted>2017-08-13T06:52:59Z</cp:lastPrinted>
  <dcterms:created xsi:type="dcterms:W3CDTF">2018-11-24T19:12:15Z</dcterms:created>
  <dcterms:modified xsi:type="dcterms:W3CDTF">2018-11-27T12:09:06Z</dcterms:modified>
</cp:coreProperties>
</file>