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0"/>
  </p:notesMasterIdLst>
  <p:sldIdLst>
    <p:sldId id="294" r:id="rId3"/>
    <p:sldId id="408" r:id="rId4"/>
    <p:sldId id="431" r:id="rId5"/>
    <p:sldId id="433" r:id="rId6"/>
    <p:sldId id="435" r:id="rId7"/>
    <p:sldId id="432" r:id="rId8"/>
    <p:sldId id="434" r:id="rId9"/>
    <p:sldId id="440" r:id="rId10"/>
    <p:sldId id="444" r:id="rId11"/>
    <p:sldId id="436" r:id="rId12"/>
    <p:sldId id="429" r:id="rId13"/>
    <p:sldId id="445" r:id="rId14"/>
    <p:sldId id="446" r:id="rId15"/>
    <p:sldId id="447" r:id="rId16"/>
    <p:sldId id="450" r:id="rId17"/>
    <p:sldId id="347" r:id="rId18"/>
    <p:sldId id="442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>
      <p:cViewPr varScale="1">
        <p:scale>
          <a:sx n="70" d="100"/>
          <a:sy n="70" d="100"/>
        </p:scale>
        <p:origin x="13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EF4E4-1961-4EF9-9060-75C62735AF2B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BE94C-C3C9-452F-8D20-D399886919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50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7AA7-78F2-4F0E-AC09-73DB1B2DBAA1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28/11/2018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C256-CE0E-4226-9109-D8058BC6F0D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003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7AA7-78F2-4F0E-AC09-73DB1B2DBAA1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28/11/2018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C256-CE0E-4226-9109-D8058BC6F0D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126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7AA7-78F2-4F0E-AC09-73DB1B2DBAA1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28/11/2018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C256-CE0E-4226-9109-D8058BC6F0D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772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7AA7-78F2-4F0E-AC09-73DB1B2DBAA1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28/11/2018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C256-CE0E-4226-9109-D8058BC6F0D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694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7AA7-78F2-4F0E-AC09-73DB1B2DBAA1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28/11/2018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C256-CE0E-4226-9109-D8058BC6F0D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977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7AA7-78F2-4F0E-AC09-73DB1B2DBAA1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28/11/2018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C256-CE0E-4226-9109-D8058BC6F0D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2645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7AA7-78F2-4F0E-AC09-73DB1B2DBAA1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28/11/2018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C256-CE0E-4226-9109-D8058BC6F0D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178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7AA7-78F2-4F0E-AC09-73DB1B2DBAA1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28/11/2018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C256-CE0E-4226-9109-D8058BC6F0D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102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7AA7-78F2-4F0E-AC09-73DB1B2DBAA1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28/11/2018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C256-CE0E-4226-9109-D8058BC6F0D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9892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7AA7-78F2-4F0E-AC09-73DB1B2DBAA1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28/11/2018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C256-CE0E-4226-9109-D8058BC6F0D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2528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7AA7-78F2-4F0E-AC09-73DB1B2DBAA1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28/11/2018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C256-CE0E-4226-9109-D8058BC6F0D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590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28/11/2018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28/11/2018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28/11/2018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27AA7-78F2-4F0E-AC09-73DB1B2DBAA1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28/11/2018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CC256-CE0E-4226-9109-D8058BC6F0D4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_tradn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57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2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9.gif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2.png"/><Relationship Id="rId4" Type="http://schemas.openxmlformats.org/officeDocument/2006/relationships/image" Target="../media/image10.jpeg"/><Relationship Id="rId9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0"/>
            <a:ext cx="9144000" cy="3877985"/>
          </a:xfrm>
          <a:prstGeom prst="rect">
            <a:avLst/>
          </a:prstGeom>
          <a:noFill/>
          <a:ln cmpd="tri"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TW" sz="2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rPr>
              <a:t>Traversable Wormholes in </a:t>
            </a:r>
            <a:r>
              <a:rPr lang="en-US" altLang="zh-TW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rPr>
              <a:t>AdS</a:t>
            </a:r>
            <a:r>
              <a:rPr lang="en-US" altLang="zh-TW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es-PE" sz="4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altLang="zh-TW" sz="2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altLang="zh-TW" sz="1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altLang="zh-TW" sz="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buFontTx/>
              <a:buAutoNum type="alphaUcPeriod" startAt="20"/>
              <a:defRPr/>
            </a:pPr>
            <a:r>
              <a:rPr lang="es-ES" altLang="zh-TW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rPr>
              <a:t>Vargas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altLang="zh-TW" sz="12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00FF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altLang="zh-TW" sz="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00FF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zh-TW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Facultad de Ciencias Físicas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zh-TW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rPr>
              <a:t> UNMSM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15516" y="0"/>
            <a:ext cx="8712968" cy="134076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新細明體" pitchFamily="18" charset="-12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7" y="4320176"/>
            <a:ext cx="9144000" cy="2330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95220" rIns="0" bIns="6348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7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kumimoji="0" lang="pt-BR" altLang="pt-BR" sz="2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7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altLang="pt-BR" sz="2700" dirty="0">
                <a:cs typeface="Arial" panose="020B0604020202020204" pitchFamily="34" charset="0"/>
              </a:rPr>
              <a:t> </a:t>
            </a:r>
            <a:r>
              <a:rPr lang="pt-BR" altLang="pt-BR" sz="2700" dirty="0" smtClean="0">
                <a:cs typeface="Arial" panose="020B0604020202020204" pitchFamily="34" charset="0"/>
              </a:rPr>
              <a:t>                                     XII</a:t>
            </a:r>
            <a:r>
              <a:rPr kumimoji="0" lang="pt-BR" altLang="pt-BR" sz="27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SILAFAE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200" b="0" i="0" u="none" strike="noStrike" cap="none" normalizeH="0" baseline="0" dirty="0" smtClean="0">
              <a:ln>
                <a:noFill/>
              </a:ln>
              <a:solidFill>
                <a:srgbClr val="32323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altLang="pt-BR" sz="1600" dirty="0" smtClean="0">
                <a:cs typeface="Arial" panose="020B0604020202020204" pitchFamily="34" charset="0"/>
              </a:rPr>
              <a:t>PUCP</a:t>
            </a:r>
            <a:r>
              <a:rPr kumimoji="0" lang="pt-BR" altLang="pt-BR" sz="1600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rPr>
              <a:t> </a:t>
            </a:r>
            <a:r>
              <a:rPr lang="pt-BR" altLang="pt-BR" sz="1600" dirty="0" smtClean="0">
                <a:cs typeface="Arial" panose="020B0604020202020204" pitchFamily="34" charset="0"/>
              </a:rPr>
              <a:t>LIMA, PERU</a:t>
            </a:r>
          </a:p>
          <a:p>
            <a:pPr algn="ctr"/>
            <a:endParaRPr lang="pt-BR" altLang="pt-BR" sz="1600" dirty="0">
              <a:cs typeface="Arial" panose="020B0604020202020204" pitchFamily="34" charset="0"/>
            </a:endParaRPr>
          </a:p>
          <a:p>
            <a:pPr algn="ctr"/>
            <a:r>
              <a:rPr lang="pt-BR" altLang="pt-BR" sz="1600" dirty="0" smtClean="0">
                <a:cs typeface="Arial" panose="020B0604020202020204" pitchFamily="34" charset="0"/>
              </a:rPr>
              <a:t> </a:t>
            </a:r>
            <a:r>
              <a:rPr lang="en-US" altLang="pt-BR" sz="1600" dirty="0" smtClean="0"/>
              <a:t>November</a:t>
            </a:r>
            <a:r>
              <a:rPr lang="en-US" sz="1600" dirty="0" smtClean="0"/>
              <a:t> 26 </a:t>
            </a:r>
            <a:r>
              <a:rPr lang="en-US" sz="1600" dirty="0"/>
              <a:t>– </a:t>
            </a:r>
            <a:r>
              <a:rPr lang="en-US" sz="1600" dirty="0" smtClean="0"/>
              <a:t> 30, 2018</a:t>
            </a:r>
            <a:endParaRPr lang="pt-BR" altLang="pt-BR" sz="1600" dirty="0" smtClean="0"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335" y="5017952"/>
            <a:ext cx="1379988" cy="16322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7 Imagen" descr="GFT Log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36296" y="5018237"/>
            <a:ext cx="1907704" cy="1632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986" y="0"/>
            <a:ext cx="9144000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Assuming </a:t>
            </a:r>
            <a:r>
              <a:rPr lang="en-US" sz="2800" dirty="0">
                <a:solidFill>
                  <a:srgbClr val="3333FF"/>
                </a:solidFill>
              </a:rPr>
              <a:t>the </a:t>
            </a:r>
            <a:r>
              <a:rPr lang="en-US" sz="2800" dirty="0" err="1">
                <a:solidFill>
                  <a:srgbClr val="3333FF"/>
                </a:solidFill>
              </a:rPr>
              <a:t>AdS</a:t>
            </a:r>
            <a:r>
              <a:rPr lang="en-US" sz="2800" dirty="0">
                <a:solidFill>
                  <a:srgbClr val="3333FF"/>
                </a:solidFill>
              </a:rPr>
              <a:t>/CFT correspondence TFD is </a:t>
            </a:r>
            <a:r>
              <a:rPr lang="en-US" sz="2800" dirty="0" err="1">
                <a:solidFill>
                  <a:srgbClr val="3333FF"/>
                </a:solidFill>
              </a:rPr>
              <a:t>holographically</a:t>
            </a:r>
            <a:endParaRPr lang="en-US" sz="2800" dirty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 </a:t>
            </a:r>
            <a:r>
              <a:rPr lang="en-US" sz="2800" dirty="0" smtClean="0">
                <a:solidFill>
                  <a:srgbClr val="3333FF"/>
                </a:solidFill>
              </a:rPr>
              <a:t>  dual </a:t>
            </a:r>
            <a:r>
              <a:rPr lang="en-US" sz="2800" dirty="0">
                <a:solidFill>
                  <a:srgbClr val="3333FF"/>
                </a:solidFill>
              </a:rPr>
              <a:t>to an eternal two-sided </a:t>
            </a:r>
            <a:r>
              <a:rPr lang="en-US" sz="2800" dirty="0" err="1">
                <a:solidFill>
                  <a:srgbClr val="3333FF"/>
                </a:solidFill>
              </a:rPr>
              <a:t>AdS</a:t>
            </a:r>
            <a:r>
              <a:rPr lang="en-US" sz="2800" dirty="0">
                <a:solidFill>
                  <a:srgbClr val="3333FF"/>
                </a:solidFill>
              </a:rPr>
              <a:t> black </a:t>
            </a:r>
            <a:r>
              <a:rPr lang="en-US" sz="2800" dirty="0" smtClean="0">
                <a:solidFill>
                  <a:srgbClr val="3333FF"/>
                </a:solidFill>
              </a:rPr>
              <a:t>hole. </a:t>
            </a: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1600" dirty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Start </a:t>
            </a:r>
            <a:r>
              <a:rPr lang="en-US" sz="2800" dirty="0">
                <a:solidFill>
                  <a:srgbClr val="3333FF"/>
                </a:solidFill>
              </a:rPr>
              <a:t>with the eternal </a:t>
            </a:r>
            <a:r>
              <a:rPr lang="en-US" sz="2800" dirty="0" err="1">
                <a:solidFill>
                  <a:srgbClr val="3333FF"/>
                </a:solidFill>
              </a:rPr>
              <a:t>AdS</a:t>
            </a:r>
            <a:r>
              <a:rPr lang="en-US" sz="2800" dirty="0">
                <a:solidFill>
                  <a:srgbClr val="3333FF"/>
                </a:solidFill>
              </a:rPr>
              <a:t> black hole, dual to the </a:t>
            </a:r>
            <a:r>
              <a:rPr lang="en-US" sz="2800" dirty="0" err="1" smtClean="0">
                <a:solidFill>
                  <a:srgbClr val="3333FF"/>
                </a:solidFill>
              </a:rPr>
              <a:t>thermofield</a:t>
            </a:r>
            <a:endParaRPr lang="en-US" sz="28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</a:t>
            </a:r>
            <a:r>
              <a:rPr lang="en-US" sz="2800" dirty="0">
                <a:solidFill>
                  <a:srgbClr val="3333FF"/>
                </a:solidFill>
              </a:rPr>
              <a:t>double state in the decoupled product of </a:t>
            </a:r>
            <a:r>
              <a:rPr lang="en-US" sz="2800" dirty="0" smtClean="0">
                <a:solidFill>
                  <a:srgbClr val="3333FF"/>
                </a:solidFill>
              </a:rPr>
              <a:t>two </a:t>
            </a:r>
          </a:p>
          <a:p>
            <a:pPr>
              <a:spcBef>
                <a:spcPct val="0"/>
              </a:spcBef>
              <a:defRPr/>
            </a:pPr>
            <a:endParaRPr lang="en-US" sz="11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dirty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CFTs</a:t>
            </a:r>
            <a:r>
              <a:rPr lang="en-US" sz="2800" dirty="0">
                <a:solidFill>
                  <a:srgbClr val="3333FF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16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 smtClean="0"/>
              <a:t>Israel, </a:t>
            </a:r>
            <a:r>
              <a:rPr lang="en-US" sz="2800" dirty="0" err="1" smtClean="0"/>
              <a:t>Maldacena</a:t>
            </a:r>
            <a:endParaRPr lang="en-US" sz="2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40" y="2446878"/>
            <a:ext cx="4743450" cy="36385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5944" y="2341986"/>
            <a:ext cx="4260552" cy="2760837"/>
          </a:xfrm>
          <a:prstGeom prst="rect">
            <a:avLst/>
          </a:prstGeom>
        </p:spPr>
      </p:pic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6551256"/>
              </p:ext>
            </p:extLst>
          </p:nvPr>
        </p:nvGraphicFramePr>
        <p:xfrm>
          <a:off x="4427984" y="5226468"/>
          <a:ext cx="4608512" cy="858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27" name="Equation" r:id="rId5" imgW="2374560" imgH="482400" progId="Equation.3">
                  <p:embed/>
                </p:oleObj>
              </mc:Choice>
              <mc:Fallback>
                <p:oleObj name="Equation" r:id="rId5" imgW="23745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5226468"/>
                        <a:ext cx="4608512" cy="8589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1046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376" y="34477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Gao</a:t>
            </a:r>
            <a:r>
              <a:rPr lang="en-US" sz="2800" dirty="0">
                <a:solidFill>
                  <a:srgbClr val="3333FF"/>
                </a:solidFill>
              </a:rPr>
              <a:t>, </a:t>
            </a:r>
            <a:r>
              <a:rPr lang="en-US" sz="2800" dirty="0" err="1">
                <a:solidFill>
                  <a:srgbClr val="3333FF"/>
                </a:solidFill>
              </a:rPr>
              <a:t>Jafferis</a:t>
            </a:r>
            <a:r>
              <a:rPr lang="en-US" sz="2800" dirty="0">
                <a:solidFill>
                  <a:srgbClr val="3333FF"/>
                </a:solidFill>
              </a:rPr>
              <a:t> and Wall showed that a wormhole in the </a:t>
            </a:r>
            <a:r>
              <a:rPr lang="en-US" sz="2800" dirty="0" smtClean="0">
                <a:solidFill>
                  <a:srgbClr val="3333FF"/>
                </a:solidFill>
              </a:rPr>
              <a:t>eternal</a:t>
            </a:r>
          </a:p>
          <a:p>
            <a:pPr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 </a:t>
            </a:r>
            <a:r>
              <a:rPr lang="en-US" sz="2800" dirty="0" err="1">
                <a:solidFill>
                  <a:srgbClr val="3333FF"/>
                </a:solidFill>
              </a:rPr>
              <a:t>AdS</a:t>
            </a:r>
            <a:r>
              <a:rPr lang="en-US" sz="2800" dirty="0">
                <a:solidFill>
                  <a:srgbClr val="3333FF"/>
                </a:solidFill>
              </a:rPr>
              <a:t> black hole scenario can be made traversable by </a:t>
            </a:r>
            <a:r>
              <a:rPr lang="en-US" sz="2800" dirty="0" smtClean="0">
                <a:solidFill>
                  <a:srgbClr val="3333FF"/>
                </a:solidFill>
              </a:rPr>
              <a:t>turning</a:t>
            </a:r>
          </a:p>
          <a:p>
            <a:pPr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 </a:t>
            </a:r>
            <a:r>
              <a:rPr lang="en-US" sz="2800" dirty="0">
                <a:solidFill>
                  <a:srgbClr val="3333FF"/>
                </a:solidFill>
              </a:rPr>
              <a:t>on a coupling between the left and right boundaries of </a:t>
            </a:r>
            <a:r>
              <a:rPr lang="en-US" sz="2800" dirty="0" smtClean="0">
                <a:solidFill>
                  <a:srgbClr val="3333FF"/>
                </a:solidFill>
              </a:rPr>
              <a:t>form</a:t>
            </a:r>
          </a:p>
          <a:p>
            <a:pPr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  </a:t>
            </a:r>
          </a:p>
          <a:p>
            <a:pPr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                                                    is a small deformation.</a:t>
            </a:r>
          </a:p>
          <a:p>
            <a:pPr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          is </a:t>
            </a:r>
            <a:r>
              <a:rPr lang="en-US" sz="2800" dirty="0">
                <a:solidFill>
                  <a:srgbClr val="3333FF"/>
                </a:solidFill>
              </a:rPr>
              <a:t>a scalar operator of </a:t>
            </a:r>
            <a:r>
              <a:rPr lang="en-US" sz="2800" dirty="0" smtClean="0">
                <a:solidFill>
                  <a:srgbClr val="3333FF"/>
                </a:solidFill>
              </a:rPr>
              <a:t>dimension                            living in</a:t>
            </a:r>
          </a:p>
          <a:p>
            <a:pPr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  </a:t>
            </a:r>
            <a:r>
              <a:rPr lang="en-US" sz="2800" dirty="0">
                <a:solidFill>
                  <a:srgbClr val="3333FF"/>
                </a:solidFill>
              </a:rPr>
              <a:t>the </a:t>
            </a:r>
            <a:r>
              <a:rPr lang="en-US" sz="2800" dirty="0" smtClean="0">
                <a:solidFill>
                  <a:srgbClr val="3333FF"/>
                </a:solidFill>
              </a:rPr>
              <a:t>Left/Right CFT</a:t>
            </a:r>
            <a:r>
              <a:rPr lang="en-US" sz="2800" dirty="0">
                <a:solidFill>
                  <a:srgbClr val="3333FF"/>
                </a:solidFill>
              </a:rPr>
              <a:t>, dual to a bulk scalar </a:t>
            </a:r>
            <a:r>
              <a:rPr lang="en-US" sz="2800" dirty="0" smtClean="0">
                <a:solidFill>
                  <a:srgbClr val="3333FF"/>
                </a:solidFill>
              </a:rPr>
              <a:t>field </a:t>
            </a:r>
            <a:r>
              <a:rPr lang="en-US" sz="2800" dirty="0">
                <a:solidFill>
                  <a:srgbClr val="3333FF"/>
                </a:solidFill>
              </a:rPr>
              <a:t>with mass </a:t>
            </a:r>
            <a:r>
              <a:rPr lang="en-US" sz="2800" dirty="0" smtClean="0"/>
              <a:t>m.</a:t>
            </a: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33" y="1996448"/>
            <a:ext cx="8253500" cy="8054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4106911"/>
            <a:ext cx="3525419" cy="7852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5296726"/>
            <a:ext cx="576064" cy="2962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2194" y="5142461"/>
            <a:ext cx="1918369" cy="45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610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556792"/>
            <a:ext cx="7272808" cy="305714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986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BTZ black hole                      </a:t>
            </a:r>
            <a:r>
              <a:rPr lang="en-US" sz="2800" dirty="0" err="1" smtClean="0"/>
              <a:t>Bañados</a:t>
            </a:r>
            <a:r>
              <a:rPr lang="en-US" sz="2800" dirty="0" smtClean="0"/>
              <a:t>, </a:t>
            </a:r>
            <a:r>
              <a:rPr lang="en-US" sz="2800" dirty="0" err="1" smtClean="0"/>
              <a:t>Teitelboim</a:t>
            </a:r>
            <a:r>
              <a:rPr lang="en-US" sz="2800" dirty="0" smtClean="0"/>
              <a:t> </a:t>
            </a:r>
            <a:r>
              <a:rPr lang="en-US" sz="2800" dirty="0" err="1" smtClean="0"/>
              <a:t>Zanalli</a:t>
            </a:r>
            <a:r>
              <a:rPr lang="en-US" sz="2800" dirty="0" smtClean="0"/>
              <a:t> 92</a:t>
            </a:r>
          </a:p>
          <a:p>
            <a:pPr lvl="0">
              <a:spcBef>
                <a:spcPct val="0"/>
              </a:spcBef>
              <a:defRPr/>
            </a:pPr>
            <a:endParaRPr lang="en-US" sz="2800" dirty="0"/>
          </a:p>
          <a:p>
            <a:pPr lvl="0">
              <a:spcBef>
                <a:spcPct val="0"/>
              </a:spcBef>
              <a:defRPr/>
            </a:pPr>
            <a:endParaRPr lang="en-US" sz="2800" dirty="0" smtClean="0"/>
          </a:p>
          <a:p>
            <a:pPr lvl="0">
              <a:spcBef>
                <a:spcPct val="0"/>
              </a:spcBef>
              <a:defRPr/>
            </a:pPr>
            <a:endParaRPr lang="en-US" sz="2800" dirty="0"/>
          </a:p>
          <a:p>
            <a:pPr lvl="0">
              <a:spcBef>
                <a:spcPct val="0"/>
              </a:spcBef>
              <a:defRPr/>
            </a:pPr>
            <a:endParaRPr lang="en-US" sz="2800" dirty="0" smtClean="0"/>
          </a:p>
          <a:p>
            <a:pPr lvl="0">
              <a:spcBef>
                <a:spcPct val="0"/>
              </a:spcBef>
              <a:defRPr/>
            </a:pPr>
            <a:endParaRPr lang="en-US" sz="2800" dirty="0"/>
          </a:p>
          <a:p>
            <a:pPr lvl="0">
              <a:spcBef>
                <a:spcPct val="0"/>
              </a:spcBef>
              <a:defRPr/>
            </a:pPr>
            <a:endParaRPr lang="en-US" sz="2800" dirty="0" smtClean="0"/>
          </a:p>
          <a:p>
            <a:pPr lvl="0">
              <a:spcBef>
                <a:spcPct val="0"/>
              </a:spcBef>
              <a:defRPr/>
            </a:pPr>
            <a:endParaRPr lang="en-US" sz="2800" dirty="0"/>
          </a:p>
          <a:p>
            <a:pPr lvl="0">
              <a:spcBef>
                <a:spcPct val="0"/>
              </a:spcBef>
              <a:defRPr/>
            </a:pPr>
            <a:endParaRPr lang="en-US" sz="2800" dirty="0" smtClean="0"/>
          </a:p>
          <a:p>
            <a:pPr lvl="0">
              <a:spcBef>
                <a:spcPct val="0"/>
              </a:spcBef>
              <a:defRPr/>
            </a:pPr>
            <a:endParaRPr lang="en-US" sz="2800" dirty="0"/>
          </a:p>
          <a:p>
            <a:pPr lvl="0">
              <a:spcBef>
                <a:spcPct val="0"/>
              </a:spcBef>
              <a:defRPr/>
            </a:pPr>
            <a:endParaRPr lang="en-US" sz="28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The </a:t>
            </a:r>
            <a:r>
              <a:rPr lang="en-US" sz="2800" dirty="0">
                <a:solidFill>
                  <a:srgbClr val="3333FF"/>
                </a:solidFill>
              </a:rPr>
              <a:t>bulk stress tensor associated to the scalar </a:t>
            </a:r>
            <a:r>
              <a:rPr lang="en-US" sz="2800" dirty="0" smtClean="0">
                <a:solidFill>
                  <a:srgbClr val="3333FF"/>
                </a:solidFill>
              </a:rPr>
              <a:t>field is</a:t>
            </a: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They considered correlation function</a:t>
            </a:r>
            <a:endParaRPr lang="en-US" sz="2800" dirty="0">
              <a:solidFill>
                <a:srgbClr val="3333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764704"/>
            <a:ext cx="4876800" cy="5810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6240" y="5197221"/>
            <a:ext cx="4397491" cy="5536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12" y="6242362"/>
            <a:ext cx="3452088" cy="49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332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548680"/>
            <a:ext cx="8100900" cy="7200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361250"/>
            <a:ext cx="6868950" cy="70771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986" y="0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First order in contribution in </a:t>
            </a:r>
            <a:r>
              <a:rPr lang="en-US" sz="2800" dirty="0" smtClean="0"/>
              <a:t>h</a:t>
            </a:r>
          </a:p>
          <a:p>
            <a:pPr lvl="0">
              <a:spcBef>
                <a:spcPct val="0"/>
              </a:spcBef>
              <a:defRPr/>
            </a:pPr>
            <a:endParaRPr lang="en-US" sz="2800" dirty="0" smtClean="0"/>
          </a:p>
          <a:p>
            <a:pPr lvl="0">
              <a:spcBef>
                <a:spcPct val="0"/>
              </a:spcBef>
              <a:defRPr/>
            </a:pPr>
            <a:endParaRPr lang="en-US" sz="2800" dirty="0"/>
          </a:p>
          <a:p>
            <a:pPr lvl="0">
              <a:spcBef>
                <a:spcPct val="0"/>
              </a:spcBef>
              <a:defRPr/>
            </a:pPr>
            <a:endParaRPr lang="en-US" sz="28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Bulk to boundary propagator</a:t>
            </a: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The stress tensor</a:t>
            </a: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The </a:t>
            </a:r>
            <a:r>
              <a:rPr lang="en-US" sz="2800" dirty="0">
                <a:solidFill>
                  <a:srgbClr val="3333FF"/>
                </a:solidFill>
              </a:rPr>
              <a:t>linearized Einstein equation for the </a:t>
            </a:r>
            <a:r>
              <a:rPr lang="en-US" sz="2800" dirty="0"/>
              <a:t>UU</a:t>
            </a:r>
            <a:r>
              <a:rPr lang="en-US" sz="2800" dirty="0">
                <a:solidFill>
                  <a:srgbClr val="3333FF"/>
                </a:solidFill>
              </a:rPr>
              <a:t> component </a:t>
            </a:r>
            <a:r>
              <a:rPr lang="en-US" sz="2800" dirty="0" smtClean="0">
                <a:solidFill>
                  <a:srgbClr val="3333FF"/>
                </a:solidFill>
              </a:rPr>
              <a:t>for</a:t>
            </a: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 </a:t>
            </a:r>
            <a:r>
              <a:rPr lang="en-US" sz="2800" dirty="0">
                <a:solidFill>
                  <a:srgbClr val="3333FF"/>
                </a:solidFill>
              </a:rPr>
              <a:t>the fluctuations evaluated at </a:t>
            </a:r>
            <a:r>
              <a:rPr lang="en-US" sz="2800" dirty="0" smtClean="0"/>
              <a:t>V=0</a:t>
            </a:r>
            <a:r>
              <a:rPr lang="en-US" sz="2800" dirty="0" smtClean="0">
                <a:solidFill>
                  <a:srgbClr val="3333FF"/>
                </a:solidFill>
              </a:rPr>
              <a:t> </a:t>
            </a:r>
            <a:r>
              <a:rPr lang="en-US" sz="2800" dirty="0">
                <a:solidFill>
                  <a:srgbClr val="3333FF"/>
                </a:solidFill>
              </a:rPr>
              <a:t>gives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6211" y="3684568"/>
            <a:ext cx="3468610" cy="6085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2965" y="5838872"/>
            <a:ext cx="5639134" cy="75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085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197" y="764704"/>
            <a:ext cx="2240249" cy="8640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110" y="2435028"/>
            <a:ext cx="2228237" cy="8046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986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T</a:t>
            </a:r>
            <a:r>
              <a:rPr lang="en-US" sz="2800" dirty="0" smtClean="0">
                <a:solidFill>
                  <a:srgbClr val="3333FF"/>
                </a:solidFill>
              </a:rPr>
              <a:t>he </a:t>
            </a:r>
            <a:r>
              <a:rPr lang="en-US" sz="2800" dirty="0">
                <a:solidFill>
                  <a:srgbClr val="3333FF"/>
                </a:solidFill>
              </a:rPr>
              <a:t>null </a:t>
            </a:r>
            <a:r>
              <a:rPr lang="en-US" sz="2800" dirty="0" smtClean="0">
                <a:solidFill>
                  <a:srgbClr val="3333FF"/>
                </a:solidFill>
              </a:rPr>
              <a:t>geodesics at </a:t>
            </a:r>
            <a:r>
              <a:rPr lang="en-US" sz="2800" dirty="0">
                <a:solidFill>
                  <a:srgbClr val="3333FF"/>
                </a:solidFill>
              </a:rPr>
              <a:t>the horizon caused by the </a:t>
            </a:r>
            <a:r>
              <a:rPr lang="en-US" sz="2800" dirty="0" smtClean="0">
                <a:solidFill>
                  <a:srgbClr val="3333FF"/>
                </a:solidFill>
              </a:rPr>
              <a:t>interaction</a:t>
            </a: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is </a:t>
            </a:r>
            <a:endParaRPr lang="en-US" sz="2800" dirty="0">
              <a:solidFill>
                <a:srgbClr val="3333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944" y="1783455"/>
            <a:ext cx="4667969" cy="463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173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1" y="188640"/>
            <a:ext cx="4110347" cy="30243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2564903"/>
            <a:ext cx="4536504" cy="423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46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1"/>
          <p:cNvSpPr>
            <a:spLocks noChangeArrowheads="1"/>
          </p:cNvSpPr>
          <p:nvPr/>
        </p:nvSpPr>
        <p:spPr bwMode="auto">
          <a:xfrm>
            <a:off x="0" y="116632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III. </a:t>
            </a:r>
            <a:r>
              <a:rPr lang="en-US" sz="2800" dirty="0">
                <a:solidFill>
                  <a:srgbClr val="3333FF"/>
                </a:solidFill>
              </a:rPr>
              <a:t>Final Comments</a:t>
            </a:r>
            <a:endParaRPr lang="en-US" sz="2800" dirty="0">
              <a:solidFill>
                <a:srgbClr val="3333FF"/>
              </a:solidFill>
            </a:endParaRPr>
          </a:p>
          <a:p>
            <a:pPr>
              <a:defRPr/>
            </a:pPr>
            <a:r>
              <a:rPr lang="en-US" sz="2800" kern="0" dirty="0" smtClean="0">
                <a:solidFill>
                  <a:srgbClr val="3333FF"/>
                </a:solidFill>
              </a:rPr>
              <a:t>Rotaing </a:t>
            </a:r>
            <a:r>
              <a:rPr lang="pt-BR" altLang="pt-BR" sz="2800" dirty="0">
                <a:latin typeface="Arial" panose="020B0604020202020204" pitchFamily="34" charset="0"/>
                <a:cs typeface="Arial" panose="020B0604020202020204" pitchFamily="34" charset="0"/>
              </a:rPr>
              <a:t>E. </a:t>
            </a:r>
            <a:r>
              <a:rPr lang="pt-BR" alt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Caceres, </a:t>
            </a:r>
            <a:r>
              <a:rPr lang="pt-BR" altLang="pt-BR" sz="2800" dirty="0">
                <a:latin typeface="Arial" panose="020B0604020202020204" pitchFamily="34" charset="0"/>
                <a:cs typeface="Arial" panose="020B0604020202020204" pitchFamily="34" charset="0"/>
              </a:rPr>
              <a:t>A. Misobuchi </a:t>
            </a:r>
            <a:endParaRPr lang="en-US" sz="2800" kern="0" dirty="0">
              <a:solidFill>
                <a:srgbClr val="3333FF"/>
              </a:solidFill>
            </a:endParaRPr>
          </a:p>
          <a:p>
            <a:pPr>
              <a:defRPr/>
            </a:pPr>
            <a:endParaRPr lang="en-US" sz="2800" kern="0" dirty="0" smtClean="0">
              <a:solidFill>
                <a:srgbClr val="3333FF"/>
              </a:solidFill>
            </a:endParaRPr>
          </a:p>
          <a:p>
            <a:pPr>
              <a:defRPr/>
            </a:pPr>
            <a:endParaRPr lang="en-US" sz="2800" kern="0" dirty="0">
              <a:solidFill>
                <a:srgbClr val="3333FF"/>
              </a:solidFill>
            </a:endParaRPr>
          </a:p>
          <a:p>
            <a:pPr>
              <a:defRPr/>
            </a:pPr>
            <a:r>
              <a:rPr lang="en-US" sz="2800" kern="0" dirty="0" smtClean="0">
                <a:solidFill>
                  <a:srgbClr val="3333FF"/>
                </a:solidFill>
              </a:rPr>
              <a:t>Charged </a:t>
            </a:r>
          </a:p>
          <a:p>
            <a:pPr>
              <a:defRPr/>
            </a:pPr>
            <a:r>
              <a:rPr lang="pt-BR" alt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pt-BR" altLang="pt-BR" sz="2800" dirty="0">
                <a:latin typeface="Arial" panose="020B0604020202020204" pitchFamily="34" charset="0"/>
                <a:cs typeface="Arial" panose="020B0604020202020204" pitchFamily="34" charset="0"/>
              </a:rPr>
              <a:t>collaboration with: E. Caceres, </a:t>
            </a:r>
            <a:r>
              <a:rPr lang="pt-BR" altLang="pt-BR" sz="2800" dirty="0">
                <a:cs typeface="Arial" panose="020B0604020202020204" pitchFamily="34" charset="0"/>
              </a:rPr>
              <a:t>C. Rivera</a:t>
            </a:r>
            <a:r>
              <a:rPr lang="pt-BR" altLang="pt-BR" sz="2800" dirty="0">
                <a:latin typeface="Arial" panose="020B0604020202020204" pitchFamily="34" charset="0"/>
                <a:cs typeface="Arial" panose="020B0604020202020204" pitchFamily="34" charset="0"/>
              </a:rPr>
              <a:t> and A. Misobuchi </a:t>
            </a:r>
            <a:endParaRPr lang="en-US" sz="2800" kern="0" dirty="0" smtClean="0">
              <a:solidFill>
                <a:srgbClr val="3333FF"/>
              </a:solidFill>
            </a:endParaRPr>
          </a:p>
          <a:p>
            <a:pPr>
              <a:defRPr/>
            </a:pPr>
            <a:endParaRPr lang="es-ES" sz="2800" kern="0" dirty="0">
              <a:solidFill>
                <a:srgbClr val="3333FF"/>
              </a:solidFill>
            </a:endParaRPr>
          </a:p>
          <a:p>
            <a:pPr>
              <a:defRPr/>
            </a:pPr>
            <a:endParaRPr lang="es-ES" sz="2800" kern="0" dirty="0" smtClean="0">
              <a:solidFill>
                <a:srgbClr val="3333FF"/>
              </a:solidFill>
            </a:endParaRPr>
          </a:p>
          <a:p>
            <a:pPr>
              <a:defRPr/>
            </a:pPr>
            <a:endParaRPr lang="es-ES" sz="2800" kern="0" dirty="0">
              <a:solidFill>
                <a:srgbClr val="3333FF"/>
              </a:solidFill>
            </a:endParaRPr>
          </a:p>
          <a:p>
            <a:pPr>
              <a:defRPr/>
            </a:pPr>
            <a:r>
              <a:rPr lang="es-ES" sz="2800" kern="0" dirty="0" smtClean="0">
                <a:solidFill>
                  <a:srgbClr val="3333FF"/>
                </a:solidFill>
              </a:rPr>
              <a:t>    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721429"/>
              </p:ext>
            </p:extLst>
          </p:nvPr>
        </p:nvGraphicFramePr>
        <p:xfrm>
          <a:off x="229679" y="3717032"/>
          <a:ext cx="8684642" cy="1042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1" name="Equation" r:id="rId3" imgW="3352680" imgH="482400" progId="Equation.3">
                  <p:embed/>
                </p:oleObj>
              </mc:Choice>
              <mc:Fallback>
                <p:oleObj name="Equation" r:id="rId3" imgW="33526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679" y="3717032"/>
                        <a:ext cx="8684642" cy="10427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9931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smology_clockwor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63740"/>
          </a:xfrm>
          <a:prstGeom prst="rect">
            <a:avLst/>
          </a:prstGeom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609600" y="914400"/>
            <a:ext cx="8058150" cy="1471612"/>
          </a:xfrm>
          <a:prstGeom prst="rect">
            <a:avLst/>
          </a:prstGeom>
          <a:solidFill>
            <a:srgbClr val="FF0000"/>
          </a:solidFill>
          <a:ln w="38100">
            <a:solidFill>
              <a:srgbClr val="0EB84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" altLang="zh-CN" sz="8800" dirty="0" smtClean="0">
                <a:solidFill>
                  <a:srgbClr val="FFFFFF"/>
                </a:solidFill>
                <a:latin typeface="Impact" pitchFamily="34" charset="0"/>
                <a:ea typeface="宋体" charset="-122"/>
              </a:rPr>
              <a:t>Muchas</a:t>
            </a:r>
            <a:r>
              <a:rPr lang="en-US" altLang="zh-CN" sz="8800" dirty="0" smtClean="0">
                <a:solidFill>
                  <a:srgbClr val="FFFFFF"/>
                </a:solidFill>
                <a:latin typeface="Impact" pitchFamily="34" charset="0"/>
                <a:ea typeface="宋体" charset="-122"/>
              </a:rPr>
              <a:t> </a:t>
            </a:r>
            <a:r>
              <a:rPr lang="en-US" altLang="zh-CN" sz="8800" dirty="0">
                <a:solidFill>
                  <a:srgbClr val="FFFFFF"/>
                </a:solidFill>
                <a:latin typeface="Impact" pitchFamily="34" charset="0"/>
                <a:ea typeface="宋体" charset="-122"/>
              </a:rPr>
              <a:t>Gracias</a:t>
            </a:r>
            <a:r>
              <a:rPr lang="en-US" altLang="zh-CN" sz="8800" dirty="0">
                <a:latin typeface="Impact" pitchFamily="34" charset="0"/>
                <a:ea typeface="宋体" charset="-122"/>
              </a:rPr>
              <a:t> </a:t>
            </a:r>
            <a:r>
              <a:rPr lang="en-US" altLang="zh-CN" sz="8800" dirty="0">
                <a:solidFill>
                  <a:srgbClr val="FFFFFF"/>
                </a:solidFill>
                <a:latin typeface="Impact" pitchFamily="34" charset="0"/>
                <a:ea typeface="宋体" charset="-122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13829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0" y="0"/>
            <a:ext cx="9144000" cy="6553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                                         </a:t>
            </a: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Outline</a:t>
            </a:r>
          </a:p>
          <a:p>
            <a:pPr lvl="0">
              <a:spcBef>
                <a:spcPct val="0"/>
              </a:spcBef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ea typeface="+mj-ea"/>
                <a:cs typeface="+mj-cs"/>
              </a:rPr>
              <a:t>I. </a:t>
            </a:r>
            <a:r>
              <a:rPr lang="en-US" sz="3200" dirty="0" smtClean="0">
                <a:solidFill>
                  <a:srgbClr val="3333FF"/>
                </a:solidFill>
                <a:ea typeface="+mj-ea"/>
                <a:cs typeface="+mj-cs"/>
              </a:rPr>
              <a:t>Introduction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200" dirty="0" smtClean="0">
                <a:solidFill>
                  <a:srgbClr val="3333FF"/>
                </a:solidFill>
              </a:rPr>
              <a:t> </a:t>
            </a:r>
            <a:endParaRPr lang="en-US" sz="3200" baseline="0" dirty="0" smtClean="0">
              <a:solidFill>
                <a:srgbClr val="3333FF"/>
              </a:solidFill>
              <a:ea typeface="+mj-ea"/>
              <a:cs typeface="+mj-cs"/>
            </a:endParaRPr>
          </a:p>
          <a:p>
            <a:pPr marL="571500" lvl="0" indent="-571500"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ea typeface="+mj-ea"/>
                <a:cs typeface="+mj-cs"/>
              </a:rPr>
              <a:t>II. </a:t>
            </a:r>
            <a:r>
              <a:rPr lang="en-US" sz="3200" dirty="0">
                <a:solidFill>
                  <a:srgbClr val="3333FF"/>
                </a:solidFill>
                <a:ea typeface="+mj-ea"/>
                <a:cs typeface="+mj-cs"/>
              </a:rPr>
              <a:t>Traversable wormholes via a double trace </a:t>
            </a:r>
            <a:r>
              <a:rPr lang="en-US" sz="3200" dirty="0" smtClean="0">
                <a:solidFill>
                  <a:srgbClr val="3333FF"/>
                </a:solidFill>
                <a:ea typeface="+mj-ea"/>
                <a:cs typeface="+mj-cs"/>
              </a:rPr>
              <a:t>deformation</a:t>
            </a:r>
          </a:p>
          <a:p>
            <a:pPr marL="571500" lvl="0" indent="-571500">
              <a:defRPr/>
            </a:pPr>
            <a:endParaRPr lang="en-US" sz="3200" dirty="0">
              <a:solidFill>
                <a:srgbClr val="3333FF"/>
              </a:solidFill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3200" dirty="0" smtClean="0">
                <a:solidFill>
                  <a:srgbClr val="3333FF"/>
                </a:solidFill>
                <a:ea typeface="+mj-ea"/>
                <a:cs typeface="+mj-cs"/>
              </a:rPr>
              <a:t>III. </a:t>
            </a:r>
            <a:r>
              <a:rPr lang="en-US" sz="3200" dirty="0">
                <a:solidFill>
                  <a:srgbClr val="3333FF"/>
                </a:solidFill>
              </a:rPr>
              <a:t>Final Comments</a:t>
            </a:r>
            <a:endParaRPr lang="en-US" sz="3200" dirty="0" smtClean="0">
              <a:solidFill>
                <a:srgbClr val="3333FF"/>
              </a:solidFill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0" lang="es-ES" sz="2800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89742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6653" y="0"/>
            <a:ext cx="91440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I. Introduction</a:t>
            </a:r>
            <a:endParaRPr lang="en-US" sz="2800" dirty="0" smtClean="0">
              <a:solidFill>
                <a:srgbClr val="FF000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10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0000FF"/>
                </a:solidFill>
              </a:rPr>
              <a:t>Wormhole is a vacuum solution of Einstein’s equation </a:t>
            </a:r>
            <a:endParaRPr lang="en-US" sz="2800" dirty="0" smtClean="0">
              <a:solidFill>
                <a:srgbClr val="0000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0000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1200" dirty="0" smtClean="0">
              <a:solidFill>
                <a:srgbClr val="0000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0000FF"/>
                </a:solidFill>
              </a:rPr>
              <a:t>O</a:t>
            </a:r>
            <a:r>
              <a:rPr lang="en-US" sz="2800" dirty="0" smtClean="0">
                <a:solidFill>
                  <a:srgbClr val="0000FF"/>
                </a:solidFill>
              </a:rPr>
              <a:t>n </a:t>
            </a:r>
            <a:r>
              <a:rPr lang="en-US" sz="2800" dirty="0">
                <a:solidFill>
                  <a:srgbClr val="0000FF"/>
                </a:solidFill>
              </a:rPr>
              <a:t>a </a:t>
            </a:r>
            <a:r>
              <a:rPr lang="en-US" sz="2800" dirty="0" smtClean="0">
                <a:solidFill>
                  <a:srgbClr val="0000FF"/>
                </a:solidFill>
              </a:rPr>
              <a:t>time-slice</a:t>
            </a:r>
            <a:r>
              <a:rPr lang="en-US" sz="2800" dirty="0">
                <a:solidFill>
                  <a:srgbClr val="0000FF"/>
                </a:solidFill>
              </a:rPr>
              <a:t>, </a:t>
            </a:r>
            <a:r>
              <a:rPr lang="en-US" sz="2800" dirty="0" smtClean="0">
                <a:solidFill>
                  <a:srgbClr val="0000FF"/>
                </a:solidFill>
              </a:rPr>
              <a:t>two </a:t>
            </a:r>
            <a:r>
              <a:rPr lang="en-US" sz="2800" dirty="0">
                <a:solidFill>
                  <a:srgbClr val="0000FF"/>
                </a:solidFill>
              </a:rPr>
              <a:t>interiors of black holes are connected </a:t>
            </a:r>
            <a:r>
              <a:rPr lang="en-US" sz="2800" dirty="0" smtClean="0">
                <a:solidFill>
                  <a:srgbClr val="0000FF"/>
                </a:solidFill>
              </a:rPr>
              <a:t>via</a:t>
            </a: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   </a:t>
            </a:r>
            <a:r>
              <a:rPr lang="en-US" sz="2800" dirty="0">
                <a:solidFill>
                  <a:srgbClr val="0000FF"/>
                </a:solidFill>
              </a:rPr>
              <a:t>a </a:t>
            </a:r>
            <a:r>
              <a:rPr lang="en-US" sz="2800" dirty="0" smtClean="0">
                <a:solidFill>
                  <a:srgbClr val="0000FF"/>
                </a:solidFill>
              </a:rPr>
              <a:t>tube or “throat” </a:t>
            </a:r>
            <a:r>
              <a:rPr lang="en-US" sz="2800" dirty="0">
                <a:solidFill>
                  <a:srgbClr val="0000FF"/>
                </a:solidFill>
              </a:rPr>
              <a:t>called </a:t>
            </a:r>
            <a:r>
              <a:rPr lang="en-US" sz="2800" dirty="0" smtClean="0">
                <a:solidFill>
                  <a:srgbClr val="0000FF"/>
                </a:solidFill>
              </a:rPr>
              <a:t>Einstein-Rosen </a:t>
            </a:r>
            <a:r>
              <a:rPr lang="en-US" sz="2800" dirty="0">
                <a:solidFill>
                  <a:srgbClr val="0000FF"/>
                </a:solidFill>
              </a:rPr>
              <a:t>bridge</a:t>
            </a:r>
            <a:r>
              <a:rPr lang="en-US" sz="2800" dirty="0" smtClean="0">
                <a:solidFill>
                  <a:srgbClr val="0000FF"/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sz="1400" dirty="0">
              <a:solidFill>
                <a:srgbClr val="0000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The Maximally Extended Schwarzschild </a:t>
            </a:r>
            <a:r>
              <a:rPr lang="en-US" sz="2800" dirty="0" smtClean="0">
                <a:solidFill>
                  <a:srgbClr val="3333FF"/>
                </a:solidFill>
              </a:rPr>
              <a:t>Solution in </a:t>
            </a:r>
            <a:r>
              <a:rPr lang="en-US" sz="2800" dirty="0" err="1" smtClean="0">
                <a:solidFill>
                  <a:srgbClr val="3333FF"/>
                </a:solidFill>
              </a:rPr>
              <a:t>Kruskal</a:t>
            </a:r>
            <a:r>
              <a:rPr lang="en-US" sz="2800" dirty="0" smtClean="0">
                <a:solidFill>
                  <a:srgbClr val="3333FF"/>
                </a:solidFill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 coordinates is:</a:t>
            </a:r>
          </a:p>
          <a:p>
            <a:pPr lvl="0">
              <a:spcBef>
                <a:spcPct val="0"/>
              </a:spcBef>
              <a:defRPr/>
            </a:pP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s-ES" dirty="0" smtClean="0">
              <a:solidFill>
                <a:srgbClr val="0000FF"/>
              </a:solidFill>
            </a:endParaRPr>
          </a:p>
        </p:txBody>
      </p:sp>
      <p:pic>
        <p:nvPicPr>
          <p:cNvPr id="142338" name="Picture 2" descr="Resultado de imagen para kruskal coordina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150096"/>
            <a:ext cx="3707904" cy="37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einstein-rosenberg_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799" y="3974819"/>
            <a:ext cx="2293938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577" y="3578364"/>
            <a:ext cx="3714750" cy="638175"/>
          </a:xfrm>
          <a:prstGeom prst="rect">
            <a:avLst/>
          </a:prstGeom>
        </p:spPr>
      </p:pic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991433"/>
              </p:ext>
            </p:extLst>
          </p:nvPr>
        </p:nvGraphicFramePr>
        <p:xfrm>
          <a:off x="2664839" y="1053680"/>
          <a:ext cx="2223120" cy="604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2" name="Ecuación" r:id="rId6" imgW="1447172" imgH="393529" progId="Equation.3">
                  <p:embed/>
                </p:oleObj>
              </mc:Choice>
              <mc:Fallback>
                <p:oleObj name="Ecuación" r:id="rId6" imgW="144717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4839" y="1053680"/>
                        <a:ext cx="2223120" cy="60443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5168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Resultado de imagen para penrose diagram of schwarzschild wormho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48680"/>
            <a:ext cx="3816424" cy="214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96" y="-456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The </a:t>
            </a:r>
            <a:r>
              <a:rPr lang="en-US" sz="2800" dirty="0">
                <a:solidFill>
                  <a:srgbClr val="3333FF"/>
                </a:solidFill>
              </a:rPr>
              <a:t>P</a:t>
            </a:r>
            <a:r>
              <a:rPr lang="en-US" sz="2800" dirty="0" smtClean="0">
                <a:solidFill>
                  <a:srgbClr val="3333FF"/>
                </a:solidFill>
              </a:rPr>
              <a:t>enrose diagram of the </a:t>
            </a:r>
            <a:r>
              <a:rPr lang="en-US" sz="2800" dirty="0">
                <a:solidFill>
                  <a:srgbClr val="3333FF"/>
                </a:solidFill>
              </a:rPr>
              <a:t>Maximally Extended </a:t>
            </a: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   Schwarzschild </a:t>
            </a:r>
            <a:r>
              <a:rPr lang="en-US" sz="2800" dirty="0">
                <a:solidFill>
                  <a:srgbClr val="3333FF"/>
                </a:solidFill>
              </a:rPr>
              <a:t>Solution </a:t>
            </a:r>
            <a:r>
              <a:rPr lang="en-US" sz="2800" dirty="0" smtClean="0">
                <a:solidFill>
                  <a:srgbClr val="3333FF"/>
                </a:solidFill>
              </a:rPr>
              <a:t>is</a:t>
            </a: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s-PE" sz="2800" dirty="0">
                <a:solidFill>
                  <a:srgbClr val="3333FF"/>
                </a:solidFill>
              </a:rPr>
              <a:t>Anti-de </a:t>
            </a:r>
            <a:r>
              <a:rPr lang="en-GB" sz="2800" dirty="0" smtClean="0">
                <a:solidFill>
                  <a:srgbClr val="3333FF"/>
                </a:solidFill>
              </a:rPr>
              <a:t>Sitter space is </a:t>
            </a:r>
            <a:r>
              <a:rPr lang="es-PE" sz="2800" dirty="0" smtClean="0">
                <a:solidFill>
                  <a:srgbClr val="3333FF"/>
                </a:solidFill>
              </a:rPr>
              <a:t>a </a:t>
            </a:r>
            <a:r>
              <a:rPr lang="en-US" sz="2800" dirty="0" smtClean="0">
                <a:solidFill>
                  <a:srgbClr val="0000FF"/>
                </a:solidFill>
              </a:rPr>
              <a:t>solution </a:t>
            </a:r>
            <a:r>
              <a:rPr lang="en-US" sz="2800" dirty="0">
                <a:solidFill>
                  <a:srgbClr val="0000FF"/>
                </a:solidFill>
              </a:rPr>
              <a:t>of Einstein’s </a:t>
            </a:r>
            <a:r>
              <a:rPr lang="en-US" sz="2800" dirty="0" smtClean="0">
                <a:solidFill>
                  <a:srgbClr val="0000FF"/>
                </a:solidFill>
              </a:rPr>
              <a:t>equation with</a:t>
            </a: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  negative cosmological constantan </a:t>
            </a: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s-ES" dirty="0" smtClean="0">
              <a:solidFill>
                <a:srgbClr val="0000FF"/>
              </a:solidFill>
            </a:endParaRPr>
          </a:p>
        </p:txBody>
      </p:sp>
      <p:pic>
        <p:nvPicPr>
          <p:cNvPr id="5" name="Picture 8" descr="einstein-rosenberg_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36712"/>
            <a:ext cx="1728192" cy="195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133227"/>
              </p:ext>
            </p:extLst>
          </p:nvPr>
        </p:nvGraphicFramePr>
        <p:xfrm>
          <a:off x="5672608" y="3762406"/>
          <a:ext cx="1481137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0" name="Equation" r:id="rId5" imgW="965160" imgH="241200" progId="Equation.3">
                  <p:embed/>
                </p:oleObj>
              </mc:Choice>
              <mc:Fallback>
                <p:oleObj name="Equation" r:id="rId5" imgW="965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2608" y="3762406"/>
                        <a:ext cx="1481137" cy="3698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6" y="4242407"/>
            <a:ext cx="6640066" cy="550221"/>
          </a:xfrm>
          <a:prstGeom prst="rect">
            <a:avLst/>
          </a:prstGeom>
        </p:spPr>
      </p:pic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709395"/>
              </p:ext>
            </p:extLst>
          </p:nvPr>
        </p:nvGraphicFramePr>
        <p:xfrm>
          <a:off x="467544" y="4882751"/>
          <a:ext cx="1052513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1" name="Equation" r:id="rId8" imgW="685800" imgH="203040" progId="Equation.3">
                  <p:embed/>
                </p:oleObj>
              </mc:Choice>
              <mc:Fallback>
                <p:oleObj name="Equation" r:id="rId8" imgW="685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882751"/>
                        <a:ext cx="1052513" cy="3111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4760665"/>
            <a:ext cx="4152982" cy="206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176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6" y="-4560"/>
            <a:ext cx="91440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The </a:t>
            </a:r>
            <a:r>
              <a:rPr lang="en-US" sz="2800" dirty="0">
                <a:solidFill>
                  <a:srgbClr val="3333FF"/>
                </a:solidFill>
              </a:rPr>
              <a:t>P</a:t>
            </a:r>
            <a:r>
              <a:rPr lang="en-US" sz="2800" dirty="0" smtClean="0">
                <a:solidFill>
                  <a:srgbClr val="3333FF"/>
                </a:solidFill>
              </a:rPr>
              <a:t>enrose diagram of the eternal </a:t>
            </a:r>
            <a:r>
              <a:rPr lang="es-PE" sz="2800" dirty="0" smtClean="0">
                <a:solidFill>
                  <a:srgbClr val="3333FF"/>
                </a:solidFill>
              </a:rPr>
              <a:t>Anti-de </a:t>
            </a:r>
            <a:r>
              <a:rPr lang="en-GB" sz="2800" dirty="0" smtClean="0">
                <a:solidFill>
                  <a:srgbClr val="3333FF"/>
                </a:solidFill>
              </a:rPr>
              <a:t>Sitter space </a:t>
            </a:r>
            <a:r>
              <a:rPr lang="en-US" sz="2800" dirty="0">
                <a:solidFill>
                  <a:srgbClr val="3333FF"/>
                </a:solidFill>
              </a:rPr>
              <a:t>in </a:t>
            </a: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  </a:t>
            </a:r>
            <a:r>
              <a:rPr lang="en-US" sz="2800" dirty="0" err="1" smtClean="0">
                <a:solidFill>
                  <a:srgbClr val="3333FF"/>
                </a:solidFill>
              </a:rPr>
              <a:t>Kruskal</a:t>
            </a:r>
            <a:r>
              <a:rPr lang="en-US" sz="2800" dirty="0" smtClean="0">
                <a:solidFill>
                  <a:srgbClr val="3333FF"/>
                </a:solidFill>
              </a:rPr>
              <a:t> coordinates is:</a:t>
            </a: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s-ES" dirty="0" smtClean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1655284"/>
            <a:ext cx="4279288" cy="42680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7" y="2248998"/>
            <a:ext cx="4690094" cy="290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21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Borrowed from T. </a:t>
            </a:r>
            <a:r>
              <a:rPr lang="en-US" sz="2800" dirty="0" err="1">
                <a:solidFill>
                  <a:srgbClr val="3333FF"/>
                </a:solidFill>
              </a:rPr>
              <a:t>Numasawa</a:t>
            </a: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s-ES" dirty="0" smtClean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80"/>
            <a:ext cx="4829824" cy="19375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2519955"/>
            <a:ext cx="5822261" cy="23154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4869160"/>
            <a:ext cx="5045435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868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28794"/>
            <a:ext cx="7181850" cy="33432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Since the Einstein-Rosen bridge is instable an </a:t>
            </a:r>
            <a:r>
              <a:rPr lang="en-US" sz="2800" dirty="0">
                <a:solidFill>
                  <a:srgbClr val="3333FF"/>
                </a:solidFill>
              </a:rPr>
              <a:t>we </a:t>
            </a:r>
            <a:r>
              <a:rPr lang="en-US" sz="2800" dirty="0" smtClean="0">
                <a:solidFill>
                  <a:srgbClr val="3333FF"/>
                </a:solidFill>
              </a:rPr>
              <a:t>can not go</a:t>
            </a: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 </a:t>
            </a:r>
            <a:r>
              <a:rPr lang="en-US" sz="2800" dirty="0">
                <a:solidFill>
                  <a:srgbClr val="3333FF"/>
                </a:solidFill>
              </a:rPr>
              <a:t>to the other </a:t>
            </a:r>
            <a:r>
              <a:rPr lang="en-US" sz="2800" dirty="0" smtClean="0">
                <a:solidFill>
                  <a:srgbClr val="3333FF"/>
                </a:solidFill>
              </a:rPr>
              <a:t>side.</a:t>
            </a: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Traversable wormhole: usually require an exotic matter which</a:t>
            </a: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  violates the Average Null Energy Condition (ANEC).</a:t>
            </a:r>
            <a:endParaRPr lang="es-ES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147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986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The </a:t>
            </a:r>
            <a:r>
              <a:rPr lang="en-US" sz="2800" dirty="0"/>
              <a:t>ANEC</a:t>
            </a:r>
            <a:r>
              <a:rPr lang="en-US" sz="2800" dirty="0">
                <a:solidFill>
                  <a:srgbClr val="3333FF"/>
                </a:solidFill>
              </a:rPr>
              <a:t> states that along a given infinite null </a:t>
            </a:r>
            <a:r>
              <a:rPr lang="en-US" sz="2800" dirty="0" smtClean="0">
                <a:solidFill>
                  <a:srgbClr val="3333FF"/>
                </a:solidFill>
              </a:rPr>
              <a:t>geodesic, </a:t>
            </a:r>
            <a:r>
              <a:rPr lang="en-US" sz="2800" dirty="0">
                <a:solidFill>
                  <a:srgbClr val="3333FF"/>
                </a:solidFill>
              </a:rPr>
              <a:t>the </a:t>
            </a:r>
            <a:r>
              <a:rPr lang="en-US" sz="2800" dirty="0" smtClean="0">
                <a:solidFill>
                  <a:srgbClr val="3333FF"/>
                </a:solidFill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  integral </a:t>
            </a:r>
            <a:r>
              <a:rPr lang="en-US" sz="2800" dirty="0">
                <a:solidFill>
                  <a:srgbClr val="3333FF"/>
                </a:solidFill>
              </a:rPr>
              <a:t>of the null component of the stress energy </a:t>
            </a:r>
            <a:r>
              <a:rPr lang="en-US" sz="2800" dirty="0" smtClean="0">
                <a:solidFill>
                  <a:srgbClr val="3333FF"/>
                </a:solidFill>
              </a:rPr>
              <a:t>is</a:t>
            </a: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  </a:t>
            </a:r>
            <a:r>
              <a:rPr lang="en-US" sz="2800" dirty="0">
                <a:solidFill>
                  <a:srgbClr val="3333FF"/>
                </a:solidFill>
              </a:rPr>
              <a:t>nonnegative: </a:t>
            </a: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      -is </a:t>
            </a:r>
            <a:r>
              <a:rPr lang="en-US" sz="2800" dirty="0">
                <a:solidFill>
                  <a:srgbClr val="3333FF"/>
                </a:solidFill>
              </a:rPr>
              <a:t>the expectation value of the renormalized </a:t>
            </a:r>
            <a:r>
              <a:rPr lang="en-US" sz="2800" dirty="0" smtClean="0">
                <a:solidFill>
                  <a:srgbClr val="3333FF"/>
                </a:solidFill>
              </a:rPr>
              <a:t>stress-energy</a:t>
            </a:r>
          </a:p>
          <a:p>
            <a:pPr lvl="0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        </a:t>
            </a:r>
            <a:r>
              <a:rPr lang="en-US" sz="2800" dirty="0">
                <a:solidFill>
                  <a:srgbClr val="3333FF"/>
                </a:solidFill>
              </a:rPr>
              <a:t>tensor</a:t>
            </a:r>
            <a:endParaRPr lang="en-US" sz="28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   </a:t>
            </a:r>
            <a:r>
              <a:rPr lang="en-US" sz="2800" dirty="0">
                <a:solidFill>
                  <a:srgbClr val="3333FF"/>
                </a:solidFill>
              </a:rPr>
              <a:t>-</a:t>
            </a:r>
            <a:r>
              <a:rPr lang="en-US" sz="2800" dirty="0" smtClean="0">
                <a:solidFill>
                  <a:srgbClr val="3333FF"/>
                </a:solidFill>
              </a:rPr>
              <a:t> </a:t>
            </a:r>
            <a:r>
              <a:rPr lang="en-US" sz="2800" dirty="0">
                <a:solidFill>
                  <a:srgbClr val="3333FF"/>
                </a:solidFill>
              </a:rPr>
              <a:t>vector pointing along the direction of the null geodesic</a:t>
            </a:r>
            <a:endParaRPr lang="es-ES" sz="28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 smtClean="0"/>
              <a:t>λ</a:t>
            </a:r>
            <a:r>
              <a:rPr lang="en-US" sz="2800" dirty="0" smtClean="0">
                <a:solidFill>
                  <a:srgbClr val="3333FF"/>
                </a:solidFill>
              </a:rPr>
              <a:t> -is </a:t>
            </a:r>
            <a:r>
              <a:rPr lang="en-US" sz="2800" dirty="0">
                <a:solidFill>
                  <a:srgbClr val="3333FF"/>
                </a:solidFill>
              </a:rPr>
              <a:t>an affine parameter along the </a:t>
            </a:r>
            <a:r>
              <a:rPr lang="en-US" sz="2800" dirty="0" smtClean="0">
                <a:solidFill>
                  <a:srgbClr val="3333FF"/>
                </a:solidFill>
              </a:rPr>
              <a:t>null geodesic</a:t>
            </a: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marL="457200" lvl="0" indent="-457200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ANEC in GR ensures that gravity is an attractive force</a:t>
            </a: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marL="457200" lvl="0" indent="-457200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In quantum level ANEC can be violated.</a:t>
            </a:r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  <a:p>
            <a:pPr marL="457200" lvl="0" indent="-457200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For all traversable wormhole it is necessary the violation of ANEC.  </a:t>
            </a:r>
            <a:r>
              <a:rPr lang="en-US" sz="2800" dirty="0" smtClean="0"/>
              <a:t>Morris, Thorne, </a:t>
            </a:r>
            <a:r>
              <a:rPr lang="en-US" sz="2800" dirty="0" err="1" smtClean="0"/>
              <a:t>Yurtsever</a:t>
            </a:r>
            <a:r>
              <a:rPr lang="en-US" sz="2800" dirty="0" smtClean="0"/>
              <a:t> 88</a:t>
            </a:r>
            <a:endParaRPr lang="es-ES" dirty="0" smtClean="0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/>
          </p:nvPr>
        </p:nvGraphicFramePr>
        <p:xfrm>
          <a:off x="57200" y="2120898"/>
          <a:ext cx="474662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73" name="Equation" r:id="rId3" imgW="228600" imgH="241200" progId="Equation.3">
                  <p:embed/>
                </p:oleObj>
              </mc:Choice>
              <mc:Fallback>
                <p:oleObj name="Equation" r:id="rId3" imgW="228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00" y="2120898"/>
                        <a:ext cx="474662" cy="5000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>
            <p:extLst/>
          </p:nvPr>
        </p:nvGraphicFramePr>
        <p:xfrm>
          <a:off x="28725" y="2996952"/>
          <a:ext cx="395288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74" name="Equation" r:id="rId5" imgW="190440" imgH="203040" progId="Equation.3">
                  <p:embed/>
                </p:oleObj>
              </mc:Choice>
              <mc:Fallback>
                <p:oleObj name="Equation" r:id="rId5" imgW="1904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25" y="2996952"/>
                        <a:ext cx="395288" cy="4206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>
            <p:extLst/>
          </p:nvPr>
        </p:nvGraphicFramePr>
        <p:xfrm>
          <a:off x="3131840" y="980728"/>
          <a:ext cx="2162175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75" name="Equation" r:id="rId7" imgW="1041120" imgH="469800" progId="Equation.3">
                  <p:embed/>
                </p:oleObj>
              </mc:Choice>
              <mc:Fallback>
                <p:oleObj name="Equation" r:id="rId7" imgW="10411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980728"/>
                        <a:ext cx="2162175" cy="9731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1482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86" y="0"/>
            <a:ext cx="91440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fr-FR" sz="2800" dirty="0" smtClean="0">
                <a:solidFill>
                  <a:srgbClr val="FF0000"/>
                </a:solidFill>
              </a:rPr>
              <a:t>II. Traversable </a:t>
            </a:r>
            <a:r>
              <a:rPr lang="en-US" sz="2800" dirty="0" smtClean="0">
                <a:solidFill>
                  <a:srgbClr val="FF0000"/>
                </a:solidFill>
              </a:rPr>
              <a:t>wormhole</a:t>
            </a:r>
            <a:r>
              <a:rPr lang="fr-FR" sz="2800" dirty="0" smtClean="0">
                <a:solidFill>
                  <a:srgbClr val="FF0000"/>
                </a:solidFill>
              </a:rPr>
              <a:t> </a:t>
            </a:r>
            <a:r>
              <a:rPr lang="fr-FR" sz="2800" dirty="0">
                <a:solidFill>
                  <a:srgbClr val="FF0000"/>
                </a:solidFill>
              </a:rPr>
              <a:t>via double trace </a:t>
            </a:r>
            <a:r>
              <a:rPr lang="en-US" sz="2800" dirty="0" smtClean="0">
                <a:solidFill>
                  <a:srgbClr val="FF0000"/>
                </a:solidFill>
              </a:rPr>
              <a:t>deformation</a:t>
            </a:r>
          </a:p>
          <a:p>
            <a:pPr>
              <a:spcBef>
                <a:spcPct val="0"/>
              </a:spcBef>
              <a:defRPr/>
            </a:pPr>
            <a:r>
              <a:rPr lang="en-US" sz="2800" dirty="0" smtClean="0"/>
              <a:t>                                      </a:t>
            </a:r>
            <a:r>
              <a:rPr lang="en-US" sz="2800" dirty="0" err="1" smtClean="0"/>
              <a:t>Gao</a:t>
            </a:r>
            <a:r>
              <a:rPr lang="en-US" sz="2800" dirty="0" smtClean="0"/>
              <a:t>-</a:t>
            </a:r>
            <a:r>
              <a:rPr lang="en-US" sz="2800" dirty="0" err="1" smtClean="0"/>
              <a:t>Jefferis</a:t>
            </a:r>
            <a:r>
              <a:rPr lang="en-US" sz="2800" dirty="0" smtClean="0"/>
              <a:t>-Wall</a:t>
            </a:r>
            <a:r>
              <a:rPr lang="en-US" sz="2800" dirty="0"/>
              <a:t>, </a:t>
            </a:r>
            <a:r>
              <a:rPr lang="en-US" sz="2800" dirty="0" smtClean="0"/>
              <a:t>16  </a:t>
            </a:r>
          </a:p>
          <a:p>
            <a:pPr>
              <a:spcBef>
                <a:spcPct val="0"/>
              </a:spcBef>
              <a:defRPr/>
            </a:pPr>
            <a:endParaRPr lang="en-US" sz="1200" dirty="0" smtClean="0"/>
          </a:p>
          <a:p>
            <a:pPr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7030A0"/>
                </a:solidFill>
              </a:rPr>
              <a:t>The </a:t>
            </a:r>
            <a:r>
              <a:rPr lang="en-US" sz="2800" dirty="0" err="1">
                <a:solidFill>
                  <a:srgbClr val="7030A0"/>
                </a:solidFill>
              </a:rPr>
              <a:t>Thermofield</a:t>
            </a:r>
            <a:r>
              <a:rPr lang="en-US" sz="2800" dirty="0">
                <a:solidFill>
                  <a:srgbClr val="7030A0"/>
                </a:solidFill>
              </a:rPr>
              <a:t> Double State (TFD)</a:t>
            </a:r>
          </a:p>
          <a:p>
            <a:pPr lvl="0">
              <a:spcBef>
                <a:spcPct val="0"/>
              </a:spcBef>
              <a:defRPr/>
            </a:pPr>
            <a:endParaRPr lang="en-US" sz="1200" dirty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The </a:t>
            </a:r>
            <a:r>
              <a:rPr lang="en-US" sz="2800" dirty="0" err="1">
                <a:solidFill>
                  <a:srgbClr val="3333FF"/>
                </a:solidFill>
              </a:rPr>
              <a:t>thermofield</a:t>
            </a:r>
            <a:r>
              <a:rPr lang="en-US" sz="2800" dirty="0">
                <a:solidFill>
                  <a:srgbClr val="3333FF"/>
                </a:solidFill>
              </a:rPr>
              <a:t> double state is an entangled state in the tensor product of two identical “</a:t>
            </a:r>
            <a:r>
              <a:rPr lang="en-US" sz="2800" dirty="0"/>
              <a:t>left</a:t>
            </a:r>
            <a:r>
              <a:rPr lang="en-US" sz="2800" dirty="0">
                <a:solidFill>
                  <a:srgbClr val="3333FF"/>
                </a:solidFill>
              </a:rPr>
              <a:t>” and “</a:t>
            </a:r>
            <a:r>
              <a:rPr lang="en-US" sz="2800" dirty="0"/>
              <a:t>right</a:t>
            </a:r>
            <a:r>
              <a:rPr lang="en-US" sz="2800" dirty="0">
                <a:solidFill>
                  <a:srgbClr val="3333FF"/>
                </a:solidFill>
              </a:rPr>
              <a:t>” CFTs</a:t>
            </a:r>
            <a:r>
              <a:rPr lang="en-US" sz="2800" dirty="0" smtClean="0">
                <a:solidFill>
                  <a:srgbClr val="3333FF"/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where </a:t>
            </a:r>
            <a:r>
              <a:rPr lang="en-US" sz="2800" dirty="0"/>
              <a:t>β</a:t>
            </a:r>
            <a:r>
              <a:rPr lang="en-US" sz="2800" dirty="0">
                <a:solidFill>
                  <a:srgbClr val="3333FF"/>
                </a:solidFill>
              </a:rPr>
              <a:t> is the inverse temperature </a:t>
            </a:r>
          </a:p>
          <a:p>
            <a:pPr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3333FF"/>
                </a:solidFill>
              </a:rPr>
              <a:t>sum is over </a:t>
            </a:r>
            <a:r>
              <a:rPr lang="en-US" sz="2800" dirty="0">
                <a:solidFill>
                  <a:srgbClr val="3333FF"/>
                </a:solidFill>
              </a:rPr>
              <a:t>energy </a:t>
            </a:r>
            <a:r>
              <a:rPr lang="en-US" sz="2800" dirty="0" err="1">
                <a:solidFill>
                  <a:srgbClr val="3333FF"/>
                </a:solidFill>
              </a:rPr>
              <a:t>eigenstates</a:t>
            </a:r>
            <a:r>
              <a:rPr lang="en-US" sz="2800" dirty="0">
                <a:solidFill>
                  <a:srgbClr val="3333FF"/>
                </a:solidFill>
              </a:rPr>
              <a:t>. </a:t>
            </a:r>
            <a:endParaRPr lang="en-US" sz="28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28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800" dirty="0">
                <a:solidFill>
                  <a:srgbClr val="3333FF"/>
                </a:solidFill>
              </a:rPr>
              <a:t>where </a:t>
            </a:r>
            <a:r>
              <a:rPr lang="en-US" sz="2800" dirty="0"/>
              <a:t>Z</a:t>
            </a:r>
            <a:r>
              <a:rPr lang="en-US" sz="2800" dirty="0">
                <a:solidFill>
                  <a:srgbClr val="3333FF"/>
                </a:solidFill>
              </a:rPr>
              <a:t> </a:t>
            </a:r>
            <a:r>
              <a:rPr lang="en-US" sz="2800" dirty="0" smtClean="0">
                <a:solidFill>
                  <a:srgbClr val="3333FF"/>
                </a:solidFill>
              </a:rPr>
              <a:t>is </a:t>
            </a:r>
            <a:r>
              <a:rPr lang="en-US" sz="2800" dirty="0">
                <a:solidFill>
                  <a:srgbClr val="3333FF"/>
                </a:solidFill>
              </a:rPr>
              <a:t>the partition function</a:t>
            </a:r>
            <a:endParaRPr lang="en-US" sz="2800" dirty="0" smtClean="0">
              <a:solidFill>
                <a:srgbClr val="3333FF"/>
              </a:solidFill>
            </a:endParaRPr>
          </a:p>
          <a:p>
            <a:pPr>
              <a:spcBef>
                <a:spcPct val="0"/>
              </a:spcBef>
              <a:defRPr/>
            </a:pPr>
            <a:endParaRPr lang="en-US" sz="2800" dirty="0"/>
          </a:p>
          <a:p>
            <a:pPr lvl="0">
              <a:spcBef>
                <a:spcPct val="0"/>
              </a:spcBef>
              <a:defRPr/>
            </a:pPr>
            <a:endParaRPr lang="en-US" sz="2800" dirty="0">
              <a:solidFill>
                <a:srgbClr val="3333FF"/>
              </a:solidFill>
            </a:endParaRPr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7786088"/>
              </p:ext>
            </p:extLst>
          </p:nvPr>
        </p:nvGraphicFramePr>
        <p:xfrm>
          <a:off x="683568" y="2708920"/>
          <a:ext cx="6120680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11" name="Equation" r:id="rId3" imgW="2374560" imgH="482400" progId="Equation.3">
                  <p:embed/>
                </p:oleObj>
              </mc:Choice>
              <mc:Fallback>
                <p:oleObj name="Equation" r:id="rId3" imgW="23745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708920"/>
                        <a:ext cx="6120680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508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11265</TotalTime>
  <Words>516</Words>
  <Application>Microsoft Office PowerPoint</Application>
  <PresentationFormat>On-screen Show (4:3)</PresentationFormat>
  <Paragraphs>160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PMingLiU</vt:lpstr>
      <vt:lpstr>SimSun</vt:lpstr>
      <vt:lpstr>Arial</vt:lpstr>
      <vt:lpstr>Calibri</vt:lpstr>
      <vt:lpstr>Impact</vt:lpstr>
      <vt:lpstr>Wingdings</vt:lpstr>
      <vt:lpstr>Tema de Office</vt:lpstr>
      <vt:lpstr>1_Tema de Office</vt:lpstr>
      <vt:lpstr>Equation</vt:lpstr>
      <vt:lpstr>Ecuación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Aspire</dc:creator>
  <cp:lastModifiedBy>ASUS-PC</cp:lastModifiedBy>
  <cp:revision>333</cp:revision>
  <dcterms:created xsi:type="dcterms:W3CDTF">2011-12-09T16:48:06Z</dcterms:created>
  <dcterms:modified xsi:type="dcterms:W3CDTF">2018-11-29T19:48:40Z</dcterms:modified>
</cp:coreProperties>
</file>