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7" r:id="rId4"/>
    <p:sldId id="258" r:id="rId5"/>
    <p:sldId id="259" r:id="rId6"/>
    <p:sldId id="262" r:id="rId7"/>
    <p:sldId id="265" r:id="rId8"/>
    <p:sldId id="263" r:id="rId9"/>
    <p:sldId id="264" r:id="rId10"/>
    <p:sldId id="266" r:id="rId11"/>
    <p:sldId id="267" r:id="rId12"/>
    <p:sldId id="260" r:id="rId13"/>
    <p:sldId id="271" r:id="rId14"/>
    <p:sldId id="272" r:id="rId15"/>
    <p:sldId id="273" r:id="rId16"/>
    <p:sldId id="274" r:id="rId17"/>
    <p:sldId id="275" r:id="rId18"/>
    <p:sldId id="278" r:id="rId19"/>
    <p:sldId id="270" r:id="rId20"/>
    <p:sldId id="268" r:id="rId21"/>
    <p:sldId id="269" r:id="rId22"/>
    <p:sldId id="276" r:id="rId23"/>
    <p:sldId id="277" r:id="rId24"/>
    <p:sldId id="280" r:id="rId25"/>
    <p:sldId id="283" r:id="rId26"/>
    <p:sldId id="284" r:id="rId27"/>
    <p:sldId id="285" r:id="rId28"/>
    <p:sldId id="287" r:id="rId29"/>
    <p:sldId id="289" r:id="rId30"/>
    <p:sldId id="288" r:id="rId31"/>
    <p:sldId id="286" r:id="rId32"/>
    <p:sldId id="290" r:id="rId33"/>
    <p:sldId id="282" r:id="rId34"/>
    <p:sldId id="291" r:id="rId3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3333FF"/>
    <a:srgbClr val="AD00EA"/>
    <a:srgbClr val="66FFFF"/>
    <a:srgbClr val="2BACAF"/>
    <a:srgbClr val="2DB6B9"/>
    <a:srgbClr val="FF9F9F"/>
    <a:srgbClr val="FF8181"/>
    <a:srgbClr val="FF0000"/>
    <a:srgbClr val="FF5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F2C96E-8ADE-4D00-B70B-F72344CCE6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26419AD-E3AC-43E6-B57E-77FFCD448B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B8C4A53-DDA3-4BD5-98D2-88479319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9DA4955-A5F1-4D40-9F16-869ACA895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3D64569-E31C-40DF-91EC-B3B401166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9013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9CCAC7-AF11-4480-9832-F96AE6761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AECDB22-4C33-4198-8FF7-EDC94AC8C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4DCEDCF-C466-4FB3-8E83-ADFBF14C66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7C7F2-C8C3-4963-97DA-DBEE9FA11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E7A6B09-47DD-42E7-BC05-A4FC0DC73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1587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415350A9-8D10-4301-8318-9F2C665168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CBCEE0B-D7A6-423B-9B90-C4A47394B5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1E95E67-5C96-4181-A537-569345A592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D916272-B8A1-4E7F-8AD0-08EF2911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5552FD5-882C-46CD-B680-A732519D7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217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D166943-BE65-43C1-A27A-3E9CBF246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E930E81-FF4B-4CBB-9B37-4A1082AD1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8B96EF0-2361-4B44-9129-DE3986489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C753669-CA7B-4BA7-A0DC-5836A7E5F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5AC8BDC-2E64-4A19-9F4E-AF0BA2E4F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122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63139CD-07BE-4375-BB46-5B3613D9C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5CEFECE-BA50-4035-BE20-6358BED77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FF68E6E-6314-4EA2-AE53-7C62691D49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0B75797-7346-432B-B8EB-2787862D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82AD0D7-F7EA-45F6-A38A-5C5FB5687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767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93A5A78-3EC1-454B-BF5F-8DC845D0E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633590A-E70D-44BA-A1C5-6C6E9ACE1C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C189562-A29E-45DF-B2CE-B4278E1FD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2AF6140-5192-4726-94A8-C79F344869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CF08F66-5D4A-4025-B44A-81F350D5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B773065-C0B2-49F0-BADB-9C76C125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909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450185-F762-48B8-8CEA-E77AC1CA4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1CDAF93-C034-4B6E-8E27-A70EBEC48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2833C13-17EE-49C9-BEEF-B905E3A5E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67471C9A-629B-4527-9452-3F0FF75645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07359FB2-4538-4171-978C-C90D5A5729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1A099D39-18E6-447A-81CE-D16A5EDFA6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77A22A6C-72E1-41DC-92E3-86854261E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B4BF8132-AB94-4B22-A098-E76CDBD7B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9405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D43F1E1-FF0C-49BB-8686-0E294D8EF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3291B7D-35FB-4DF9-81E5-D3695F11AC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01930FD-D270-475E-BA25-184DFE910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B00CE57-CE21-4647-80F0-8B4AE870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182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56D0BA7F-BF63-45CF-BB31-4C00C385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47650C5-7300-41FD-B7A3-98572C08B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394BB6A-D67F-4456-BDC8-11BCC90AE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796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9053A8-0FEB-47EB-BADD-DC09DA50A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7706449-D805-400D-8865-BFD3B3369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0218A484-9F7F-42F6-A7CA-BA59602E2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9A1E751-E0C5-4DA0-A2A2-660A267C27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41DC81C-D53F-4C3D-9DF4-BD6DC2DB7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36DB070-EB53-4461-AF65-B232AEC4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2955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7814E80-22D9-453B-B812-F2AB5CACE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F0EAECB5-8A98-49D7-9394-A5D5ED094E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71C4622-629A-4958-A1D7-CA7FDD09B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C89E1F42-547E-44A1-BF40-F51C1227B7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111E09-59C0-4DA3-AAAD-6A4BDBB3E5BC}" type="datetimeFigureOut">
              <a:rPr lang="zh-TW" altLang="en-US" smtClean="0"/>
              <a:t>2023/5/4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CC5BAEC-C4C8-41E9-8032-01D17CA6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51C5D09-E713-4EAF-9CA0-A0B03240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4D3C073-EECD-415A-9BE8-82A626E4FF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809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ntu.edu.tw/chinese/PageN.php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43FBFCF6-6B5B-412B-A9FD-1359EEEFE2C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9119" cy="833120"/>
          </a:xfrm>
          <a:prstGeom prst="rect">
            <a:avLst/>
          </a:prstGeom>
        </p:spPr>
      </p:pic>
      <p:pic>
        <p:nvPicPr>
          <p:cNvPr id="8" name="Picture 4" descr="新首頁">
            <a:hlinkClick r:id="rId14"/>
            <a:extLst>
              <a:ext uri="{FF2B5EF4-FFF2-40B4-BE49-F238E27FC236}">
                <a16:creationId xmlns:a16="http://schemas.microsoft.com/office/drawing/2014/main" id="{FCC4A315-6052-46F6-A27E-0CE09298E0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358880" y="0"/>
            <a:ext cx="833120" cy="83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7">
            <a:extLst>
              <a:ext uri="{FF2B5EF4-FFF2-40B4-BE49-F238E27FC236}">
                <a16:creationId xmlns:a16="http://schemas.microsoft.com/office/drawing/2014/main" id="{F579E0F8-3F67-487E-A95F-D11B49C7F16E}"/>
              </a:ext>
            </a:extLst>
          </p:cNvPr>
          <p:cNvCxnSpPr/>
          <p:nvPr userDrawn="1"/>
        </p:nvCxnSpPr>
        <p:spPr>
          <a:xfrm flipV="1">
            <a:off x="156000" y="885880"/>
            <a:ext cx="11880000" cy="24526"/>
          </a:xfrm>
          <a:prstGeom prst="line">
            <a:avLst/>
          </a:prstGeom>
          <a:ln w="76200">
            <a:solidFill>
              <a:srgbClr val="FF990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Rectangle 12">
            <a:extLst>
              <a:ext uri="{FF2B5EF4-FFF2-40B4-BE49-F238E27FC236}">
                <a16:creationId xmlns:a16="http://schemas.microsoft.com/office/drawing/2014/main" id="{CB4C30B0-7258-473B-9168-D10FC3655C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6543675"/>
            <a:ext cx="12176125" cy="314325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0000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TW" altLang="en-US" sz="2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6564E423-5876-483D-BBA4-9E3F1EEECB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74" y="6523355"/>
            <a:ext cx="12160249" cy="31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TW" sz="1500" b="1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kumimoji="1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  <a:sym typeface="Wingdings" panose="05000000000000000000" pitchFamily="2" charset="2"/>
              </a:rPr>
              <a:t>Flavor </a:t>
            </a:r>
            <a:r>
              <a:rPr kumimoji="1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  <a:sym typeface="Wingdings" panose="05000000000000000000" pitchFamily="2" charset="2"/>
              </a:rPr>
              <a:t>Perspective</a:t>
            </a:r>
            <a:r>
              <a:rPr kumimoji="1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                                                           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George</a:t>
            </a:r>
            <a:r>
              <a:rPr kumimoji="0" lang="en-US" altLang="zh-TW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W.S.</a:t>
            </a:r>
            <a:r>
              <a:rPr kumimoji="0" lang="en-US" altLang="zh-TW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</a:t>
            </a:r>
            <a:r>
              <a:rPr kumimoji="0" lang="en-US" altLang="zh-TW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Hou</a:t>
            </a:r>
            <a:r>
              <a:rPr kumimoji="0" lang="en-US" altLang="zh-TW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</a:t>
            </a:r>
            <a:r>
              <a:rPr kumimoji="0" lang="zh-TW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標楷體" panose="03000509000000000000" pitchFamily="65" charset="-120"/>
                <a:cs typeface="Tahoma" panose="020B0604030504040204" pitchFamily="34" charset="0"/>
              </a:rPr>
              <a:t>侯維恕</a:t>
            </a:r>
            <a:r>
              <a:rPr kumimoji="0" lang="en-US" altLang="zh-TW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(NTU)         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                        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PHENO, 5/9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  <a:sym typeface="Symbol" pitchFamily="18" charset="2"/>
              </a:rPr>
              <a:t>/2023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  <a:sym typeface="Symbol" pitchFamily="18" charset="2"/>
              </a:rPr>
              <a:t>    </a:t>
            </a:r>
            <a:fld id="{86FB426B-BE5A-4AF5-8D0C-60028B484E11}" type="slidenum">
              <a:rPr lang="en-US" altLang="zh-TW" sz="140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4963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hyperlink" Target="http://www.ntu.edu.tw/chinese/PageN.php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hyperlink" Target="http://www.ntu.edu.tw/chinese/PageB.php" TargetMode="Externa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212.10516v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303.0876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211.11766" TargetMode="External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303.01520v3" TargetMode="External"/><Relationship Id="rId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2.jfi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2304.01694" TargetMode="Externa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7" Type="http://schemas.openxmlformats.org/officeDocument/2006/relationships/image" Target="../media/image38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302.08847" TargetMode="External"/><Relationship Id="rId4" Type="http://schemas.openxmlformats.org/officeDocument/2006/relationships/image" Target="../media/image6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f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843CBC53-1D27-4A47-9109-C89BA95EA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0" y="1901809"/>
            <a:ext cx="3423919" cy="4950987"/>
          </a:xfrm>
          <a:prstGeom prst="rect">
            <a:avLst/>
          </a:prstGeom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726AFF97-6C15-4D16-931B-9AD8B7DA65A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956563" y="10158"/>
            <a:ext cx="6382177" cy="838800"/>
          </a:xfrm>
          <a:prstGeom prst="rect">
            <a:avLst/>
          </a:prstGeom>
          <a:solidFill>
            <a:srgbClr val="FFFF00"/>
          </a:solidFill>
          <a:ln w="63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3800" b="1" dirty="0">
                <a:solidFill>
                  <a:srgbClr val="0000FF"/>
                </a:solidFill>
                <a:ea typeface="新細明體" panose="02020500000000000000" pitchFamily="18" charset="-120"/>
                <a:cs typeface="Times New Roman" panose="02020603050405020304" pitchFamily="18" charset="0"/>
              </a:rPr>
              <a:t>Perspective on Flavor Physics</a:t>
            </a:r>
            <a:endParaRPr lang="en-US" altLang="zh-TW" sz="3800" b="1" u="sng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A70D5422-B042-4D87-B254-6A37192F8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6313" y="1092504"/>
            <a:ext cx="3999374" cy="78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6A479B6B-6130-414B-9016-6ED4AFF03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5516" y="1107881"/>
            <a:ext cx="8740968" cy="247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0000"/>
              <a:buFont typeface="Monotype Sorts" pitchFamily="2" charset="2"/>
              <a:buNone/>
            </a:pPr>
            <a:endParaRPr kumimoji="1" lang="en-US" altLang="zh-TW" sz="2400" dirty="0">
              <a:solidFill>
                <a:srgbClr val="000000"/>
              </a:solidFill>
              <a:latin typeface="Garamond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0000"/>
              <a:buFont typeface="Monotype Sorts" pitchFamily="2" charset="2"/>
              <a:buNone/>
            </a:pPr>
            <a:br>
              <a:rPr kumimoji="1" lang="en-US" altLang="zh-TW" sz="2400" dirty="0">
                <a:solidFill>
                  <a:srgbClr val="000000"/>
                </a:solidFill>
                <a:latin typeface="Garamond" pitchFamily="18" charset="0"/>
              </a:rPr>
            </a:br>
            <a:endParaRPr kumimoji="1" lang="en-US" altLang="zh-TW" sz="900" dirty="0">
              <a:solidFill>
                <a:srgbClr val="000000"/>
              </a:solidFill>
              <a:latin typeface="Garamond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0000"/>
            </a:pPr>
            <a:r>
              <a:rPr kumimoji="1" lang="en-US" altLang="zh-TW" sz="3200" b="1" u="sng" dirty="0">
                <a:solidFill>
                  <a:srgbClr val="33CC33"/>
                </a:solidFill>
              </a:rPr>
              <a:t>May 9, 2023, PHENO @ U. Pittsburgh</a:t>
            </a:r>
            <a:endParaRPr kumimoji="1" lang="en-US" altLang="zh-TW" sz="3200" u="sng" dirty="0">
              <a:solidFill>
                <a:srgbClr val="000000"/>
              </a:solidFill>
            </a:endParaRPr>
          </a:p>
        </p:txBody>
      </p:sp>
      <p:pic>
        <p:nvPicPr>
          <p:cNvPr id="12" name="Picture 2" descr="ntu_bell">
            <a:extLst>
              <a:ext uri="{FF2B5EF4-FFF2-40B4-BE49-F238E27FC236}">
                <a16:creationId xmlns:a16="http://schemas.microsoft.com/office/drawing/2014/main" id="{4BFB59DB-2406-44B9-A207-F790E0396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560" y="2583330"/>
            <a:ext cx="3837621" cy="300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新首頁">
            <a:hlinkClick r:id="rId5"/>
            <a:extLst>
              <a:ext uri="{FF2B5EF4-FFF2-40B4-BE49-F238E27FC236}">
                <a16:creationId xmlns:a16="http://schemas.microsoft.com/office/drawing/2014/main" id="{D2D1B5BF-D30B-406E-8CAD-6B85F092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39272" y="3799673"/>
            <a:ext cx="2320767" cy="9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新首頁">
            <a:hlinkClick r:id="rId7"/>
            <a:extLst>
              <a:ext uri="{FF2B5EF4-FFF2-40B4-BE49-F238E27FC236}">
                <a16:creationId xmlns:a16="http://schemas.microsoft.com/office/drawing/2014/main" id="{1F64EF56-DA4A-430C-AA5B-4B3F53E87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330631" y="4771858"/>
            <a:ext cx="1064125" cy="1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9165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25D87509-4F7D-4B07-8690-9DD3415F70AD}"/>
              </a:ext>
            </a:extLst>
          </p:cNvPr>
          <p:cNvSpPr/>
          <p:nvPr/>
        </p:nvSpPr>
        <p:spPr>
          <a:xfrm>
            <a:off x="3945600" y="158400"/>
            <a:ext cx="4696823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A Cry in the Wilderness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FEFE7C30-29F1-4BB5-B2FA-8F46A8597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011" y="774000"/>
            <a:ext cx="8112000" cy="6084000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cxnSp>
        <p:nvCxnSpPr>
          <p:cNvPr id="6" name="弧形接點 30">
            <a:extLst>
              <a:ext uri="{FF2B5EF4-FFF2-40B4-BE49-F238E27FC236}">
                <a16:creationId xmlns:a16="http://schemas.microsoft.com/office/drawing/2014/main" id="{85899F94-E204-477A-83D7-C4D14D68D91D}"/>
              </a:ext>
            </a:extLst>
          </p:cNvPr>
          <p:cNvCxnSpPr>
            <a:cxnSpLocks/>
          </p:cNvCxnSpPr>
          <p:nvPr/>
        </p:nvCxnSpPr>
        <p:spPr>
          <a:xfrm>
            <a:off x="6163381" y="1920240"/>
            <a:ext cx="2413727" cy="1201783"/>
          </a:xfrm>
          <a:prstGeom prst="curvedConnector3">
            <a:avLst>
              <a:gd name="adj1" fmla="val 135508"/>
            </a:avLst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AB0E5AF-4E92-47C7-9023-72A07F6F5A28}"/>
              </a:ext>
            </a:extLst>
          </p:cNvPr>
          <p:cNvSpPr txBox="1"/>
          <p:nvPr/>
        </p:nvSpPr>
        <p:spPr>
          <a:xfrm>
            <a:off x="8525220" y="2274711"/>
            <a:ext cx="8559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400" dirty="0">
                <a:solidFill>
                  <a:srgbClr val="3333FF"/>
                </a:solidFill>
              </a:rPr>
              <a:t>Theorists</a:t>
            </a:r>
          </a:p>
          <a:p>
            <a:pPr algn="ctr"/>
            <a:r>
              <a:rPr lang="en-US" altLang="zh-TW" sz="1400" dirty="0">
                <a:solidFill>
                  <a:srgbClr val="3333FF"/>
                </a:solidFill>
              </a:rPr>
              <a:t>went</a:t>
            </a:r>
          </a:p>
          <a:p>
            <a:pPr algn="ctr"/>
            <a:r>
              <a:rPr lang="en-US" altLang="zh-TW" sz="1400" dirty="0">
                <a:solidFill>
                  <a:srgbClr val="3333FF"/>
                </a:solidFill>
              </a:rPr>
              <a:t> wild</a:t>
            </a:r>
            <a:r>
              <a:rPr lang="en-US" altLang="zh-TW" sz="200" dirty="0">
                <a:solidFill>
                  <a:srgbClr val="3333FF"/>
                </a:solidFill>
              </a:rPr>
              <a:t> </a:t>
            </a:r>
            <a:r>
              <a:rPr lang="en-US" altLang="zh-TW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TW" alt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E9F18333-1C12-4DC9-96B9-058801AFB69E}"/>
              </a:ext>
            </a:extLst>
          </p:cNvPr>
          <p:cNvGrpSpPr/>
          <p:nvPr/>
        </p:nvGrpSpPr>
        <p:grpSpPr>
          <a:xfrm>
            <a:off x="4274637" y="2143762"/>
            <a:ext cx="2024562" cy="2011680"/>
            <a:chOff x="4680012" y="2495927"/>
            <a:chExt cx="1714948" cy="1852019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01018E05-EEEB-4247-A076-0C58C75F25F7}"/>
                </a:ext>
              </a:extLst>
            </p:cNvPr>
            <p:cNvSpPr/>
            <p:nvPr/>
          </p:nvSpPr>
          <p:spPr bwMode="auto">
            <a:xfrm>
              <a:off x="4680012" y="2495927"/>
              <a:ext cx="1714948" cy="281997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2830B1EA-A596-41BE-AA4C-4D8E7614ECD5}"/>
                </a:ext>
              </a:extLst>
            </p:cNvPr>
            <p:cNvSpPr/>
            <p:nvPr/>
          </p:nvSpPr>
          <p:spPr bwMode="auto">
            <a:xfrm>
              <a:off x="4878171" y="3417549"/>
              <a:ext cx="251673" cy="930397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</p:grp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F1F0166-BE7A-4DA6-80BA-7E15689AA121}"/>
              </a:ext>
            </a:extLst>
          </p:cNvPr>
          <p:cNvSpPr txBox="1"/>
          <p:nvPr/>
        </p:nvSpPr>
        <p:spPr>
          <a:xfrm rot="16200000">
            <a:off x="4322899" y="3362667"/>
            <a:ext cx="107225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altLang="zh-TW" sz="1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altLang="zh-TW" sz="1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1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TW" sz="1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1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πππν</a:t>
            </a:r>
            <a:endParaRPr lang="zh-TW" altLang="en-US" sz="1300" b="1" dirty="0">
              <a:solidFill>
                <a:srgbClr val="0000FF"/>
              </a:solidFill>
            </a:endParaRPr>
          </a:p>
        </p:txBody>
      </p:sp>
      <p:pic>
        <p:nvPicPr>
          <p:cNvPr id="24" name="圖片 23">
            <a:extLst>
              <a:ext uri="{FF2B5EF4-FFF2-40B4-BE49-F238E27FC236}">
                <a16:creationId xmlns:a16="http://schemas.microsoft.com/office/drawing/2014/main" id="{3A0D193A-6AD1-48E5-80C8-9D27CF411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8942" y="5578208"/>
            <a:ext cx="7057753" cy="73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27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25D87509-4F7D-4B07-8690-9DD3415F70AD}"/>
              </a:ext>
            </a:extLst>
          </p:cNvPr>
          <p:cNvSpPr/>
          <p:nvPr/>
        </p:nvSpPr>
        <p:spPr>
          <a:xfrm>
            <a:off x="3945600" y="158400"/>
            <a:ext cx="4696823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A Cry in the Wilderness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C057721D-F2CE-47F5-8FE8-B94A2BFD7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011" y="774000"/>
            <a:ext cx="8112000" cy="6084000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0A9A03AF-4FEA-499D-BEAB-A74D7FB5C338}"/>
              </a:ext>
            </a:extLst>
          </p:cNvPr>
          <p:cNvSpPr txBox="1"/>
          <p:nvPr/>
        </p:nvSpPr>
        <p:spPr>
          <a:xfrm>
            <a:off x="4022186" y="4998720"/>
            <a:ext cx="5256000" cy="415498"/>
          </a:xfrm>
          <a:prstGeom prst="rect">
            <a:avLst/>
          </a:prstGeom>
          <a:solidFill>
            <a:srgbClr val="FF2F2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1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05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Until 12/20 talk by Renato </a:t>
            </a:r>
            <a:r>
              <a:rPr lang="en-US" altLang="zh-TW" sz="205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Quagliani</a:t>
            </a:r>
            <a:r>
              <a:rPr lang="en-US" altLang="zh-TW" sz="205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CERN </a:t>
            </a:r>
            <a:endParaRPr lang="zh-TW" altLang="en-US" sz="205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5097EE7-D57F-4532-9192-24C6708230C0}"/>
              </a:ext>
            </a:extLst>
          </p:cNvPr>
          <p:cNvSpPr/>
          <p:nvPr/>
        </p:nvSpPr>
        <p:spPr>
          <a:xfrm>
            <a:off x="89693" y="3400501"/>
            <a:ext cx="20517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u="sng" dirty="0">
                <a:solidFill>
                  <a:srgbClr val="3333FF"/>
                </a:solidFill>
              </a:rPr>
              <a:t>Rencontres du </a:t>
            </a:r>
          </a:p>
          <a:p>
            <a:r>
              <a:rPr lang="en-US" altLang="zh-TW" sz="2400" u="sng" dirty="0">
                <a:solidFill>
                  <a:srgbClr val="3333FF"/>
                </a:solidFill>
              </a:rPr>
              <a:t>Vietnam, 2018</a:t>
            </a:r>
            <a:endParaRPr lang="zh-TW" altLang="en-US" sz="2400" u="sng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85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119C10DD-4DD9-45A4-B72E-789FE00E5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160" y="0"/>
            <a:ext cx="12287867" cy="6858000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AC1D9CAF-F5EB-446B-B90A-6D552743438F}"/>
              </a:ext>
            </a:extLst>
          </p:cNvPr>
          <p:cNvSpPr txBox="1"/>
          <p:nvPr/>
        </p:nvSpPr>
        <p:spPr>
          <a:xfrm>
            <a:off x="467360" y="6258560"/>
            <a:ext cx="84991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9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Belle II</a:t>
            </a:r>
            <a:endParaRPr lang="zh-TW" altLang="en-US" sz="190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CF4D7AAC-0785-4410-A6AF-016C545879F5}"/>
              </a:ext>
            </a:extLst>
          </p:cNvPr>
          <p:cNvCxnSpPr/>
          <p:nvPr/>
        </p:nvCxnSpPr>
        <p:spPr>
          <a:xfrm>
            <a:off x="4626000" y="731520"/>
            <a:ext cx="28854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>
            <a:extLst>
              <a:ext uri="{FF2B5EF4-FFF2-40B4-BE49-F238E27FC236}">
                <a16:creationId xmlns:a16="http://schemas.microsoft.com/office/drawing/2014/main" id="{598D1547-B456-48B8-AFCF-545EC9AD6749}"/>
              </a:ext>
            </a:extLst>
          </p:cNvPr>
          <p:cNvSpPr txBox="1"/>
          <p:nvPr/>
        </p:nvSpPr>
        <p:spPr>
          <a:xfrm>
            <a:off x="1136557" y="3505926"/>
            <a:ext cx="2040430" cy="369332"/>
          </a:xfrm>
          <a:prstGeom prst="rect">
            <a:avLst/>
          </a:prstGeom>
          <a:solidFill>
            <a:srgbClr val="FF0000">
              <a:alpha val="32941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b="1" baseline="-2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b="1" baseline="-2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b="1" baseline="-14000" dirty="0">
                <a:solidFill>
                  <a:prstClr val="black"/>
                </a:solidFill>
                <a:cs typeface="Times New Roman" panose="02020603050405020304" pitchFamily="18" charset="0"/>
              </a:rPr>
              <a:t>*</a:t>
            </a:r>
            <a:r>
              <a:rPr lang="en-US" altLang="zh-TW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Evaporated</a:t>
            </a:r>
            <a:endParaRPr lang="zh-TW" altLang="en-US" u="sng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A0F4047-79B2-47A5-8860-60ADF97EF9FA}"/>
              </a:ext>
            </a:extLst>
          </p:cNvPr>
          <p:cNvSpPr txBox="1"/>
          <p:nvPr/>
        </p:nvSpPr>
        <p:spPr>
          <a:xfrm>
            <a:off x="3335680" y="4830539"/>
            <a:ext cx="1510640" cy="342000"/>
          </a:xfrm>
          <a:prstGeom prst="rect">
            <a:avLst/>
          </a:prstGeom>
          <a:solidFill>
            <a:srgbClr val="66FFFF">
              <a:alpha val="67059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zh-TW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Not Gone.</a:t>
            </a:r>
            <a:endParaRPr lang="zh-TW" altLang="en-US" u="sng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3277B40-2729-450B-9F25-A46CE2B0D8EE}"/>
              </a:ext>
            </a:extLst>
          </p:cNvPr>
          <p:cNvSpPr txBox="1"/>
          <p:nvPr/>
        </p:nvSpPr>
        <p:spPr>
          <a:xfrm>
            <a:off x="10615492" y="4560500"/>
            <a:ext cx="157043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100" dirty="0">
                <a:solidFill>
                  <a:srgbClr val="3333FF"/>
                </a:solidFill>
              </a:rPr>
              <a:t> </a:t>
            </a:r>
            <a:r>
              <a:rPr lang="en-US" altLang="zh-TW" sz="1600" dirty="0">
                <a:solidFill>
                  <a:srgbClr val="3333FF"/>
                </a:solidFill>
              </a:rPr>
              <a:t> </a:t>
            </a:r>
            <a:r>
              <a:rPr lang="en-US" altLang="zh-TW" sz="1900" u="sng" dirty="0" err="1">
                <a:solidFill>
                  <a:srgbClr val="3333FF"/>
                </a:solidFill>
              </a:rPr>
              <a:t>Isidori</a:t>
            </a:r>
            <a:r>
              <a:rPr lang="en-US" altLang="zh-TW" sz="1900" dirty="0">
                <a:solidFill>
                  <a:srgbClr val="3333FF"/>
                </a:solidFill>
              </a:rPr>
              <a:t>:</a:t>
            </a:r>
          </a:p>
          <a:p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700" dirty="0">
                <a:solidFill>
                  <a:srgbClr val="3333FF"/>
                </a:solidFill>
              </a:rPr>
              <a:t>Not all is lost.</a:t>
            </a:r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1700" dirty="0">
              <a:solidFill>
                <a:srgbClr val="3333FF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2199EBA9-0D28-4A42-83EA-FD0C89D1121D}"/>
              </a:ext>
            </a:extLst>
          </p:cNvPr>
          <p:cNvSpPr txBox="1"/>
          <p:nvPr/>
        </p:nvSpPr>
        <p:spPr>
          <a:xfrm>
            <a:off x="8442960" y="5306400"/>
            <a:ext cx="551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l-GR" altLang="zh-TW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endParaRPr lang="zh-TW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7ED718E4-0ACB-4A2F-ABCF-99C18213CEAE}"/>
              </a:ext>
            </a:extLst>
          </p:cNvPr>
          <p:cNvSpPr/>
          <p:nvPr/>
        </p:nvSpPr>
        <p:spPr>
          <a:xfrm>
            <a:off x="5750560" y="1178560"/>
            <a:ext cx="3962400" cy="294637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箭號: 向右 12">
            <a:extLst>
              <a:ext uri="{FF2B5EF4-FFF2-40B4-BE49-F238E27FC236}">
                <a16:creationId xmlns:a16="http://schemas.microsoft.com/office/drawing/2014/main" id="{8CD091C2-F016-4EF4-93E2-B1B801C6F0AA}"/>
              </a:ext>
            </a:extLst>
          </p:cNvPr>
          <p:cNvSpPr/>
          <p:nvPr/>
        </p:nvSpPr>
        <p:spPr>
          <a:xfrm>
            <a:off x="162560" y="5720080"/>
            <a:ext cx="284480" cy="222161"/>
          </a:xfrm>
          <a:prstGeom prst="rightArrow">
            <a:avLst/>
          </a:prstGeom>
          <a:solidFill>
            <a:srgbClr val="FF9F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376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repeatCount="2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0" grpId="0"/>
      <p:bldP spid="11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25C26B7E-6BB5-47AA-8ED8-F5DB37777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426" y="5689121"/>
            <a:ext cx="6065519" cy="11683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97630359-0308-4B8A-84FA-230D2079591F}"/>
              </a:ext>
            </a:extLst>
          </p:cNvPr>
          <p:cNvSpPr/>
          <p:nvPr/>
        </p:nvSpPr>
        <p:spPr>
          <a:xfrm>
            <a:off x="2894185" y="161202"/>
            <a:ext cx="71120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II.  Response</a:t>
            </a:r>
            <a:r>
              <a:rPr lang="en-US" altLang="zh-TW" sz="2500" dirty="0">
                <a:solidFill>
                  <a:srgbClr val="0000FF"/>
                </a:solidFill>
              </a:rPr>
              <a:t>(</a:t>
            </a:r>
            <a:r>
              <a:rPr lang="en-US" altLang="zh-TW" sz="3000" dirty="0">
                <a:solidFill>
                  <a:srgbClr val="0000FF"/>
                </a:solidFill>
              </a:rPr>
              <a:t>s</a:t>
            </a:r>
            <a:r>
              <a:rPr lang="en-US" altLang="zh-TW" sz="2500" dirty="0">
                <a:solidFill>
                  <a:srgbClr val="0000FF"/>
                </a:solidFill>
              </a:rPr>
              <a:t>)</a:t>
            </a:r>
            <a:r>
              <a:rPr lang="en-US" altLang="zh-TW" sz="3400" dirty="0">
                <a:solidFill>
                  <a:srgbClr val="0000FF"/>
                </a:solidFill>
              </a:rPr>
              <a:t> to</a:t>
            </a:r>
            <a:r>
              <a:rPr lang="zh-TW" altLang="en-US" sz="3400" dirty="0">
                <a:solidFill>
                  <a:srgbClr val="0000FF"/>
                </a:solidFill>
              </a:rPr>
              <a:t> </a:t>
            </a:r>
            <a:r>
              <a:rPr lang="en-US" altLang="zh-TW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3400" b="1" baseline="-2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800" b="1" baseline="-16000" dirty="0">
                <a:cs typeface="Times New Roman" panose="02020603050405020304" pitchFamily="18" charset="0"/>
              </a:rPr>
              <a:t>*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3600" b="1" baseline="-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600" dirty="0">
                <a:solidFill>
                  <a:srgbClr val="3333FF"/>
                </a:solidFill>
              </a:rPr>
              <a:t>Disappearance</a:t>
            </a:r>
            <a:r>
              <a:rPr lang="en-US" altLang="zh-TW" sz="3400" dirty="0">
                <a:solidFill>
                  <a:srgbClr val="0000FF"/>
                </a:solidFill>
              </a:rPr>
              <a:t> 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C60F9F3E-AC09-444F-9B0B-49BA061F5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241" y="1002849"/>
            <a:ext cx="7535890" cy="4686272"/>
          </a:xfrm>
          <a:prstGeom prst="rect">
            <a:avLst/>
          </a:prstGeom>
          <a:ln>
            <a:solidFill>
              <a:srgbClr val="3333FF"/>
            </a:solidFill>
          </a:ln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4657F175-8E2E-4099-9628-0BCF936E5BAB}"/>
              </a:ext>
            </a:extLst>
          </p:cNvPr>
          <p:cNvSpPr txBox="1"/>
          <p:nvPr/>
        </p:nvSpPr>
        <p:spPr>
          <a:xfrm rot="20020967">
            <a:off x="4697574" y="6333693"/>
            <a:ext cx="5068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dirty="0">
                <a:solidFill>
                  <a:srgbClr val="3333FF"/>
                </a:solidFill>
              </a:rPr>
              <a:t>cuts</a:t>
            </a:r>
            <a:endParaRPr lang="zh-TW" altLang="en-US" sz="1500" dirty="0">
              <a:solidFill>
                <a:srgbClr val="3333FF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E13033EC-02C2-4280-B890-A32DEB5D598E}"/>
              </a:ext>
            </a:extLst>
          </p:cNvPr>
          <p:cNvSpPr txBox="1"/>
          <p:nvPr/>
        </p:nvSpPr>
        <p:spPr>
          <a:xfrm>
            <a:off x="10218804" y="5960306"/>
            <a:ext cx="1351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solidFill>
                  <a:srgbClr val="3333FF"/>
                </a:solidFill>
              </a:rPr>
              <a:t>hadronic</a:t>
            </a:r>
          </a:p>
          <a:p>
            <a:pPr algn="ctr"/>
            <a:r>
              <a:rPr lang="en-US" altLang="zh-TW" dirty="0" err="1">
                <a:solidFill>
                  <a:srgbClr val="3333FF"/>
                </a:solidFill>
              </a:rPr>
              <a:t>rescattering</a:t>
            </a:r>
            <a:r>
              <a:rPr lang="en-US" altLang="zh-TW" dirty="0">
                <a:solidFill>
                  <a:srgbClr val="3333FF"/>
                </a:solidFill>
              </a:rPr>
              <a:t> </a:t>
            </a:r>
            <a:endParaRPr lang="zh-TW" altLang="en-US" dirty="0">
              <a:solidFill>
                <a:srgbClr val="3333FF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D482952B-0F6E-4391-AAA3-6D315BCA43C8}"/>
              </a:ext>
            </a:extLst>
          </p:cNvPr>
          <p:cNvSpPr txBox="1"/>
          <p:nvPr/>
        </p:nvSpPr>
        <p:spPr>
          <a:xfrm>
            <a:off x="30480" y="1002849"/>
            <a:ext cx="23030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dirty="0"/>
              <a:t>(1) Hadronic Effect</a:t>
            </a:r>
            <a:endParaRPr lang="zh-TW" altLang="en-US" sz="2200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84FFE6D7-8666-4028-A5C9-E2945306BBC8}"/>
              </a:ext>
            </a:extLst>
          </p:cNvPr>
          <p:cNvSpPr txBox="1"/>
          <p:nvPr/>
        </p:nvSpPr>
        <p:spPr>
          <a:xfrm>
            <a:off x="10526186" y="1991360"/>
            <a:ext cx="14112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900" dirty="0">
                <a:solidFill>
                  <a:srgbClr val="3333FF"/>
                </a:solidFill>
              </a:rPr>
              <a:t>been saying </a:t>
            </a:r>
          </a:p>
          <a:p>
            <a:pPr algn="ctr"/>
            <a:r>
              <a:rPr lang="en-US" altLang="zh-TW" sz="1900" dirty="0">
                <a:solidFill>
                  <a:srgbClr val="3333FF"/>
                </a:solidFill>
              </a:rPr>
              <a:t>so for ages</a:t>
            </a:r>
            <a:endParaRPr lang="zh-TW" altLang="en-US" sz="1900" dirty="0">
              <a:solidFill>
                <a:srgbClr val="3333FF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FBA5601-E68D-4F38-90EF-D0B37506C316}"/>
              </a:ext>
            </a:extLst>
          </p:cNvPr>
          <p:cNvSpPr/>
          <p:nvPr/>
        </p:nvSpPr>
        <p:spPr>
          <a:xfrm>
            <a:off x="225986" y="6231071"/>
            <a:ext cx="248016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100" b="0" i="0" u="sng" dirty="0">
                <a:effectLst/>
                <a:latin typeface="Lucida Grande"/>
                <a:hlinkClick r:id="rId4"/>
              </a:rPr>
              <a:t>2212.10516</a:t>
            </a:r>
            <a:r>
              <a:rPr lang="en-US" altLang="zh-TW" sz="2100" b="0" i="0" u="sng" dirty="0">
                <a:effectLst/>
                <a:latin typeface="Lucida Grande"/>
              </a:rPr>
              <a:t> (12/20)</a:t>
            </a:r>
            <a:endParaRPr lang="zh-TW" altLang="en-US" sz="2100" dirty="0"/>
          </a:p>
        </p:txBody>
      </p:sp>
    </p:spTree>
    <p:extLst>
      <p:ext uri="{BB962C8B-B14F-4D97-AF65-F5344CB8AC3E}">
        <p14:creationId xmlns:p14="http://schemas.microsoft.com/office/powerpoint/2010/main" val="561457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字方塊 11">
            <a:extLst>
              <a:ext uri="{FF2B5EF4-FFF2-40B4-BE49-F238E27FC236}">
                <a16:creationId xmlns:a16="http://schemas.microsoft.com/office/drawing/2014/main" id="{D482952B-0F6E-4391-AAA3-6D315BCA43C8}"/>
              </a:ext>
            </a:extLst>
          </p:cNvPr>
          <p:cNvSpPr txBox="1"/>
          <p:nvPr/>
        </p:nvSpPr>
        <p:spPr>
          <a:xfrm>
            <a:off x="30480" y="1002849"/>
            <a:ext cx="18287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dirty="0"/>
              <a:t>(2) </a:t>
            </a:r>
            <a:r>
              <a:rPr lang="en-US" altLang="zh-TW" sz="22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2200" dirty="0"/>
              <a:t>Die-Hard</a:t>
            </a:r>
            <a:r>
              <a:rPr lang="en-US" altLang="zh-TW" sz="22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220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B58C5A62-4722-4F53-88D1-E350D010B3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243"/>
          <a:stretch/>
        </p:blipFill>
        <p:spPr>
          <a:xfrm>
            <a:off x="2927816" y="1092391"/>
            <a:ext cx="7037408" cy="563689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1B83DD6D-5EB2-4280-8003-8547D93EE2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747"/>
          <a:stretch/>
        </p:blipFill>
        <p:spPr>
          <a:xfrm>
            <a:off x="2927816" y="1452976"/>
            <a:ext cx="7037408" cy="406208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21C7CE1C-9247-4575-BEB7-D872958308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754" y="2158809"/>
            <a:ext cx="7917532" cy="42295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ED55C0B9-5F71-4166-B664-2E6307413B2C}"/>
              </a:ext>
            </a:extLst>
          </p:cNvPr>
          <p:cNvSpPr txBox="1"/>
          <p:nvPr/>
        </p:nvSpPr>
        <p:spPr>
          <a:xfrm rot="20393588">
            <a:off x="584042" y="3878059"/>
            <a:ext cx="1314591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2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</a:t>
            </a:r>
          </a:p>
          <a:p>
            <a:pPr algn="ctr"/>
            <a:r>
              <a:rPr lang="en-US" altLang="zh-TW" sz="5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altLang="zh-TW" sz="2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CPV</a:t>
            </a:r>
            <a:r>
              <a:rPr lang="en-US" altLang="zh-TW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zh-TW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LUV</a:t>
            </a:r>
            <a:endParaRPr lang="zh-TW" altLang="en-US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7E4FA056-4AA7-4BA3-8A28-1D9390DB43CC}"/>
              </a:ext>
            </a:extLst>
          </p:cNvPr>
          <p:cNvSpPr txBox="1"/>
          <p:nvPr/>
        </p:nvSpPr>
        <p:spPr>
          <a:xfrm>
            <a:off x="235219" y="5845712"/>
            <a:ext cx="20731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2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Enlarged Space</a:t>
            </a:r>
            <a:r>
              <a:rPr lang="en-US" altLang="zh-TW" sz="4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TW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F673087-2458-47EF-9AA2-169A21E08636}"/>
              </a:ext>
            </a:extLst>
          </p:cNvPr>
          <p:cNvSpPr/>
          <p:nvPr/>
        </p:nvSpPr>
        <p:spPr>
          <a:xfrm>
            <a:off x="10779171" y="5793424"/>
            <a:ext cx="11256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2200" dirty="0">
                <a:solidFill>
                  <a:srgbClr val="0000FF"/>
                </a:solidFill>
              </a:rPr>
              <a:t>despite</a:t>
            </a:r>
            <a:endParaRPr lang="en-US" altLang="zh-TW" sz="21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2300" b="1" baseline="-2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1400" b="1" baseline="-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TW" altLang="en-US" sz="2100" b="1" baseline="-1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zh-TW" sz="1400" b="1" baseline="-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2200" dirty="0"/>
              <a:t> </a:t>
            </a:r>
            <a:r>
              <a:rPr lang="en-US" altLang="zh-TW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7A62FED-AF4B-42A4-874B-1063B7BB5FA3}"/>
              </a:ext>
            </a:extLst>
          </p:cNvPr>
          <p:cNvSpPr/>
          <p:nvPr/>
        </p:nvSpPr>
        <p:spPr>
          <a:xfrm>
            <a:off x="3058867" y="164215"/>
            <a:ext cx="6795625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Response</a:t>
            </a:r>
            <a:r>
              <a:rPr lang="en-US" altLang="zh-TW" sz="2500" dirty="0">
                <a:solidFill>
                  <a:srgbClr val="0000FF"/>
                </a:solidFill>
              </a:rPr>
              <a:t>(</a:t>
            </a:r>
            <a:r>
              <a:rPr lang="en-US" altLang="zh-TW" sz="3000" dirty="0">
                <a:solidFill>
                  <a:srgbClr val="0000FF"/>
                </a:solidFill>
              </a:rPr>
              <a:t>s</a:t>
            </a:r>
            <a:r>
              <a:rPr lang="en-US" altLang="zh-TW" sz="2500" dirty="0">
                <a:solidFill>
                  <a:srgbClr val="0000FF"/>
                </a:solidFill>
              </a:rPr>
              <a:t>)</a:t>
            </a:r>
            <a:r>
              <a:rPr lang="en-US" altLang="zh-TW" sz="3400" dirty="0">
                <a:solidFill>
                  <a:srgbClr val="0000FF"/>
                </a:solidFill>
              </a:rPr>
              <a:t> to</a:t>
            </a:r>
            <a:r>
              <a:rPr lang="zh-TW" altLang="en-US" sz="3400" dirty="0">
                <a:solidFill>
                  <a:srgbClr val="0000FF"/>
                </a:solidFill>
              </a:rPr>
              <a:t> </a:t>
            </a:r>
            <a:r>
              <a:rPr lang="en-US" altLang="zh-TW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3400" b="1" baseline="-2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800" b="1" baseline="-16000" dirty="0">
                <a:cs typeface="Times New Roman" panose="02020603050405020304" pitchFamily="18" charset="0"/>
              </a:rPr>
              <a:t>*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3600" b="1" baseline="-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600" dirty="0">
                <a:solidFill>
                  <a:srgbClr val="3333FF"/>
                </a:solidFill>
              </a:rPr>
              <a:t>Disappearance</a:t>
            </a:r>
            <a:r>
              <a:rPr lang="en-US" altLang="zh-TW" sz="3400" dirty="0">
                <a:solidFill>
                  <a:srgbClr val="0000FF"/>
                </a:solidFill>
              </a:rPr>
              <a:t> 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0017C24-CA86-4793-A426-0944961941B6}"/>
              </a:ext>
            </a:extLst>
          </p:cNvPr>
          <p:cNvSpPr/>
          <p:nvPr/>
        </p:nvSpPr>
        <p:spPr>
          <a:xfrm>
            <a:off x="225986" y="6225402"/>
            <a:ext cx="15392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200" b="0" i="0" u="none" strike="noStrike" dirty="0">
                <a:solidFill>
                  <a:srgbClr val="0050B3"/>
                </a:solidFill>
                <a:effectLst/>
                <a:latin typeface="-apple-system"/>
                <a:hlinkClick r:id="rId4"/>
              </a:rPr>
              <a:t>2303.08764</a:t>
            </a:r>
            <a:endParaRPr lang="zh-TW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120959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字方塊 11">
            <a:extLst>
              <a:ext uri="{FF2B5EF4-FFF2-40B4-BE49-F238E27FC236}">
                <a16:creationId xmlns:a16="http://schemas.microsoft.com/office/drawing/2014/main" id="{D482952B-0F6E-4391-AAA3-6D315BCA43C8}"/>
              </a:ext>
            </a:extLst>
          </p:cNvPr>
          <p:cNvSpPr txBox="1"/>
          <p:nvPr/>
        </p:nvSpPr>
        <p:spPr>
          <a:xfrm>
            <a:off x="30480" y="1002849"/>
            <a:ext cx="1397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dirty="0"/>
              <a:t>(3) Defiant</a:t>
            </a:r>
            <a:endParaRPr lang="zh-TW" altLang="en-US" sz="2200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024C18C4-4784-4212-BDC6-3E6C4F3B22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203" r="58731" b="1"/>
          <a:stretch/>
        </p:blipFill>
        <p:spPr>
          <a:xfrm>
            <a:off x="3078480" y="2311042"/>
            <a:ext cx="3779520" cy="342885"/>
          </a:xfrm>
          <a:prstGeom prst="rect">
            <a:avLst/>
          </a:prstGeom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C84863B3-E128-4842-9853-3DB858A602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27" b="43434"/>
          <a:stretch/>
        </p:blipFill>
        <p:spPr>
          <a:xfrm>
            <a:off x="3078480" y="1050854"/>
            <a:ext cx="6890670" cy="117720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41186CAB-5740-4F5A-8B04-23ECA71E5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182" y="2737763"/>
            <a:ext cx="8199121" cy="34457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320AB3DA-038F-48AF-83A3-4E3628DAC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0663855" y="5026544"/>
            <a:ext cx="272450" cy="27432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B48C7B1F-0250-494E-A0E0-93358C19D42D}"/>
              </a:ext>
            </a:extLst>
          </p:cNvPr>
          <p:cNvSpPr/>
          <p:nvPr/>
        </p:nvSpPr>
        <p:spPr>
          <a:xfrm>
            <a:off x="225986" y="6213179"/>
            <a:ext cx="20313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200" b="0" i="0" u="none" strike="noStrike" dirty="0">
                <a:solidFill>
                  <a:srgbClr val="0050B3"/>
                </a:solidFill>
                <a:effectLst/>
                <a:latin typeface="-apple-system"/>
                <a:hlinkClick r:id="rId5"/>
              </a:rPr>
              <a:t>2211.11766</a:t>
            </a:r>
            <a:r>
              <a:rPr lang="en-US" altLang="zh-TW" sz="2200" b="0" i="0" u="none" strike="noStrike" dirty="0">
                <a:solidFill>
                  <a:srgbClr val="0050B3"/>
                </a:solidFill>
                <a:effectLst/>
                <a:latin typeface="-apple-system"/>
              </a:rPr>
              <a:t> </a:t>
            </a:r>
            <a:r>
              <a:rPr lang="en-US" altLang="zh-TW" b="1" dirty="0"/>
              <a:t>[v4]</a:t>
            </a:r>
            <a:endParaRPr lang="zh-TW" altLang="en-US" sz="2200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833EECC0-AA7C-436B-A7C9-13F0F0C602E2}"/>
              </a:ext>
            </a:extLst>
          </p:cNvPr>
          <p:cNvSpPr/>
          <p:nvPr/>
        </p:nvSpPr>
        <p:spPr>
          <a:xfrm>
            <a:off x="3058867" y="164215"/>
            <a:ext cx="6795625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Response</a:t>
            </a:r>
            <a:r>
              <a:rPr lang="en-US" altLang="zh-TW" sz="2500" dirty="0">
                <a:solidFill>
                  <a:srgbClr val="0000FF"/>
                </a:solidFill>
              </a:rPr>
              <a:t>(</a:t>
            </a:r>
            <a:r>
              <a:rPr lang="en-US" altLang="zh-TW" sz="3000" dirty="0">
                <a:solidFill>
                  <a:srgbClr val="0000FF"/>
                </a:solidFill>
              </a:rPr>
              <a:t>s</a:t>
            </a:r>
            <a:r>
              <a:rPr lang="en-US" altLang="zh-TW" sz="2500" dirty="0">
                <a:solidFill>
                  <a:srgbClr val="0000FF"/>
                </a:solidFill>
              </a:rPr>
              <a:t>)</a:t>
            </a:r>
            <a:r>
              <a:rPr lang="en-US" altLang="zh-TW" sz="3400" dirty="0">
                <a:solidFill>
                  <a:srgbClr val="0000FF"/>
                </a:solidFill>
              </a:rPr>
              <a:t> to</a:t>
            </a:r>
            <a:r>
              <a:rPr lang="zh-TW" altLang="en-US" sz="3400" dirty="0">
                <a:solidFill>
                  <a:srgbClr val="0000FF"/>
                </a:solidFill>
              </a:rPr>
              <a:t> </a:t>
            </a:r>
            <a:r>
              <a:rPr lang="en-US" altLang="zh-TW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3400" b="1" baseline="-2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800" b="1" baseline="-16000" dirty="0">
                <a:cs typeface="Times New Roman" panose="02020603050405020304" pitchFamily="18" charset="0"/>
              </a:rPr>
              <a:t>*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3600" b="1" baseline="-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600" dirty="0">
                <a:solidFill>
                  <a:srgbClr val="3333FF"/>
                </a:solidFill>
              </a:rPr>
              <a:t>Disappearance</a:t>
            </a:r>
            <a:r>
              <a:rPr lang="en-US" altLang="zh-TW" sz="3400" dirty="0">
                <a:solidFill>
                  <a:srgbClr val="0000FF"/>
                </a:solidFill>
              </a:rPr>
              <a:t> 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F64DA5E-DAEA-4BF3-ABAE-9DFF49FC1811}"/>
              </a:ext>
            </a:extLst>
          </p:cNvPr>
          <p:cNvSpPr txBox="1"/>
          <p:nvPr/>
        </p:nvSpPr>
        <p:spPr>
          <a:xfrm>
            <a:off x="7457440" y="2297818"/>
            <a:ext cx="3723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3333FF"/>
                </a:solidFill>
              </a:rPr>
              <a:t>Also </a:t>
            </a:r>
            <a:r>
              <a:rPr lang="en-US" altLang="zh-TW" dirty="0" err="1">
                <a:solidFill>
                  <a:srgbClr val="3333FF"/>
                </a:solidFill>
              </a:rPr>
              <a:t>Greljo</a:t>
            </a:r>
            <a:r>
              <a:rPr lang="en-US" altLang="zh-TW" dirty="0">
                <a:solidFill>
                  <a:srgbClr val="3333FF"/>
                </a:solidFill>
              </a:rPr>
              <a:t> et al., 2212.10497 </a:t>
            </a:r>
            <a:r>
              <a:rPr lang="en-US" altLang="zh-TW" dirty="0">
                <a:latin typeface="Lucida Grande"/>
              </a:rPr>
              <a:t>(12/20)</a:t>
            </a:r>
            <a:endParaRPr lang="zh-TW" altLang="en-US" dirty="0"/>
          </a:p>
          <a:p>
            <a:r>
              <a:rPr lang="en-US" altLang="zh-TW" dirty="0">
                <a:solidFill>
                  <a:srgbClr val="3333FF"/>
                </a:solidFill>
              </a:rPr>
              <a:t>  </a:t>
            </a:r>
            <a:endParaRPr lang="zh-TW" altLang="en-US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7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字方塊 11">
            <a:extLst>
              <a:ext uri="{FF2B5EF4-FFF2-40B4-BE49-F238E27FC236}">
                <a16:creationId xmlns:a16="http://schemas.microsoft.com/office/drawing/2014/main" id="{D482952B-0F6E-4391-AAA3-6D315BCA43C8}"/>
              </a:ext>
            </a:extLst>
          </p:cNvPr>
          <p:cNvSpPr txBox="1"/>
          <p:nvPr/>
        </p:nvSpPr>
        <p:spPr>
          <a:xfrm>
            <a:off x="30480" y="1002849"/>
            <a:ext cx="21993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dirty="0"/>
              <a:t>(4) LUV </a:t>
            </a:r>
            <a:r>
              <a:rPr lang="en-US" altLang="zh-TW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gauge int.</a:t>
            </a:r>
            <a:endParaRPr lang="zh-TW" altLang="en-US" sz="22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2888114-1208-4381-AE61-CF1F87CCF2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586"/>
          <a:stretch/>
        </p:blipFill>
        <p:spPr>
          <a:xfrm>
            <a:off x="3210561" y="1018089"/>
            <a:ext cx="6471920" cy="820871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AC9023E6-ECBF-488D-AF19-8B710B284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560" y="1996678"/>
            <a:ext cx="3209769" cy="269001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55F54B43-F653-44A4-9368-9879657D9C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2413" y="2423398"/>
            <a:ext cx="7327108" cy="38093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文字方塊 15">
            <a:extLst>
              <a:ext uri="{FF2B5EF4-FFF2-40B4-BE49-F238E27FC236}">
                <a16:creationId xmlns:a16="http://schemas.microsoft.com/office/drawing/2014/main" id="{2050ACE7-299F-4797-9C8B-6F0B8072CD58}"/>
              </a:ext>
            </a:extLst>
          </p:cNvPr>
          <p:cNvSpPr txBox="1"/>
          <p:nvPr/>
        </p:nvSpPr>
        <p:spPr>
          <a:xfrm>
            <a:off x="10210800" y="1915734"/>
            <a:ext cx="1840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u="sng" dirty="0">
                <a:solidFill>
                  <a:srgbClr val="3333FF"/>
                </a:solidFill>
              </a:rPr>
              <a:t>Gino means it.</a:t>
            </a:r>
            <a:endParaRPr lang="zh-TW" altLang="en-US" sz="2200" u="sng" dirty="0">
              <a:solidFill>
                <a:srgbClr val="3333FF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6433A18E-BE02-4F1B-A1E3-24D81A6E995C}"/>
              </a:ext>
            </a:extLst>
          </p:cNvPr>
          <p:cNvSpPr/>
          <p:nvPr/>
        </p:nvSpPr>
        <p:spPr>
          <a:xfrm>
            <a:off x="227733" y="6192093"/>
            <a:ext cx="182934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2100" b="0" i="0" u="none" strike="noStrike" dirty="0">
                <a:effectLst/>
                <a:latin typeface="Lucida Grande"/>
                <a:hlinkClick r:id="rId5"/>
              </a:rPr>
              <a:t>2303.01520v3</a:t>
            </a:r>
            <a:endParaRPr lang="zh-TW" altLang="en-US" sz="2100" dirty="0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50CD22B0-D300-47C3-8375-D22239ABDDE6}"/>
              </a:ext>
            </a:extLst>
          </p:cNvPr>
          <p:cNvSpPr txBox="1"/>
          <p:nvPr/>
        </p:nvSpPr>
        <p:spPr>
          <a:xfrm rot="20539025">
            <a:off x="296631" y="1746456"/>
            <a:ext cx="2030172" cy="769441"/>
          </a:xfrm>
          <a:prstGeom prst="rect">
            <a:avLst/>
          </a:prstGeom>
          <a:solidFill>
            <a:srgbClr val="66FFFF">
              <a:alpha val="67059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200" dirty="0">
                <a:solidFill>
                  <a:srgbClr val="3333FF"/>
                </a:solidFill>
              </a:rPr>
              <a:t>But I’ll follow </a:t>
            </a:r>
          </a:p>
          <a:p>
            <a:pPr algn="ctr"/>
            <a:r>
              <a:rPr lang="en-US" altLang="zh-TW" sz="2200" dirty="0">
                <a:solidFill>
                  <a:srgbClr val="3333FF"/>
                </a:solidFill>
              </a:rPr>
              <a:t>a different path.</a:t>
            </a:r>
            <a:endParaRPr lang="zh-TW" altLang="en-US" sz="2200" dirty="0">
              <a:solidFill>
                <a:srgbClr val="3333FF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F974D976-789C-48FF-8CA7-AC52640D433D}"/>
              </a:ext>
            </a:extLst>
          </p:cNvPr>
          <p:cNvSpPr txBox="1"/>
          <p:nvPr/>
        </p:nvSpPr>
        <p:spPr>
          <a:xfrm>
            <a:off x="6297604" y="2106000"/>
            <a:ext cx="1736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u="sng" dirty="0">
                <a:solidFill>
                  <a:srgbClr val="FF0000"/>
                </a:solidFill>
              </a:rPr>
              <a:t>UV</a:t>
            </a:r>
            <a:r>
              <a:rPr lang="en-US" altLang="zh-TW" sz="2000" u="sng" dirty="0">
                <a:solidFill>
                  <a:srgbClr val="3333FF"/>
                </a:solidFill>
              </a:rPr>
              <a:t> completion</a:t>
            </a:r>
            <a:endParaRPr lang="zh-TW" altLang="en-US" sz="2000" u="sng" dirty="0">
              <a:solidFill>
                <a:srgbClr val="3333FF"/>
              </a:solidFill>
            </a:endParaRPr>
          </a:p>
        </p:txBody>
      </p: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6720C17A-39AA-4A2B-A6BF-BAF0B5B86730}"/>
              </a:ext>
            </a:extLst>
          </p:cNvPr>
          <p:cNvCxnSpPr>
            <a:cxnSpLocks/>
          </p:cNvCxnSpPr>
          <p:nvPr/>
        </p:nvCxnSpPr>
        <p:spPr>
          <a:xfrm>
            <a:off x="4863735" y="3836687"/>
            <a:ext cx="267065" cy="189355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id="{C347E1F3-DBF2-4540-826A-26EE9ECD6984}"/>
              </a:ext>
            </a:extLst>
          </p:cNvPr>
          <p:cNvSpPr/>
          <p:nvPr/>
        </p:nvSpPr>
        <p:spPr>
          <a:xfrm>
            <a:off x="3058867" y="164215"/>
            <a:ext cx="6795625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Response</a:t>
            </a:r>
            <a:r>
              <a:rPr lang="en-US" altLang="zh-TW" sz="2500" dirty="0">
                <a:solidFill>
                  <a:srgbClr val="0000FF"/>
                </a:solidFill>
              </a:rPr>
              <a:t>(</a:t>
            </a:r>
            <a:r>
              <a:rPr lang="en-US" altLang="zh-TW" sz="3000" dirty="0">
                <a:solidFill>
                  <a:srgbClr val="0000FF"/>
                </a:solidFill>
              </a:rPr>
              <a:t>s</a:t>
            </a:r>
            <a:r>
              <a:rPr lang="en-US" altLang="zh-TW" sz="2500" dirty="0">
                <a:solidFill>
                  <a:srgbClr val="0000FF"/>
                </a:solidFill>
              </a:rPr>
              <a:t>)</a:t>
            </a:r>
            <a:r>
              <a:rPr lang="en-US" altLang="zh-TW" sz="3400" dirty="0">
                <a:solidFill>
                  <a:srgbClr val="0000FF"/>
                </a:solidFill>
              </a:rPr>
              <a:t> to</a:t>
            </a:r>
            <a:r>
              <a:rPr lang="zh-TW" altLang="en-US" sz="3400" dirty="0">
                <a:solidFill>
                  <a:srgbClr val="0000FF"/>
                </a:solidFill>
              </a:rPr>
              <a:t> </a:t>
            </a:r>
            <a:r>
              <a:rPr lang="en-US" altLang="zh-TW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3400" b="1" baseline="-2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800" b="1" baseline="-16000" dirty="0">
                <a:cs typeface="Times New Roman" panose="02020603050405020304" pitchFamily="18" charset="0"/>
              </a:rPr>
              <a:t>*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3600" b="1" baseline="-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600" dirty="0">
                <a:solidFill>
                  <a:srgbClr val="3333FF"/>
                </a:solidFill>
              </a:rPr>
              <a:t>Disappearance</a:t>
            </a:r>
            <a:r>
              <a:rPr lang="en-US" altLang="zh-TW" sz="3400" dirty="0">
                <a:solidFill>
                  <a:srgbClr val="0000FF"/>
                </a:solidFill>
              </a:rPr>
              <a:t> 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1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圖片 20">
            <a:extLst>
              <a:ext uri="{FF2B5EF4-FFF2-40B4-BE49-F238E27FC236}">
                <a16:creationId xmlns:a16="http://schemas.microsoft.com/office/drawing/2014/main" id="{3A68296A-7E88-4CBF-AF05-FDCA3A261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070497">
            <a:off x="515739" y="3529998"/>
            <a:ext cx="1323871" cy="1036374"/>
          </a:xfrm>
          <a:prstGeom prst="rect">
            <a:avLst/>
          </a:prstGeom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D482952B-0F6E-4391-AAA3-6D315BCA43C8}"/>
              </a:ext>
            </a:extLst>
          </p:cNvPr>
          <p:cNvSpPr txBox="1"/>
          <p:nvPr/>
        </p:nvSpPr>
        <p:spPr>
          <a:xfrm>
            <a:off x="30480" y="1002849"/>
            <a:ext cx="19084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dirty="0"/>
              <a:t>(5) </a:t>
            </a:r>
            <a:r>
              <a:rPr lang="en-US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Everything </a:t>
            </a:r>
          </a:p>
          <a:p>
            <a:r>
              <a:rPr lang="en-US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Everywhere</a:t>
            </a:r>
          </a:p>
          <a:p>
            <a:r>
              <a:rPr lang="en-US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at Once</a:t>
            </a:r>
            <a:endParaRPr lang="zh-TW" alt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FD423987-3755-4BA5-AAA3-7CF651BF2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940" y="1021688"/>
            <a:ext cx="5139159" cy="460075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9CC3549A-D046-40E6-BA48-F78C03213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6940" y="1540809"/>
            <a:ext cx="2361235" cy="316302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50B00665-D48E-4D31-B776-6F0DAE3F5B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3870" y="2186796"/>
            <a:ext cx="8085298" cy="32996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286D0D14-012B-462B-B83F-A9D0F0623A67}"/>
              </a:ext>
            </a:extLst>
          </p:cNvPr>
          <p:cNvSpPr/>
          <p:nvPr/>
        </p:nvSpPr>
        <p:spPr>
          <a:xfrm>
            <a:off x="360538" y="6171432"/>
            <a:ext cx="15392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200" b="0" i="0" u="none" strike="noStrike" dirty="0">
                <a:solidFill>
                  <a:srgbClr val="40A9FF"/>
                </a:solidFill>
                <a:effectLst/>
                <a:latin typeface="-apple-system"/>
                <a:hlinkClick r:id="rId6"/>
              </a:rPr>
              <a:t>2304.01694</a:t>
            </a:r>
            <a:endParaRPr lang="zh-TW" altLang="en-US" sz="220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A740A22-7FFF-4537-A07F-CEAE9A7CD3FF}"/>
              </a:ext>
            </a:extLst>
          </p:cNvPr>
          <p:cNvSpPr/>
          <p:nvPr/>
        </p:nvSpPr>
        <p:spPr>
          <a:xfrm>
            <a:off x="4794476" y="5720340"/>
            <a:ext cx="738968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700" i="1" dirty="0">
                <a:latin typeface="TeXGyreTermesX-Italic"/>
              </a:rPr>
              <a:t>8</a:t>
            </a:r>
            <a:r>
              <a:rPr lang="en-US" altLang="zh-TW" b="0" i="0" u="none" strike="noStrike" baseline="30000" dirty="0">
                <a:latin typeface="TeXGyreTermesX-Regular"/>
              </a:rPr>
              <a:t>th</a:t>
            </a:r>
            <a:r>
              <a:rPr lang="en-US" altLang="zh-TW" sz="1700" dirty="0">
                <a:latin typeface="TeXGyreTermesX-Regular"/>
              </a:rPr>
              <a:t> </a:t>
            </a:r>
            <a:r>
              <a:rPr lang="en-US" altLang="zh-TW" sz="1700" i="1" dirty="0">
                <a:latin typeface="TeXGyreTermesX-Italic"/>
              </a:rPr>
              <a:t>Symposium on Prospects in the Physics of Discrete Symmetries (</a:t>
            </a:r>
            <a:r>
              <a:rPr lang="en-US" altLang="zh-TW" sz="1700" i="1" u="sng" dirty="0">
                <a:latin typeface="TeXGyreTermesX-Italic"/>
              </a:rPr>
              <a:t>DISCRETE 2022</a:t>
            </a:r>
            <a:r>
              <a:rPr lang="en-US" altLang="zh-TW" sz="1700" i="1" dirty="0">
                <a:latin typeface="TeXGyreTermesX-Italic"/>
              </a:rPr>
              <a:t>)</a:t>
            </a:r>
          </a:p>
          <a:p>
            <a:r>
              <a:rPr lang="en-US" altLang="zh-TW" sz="1700" i="1" dirty="0">
                <a:latin typeface="TeXGyreTermesX-Italic"/>
              </a:rPr>
              <a:t>7-11 November 2022</a:t>
            </a:r>
          </a:p>
          <a:p>
            <a:r>
              <a:rPr lang="en-US" altLang="zh-TW" sz="1700" i="1" dirty="0">
                <a:latin typeface="TeXGyreTermesX-Italic"/>
              </a:rPr>
              <a:t>Baden-Baden, Germany</a:t>
            </a:r>
            <a:endParaRPr lang="zh-TW" altLang="en-US" sz="1700" dirty="0"/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52C38140-E9F6-47FF-BE7F-21E6697B77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28" y="2115676"/>
            <a:ext cx="1753692" cy="1115422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id="{E3742E6F-CFCF-4C9A-9FCD-5CF7990FBB66}"/>
              </a:ext>
            </a:extLst>
          </p:cNvPr>
          <p:cNvSpPr/>
          <p:nvPr/>
        </p:nvSpPr>
        <p:spPr>
          <a:xfrm>
            <a:off x="3058867" y="164215"/>
            <a:ext cx="6795625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Response</a:t>
            </a:r>
            <a:r>
              <a:rPr lang="en-US" altLang="zh-TW" sz="2500" dirty="0">
                <a:solidFill>
                  <a:srgbClr val="0000FF"/>
                </a:solidFill>
              </a:rPr>
              <a:t>(</a:t>
            </a:r>
            <a:r>
              <a:rPr lang="en-US" altLang="zh-TW" sz="3000" dirty="0">
                <a:solidFill>
                  <a:srgbClr val="0000FF"/>
                </a:solidFill>
              </a:rPr>
              <a:t>s</a:t>
            </a:r>
            <a:r>
              <a:rPr lang="en-US" altLang="zh-TW" sz="2500" dirty="0">
                <a:solidFill>
                  <a:srgbClr val="0000FF"/>
                </a:solidFill>
              </a:rPr>
              <a:t>)</a:t>
            </a:r>
            <a:r>
              <a:rPr lang="en-US" altLang="zh-TW" sz="3400" dirty="0">
                <a:solidFill>
                  <a:srgbClr val="0000FF"/>
                </a:solidFill>
              </a:rPr>
              <a:t> to</a:t>
            </a:r>
            <a:r>
              <a:rPr lang="zh-TW" altLang="en-US" sz="3400" dirty="0">
                <a:solidFill>
                  <a:srgbClr val="0000FF"/>
                </a:solidFill>
              </a:rPr>
              <a:t> </a:t>
            </a:r>
            <a:r>
              <a:rPr lang="en-US" altLang="zh-TW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3400" b="1" baseline="-2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800" b="1" baseline="-16000" dirty="0">
                <a:cs typeface="Times New Roman" panose="02020603050405020304" pitchFamily="18" charset="0"/>
              </a:rPr>
              <a:t>*</a:t>
            </a:r>
            <a:r>
              <a:rPr lang="en-US" altLang="zh-TW" sz="22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3600" b="1" baseline="-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600" dirty="0">
                <a:solidFill>
                  <a:srgbClr val="3333FF"/>
                </a:solidFill>
              </a:rPr>
              <a:t>Disappearance</a:t>
            </a:r>
            <a:r>
              <a:rPr lang="en-US" altLang="zh-TW" sz="3400" dirty="0">
                <a:solidFill>
                  <a:srgbClr val="0000FF"/>
                </a:solidFill>
              </a:rPr>
              <a:t> 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1074D2D3-5914-46D7-B939-B4F5596698EE}"/>
              </a:ext>
            </a:extLst>
          </p:cNvPr>
          <p:cNvSpPr txBox="1"/>
          <p:nvPr/>
        </p:nvSpPr>
        <p:spPr>
          <a:xfrm>
            <a:off x="6446519" y="1786984"/>
            <a:ext cx="5675464" cy="4231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150" dirty="0">
                <a:solidFill>
                  <a:srgbClr val="3333FF"/>
                </a:solidFill>
              </a:rPr>
              <a:t>Learn all the Anomalies here, if that’s your creed.</a:t>
            </a:r>
            <a:endParaRPr lang="zh-TW" altLang="en-US" sz="2150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16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1204B3C0-6475-4535-8674-1EC41B5B2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752" y="0"/>
            <a:ext cx="9218495" cy="686190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3" name="矩形 52">
            <a:extLst>
              <a:ext uri="{FF2B5EF4-FFF2-40B4-BE49-F238E27FC236}">
                <a16:creationId xmlns:a16="http://schemas.microsoft.com/office/drawing/2014/main" id="{ACCE1165-088E-4112-B303-DF41B4B10FFA}"/>
              </a:ext>
            </a:extLst>
          </p:cNvPr>
          <p:cNvSpPr/>
          <p:nvPr/>
        </p:nvSpPr>
        <p:spPr>
          <a:xfrm>
            <a:off x="4475820" y="2272807"/>
            <a:ext cx="5004556" cy="5693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/>
            <a:endParaRPr lang="en-US" altLang="zh-TW" sz="300" dirty="0">
              <a:solidFill>
                <a:srgbClr val="000000"/>
              </a:solidFill>
            </a:endParaRPr>
          </a:p>
          <a:p>
            <a:pPr lvl="0"/>
            <a:r>
              <a:rPr lang="en-US" altLang="zh-TW" sz="2500" dirty="0">
                <a:solidFill>
                  <a:srgbClr val="000000"/>
                </a:solidFill>
              </a:rPr>
              <a:t> </a:t>
            </a:r>
            <a:r>
              <a:rPr lang="en-US" altLang="zh-TW" sz="1500" dirty="0">
                <a:solidFill>
                  <a:srgbClr val="000000"/>
                </a:solidFill>
              </a:rPr>
              <a:t> </a:t>
            </a:r>
            <a:r>
              <a:rPr lang="en-US" altLang="zh-TW" sz="2500" dirty="0">
                <a:solidFill>
                  <a:srgbClr val="000000"/>
                </a:solidFill>
              </a:rPr>
              <a:t>2012</a:t>
            </a:r>
            <a:r>
              <a:rPr lang="en-US" altLang="zh-TW" sz="2800" baseline="26000" dirty="0">
                <a:solidFill>
                  <a:srgbClr val="000000"/>
                </a:solidFill>
              </a:rPr>
              <a:t>+</a:t>
            </a:r>
            <a:r>
              <a:rPr lang="en-US" altLang="zh-TW" sz="2500" dirty="0">
                <a:solidFill>
                  <a:srgbClr val="000000"/>
                </a:solidFill>
              </a:rPr>
              <a:t>:</a:t>
            </a:r>
            <a:r>
              <a:rPr lang="en-US" altLang="zh-TW" sz="2200" dirty="0">
                <a:solidFill>
                  <a:srgbClr val="000000"/>
                </a:solidFill>
              </a:rPr>
              <a:t>   </a:t>
            </a:r>
            <a:r>
              <a:rPr lang="en-US" altLang="zh-TW" sz="2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    One Higgs    </a:t>
            </a:r>
            <a:r>
              <a:rPr lang="en-US" altLang="zh-TW" sz="2000" dirty="0">
                <a:solidFill>
                  <a:srgbClr val="000000"/>
                </a:solidFill>
                <a:sym typeface="Wingdings" panose="05000000000000000000" pitchFamily="2" charset="2"/>
              </a:rPr>
              <a:t></a:t>
            </a:r>
            <a:r>
              <a:rPr lang="en-US" altLang="zh-TW" sz="2000" dirty="0">
                <a:solidFill>
                  <a:srgbClr val="000000"/>
                </a:solidFill>
              </a:rPr>
              <a:t>   </a:t>
            </a:r>
            <a:r>
              <a:rPr lang="en-US" altLang="zh-TW" sz="2000" u="sng" dirty="0">
                <a:solidFill>
                  <a:srgbClr val="000000"/>
                </a:solidFill>
              </a:rPr>
              <a:t>2</a:t>
            </a:r>
            <a:r>
              <a:rPr lang="en-US" altLang="zh-TW" sz="2000" u="sng" baseline="30000" dirty="0">
                <a:solidFill>
                  <a:srgbClr val="000000"/>
                </a:solidFill>
              </a:rPr>
              <a:t>nd</a:t>
            </a:r>
            <a:r>
              <a:rPr lang="en-US" altLang="zh-TW" sz="2000" u="sng" dirty="0">
                <a:solidFill>
                  <a:srgbClr val="000000"/>
                </a:solidFill>
              </a:rPr>
              <a:t> Higgs</a:t>
            </a:r>
          </a:p>
          <a:p>
            <a:pPr lvl="0"/>
            <a:endParaRPr lang="en-US" altLang="zh-TW" sz="300" u="sng" dirty="0">
              <a:solidFill>
                <a:srgbClr val="000000"/>
              </a:solidFill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5D6D955-8836-4070-95CB-1044AF95F0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336" y="1505672"/>
            <a:ext cx="2372416" cy="1779312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8903EC13-AEC0-45B3-A0C5-AC6DBCB9F74A}"/>
              </a:ext>
            </a:extLst>
          </p:cNvPr>
          <p:cNvSpPr txBox="1"/>
          <p:nvPr/>
        </p:nvSpPr>
        <p:spPr>
          <a:xfrm>
            <a:off x="4151784" y="97468"/>
            <a:ext cx="388843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/>
              <a:t> </a:t>
            </a:r>
            <a:r>
              <a:rPr lang="en-US" altLang="zh-TW" sz="2500" dirty="0"/>
              <a:t>Whither </a:t>
            </a:r>
            <a:r>
              <a:rPr lang="en-US" altLang="zh-TW" sz="2500" u="sng" dirty="0">
                <a:solidFill>
                  <a:srgbClr val="FF0000"/>
                </a:solidFill>
              </a:rPr>
              <a:t>Extra </a:t>
            </a:r>
            <a:r>
              <a:rPr lang="en-US" altLang="zh-TW" sz="2500" u="sng" dirty="0" err="1">
                <a:solidFill>
                  <a:srgbClr val="FF0000"/>
                </a:solidFill>
              </a:rPr>
              <a:t>Yukawas</a:t>
            </a:r>
            <a:r>
              <a:rPr lang="en-US" altLang="zh-TW" sz="2500" dirty="0"/>
              <a:t>?</a:t>
            </a:r>
          </a:p>
          <a:p>
            <a:pPr algn="ctr"/>
            <a:endParaRPr lang="zh-TW" altLang="en-US" sz="300" dirty="0"/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id="{CC2A2DBC-D615-4436-B9A5-8B6F00F92BEE}"/>
              </a:ext>
            </a:extLst>
          </p:cNvPr>
          <p:cNvGrpSpPr/>
          <p:nvPr/>
        </p:nvGrpSpPr>
        <p:grpSpPr>
          <a:xfrm>
            <a:off x="2423592" y="792651"/>
            <a:ext cx="7591768" cy="1232193"/>
            <a:chOff x="899592" y="792651"/>
            <a:chExt cx="7591768" cy="1232193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DA2A158E-2799-498C-B6D3-19EFA5327E3F}"/>
                </a:ext>
              </a:extLst>
            </p:cNvPr>
            <p:cNvSpPr/>
            <p:nvPr/>
          </p:nvSpPr>
          <p:spPr>
            <a:xfrm>
              <a:off x="1331640" y="792651"/>
              <a:ext cx="5540683" cy="400110"/>
            </a:xfrm>
            <a:prstGeom prst="rect">
              <a:avLst/>
            </a:prstGeom>
            <a:solidFill>
              <a:srgbClr val="FFB3FF"/>
            </a:solidFill>
            <a:ln>
              <a:solidFill>
                <a:srgbClr val="0000FF"/>
              </a:solidFill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TW" sz="2000" dirty="0">
                  <a:solidFill>
                    <a:srgbClr val="0000FF"/>
                  </a:solidFill>
                </a:rPr>
                <a:t> Known </a:t>
              </a:r>
              <a:r>
                <a:rPr lang="en-US" altLang="zh-TW" sz="2000" dirty="0">
                  <a:solidFill>
                    <a:srgbClr val="FF0000"/>
                  </a:solidFill>
                </a:rPr>
                <a:t>CPV</a:t>
              </a:r>
              <a:r>
                <a:rPr lang="en-US" altLang="zh-TW" sz="2000" dirty="0">
                  <a:solidFill>
                    <a:srgbClr val="0000FF"/>
                  </a:solidFill>
                </a:rPr>
                <a:t> in CKM  </a:t>
              </a:r>
              <a:r>
                <a:rPr lang="en-US" altLang="zh-TW" sz="2000" dirty="0">
                  <a:solidFill>
                    <a:srgbClr val="0000FF"/>
                  </a:solidFill>
                  <a:sym typeface="Wingdings" panose="05000000000000000000" pitchFamily="2" charset="2"/>
                </a:rPr>
                <a:t> </a:t>
              </a:r>
              <a:r>
                <a:rPr lang="en-US" altLang="zh-TW" sz="2000" dirty="0">
                  <a:solidFill>
                    <a:srgbClr val="0000FF"/>
                  </a:solidFill>
                </a:rPr>
                <a:t> Yukawa’s.  </a:t>
              </a:r>
              <a:r>
                <a:rPr lang="en-US" altLang="zh-TW" sz="2000" dirty="0">
                  <a:solidFill>
                    <a:srgbClr val="FF0000"/>
                  </a:solidFill>
                </a:rPr>
                <a:t>Extra Yukawa’s</a:t>
              </a:r>
              <a:r>
                <a:rPr lang="en-US" altLang="zh-TW" sz="1000" dirty="0">
                  <a:solidFill>
                    <a:srgbClr val="FF0000"/>
                  </a:solidFill>
                </a:rPr>
                <a:t> </a:t>
              </a:r>
              <a:r>
                <a:rPr lang="en-US" altLang="zh-TW" sz="2000" dirty="0">
                  <a:solidFill>
                    <a:srgbClr val="0000FF"/>
                  </a:solidFill>
                </a:rPr>
                <a:t>?</a:t>
              </a:r>
              <a:endParaRPr lang="zh-TW" altLang="en-US" dirty="0">
                <a:solidFill>
                  <a:srgbClr val="000000"/>
                </a:solidFill>
              </a:endParaRPr>
            </a:p>
          </p:txBody>
        </p:sp>
        <p:sp>
          <p:nvSpPr>
            <p:cNvPr id="7" name="左大括弧 6">
              <a:extLst>
                <a:ext uri="{FF2B5EF4-FFF2-40B4-BE49-F238E27FC236}">
                  <a16:creationId xmlns:a16="http://schemas.microsoft.com/office/drawing/2014/main" id="{7AEFF532-B1EF-42CC-BB47-38102FA50850}"/>
                </a:ext>
              </a:extLst>
            </p:cNvPr>
            <p:cNvSpPr/>
            <p:nvPr/>
          </p:nvSpPr>
          <p:spPr>
            <a:xfrm rot="5400000" flipH="1">
              <a:off x="5783160" y="325677"/>
              <a:ext cx="165865" cy="1764000"/>
            </a:xfrm>
            <a:prstGeom prst="leftBrace">
              <a:avLst>
                <a:gd name="adj1" fmla="val 68470"/>
                <a:gd name="adj2" fmla="val 49186"/>
              </a:avLst>
            </a:prstGeom>
            <a:ln w="19050"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2C278BF-F7BD-457B-8F9D-7F8010078B75}"/>
                </a:ext>
              </a:extLst>
            </p:cNvPr>
            <p:cNvSpPr/>
            <p:nvPr/>
          </p:nvSpPr>
          <p:spPr>
            <a:xfrm>
              <a:off x="4746424" y="1332347"/>
              <a:ext cx="3744936" cy="6924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dirty="0">
                  <a:solidFill>
                    <a:srgbClr val="0000FF"/>
                  </a:solidFill>
                </a:rPr>
                <a:t>Killed by </a:t>
              </a:r>
              <a:r>
                <a:rPr lang="en-US" altLang="zh-TW" dirty="0">
                  <a:solidFill>
                    <a:srgbClr val="7C00A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</a:t>
              </a:r>
              <a:r>
                <a:rPr lang="en-US" altLang="zh-TW" baseline="-25000" dirty="0">
                  <a:solidFill>
                    <a:srgbClr val="7C00A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1550" dirty="0">
                  <a:solidFill>
                    <a:srgbClr val="0000FF"/>
                  </a:solidFill>
                </a:rPr>
                <a:t>(Glashow-Weinberg </a:t>
              </a:r>
              <a:r>
                <a:rPr lang="en-US" altLang="zh-TW" sz="1500" dirty="0">
                  <a:solidFill>
                    <a:srgbClr val="0000FF"/>
                  </a:solidFill>
                </a:rPr>
                <a:t>1977)</a:t>
              </a:r>
            </a:p>
            <a:p>
              <a:pPr algn="ctr"/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2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Natural</a:t>
              </a:r>
              <a:r>
                <a:rPr lang="en-US" altLang="zh-TW" sz="2100" dirty="0">
                  <a:solidFill>
                    <a:srgbClr val="0000FF"/>
                  </a:solidFill>
                </a:rPr>
                <a:t> </a:t>
              </a:r>
              <a:r>
                <a:rPr lang="en-US" altLang="zh-TW" sz="1200" dirty="0">
                  <a:solidFill>
                    <a:srgbClr val="0000FF"/>
                  </a:solidFill>
                </a:rPr>
                <a:t> </a:t>
              </a:r>
              <a:r>
                <a:rPr lang="en-US" altLang="zh-TW" sz="1700" dirty="0">
                  <a:solidFill>
                    <a:srgbClr val="0000FF"/>
                  </a:solidFill>
                </a:rPr>
                <a:t>Flavor Conservation </a:t>
              </a:r>
              <a:r>
                <a:rPr lang="en-US" altLang="zh-TW" sz="1650" dirty="0">
                  <a:solidFill>
                    <a:srgbClr val="0000FF"/>
                  </a:solidFill>
                </a:rPr>
                <a:t>(NFC)</a:t>
              </a:r>
              <a:endParaRPr lang="zh-TW" altLang="en-US" sz="1650" dirty="0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2CBE375F-F103-446F-AF28-E930B14D4D18}"/>
                </a:ext>
              </a:extLst>
            </p:cNvPr>
            <p:cNvSpPr/>
            <p:nvPr/>
          </p:nvSpPr>
          <p:spPr>
            <a:xfrm>
              <a:off x="899592" y="1166482"/>
              <a:ext cx="3488455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50" u="sng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Jarlskog</a:t>
              </a:r>
              <a:r>
                <a:rPr lang="en-US" altLang="zh-TW" sz="165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Invariant </a:t>
              </a:r>
              <a:r>
                <a:rPr lang="en-US" altLang="zh-TW" sz="1650" i="1" u="sng" dirty="0">
                  <a:solidFill>
                    <a:srgbClr val="0000FF"/>
                  </a:solidFill>
                </a:rPr>
                <a:t>way too small</a:t>
              </a:r>
              <a:r>
                <a:rPr lang="en-US" altLang="zh-TW" sz="1000" i="1" u="sng" dirty="0">
                  <a:solidFill>
                    <a:srgbClr val="0000FF"/>
                  </a:solidFill>
                </a:rPr>
                <a:t> </a:t>
              </a:r>
              <a:r>
                <a:rPr lang="en-US" altLang="zh-TW" sz="1650" i="1" u="sng" dirty="0">
                  <a:solidFill>
                    <a:srgbClr val="0000FF"/>
                  </a:solidFill>
                </a:rPr>
                <a:t>!</a:t>
              </a:r>
            </a:p>
          </p:txBody>
        </p:sp>
      </p:grpSp>
      <p:grpSp>
        <p:nvGrpSpPr>
          <p:cNvPr id="10" name="群組 9">
            <a:extLst>
              <a:ext uri="{FF2B5EF4-FFF2-40B4-BE49-F238E27FC236}">
                <a16:creationId xmlns:a16="http://schemas.microsoft.com/office/drawing/2014/main" id="{D0637E1D-13EB-479C-B4E4-FD680BBC1277}"/>
              </a:ext>
            </a:extLst>
          </p:cNvPr>
          <p:cNvGrpSpPr/>
          <p:nvPr/>
        </p:nvGrpSpPr>
        <p:grpSpPr>
          <a:xfrm>
            <a:off x="2387588" y="3042000"/>
            <a:ext cx="7956884" cy="3337809"/>
            <a:chOff x="863588" y="3042000"/>
            <a:chExt cx="7956884" cy="3337809"/>
          </a:xfrm>
        </p:grpSpPr>
        <p:sp>
          <p:nvSpPr>
            <p:cNvPr id="23" name="文字方塊 22">
              <a:extLst>
                <a:ext uri="{FF2B5EF4-FFF2-40B4-BE49-F238E27FC236}">
                  <a16:creationId xmlns:a16="http://schemas.microsoft.com/office/drawing/2014/main" id="{18CC5CFC-9AA8-480C-AA89-467B732474A9}"/>
                </a:ext>
              </a:extLst>
            </p:cNvPr>
            <p:cNvSpPr txBox="1"/>
            <p:nvPr/>
          </p:nvSpPr>
          <p:spPr>
            <a:xfrm>
              <a:off x="8064388" y="3042000"/>
              <a:ext cx="75052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500" dirty="0"/>
                <a:t>PLB’13</a:t>
              </a:r>
              <a:endParaRPr lang="zh-TW" altLang="en-US" sz="1500" dirty="0"/>
            </a:p>
          </p:txBody>
        </p:sp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A71C88D8-55D3-41FE-AB62-437CFA517D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3588" y="3318441"/>
              <a:ext cx="7956884" cy="12205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圖片 12">
              <a:extLst>
                <a:ext uri="{FF2B5EF4-FFF2-40B4-BE49-F238E27FC236}">
                  <a16:creationId xmlns:a16="http://schemas.microsoft.com/office/drawing/2014/main" id="{0FAD7900-AF16-4F6B-ACB9-A70AA1696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2052" y="4685074"/>
              <a:ext cx="2815852" cy="560853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14" name="左大括弧 13">
              <a:extLst>
                <a:ext uri="{FF2B5EF4-FFF2-40B4-BE49-F238E27FC236}">
                  <a16:creationId xmlns:a16="http://schemas.microsoft.com/office/drawing/2014/main" id="{37A2FFCB-1F18-46BC-AF43-0E26DF59FEEA}"/>
                </a:ext>
              </a:extLst>
            </p:cNvPr>
            <p:cNvSpPr/>
            <p:nvPr/>
          </p:nvSpPr>
          <p:spPr>
            <a:xfrm rot="5400000" flipH="1">
              <a:off x="2215092" y="4405820"/>
              <a:ext cx="242737" cy="1656183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5" name="圖片 14">
              <a:extLst>
                <a:ext uri="{FF2B5EF4-FFF2-40B4-BE49-F238E27FC236}">
                  <a16:creationId xmlns:a16="http://schemas.microsoft.com/office/drawing/2014/main" id="{852C0F01-D56C-48C2-A3B4-20A4A8A7D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2000" y="4617132"/>
              <a:ext cx="609513" cy="689679"/>
            </a:xfrm>
            <a:prstGeom prst="rect">
              <a:avLst/>
            </a:prstGeom>
            <a:solidFill>
              <a:srgbClr val="FF99FF">
                <a:alpha val="49020"/>
              </a:srgbClr>
            </a:solidFill>
          </p:spPr>
        </p:pic>
        <p:grpSp>
          <p:nvGrpSpPr>
            <p:cNvPr id="16" name="群組 15">
              <a:extLst>
                <a:ext uri="{FF2B5EF4-FFF2-40B4-BE49-F238E27FC236}">
                  <a16:creationId xmlns:a16="http://schemas.microsoft.com/office/drawing/2014/main" id="{17CAEFD9-A290-4C13-8358-6AA59E685F98}"/>
                </a:ext>
              </a:extLst>
            </p:cNvPr>
            <p:cNvGrpSpPr/>
            <p:nvPr/>
          </p:nvGrpSpPr>
          <p:grpSpPr>
            <a:xfrm>
              <a:off x="1966793" y="5461262"/>
              <a:ext cx="3909019" cy="477054"/>
              <a:chOff x="2622405" y="5249304"/>
              <a:chExt cx="3909019" cy="477054"/>
            </a:xfrm>
          </p:grpSpPr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32BD088D-67F8-4F71-AF9D-8AAD019B5A15}"/>
                  </a:ext>
                </a:extLst>
              </p:cNvPr>
              <p:cNvSpPr txBox="1"/>
              <p:nvPr/>
            </p:nvSpPr>
            <p:spPr>
              <a:xfrm>
                <a:off x="2622405" y="5249304"/>
                <a:ext cx="390901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2200" b="1" dirty="0">
                    <a:solidFill>
                      <a:srgbClr val="CC00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FCNH</a:t>
                </a:r>
                <a:r>
                  <a:rPr lang="en-US" altLang="zh-TW" sz="22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TW" sz="2200" dirty="0">
                    <a:solidFill>
                      <a:srgbClr val="FF0000"/>
                    </a:solidFill>
                  </a:rPr>
                  <a:t>modulated</a:t>
                </a:r>
                <a:r>
                  <a:rPr lang="en-US" altLang="zh-TW" sz="2200" dirty="0">
                    <a:solidFill>
                      <a:srgbClr val="0000FF"/>
                    </a:solidFill>
                  </a:rPr>
                  <a:t> by </a:t>
                </a:r>
                <a:r>
                  <a:rPr lang="en-US" altLang="zh-TW" sz="25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TW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en-US" altLang="zh-TW" sz="25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TW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TW" sz="2200" dirty="0">
                    <a:solidFill>
                      <a:srgbClr val="0000FF"/>
                    </a:solidFill>
                  </a:rPr>
                  <a:t>mixing</a:t>
                </a:r>
                <a:endParaRPr lang="zh-TW" altLang="en-US" sz="2200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19" name="直線接點 18">
                <a:extLst>
                  <a:ext uri="{FF2B5EF4-FFF2-40B4-BE49-F238E27FC236}">
                    <a16:creationId xmlns:a16="http://schemas.microsoft.com/office/drawing/2014/main" id="{37C4ABEF-7978-4098-873B-3CECED69F7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84253" y="5645564"/>
                <a:ext cx="3722777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913B840B-B2B9-4101-9FE4-77B53B3F799B}"/>
                </a:ext>
              </a:extLst>
            </p:cNvPr>
            <p:cNvSpPr/>
            <p:nvPr/>
          </p:nvSpPr>
          <p:spPr>
            <a:xfrm>
              <a:off x="1641313" y="6056644"/>
              <a:ext cx="4495141" cy="323165"/>
            </a:xfrm>
            <a:prstGeom prst="rect">
              <a:avLst/>
            </a:prstGeom>
            <a:solidFill>
              <a:srgbClr val="FFC5FF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500" dirty="0">
                  <a:solidFill>
                    <a:srgbClr val="0000FF"/>
                  </a:solidFill>
                </a:rPr>
                <a:t> </a:t>
              </a:r>
              <a:r>
                <a:rPr lang="en-US" altLang="zh-TW" sz="15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</a:t>
              </a:r>
              <a:r>
                <a:rPr lang="en-US" altLang="zh-TW" sz="15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Alignment</a:t>
              </a:r>
              <a:r>
                <a:rPr lang="en-US" altLang="zh-TW" sz="15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overtakes Glashow-Weinberg NFC</a:t>
              </a:r>
            </a:p>
          </p:txBody>
        </p:sp>
      </p:grp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07E4952-29CA-4BFD-A8FE-01BA6942C79B}"/>
              </a:ext>
            </a:extLst>
          </p:cNvPr>
          <p:cNvSpPr txBox="1"/>
          <p:nvPr/>
        </p:nvSpPr>
        <p:spPr>
          <a:xfrm>
            <a:off x="3869437" y="3892696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/>
              <a:t>PLB’92</a:t>
            </a:r>
            <a:endParaRPr lang="zh-TW" altLang="en-US" sz="1200" dirty="0"/>
          </a:p>
        </p:txBody>
      </p:sp>
      <p:grpSp>
        <p:nvGrpSpPr>
          <p:cNvPr id="33" name="群組 32">
            <a:extLst>
              <a:ext uri="{FF2B5EF4-FFF2-40B4-BE49-F238E27FC236}">
                <a16:creationId xmlns:a16="http://schemas.microsoft.com/office/drawing/2014/main" id="{9EBDFEF6-6420-4909-8CA7-97C325A88423}"/>
              </a:ext>
            </a:extLst>
          </p:cNvPr>
          <p:cNvGrpSpPr/>
          <p:nvPr/>
        </p:nvGrpSpPr>
        <p:grpSpPr>
          <a:xfrm>
            <a:off x="3529556" y="4249562"/>
            <a:ext cx="3222165" cy="2414566"/>
            <a:chOff x="2005556" y="4249562"/>
            <a:chExt cx="3222165" cy="2414566"/>
          </a:xfrm>
        </p:grpSpPr>
        <p:grpSp>
          <p:nvGrpSpPr>
            <p:cNvPr id="34" name="群組 33">
              <a:extLst>
                <a:ext uri="{FF2B5EF4-FFF2-40B4-BE49-F238E27FC236}">
                  <a16:creationId xmlns:a16="http://schemas.microsoft.com/office/drawing/2014/main" id="{33A8C3AC-E230-47D1-BF9A-DA77082C00D6}"/>
                </a:ext>
              </a:extLst>
            </p:cNvPr>
            <p:cNvGrpSpPr/>
            <p:nvPr/>
          </p:nvGrpSpPr>
          <p:grpSpPr>
            <a:xfrm>
              <a:off x="2005556" y="4249562"/>
              <a:ext cx="1069524" cy="2414566"/>
              <a:chOff x="2005556" y="4249562"/>
              <a:chExt cx="1069524" cy="2414566"/>
            </a:xfrm>
          </p:grpSpPr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D4C5BC51-F464-4706-9953-BE793AA604DB}"/>
                  </a:ext>
                </a:extLst>
              </p:cNvPr>
              <p:cNvSpPr/>
              <p:nvPr/>
            </p:nvSpPr>
            <p:spPr>
              <a:xfrm>
                <a:off x="2114897" y="4249562"/>
                <a:ext cx="43152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26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l-GR" altLang="zh-TW" sz="2800" b="1" i="1" baseline="-2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endParaRPr lang="zh-TW" altLang="en-US" sz="26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2C7DCD67-9080-483B-95EF-83560F728A20}"/>
                  </a:ext>
                </a:extLst>
              </p:cNvPr>
              <p:cNvSpPr/>
              <p:nvPr/>
            </p:nvSpPr>
            <p:spPr>
              <a:xfrm>
                <a:off x="2005556" y="6233241"/>
                <a:ext cx="1069524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2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l-GR" altLang="zh-TW" sz="2200" b="1" i="1" baseline="-2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en-US" altLang="zh-TW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2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</a:t>
                </a:r>
                <a:endParaRPr lang="zh-TW" altLang="en-US" sz="2200" dirty="0">
                  <a:solidFill>
                    <a:srgbClr val="0000FF"/>
                  </a:solidFill>
                </a:endParaRPr>
              </a:p>
            </p:txBody>
          </p:sp>
        </p:grpSp>
        <p:pic>
          <p:nvPicPr>
            <p:cNvPr id="35" name="圖片 34">
              <a:extLst>
                <a:ext uri="{FF2B5EF4-FFF2-40B4-BE49-F238E27FC236}">
                  <a16:creationId xmlns:a16="http://schemas.microsoft.com/office/drawing/2014/main" id="{FF4FAE66-B78E-4729-A0FC-A1C466E085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292" t="19188" r="2"/>
            <a:stretch/>
          </p:blipFill>
          <p:spPr>
            <a:xfrm>
              <a:off x="4644008" y="5058670"/>
              <a:ext cx="583713" cy="566574"/>
            </a:xfrm>
            <a:prstGeom prst="rect">
              <a:avLst/>
            </a:prstGeom>
          </p:spPr>
        </p:pic>
      </p:grp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DDAFBA57-5FBE-4F6F-B97F-82A3364886D2}"/>
              </a:ext>
            </a:extLst>
          </p:cNvPr>
          <p:cNvSpPr txBox="1"/>
          <p:nvPr/>
        </p:nvSpPr>
        <p:spPr>
          <a:xfrm>
            <a:off x="48312" y="1795163"/>
            <a:ext cx="1374415" cy="11135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9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altLang="zh-TW" sz="1900" u="sng" dirty="0"/>
              <a:t>aryon</a:t>
            </a:r>
          </a:p>
          <a:p>
            <a:pPr algn="ctr"/>
            <a:r>
              <a:rPr lang="en-US" altLang="zh-TW" sz="19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altLang="zh-TW" sz="1900" u="sng" dirty="0"/>
              <a:t>symmetry</a:t>
            </a:r>
            <a:r>
              <a:rPr lang="en-US" altLang="zh-TW" sz="1900" dirty="0"/>
              <a:t> </a:t>
            </a:r>
          </a:p>
          <a:p>
            <a:pPr algn="ctr">
              <a:lnSpc>
                <a:spcPts val="1600"/>
              </a:lnSpc>
            </a:pPr>
            <a:r>
              <a:rPr lang="en-US" altLang="zh-TW" sz="1000" dirty="0"/>
              <a:t>of</a:t>
            </a:r>
          </a:p>
          <a:p>
            <a:pPr algn="ctr">
              <a:lnSpc>
                <a:spcPts val="1700"/>
              </a:lnSpc>
            </a:pPr>
            <a:r>
              <a:rPr lang="en-US" altLang="zh-TW" sz="19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altLang="zh-TW" sz="1900" u="sng" dirty="0"/>
              <a:t>niverse</a:t>
            </a:r>
            <a:endParaRPr lang="zh-TW" altLang="en-US" sz="1900" u="sng" dirty="0"/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0BBE430-1361-4855-B017-36ED44F522E2}"/>
              </a:ext>
            </a:extLst>
          </p:cNvPr>
          <p:cNvSpPr txBox="1"/>
          <p:nvPr/>
        </p:nvSpPr>
        <p:spPr>
          <a:xfrm>
            <a:off x="6342442" y="4278474"/>
            <a:ext cx="4086375" cy="269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150" dirty="0">
                <a:solidFill>
                  <a:srgbClr val="0000FF"/>
                </a:solidFill>
              </a:rPr>
              <a:t>Before Top Quark was Discovered: WSH, </a:t>
            </a:r>
            <a:r>
              <a:rPr lang="en-US" altLang="zh-TW" sz="1150" dirty="0"/>
              <a:t>PLB’92 (PSI-PR</a:t>
            </a:r>
            <a:r>
              <a:rPr lang="en-US" altLang="zh-TW" sz="1150" dirty="0">
                <a:solidFill>
                  <a:srgbClr val="0000FF"/>
                </a:solidFill>
              </a:rPr>
              <a:t>-</a:t>
            </a:r>
            <a:r>
              <a:rPr lang="en-US" altLang="zh-TW" sz="1150" dirty="0">
                <a:solidFill>
                  <a:srgbClr val="FF0000"/>
                </a:solidFill>
              </a:rPr>
              <a:t>91</a:t>
            </a:r>
            <a:r>
              <a:rPr lang="en-US" altLang="zh-TW" sz="1150" dirty="0"/>
              <a:t>-34</a:t>
            </a:r>
            <a:r>
              <a:rPr lang="en-US" altLang="zh-TW" sz="1150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521CBAE-6EF6-4082-9B81-FFD95F0D1CF1}"/>
              </a:ext>
            </a:extLst>
          </p:cNvPr>
          <p:cNvSpPr txBox="1"/>
          <p:nvPr/>
        </p:nvSpPr>
        <p:spPr>
          <a:xfrm>
            <a:off x="7447616" y="3801080"/>
            <a:ext cx="1876026" cy="369332"/>
          </a:xfrm>
          <a:prstGeom prst="rect">
            <a:avLst/>
          </a:prstGeom>
          <a:solidFill>
            <a:srgbClr val="66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1%</a:t>
            </a:r>
            <a:r>
              <a:rPr lang="en-US" altLang="zh-TW" dirty="0">
                <a:solidFill>
                  <a:srgbClr val="3333FF"/>
                </a:solidFill>
              </a:rPr>
              <a:t> Still Possible</a:t>
            </a:r>
            <a:r>
              <a:rPr lang="en-US" altLang="zh-TW" sz="500" dirty="0">
                <a:solidFill>
                  <a:srgbClr val="3333FF"/>
                </a:solidFill>
              </a:rPr>
              <a:t>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</a:t>
            </a:r>
            <a:endParaRPr lang="zh-TW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5" name="群組 44">
            <a:extLst>
              <a:ext uri="{FF2B5EF4-FFF2-40B4-BE49-F238E27FC236}">
                <a16:creationId xmlns:a16="http://schemas.microsoft.com/office/drawing/2014/main" id="{1BD5220E-657D-4358-9E8B-E0DC884DB18E}"/>
              </a:ext>
            </a:extLst>
          </p:cNvPr>
          <p:cNvGrpSpPr/>
          <p:nvPr/>
        </p:nvGrpSpPr>
        <p:grpSpPr>
          <a:xfrm>
            <a:off x="337513" y="5430782"/>
            <a:ext cx="962967" cy="707886"/>
            <a:chOff x="8089200" y="4761148"/>
            <a:chExt cx="929173" cy="707886"/>
          </a:xfrm>
        </p:grpSpPr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4B62549F-E3D0-4BF0-BEBB-A438D2F0074A}"/>
                </a:ext>
              </a:extLst>
            </p:cNvPr>
            <p:cNvSpPr/>
            <p:nvPr/>
          </p:nvSpPr>
          <p:spPr>
            <a:xfrm>
              <a:off x="8089200" y="4761148"/>
              <a:ext cx="929173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 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+</a:t>
              </a:r>
              <a:endParaRPr lang="zh-TW" altLang="en-US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200" dirty="0">
                <a:latin typeface="Times New Roman"/>
                <a:cs typeface="Times New Roman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TW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latin typeface="Times New Roman"/>
                  <a:cs typeface="Times New Roman"/>
                </a:rPr>
                <a:t>+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i</a:t>
              </a:r>
              <a:r>
                <a:rPr lang="en-US" altLang="zh-TW" sz="3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A</a:t>
              </a:r>
              <a:endParaRPr lang="zh-TW" altLang="en-US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左右中括弧 46">
              <a:extLst>
                <a:ext uri="{FF2B5EF4-FFF2-40B4-BE49-F238E27FC236}">
                  <a16:creationId xmlns:a16="http://schemas.microsoft.com/office/drawing/2014/main" id="{11969834-D312-47A2-9545-21AF4A921496}"/>
                </a:ext>
              </a:extLst>
            </p:cNvPr>
            <p:cNvSpPr/>
            <p:nvPr/>
          </p:nvSpPr>
          <p:spPr bwMode="auto">
            <a:xfrm>
              <a:off x="8100380" y="4846977"/>
              <a:ext cx="700845" cy="622057"/>
            </a:xfrm>
            <a:prstGeom prst="bracketPair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24" name="群組 23">
            <a:extLst>
              <a:ext uri="{FF2B5EF4-FFF2-40B4-BE49-F238E27FC236}">
                <a16:creationId xmlns:a16="http://schemas.microsoft.com/office/drawing/2014/main" id="{44A210E5-8603-45E0-A951-B854522453E2}"/>
              </a:ext>
            </a:extLst>
          </p:cNvPr>
          <p:cNvGrpSpPr/>
          <p:nvPr/>
        </p:nvGrpSpPr>
        <p:grpSpPr>
          <a:xfrm>
            <a:off x="6636060" y="452361"/>
            <a:ext cx="3672408" cy="6046332"/>
            <a:chOff x="5112060" y="452361"/>
            <a:chExt cx="3672408" cy="6046332"/>
          </a:xfrm>
        </p:grpSpPr>
        <p:grpSp>
          <p:nvGrpSpPr>
            <p:cNvPr id="25" name="群組 24">
              <a:extLst>
                <a:ext uri="{FF2B5EF4-FFF2-40B4-BE49-F238E27FC236}">
                  <a16:creationId xmlns:a16="http://schemas.microsoft.com/office/drawing/2014/main" id="{3752351F-17D4-4644-B38F-C84A074899D9}"/>
                </a:ext>
              </a:extLst>
            </p:cNvPr>
            <p:cNvGrpSpPr/>
            <p:nvPr/>
          </p:nvGrpSpPr>
          <p:grpSpPr>
            <a:xfrm>
              <a:off x="5112060" y="452361"/>
              <a:ext cx="3672408" cy="6046332"/>
              <a:chOff x="5364088" y="239917"/>
              <a:chExt cx="3672408" cy="6191058"/>
            </a:xfrm>
          </p:grpSpPr>
          <p:grpSp>
            <p:nvGrpSpPr>
              <p:cNvPr id="27" name="群組 26">
                <a:extLst>
                  <a:ext uri="{FF2B5EF4-FFF2-40B4-BE49-F238E27FC236}">
                    <a16:creationId xmlns:a16="http://schemas.microsoft.com/office/drawing/2014/main" id="{465085B2-FE3F-4042-846F-AB84F3FAFEAD}"/>
                  </a:ext>
                </a:extLst>
              </p:cNvPr>
              <p:cNvGrpSpPr/>
              <p:nvPr/>
            </p:nvGrpSpPr>
            <p:grpSpPr>
              <a:xfrm>
                <a:off x="7043028" y="5061475"/>
                <a:ext cx="1259999" cy="851806"/>
                <a:chOff x="7245401" y="2154674"/>
                <a:chExt cx="821984" cy="662258"/>
              </a:xfrm>
            </p:grpSpPr>
            <p:sp>
              <p:nvSpPr>
                <p:cNvPr id="30" name="左右中括弧 29">
                  <a:extLst>
                    <a:ext uri="{FF2B5EF4-FFF2-40B4-BE49-F238E27FC236}">
                      <a16:creationId xmlns:a16="http://schemas.microsoft.com/office/drawing/2014/main" id="{D2CD8AA1-8783-48D4-AF2E-BFF23005E19A}"/>
                    </a:ext>
                  </a:extLst>
                </p:cNvPr>
                <p:cNvSpPr/>
                <p:nvPr/>
              </p:nvSpPr>
              <p:spPr bwMode="auto">
                <a:xfrm>
                  <a:off x="7245401" y="2161318"/>
                  <a:ext cx="821984" cy="655614"/>
                </a:xfrm>
                <a:prstGeom prst="bracketPair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31" name="文字方塊 30">
                  <a:extLst>
                    <a:ext uri="{FF2B5EF4-FFF2-40B4-BE49-F238E27FC236}">
                      <a16:creationId xmlns:a16="http://schemas.microsoft.com/office/drawing/2014/main" id="{584FCFAD-6748-4A09-9E90-2E2DCECAF0EC}"/>
                    </a:ext>
                  </a:extLst>
                </p:cNvPr>
                <p:cNvSpPr txBox="1"/>
                <p:nvPr/>
              </p:nvSpPr>
              <p:spPr>
                <a:xfrm>
                  <a:off x="7313554" y="2154674"/>
                  <a:ext cx="658542" cy="661545"/>
                </a:xfrm>
                <a:prstGeom prst="rect">
                  <a:avLst/>
                </a:prstGeom>
                <a:solidFill>
                  <a:srgbClr val="FFCCFF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TW" sz="500" b="1" i="1" dirty="0">
                      <a:cs typeface="Times New Roman" panose="02020603050405020304" pitchFamily="18" charset="0"/>
                    </a:rPr>
                    <a:t> </a:t>
                  </a:r>
                  <a:r>
                    <a:rPr lang="el-GR" altLang="zh-TW" sz="2300" b="1" i="1" dirty="0"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300" b="1" i="1" baseline="-22000" dirty="0"/>
                    <a:t>cc</a:t>
                  </a:r>
                  <a:r>
                    <a:rPr lang="en-US" altLang="zh-TW" sz="2300" b="1" i="1" dirty="0">
                      <a:cs typeface="Times New Roman" panose="02020603050405020304" pitchFamily="18" charset="0"/>
                    </a:rPr>
                    <a:t>  </a:t>
                  </a:r>
                  <a:r>
                    <a:rPr lang="el-GR" altLang="zh-TW" sz="2300" b="1" i="1" dirty="0"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300" b="1" i="1" baseline="-22000" dirty="0" err="1"/>
                    <a:t>ct</a:t>
                  </a:r>
                  <a:endParaRPr lang="zh-TW" altLang="en-US" sz="2300" b="1" i="1" baseline="-22000" dirty="0"/>
                </a:p>
                <a:p>
                  <a:r>
                    <a:rPr lang="en-US" altLang="zh-TW" sz="500" b="1" i="1" dirty="0">
                      <a:cs typeface="Times New Roman" panose="02020603050405020304" pitchFamily="18" charset="0"/>
                    </a:rPr>
                    <a:t> </a:t>
                  </a:r>
                  <a:r>
                    <a:rPr lang="el-GR" altLang="zh-TW" sz="2300" b="1" i="1" dirty="0">
                      <a:solidFill>
                        <a:srgbClr val="FF0000"/>
                      </a:solidFill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300" b="1" i="1" baseline="-22000" dirty="0" err="1">
                      <a:solidFill>
                        <a:srgbClr val="FF0000"/>
                      </a:solidFill>
                    </a:rPr>
                    <a:t>tc</a:t>
                  </a:r>
                  <a:r>
                    <a:rPr lang="en-US" altLang="zh-TW" sz="2300" b="1" i="1" dirty="0">
                      <a:solidFill>
                        <a:srgbClr val="FF0000"/>
                      </a:solidFill>
                      <a:cs typeface="Times New Roman" panose="02020603050405020304" pitchFamily="18" charset="0"/>
                    </a:rPr>
                    <a:t>  </a:t>
                  </a:r>
                  <a:r>
                    <a:rPr lang="el-GR" altLang="zh-TW" sz="2300" b="1" i="1" dirty="0">
                      <a:solidFill>
                        <a:srgbClr val="FF0000"/>
                      </a:solidFill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300" b="1" i="1" baseline="-22000" dirty="0" err="1">
                      <a:solidFill>
                        <a:srgbClr val="FF0000"/>
                      </a:solidFill>
                    </a:rPr>
                    <a:t>tt</a:t>
                  </a:r>
                  <a:endParaRPr lang="en-US" altLang="zh-TW" sz="2300" b="1" i="1" baseline="-22000" dirty="0">
                    <a:solidFill>
                      <a:srgbClr val="FF0000"/>
                    </a:solidFill>
                  </a:endParaRPr>
                </a:p>
                <a:p>
                  <a:endParaRPr lang="zh-TW" altLang="en-US" sz="300" b="1" i="1" baseline="-220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E0C63A5C-F90A-4B03-95FE-14A0701C247F}"/>
                  </a:ext>
                </a:extLst>
              </p:cNvPr>
              <p:cNvSpPr/>
              <p:nvPr/>
            </p:nvSpPr>
            <p:spPr>
              <a:xfrm>
                <a:off x="7124947" y="6021288"/>
                <a:ext cx="1911549" cy="40968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FF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TW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Extra </a:t>
                </a:r>
                <a:r>
                  <a:rPr lang="en-US" altLang="zh-TW" sz="2000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Yukawas</a:t>
                </a:r>
                <a:r>
                  <a:rPr lang="en-US" altLang="zh-TW" sz="1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zh-TW" alt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29" name="直線單箭頭接點 28">
                <a:extLst>
                  <a:ext uri="{FF2B5EF4-FFF2-40B4-BE49-F238E27FC236}">
                    <a16:creationId xmlns:a16="http://schemas.microsoft.com/office/drawing/2014/main" id="{05C90C18-915A-4298-964B-5FCD202B8A9C}"/>
                  </a:ext>
                </a:extLst>
              </p:cNvPr>
              <p:cNvCxnSpPr>
                <a:cxnSpLocks/>
                <a:endCxn id="31" idx="0"/>
              </p:cNvCxnSpPr>
              <p:nvPr/>
            </p:nvCxnSpPr>
            <p:spPr bwMode="auto">
              <a:xfrm>
                <a:off x="5364088" y="239917"/>
                <a:ext cx="2288145" cy="4821558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26" name="文字方塊 25">
              <a:extLst>
                <a:ext uri="{FF2B5EF4-FFF2-40B4-BE49-F238E27FC236}">
                  <a16:creationId xmlns:a16="http://schemas.microsoft.com/office/drawing/2014/main" id="{F4E68EC9-5E0E-436B-89F9-A75612698427}"/>
                </a:ext>
              </a:extLst>
            </p:cNvPr>
            <p:cNvSpPr txBox="1"/>
            <p:nvPr/>
          </p:nvSpPr>
          <p:spPr>
            <a:xfrm>
              <a:off x="5751418" y="4761148"/>
              <a:ext cx="2492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u="sng" dirty="0">
                  <a:solidFill>
                    <a:srgbClr val="0000FF"/>
                  </a:solidFill>
                </a:rPr>
                <a:t>An Experimental Issue</a:t>
              </a:r>
              <a:endParaRPr lang="zh-TW" altLang="en-US" u="sng" dirty="0">
                <a:solidFill>
                  <a:srgbClr val="0000FF"/>
                </a:solidFill>
              </a:endParaRPr>
            </a:p>
          </p:txBody>
        </p:sp>
      </p:grpSp>
      <p:sp>
        <p:nvSpPr>
          <p:cNvPr id="51" name="左大括弧 50">
            <a:extLst>
              <a:ext uri="{FF2B5EF4-FFF2-40B4-BE49-F238E27FC236}">
                <a16:creationId xmlns:a16="http://schemas.microsoft.com/office/drawing/2014/main" id="{8D924F86-2747-4C9D-9997-EF531928EB70}"/>
              </a:ext>
            </a:extLst>
          </p:cNvPr>
          <p:cNvSpPr/>
          <p:nvPr/>
        </p:nvSpPr>
        <p:spPr>
          <a:xfrm rot="5400000" flipH="1">
            <a:off x="8332008" y="2269524"/>
            <a:ext cx="137339" cy="1008000"/>
          </a:xfrm>
          <a:prstGeom prst="leftBrace">
            <a:avLst>
              <a:gd name="adj1" fmla="val 66521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5B5411FF-4D92-4C87-A6EB-AB5BC79BAA99}"/>
              </a:ext>
            </a:extLst>
          </p:cNvPr>
          <p:cNvSpPr txBox="1"/>
          <p:nvPr/>
        </p:nvSpPr>
        <p:spPr>
          <a:xfrm>
            <a:off x="7502466" y="2820117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Highly Plausible</a:t>
            </a:r>
            <a:r>
              <a:rPr lang="en-US" altLang="zh-TW" sz="800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!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EAA4C139-4214-47FB-98EE-3C87FE890657}"/>
              </a:ext>
            </a:extLst>
          </p:cNvPr>
          <p:cNvSpPr/>
          <p:nvPr/>
        </p:nvSpPr>
        <p:spPr>
          <a:xfrm rot="20686426">
            <a:off x="8317393" y="801825"/>
            <a:ext cx="21066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Arial" panose="020B0604020202020204" pitchFamily="34" charset="0"/>
              </a:rPr>
              <a:t>my view for BSM</a:t>
            </a:r>
            <a:endParaRPr lang="zh-TW" altLang="en-US" sz="2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3275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repeatCount="2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8" presetClass="entr" presetSubtype="6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5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8" grpId="0"/>
      <p:bldP spid="39" grpId="0"/>
      <p:bldP spid="40" grpId="0" animBg="1"/>
      <p:bldP spid="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圖片 85">
            <a:extLst>
              <a:ext uri="{FF2B5EF4-FFF2-40B4-BE49-F238E27FC236}">
                <a16:creationId xmlns:a16="http://schemas.microsoft.com/office/drawing/2014/main" id="{973AD6A5-BBE8-48BA-85A4-C99E9E889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336" y="-1"/>
            <a:ext cx="9143384" cy="687373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8" name="橢圓 37">
            <a:extLst>
              <a:ext uri="{FF2B5EF4-FFF2-40B4-BE49-F238E27FC236}">
                <a16:creationId xmlns:a16="http://schemas.microsoft.com/office/drawing/2014/main" id="{51D4E615-5E5C-49D2-821C-2FC54CAEC340}"/>
              </a:ext>
            </a:extLst>
          </p:cNvPr>
          <p:cNvSpPr/>
          <p:nvPr/>
        </p:nvSpPr>
        <p:spPr>
          <a:xfrm>
            <a:off x="7191340" y="1909925"/>
            <a:ext cx="398326" cy="38398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橢圓 38">
            <a:extLst>
              <a:ext uri="{FF2B5EF4-FFF2-40B4-BE49-F238E27FC236}">
                <a16:creationId xmlns:a16="http://schemas.microsoft.com/office/drawing/2014/main" id="{4A36F41D-E6ED-410D-A477-64DFFA283322}"/>
              </a:ext>
            </a:extLst>
          </p:cNvPr>
          <p:cNvSpPr/>
          <p:nvPr/>
        </p:nvSpPr>
        <p:spPr>
          <a:xfrm>
            <a:off x="6262154" y="1898226"/>
            <a:ext cx="398326" cy="38398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F8C2056B-718E-4C73-9D9E-343CD2B90D7E}"/>
              </a:ext>
            </a:extLst>
          </p:cNvPr>
          <p:cNvSpPr txBox="1"/>
          <p:nvPr/>
        </p:nvSpPr>
        <p:spPr>
          <a:xfrm>
            <a:off x="2889372" y="973821"/>
            <a:ext cx="87844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altLang="zh-TW" sz="22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r>
              <a:rPr lang="en-US" altLang="zh-TW" sz="2200" dirty="0">
                <a:solidFill>
                  <a:srgbClr val="0000FF"/>
                </a:solidFill>
              </a:rPr>
              <a:t> Remarkably Efficient w/</a:t>
            </a:r>
          </a:p>
          <a:p>
            <a:endParaRPr lang="en-US" altLang="zh-TW" sz="2200" dirty="0">
              <a:solidFill>
                <a:srgbClr val="0000FF"/>
              </a:solidFill>
            </a:endParaRPr>
          </a:p>
          <a:p>
            <a:endParaRPr lang="en-US" altLang="zh-TW" sz="2200" dirty="0">
              <a:solidFill>
                <a:srgbClr val="0000FF"/>
              </a:solidFill>
            </a:endParaRPr>
          </a:p>
          <a:p>
            <a:endParaRPr lang="en-US" altLang="zh-TW" sz="1000" dirty="0">
              <a:solidFill>
                <a:srgbClr val="0000FF"/>
              </a:solidFill>
            </a:endParaRPr>
          </a:p>
          <a:p>
            <a:r>
              <a:rPr lang="en-US" altLang="zh-TW" sz="1900" dirty="0">
                <a:solidFill>
                  <a:srgbClr val="0000FF"/>
                </a:solidFill>
              </a:rPr>
              <a:t>              </a:t>
            </a:r>
            <a:r>
              <a:rPr lang="en-US" altLang="zh-TW" sz="1700" dirty="0">
                <a:solidFill>
                  <a:srgbClr val="0000FF"/>
                </a:solidFill>
              </a:rPr>
              <a:t>N.B. </a:t>
            </a:r>
            <a:r>
              <a:rPr lang="en-US" altLang="zh-TW" sz="1900" dirty="0">
                <a:solidFill>
                  <a:srgbClr val="FF0000"/>
                </a:solidFill>
                <a:latin typeface="Lucida Handwriting" panose="03010101010101010101" pitchFamily="66" charset="0"/>
              </a:rPr>
              <a:t>O</a:t>
            </a:r>
            <a:r>
              <a:rPr lang="en-US" altLang="zh-TW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2200" dirty="0">
                <a:solidFill>
                  <a:srgbClr val="0000FF"/>
                </a:solidFill>
              </a:rPr>
              <a:t> </a:t>
            </a:r>
            <a:r>
              <a:rPr lang="en-US" altLang="zh-TW" sz="1700" dirty="0">
                <a:solidFill>
                  <a:srgbClr val="0000FF"/>
                </a:solidFill>
              </a:rPr>
              <a:t>modulo </a:t>
            </a:r>
            <a:r>
              <a:rPr lang="en-US" altLang="zh-TW" sz="17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flavor org. </a:t>
            </a:r>
            <a:r>
              <a:rPr lang="en-US" altLang="zh-TW" sz="1700" u="sng" dirty="0">
                <a:solidFill>
                  <a:srgbClr val="0000FF"/>
                </a:solidFill>
              </a:rPr>
              <a:t>(of SM)</a:t>
            </a:r>
            <a:r>
              <a:rPr lang="en-US" altLang="zh-TW" sz="1700" dirty="0">
                <a:solidFill>
                  <a:srgbClr val="0000FF"/>
                </a:solidFill>
              </a:rPr>
              <a:t>:  much </a:t>
            </a:r>
            <a:r>
              <a:rPr lang="en-US" altLang="zh-TW" sz="1700" u="sng" dirty="0">
                <a:solidFill>
                  <a:srgbClr val="0000FF"/>
                </a:solidFill>
              </a:rPr>
              <a:t>smaller Yuk. </a:t>
            </a:r>
            <a:r>
              <a:rPr lang="en-US" altLang="zh-TW" sz="1900" u="sng" dirty="0">
                <a:solidFill>
                  <a:srgbClr val="0000FF"/>
                </a:solidFill>
              </a:rPr>
              <a:t>involving lower gen.</a:t>
            </a:r>
            <a:endParaRPr lang="zh-TW" altLang="en-US" sz="1900" u="sng" dirty="0">
              <a:solidFill>
                <a:srgbClr val="0000FF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94C384C7-8CCB-4DAC-B43E-60F00C2D0BE9}"/>
              </a:ext>
            </a:extLst>
          </p:cNvPr>
          <p:cNvSpPr txBox="1"/>
          <p:nvPr/>
        </p:nvSpPr>
        <p:spPr>
          <a:xfrm>
            <a:off x="4883905" y="1369865"/>
            <a:ext cx="304602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Higgs </a:t>
            </a:r>
            <a:r>
              <a:rPr lang="en-US" altLang="zh-TW" dirty="0" err="1">
                <a:solidFill>
                  <a:srgbClr val="0000FF"/>
                </a:solidFill>
              </a:rPr>
              <a:t>quartics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l-GR" altLang="zh-TW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TW" sz="25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zh-TW" dirty="0">
              <a:solidFill>
                <a:srgbClr val="0000FF"/>
              </a:solidFill>
            </a:endParaRPr>
          </a:p>
          <a:p>
            <a:endParaRPr lang="en-US" altLang="zh-TW" sz="200" dirty="0">
              <a:solidFill>
                <a:srgbClr val="0000FF"/>
              </a:solidFill>
            </a:endParaRPr>
          </a:p>
          <a:p>
            <a:pPr lvl="0"/>
            <a:r>
              <a:rPr lang="en-US" altLang="zh-TW" dirty="0">
                <a:solidFill>
                  <a:srgbClr val="0000FF"/>
                </a:solidFill>
              </a:rPr>
              <a:t>New Yukawa   </a:t>
            </a:r>
            <a:r>
              <a:rPr lang="en-US" altLang="zh-TW" sz="500" dirty="0">
                <a:solidFill>
                  <a:srgbClr val="0000FF"/>
                </a:solidFill>
              </a:rPr>
              <a:t> </a:t>
            </a:r>
            <a:r>
              <a:rPr lang="el-GR" altLang="zh-TW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dirty="0">
                <a:solidFill>
                  <a:srgbClr val="0000FF"/>
                </a:solidFill>
              </a:rPr>
              <a:t>[and </a:t>
            </a:r>
            <a:r>
              <a:rPr lang="el-GR" altLang="zh-TW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endParaRPr lang="en-US" altLang="zh-TW" sz="25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左大括弧 41">
            <a:extLst>
              <a:ext uri="{FF2B5EF4-FFF2-40B4-BE49-F238E27FC236}">
                <a16:creationId xmlns:a16="http://schemas.microsoft.com/office/drawing/2014/main" id="{075F1DF5-3BAF-481C-9367-0A3243564A9B}"/>
              </a:ext>
            </a:extLst>
          </p:cNvPr>
          <p:cNvSpPr/>
          <p:nvPr/>
        </p:nvSpPr>
        <p:spPr>
          <a:xfrm rot="10800000" flipH="1">
            <a:off x="4797584" y="1459789"/>
            <a:ext cx="144016" cy="768544"/>
          </a:xfrm>
          <a:prstGeom prst="leftBrace">
            <a:avLst>
              <a:gd name="adj1" fmla="val 64131"/>
              <a:gd name="adj2" fmla="val 48825"/>
            </a:avLst>
          </a:prstGeom>
          <a:ln w="28575"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1ECEA628-A5A4-4197-89E3-5D63DCE55F9C}"/>
              </a:ext>
            </a:extLst>
          </p:cNvPr>
          <p:cNvSpPr/>
          <p:nvPr/>
        </p:nvSpPr>
        <p:spPr>
          <a:xfrm>
            <a:off x="4000162" y="1638214"/>
            <a:ext cx="74571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2100" u="sng" dirty="0">
                <a:solidFill>
                  <a:srgbClr val="FF0000"/>
                </a:solidFill>
                <a:latin typeface="Lucida Handwriting" panose="03010101010101010101" pitchFamily="66" charset="0"/>
              </a:rPr>
              <a:t>O</a:t>
            </a:r>
            <a:r>
              <a:rPr lang="en-US" altLang="zh-TW" sz="2100" u="sng" dirty="0">
                <a:solidFill>
                  <a:srgbClr val="FF0000"/>
                </a:solidFill>
              </a:rPr>
              <a:t>(1)</a:t>
            </a:r>
            <a:endParaRPr lang="zh-TW" altLang="en-US" sz="2100" u="sng" dirty="0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DE78A109-39F8-4953-A628-86C690500D17}"/>
              </a:ext>
            </a:extLst>
          </p:cNvPr>
          <p:cNvSpPr/>
          <p:nvPr/>
        </p:nvSpPr>
        <p:spPr>
          <a:xfrm>
            <a:off x="2889372" y="2594001"/>
            <a:ext cx="3545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endParaRPr lang="zh-TW" altLang="en-US" dirty="0"/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674CF10-DC6B-46CA-9059-16A7FE632337}"/>
              </a:ext>
            </a:extLst>
          </p:cNvPr>
          <p:cNvSpPr txBox="1"/>
          <p:nvPr/>
        </p:nvSpPr>
        <p:spPr>
          <a:xfrm>
            <a:off x="3177404" y="2655556"/>
            <a:ext cx="2577950" cy="369332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7030A0"/>
                </a:solidFill>
              </a:rPr>
              <a:t>Much New FPCP </a:t>
            </a:r>
            <a:r>
              <a:rPr lang="en-US" altLang="zh-TW" dirty="0" err="1">
                <a:solidFill>
                  <a:srgbClr val="7030A0"/>
                </a:solidFill>
              </a:rPr>
              <a:t>Pheno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CD12FB92-957C-4087-8DF9-B1A732FA1A50}"/>
              </a:ext>
            </a:extLst>
          </p:cNvPr>
          <p:cNvSpPr/>
          <p:nvPr/>
        </p:nvSpPr>
        <p:spPr>
          <a:xfrm>
            <a:off x="6040236" y="2645767"/>
            <a:ext cx="4881465" cy="4231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u="sng" dirty="0">
                <a:solidFill>
                  <a:srgbClr val="0000FF"/>
                </a:solidFill>
              </a:rPr>
              <a:t>most modulo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sz="215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200" b="1" i="1" baseline="-2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sz="1400" dirty="0">
                <a:solidFill>
                  <a:srgbClr val="0000FF"/>
                </a:solidFill>
              </a:rPr>
              <a:t>              </a:t>
            </a:r>
            <a:r>
              <a:rPr lang="en-US" altLang="zh-TW" sz="19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a </a:t>
            </a:r>
            <a:r>
              <a:rPr lang="en-US" altLang="zh-TW" sz="19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better substitute for </a:t>
            </a:r>
            <a:r>
              <a:rPr lang="en-US" altLang="zh-TW" sz="19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</a:t>
            </a:r>
            <a:r>
              <a:rPr lang="en-US" altLang="zh-TW" sz="19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FC </a:t>
            </a:r>
            <a:endParaRPr lang="zh-TW" altLang="en-US" sz="19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9DCB149C-4262-495F-995E-00941C3694A4}"/>
              </a:ext>
            </a:extLst>
          </p:cNvPr>
          <p:cNvSpPr/>
          <p:nvPr/>
        </p:nvSpPr>
        <p:spPr>
          <a:xfrm>
            <a:off x="3825476" y="72000"/>
            <a:ext cx="6593345" cy="507831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TW" sz="2400" kern="0" dirty="0">
                <a:solidFill>
                  <a:srgbClr val="0000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*</a:t>
            </a:r>
            <a:r>
              <a:rPr lang="en-US" altLang="zh-TW" sz="2400" u="sng" kern="0" dirty="0">
                <a:solidFill>
                  <a:srgbClr val="0000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top-Higgs? </a:t>
            </a:r>
            <a:r>
              <a:rPr lang="en-US" altLang="zh-TW" sz="2400" kern="0" dirty="0">
                <a:solidFill>
                  <a:srgbClr val="0000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 </a:t>
            </a:r>
            <a:r>
              <a:rPr lang="en-US" altLang="zh-TW" sz="2400" kern="0" dirty="0">
                <a:solidFill>
                  <a:srgbClr val="0000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zh-TW" sz="2400" kern="0" dirty="0">
                <a:solidFill>
                  <a:srgbClr val="0000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 “Flavored” Higgs   </a:t>
            </a:r>
            <a:r>
              <a:rPr lang="en-US" altLang="zh-TW" sz="2400" kern="0" dirty="0">
                <a:solidFill>
                  <a:srgbClr val="0000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zh-TW" sz="2400" kern="0" dirty="0">
                <a:solidFill>
                  <a:srgbClr val="0000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 </a:t>
            </a:r>
            <a:r>
              <a:rPr lang="en-US" altLang="zh-TW" sz="2400" u="sng" kern="0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24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SM2</a:t>
            </a:r>
            <a:r>
              <a:rPr lang="en-US" altLang="zh-TW" sz="2400" u="sng" kern="0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2400" kern="0" dirty="0">
                <a:solidFill>
                  <a:srgbClr val="0000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(?)</a:t>
            </a:r>
          </a:p>
          <a:p>
            <a:pPr>
              <a:spcAft>
                <a:spcPts val="0"/>
              </a:spcAft>
            </a:pPr>
            <a:endParaRPr lang="zh-TW" altLang="zh-TW" sz="3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48" name="圖片 47">
            <a:extLst>
              <a:ext uri="{FF2B5EF4-FFF2-40B4-BE49-F238E27FC236}">
                <a16:creationId xmlns:a16="http://schemas.microsoft.com/office/drawing/2014/main" id="{03DC7A47-FD73-441F-A36E-F43B53104C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783" y="952613"/>
            <a:ext cx="1831456" cy="1373592"/>
          </a:xfrm>
          <a:prstGeom prst="rect">
            <a:avLst/>
          </a:prstGeom>
        </p:spPr>
      </p:pic>
      <p:sp>
        <p:nvSpPr>
          <p:cNvPr id="49" name="矩形 48">
            <a:extLst>
              <a:ext uri="{FF2B5EF4-FFF2-40B4-BE49-F238E27FC236}">
                <a16:creationId xmlns:a16="http://schemas.microsoft.com/office/drawing/2014/main" id="{75DE6987-1B8B-4E63-A67B-64AC95ACB2B9}"/>
              </a:ext>
            </a:extLst>
          </p:cNvPr>
          <p:cNvSpPr/>
          <p:nvPr/>
        </p:nvSpPr>
        <p:spPr>
          <a:xfrm>
            <a:off x="8635440" y="512676"/>
            <a:ext cx="1764196" cy="369332"/>
          </a:xfrm>
          <a:prstGeom prst="rect">
            <a:avLst/>
          </a:prstGeom>
          <a:solidFill>
            <a:srgbClr val="FFB3FF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u="sng" dirty="0">
                <a:solidFill>
                  <a:srgbClr val="000000"/>
                </a:solidFill>
              </a:rPr>
              <a:t>2HDM </a:t>
            </a:r>
            <a:r>
              <a:rPr lang="en-US" altLang="zh-TW" sz="1600" u="sng" dirty="0">
                <a:solidFill>
                  <a:srgbClr val="000000"/>
                </a:solidFill>
              </a:rPr>
              <a:t>(w/o Z</a:t>
            </a:r>
            <a:r>
              <a:rPr lang="en-US" altLang="zh-TW" sz="1600" u="sng" baseline="-25000" dirty="0">
                <a:solidFill>
                  <a:srgbClr val="000000"/>
                </a:solidFill>
              </a:rPr>
              <a:t>2</a:t>
            </a:r>
            <a:r>
              <a:rPr lang="en-US" altLang="zh-TW" sz="1600" u="sng" dirty="0">
                <a:solidFill>
                  <a:srgbClr val="000000"/>
                </a:solidFill>
              </a:rPr>
              <a:t>)</a:t>
            </a:r>
            <a:r>
              <a:rPr lang="en-US" altLang="zh-TW" u="sng" dirty="0">
                <a:solidFill>
                  <a:srgbClr val="000000"/>
                </a:solidFill>
              </a:rPr>
              <a:t> </a:t>
            </a:r>
            <a:endParaRPr lang="zh-TW" altLang="en-US" u="sng" dirty="0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3870B8D-A739-41B7-BCBA-4D54D86A7AFE}"/>
              </a:ext>
            </a:extLst>
          </p:cNvPr>
          <p:cNvSpPr/>
          <p:nvPr/>
        </p:nvSpPr>
        <p:spPr>
          <a:xfrm>
            <a:off x="2997384" y="757797"/>
            <a:ext cx="16770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5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EW</a:t>
            </a:r>
            <a:r>
              <a:rPr lang="en-US" altLang="zh-TW" sz="15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 </a:t>
            </a:r>
            <a:r>
              <a:rPr lang="en-US" altLang="zh-TW" sz="15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B</a:t>
            </a:r>
            <a:r>
              <a:rPr lang="en-US" altLang="zh-TW" sz="1500" u="sng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aryo</a:t>
            </a:r>
            <a:r>
              <a:rPr lang="en-US" altLang="zh-TW" sz="15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G</a:t>
            </a:r>
            <a:r>
              <a:rPr lang="en-US" altLang="zh-TW" sz="1500" u="sng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enesis</a:t>
            </a:r>
            <a:endParaRPr lang="zh-TW" altLang="en-US" sz="1500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1" name="群組 50">
            <a:extLst>
              <a:ext uri="{FF2B5EF4-FFF2-40B4-BE49-F238E27FC236}">
                <a16:creationId xmlns:a16="http://schemas.microsoft.com/office/drawing/2014/main" id="{74B8CCCB-8B8B-4996-9E2B-6E58C53C9F8B}"/>
              </a:ext>
            </a:extLst>
          </p:cNvPr>
          <p:cNvGrpSpPr/>
          <p:nvPr/>
        </p:nvGrpSpPr>
        <p:grpSpPr>
          <a:xfrm>
            <a:off x="2535601" y="4612598"/>
            <a:ext cx="9128587" cy="1912746"/>
            <a:chOff x="5761" y="4612598"/>
            <a:chExt cx="9128587" cy="1912746"/>
          </a:xfrm>
        </p:grpSpPr>
        <p:sp>
          <p:nvSpPr>
            <p:cNvPr id="52" name="文字方塊 51">
              <a:extLst>
                <a:ext uri="{FF2B5EF4-FFF2-40B4-BE49-F238E27FC236}">
                  <a16:creationId xmlns:a16="http://schemas.microsoft.com/office/drawing/2014/main" id="{83DBB771-EC02-4B02-A606-09D1051ECA55}"/>
                </a:ext>
              </a:extLst>
            </p:cNvPr>
            <p:cNvSpPr txBox="1"/>
            <p:nvPr/>
          </p:nvSpPr>
          <p:spPr>
            <a:xfrm>
              <a:off x="1331640" y="4986461"/>
              <a:ext cx="6120679" cy="1538883"/>
            </a:xfrm>
            <a:prstGeom prst="rect">
              <a:avLst/>
            </a:prstGeom>
            <a:solidFill>
              <a:srgbClr val="FFC5FF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lvl="0"/>
              <a:r>
                <a:rPr lang="en-US" altLang="zh-TW" sz="2200" dirty="0">
                  <a:solidFill>
                    <a:srgbClr val="0000FF"/>
                  </a:solidFill>
                </a:rPr>
                <a:t>Discover @ LHC</a:t>
              </a:r>
              <a:r>
                <a:rPr lang="en-US" altLang="zh-TW" sz="6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!?   </a:t>
              </a:r>
              <a:endParaRPr lang="en-US" altLang="zh-TW" sz="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lvl="0"/>
              <a:r>
                <a:rPr lang="en-US" altLang="zh-TW" sz="2400" dirty="0">
                  <a:solidFill>
                    <a:srgbClr val="0000FF"/>
                  </a:solidFill>
                </a:rPr>
                <a:t>  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</a:rPr>
                <a:t>- NOT SUSY</a:t>
              </a:r>
              <a:r>
                <a:rPr lang="en-US" altLang="zh-TW" sz="600" dirty="0">
                  <a:solidFill>
                    <a:srgbClr val="0000FF"/>
                  </a:solidFill>
                </a:rPr>
                <a:t> </a:t>
              </a:r>
              <a:r>
                <a:rPr lang="en-US" altLang="zh-TW" sz="24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!</a:t>
              </a:r>
            </a:p>
            <a:p>
              <a:pPr lvl="0"/>
              <a:r>
                <a:rPr lang="en-US" altLang="zh-TW" sz="2400" dirty="0">
                  <a:solidFill>
                    <a:srgbClr val="0000FF"/>
                  </a:solidFill>
                </a:rPr>
                <a:t>  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</a:rPr>
                <a:t>- Touch </a:t>
              </a:r>
              <a:r>
                <a:rPr lang="en-US" altLang="zh-TW" sz="1900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EWBG</a:t>
              </a:r>
              <a:r>
                <a:rPr lang="en-US" altLang="zh-TW" sz="600" dirty="0">
                  <a:solidFill>
                    <a:srgbClr val="0000FF"/>
                  </a:solidFill>
                </a:rPr>
                <a:t> </a:t>
              </a:r>
              <a:r>
                <a:rPr lang="en-US" altLang="zh-TW" sz="19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!</a:t>
              </a:r>
              <a:r>
                <a:rPr lang="en-US" altLang="zh-TW" sz="19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    </a:t>
              </a:r>
              <a:r>
                <a:rPr lang="en-US" altLang="zh-TW" sz="12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[need </a:t>
              </a:r>
              <a:r>
                <a:rPr lang="en-US" altLang="zh-TW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CPV</a:t>
              </a:r>
              <a:r>
                <a:rPr lang="en-US" altLang="zh-TW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probe</a:t>
              </a:r>
              <a:endParaRPr lang="en-US" altLang="zh-TW" dirty="0">
                <a:solidFill>
                  <a:srgbClr val="0000FF"/>
                </a:solidFill>
              </a:endParaRPr>
            </a:p>
            <a:p>
              <a:pPr lvl="0"/>
              <a:r>
                <a:rPr lang="en-US" altLang="zh-TW" sz="2400" dirty="0">
                  <a:solidFill>
                    <a:srgbClr val="0000FF"/>
                  </a:solidFill>
                </a:rPr>
                <a:t>  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</a:rPr>
                <a:t>- </a:t>
              </a:r>
              <a:r>
                <a:rPr lang="en-US" altLang="zh-TW" dirty="0">
                  <a:solidFill>
                    <a:srgbClr val="0000FF"/>
                  </a:solidFill>
                </a:rPr>
                <a:t>Another Energy Layer </a:t>
              </a:r>
              <a:r>
                <a:rPr lang="en-US" altLang="zh-TW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guaranteed</a:t>
              </a:r>
              <a:r>
                <a:rPr lang="en-US" altLang="zh-TW" sz="500" dirty="0">
                  <a:solidFill>
                    <a:srgbClr val="0000FF"/>
                  </a:solidFill>
                </a:rPr>
                <a:t> </a:t>
              </a:r>
              <a:r>
                <a:rPr lang="en-US" altLang="zh-TW" sz="19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!</a:t>
              </a:r>
              <a:r>
                <a:rPr lang="en-US" altLang="zh-TW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altLang="zh-TW" sz="1500" i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dirty="0">
                  <a:solidFill>
                    <a:srgbClr val="0000FF"/>
                  </a:solidFill>
                </a:rPr>
                <a:t>[</a:t>
              </a:r>
              <a:r>
                <a:rPr lang="en-US" altLang="zh-TW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by Landau pole</a:t>
              </a:r>
              <a:endParaRPr lang="zh-TW" altLang="en-US" sz="19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B98AEAC3-4F62-45C2-9DFE-E5774129417F}"/>
                </a:ext>
              </a:extLst>
            </p:cNvPr>
            <p:cNvSpPr/>
            <p:nvPr/>
          </p:nvSpPr>
          <p:spPr>
            <a:xfrm>
              <a:off x="4150332" y="5007693"/>
              <a:ext cx="3272382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00FF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altLang="zh-TW" sz="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 </a:t>
              </a:r>
              <a:r>
                <a:rPr lang="en-US" altLang="zh-TW" b="1" dirty="0">
                  <a:solidFill>
                    <a:srgbClr val="0000FF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cg</a:t>
              </a:r>
              <a:r>
                <a:rPr lang="en-US" altLang="zh-TW" sz="1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 </a:t>
              </a:r>
              <a:r>
                <a:rPr lang="en-US" altLang="zh-TW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→</a:t>
              </a:r>
              <a:r>
                <a:rPr lang="en-US" altLang="zh-TW" sz="1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 </a:t>
              </a:r>
              <a:r>
                <a:rPr lang="en-US" altLang="zh-TW" b="1" dirty="0">
                  <a:solidFill>
                    <a:srgbClr val="0000FF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t</a:t>
              </a:r>
              <a:r>
                <a:rPr lang="en-US" altLang="zh-TW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H</a:t>
              </a:r>
              <a:r>
                <a:rPr lang="en-US" altLang="zh-TW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0</a:t>
              </a:r>
              <a:r>
                <a:rPr lang="en-US" altLang="zh-TW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/</a:t>
              </a:r>
              <a:r>
                <a:rPr lang="en-US" altLang="zh-TW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A</a:t>
              </a:r>
              <a:r>
                <a:rPr lang="en-US" altLang="zh-TW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0</a:t>
              </a:r>
              <a:r>
                <a:rPr lang="en-US" altLang="zh-TW" sz="1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 </a:t>
              </a:r>
              <a:r>
                <a:rPr lang="en-US" altLang="zh-TW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→</a:t>
              </a:r>
              <a:r>
                <a:rPr lang="en-US" altLang="zh-TW" sz="1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 </a:t>
              </a:r>
              <a:r>
                <a:rPr lang="en-US" altLang="zh-TW" b="1" dirty="0" err="1">
                  <a:solidFill>
                    <a:srgbClr val="0000FF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ttc</a:t>
              </a:r>
              <a:r>
                <a:rPr lang="en-US" altLang="zh-TW" b="1" dirty="0">
                  <a:solidFill>
                    <a:srgbClr val="0000FF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(bar)</a:t>
              </a:r>
              <a:r>
                <a:rPr lang="en-US" altLang="zh-TW" sz="1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, </a:t>
              </a:r>
              <a:r>
                <a:rPr lang="en-US" altLang="zh-TW" b="1" dirty="0" err="1">
                  <a:solidFill>
                    <a:srgbClr val="0000FF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ttt</a:t>
              </a:r>
              <a:r>
                <a:rPr lang="en-US" altLang="zh-TW" b="1" dirty="0">
                  <a:solidFill>
                    <a:srgbClr val="0000FF"/>
                  </a:solidFill>
                  <a:latin typeface="Times New Roman" panose="02020603050405020304" pitchFamily="18" charset="0"/>
                  <a:ea typeface="新細明體" panose="02020500000000000000" pitchFamily="18" charset="-120"/>
                  <a:cs typeface="Times New Roman" panose="02020603050405020304" pitchFamily="18" charset="0"/>
                </a:rPr>
                <a:t>(bar)</a:t>
              </a:r>
              <a:endParaRPr lang="zh-TW" altLang="en-US" dirty="0"/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94E40209-F9F9-4FA1-832A-BFD42FAF0121}"/>
                </a:ext>
              </a:extLst>
            </p:cNvPr>
            <p:cNvSpPr/>
            <p:nvPr/>
          </p:nvSpPr>
          <p:spPr>
            <a:xfrm>
              <a:off x="5761" y="5282499"/>
              <a:ext cx="23483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TW" sz="1050" dirty="0" err="1">
                  <a:solidFill>
                    <a:srgbClr val="000000"/>
                  </a:solidFill>
                  <a:latin typeface="Comic Sans MS"/>
                </a:rPr>
                <a:t>Kohda</a:t>
              </a:r>
              <a:r>
                <a:rPr lang="en-US" altLang="zh-TW" sz="1050" dirty="0">
                  <a:solidFill>
                    <a:srgbClr val="000000"/>
                  </a:solidFill>
                  <a:latin typeface="Comic Sans MS"/>
                </a:rPr>
                <a:t>,</a:t>
              </a:r>
              <a:r>
                <a:rPr lang="en-US" altLang="zh-TW" sz="800" dirty="0">
                  <a:solidFill>
                    <a:srgbClr val="000000"/>
                  </a:solidFill>
                  <a:latin typeface="Comic Sans MS"/>
                </a:rPr>
                <a:t> </a:t>
              </a:r>
              <a:r>
                <a:rPr lang="en-US" altLang="zh-TW" sz="1050" dirty="0" err="1">
                  <a:solidFill>
                    <a:srgbClr val="000000"/>
                  </a:solidFill>
                  <a:latin typeface="Comic Sans MS"/>
                </a:rPr>
                <a:t>Modak</a:t>
              </a:r>
              <a:r>
                <a:rPr lang="en-US" altLang="zh-TW" sz="1050" dirty="0">
                  <a:solidFill>
                    <a:srgbClr val="000000"/>
                  </a:solidFill>
                  <a:latin typeface="Comic Sans MS"/>
                </a:rPr>
                <a:t>,</a:t>
              </a:r>
              <a:r>
                <a:rPr lang="en-US" altLang="zh-TW" sz="800" dirty="0">
                  <a:solidFill>
                    <a:srgbClr val="000000"/>
                  </a:solidFill>
                  <a:latin typeface="Comic Sans MS"/>
                </a:rPr>
                <a:t> </a:t>
              </a:r>
              <a:r>
                <a:rPr lang="en-US" altLang="zh-TW" sz="1050" dirty="0">
                  <a:solidFill>
                    <a:srgbClr val="000000"/>
                  </a:solidFill>
                  <a:latin typeface="Comic Sans MS"/>
                </a:rPr>
                <a:t>WSH,</a:t>
              </a:r>
              <a:r>
                <a:rPr lang="en-US" altLang="zh-TW" sz="800" dirty="0">
                  <a:solidFill>
                    <a:srgbClr val="000000"/>
                  </a:solidFill>
                  <a:latin typeface="Comic Sans MS"/>
                </a:rPr>
                <a:t> </a:t>
              </a:r>
              <a:r>
                <a:rPr lang="en-US" altLang="zh-TW" sz="1050" dirty="0">
                  <a:solidFill>
                    <a:srgbClr val="000000"/>
                  </a:solidFill>
                  <a:latin typeface="Comic Sans MS"/>
                </a:rPr>
                <a:t>10’17</a:t>
              </a:r>
              <a:r>
                <a:rPr lang="en-US" altLang="zh-TW" sz="800" dirty="0">
                  <a:solidFill>
                    <a:srgbClr val="000000"/>
                  </a:solidFill>
                  <a:latin typeface="Comic Sans MS"/>
                </a:rPr>
                <a:t> </a:t>
              </a:r>
              <a:r>
                <a:rPr lang="en-US" altLang="zh-TW" sz="1050" dirty="0">
                  <a:solidFill>
                    <a:srgbClr val="000000"/>
                  </a:solidFill>
                  <a:latin typeface="Comic Sans MS"/>
                </a:rPr>
                <a:t>(PLB’18)</a:t>
              </a:r>
            </a:p>
          </p:txBody>
        </p:sp>
        <p:pic>
          <p:nvPicPr>
            <p:cNvPr id="55" name="圖片 54">
              <a:extLst>
                <a:ext uri="{FF2B5EF4-FFF2-40B4-BE49-F238E27FC236}">
                  <a16:creationId xmlns:a16="http://schemas.microsoft.com/office/drawing/2014/main" id="{4AA5ACBE-E3A4-48D2-BD7B-7BD0BCE6DE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9008" r="74327" b="12121"/>
            <a:stretch/>
          </p:blipFill>
          <p:spPr>
            <a:xfrm>
              <a:off x="7481554" y="4612598"/>
              <a:ext cx="1652794" cy="1080120"/>
            </a:xfrm>
            <a:prstGeom prst="rect">
              <a:avLst/>
            </a:prstGeom>
          </p:spPr>
        </p:pic>
      </p:grpSp>
      <p:grpSp>
        <p:nvGrpSpPr>
          <p:cNvPr id="87" name="群組 86">
            <a:extLst>
              <a:ext uri="{FF2B5EF4-FFF2-40B4-BE49-F238E27FC236}">
                <a16:creationId xmlns:a16="http://schemas.microsoft.com/office/drawing/2014/main" id="{EDE566EB-8CF4-4A01-87C0-3505E79F4000}"/>
              </a:ext>
            </a:extLst>
          </p:cNvPr>
          <p:cNvGrpSpPr/>
          <p:nvPr/>
        </p:nvGrpSpPr>
        <p:grpSpPr>
          <a:xfrm>
            <a:off x="1394340" y="4227736"/>
            <a:ext cx="962967" cy="707886"/>
            <a:chOff x="8089200" y="4761148"/>
            <a:chExt cx="929173" cy="707886"/>
          </a:xfrm>
        </p:grpSpPr>
        <p:sp>
          <p:nvSpPr>
            <p:cNvPr id="88" name="矩形 87">
              <a:extLst>
                <a:ext uri="{FF2B5EF4-FFF2-40B4-BE49-F238E27FC236}">
                  <a16:creationId xmlns:a16="http://schemas.microsoft.com/office/drawing/2014/main" id="{DD427DCA-39D5-4BF8-AC88-CD7A5D5FC77B}"/>
                </a:ext>
              </a:extLst>
            </p:cNvPr>
            <p:cNvSpPr/>
            <p:nvPr/>
          </p:nvSpPr>
          <p:spPr>
            <a:xfrm>
              <a:off x="8089200" y="4761148"/>
              <a:ext cx="929173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 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+</a:t>
              </a:r>
              <a:endParaRPr lang="zh-TW" altLang="en-US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200" dirty="0">
                <a:latin typeface="Times New Roman"/>
                <a:cs typeface="Times New Roman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latin typeface="Times New Roman"/>
                  <a:cs typeface="Times New Roman"/>
                </a:rPr>
                <a:t>+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i</a:t>
              </a:r>
              <a:r>
                <a:rPr lang="en-US" altLang="zh-TW" sz="3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A</a:t>
              </a:r>
              <a:endParaRPr lang="zh-TW" altLang="en-US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9" name="左右中括弧 88">
              <a:extLst>
                <a:ext uri="{FF2B5EF4-FFF2-40B4-BE49-F238E27FC236}">
                  <a16:creationId xmlns:a16="http://schemas.microsoft.com/office/drawing/2014/main" id="{9E793217-76C7-4945-9FB4-DB853740408C}"/>
                </a:ext>
              </a:extLst>
            </p:cNvPr>
            <p:cNvSpPr/>
            <p:nvPr/>
          </p:nvSpPr>
          <p:spPr bwMode="auto">
            <a:xfrm>
              <a:off x="8100380" y="4846977"/>
              <a:ext cx="700845" cy="622057"/>
            </a:xfrm>
            <a:prstGeom prst="bracketPair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90" name="矩形 89">
            <a:extLst>
              <a:ext uri="{FF2B5EF4-FFF2-40B4-BE49-F238E27FC236}">
                <a16:creationId xmlns:a16="http://schemas.microsoft.com/office/drawing/2014/main" id="{7ABB7B1F-1528-48AB-972B-82AA06B57E90}"/>
              </a:ext>
            </a:extLst>
          </p:cNvPr>
          <p:cNvSpPr/>
          <p:nvPr/>
        </p:nvSpPr>
        <p:spPr>
          <a:xfrm>
            <a:off x="10604954" y="4737598"/>
            <a:ext cx="3930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6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endParaRPr lang="zh-TW" altLang="en-US" sz="1600" dirty="0"/>
          </a:p>
        </p:txBody>
      </p:sp>
      <p:pic>
        <p:nvPicPr>
          <p:cNvPr id="91" name="圖片 90">
            <a:extLst>
              <a:ext uri="{FF2B5EF4-FFF2-40B4-BE49-F238E27FC236}">
                <a16:creationId xmlns:a16="http://schemas.microsoft.com/office/drawing/2014/main" id="{71CC3B60-15F4-40E0-98BC-09D0DBEB9A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0" y="983982"/>
            <a:ext cx="2933480" cy="2817268"/>
          </a:xfrm>
          <a:prstGeom prst="rect">
            <a:avLst/>
          </a:prstGeom>
        </p:spPr>
      </p:pic>
      <p:sp>
        <p:nvSpPr>
          <p:cNvPr id="61" name="矩形 60">
            <a:extLst>
              <a:ext uri="{FF2B5EF4-FFF2-40B4-BE49-F238E27FC236}">
                <a16:creationId xmlns:a16="http://schemas.microsoft.com/office/drawing/2014/main" id="{744E0766-FFCF-4CE6-B64D-B0002261B52A}"/>
              </a:ext>
            </a:extLst>
          </p:cNvPr>
          <p:cNvSpPr/>
          <p:nvPr/>
        </p:nvSpPr>
        <p:spPr>
          <a:xfrm>
            <a:off x="2542761" y="1306578"/>
            <a:ext cx="2933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1050" dirty="0" err="1">
                <a:solidFill>
                  <a:srgbClr val="000000"/>
                </a:solidFill>
                <a:latin typeface="Comic Sans MS"/>
              </a:rPr>
              <a:t>Fuyuto</a:t>
            </a:r>
            <a:r>
              <a:rPr lang="en-US" altLang="zh-TW" sz="800" dirty="0">
                <a:solidFill>
                  <a:srgbClr val="000000"/>
                </a:solidFill>
                <a:latin typeface="Comic Sans MS"/>
              </a:rPr>
              <a:t>, W</a:t>
            </a:r>
            <a:r>
              <a:rPr lang="en-US" altLang="zh-TW" sz="1050" dirty="0">
                <a:solidFill>
                  <a:srgbClr val="000000"/>
                </a:solidFill>
                <a:latin typeface="Comic Sans MS"/>
              </a:rPr>
              <a:t>SH,</a:t>
            </a:r>
            <a:r>
              <a:rPr lang="en-US" altLang="zh-TW" sz="8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US" altLang="zh-TW" sz="1050" dirty="0" err="1">
                <a:solidFill>
                  <a:srgbClr val="000000"/>
                </a:solidFill>
                <a:latin typeface="Comic Sans MS"/>
              </a:rPr>
              <a:t>Senaha</a:t>
            </a:r>
            <a:r>
              <a:rPr lang="en-US" altLang="zh-TW" sz="1050" dirty="0">
                <a:solidFill>
                  <a:srgbClr val="000000"/>
                </a:solidFill>
                <a:latin typeface="Comic Sans MS"/>
              </a:rPr>
              <a:t>,</a:t>
            </a:r>
            <a:r>
              <a:rPr lang="en-US" altLang="zh-TW" sz="8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US" altLang="zh-TW" sz="1050" dirty="0">
                <a:solidFill>
                  <a:srgbClr val="000000"/>
                </a:solidFill>
                <a:latin typeface="Comic Sans MS"/>
              </a:rPr>
              <a:t>5’17</a:t>
            </a:r>
            <a:r>
              <a:rPr lang="en-US" altLang="zh-TW" sz="8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US" altLang="zh-TW" sz="1050" dirty="0">
                <a:solidFill>
                  <a:srgbClr val="000000"/>
                </a:solidFill>
                <a:latin typeface="Comic Sans MS"/>
              </a:rPr>
              <a:t>(PLB’18)</a:t>
            </a:r>
          </a:p>
        </p:txBody>
      </p:sp>
      <p:grpSp>
        <p:nvGrpSpPr>
          <p:cNvPr id="56" name="群組 55">
            <a:extLst>
              <a:ext uri="{FF2B5EF4-FFF2-40B4-BE49-F238E27FC236}">
                <a16:creationId xmlns:a16="http://schemas.microsoft.com/office/drawing/2014/main" id="{567B2FF6-11E5-4B86-8A66-2F48C78BB92F}"/>
              </a:ext>
            </a:extLst>
          </p:cNvPr>
          <p:cNvGrpSpPr/>
          <p:nvPr/>
        </p:nvGrpSpPr>
        <p:grpSpPr>
          <a:xfrm>
            <a:off x="2538212" y="3150547"/>
            <a:ext cx="8966682" cy="1646605"/>
            <a:chOff x="8372" y="3150547"/>
            <a:chExt cx="8966682" cy="1646605"/>
          </a:xfrm>
        </p:grpSpPr>
        <p:sp>
          <p:nvSpPr>
            <p:cNvPr id="57" name="文字方塊 56">
              <a:extLst>
                <a:ext uri="{FF2B5EF4-FFF2-40B4-BE49-F238E27FC236}">
                  <a16:creationId xmlns:a16="http://schemas.microsoft.com/office/drawing/2014/main" id="{F606565A-D308-454C-BDB1-7FDA1987B72D}"/>
                </a:ext>
              </a:extLst>
            </p:cNvPr>
            <p:cNvSpPr txBox="1"/>
            <p:nvPr/>
          </p:nvSpPr>
          <p:spPr>
            <a:xfrm>
              <a:off x="359532" y="3150547"/>
              <a:ext cx="6745244" cy="16466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TW" sz="2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•  </a:t>
              </a:r>
              <a:r>
                <a:rPr lang="en-US" altLang="zh-TW" sz="220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Approx. </a:t>
              </a:r>
              <a:r>
                <a:rPr lang="en-US" altLang="zh-TW" sz="2200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Alignment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</a:rPr>
                <a:t>for </a:t>
              </a:r>
              <a:r>
                <a:rPr lang="en-US" altLang="zh-TW" sz="2300" dirty="0">
                  <a:solidFill>
                    <a:srgbClr val="FF0000"/>
                  </a:solidFill>
                  <a:latin typeface="Lucida Handwriting" panose="03010101010101010101" pitchFamily="66" charset="0"/>
                </a:rPr>
                <a:t>O</a:t>
              </a:r>
              <a:r>
                <a:rPr lang="en-US" altLang="zh-TW" sz="2300" dirty="0">
                  <a:solidFill>
                    <a:srgbClr val="FF0000"/>
                  </a:solidFill>
                </a:rPr>
                <a:t>(1)</a:t>
              </a:r>
              <a:r>
                <a:rPr lang="en-US" altLang="zh-TW" sz="22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dirty="0">
                  <a:solidFill>
                    <a:srgbClr val="FF0000"/>
                  </a:solidFill>
                </a:rPr>
                <a:t>Higgs </a:t>
              </a:r>
              <a:r>
                <a:rPr lang="en-US" altLang="zh-TW" sz="2200" dirty="0" err="1">
                  <a:solidFill>
                    <a:srgbClr val="FF0000"/>
                  </a:solidFill>
                </a:rPr>
                <a:t>quartics</a:t>
              </a:r>
              <a:endParaRPr lang="en-US" altLang="zh-TW" sz="2200" dirty="0">
                <a:solidFill>
                  <a:srgbClr val="FF0000"/>
                </a:solidFill>
              </a:endParaRPr>
            </a:p>
            <a:p>
              <a:pPr lvl="0"/>
              <a:endParaRPr lang="en-US" altLang="zh-TW" sz="600" dirty="0">
                <a:solidFill>
                  <a:srgbClr val="FF0000"/>
                </a:solidFill>
              </a:endParaRPr>
            </a:p>
            <a:p>
              <a:pPr lvl="0"/>
              <a:r>
                <a:rPr lang="en-US" altLang="zh-TW" sz="2400" dirty="0">
                  <a:solidFill>
                    <a:srgbClr val="0000FF"/>
                  </a:solidFill>
                </a:rPr>
                <a:t>  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</a:rPr>
                <a:t>- mild tuning </a:t>
              </a:r>
              <a:r>
                <a:rPr lang="en-US" altLang="zh-TW" dirty="0">
                  <a:solidFill>
                    <a:srgbClr val="0000FF"/>
                  </a:solidFill>
                </a:rPr>
                <a:t>(</a:t>
              </a:r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1/4</a:t>
              </a:r>
              <a:r>
                <a:rPr lang="en-US" altLang="zh-TW" dirty="0">
                  <a:solidFill>
                    <a:srgbClr val="0000FF"/>
                  </a:solidFill>
                </a:rPr>
                <a:t>)</a:t>
              </a:r>
              <a:r>
                <a:rPr lang="en-US" altLang="zh-TW" sz="1900" dirty="0">
                  <a:solidFill>
                    <a:srgbClr val="0000FF"/>
                  </a:solidFill>
                </a:rPr>
                <a:t>                          </a:t>
              </a:r>
              <a:r>
                <a:rPr lang="en-US" altLang="zh-TW" sz="1900" dirty="0">
                  <a:solidFill>
                    <a:srgbClr val="0000FF"/>
                  </a:solidFill>
                  <a:sym typeface="Wingdings" panose="05000000000000000000" pitchFamily="2" charset="2"/>
                </a:rPr>
                <a:t>    Extreme Alignment</a:t>
              </a:r>
              <a:endParaRPr lang="en-US" altLang="zh-TW" sz="200" dirty="0">
                <a:solidFill>
                  <a:srgbClr val="0000FF"/>
                </a:solidFill>
              </a:endParaRPr>
            </a:p>
            <a:p>
              <a:pPr lvl="0"/>
              <a:r>
                <a:rPr lang="en-US" altLang="zh-TW" sz="2400" dirty="0">
                  <a:solidFill>
                    <a:srgbClr val="0000FF"/>
                  </a:solidFill>
                </a:rPr>
                <a:t>  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</a:rPr>
                <a:t>- mild Alignment </a:t>
              </a:r>
              <a:r>
                <a:rPr lang="en-US" altLang="zh-TW" dirty="0">
                  <a:solidFill>
                    <a:srgbClr val="0000FF"/>
                  </a:solidFill>
                </a:rPr>
                <a:t>(</a:t>
              </a:r>
              <a:r>
                <a:rPr lang="en-US" altLang="zh-TW" sz="215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l-GR" altLang="zh-TW" sz="215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zh-TW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1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 ‒</a:t>
              </a:r>
              <a:r>
                <a:rPr lang="en-US" altLang="zh-TW" sz="7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TW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0.2</a:t>
              </a:r>
              <a:r>
                <a:rPr lang="en-US" altLang="zh-TW" dirty="0">
                  <a:solidFill>
                    <a:srgbClr val="0000FF"/>
                  </a:solidFill>
                </a:rPr>
                <a:t>)</a:t>
              </a:r>
              <a:r>
                <a:rPr lang="en-US" altLang="zh-TW" sz="1900" dirty="0">
                  <a:solidFill>
                    <a:srgbClr val="0000FF"/>
                  </a:solidFill>
                </a:rPr>
                <a:t>       </a:t>
              </a:r>
              <a:r>
                <a:rPr lang="en-US" altLang="zh-TW" sz="1400" dirty="0">
                  <a:solidFill>
                    <a:srgbClr val="0000FF"/>
                  </a:solidFill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  <a:sym typeface="Wingdings" panose="05000000000000000000" pitchFamily="2" charset="2"/>
                </a:rPr>
                <a:t>    lower </a:t>
              </a:r>
              <a:r>
                <a:rPr lang="en-US" altLang="zh-TW" sz="2100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m</a:t>
              </a:r>
              <a:r>
                <a:rPr lang="en-US" altLang="zh-TW" sz="2300" i="1" baseline="-25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h</a:t>
              </a:r>
              <a:r>
                <a:rPr lang="en-US" altLang="zh-TW" sz="1900" dirty="0">
                  <a:solidFill>
                    <a:srgbClr val="0000FF"/>
                  </a:solidFill>
                  <a:sym typeface="Wingdings" panose="05000000000000000000" pitchFamily="2" charset="2"/>
                </a:rPr>
                <a:t> by level repulsion</a:t>
              </a:r>
              <a:endParaRPr lang="en-US" altLang="zh-TW" sz="200" dirty="0">
                <a:solidFill>
                  <a:srgbClr val="0000FF"/>
                </a:solidFill>
              </a:endParaRPr>
            </a:p>
            <a:p>
              <a:pPr lvl="0"/>
              <a:r>
                <a:rPr lang="en-US" altLang="zh-TW" sz="2400" dirty="0">
                  <a:solidFill>
                    <a:srgbClr val="0000FF"/>
                  </a:solidFill>
                </a:rPr>
                <a:t>  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</a:rPr>
                <a:t>- </a:t>
              </a:r>
              <a:r>
                <a:rPr lang="en-US" altLang="zh-TW" b="1" dirty="0">
                  <a:solidFill>
                    <a:srgbClr val="FF0000"/>
                  </a:solidFill>
                </a:rPr>
                <a:t>sub-</a:t>
              </a:r>
              <a:r>
                <a:rPr lang="en-US" altLang="zh-TW" b="1" dirty="0" err="1">
                  <a:solidFill>
                    <a:srgbClr val="FF0000"/>
                  </a:solidFill>
                </a:rPr>
                <a:t>TeV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20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, </a:t>
              </a:r>
              <a:r>
                <a:rPr lang="en-US" altLang="zh-TW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en-US" altLang="zh-TW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, </a:t>
              </a:r>
              <a:r>
                <a:rPr lang="en-US" altLang="zh-TW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20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TW" dirty="0">
                  <a:solidFill>
                    <a:srgbClr val="0000FF"/>
                  </a:solidFill>
                </a:rPr>
                <a:t> preferred</a:t>
              </a:r>
              <a:r>
                <a:rPr lang="en-US" altLang="zh-TW" sz="1900" dirty="0">
                  <a:solidFill>
                    <a:srgbClr val="0000FF"/>
                  </a:solidFill>
                </a:rPr>
                <a:t>  </a:t>
              </a:r>
              <a:r>
                <a:rPr lang="en-US" altLang="zh-TW" sz="800" dirty="0">
                  <a:solidFill>
                    <a:srgbClr val="0000FF"/>
                  </a:solidFill>
                </a:rPr>
                <a:t> </a:t>
              </a:r>
              <a:r>
                <a:rPr lang="en-US" altLang="zh-TW" sz="1400" dirty="0">
                  <a:solidFill>
                    <a:srgbClr val="0000FF"/>
                  </a:solidFill>
                </a:rPr>
                <a:t>   </a:t>
              </a:r>
              <a:r>
                <a:rPr lang="en-US" altLang="zh-TW" sz="1900" dirty="0">
                  <a:solidFill>
                    <a:srgbClr val="0000FF"/>
                  </a:solidFill>
                  <a:sym typeface="Wingdings" panose="05000000000000000000" pitchFamily="2" charset="2"/>
                </a:rPr>
                <a:t>    </a:t>
              </a:r>
              <a:r>
                <a:rPr lang="en-US" altLang="zh-TW" sz="1900" u="sng" dirty="0">
                  <a:solidFill>
                    <a:srgbClr val="0000FF"/>
                  </a:solidFill>
                  <a:sym typeface="Wingdings" panose="05000000000000000000" pitchFamily="2" charset="2"/>
                </a:rPr>
                <a:t>rethink LHC Search</a:t>
              </a:r>
              <a:endParaRPr lang="zh-TW" altLang="en-US" sz="1900" u="sng" dirty="0">
                <a:solidFill>
                  <a:srgbClr val="0000FF"/>
                </a:solidFill>
              </a:endParaRPr>
            </a:p>
          </p:txBody>
        </p:sp>
        <p:sp>
          <p:nvSpPr>
            <p:cNvPr id="58" name="圓角矩形 11">
              <a:extLst>
                <a:ext uri="{FF2B5EF4-FFF2-40B4-BE49-F238E27FC236}">
                  <a16:creationId xmlns:a16="http://schemas.microsoft.com/office/drawing/2014/main" id="{07346DB5-C04F-4913-9EA6-343CE4A7E31B}"/>
                </a:ext>
              </a:extLst>
            </p:cNvPr>
            <p:cNvSpPr/>
            <p:nvPr/>
          </p:nvSpPr>
          <p:spPr bwMode="auto">
            <a:xfrm>
              <a:off x="730992" y="4424103"/>
              <a:ext cx="2880000" cy="315152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B1243217-412D-4D80-8201-04F4D9E176A5}"/>
                </a:ext>
              </a:extLst>
            </p:cNvPr>
            <p:cNvSpPr/>
            <p:nvPr/>
          </p:nvSpPr>
          <p:spPr>
            <a:xfrm>
              <a:off x="7040880" y="3156647"/>
              <a:ext cx="1934174" cy="430887"/>
            </a:xfrm>
            <a:prstGeom prst="rect">
              <a:avLst/>
            </a:prstGeom>
            <a:solidFill>
              <a:srgbClr val="B9FFFF"/>
            </a:solidFill>
          </p:spPr>
          <p:txBody>
            <a:bodyPr wrap="square">
              <a:spAutoFit/>
            </a:bodyPr>
            <a:lstStyle/>
            <a:p>
              <a:pPr algn="r"/>
              <a:r>
                <a:rPr lang="en-US" altLang="zh-TW" sz="2000" dirty="0">
                  <a:solidFill>
                    <a:srgbClr val="0000FF"/>
                  </a:solidFill>
                  <a:sym typeface="Wingdings" panose="05000000000000000000" pitchFamily="2" charset="2"/>
                </a:rPr>
                <a:t> </a:t>
              </a:r>
              <a:r>
                <a:rPr lang="en-US" altLang="zh-TW" sz="2000" dirty="0">
                  <a:solidFill>
                    <a:srgbClr val="0000FF"/>
                  </a:solidFill>
                </a:rPr>
                <a:t>w/o or w/ Z</a:t>
              </a:r>
              <a:r>
                <a:rPr lang="en-US" altLang="zh-TW" sz="2000" baseline="-22000" dirty="0">
                  <a:solidFill>
                    <a:srgbClr val="0000FF"/>
                  </a:solidFill>
                </a:rPr>
                <a:t>2 </a:t>
              </a:r>
              <a:r>
                <a:rPr lang="en-US" altLang="zh-TW" sz="2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!</a:t>
              </a:r>
              <a:endParaRPr lang="zh-TW" altLang="en-US" dirty="0"/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660CBE43-85FA-4D54-8CDF-214AA8BC7FD6}"/>
                </a:ext>
              </a:extLst>
            </p:cNvPr>
            <p:cNvSpPr/>
            <p:nvPr/>
          </p:nvSpPr>
          <p:spPr>
            <a:xfrm>
              <a:off x="8372" y="3504959"/>
              <a:ext cx="2012955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TW" sz="1050" dirty="0">
                  <a:solidFill>
                    <a:srgbClr val="000000"/>
                  </a:solidFill>
                  <a:latin typeface="Comic Sans MS"/>
                </a:rPr>
                <a:t>WSH,</a:t>
              </a:r>
              <a:r>
                <a:rPr lang="en-US" altLang="zh-TW" sz="800" dirty="0">
                  <a:solidFill>
                    <a:srgbClr val="000000"/>
                  </a:solidFill>
                  <a:latin typeface="Comic Sans MS"/>
                </a:rPr>
                <a:t> </a:t>
              </a:r>
              <a:r>
                <a:rPr lang="en-US" altLang="zh-TW" sz="1050" dirty="0">
                  <a:solidFill>
                    <a:srgbClr val="000000"/>
                  </a:solidFill>
                  <a:latin typeface="Comic Sans MS"/>
                </a:rPr>
                <a:t>Kikuchi,</a:t>
              </a:r>
              <a:r>
                <a:rPr lang="en-US" altLang="zh-TW" sz="800" dirty="0">
                  <a:solidFill>
                    <a:srgbClr val="000000"/>
                  </a:solidFill>
                  <a:latin typeface="Comic Sans MS"/>
                </a:rPr>
                <a:t> </a:t>
              </a:r>
              <a:r>
                <a:rPr lang="en-US" altLang="zh-TW" sz="1050" dirty="0">
                  <a:solidFill>
                    <a:srgbClr val="000000"/>
                  </a:solidFill>
                  <a:latin typeface="Comic Sans MS"/>
                </a:rPr>
                <a:t>6’17</a:t>
              </a:r>
              <a:r>
                <a:rPr lang="en-US" altLang="zh-TW" sz="800" dirty="0">
                  <a:solidFill>
                    <a:srgbClr val="000000"/>
                  </a:solidFill>
                  <a:latin typeface="Comic Sans MS"/>
                </a:rPr>
                <a:t> </a:t>
              </a:r>
              <a:r>
                <a:rPr lang="en-US" altLang="zh-TW" sz="1050" dirty="0">
                  <a:solidFill>
                    <a:srgbClr val="000000"/>
                  </a:solidFill>
                  <a:latin typeface="Comic Sans MS"/>
                </a:rPr>
                <a:t>(EPL’18)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803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B4276440-464D-4653-A0AA-5807EF43DD32}"/>
              </a:ext>
            </a:extLst>
          </p:cNvPr>
          <p:cNvSpPr/>
          <p:nvPr/>
        </p:nvSpPr>
        <p:spPr>
          <a:xfrm>
            <a:off x="2166938" y="1505784"/>
            <a:ext cx="210756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TW" sz="3000" dirty="0">
                <a:solidFill>
                  <a:srgbClr val="0000FF"/>
                </a:solidFill>
              </a:rPr>
              <a:t>0.  Backdrop</a:t>
            </a:r>
            <a:endParaRPr lang="zh-TW" altLang="en-US" sz="3000" dirty="0">
              <a:solidFill>
                <a:srgbClr val="0000FF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BACE555-FD33-46D6-A533-2CECD61C8076}"/>
              </a:ext>
            </a:extLst>
          </p:cNvPr>
          <p:cNvSpPr/>
          <p:nvPr/>
        </p:nvSpPr>
        <p:spPr>
          <a:xfrm>
            <a:off x="2253867" y="2338904"/>
            <a:ext cx="418922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TW" sz="3000" dirty="0">
                <a:solidFill>
                  <a:srgbClr val="0000FF"/>
                </a:solidFill>
              </a:rPr>
              <a:t>I.  A Cry in the Wilderness</a:t>
            </a:r>
            <a:endParaRPr lang="zh-TW" altLang="en-US" sz="3000" dirty="0">
              <a:solidFill>
                <a:srgbClr val="0000FF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5BE3FBF-F8D9-4D31-9023-F907386AA0F9}"/>
              </a:ext>
            </a:extLst>
          </p:cNvPr>
          <p:cNvSpPr/>
          <p:nvPr/>
        </p:nvSpPr>
        <p:spPr>
          <a:xfrm>
            <a:off x="2187258" y="3273624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3000" dirty="0">
                <a:solidFill>
                  <a:srgbClr val="0000FF"/>
                </a:solidFill>
              </a:rPr>
              <a:t>II.  Response(s) to</a:t>
            </a:r>
            <a:r>
              <a:rPr lang="zh-TW" altLang="en-US" sz="3000" dirty="0">
                <a:solidFill>
                  <a:srgbClr val="0000FF"/>
                </a:solidFill>
              </a:rPr>
              <a:t> </a:t>
            </a:r>
            <a:r>
              <a:rPr lang="en-US" altLang="zh-TW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3000" b="1" baseline="-2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2200" b="1" baseline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200" b="1" baseline="-16000" dirty="0">
                <a:solidFill>
                  <a:prstClr val="black"/>
                </a:solidFill>
                <a:cs typeface="Times New Roman" panose="02020603050405020304" pitchFamily="18" charset="0"/>
              </a:rPr>
              <a:t>*</a:t>
            </a:r>
            <a:r>
              <a:rPr lang="en-US" altLang="zh-TW" sz="2200" b="1" baseline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3000" b="1" baseline="-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dirty="0">
                <a:solidFill>
                  <a:srgbClr val="3333FF"/>
                </a:solidFill>
              </a:rPr>
              <a:t>Disappearance</a:t>
            </a:r>
            <a:endParaRPr lang="zh-TW" altLang="en-US" sz="3000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5F890F6-1EF7-41F9-B7CF-BD6F8C945E4A}"/>
              </a:ext>
            </a:extLst>
          </p:cNvPr>
          <p:cNvSpPr/>
          <p:nvPr/>
        </p:nvSpPr>
        <p:spPr>
          <a:xfrm>
            <a:off x="1831658" y="4287333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altLang="zh-TW" sz="3000" dirty="0">
                <a:solidFill>
                  <a:srgbClr val="0000FF"/>
                </a:solidFill>
              </a:rPr>
              <a:t>III.  Rehab of </a:t>
            </a:r>
            <a:r>
              <a:rPr lang="en-US" altLang="zh-TW" sz="3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30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TW" altLang="en-US" sz="3000" dirty="0">
                <a:solidFill>
                  <a:srgbClr val="0000FF"/>
                </a:solidFill>
              </a:rPr>
              <a:t> </a:t>
            </a:r>
            <a:r>
              <a:rPr lang="en-US" altLang="zh-TW" sz="3000" dirty="0">
                <a:solidFill>
                  <a:srgbClr val="3333FF"/>
                </a:solidFill>
              </a:rPr>
              <a:t>for </a:t>
            </a:r>
            <a:r>
              <a:rPr lang="en-US" altLang="zh-TW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3000" b="1" baseline="-2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sz="2200" b="1" baseline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200" b="1" baseline="-16000" dirty="0">
                <a:solidFill>
                  <a:prstClr val="black"/>
                </a:solidFill>
                <a:cs typeface="Times New Roman" panose="02020603050405020304" pitchFamily="18" charset="0"/>
              </a:rPr>
              <a:t>*</a:t>
            </a:r>
            <a:r>
              <a:rPr lang="en-US" altLang="zh-TW" sz="2200" b="1" baseline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3000" dirty="0">
                <a:solidFill>
                  <a:srgbClr val="3333FF"/>
                </a:solidFill>
              </a:rPr>
              <a:t> in G</a:t>
            </a:r>
            <a:r>
              <a:rPr lang="en-US" altLang="zh-TW" sz="3000" u="sng" dirty="0">
                <a:solidFill>
                  <a:srgbClr val="3333FF"/>
                </a:solidFill>
              </a:rPr>
              <a:t>2HDM</a:t>
            </a:r>
            <a:endParaRPr lang="zh-TW" altLang="en-US" sz="3000" u="sng" dirty="0">
              <a:solidFill>
                <a:srgbClr val="0000FF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C9C6048-3A90-4E1B-B762-FC0CC483B76A}"/>
              </a:ext>
            </a:extLst>
          </p:cNvPr>
          <p:cNvSpPr/>
          <p:nvPr/>
        </p:nvSpPr>
        <p:spPr>
          <a:xfrm>
            <a:off x="2105978" y="5155993"/>
            <a:ext cx="56969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3000" dirty="0">
                <a:solidFill>
                  <a:srgbClr val="0000FF"/>
                </a:solidFill>
              </a:rPr>
              <a:t>IV.  </a:t>
            </a:r>
            <a:r>
              <a:rPr lang="en-US" altLang="zh-TW" sz="3000" dirty="0">
                <a:solidFill>
                  <a:srgbClr val="3333FF"/>
                </a:solidFill>
              </a:rPr>
              <a:t>G2HDM as </a:t>
            </a:r>
            <a:r>
              <a:rPr lang="en-US" altLang="zh-TW" sz="40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</a:t>
            </a:r>
            <a:r>
              <a:rPr lang="en-US" altLang="zh-TW" sz="3000" i="1" dirty="0">
                <a:solidFill>
                  <a:srgbClr val="3333FF"/>
                </a:solidFill>
              </a:rPr>
              <a:t>ext </a:t>
            </a:r>
            <a:r>
              <a:rPr lang="en-US" altLang="zh-TW" sz="40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</a:t>
            </a:r>
            <a:r>
              <a:rPr lang="en-US" altLang="zh-TW" sz="3000" i="1" dirty="0">
                <a:solidFill>
                  <a:srgbClr val="3333FF"/>
                </a:solidFill>
              </a:rPr>
              <a:t>ew </a:t>
            </a:r>
            <a:r>
              <a:rPr lang="en-US" altLang="zh-TW" sz="40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P</a:t>
            </a:r>
            <a:r>
              <a:rPr lang="en-US" altLang="zh-TW" sz="1000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TW" sz="3000" i="1" dirty="0" err="1">
                <a:solidFill>
                  <a:srgbClr val="3333FF"/>
                </a:solidFill>
              </a:rPr>
              <a:t>hysics</a:t>
            </a:r>
            <a:r>
              <a:rPr lang="en-US" altLang="zh-TW" sz="3000" dirty="0">
                <a:solidFill>
                  <a:srgbClr val="3333FF"/>
                </a:solidFill>
              </a:rPr>
              <a:t>?</a:t>
            </a:r>
            <a:endParaRPr lang="zh-TW" altLang="en-US" sz="3000" dirty="0">
              <a:solidFill>
                <a:srgbClr val="0000FF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325540AF-4AA1-4538-A079-A46376CEA1B9}"/>
              </a:ext>
            </a:extLst>
          </p:cNvPr>
          <p:cNvSpPr txBox="1"/>
          <p:nvPr/>
        </p:nvSpPr>
        <p:spPr>
          <a:xfrm>
            <a:off x="5052990" y="1582728"/>
            <a:ext cx="2086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“charge” &amp; quotes</a:t>
            </a:r>
            <a:endParaRPr lang="zh-TW" altLang="en-US" sz="2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17A3B2E-1921-4A05-9583-8C8D1E94470B}"/>
              </a:ext>
            </a:extLst>
          </p:cNvPr>
          <p:cNvSpPr txBox="1"/>
          <p:nvPr/>
        </p:nvSpPr>
        <p:spPr>
          <a:xfrm>
            <a:off x="5124110" y="2848858"/>
            <a:ext cx="6014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Caution on B-anomalies @ 2018 Rencontres du Vietnam</a:t>
            </a:r>
            <a:endParaRPr lang="zh-TW" altLang="en-US" sz="2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286E5F06-6968-4E02-BE15-D12F34476ED7}"/>
              </a:ext>
            </a:extLst>
          </p:cNvPr>
          <p:cNvSpPr txBox="1"/>
          <p:nvPr/>
        </p:nvSpPr>
        <p:spPr>
          <a:xfrm>
            <a:off x="5124110" y="3854511"/>
            <a:ext cx="34195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altLang="zh-TW" sz="2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Zip thru </a:t>
            </a:r>
            <a:r>
              <a:rPr lang="en-US" altLang="zh-TW" sz="20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“my view for BSM”</a:t>
            </a:r>
            <a:endParaRPr lang="zh-TW" altLang="en-US" sz="2000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8AD80E02-F736-4386-B729-F4341DB06891}"/>
              </a:ext>
            </a:extLst>
          </p:cNvPr>
          <p:cNvSpPr txBox="1"/>
          <p:nvPr/>
        </p:nvSpPr>
        <p:spPr>
          <a:xfrm>
            <a:off x="9065578" y="4364277"/>
            <a:ext cx="1571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necessary</a:t>
            </a:r>
            <a:endParaRPr lang="zh-TW" altLang="en-US" sz="2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9D8AA5F-8A34-4C8A-882A-811F9FE85CBF}"/>
              </a:ext>
            </a:extLst>
          </p:cNvPr>
          <p:cNvSpPr txBox="1"/>
          <p:nvPr/>
        </p:nvSpPr>
        <p:spPr>
          <a:xfrm>
            <a:off x="5320033" y="70377"/>
            <a:ext cx="1564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/>
              <a:t>Outline</a:t>
            </a:r>
            <a:endParaRPr lang="zh-TW" altLang="en-US" sz="3600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DE1FA574-2E2C-4DCF-A5DE-F29200256048}"/>
              </a:ext>
            </a:extLst>
          </p:cNvPr>
          <p:cNvSpPr/>
          <p:nvPr/>
        </p:nvSpPr>
        <p:spPr>
          <a:xfrm>
            <a:off x="6925313" y="4725106"/>
            <a:ext cx="12057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200" dirty="0">
                <a:solidFill>
                  <a:srgbClr val="3333FF"/>
                </a:solidFill>
              </a:rPr>
              <a:t>(w/o </a:t>
            </a:r>
            <a:r>
              <a:rPr lang="en-US" altLang="zh-TW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200" b="1" baseline="-2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2200" dirty="0">
                <a:solidFill>
                  <a:srgbClr val="3333FF"/>
                </a:solidFill>
              </a:rPr>
              <a:t>) </a:t>
            </a:r>
            <a:endParaRPr lang="zh-TW" altLang="en-US" sz="2200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475457C0-6E10-4043-BEDC-2F11A5B8981B}"/>
              </a:ext>
            </a:extLst>
          </p:cNvPr>
          <p:cNvSpPr/>
          <p:nvPr/>
        </p:nvSpPr>
        <p:spPr>
          <a:xfrm>
            <a:off x="9285991" y="3360093"/>
            <a:ext cx="1130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fun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94872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0E14F772-7E9D-4BF8-BC92-A646D808E6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7" r="1842"/>
          <a:stretch/>
        </p:blipFill>
        <p:spPr>
          <a:xfrm>
            <a:off x="1441813" y="1164477"/>
            <a:ext cx="8604978" cy="5724000"/>
          </a:xfrm>
          <a:prstGeom prst="rect">
            <a:avLst/>
          </a:prstGeom>
          <a:ln>
            <a:noFill/>
          </a:ln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40423929-07B2-4757-899F-030330563B11}"/>
              </a:ext>
            </a:extLst>
          </p:cNvPr>
          <p:cNvSpPr/>
          <p:nvPr/>
        </p:nvSpPr>
        <p:spPr>
          <a:xfrm>
            <a:off x="2544387" y="161202"/>
            <a:ext cx="71120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III.  Rehab of </a:t>
            </a:r>
            <a:r>
              <a:rPr lang="en-US" altLang="zh-TW" sz="3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34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TW" altLang="en-US" sz="3400" dirty="0">
                <a:solidFill>
                  <a:srgbClr val="0000FF"/>
                </a:solidFill>
              </a:rPr>
              <a:t> </a:t>
            </a:r>
            <a:r>
              <a:rPr lang="en-US" altLang="zh-TW" sz="3600" dirty="0">
                <a:solidFill>
                  <a:srgbClr val="3333FF"/>
                </a:solidFill>
              </a:rPr>
              <a:t>for </a:t>
            </a: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3600" b="1" baseline="-2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sz="24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b="1" baseline="-16000" dirty="0">
                <a:cs typeface="Times New Roman" panose="02020603050405020304" pitchFamily="18" charset="0"/>
              </a:rPr>
              <a:t>*</a:t>
            </a:r>
            <a:r>
              <a:rPr lang="en-US" altLang="zh-TW" sz="24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3600" dirty="0">
                <a:solidFill>
                  <a:srgbClr val="3333FF"/>
                </a:solidFill>
              </a:rPr>
              <a:t> in G2HDM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71E3B32-7BE1-4B1C-9CD2-22A1542045A9}"/>
              </a:ext>
            </a:extLst>
          </p:cNvPr>
          <p:cNvSpPr/>
          <p:nvPr/>
        </p:nvSpPr>
        <p:spPr>
          <a:xfrm>
            <a:off x="6657453" y="937401"/>
            <a:ext cx="5346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sz="2400" dirty="0">
                <a:solidFill>
                  <a:srgbClr val="3333FF"/>
                </a:solidFill>
              </a:rPr>
              <a:t>G2HDM = General 2HDM = </a:t>
            </a:r>
            <a:r>
              <a:rPr lang="en-US" altLang="zh-TW" sz="2400" u="sng" dirty="0">
                <a:solidFill>
                  <a:srgbClr val="3333FF"/>
                </a:solidFill>
              </a:rPr>
              <a:t>2HDM w/o </a:t>
            </a:r>
            <a:r>
              <a:rPr lang="en-US" altLang="zh-TW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400" b="1" u="sng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TW" altLang="en-US" sz="2400" b="1" u="sng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40BEE234-BE3B-4EB5-B973-4C1771DD1516}"/>
              </a:ext>
            </a:extLst>
          </p:cNvPr>
          <p:cNvSpPr txBox="1"/>
          <p:nvPr/>
        </p:nvSpPr>
        <p:spPr>
          <a:xfrm>
            <a:off x="3574868" y="2676411"/>
            <a:ext cx="731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r>
              <a:rPr lang="el-GR" altLang="zh-TW" sz="2400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endParaRPr lang="zh-TW" altLang="en-US" sz="2400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2ADDF27-4108-4CAC-913A-30DE7408BF12}"/>
              </a:ext>
            </a:extLst>
          </p:cNvPr>
          <p:cNvSpPr txBox="1"/>
          <p:nvPr/>
        </p:nvSpPr>
        <p:spPr>
          <a:xfrm>
            <a:off x="217866" y="2715599"/>
            <a:ext cx="1440000" cy="461665"/>
          </a:xfrm>
          <a:prstGeom prst="rect">
            <a:avLst/>
          </a:prstGeom>
          <a:solidFill>
            <a:srgbClr val="66FFFF">
              <a:alpha val="67059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24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Gone</a:t>
            </a:r>
            <a:endParaRPr lang="zh-TW" altLang="en-US" sz="2400" u="sng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7B0B02AC-EF43-4B87-9350-E7F2FE8A4BA6}"/>
              </a:ext>
            </a:extLst>
          </p:cNvPr>
          <p:cNvSpPr txBox="1"/>
          <p:nvPr/>
        </p:nvSpPr>
        <p:spPr>
          <a:xfrm>
            <a:off x="10323150" y="2568689"/>
            <a:ext cx="172880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3333FF"/>
                </a:solidFill>
              </a:rPr>
              <a:t> </a:t>
            </a:r>
            <a:r>
              <a:rPr lang="en-US" altLang="zh-TW" sz="1900" dirty="0">
                <a:solidFill>
                  <a:srgbClr val="3333FF"/>
                </a:solidFill>
              </a:rPr>
              <a:t> </a:t>
            </a:r>
            <a:r>
              <a:rPr lang="en-US" altLang="zh-TW" sz="2400" u="sng" dirty="0" err="1">
                <a:solidFill>
                  <a:srgbClr val="3333FF"/>
                </a:solidFill>
              </a:rPr>
              <a:t>Isidori</a:t>
            </a:r>
            <a:r>
              <a:rPr lang="en-US" altLang="zh-TW" sz="2400" dirty="0">
                <a:solidFill>
                  <a:srgbClr val="3333FF"/>
                </a:solidFill>
              </a:rPr>
              <a:t>:</a:t>
            </a:r>
          </a:p>
          <a:p>
            <a:r>
              <a:rPr lang="en-US" altLang="zh-TW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900" dirty="0">
                <a:solidFill>
                  <a:srgbClr val="3333FF"/>
                </a:solidFill>
              </a:rPr>
              <a:t>Not all is lost.</a:t>
            </a:r>
            <a:r>
              <a:rPr lang="en-US" altLang="zh-TW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1900" dirty="0">
              <a:solidFill>
                <a:srgbClr val="3333FF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CA6FE7C-6066-4F3D-9FE3-ED822A423BE2}"/>
              </a:ext>
            </a:extLst>
          </p:cNvPr>
          <p:cNvSpPr/>
          <p:nvPr/>
        </p:nvSpPr>
        <p:spPr>
          <a:xfrm>
            <a:off x="10046791" y="1344268"/>
            <a:ext cx="2074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So has extra Yukawa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4552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CE31884-1AD3-4E26-B28E-312D68C95166}"/>
              </a:ext>
            </a:extLst>
          </p:cNvPr>
          <p:cNvSpPr/>
          <p:nvPr/>
        </p:nvSpPr>
        <p:spPr>
          <a:xfrm>
            <a:off x="-40567" y="997521"/>
            <a:ext cx="579184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2400" dirty="0">
                <a:solidFill>
                  <a:srgbClr val="3333FF"/>
                </a:solidFill>
              </a:rPr>
              <a:t>G2HDM</a:t>
            </a:r>
            <a:r>
              <a:rPr lang="en-US" altLang="zh-TW" sz="24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TW" altLang="en-US" sz="2400" dirty="0">
                <a:solidFill>
                  <a:srgbClr val="3333FF"/>
                </a:solidFill>
              </a:rPr>
              <a:t> </a:t>
            </a:r>
            <a:r>
              <a:rPr lang="en-US" altLang="zh-TW" sz="2400" dirty="0">
                <a:solidFill>
                  <a:srgbClr val="3333FF"/>
                </a:solidFill>
              </a:rPr>
              <a:t>offered some earliest explanation:</a:t>
            </a:r>
          </a:p>
          <a:p>
            <a:r>
              <a:rPr lang="en-US" altLang="zh-TW" sz="2400" dirty="0">
                <a:solidFill>
                  <a:srgbClr val="3333FF"/>
                </a:solidFill>
              </a:rPr>
              <a:t>  e.g. </a:t>
            </a:r>
            <a:r>
              <a:rPr lang="en-US" altLang="zh-TW" sz="2400" dirty="0" err="1">
                <a:solidFill>
                  <a:srgbClr val="3333FF"/>
                </a:solidFill>
              </a:rPr>
              <a:t>Crivellin</a:t>
            </a:r>
            <a:r>
              <a:rPr lang="en-US" altLang="zh-TW" sz="2400" dirty="0">
                <a:solidFill>
                  <a:srgbClr val="3333FF"/>
                </a:solidFill>
              </a:rPr>
              <a:t>, </a:t>
            </a:r>
            <a:r>
              <a:rPr lang="en-US" altLang="zh-TW" sz="2400" dirty="0" err="1">
                <a:solidFill>
                  <a:srgbClr val="3333FF"/>
                </a:solidFill>
              </a:rPr>
              <a:t>Greub</a:t>
            </a:r>
            <a:r>
              <a:rPr lang="en-US" altLang="zh-TW" sz="2400" dirty="0">
                <a:solidFill>
                  <a:srgbClr val="3333FF"/>
                </a:solidFill>
              </a:rPr>
              <a:t>, </a:t>
            </a:r>
            <a:r>
              <a:rPr lang="en-US" altLang="zh-TW" sz="2400" dirty="0" err="1">
                <a:solidFill>
                  <a:srgbClr val="3333FF"/>
                </a:solidFill>
              </a:rPr>
              <a:t>Kokulu</a:t>
            </a:r>
            <a:r>
              <a:rPr lang="en-US" altLang="zh-TW" sz="2400" dirty="0">
                <a:solidFill>
                  <a:srgbClr val="3333FF"/>
                </a:solidFill>
              </a:rPr>
              <a:t>, PRD’12</a:t>
            </a:r>
          </a:p>
          <a:p>
            <a:r>
              <a:rPr lang="en-US" altLang="zh-TW" sz="2400" dirty="0">
                <a:solidFill>
                  <a:srgbClr val="3333FF"/>
                </a:solidFill>
              </a:rPr>
              <a:t>         </a:t>
            </a:r>
            <a:r>
              <a:rPr lang="en-US" altLang="zh-TW" sz="1600" dirty="0">
                <a:solidFill>
                  <a:srgbClr val="3333FF"/>
                </a:solidFill>
              </a:rPr>
              <a:t> </a:t>
            </a:r>
            <a:r>
              <a:rPr lang="en-US" altLang="zh-TW" sz="2400" dirty="0" err="1">
                <a:solidFill>
                  <a:srgbClr val="3333FF"/>
                </a:solidFill>
              </a:rPr>
              <a:t>Celis</a:t>
            </a:r>
            <a:r>
              <a:rPr lang="en-US" altLang="zh-TW" sz="2400" dirty="0">
                <a:solidFill>
                  <a:srgbClr val="3333FF"/>
                </a:solidFill>
              </a:rPr>
              <a:t>, Jung, Li &amp; </a:t>
            </a:r>
            <a:r>
              <a:rPr lang="en-US" altLang="zh-TW" sz="2400" dirty="0" err="1">
                <a:solidFill>
                  <a:srgbClr val="3333FF"/>
                </a:solidFill>
              </a:rPr>
              <a:t>Pich</a:t>
            </a:r>
            <a:r>
              <a:rPr lang="en-US" altLang="zh-TW" sz="2400" dirty="0">
                <a:solidFill>
                  <a:srgbClr val="3333FF"/>
                </a:solidFill>
              </a:rPr>
              <a:t>, JHEP’13</a:t>
            </a:r>
          </a:p>
          <a:p>
            <a:endParaRPr lang="en-US" altLang="zh-TW" sz="800" dirty="0">
              <a:solidFill>
                <a:srgbClr val="3333FF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5392026-9747-4F6B-BD57-B1D3C25BE3E7}"/>
              </a:ext>
            </a:extLst>
          </p:cNvPr>
          <p:cNvSpPr/>
          <p:nvPr/>
        </p:nvSpPr>
        <p:spPr>
          <a:xfrm>
            <a:off x="73" y="3180749"/>
            <a:ext cx="574593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>
                <a:solidFill>
                  <a:srgbClr val="3333FF"/>
                </a:solidFill>
              </a:rPr>
              <a:t>1612.06676 (</a:t>
            </a:r>
            <a:r>
              <a:rPr lang="en-US" altLang="zh-TW" sz="2400" u="sng" dirty="0">
                <a:solidFill>
                  <a:srgbClr val="3333FF"/>
                </a:solidFill>
              </a:rPr>
              <a:t>PRL’17</a:t>
            </a:r>
            <a:r>
              <a:rPr lang="en-US" altLang="zh-TW" sz="2400" dirty="0">
                <a:solidFill>
                  <a:srgbClr val="3333FF"/>
                </a:solidFill>
              </a:rPr>
              <a:t>): 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BR(</a:t>
            </a:r>
            <a:r>
              <a:rPr lang="en-US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</a:t>
            </a:r>
            <a:r>
              <a:rPr lang="el-GR" altLang="zh-TW" sz="24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τν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30%</a:t>
            </a:r>
          </a:p>
          <a:p>
            <a:endParaRPr lang="en-US" altLang="zh-TW" sz="800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1708.04072 (PRD’17):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BR(</a:t>
            </a:r>
            <a:r>
              <a:rPr lang="en-US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τν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10%</a:t>
            </a:r>
          </a:p>
          <a:p>
            <a:endParaRPr lang="en-US" altLang="zh-TW" sz="800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1811.09603 (PRD’19):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BR(</a:t>
            </a:r>
            <a:r>
              <a:rPr lang="en-US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TW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τν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  <a:p>
            <a:pPr lvl="0"/>
            <a:r>
              <a:rPr lang="en-US" altLang="zh-TW" sz="2000" dirty="0">
                <a:solidFill>
                  <a:srgbClr val="3333FF"/>
                </a:solidFill>
                <a:cs typeface="Times New Roman" panose="02020603050405020304" pitchFamily="18" charset="0"/>
              </a:rPr>
              <a:t>          (</a:t>
            </a:r>
            <a:r>
              <a:rPr lang="en-US" altLang="zh-TW" sz="2000" dirty="0" err="1">
                <a:solidFill>
                  <a:srgbClr val="3333FF"/>
                </a:solidFill>
                <a:cs typeface="Times New Roman" panose="02020603050405020304" pitchFamily="18" charset="0"/>
              </a:rPr>
              <a:t>Blanke</a:t>
            </a:r>
            <a:r>
              <a:rPr lang="en-US" altLang="zh-TW" sz="2000" dirty="0">
                <a:solidFill>
                  <a:srgbClr val="3333FF"/>
                </a:solidFill>
                <a:cs typeface="Times New Roman" panose="02020603050405020304" pitchFamily="18" charset="0"/>
              </a:rPr>
              <a:t> et al.)</a:t>
            </a:r>
          </a:p>
          <a:p>
            <a:pPr lvl="0"/>
            <a:endParaRPr lang="en-US" altLang="zh-TW" sz="800" dirty="0">
              <a:solidFill>
                <a:srgbClr val="3333FF"/>
              </a:solidFill>
              <a:cs typeface="Times New Roman" panose="02020603050405020304" pitchFamily="18" charset="0"/>
            </a:endParaRPr>
          </a:p>
          <a:p>
            <a:pPr lvl="0"/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  </a:t>
            </a:r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1708. </a:t>
            </a:r>
            <a:r>
              <a:rPr lang="en-US" altLang="zh-TW" sz="2400" u="sng" dirty="0">
                <a:solidFill>
                  <a:srgbClr val="3333FF"/>
                </a:solidFill>
                <a:cs typeface="Times New Roman" panose="02020603050405020304" pitchFamily="18" charset="0"/>
              </a:rPr>
              <a:t>underestimate</a:t>
            </a:r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cs typeface="Times New Roman" panose="02020603050405020304" pitchFamily="18" charset="0"/>
              </a:rPr>
              <a:t>m</a:t>
            </a:r>
            <a:r>
              <a:rPr lang="en-US" altLang="zh-TW" sz="2800" b="1" baseline="-25000" dirty="0">
                <a:cs typeface="Times New Roman" panose="02020603050405020304" pitchFamily="18" charset="0"/>
              </a:rPr>
              <a:t>c</a:t>
            </a:r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 uncertainty and</a:t>
            </a:r>
          </a:p>
          <a:p>
            <a:pPr lvl="0"/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                  </a:t>
            </a:r>
            <a:r>
              <a:rPr lang="en-US" altLang="zh-TW" sz="1600" dirty="0">
                <a:solidFill>
                  <a:srgbClr val="3333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cs typeface="Times New Roman" panose="02020603050405020304" pitchFamily="18" charset="0"/>
              </a:rPr>
              <a:t>b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zh-TW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 fragmentation;</a:t>
            </a:r>
          </a:p>
          <a:p>
            <a:pPr lvl="0"/>
            <a:r>
              <a:rPr lang="en-US" altLang="zh-TW" sz="8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2105.02988 (JHEP’21) affirm (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63%</a:t>
            </a:r>
            <a:r>
              <a:rPr lang="en-US" altLang="zh-TW" sz="2400" dirty="0">
                <a:solidFill>
                  <a:srgbClr val="3333FF"/>
                </a:solidFill>
                <a:cs typeface="Times New Roman" panose="02020603050405020304" pitchFamily="18" charset="0"/>
              </a:rPr>
              <a:t>).</a:t>
            </a:r>
          </a:p>
          <a:p>
            <a:pPr lvl="0"/>
            <a:r>
              <a:rPr lang="en-US" altLang="zh-TW" sz="2000" dirty="0">
                <a:solidFill>
                  <a:srgbClr val="3333FF"/>
                </a:solidFill>
                <a:cs typeface="Times New Roman" panose="02020603050405020304" pitchFamily="18" charset="0"/>
              </a:rPr>
              <a:t>    (</a:t>
            </a:r>
            <a:r>
              <a:rPr lang="en-US" altLang="zh-TW" sz="2000" dirty="0" err="1">
                <a:solidFill>
                  <a:srgbClr val="3333FF"/>
                </a:solidFill>
                <a:cs typeface="Times New Roman" panose="02020603050405020304" pitchFamily="18" charset="0"/>
              </a:rPr>
              <a:t>Aebischer</a:t>
            </a:r>
            <a:r>
              <a:rPr lang="en-US" altLang="zh-TW" sz="2000" dirty="0">
                <a:solidFill>
                  <a:srgbClr val="3333FF"/>
                </a:solidFill>
                <a:cs typeface="Times New Roman" panose="02020603050405020304" pitchFamily="18" charset="0"/>
              </a:rPr>
              <a:t>-Grinstein)</a:t>
            </a:r>
          </a:p>
        </p:txBody>
      </p:sp>
      <p:grpSp>
        <p:nvGrpSpPr>
          <p:cNvPr id="21" name="群組 20">
            <a:extLst>
              <a:ext uri="{FF2B5EF4-FFF2-40B4-BE49-F238E27FC236}">
                <a16:creationId xmlns:a16="http://schemas.microsoft.com/office/drawing/2014/main" id="{28BBC115-6D0A-4058-BAEF-8FDFA1A65E09}"/>
              </a:ext>
            </a:extLst>
          </p:cNvPr>
          <p:cNvGrpSpPr/>
          <p:nvPr/>
        </p:nvGrpSpPr>
        <p:grpSpPr>
          <a:xfrm>
            <a:off x="5692762" y="1851184"/>
            <a:ext cx="6448437" cy="2649696"/>
            <a:chOff x="5692762" y="1729264"/>
            <a:chExt cx="6448437" cy="2649696"/>
          </a:xfrm>
        </p:grpSpPr>
        <p:grpSp>
          <p:nvGrpSpPr>
            <p:cNvPr id="14" name="群組 13">
              <a:extLst>
                <a:ext uri="{FF2B5EF4-FFF2-40B4-BE49-F238E27FC236}">
                  <a16:creationId xmlns:a16="http://schemas.microsoft.com/office/drawing/2014/main" id="{6BC493DF-2F8A-48FC-99E6-1001F6B76FD8}"/>
                </a:ext>
              </a:extLst>
            </p:cNvPr>
            <p:cNvGrpSpPr/>
            <p:nvPr/>
          </p:nvGrpSpPr>
          <p:grpSpPr>
            <a:xfrm>
              <a:off x="5692762" y="2052320"/>
              <a:ext cx="6448437" cy="2326640"/>
              <a:chOff x="5662282" y="1320800"/>
              <a:chExt cx="6448437" cy="2326640"/>
            </a:xfrm>
          </p:grpSpPr>
          <p:grpSp>
            <p:nvGrpSpPr>
              <p:cNvPr id="12" name="群組 11">
                <a:extLst>
                  <a:ext uri="{FF2B5EF4-FFF2-40B4-BE49-F238E27FC236}">
                    <a16:creationId xmlns:a16="http://schemas.microsoft.com/office/drawing/2014/main" id="{EE19A37E-9D02-4E07-B001-7172334DF1CA}"/>
                  </a:ext>
                </a:extLst>
              </p:cNvPr>
              <p:cNvGrpSpPr/>
              <p:nvPr/>
            </p:nvGrpSpPr>
            <p:grpSpPr>
              <a:xfrm>
                <a:off x="5662283" y="1447074"/>
                <a:ext cx="6417957" cy="2187287"/>
                <a:chOff x="5774043" y="1436914"/>
                <a:chExt cx="6417957" cy="2187287"/>
              </a:xfrm>
            </p:grpSpPr>
            <p:pic>
              <p:nvPicPr>
                <p:cNvPr id="7" name="圖片 6">
                  <a:extLst>
                    <a:ext uri="{FF2B5EF4-FFF2-40B4-BE49-F238E27FC236}">
                      <a16:creationId xmlns:a16="http://schemas.microsoft.com/office/drawing/2014/main" id="{89C715BA-EE6F-4F64-A337-829D4B0EFB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787106" y="1436914"/>
                  <a:ext cx="6404894" cy="930963"/>
                </a:xfrm>
                <a:prstGeom prst="rect">
                  <a:avLst/>
                </a:prstGeom>
              </p:spPr>
            </p:pic>
            <p:pic>
              <p:nvPicPr>
                <p:cNvPr id="8" name="圖片 7">
                  <a:extLst>
                    <a:ext uri="{FF2B5EF4-FFF2-40B4-BE49-F238E27FC236}">
                      <a16:creationId xmlns:a16="http://schemas.microsoft.com/office/drawing/2014/main" id="{3CC2F6F8-8860-46D5-9553-0F78F43728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b="67783"/>
                <a:stretch/>
              </p:blipFill>
              <p:spPr>
                <a:xfrm>
                  <a:off x="5774043" y="2671215"/>
                  <a:ext cx="6404894" cy="363137"/>
                </a:xfrm>
                <a:prstGeom prst="rect">
                  <a:avLst/>
                </a:prstGeom>
              </p:spPr>
            </p:pic>
            <p:pic>
              <p:nvPicPr>
                <p:cNvPr id="9" name="圖片 8">
                  <a:extLst>
                    <a:ext uri="{FF2B5EF4-FFF2-40B4-BE49-F238E27FC236}">
                      <a16:creationId xmlns:a16="http://schemas.microsoft.com/office/drawing/2014/main" id="{B4309942-E7EF-49F6-B429-995E5B60A6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65541" r="2583"/>
                <a:stretch/>
              </p:blipFill>
              <p:spPr>
                <a:xfrm>
                  <a:off x="5939506" y="3183540"/>
                  <a:ext cx="6239431" cy="388409"/>
                </a:xfrm>
                <a:prstGeom prst="rect">
                  <a:avLst/>
                </a:prstGeom>
              </p:spPr>
            </p:pic>
            <p:sp>
              <p:nvSpPr>
                <p:cNvPr id="10" name="矩形 9">
                  <a:extLst>
                    <a:ext uri="{FF2B5EF4-FFF2-40B4-BE49-F238E27FC236}">
                      <a16:creationId xmlns:a16="http://schemas.microsoft.com/office/drawing/2014/main" id="{B98E33C6-B1EA-444B-82B1-1C77192DAF32}"/>
                    </a:ext>
                  </a:extLst>
                </p:cNvPr>
                <p:cNvSpPr/>
                <p:nvPr/>
              </p:nvSpPr>
              <p:spPr>
                <a:xfrm>
                  <a:off x="10011035" y="2011608"/>
                  <a:ext cx="216790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:r>
                    <a:rPr lang="en-US" altLang="zh-TW" dirty="0">
                      <a:solidFill>
                        <a:srgbClr val="3333FF"/>
                      </a:solidFill>
                      <a:cs typeface="Times New Roman" panose="02020603050405020304" pitchFamily="18" charset="0"/>
                    </a:rPr>
                    <a:t>2201.06565 (PRD’22)</a:t>
                  </a:r>
                  <a:endParaRPr lang="zh-TW" altLang="en-US" dirty="0"/>
                </a:p>
              </p:txBody>
            </p:sp>
            <p:sp>
              <p:nvSpPr>
                <p:cNvPr id="11" name="矩形 10">
                  <a:extLst>
                    <a:ext uri="{FF2B5EF4-FFF2-40B4-BE49-F238E27FC236}">
                      <a16:creationId xmlns:a16="http://schemas.microsoft.com/office/drawing/2014/main" id="{FB4E433A-6DBA-48C7-9FF1-931B91D74B13}"/>
                    </a:ext>
                  </a:extLst>
                </p:cNvPr>
                <p:cNvSpPr/>
                <p:nvPr/>
              </p:nvSpPr>
              <p:spPr>
                <a:xfrm>
                  <a:off x="10024025" y="3254869"/>
                  <a:ext cx="216790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:r>
                    <a:rPr lang="en-US" altLang="zh-TW" dirty="0">
                      <a:solidFill>
                        <a:srgbClr val="3333FF"/>
                      </a:solidFill>
                      <a:cs typeface="Times New Roman" panose="02020603050405020304" pitchFamily="18" charset="0"/>
                    </a:rPr>
                    <a:t>2212.07233 (PRD’23)</a:t>
                  </a:r>
                  <a:endParaRPr lang="zh-TW" altLang="en-US" dirty="0"/>
                </a:p>
              </p:txBody>
            </p:sp>
          </p:grpSp>
          <p:sp>
            <p:nvSpPr>
              <p:cNvPr id="13" name="矩形: 圓角 12">
                <a:extLst>
                  <a:ext uri="{FF2B5EF4-FFF2-40B4-BE49-F238E27FC236}">
                    <a16:creationId xmlns:a16="http://schemas.microsoft.com/office/drawing/2014/main" id="{B3416D60-A2DD-4D59-9842-FC1C871D8ADC}"/>
                  </a:ext>
                </a:extLst>
              </p:cNvPr>
              <p:cNvSpPr/>
              <p:nvPr/>
            </p:nvSpPr>
            <p:spPr>
              <a:xfrm>
                <a:off x="5662282" y="1320800"/>
                <a:ext cx="6448437" cy="2326640"/>
              </a:xfrm>
              <a:prstGeom prst="roundRect">
                <a:avLst/>
              </a:prstGeom>
              <a:noFill/>
              <a:ln>
                <a:solidFill>
                  <a:srgbClr val="333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D84DDF65-C67A-4AEB-B4D5-E10CEBFD2640}"/>
                </a:ext>
              </a:extLst>
            </p:cNvPr>
            <p:cNvSpPr/>
            <p:nvPr/>
          </p:nvSpPr>
          <p:spPr>
            <a:xfrm>
              <a:off x="8249903" y="1729264"/>
              <a:ext cx="37298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>
                  <a:solidFill>
                    <a:srgbClr val="3333FF"/>
                  </a:solidFill>
                  <a:cs typeface="Times New Roman" panose="02020603050405020304" pitchFamily="18" charset="0"/>
                </a:rPr>
                <a:t>See e.g. also 2202.10468, 2302.08935</a:t>
              </a:r>
              <a:endParaRPr lang="zh-TW" altLang="en-US" dirty="0"/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D1EDEA1F-D746-46D2-8E2A-CF1A15EF0A1F}"/>
              </a:ext>
            </a:extLst>
          </p:cNvPr>
          <p:cNvSpPr/>
          <p:nvPr/>
        </p:nvSpPr>
        <p:spPr>
          <a:xfrm>
            <a:off x="5827746" y="4636696"/>
            <a:ext cx="6325771" cy="19543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300" dirty="0">
                <a:solidFill>
                  <a:srgbClr val="3333FF"/>
                </a:solidFill>
                <a:cs typeface="Times New Roman" panose="02020603050405020304" pitchFamily="18" charset="0"/>
              </a:rPr>
              <a:t>These two papers use </a:t>
            </a:r>
            <a:r>
              <a:rPr lang="en-US" altLang="zh-TW" sz="2300" u="sng" dirty="0">
                <a:solidFill>
                  <a:srgbClr val="3333FF"/>
                </a:solidFill>
                <a:cs typeface="Times New Roman" panose="02020603050405020304" pitchFamily="18" charset="0"/>
              </a:rPr>
              <a:t>over-simplified</a:t>
            </a:r>
            <a:r>
              <a:rPr lang="en-US" altLang="zh-TW" sz="2300" dirty="0">
                <a:solidFill>
                  <a:srgbClr val="3333FF"/>
                </a:solidFill>
                <a:cs typeface="Times New Roman" panose="02020603050405020304" pitchFamily="18" charset="0"/>
              </a:rPr>
              <a:t>, unrealistic</a:t>
            </a:r>
          </a:p>
          <a:p>
            <a:r>
              <a:rPr lang="en-US" altLang="zh-TW" sz="2300" dirty="0">
                <a:solidFill>
                  <a:srgbClr val="3333FF"/>
                </a:solidFill>
                <a:cs typeface="Times New Roman" panose="02020603050405020304" pitchFamily="18" charset="0"/>
              </a:rPr>
              <a:t>extra Yukawa matrices, but illustrates G2HDM is</a:t>
            </a:r>
          </a:p>
          <a:p>
            <a:r>
              <a:rPr lang="en-US" altLang="zh-TW" sz="2300" dirty="0">
                <a:solidFill>
                  <a:srgbClr val="3333FF"/>
                </a:solidFill>
                <a:cs typeface="Times New Roman" panose="02020603050405020304" pitchFamily="18" charset="0"/>
              </a:rPr>
              <a:t>Rehabilitated for </a:t>
            </a:r>
            <a:r>
              <a:rPr lang="en-US" altLang="zh-TW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2400" b="1" baseline="-2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sz="16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2000" b="1" baseline="-16000" dirty="0">
                <a:cs typeface="Times New Roman" panose="02020603050405020304" pitchFamily="18" charset="0"/>
              </a:rPr>
              <a:t>*</a:t>
            </a:r>
            <a:r>
              <a:rPr lang="en-US" altLang="zh-TW" sz="16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2200" dirty="0">
                <a:solidFill>
                  <a:srgbClr val="3333FF"/>
                </a:solidFill>
                <a:cs typeface="Times New Roman" panose="02020603050405020304" pitchFamily="18" charset="0"/>
              </a:rPr>
              <a:t>. </a:t>
            </a:r>
          </a:p>
          <a:p>
            <a:r>
              <a:rPr lang="en-US" altLang="zh-TW" sz="2200" dirty="0" err="1">
                <a:solidFill>
                  <a:srgbClr val="3333FF"/>
                </a:solidFill>
                <a:cs typeface="Times New Roman" panose="02020603050405020304" pitchFamily="18" charset="0"/>
              </a:rPr>
              <a:t>Exp’t</a:t>
            </a:r>
            <a:r>
              <a:rPr lang="en-US" altLang="zh-TW" sz="2200" dirty="0">
                <a:solidFill>
                  <a:srgbClr val="3333FF"/>
                </a:solidFill>
                <a:cs typeface="Times New Roman" panose="02020603050405020304" pitchFamily="18" charset="0"/>
              </a:rPr>
              <a:t> may further evolve.</a:t>
            </a:r>
          </a:p>
          <a:p>
            <a:endParaRPr lang="en-US" altLang="zh-TW" sz="600" dirty="0">
              <a:solidFill>
                <a:srgbClr val="3333FF"/>
              </a:solidFill>
              <a:cs typeface="Times New Roman" panose="02020603050405020304" pitchFamily="18" charset="0"/>
            </a:endParaRPr>
          </a:p>
          <a:p>
            <a:pPr algn="r"/>
            <a:r>
              <a:rPr lang="en-US" altLang="zh-TW" sz="1900" dirty="0">
                <a:cs typeface="Times New Roman" panose="02020603050405020304" pitchFamily="18" charset="0"/>
              </a:rPr>
              <a:t>N.B. Please let </a:t>
            </a:r>
            <a:r>
              <a:rPr lang="en-US" altLang="zh-TW" sz="2300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Nature</a:t>
            </a:r>
            <a:r>
              <a:rPr lang="en-US" altLang="zh-TW" sz="1900" dirty="0">
                <a:cs typeface="Times New Roman" panose="02020603050405020304" pitchFamily="18" charset="0"/>
              </a:rPr>
              <a:t> decide on </a:t>
            </a:r>
            <a:r>
              <a:rPr lang="el-GR" altLang="zh-TW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1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ij</a:t>
            </a:r>
            <a:r>
              <a:rPr lang="en-US" altLang="zh-TW" sz="1900" dirty="0">
                <a:solidFill>
                  <a:srgbClr val="3333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1900" dirty="0">
                <a:cs typeface="Times New Roman" panose="02020603050405020304" pitchFamily="18" charset="0"/>
              </a:rPr>
              <a:t>values. </a:t>
            </a:r>
            <a:endParaRPr lang="zh-TW" altLang="en-US" sz="1900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C6780F75-5825-43C7-926F-F70D1E891C1F}"/>
              </a:ext>
            </a:extLst>
          </p:cNvPr>
          <p:cNvSpPr/>
          <p:nvPr/>
        </p:nvSpPr>
        <p:spPr>
          <a:xfrm>
            <a:off x="81280" y="2176891"/>
            <a:ext cx="56245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2400" dirty="0">
                <a:solidFill>
                  <a:srgbClr val="3333FF"/>
                </a:solidFill>
              </a:rPr>
              <a:t>but </a:t>
            </a:r>
            <a:r>
              <a:rPr lang="en-US" altLang="zh-TW" sz="2400" u="sng" dirty="0">
                <a:solidFill>
                  <a:srgbClr val="3333FF"/>
                </a:solidFill>
              </a:rPr>
              <a:t>ruled out by </a:t>
            </a:r>
            <a:r>
              <a:rPr lang="en-US" altLang="zh-TW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2800" b="1" u="sng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sz="2400" u="sng" dirty="0">
                <a:solidFill>
                  <a:srgbClr val="3333FF"/>
                </a:solidFill>
              </a:rPr>
              <a:t> lifetime argument</a:t>
            </a:r>
            <a:r>
              <a:rPr lang="en-US" altLang="zh-TW" sz="2400" dirty="0">
                <a:solidFill>
                  <a:srgbClr val="3333FF"/>
                </a:solidFill>
              </a:rPr>
              <a:t>:</a:t>
            </a:r>
          </a:p>
          <a:p>
            <a:pPr lvl="0"/>
            <a:r>
              <a:rPr lang="en-US" altLang="zh-TW" sz="2400" dirty="0">
                <a:solidFill>
                  <a:srgbClr val="3333FF"/>
                </a:solidFill>
              </a:rPr>
              <a:t>  Alonso, Grinstein, Martin </a:t>
            </a:r>
            <a:r>
              <a:rPr lang="en-US" altLang="zh-TW" sz="2400" dirty="0" err="1">
                <a:solidFill>
                  <a:srgbClr val="3333FF"/>
                </a:solidFill>
              </a:rPr>
              <a:t>Camalich</a:t>
            </a:r>
            <a:r>
              <a:rPr lang="en-US" altLang="zh-TW" sz="2400" dirty="0">
                <a:solidFill>
                  <a:srgbClr val="3333FF"/>
                </a:solidFill>
              </a:rPr>
              <a:t>, </a:t>
            </a:r>
            <a:r>
              <a:rPr lang="en-US" altLang="zh-TW" sz="2400" u="sng" dirty="0">
                <a:solidFill>
                  <a:srgbClr val="3333FF"/>
                </a:solidFill>
              </a:rPr>
              <a:t>PRL’17</a:t>
            </a:r>
            <a:r>
              <a:rPr lang="en-US" altLang="zh-TW" sz="2400" dirty="0">
                <a:solidFill>
                  <a:srgbClr val="3333FF"/>
                </a:solidFill>
              </a:rPr>
              <a:t>.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8F177B21-F54B-4147-969C-120362E75A8E}"/>
              </a:ext>
            </a:extLst>
          </p:cNvPr>
          <p:cNvSpPr/>
          <p:nvPr/>
        </p:nvSpPr>
        <p:spPr>
          <a:xfrm>
            <a:off x="2875280" y="161202"/>
            <a:ext cx="6370321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Rehab of </a:t>
            </a:r>
            <a:r>
              <a:rPr lang="en-US" altLang="zh-TW" sz="3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34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TW" altLang="en-US" sz="3400" dirty="0">
                <a:solidFill>
                  <a:srgbClr val="0000FF"/>
                </a:solidFill>
              </a:rPr>
              <a:t> </a:t>
            </a:r>
            <a:r>
              <a:rPr lang="en-US" altLang="zh-TW" sz="3600" dirty="0">
                <a:solidFill>
                  <a:srgbClr val="3333FF"/>
                </a:solidFill>
              </a:rPr>
              <a:t>for </a:t>
            </a: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sz="3600" b="1" baseline="-2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sz="24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b="1" baseline="-16000" dirty="0">
                <a:cs typeface="Times New Roman" panose="02020603050405020304" pitchFamily="18" charset="0"/>
              </a:rPr>
              <a:t>*</a:t>
            </a:r>
            <a:r>
              <a:rPr lang="en-US" altLang="zh-TW" sz="2400" b="1" baseline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TW" sz="3600" dirty="0">
                <a:solidFill>
                  <a:srgbClr val="3333FF"/>
                </a:solidFill>
              </a:rPr>
              <a:t> in G2HDM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02E73E9-FED1-4EFB-AC93-01CE68348A4A}"/>
              </a:ext>
            </a:extLst>
          </p:cNvPr>
          <p:cNvSpPr/>
          <p:nvPr/>
        </p:nvSpPr>
        <p:spPr>
          <a:xfrm>
            <a:off x="6657453" y="937401"/>
            <a:ext cx="5346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sz="2400" dirty="0">
                <a:solidFill>
                  <a:srgbClr val="3333FF"/>
                </a:solidFill>
              </a:rPr>
              <a:t>G2HDM = General 2HDM = </a:t>
            </a:r>
            <a:r>
              <a:rPr lang="en-US" altLang="zh-TW" sz="2400" u="sng" dirty="0">
                <a:solidFill>
                  <a:srgbClr val="3333FF"/>
                </a:solidFill>
              </a:rPr>
              <a:t>2HDM w/o </a:t>
            </a:r>
            <a:r>
              <a:rPr lang="en-US" altLang="zh-TW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400" b="1" u="sng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TW" altLang="en-US" sz="2400" b="1" u="sng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2B189BC-D4EE-4FBB-BE00-70D8977FAD07}"/>
              </a:ext>
            </a:extLst>
          </p:cNvPr>
          <p:cNvSpPr/>
          <p:nvPr/>
        </p:nvSpPr>
        <p:spPr>
          <a:xfrm>
            <a:off x="10046791" y="1344268"/>
            <a:ext cx="2074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So has extra Yukawa</a:t>
            </a:r>
            <a:endParaRPr lang="zh-TW" altLang="en-US" dirty="0"/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2587D97E-E9BD-4612-86C3-827667210C54}"/>
              </a:ext>
            </a:extLst>
          </p:cNvPr>
          <p:cNvSpPr txBox="1"/>
          <p:nvPr/>
        </p:nvSpPr>
        <p:spPr>
          <a:xfrm>
            <a:off x="9554202" y="268169"/>
            <a:ext cx="1571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necessary</a:t>
            </a:r>
            <a:endParaRPr lang="zh-TW" altLang="en-US" sz="2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082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20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E4F8875-465E-443A-9982-D73D20D7B4E5}"/>
              </a:ext>
            </a:extLst>
          </p:cNvPr>
          <p:cNvSpPr/>
          <p:nvPr/>
        </p:nvSpPr>
        <p:spPr>
          <a:xfrm>
            <a:off x="2235200" y="161202"/>
            <a:ext cx="8300720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IV. </a:t>
            </a:r>
            <a:r>
              <a:rPr lang="en-US" altLang="zh-TW" sz="3600" dirty="0">
                <a:solidFill>
                  <a:srgbClr val="3333FF"/>
                </a:solidFill>
              </a:rPr>
              <a:t>G2HDM </a:t>
            </a:r>
            <a:r>
              <a:rPr lang="en-US" altLang="zh-TW" sz="3000" dirty="0">
                <a:solidFill>
                  <a:srgbClr val="3333FF"/>
                </a:solidFill>
              </a:rPr>
              <a:t>(w/o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3200" b="1" baseline="-2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000" dirty="0">
                <a:solidFill>
                  <a:srgbClr val="3333FF"/>
                </a:solidFill>
              </a:rPr>
              <a:t>) </a:t>
            </a:r>
            <a:r>
              <a:rPr lang="en-US" altLang="zh-TW" sz="3600" dirty="0">
                <a:solidFill>
                  <a:srgbClr val="3333FF"/>
                </a:solidFill>
              </a:rPr>
              <a:t>as </a:t>
            </a:r>
            <a:r>
              <a:rPr lang="en-US" altLang="zh-TW" sz="40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</a:t>
            </a:r>
            <a:r>
              <a:rPr lang="en-US" altLang="zh-TW" sz="3600" i="1" dirty="0">
                <a:solidFill>
                  <a:srgbClr val="3333FF"/>
                </a:solidFill>
              </a:rPr>
              <a:t>ext </a:t>
            </a:r>
            <a:r>
              <a:rPr lang="en-US" altLang="zh-TW" sz="40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</a:t>
            </a:r>
            <a:r>
              <a:rPr lang="en-US" altLang="zh-TW" sz="3600" i="1" dirty="0">
                <a:solidFill>
                  <a:srgbClr val="3333FF"/>
                </a:solidFill>
              </a:rPr>
              <a:t>ew </a:t>
            </a:r>
            <a:r>
              <a:rPr lang="en-US" altLang="zh-TW" sz="40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P</a:t>
            </a:r>
            <a:r>
              <a:rPr lang="en-US" altLang="zh-TW" sz="800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TW" sz="3600" i="1" dirty="0" err="1">
                <a:solidFill>
                  <a:srgbClr val="3333FF"/>
                </a:solidFill>
              </a:rPr>
              <a:t>hysics</a:t>
            </a:r>
            <a:r>
              <a:rPr lang="en-US" altLang="zh-TW" sz="3600" dirty="0">
                <a:solidFill>
                  <a:srgbClr val="3333FF"/>
                </a:solidFill>
              </a:rPr>
              <a:t>?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D1D0C8B-FF04-4685-AB74-B926ADEA7A24}"/>
              </a:ext>
            </a:extLst>
          </p:cNvPr>
          <p:cNvSpPr txBox="1"/>
          <p:nvPr/>
        </p:nvSpPr>
        <p:spPr>
          <a:xfrm>
            <a:off x="3129280" y="1959367"/>
            <a:ext cx="5370381" cy="29392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500" dirty="0">
                <a:solidFill>
                  <a:srgbClr val="3333FF"/>
                </a:solidFill>
              </a:rPr>
              <a:t>Glimpse from </a:t>
            </a:r>
            <a:r>
              <a:rPr lang="en-US" altLang="zh-TW" sz="2500" u="sng" dirty="0">
                <a:solidFill>
                  <a:srgbClr val="3333FF"/>
                </a:solidFill>
              </a:rPr>
              <a:t>a TW Flagship Project</a:t>
            </a:r>
          </a:p>
          <a:p>
            <a:endParaRPr lang="en-US" altLang="zh-TW" sz="800" dirty="0">
              <a:solidFill>
                <a:srgbClr val="3333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500" dirty="0">
                <a:solidFill>
                  <a:srgbClr val="3333FF"/>
                </a:solidFill>
              </a:rPr>
              <a:t>Flavor, </a:t>
            </a:r>
            <a:r>
              <a:rPr lang="en-US" altLang="zh-TW" sz="28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Mass</a:t>
            </a:r>
            <a:r>
              <a:rPr lang="en-US" altLang="zh-TW" sz="2500" dirty="0">
                <a:solidFill>
                  <a:srgbClr val="3333FF"/>
                </a:solidFill>
              </a:rPr>
              <a:t>, 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</a:t>
            </a:r>
          </a:p>
          <a:p>
            <a:endParaRPr lang="en-US" altLang="zh-TW" sz="800" dirty="0">
              <a:solidFill>
                <a:srgbClr val="3333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500" dirty="0">
                <a:solidFill>
                  <a:srgbClr val="3333FF"/>
                </a:solidFill>
              </a:rPr>
              <a:t>Heavens &amp; Earth:  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r>
              <a:rPr lang="en-US" altLang="zh-TW" sz="2500" dirty="0">
                <a:solidFill>
                  <a:srgbClr val="3333FF"/>
                </a:solidFill>
              </a:rPr>
              <a:t> &amp; </a:t>
            </a:r>
            <a:r>
              <a:rPr lang="en-US" altLang="zh-TW" sz="2500" i="1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zh-TW" sz="2500" dirty="0" err="1">
                <a:solidFill>
                  <a:srgbClr val="3333FF"/>
                </a:solidFill>
              </a:rPr>
              <a:t>EDM</a:t>
            </a:r>
            <a:endParaRPr lang="en-US" altLang="zh-TW" sz="2500" dirty="0">
              <a:solidFill>
                <a:srgbClr val="3333FF"/>
              </a:solidFill>
            </a:endParaRPr>
          </a:p>
          <a:p>
            <a:endParaRPr lang="en-US" altLang="zh-TW" sz="800" dirty="0">
              <a:solidFill>
                <a:srgbClr val="3333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500" dirty="0">
                <a:solidFill>
                  <a:srgbClr val="3333FF"/>
                </a:solidFill>
              </a:rPr>
              <a:t>2017 a Good Year</a:t>
            </a:r>
          </a:p>
          <a:p>
            <a:r>
              <a:rPr lang="en-US" altLang="zh-TW" sz="2500" dirty="0">
                <a:solidFill>
                  <a:srgbClr val="3333FF"/>
                </a:solidFill>
              </a:rPr>
              <a:t>                              </a:t>
            </a:r>
            <a:r>
              <a:rPr lang="en-US" altLang="zh-TW" sz="2000" dirty="0">
                <a:solidFill>
                  <a:srgbClr val="3333FF"/>
                </a:solidFill>
              </a:rPr>
              <a:t> </a:t>
            </a:r>
            <a:r>
              <a:rPr lang="en-US" altLang="zh-TW" sz="2500" dirty="0">
                <a:solidFill>
                  <a:srgbClr val="3333FF"/>
                </a:solidFill>
                <a:sym typeface="Wingdings" panose="05000000000000000000" pitchFamily="2" charset="2"/>
              </a:rPr>
              <a:t>   Fruition in 2023 …</a:t>
            </a:r>
          </a:p>
          <a:p>
            <a:endParaRPr lang="en-US" altLang="zh-TW" sz="800" dirty="0">
              <a:solidFill>
                <a:srgbClr val="3333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500" dirty="0">
                <a:solidFill>
                  <a:srgbClr val="3333FF"/>
                </a:solidFill>
              </a:rPr>
              <a:t>New 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</a:t>
            </a:r>
            <a:r>
              <a:rPr lang="en-US" altLang="zh-TW" sz="2500" dirty="0">
                <a:solidFill>
                  <a:srgbClr val="3333FF"/>
                </a:solidFill>
              </a:rPr>
              <a:t>/</a:t>
            </a:r>
            <a:r>
              <a:rPr lang="en-US" altLang="zh-TW" sz="25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Flavor</a:t>
            </a:r>
            <a:r>
              <a:rPr lang="en-US" altLang="zh-TW" sz="2500" dirty="0">
                <a:solidFill>
                  <a:srgbClr val="3333FF"/>
                </a:solidFill>
              </a:rPr>
              <a:t> Era</a:t>
            </a:r>
            <a:endParaRPr lang="zh-TW" altLang="en-US" sz="2500" dirty="0">
              <a:solidFill>
                <a:srgbClr val="3333FF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71B628A-62DF-4AC0-BD50-6EA7478E3CC4}"/>
              </a:ext>
            </a:extLst>
          </p:cNvPr>
          <p:cNvSpPr/>
          <p:nvPr/>
        </p:nvSpPr>
        <p:spPr>
          <a:xfrm>
            <a:off x="8991266" y="1167269"/>
            <a:ext cx="308930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900" b="0" i="0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Just, please </a:t>
            </a:r>
            <a:r>
              <a:rPr lang="en-US" altLang="zh-TW" sz="1900" b="0" i="0" u="sng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try to engage</a:t>
            </a:r>
          </a:p>
          <a:p>
            <a:r>
              <a:rPr lang="en-US" altLang="zh-TW" sz="1900" dirty="0">
                <a:solidFill>
                  <a:srgbClr val="3333FF"/>
                </a:solidFill>
                <a:latin typeface="Arial" panose="020B0604020202020204" pitchFamily="34" charset="0"/>
              </a:rPr>
              <a:t>    </a:t>
            </a:r>
            <a:r>
              <a:rPr lang="en-US" altLang="zh-TW" sz="1900" b="0" i="0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zh-TW" sz="1900" b="0" i="0" u="sng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a broader audience</a:t>
            </a:r>
            <a:r>
              <a:rPr lang="en-US" altLang="zh-TW" sz="1900" b="0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TW" sz="1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36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81AE9BFE-2E6E-4176-8493-DAFC795FA3AE}"/>
              </a:ext>
            </a:extLst>
          </p:cNvPr>
          <p:cNvSpPr/>
          <p:nvPr/>
        </p:nvSpPr>
        <p:spPr>
          <a:xfrm>
            <a:off x="7290064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182821E-48FB-458E-9C52-DF1AF52161CF}"/>
              </a:ext>
            </a:extLst>
          </p:cNvPr>
          <p:cNvSpPr/>
          <p:nvPr/>
        </p:nvSpPr>
        <p:spPr>
          <a:xfrm>
            <a:off x="-1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F31C76A-58AF-436C-A0CF-ACC0B9E6C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36" y="6542941"/>
            <a:ext cx="12196446" cy="3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                  </a:t>
            </a:r>
            <a:endParaRPr lang="en-US" altLang="zh-TW" sz="1400" dirty="0">
              <a:solidFill>
                <a:srgbClr val="000000"/>
              </a:solidFill>
              <a:latin typeface="Tahoma" pitchFamily="34" charset="0"/>
              <a:sym typeface="Symbol" pitchFamily="18" charset="2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E21A63AB-2030-4D85-B353-8E5F3F918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004" y="0"/>
            <a:ext cx="9223992" cy="6857999"/>
          </a:xfrm>
          <a:prstGeom prst="rect">
            <a:avLst/>
          </a:prstGeom>
          <a:ln>
            <a:solidFill>
              <a:srgbClr val="0000CC"/>
            </a:solidFill>
          </a:ln>
        </p:spPr>
      </p:pic>
      <p:grpSp>
        <p:nvGrpSpPr>
          <p:cNvPr id="14" name="群組 13">
            <a:extLst>
              <a:ext uri="{FF2B5EF4-FFF2-40B4-BE49-F238E27FC236}">
                <a16:creationId xmlns:a16="http://schemas.microsoft.com/office/drawing/2014/main" id="{12B13F23-CB28-44F9-AD21-0ABCFFBB29D7}"/>
              </a:ext>
            </a:extLst>
          </p:cNvPr>
          <p:cNvGrpSpPr/>
          <p:nvPr/>
        </p:nvGrpSpPr>
        <p:grpSpPr>
          <a:xfrm>
            <a:off x="4319520" y="1772816"/>
            <a:ext cx="873097" cy="693057"/>
            <a:chOff x="4319520" y="1772816"/>
            <a:chExt cx="873097" cy="693057"/>
          </a:xfrm>
        </p:grpSpPr>
        <p:cxnSp>
          <p:nvCxnSpPr>
            <p:cNvPr id="15" name="直線接點 14">
              <a:extLst>
                <a:ext uri="{FF2B5EF4-FFF2-40B4-BE49-F238E27FC236}">
                  <a16:creationId xmlns:a16="http://schemas.microsoft.com/office/drawing/2014/main" id="{CC638B11-9DD4-4A98-8B9F-108FDA5C4BBA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4319520" y="2160000"/>
              <a:ext cx="873097" cy="3058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B75BC349-8DAB-406B-AA78-97EAF32F96D0}"/>
                </a:ext>
              </a:extLst>
            </p:cNvPr>
            <p:cNvSpPr txBox="1"/>
            <p:nvPr/>
          </p:nvSpPr>
          <p:spPr>
            <a:xfrm>
              <a:off x="4343823" y="1772816"/>
              <a:ext cx="84029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Quite</a:t>
              </a:r>
              <a:endParaRPr lang="zh-TW" altLang="en-US" sz="2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C0EFCA93-772D-4B7A-8807-61C094E6D021}"/>
              </a:ext>
            </a:extLst>
          </p:cNvPr>
          <p:cNvSpPr/>
          <p:nvPr/>
        </p:nvSpPr>
        <p:spPr>
          <a:xfrm>
            <a:off x="10255788" y="2503581"/>
            <a:ext cx="904415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900" b="1" i="0" u="sng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新細明體"/>
              </a:rPr>
              <a:t>Really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0FF7C5E9-FF78-453C-969F-23E6F46BB735}"/>
              </a:ext>
            </a:extLst>
          </p:cNvPr>
          <p:cNvSpPr/>
          <p:nvPr/>
        </p:nvSpPr>
        <p:spPr>
          <a:xfrm>
            <a:off x="9439840" y="6559200"/>
            <a:ext cx="282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solidFill>
                  <a:srgbClr val="CCFFFF"/>
                </a:solidFill>
                <a:latin typeface="Tahoma" pitchFamily="34" charset="0"/>
              </a:rPr>
              <a:t>4</a:t>
            </a:r>
            <a:endParaRPr lang="zh-TW" altLang="en-US" dirty="0">
              <a:solidFill>
                <a:srgbClr val="CCFFFF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6E871CDE-44F9-4A60-81D4-2ACE87CF3CFB}"/>
              </a:ext>
            </a:extLst>
          </p:cNvPr>
          <p:cNvSpPr txBox="1"/>
          <p:nvPr/>
        </p:nvSpPr>
        <p:spPr>
          <a:xfrm>
            <a:off x="217292" y="1942093"/>
            <a:ext cx="104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Hear all</a:t>
            </a:r>
          </a:p>
          <a:p>
            <a:pPr algn="ctr"/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it</a:t>
            </a:r>
            <a:r>
              <a:rPr lang="en-US" altLang="zh-TW" sz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538A7D49-9E3C-4CC0-A467-A3AC21649C3D}"/>
              </a:ext>
            </a:extLst>
          </p:cNvPr>
          <p:cNvSpPr txBox="1"/>
          <p:nvPr/>
        </p:nvSpPr>
        <p:spPr>
          <a:xfrm>
            <a:off x="7538720" y="3086805"/>
            <a:ext cx="1279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>
                <a:solidFill>
                  <a:srgbClr val="2BACAF"/>
                </a:solidFill>
              </a:rPr>
              <a:t>Chin.J.Phys</a:t>
            </a:r>
            <a:r>
              <a:rPr lang="en-US" altLang="zh-TW" dirty="0">
                <a:solidFill>
                  <a:srgbClr val="2BACAF"/>
                </a:solidFill>
              </a:rPr>
              <a:t>.</a:t>
            </a:r>
            <a:endParaRPr lang="zh-TW" altLang="en-US" dirty="0">
              <a:solidFill>
                <a:srgbClr val="2BACAF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58B14590-0A31-4CDC-A804-36B161F19FBF}"/>
              </a:ext>
            </a:extLst>
          </p:cNvPr>
          <p:cNvSpPr txBox="1"/>
          <p:nvPr/>
        </p:nvSpPr>
        <p:spPr>
          <a:xfrm>
            <a:off x="10188229" y="5774976"/>
            <a:ext cx="20049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200" u="sng" dirty="0"/>
              <a:t>ASP = Academic</a:t>
            </a:r>
          </a:p>
          <a:p>
            <a:pPr algn="ctr"/>
            <a:r>
              <a:rPr lang="en-US" altLang="zh-TW" sz="2200" u="sng" dirty="0"/>
              <a:t>Summit Project</a:t>
            </a:r>
            <a:endParaRPr lang="zh-TW" altLang="en-US" sz="2200" u="sng" dirty="0"/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F5919BD-6AAF-4DC6-9F38-70C60B8413E9}"/>
              </a:ext>
            </a:extLst>
          </p:cNvPr>
          <p:cNvSpPr txBox="1"/>
          <p:nvPr/>
        </p:nvSpPr>
        <p:spPr>
          <a:xfrm>
            <a:off x="4423670" y="241310"/>
            <a:ext cx="5732788" cy="553998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3000" dirty="0">
                <a:solidFill>
                  <a:srgbClr val="3333FF"/>
                </a:solidFill>
              </a:rPr>
              <a:t>Glimpse from a TW Flagship Project</a:t>
            </a:r>
            <a:endParaRPr lang="zh-TW" altLang="en-US" sz="3000" dirty="0">
              <a:solidFill>
                <a:srgbClr val="3333FF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EF8E6335-2310-4496-B83E-AB4028807BC9}"/>
              </a:ext>
            </a:extLst>
          </p:cNvPr>
          <p:cNvSpPr txBox="1"/>
          <p:nvPr/>
        </p:nvSpPr>
        <p:spPr>
          <a:xfrm>
            <a:off x="9291892" y="705753"/>
            <a:ext cx="302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Report at </a:t>
            </a:r>
            <a:r>
              <a:rPr lang="en-US" altLang="zh-TW" u="sng" dirty="0"/>
              <a:t>ASP Annual Meeting</a:t>
            </a:r>
            <a:endParaRPr lang="zh-TW" altLang="en-US" u="sng" dirty="0"/>
          </a:p>
        </p:txBody>
      </p:sp>
      <p:sp>
        <p:nvSpPr>
          <p:cNvPr id="25" name="矩形: 圓角 24">
            <a:extLst>
              <a:ext uri="{FF2B5EF4-FFF2-40B4-BE49-F238E27FC236}">
                <a16:creationId xmlns:a16="http://schemas.microsoft.com/office/drawing/2014/main" id="{4808C69A-4567-4EEF-BC67-81EA024B1B1B}"/>
              </a:ext>
            </a:extLst>
          </p:cNvPr>
          <p:cNvSpPr/>
          <p:nvPr/>
        </p:nvSpPr>
        <p:spPr>
          <a:xfrm>
            <a:off x="8229310" y="1121824"/>
            <a:ext cx="2326930" cy="10008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55A1B73E-0A93-4710-ACA1-B7D82A51993E}"/>
              </a:ext>
            </a:extLst>
          </p:cNvPr>
          <p:cNvCxnSpPr/>
          <p:nvPr/>
        </p:nvCxnSpPr>
        <p:spPr>
          <a:xfrm>
            <a:off x="6705600" y="654953"/>
            <a:ext cx="33528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73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9BEAB159-22BF-467B-BD0C-EAED909582AD}"/>
              </a:ext>
            </a:extLst>
          </p:cNvPr>
          <p:cNvSpPr/>
          <p:nvPr/>
        </p:nvSpPr>
        <p:spPr>
          <a:xfrm>
            <a:off x="7290064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993BC207-1228-4AF9-93C5-D57A69337479}"/>
              </a:ext>
            </a:extLst>
          </p:cNvPr>
          <p:cNvSpPr/>
          <p:nvPr/>
        </p:nvSpPr>
        <p:spPr>
          <a:xfrm>
            <a:off x="-1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Rectangle 14">
            <a:extLst>
              <a:ext uri="{FF2B5EF4-FFF2-40B4-BE49-F238E27FC236}">
                <a16:creationId xmlns:a16="http://schemas.microsoft.com/office/drawing/2014/main" id="{9E39DBED-1DA7-42F3-82D8-3C0436778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36" y="6542941"/>
            <a:ext cx="12196446" cy="3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                  </a:t>
            </a:r>
            <a:endParaRPr lang="en-US" altLang="zh-TW" sz="1400" dirty="0">
              <a:solidFill>
                <a:srgbClr val="000000"/>
              </a:solidFill>
              <a:latin typeface="Tahoma" pitchFamily="34" charset="0"/>
              <a:sym typeface="Symbol" pitchFamily="18" charset="2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1E64DDBD-3BD6-4A09-9BE1-A2BA26D84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004" y="0"/>
            <a:ext cx="9223992" cy="6857999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8" name="AutoShape 5">
            <a:extLst>
              <a:ext uri="{FF2B5EF4-FFF2-40B4-BE49-F238E27FC236}">
                <a16:creationId xmlns:a16="http://schemas.microsoft.com/office/drawing/2014/main" id="{45C54F30-D867-4262-8D24-665CCD435BF4}"/>
              </a:ext>
            </a:extLst>
          </p:cNvPr>
          <p:cNvSpPr>
            <a:spLocks/>
          </p:cNvSpPr>
          <p:nvPr/>
        </p:nvSpPr>
        <p:spPr bwMode="auto">
          <a:xfrm>
            <a:off x="2704011" y="1435358"/>
            <a:ext cx="299275" cy="3600000"/>
          </a:xfrm>
          <a:prstGeom prst="leftBrace">
            <a:avLst>
              <a:gd name="adj1" fmla="val 50631"/>
              <a:gd name="adj2" fmla="val 50000"/>
            </a:avLst>
          </a:prstGeom>
          <a:noFill/>
          <a:ln w="3810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FB663F0-3729-40FF-91FD-2CA75710D9D1}"/>
              </a:ext>
            </a:extLst>
          </p:cNvPr>
          <p:cNvSpPr txBox="1"/>
          <p:nvPr/>
        </p:nvSpPr>
        <p:spPr>
          <a:xfrm rot="16200000">
            <a:off x="1284175" y="2881414"/>
            <a:ext cx="1904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Flavor</a:t>
            </a:r>
            <a:r>
              <a:rPr lang="en-US" altLang="zh-TW" sz="3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7945945A-8A32-4B00-92F7-B88AF3C95364}"/>
              </a:ext>
            </a:extLst>
          </p:cNvPr>
          <p:cNvSpPr txBox="1"/>
          <p:nvPr/>
        </p:nvSpPr>
        <p:spPr>
          <a:xfrm>
            <a:off x="1130097" y="4378333"/>
            <a:ext cx="655949" cy="584775"/>
          </a:xfrm>
          <a:prstGeom prst="rect">
            <a:avLst/>
          </a:prstGeom>
          <a:solidFill>
            <a:srgbClr val="00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sz="3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TW" sz="4000" baseline="-18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TW" altLang="en-US" sz="4000" baseline="-180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CD6C910-DC33-40AD-A29C-285182A8117F}"/>
              </a:ext>
            </a:extLst>
          </p:cNvPr>
          <p:cNvSpPr txBox="1"/>
          <p:nvPr/>
        </p:nvSpPr>
        <p:spPr>
          <a:xfrm>
            <a:off x="10710211" y="6492240"/>
            <a:ext cx="14927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dirty="0">
                <a:solidFill>
                  <a:srgbClr val="3333FF"/>
                </a:solidFill>
              </a:rPr>
              <a:t>ASP Origins</a:t>
            </a:r>
            <a:endParaRPr lang="zh-TW" altLang="en-US" sz="2200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91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>
            <a:extLst>
              <a:ext uri="{FF2B5EF4-FFF2-40B4-BE49-F238E27FC236}">
                <a16:creationId xmlns:a16="http://schemas.microsoft.com/office/drawing/2014/main" id="{13E19DDC-7C80-452D-B23A-54F6C2F69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36" y="6542941"/>
            <a:ext cx="12196446" cy="3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                  </a:t>
            </a:r>
            <a:endParaRPr lang="en-US" altLang="zh-TW" sz="1400" dirty="0">
              <a:solidFill>
                <a:srgbClr val="000000"/>
              </a:solidFill>
              <a:latin typeface="Tahoma" pitchFamily="34" charset="0"/>
              <a:sym typeface="Symbol" pitchFamily="18" charset="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B01F0D7-D4AB-4F66-A04D-5A85D02E70F2}"/>
              </a:ext>
            </a:extLst>
          </p:cNvPr>
          <p:cNvSpPr/>
          <p:nvPr/>
        </p:nvSpPr>
        <p:spPr>
          <a:xfrm>
            <a:off x="7290064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27D88AF-220F-4B19-920D-05D03B582F8D}"/>
              </a:ext>
            </a:extLst>
          </p:cNvPr>
          <p:cNvSpPr/>
          <p:nvPr/>
        </p:nvSpPr>
        <p:spPr>
          <a:xfrm>
            <a:off x="-1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2169C3FB-3868-4682-87E3-F69A54DDC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004" y="0"/>
            <a:ext cx="9223992" cy="6857999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5" name="AutoShape 5">
            <a:extLst>
              <a:ext uri="{FF2B5EF4-FFF2-40B4-BE49-F238E27FC236}">
                <a16:creationId xmlns:a16="http://schemas.microsoft.com/office/drawing/2014/main" id="{5B160425-1544-47E9-BD6E-C949E3C310CE}"/>
              </a:ext>
            </a:extLst>
          </p:cNvPr>
          <p:cNvSpPr>
            <a:spLocks/>
          </p:cNvSpPr>
          <p:nvPr/>
        </p:nvSpPr>
        <p:spPr bwMode="auto">
          <a:xfrm>
            <a:off x="2704011" y="1435358"/>
            <a:ext cx="299275" cy="3600000"/>
          </a:xfrm>
          <a:prstGeom prst="leftBrace">
            <a:avLst>
              <a:gd name="adj1" fmla="val 50631"/>
              <a:gd name="adj2" fmla="val 50000"/>
            </a:avLst>
          </a:prstGeom>
          <a:noFill/>
          <a:ln w="3810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9366B373-8E52-4B9A-8947-575D0ACB076E}"/>
              </a:ext>
            </a:extLst>
          </p:cNvPr>
          <p:cNvSpPr txBox="1"/>
          <p:nvPr/>
        </p:nvSpPr>
        <p:spPr>
          <a:xfrm rot="16200000">
            <a:off x="1284175" y="2881414"/>
            <a:ext cx="1904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40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Flavor</a:t>
            </a:r>
            <a:r>
              <a:rPr lang="en-US" altLang="zh-TW" sz="3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97ABA41-E9D1-44A2-82E1-CEBDE69217F4}"/>
              </a:ext>
            </a:extLst>
          </p:cNvPr>
          <p:cNvSpPr txBox="1"/>
          <p:nvPr/>
        </p:nvSpPr>
        <p:spPr>
          <a:xfrm>
            <a:off x="10958384" y="5598261"/>
            <a:ext cx="986937" cy="892552"/>
          </a:xfrm>
          <a:prstGeom prst="rect">
            <a:avLst/>
          </a:prstGeom>
          <a:solidFill>
            <a:srgbClr val="00FFFF">
              <a:alpha val="1098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1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 </a:t>
            </a:r>
          </a:p>
          <a:p>
            <a:pPr algn="ctr"/>
            <a:r>
              <a:rPr lang="en-US" altLang="zh-TW" sz="1500" dirty="0">
                <a:solidFill>
                  <a:srgbClr val="FF0000"/>
                </a:solidFill>
              </a:rPr>
              <a:t>Goldstone</a:t>
            </a:r>
          </a:p>
          <a:p>
            <a:pPr algn="ctr"/>
            <a:r>
              <a:rPr lang="en-US" altLang="zh-TW" sz="1500" dirty="0">
                <a:solidFill>
                  <a:srgbClr val="FF0000"/>
                </a:solidFill>
              </a:rPr>
              <a:t>Boson</a:t>
            </a:r>
            <a:endParaRPr lang="zh-TW" altLang="en-US" sz="1500" dirty="0">
              <a:solidFill>
                <a:srgbClr val="FF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6340BD7-8C22-4F49-9067-6414323059C6}"/>
              </a:ext>
            </a:extLst>
          </p:cNvPr>
          <p:cNvSpPr/>
          <p:nvPr/>
        </p:nvSpPr>
        <p:spPr>
          <a:xfrm>
            <a:off x="10958383" y="6414069"/>
            <a:ext cx="986937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550" dirty="0">
                <a:solidFill>
                  <a:srgbClr val="FF0000"/>
                </a:solidFill>
              </a:rPr>
              <a:t>(</a:t>
            </a:r>
            <a:r>
              <a:rPr lang="en-US" altLang="zh-TW" sz="15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5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eaten</a:t>
            </a:r>
            <a:r>
              <a:rPr lang="en-US" altLang="zh-TW" sz="15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550" dirty="0">
                <a:solidFill>
                  <a:srgbClr val="FF0000"/>
                </a:solidFill>
              </a:rPr>
              <a:t>)</a:t>
            </a:r>
            <a:endParaRPr lang="zh-TW" altLang="en-US" sz="1550" dirty="0">
              <a:solidFill>
                <a:srgbClr val="FF000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38FD5817-34B5-4B92-B463-76B49B92A0E1}"/>
              </a:ext>
            </a:extLst>
          </p:cNvPr>
          <p:cNvSpPr txBox="1"/>
          <p:nvPr/>
        </p:nvSpPr>
        <p:spPr>
          <a:xfrm>
            <a:off x="1130097" y="4449453"/>
            <a:ext cx="655949" cy="584775"/>
          </a:xfrm>
          <a:prstGeom prst="rect">
            <a:avLst/>
          </a:prstGeom>
          <a:solidFill>
            <a:srgbClr val="00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sz="3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TW" sz="4000" baseline="-18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TW" altLang="en-US" sz="4000" baseline="-180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62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B01F0D7-D4AB-4F66-A04D-5A85D02E70F2}"/>
              </a:ext>
            </a:extLst>
          </p:cNvPr>
          <p:cNvSpPr/>
          <p:nvPr/>
        </p:nvSpPr>
        <p:spPr>
          <a:xfrm>
            <a:off x="7290064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27D88AF-220F-4B19-920D-05D03B582F8D}"/>
              </a:ext>
            </a:extLst>
          </p:cNvPr>
          <p:cNvSpPr/>
          <p:nvPr/>
        </p:nvSpPr>
        <p:spPr>
          <a:xfrm>
            <a:off x="-1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62856223-6645-4205-8E71-BC3DC82107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36" y="6542941"/>
            <a:ext cx="12196446" cy="3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                  </a:t>
            </a:r>
            <a:endParaRPr lang="en-US" altLang="zh-TW" sz="1400" dirty="0">
              <a:solidFill>
                <a:srgbClr val="000000"/>
              </a:solidFill>
              <a:latin typeface="Tahoma" pitchFamily="34" charset="0"/>
              <a:sym typeface="Symbol" pitchFamily="18" charset="2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AC6DBAF-58D3-43F9-B7EC-51E7A8116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004" y="0"/>
            <a:ext cx="9223992" cy="6857999"/>
          </a:xfrm>
          <a:prstGeom prst="rect">
            <a:avLst/>
          </a:prstGeom>
          <a:ln>
            <a:solidFill>
              <a:srgbClr val="0000CC"/>
            </a:solidFill>
          </a:ln>
        </p:spPr>
      </p:pic>
      <p:grpSp>
        <p:nvGrpSpPr>
          <p:cNvPr id="6" name="群組 5">
            <a:extLst>
              <a:ext uri="{FF2B5EF4-FFF2-40B4-BE49-F238E27FC236}">
                <a16:creationId xmlns:a16="http://schemas.microsoft.com/office/drawing/2014/main" id="{C70CE2F5-1A54-4EE1-A967-3FA27DA507C5}"/>
              </a:ext>
            </a:extLst>
          </p:cNvPr>
          <p:cNvGrpSpPr/>
          <p:nvPr/>
        </p:nvGrpSpPr>
        <p:grpSpPr>
          <a:xfrm>
            <a:off x="8927538" y="1931506"/>
            <a:ext cx="1266693" cy="1043981"/>
            <a:chOff x="7418110" y="1477448"/>
            <a:chExt cx="1266693" cy="1043981"/>
          </a:xfrm>
        </p:grpSpPr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28582CC9-65D6-4DB5-8D82-2394F46B0704}"/>
                </a:ext>
              </a:extLst>
            </p:cNvPr>
            <p:cNvSpPr txBox="1"/>
            <p:nvPr/>
          </p:nvSpPr>
          <p:spPr>
            <a:xfrm>
              <a:off x="7534445" y="1477448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ca. 2015</a:t>
              </a:r>
              <a:endParaRPr lang="zh-TW" alt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D685BEF8-37A0-44E4-A05F-0D43CDE274ED}"/>
                </a:ext>
              </a:extLst>
            </p:cNvPr>
            <p:cNvSpPr txBox="1"/>
            <p:nvPr/>
          </p:nvSpPr>
          <p:spPr>
            <a:xfrm>
              <a:off x="7418110" y="1875098"/>
              <a:ext cx="12666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t/b/</a:t>
              </a:r>
              <a:r>
                <a:rPr lang="el-GR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τ</a:t>
              </a:r>
              <a:r>
                <a: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  2018</a:t>
              </a:r>
            </a:p>
            <a:p>
              <a:r>
                <a:rPr lang="en-US" altLang="zh-TW" sz="17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l-GR" altLang="zh-TW" sz="17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17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     </a:t>
              </a:r>
              <a:r>
                <a:rPr lang="en-US" altLang="zh-TW" sz="7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2020</a:t>
              </a:r>
              <a:endParaRPr lang="zh-TW" altLang="en-US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橢圓 8">
            <a:extLst>
              <a:ext uri="{FF2B5EF4-FFF2-40B4-BE49-F238E27FC236}">
                <a16:creationId xmlns:a16="http://schemas.microsoft.com/office/drawing/2014/main" id="{357F1C5E-6294-4922-8E02-076CEB579805}"/>
              </a:ext>
            </a:extLst>
          </p:cNvPr>
          <p:cNvSpPr/>
          <p:nvPr/>
        </p:nvSpPr>
        <p:spPr>
          <a:xfrm>
            <a:off x="2375555" y="4025245"/>
            <a:ext cx="282805" cy="4524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5CB24BE9-01F6-4234-9E3B-72C1DB0728C5}"/>
              </a:ext>
            </a:extLst>
          </p:cNvPr>
          <p:cNvSpPr txBox="1"/>
          <p:nvPr/>
        </p:nvSpPr>
        <p:spPr>
          <a:xfrm rot="19689246">
            <a:off x="2349818" y="3223951"/>
            <a:ext cx="1674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u="sng" dirty="0">
                <a:solidFill>
                  <a:srgbClr val="FF0000"/>
                </a:solidFill>
              </a:rPr>
              <a:t>Fantastic</a:t>
            </a:r>
            <a:r>
              <a:rPr lang="en-US" altLang="zh-TW" sz="800" u="sng" dirty="0">
                <a:solidFill>
                  <a:srgbClr val="FF0000"/>
                </a:solidFill>
              </a:rPr>
              <a:t> </a:t>
            </a:r>
            <a:r>
              <a:rPr lang="en-US" altLang="zh-TW" sz="2800" u="sng" dirty="0">
                <a:solidFill>
                  <a:srgbClr val="FF0000"/>
                </a:solidFill>
              </a:rPr>
              <a:t>!</a:t>
            </a:r>
            <a:endParaRPr lang="zh-TW" altLang="en-US" sz="2800" u="sng" dirty="0">
              <a:solidFill>
                <a:srgbClr val="FF0000"/>
              </a:solidFill>
            </a:endParaRPr>
          </a:p>
        </p:txBody>
      </p: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6045435F-9B15-42E9-B203-78262D8DFBBE}"/>
              </a:ext>
            </a:extLst>
          </p:cNvPr>
          <p:cNvGrpSpPr/>
          <p:nvPr/>
        </p:nvGrpSpPr>
        <p:grpSpPr>
          <a:xfrm>
            <a:off x="7186235" y="1888640"/>
            <a:ext cx="1510350" cy="1008225"/>
            <a:chOff x="5508104" y="1394984"/>
            <a:chExt cx="1510350" cy="1008225"/>
          </a:xfrm>
        </p:grpSpPr>
        <p:sp>
          <p:nvSpPr>
            <p:cNvPr id="12" name="文字方塊 11">
              <a:extLst>
                <a:ext uri="{FF2B5EF4-FFF2-40B4-BE49-F238E27FC236}">
                  <a16:creationId xmlns:a16="http://schemas.microsoft.com/office/drawing/2014/main" id="{C0D6441D-A556-4566-914F-76DFEEE84360}"/>
                </a:ext>
              </a:extLst>
            </p:cNvPr>
            <p:cNvSpPr txBox="1"/>
            <p:nvPr/>
          </p:nvSpPr>
          <p:spPr>
            <a:xfrm>
              <a:off x="5508104" y="1394984"/>
              <a:ext cx="1491114" cy="47705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TW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g</a:t>
              </a:r>
              <a:r>
                <a:rPr lang="en-US" altLang="zh-TW" dirty="0">
                  <a:solidFill>
                    <a:srgbClr val="0000FF"/>
                  </a:solidFill>
                </a:rPr>
                <a:t>  </a:t>
              </a:r>
              <a:r>
                <a:rPr lang="en-US" altLang="zh-TW" sz="2000" dirty="0">
                  <a:solidFill>
                    <a:srgbClr val="0000FF"/>
                  </a:solidFill>
                  <a:ea typeface="Arial Unicode MS" pitchFamily="34" charset="-120"/>
                  <a:cs typeface="Arial" panose="020B0604020202020204" pitchFamily="34" charset="0"/>
                </a:rPr>
                <a:t>≃</a:t>
              </a:r>
              <a:r>
                <a:rPr lang="en-US" altLang="zh-TW" dirty="0">
                  <a:solidFill>
                    <a:srgbClr val="0000FF"/>
                  </a:solidFill>
                </a:rPr>
                <a:t>  </a:t>
              </a:r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2m</a:t>
              </a:r>
              <a:r>
                <a:rPr lang="en-US" altLang="zh-TW" sz="2500" b="1" baseline="-2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TW" sz="2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l-GR" altLang="zh-TW" sz="2500" b="1" dirty="0">
                  <a:solidFill>
                    <a:srgbClr val="FF0000"/>
                  </a:solidFill>
                  <a:latin typeface="Monotype Corsiva"/>
                </a:rPr>
                <a:t>υ</a:t>
              </a:r>
              <a:endParaRPr lang="zh-TW" altLang="en-US" sz="25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文字方塊 12">
              <a:extLst>
                <a:ext uri="{FF2B5EF4-FFF2-40B4-BE49-F238E27FC236}">
                  <a16:creationId xmlns:a16="http://schemas.microsoft.com/office/drawing/2014/main" id="{46FEC177-F251-49C3-8355-AF730D92A4DD}"/>
                </a:ext>
              </a:extLst>
            </p:cNvPr>
            <p:cNvSpPr txBox="1"/>
            <p:nvPr/>
          </p:nvSpPr>
          <p:spPr>
            <a:xfrm>
              <a:off x="5508104" y="1926155"/>
              <a:ext cx="1510350" cy="477054"/>
            </a:xfrm>
            <a:prstGeom prst="rect">
              <a:avLst/>
            </a:prstGeom>
            <a:solidFill>
              <a:srgbClr val="FFFF66"/>
            </a:solidFill>
            <a:ln w="19050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TW" sz="2000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US" altLang="zh-TW" sz="2400" b="1" baseline="-160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zh-TW" sz="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en-US" altLang="zh-TW" sz="2000" dirty="0">
                  <a:solidFill>
                    <a:srgbClr val="0000FF"/>
                  </a:solidFill>
                  <a:ea typeface="Arial Unicode MS" pitchFamily="34" charset="-120"/>
                  <a:cs typeface="Arial" panose="020B0604020202020204" pitchFamily="34" charset="0"/>
                </a:rPr>
                <a:t> ≃</a:t>
              </a:r>
              <a:r>
                <a:rPr lang="en-US" altLang="zh-TW" sz="1200" dirty="0">
                  <a:solidFill>
                    <a:srgbClr val="0000FF"/>
                  </a:solidFill>
                </a:rPr>
                <a:t> </a:t>
              </a:r>
              <a:r>
                <a:rPr lang="en-US" altLang="zh-TW" sz="2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√2</a:t>
              </a:r>
              <a:r>
                <a:rPr lang="en-US" altLang="zh-TW" sz="5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altLang="zh-TW" sz="2500" b="1" baseline="-16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zh-TW" sz="8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l-GR" altLang="zh-TW" sz="2500" b="1" dirty="0">
                  <a:solidFill>
                    <a:srgbClr val="FF0000"/>
                  </a:solidFill>
                  <a:latin typeface="Monotype Corsiva"/>
                </a:rPr>
                <a:t>υ</a:t>
              </a:r>
              <a:endParaRPr lang="zh-TW" altLang="en-US" sz="2500" b="1" dirty="0">
                <a:solidFill>
                  <a:srgbClr val="FF0000"/>
                </a:solidFill>
                <a:latin typeface="Lucida Calligraphy" pitchFamily="66" charset="0"/>
              </a:endParaRPr>
            </a:p>
          </p:txBody>
        </p:sp>
      </p:grp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D744B9E-E27D-4F50-A1E2-ECF21B3BC448}"/>
              </a:ext>
            </a:extLst>
          </p:cNvPr>
          <p:cNvSpPr txBox="1"/>
          <p:nvPr/>
        </p:nvSpPr>
        <p:spPr>
          <a:xfrm>
            <a:off x="1130097" y="4449453"/>
            <a:ext cx="814647" cy="584775"/>
          </a:xfrm>
          <a:prstGeom prst="rect">
            <a:avLst/>
          </a:prstGeom>
          <a:solidFill>
            <a:srgbClr val="00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sz="3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TW" sz="4000" baseline="-18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en-US" sz="2800" baseline="-1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260F22A-B433-4951-A58B-1D15F9288336}"/>
              </a:ext>
            </a:extLst>
          </p:cNvPr>
          <p:cNvSpPr/>
          <p:nvPr/>
        </p:nvSpPr>
        <p:spPr>
          <a:xfrm>
            <a:off x="4183056" y="1758778"/>
            <a:ext cx="930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50B3"/>
                </a:solidFill>
                <a:latin typeface="-apple-system"/>
              </a:rPr>
              <a:t>JHEP’21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462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2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B01F0D7-D4AB-4F66-A04D-5A85D02E70F2}"/>
              </a:ext>
            </a:extLst>
          </p:cNvPr>
          <p:cNvSpPr/>
          <p:nvPr/>
        </p:nvSpPr>
        <p:spPr>
          <a:xfrm>
            <a:off x="7290064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27D88AF-220F-4B19-920D-05D03B582F8D}"/>
              </a:ext>
            </a:extLst>
          </p:cNvPr>
          <p:cNvSpPr/>
          <p:nvPr/>
        </p:nvSpPr>
        <p:spPr>
          <a:xfrm>
            <a:off x="-1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542B7C9-ED28-4F5D-8F1B-2DD221761F9E}"/>
              </a:ext>
            </a:extLst>
          </p:cNvPr>
          <p:cNvSpPr/>
          <p:nvPr/>
        </p:nvSpPr>
        <p:spPr>
          <a:xfrm>
            <a:off x="-1" y="0"/>
            <a:ext cx="4901939" cy="933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8D766F1F-D0AE-440A-BB77-7B344DD91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004" y="0"/>
            <a:ext cx="9223992" cy="6857999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7CC7B2A7-DDEA-4738-A505-973D89A1A24B}"/>
              </a:ext>
            </a:extLst>
          </p:cNvPr>
          <p:cNvSpPr/>
          <p:nvPr/>
        </p:nvSpPr>
        <p:spPr>
          <a:xfrm>
            <a:off x="5060265" y="5742742"/>
            <a:ext cx="101021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95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JILA</a:t>
            </a:r>
            <a:r>
              <a:rPr lang="en-US" altLang="zh-TW" sz="800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b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zh-TW" altLang="en-US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FB1B1A1-33BA-40D4-82AA-104266A01869}"/>
              </a:ext>
            </a:extLst>
          </p:cNvPr>
          <p:cNvSpPr txBox="1"/>
          <p:nvPr/>
        </p:nvSpPr>
        <p:spPr>
          <a:xfrm>
            <a:off x="9838800" y="2271252"/>
            <a:ext cx="21948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>
                <a:solidFill>
                  <a:srgbClr val="CC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TW" sz="300" dirty="0">
                <a:solidFill>
                  <a:srgbClr val="CC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2000" dirty="0" err="1">
                <a:latin typeface="Arial" panose="020B0604020202020204" pitchFamily="34" charset="0"/>
                <a:cs typeface="Arial" panose="020B0604020202020204" pitchFamily="34" charset="0"/>
              </a:rPr>
              <a:t>illions</a:t>
            </a:r>
            <a:endParaRPr lang="en-US" altLang="zh-TW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  <a:p>
            <a:pPr algn="ctr"/>
            <a:r>
              <a:rPr lang="en-US" altLang="zh-TW" sz="2000" dirty="0">
                <a:solidFill>
                  <a:srgbClr val="CC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billions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stars</a:t>
            </a:r>
            <a:r>
              <a:rPr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 …</a:t>
            </a:r>
          </a:p>
          <a:p>
            <a:pPr algn="ctr"/>
            <a:r>
              <a:rPr lang="en-US" altLang="zh-TW" sz="2000" u="sng" dirty="0">
                <a:solidFill>
                  <a:srgbClr val="CCFFFF"/>
                </a:solidFill>
                <a:cs typeface="Arial" panose="020B0604020202020204" pitchFamily="34" charset="0"/>
              </a:rPr>
              <a:t>all</a:t>
            </a:r>
            <a:r>
              <a:rPr lang="en-US" altLang="zh-TW" sz="1500" u="sng" dirty="0">
                <a:solidFill>
                  <a:srgbClr val="CCFFFF"/>
                </a:solidFill>
                <a:cs typeface="Arial" panose="020B0604020202020204" pitchFamily="34" charset="0"/>
              </a:rPr>
              <a:t> </a:t>
            </a:r>
            <a:r>
              <a:rPr lang="en-US" altLang="zh-TW" sz="20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burn</a:t>
            </a:r>
            <a:r>
              <a:rPr lang="en-US" altLang="zh-TW" sz="2000" u="sng" dirty="0">
                <a:cs typeface="Arial" panose="020B0604020202020204" pitchFamily="34" charset="0"/>
              </a:rPr>
              <a:t>ing protons</a:t>
            </a:r>
            <a:endParaRPr lang="zh-TW" altLang="en-US" sz="2000" u="sng" dirty="0">
              <a:cs typeface="Arial" panose="020B0604020202020204" pitchFamily="34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047C57E-416F-4AC1-9D55-AA0FA2B9AD6C}"/>
              </a:ext>
            </a:extLst>
          </p:cNvPr>
          <p:cNvSpPr txBox="1"/>
          <p:nvPr/>
        </p:nvSpPr>
        <p:spPr>
          <a:xfrm rot="19054171">
            <a:off x="4770759" y="3214103"/>
            <a:ext cx="4788621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400" dirty="0">
                <a:solidFill>
                  <a:srgbClr val="FFFF00"/>
                </a:solidFill>
              </a:rPr>
              <a:t>Where have all the </a:t>
            </a:r>
            <a:r>
              <a:rPr lang="en-US" altLang="zh-TW" sz="2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Antimatter</a:t>
            </a:r>
            <a:r>
              <a:rPr lang="en-US" altLang="zh-TW" sz="3000" dirty="0">
                <a:solidFill>
                  <a:srgbClr val="FFFF00"/>
                </a:solidFill>
              </a:rPr>
              <a:t> </a:t>
            </a:r>
            <a:r>
              <a:rPr lang="en-US" altLang="zh-TW" sz="2400" dirty="0">
                <a:solidFill>
                  <a:srgbClr val="FFFF00"/>
                </a:solidFill>
              </a:rPr>
              <a:t>Gone?</a:t>
            </a:r>
          </a:p>
          <a:p>
            <a:pPr algn="ctr"/>
            <a:r>
              <a:rPr lang="en-US" altLang="zh-TW" sz="100" dirty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en-US" altLang="zh-TW" sz="2400" dirty="0">
                <a:solidFill>
                  <a:srgbClr val="FF0000"/>
                </a:solidFill>
              </a:rPr>
              <a:t>BAU</a:t>
            </a:r>
            <a:r>
              <a:rPr lang="en-US" altLang="zh-TW" sz="2400" dirty="0">
                <a:solidFill>
                  <a:srgbClr val="CCFFFF"/>
                </a:solidFill>
              </a:rPr>
              <a:t>: </a:t>
            </a:r>
            <a:r>
              <a:rPr lang="en-US" altLang="zh-TW" sz="2400" u="sng" dirty="0">
                <a:solidFill>
                  <a:srgbClr val="CCFFFF"/>
                </a:solidFill>
              </a:rPr>
              <a:t>an issue as </a:t>
            </a:r>
            <a:r>
              <a:rPr lang="en-US" altLang="zh-TW" sz="2400" b="1" i="1" u="sng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</a:t>
            </a:r>
            <a:r>
              <a:rPr lang="en-US" altLang="zh-TW" sz="2400" u="sng" dirty="0">
                <a:solidFill>
                  <a:srgbClr val="CCFFFF"/>
                </a:solidFill>
              </a:rPr>
              <a:t> as the </a:t>
            </a:r>
            <a:r>
              <a:rPr lang="en-US" altLang="zh-TW" sz="2800" u="sng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Universe</a:t>
            </a:r>
            <a:r>
              <a:rPr lang="en-US" altLang="zh-TW" sz="2400" u="sng" dirty="0">
                <a:solidFill>
                  <a:srgbClr val="CCFFFF"/>
                </a:solidFill>
              </a:rPr>
              <a:t>.</a:t>
            </a:r>
            <a:endParaRPr lang="zh-TW" altLang="en-US" sz="2400" u="sng" dirty="0">
              <a:solidFill>
                <a:srgbClr val="CCFFFF"/>
              </a:solidFill>
            </a:endParaRPr>
          </a:p>
        </p:txBody>
      </p: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5259BC35-8DC8-454A-B717-EA5B1DB545A5}"/>
              </a:ext>
            </a:extLst>
          </p:cNvPr>
          <p:cNvGrpSpPr/>
          <p:nvPr/>
        </p:nvGrpSpPr>
        <p:grpSpPr>
          <a:xfrm>
            <a:off x="394406" y="2168125"/>
            <a:ext cx="646331" cy="2834047"/>
            <a:chOff x="394406" y="2168125"/>
            <a:chExt cx="646331" cy="2834047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8C01A121-0603-4367-A2F8-819BF502EDB3}"/>
                </a:ext>
              </a:extLst>
            </p:cNvPr>
            <p:cNvSpPr/>
            <p:nvPr/>
          </p:nvSpPr>
          <p:spPr>
            <a:xfrm rot="16200000">
              <a:off x="-699452" y="3261983"/>
              <a:ext cx="283404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TW" sz="3600" dirty="0">
                  <a:solidFill>
                    <a:srgbClr val="0000FF"/>
                  </a:solidFill>
                  <a:latin typeface="Monotype Corsiva" panose="03010101010201010101" pitchFamily="66" charset="0"/>
                </a:rPr>
                <a:t>le Raison d'être</a:t>
              </a:r>
            </a:p>
          </p:txBody>
        </p:sp>
        <p:cxnSp>
          <p:nvCxnSpPr>
            <p:cNvPr id="13" name="直線接點 12">
              <a:extLst>
                <a:ext uri="{FF2B5EF4-FFF2-40B4-BE49-F238E27FC236}">
                  <a16:creationId xmlns:a16="http://schemas.microsoft.com/office/drawing/2014/main" id="{60E92158-C866-45C5-972D-80ACEAE0A325}"/>
                </a:ext>
              </a:extLst>
            </p:cNvPr>
            <p:cNvCxnSpPr/>
            <p:nvPr/>
          </p:nvCxnSpPr>
          <p:spPr>
            <a:xfrm>
              <a:off x="867266" y="2329200"/>
              <a:ext cx="0" cy="245096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271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75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群組 22">
            <a:extLst>
              <a:ext uri="{FF2B5EF4-FFF2-40B4-BE49-F238E27FC236}">
                <a16:creationId xmlns:a16="http://schemas.microsoft.com/office/drawing/2014/main" id="{56C45C16-E442-4638-8178-1E46A1322C57}"/>
              </a:ext>
            </a:extLst>
          </p:cNvPr>
          <p:cNvGrpSpPr/>
          <p:nvPr/>
        </p:nvGrpSpPr>
        <p:grpSpPr>
          <a:xfrm>
            <a:off x="352699" y="3474734"/>
            <a:ext cx="4216930" cy="2826730"/>
            <a:chOff x="-1189815" y="3625279"/>
            <a:chExt cx="3802917" cy="2558617"/>
          </a:xfrm>
        </p:grpSpPr>
        <p:pic>
          <p:nvPicPr>
            <p:cNvPr id="24" name="圖片 23">
              <a:extLst>
                <a:ext uri="{FF2B5EF4-FFF2-40B4-BE49-F238E27FC236}">
                  <a16:creationId xmlns:a16="http://schemas.microsoft.com/office/drawing/2014/main" id="{695BFC35-7DFC-4FD6-BF66-6526D0638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3814047"/>
              <a:ext cx="2613101" cy="2369849"/>
            </a:xfrm>
            <a:prstGeom prst="rect">
              <a:avLst/>
            </a:prstGeom>
          </p:spPr>
        </p:pic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A8F69E43-6573-4329-964A-ACD3B7BE98F9}"/>
                </a:ext>
              </a:extLst>
            </p:cNvPr>
            <p:cNvSpPr/>
            <p:nvPr/>
          </p:nvSpPr>
          <p:spPr>
            <a:xfrm>
              <a:off x="-1189815" y="3625279"/>
              <a:ext cx="3738675" cy="296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TW" sz="1530" dirty="0" err="1">
                  <a:solidFill>
                    <a:srgbClr val="0099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Fuyuto</a:t>
              </a:r>
              <a:r>
                <a:rPr lang="en-US" altLang="zh-TW" sz="1530" dirty="0">
                  <a:solidFill>
                    <a:srgbClr val="0099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WSH, </a:t>
              </a:r>
              <a:r>
                <a:rPr lang="en-US" altLang="zh-TW" sz="1530" dirty="0" err="1">
                  <a:solidFill>
                    <a:srgbClr val="0099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Senaha</a:t>
              </a:r>
              <a:r>
                <a:rPr lang="en-US" altLang="zh-TW" sz="1530" dirty="0">
                  <a:solidFill>
                    <a:srgbClr val="0099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PRD 101 (2020) 011901(R)</a:t>
              </a:r>
              <a:endParaRPr lang="zh-TW" altLang="en-US" sz="1530" dirty="0"/>
            </a:p>
          </p:txBody>
        </p:sp>
      </p:grpSp>
      <p:sp>
        <p:nvSpPr>
          <p:cNvPr id="5" name="文字方塊 4">
            <a:extLst>
              <a:ext uri="{FF2B5EF4-FFF2-40B4-BE49-F238E27FC236}">
                <a16:creationId xmlns:a16="http://schemas.microsoft.com/office/drawing/2014/main" id="{E574B53C-D121-4751-B8F4-206A66937FDF}"/>
              </a:ext>
            </a:extLst>
          </p:cNvPr>
          <p:cNvSpPr txBox="1"/>
          <p:nvPr/>
        </p:nvSpPr>
        <p:spPr>
          <a:xfrm>
            <a:off x="2071951" y="1864580"/>
            <a:ext cx="3414204" cy="861774"/>
          </a:xfrm>
          <a:prstGeom prst="rect">
            <a:avLst/>
          </a:prstGeom>
          <a:solidFill>
            <a:srgbClr val="FF99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dirty="0">
                <a:solidFill>
                  <a:srgbClr val="0000FF"/>
                </a:solidFill>
              </a:rPr>
              <a:t>EW</a:t>
            </a:r>
            <a:r>
              <a:rPr lang="en-US" altLang="zh-TW" sz="2400" dirty="0"/>
              <a:t> </a:t>
            </a:r>
            <a:r>
              <a:rPr lang="en-US" altLang="zh-TW" sz="2400" dirty="0" err="1">
                <a:solidFill>
                  <a:srgbClr val="0000FF"/>
                </a:solidFill>
              </a:rPr>
              <a:t>B</a:t>
            </a:r>
            <a:r>
              <a:rPr lang="en-US" altLang="zh-TW" sz="2400" dirty="0" err="1"/>
              <a:t>aryo</a:t>
            </a:r>
            <a:r>
              <a:rPr lang="en-US" altLang="zh-TW" sz="2400" dirty="0" err="1">
                <a:solidFill>
                  <a:srgbClr val="0000FF"/>
                </a:solidFill>
              </a:rPr>
              <a:t>G</a:t>
            </a:r>
            <a:r>
              <a:rPr lang="en-US" altLang="zh-TW" sz="2400" dirty="0" err="1"/>
              <a:t>enesis</a:t>
            </a:r>
            <a:r>
              <a:rPr lang="en-US" altLang="zh-TW" sz="2400" dirty="0"/>
              <a:t> (</a:t>
            </a:r>
            <a:r>
              <a:rPr lang="en-US" altLang="zh-TW" sz="2400" dirty="0">
                <a:solidFill>
                  <a:srgbClr val="0000FF"/>
                </a:solidFill>
              </a:rPr>
              <a:t>EWBG</a:t>
            </a:r>
            <a:r>
              <a:rPr lang="en-US" altLang="zh-TW" sz="2400" dirty="0"/>
              <a:t>)</a:t>
            </a:r>
          </a:p>
          <a:p>
            <a:pPr algn="ctr"/>
            <a:endParaRPr lang="en-US" altLang="zh-TW" sz="600" dirty="0"/>
          </a:p>
          <a:p>
            <a:pPr algn="ctr"/>
            <a:r>
              <a:rPr lang="en-US" altLang="zh-TW" sz="2000" dirty="0"/>
              <a:t>- more testable -</a:t>
            </a:r>
            <a:endParaRPr lang="zh-TW" altLang="en-US" sz="2000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B20AD2F-6010-40EA-BE35-3C7025FAA545}"/>
              </a:ext>
            </a:extLst>
          </p:cNvPr>
          <p:cNvSpPr txBox="1"/>
          <p:nvPr/>
        </p:nvSpPr>
        <p:spPr>
          <a:xfrm>
            <a:off x="8481984" y="1878352"/>
            <a:ext cx="2582255" cy="984885"/>
          </a:xfrm>
          <a:prstGeom prst="rect">
            <a:avLst/>
          </a:prstGeom>
          <a:solidFill>
            <a:srgbClr val="A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2400" dirty="0">
                <a:solidFill>
                  <a:srgbClr val="0000FF"/>
                </a:solidFill>
              </a:rPr>
              <a:t>LHC</a:t>
            </a:r>
          </a:p>
          <a:p>
            <a:pPr algn="ctr"/>
            <a:endParaRPr lang="en-US" altLang="zh-TW" sz="600" dirty="0"/>
          </a:p>
          <a:p>
            <a:pPr algn="ctr"/>
            <a:r>
              <a:rPr lang="en-US" altLang="zh-TW" dirty="0"/>
              <a:t>- </a:t>
            </a:r>
            <a:r>
              <a:rPr lang="en-US" altLang="zh-TW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</a:t>
            </a:r>
            <a:r>
              <a:rPr lang="en-US" altLang="zh-TW" sz="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200" dirty="0"/>
              <a:t>o</a:t>
            </a:r>
            <a:r>
              <a:rPr lang="en-US" altLang="zh-TW" dirty="0"/>
              <a:t> </a:t>
            </a:r>
            <a:r>
              <a:rPr lang="en-US" altLang="zh-TW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</a:t>
            </a:r>
            <a:r>
              <a:rPr lang="en-US" altLang="zh-TW" sz="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200" dirty="0" err="1"/>
              <a:t>ew</a:t>
            </a:r>
            <a:r>
              <a:rPr lang="en-US" altLang="zh-TW" dirty="0"/>
              <a:t> </a:t>
            </a:r>
            <a:r>
              <a:rPr lang="en-US" altLang="zh-TW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P</a:t>
            </a:r>
            <a:r>
              <a:rPr lang="en-US" altLang="zh-TW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200" dirty="0" err="1"/>
              <a:t>hysics</a:t>
            </a:r>
            <a:r>
              <a:rPr lang="en-US" altLang="zh-TW" dirty="0"/>
              <a:t> -</a:t>
            </a:r>
            <a:endParaRPr lang="zh-TW" altLang="en-US" dirty="0"/>
          </a:p>
        </p:txBody>
      </p:sp>
      <p:sp>
        <p:nvSpPr>
          <p:cNvPr id="7" name="左-右雙向箭號 2">
            <a:extLst>
              <a:ext uri="{FF2B5EF4-FFF2-40B4-BE49-F238E27FC236}">
                <a16:creationId xmlns:a16="http://schemas.microsoft.com/office/drawing/2014/main" id="{96577670-1386-4516-B209-3EC0F0897DB5}"/>
              </a:ext>
            </a:extLst>
          </p:cNvPr>
          <p:cNvSpPr/>
          <p:nvPr/>
        </p:nvSpPr>
        <p:spPr bwMode="auto">
          <a:xfrm>
            <a:off x="5968294" y="2190068"/>
            <a:ext cx="2160240" cy="180020"/>
          </a:xfrm>
          <a:prstGeom prst="leftRightArrow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D0E74732-415C-4197-B5CE-B30D1802B9F3}"/>
              </a:ext>
            </a:extLst>
          </p:cNvPr>
          <p:cNvSpPr txBox="1"/>
          <p:nvPr/>
        </p:nvSpPr>
        <p:spPr>
          <a:xfrm>
            <a:off x="6568955" y="1910746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tension</a:t>
            </a:r>
            <a:endParaRPr lang="zh-TW" altLang="en-US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493E4C5-1219-4A9F-A97D-5E2BEAF16336}"/>
              </a:ext>
            </a:extLst>
          </p:cNvPr>
          <p:cNvSpPr txBox="1"/>
          <p:nvPr/>
        </p:nvSpPr>
        <p:spPr>
          <a:xfrm>
            <a:off x="4566867" y="4958019"/>
            <a:ext cx="3807774" cy="830997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i="1" dirty="0">
                <a:solidFill>
                  <a:srgbClr val="FF0000"/>
                </a:solidFill>
              </a:rPr>
              <a:t>e</a:t>
            </a:r>
            <a:r>
              <a:rPr lang="en-US" altLang="zh-TW" sz="600" i="1" dirty="0">
                <a:solidFill>
                  <a:srgbClr val="0000FF"/>
                </a:solidFill>
              </a:rPr>
              <a:t> </a:t>
            </a:r>
            <a:r>
              <a:rPr lang="en-US" altLang="zh-TW" sz="2400" dirty="0">
                <a:solidFill>
                  <a:srgbClr val="0000FF"/>
                </a:solidFill>
              </a:rPr>
              <a:t>EDM:</a:t>
            </a:r>
            <a:r>
              <a:rPr lang="en-US" altLang="zh-TW" sz="2400" dirty="0"/>
              <a:t>  </a:t>
            </a:r>
            <a:r>
              <a:rPr lang="en-US" altLang="zh-TW" sz="2400" dirty="0">
                <a:solidFill>
                  <a:srgbClr val="0000FF"/>
                </a:solidFill>
              </a:rPr>
              <a:t>ACME</a:t>
            </a:r>
            <a:r>
              <a:rPr lang="en-US" altLang="zh-TW" sz="2400" dirty="0"/>
              <a:t>14</a:t>
            </a:r>
            <a:r>
              <a:rPr lang="en-US" altLang="zh-TW" sz="2400" dirty="0">
                <a:solidFill>
                  <a:srgbClr val="0000FF"/>
                </a:solidFill>
              </a:rPr>
              <a:t> </a:t>
            </a:r>
            <a:r>
              <a:rPr lang="en-US" altLang="zh-TW" sz="2400" dirty="0">
                <a:sym typeface="Wingdings" panose="05000000000000000000" pitchFamily="2" charset="2"/>
              </a:rPr>
              <a:t>  </a:t>
            </a:r>
            <a:r>
              <a:rPr lang="en-US" altLang="zh-TW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ACME</a:t>
            </a:r>
            <a:r>
              <a:rPr lang="en-US" altLang="zh-TW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18</a:t>
            </a:r>
            <a:endParaRPr lang="en-US" altLang="zh-TW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altLang="zh-TW" sz="600" dirty="0"/>
          </a:p>
          <a:p>
            <a:pPr algn="ctr"/>
            <a:r>
              <a:rPr lang="en-US" altLang="zh-TW" dirty="0"/>
              <a:t>- L.E. Precision Frontier -</a:t>
            </a:r>
            <a:endParaRPr lang="zh-TW" altLang="en-US" dirty="0"/>
          </a:p>
        </p:txBody>
      </p:sp>
      <p:sp>
        <p:nvSpPr>
          <p:cNvPr id="10" name="左-右雙向箭號 7">
            <a:extLst>
              <a:ext uri="{FF2B5EF4-FFF2-40B4-BE49-F238E27FC236}">
                <a16:creationId xmlns:a16="http://schemas.microsoft.com/office/drawing/2014/main" id="{C2E121BD-FA53-4F70-BA0E-E90924488311}"/>
              </a:ext>
            </a:extLst>
          </p:cNvPr>
          <p:cNvSpPr/>
          <p:nvPr/>
        </p:nvSpPr>
        <p:spPr bwMode="auto">
          <a:xfrm rot="2472500">
            <a:off x="3722294" y="3740336"/>
            <a:ext cx="2160240" cy="180020"/>
          </a:xfrm>
          <a:prstGeom prst="leftRightArrow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F8ED4445-20A6-43C3-A621-D2611CF8098C}"/>
              </a:ext>
            </a:extLst>
          </p:cNvPr>
          <p:cNvSpPr txBox="1"/>
          <p:nvPr/>
        </p:nvSpPr>
        <p:spPr>
          <a:xfrm rot="2472500">
            <a:off x="4444861" y="3466857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tension</a:t>
            </a:r>
            <a:endParaRPr lang="zh-TW" altLang="en-US" dirty="0"/>
          </a:p>
        </p:txBody>
      </p:sp>
      <p:sp>
        <p:nvSpPr>
          <p:cNvPr id="12" name="左-右雙向箭號 9">
            <a:extLst>
              <a:ext uri="{FF2B5EF4-FFF2-40B4-BE49-F238E27FC236}">
                <a16:creationId xmlns:a16="http://schemas.microsoft.com/office/drawing/2014/main" id="{1763C107-FE70-4E53-A57F-70DBD2ED9D30}"/>
              </a:ext>
            </a:extLst>
          </p:cNvPr>
          <p:cNvSpPr/>
          <p:nvPr/>
        </p:nvSpPr>
        <p:spPr bwMode="auto">
          <a:xfrm rot="-2460000">
            <a:off x="6888311" y="3775260"/>
            <a:ext cx="2160240" cy="180020"/>
          </a:xfrm>
          <a:prstGeom prst="leftRightArrow">
            <a:avLst/>
          </a:prstGeom>
          <a:solidFill>
            <a:srgbClr val="FF99FF"/>
          </a:solidFill>
          <a:ln w="28575" algn="ctr">
            <a:solidFill>
              <a:srgbClr val="3333FF"/>
            </a:solidFill>
            <a:round/>
            <a:headEnd/>
            <a:tailEnd/>
          </a:ln>
          <a:extLst/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4AD1F769-674C-4AEC-95DD-6A6FDADD5AC3}"/>
              </a:ext>
            </a:extLst>
          </p:cNvPr>
          <p:cNvSpPr txBox="1"/>
          <p:nvPr/>
        </p:nvSpPr>
        <p:spPr>
          <a:xfrm rot="-2460000">
            <a:off x="7147166" y="3480770"/>
            <a:ext cx="144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solidFill>
                  <a:srgbClr val="3333FF"/>
                </a:solidFill>
              </a:rPr>
              <a:t>competition</a:t>
            </a:r>
            <a:endParaRPr lang="zh-TW" altLang="en-US" dirty="0">
              <a:solidFill>
                <a:srgbClr val="3333FF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102AD17-31F7-46EB-AB4C-F6BCE37E876D}"/>
              </a:ext>
            </a:extLst>
          </p:cNvPr>
          <p:cNvSpPr txBox="1"/>
          <p:nvPr/>
        </p:nvSpPr>
        <p:spPr>
          <a:xfrm>
            <a:off x="8608814" y="4996928"/>
            <a:ext cx="221887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altLang="zh-TW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sz="2000" i="1" baseline="-2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| &lt; 1.1 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r>
              <a:rPr lang="en-US" altLang="zh-TW" sz="2000" b="1" baseline="2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‒29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CB3B4639-65EB-4FAF-974D-9282F00ECBA5}"/>
              </a:ext>
            </a:extLst>
          </p:cNvPr>
          <p:cNvSpPr txBox="1"/>
          <p:nvPr/>
        </p:nvSpPr>
        <p:spPr>
          <a:xfrm>
            <a:off x="2820960" y="1514923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 CKM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CPV</a:t>
            </a:r>
            <a:endParaRPr lang="zh-TW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53CED901-5E84-4864-8DDE-F3A319A2F1A5}"/>
              </a:ext>
            </a:extLst>
          </p:cNvPr>
          <p:cNvCxnSpPr/>
          <p:nvPr/>
        </p:nvCxnSpPr>
        <p:spPr bwMode="auto">
          <a:xfrm>
            <a:off x="8730012" y="2729028"/>
            <a:ext cx="20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BC08C5F8-E7EC-47C9-8F97-59D9DE433122}"/>
              </a:ext>
            </a:extLst>
          </p:cNvPr>
          <p:cNvCxnSpPr/>
          <p:nvPr/>
        </p:nvCxnSpPr>
        <p:spPr bwMode="auto">
          <a:xfrm>
            <a:off x="2914132" y="1808008"/>
            <a:ext cx="172819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0F797250-D212-422B-A55A-D2C83A26D75A}"/>
              </a:ext>
            </a:extLst>
          </p:cNvPr>
          <p:cNvCxnSpPr/>
          <p:nvPr/>
        </p:nvCxnSpPr>
        <p:spPr bwMode="auto">
          <a:xfrm>
            <a:off x="5470160" y="5709428"/>
            <a:ext cx="2016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5600D71B-DEA1-4DFD-86F7-387CCD2123BD}"/>
              </a:ext>
            </a:extLst>
          </p:cNvPr>
          <p:cNvSpPr/>
          <p:nvPr/>
        </p:nvSpPr>
        <p:spPr>
          <a:xfrm>
            <a:off x="6685995" y="-60431"/>
            <a:ext cx="2967455" cy="61555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r"/>
            <a:r>
              <a:rPr lang="en-US" altLang="zh-TW" sz="2800" u="sng" dirty="0">
                <a:solidFill>
                  <a:srgbClr val="0000FF"/>
                </a:solidFill>
              </a:rPr>
              <a:t>Our </a:t>
            </a:r>
            <a:r>
              <a:rPr lang="en-US" altLang="zh-TW" sz="34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Life</a:t>
            </a:r>
            <a:r>
              <a:rPr lang="en-US" altLang="zh-TW" sz="2000" u="sng" dirty="0">
                <a:solidFill>
                  <a:srgbClr val="0000FF"/>
                </a:solidFill>
              </a:rPr>
              <a:t> </a:t>
            </a:r>
            <a:r>
              <a:rPr lang="en-US" altLang="zh-TW" sz="2300" u="sng" dirty="0">
                <a:solidFill>
                  <a:srgbClr val="0000FF"/>
                </a:solidFill>
              </a:rPr>
              <a:t> </a:t>
            </a:r>
            <a:r>
              <a:rPr lang="en-US" altLang="zh-TW" sz="2500" u="sng" dirty="0">
                <a:solidFill>
                  <a:srgbClr val="0000FF"/>
                </a:solidFill>
              </a:rPr>
              <a:t>&amp;</a:t>
            </a:r>
            <a:r>
              <a:rPr lang="en-US" altLang="zh-TW" sz="2800" u="sng" dirty="0">
                <a:solidFill>
                  <a:srgbClr val="0000FF"/>
                </a:solidFill>
              </a:rPr>
              <a:t> Times</a:t>
            </a:r>
            <a:endParaRPr lang="zh-TW" altLang="en-US" sz="2800" u="sng" dirty="0">
              <a:solidFill>
                <a:srgbClr val="0000FF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7730D53F-5C3E-4788-94B1-BF647EEA07A2}"/>
              </a:ext>
            </a:extLst>
          </p:cNvPr>
          <p:cNvSpPr txBox="1"/>
          <p:nvPr/>
        </p:nvSpPr>
        <p:spPr>
          <a:xfrm>
            <a:off x="6957884" y="395986"/>
            <a:ext cx="357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300" dirty="0"/>
              <a:t>h(125) </a:t>
            </a:r>
            <a:r>
              <a:rPr lang="en-US" altLang="zh-TW" sz="2400" b="1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✔</a:t>
            </a:r>
            <a:r>
              <a:rPr lang="en-US" altLang="zh-TW" dirty="0"/>
              <a:t>     </a:t>
            </a:r>
            <a:r>
              <a:rPr lang="en-US" altLang="zh-TW" sz="28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New Physics </a:t>
            </a:r>
            <a:r>
              <a:rPr lang="en-US" altLang="zh-TW" sz="2400" b="1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✘</a:t>
            </a:r>
            <a:endParaRPr lang="zh-TW" altLang="en-US" sz="2400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BC025236-2DB7-4264-B571-E060EB38906B}"/>
              </a:ext>
            </a:extLst>
          </p:cNvPr>
          <p:cNvSpPr/>
          <p:nvPr/>
        </p:nvSpPr>
        <p:spPr>
          <a:xfrm>
            <a:off x="8324898" y="936910"/>
            <a:ext cx="28746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TW" sz="2400" u="sng" dirty="0">
                <a:solidFill>
                  <a:srgbClr val="0000FF"/>
                </a:solidFill>
              </a:rPr>
              <a:t>No SUSY</a:t>
            </a:r>
            <a:r>
              <a:rPr lang="en-US" altLang="zh-TW" sz="300" u="sng" dirty="0">
                <a:solidFill>
                  <a:srgbClr val="0000FF"/>
                </a:solidFill>
              </a:rPr>
              <a:t> </a:t>
            </a:r>
            <a:r>
              <a:rPr lang="en-US" altLang="zh-TW" sz="2400" u="sng" dirty="0">
                <a:solidFill>
                  <a:srgbClr val="0000FF"/>
                </a:solidFill>
              </a:rPr>
              <a:t>, No </a:t>
            </a:r>
            <a:r>
              <a:rPr lang="en-US" altLang="zh-TW" sz="2400" u="sng" dirty="0" err="1">
                <a:solidFill>
                  <a:srgbClr val="0000FF"/>
                </a:solidFill>
              </a:rPr>
              <a:t>Nothin</a:t>
            </a:r>
            <a:r>
              <a:rPr lang="en-US" altLang="zh-TW" sz="2400" u="sng" dirty="0">
                <a:solidFill>
                  <a:srgbClr val="0000FF"/>
                </a:solidFill>
              </a:rPr>
              <a:t>’</a:t>
            </a:r>
            <a:r>
              <a:rPr lang="en-US" altLang="zh-TW" sz="300" u="sng" dirty="0">
                <a:solidFill>
                  <a:srgbClr val="0000FF"/>
                </a:solidFill>
              </a:rPr>
              <a:t> </a:t>
            </a:r>
            <a:r>
              <a:rPr lang="en-US" altLang="zh-TW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TW" altLang="en-US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08E8E37C-673D-43A3-8A89-8726C70CE620}"/>
              </a:ext>
            </a:extLst>
          </p:cNvPr>
          <p:cNvSpPr txBox="1"/>
          <p:nvPr/>
        </p:nvSpPr>
        <p:spPr>
          <a:xfrm>
            <a:off x="4566867" y="5846328"/>
            <a:ext cx="4370684" cy="477054"/>
          </a:xfrm>
          <a:prstGeom prst="rect">
            <a:avLst/>
          </a:prstGeom>
          <a:solidFill>
            <a:srgbClr val="B3FFFF"/>
          </a:solidFill>
        </p:spPr>
        <p:txBody>
          <a:bodyPr wrap="none" rtlCol="0">
            <a:spAutoFit/>
          </a:bodyPr>
          <a:lstStyle/>
          <a:p>
            <a:r>
              <a:rPr lang="en-US" altLang="zh-TW" sz="2200" dirty="0">
                <a:solidFill>
                  <a:srgbClr val="0000FF"/>
                </a:solidFill>
              </a:rPr>
              <a:t>A </a:t>
            </a:r>
            <a:r>
              <a:rPr lang="en-US" altLang="zh-TW" sz="25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Natural</a:t>
            </a:r>
            <a:r>
              <a:rPr lang="en-US" altLang="zh-TW" sz="25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200" dirty="0">
                <a:solidFill>
                  <a:srgbClr val="0000FF"/>
                </a:solidFill>
              </a:rPr>
              <a:t>Cancellation Mechanism</a:t>
            </a:r>
            <a:r>
              <a:rPr lang="en-US" altLang="zh-TW" sz="600" dirty="0">
                <a:solidFill>
                  <a:srgbClr val="0000FF"/>
                </a:solidFill>
              </a:rPr>
              <a:t> </a:t>
            </a:r>
            <a:r>
              <a:rPr lang="en-US" altLang="zh-TW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TW" alt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6" name="群組 25">
            <a:extLst>
              <a:ext uri="{FF2B5EF4-FFF2-40B4-BE49-F238E27FC236}">
                <a16:creationId xmlns:a16="http://schemas.microsoft.com/office/drawing/2014/main" id="{CFC574CE-6452-460D-8F62-AD58ED0CBF44}"/>
              </a:ext>
            </a:extLst>
          </p:cNvPr>
          <p:cNvGrpSpPr/>
          <p:nvPr/>
        </p:nvGrpSpPr>
        <p:grpSpPr>
          <a:xfrm>
            <a:off x="7165546" y="4616747"/>
            <a:ext cx="2945731" cy="2212493"/>
            <a:chOff x="6786719" y="4654484"/>
            <a:chExt cx="2945731" cy="2212493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9758BA13-539B-4D54-8CB3-438E3E1AE042}"/>
                </a:ext>
              </a:extLst>
            </p:cNvPr>
            <p:cNvSpPr/>
            <p:nvPr/>
          </p:nvSpPr>
          <p:spPr>
            <a:xfrm>
              <a:off x="9450000" y="6559200"/>
              <a:ext cx="2824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dirty="0">
                  <a:solidFill>
                    <a:srgbClr val="CCFFFF"/>
                  </a:solidFill>
                  <a:latin typeface="Tahoma" pitchFamily="34" charset="0"/>
                </a:rPr>
                <a:t>4</a:t>
              </a:r>
              <a:endParaRPr lang="zh-TW" altLang="en-US" dirty="0">
                <a:solidFill>
                  <a:srgbClr val="CCFFFF"/>
                </a:solidFill>
              </a:endParaRPr>
            </a:p>
          </p:txBody>
        </p:sp>
        <p:cxnSp>
          <p:nvCxnSpPr>
            <p:cNvPr id="28" name="直線接點 27">
              <a:extLst>
                <a:ext uri="{FF2B5EF4-FFF2-40B4-BE49-F238E27FC236}">
                  <a16:creationId xmlns:a16="http://schemas.microsoft.com/office/drawing/2014/main" id="{A007C5C2-A127-4F57-BEBF-CA6112D0EDE0}"/>
                </a:ext>
              </a:extLst>
            </p:cNvPr>
            <p:cNvCxnSpPr/>
            <p:nvPr/>
          </p:nvCxnSpPr>
          <p:spPr>
            <a:xfrm>
              <a:off x="6786719" y="5227655"/>
              <a:ext cx="1152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字方塊 28">
              <a:extLst>
                <a:ext uri="{FF2B5EF4-FFF2-40B4-BE49-F238E27FC236}">
                  <a16:creationId xmlns:a16="http://schemas.microsoft.com/office/drawing/2014/main" id="{427284BB-093B-46F0-8DEC-94435AD07099}"/>
                </a:ext>
              </a:extLst>
            </p:cNvPr>
            <p:cNvSpPr txBox="1"/>
            <p:nvPr/>
          </p:nvSpPr>
          <p:spPr>
            <a:xfrm>
              <a:off x="6820262" y="4654484"/>
              <a:ext cx="110466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JILA’</a:t>
              </a:r>
              <a:r>
                <a:rPr lang="en-US" altLang="zh-TW" sz="2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zh-TW" altLang="en-US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直線接點 29">
              <a:extLst>
                <a:ext uri="{FF2B5EF4-FFF2-40B4-BE49-F238E27FC236}">
                  <a16:creationId xmlns:a16="http://schemas.microsoft.com/office/drawing/2014/main" id="{D14F516E-1820-4843-B891-BFE7FEA79C85}"/>
                </a:ext>
              </a:extLst>
            </p:cNvPr>
            <p:cNvCxnSpPr/>
            <p:nvPr/>
          </p:nvCxnSpPr>
          <p:spPr>
            <a:xfrm>
              <a:off x="8823054" y="5217495"/>
              <a:ext cx="32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字方塊 30">
              <a:extLst>
                <a:ext uri="{FF2B5EF4-FFF2-40B4-BE49-F238E27FC236}">
                  <a16:creationId xmlns:a16="http://schemas.microsoft.com/office/drawing/2014/main" id="{0A383A01-77A7-4B68-AD27-4AAEF7F89A31}"/>
                </a:ext>
              </a:extLst>
            </p:cNvPr>
            <p:cNvSpPr txBox="1"/>
            <p:nvPr/>
          </p:nvSpPr>
          <p:spPr>
            <a:xfrm>
              <a:off x="8725967" y="4727745"/>
              <a:ext cx="588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0.41</a:t>
              </a:r>
              <a:endParaRPr lang="zh-TW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01EFA649-D8BB-40AD-8DB8-5E247A71D54F}"/>
              </a:ext>
            </a:extLst>
          </p:cNvPr>
          <p:cNvSpPr txBox="1"/>
          <p:nvPr/>
        </p:nvSpPr>
        <p:spPr>
          <a:xfrm>
            <a:off x="-9364" y="1055114"/>
            <a:ext cx="5683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>
                <a:solidFill>
                  <a:srgbClr val="3333FF"/>
                </a:solidFill>
              </a:rPr>
              <a:t>EWBG ought to be pursued while LHC is still running</a:t>
            </a:r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TW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BB807A65-1B83-4A02-940F-36EEC3FA1223}"/>
              </a:ext>
            </a:extLst>
          </p:cNvPr>
          <p:cNvCxnSpPr/>
          <p:nvPr/>
        </p:nvCxnSpPr>
        <p:spPr>
          <a:xfrm>
            <a:off x="3048000" y="2621280"/>
            <a:ext cx="145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99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B01F0D7-D4AB-4F66-A04D-5A85D02E70F2}"/>
              </a:ext>
            </a:extLst>
          </p:cNvPr>
          <p:cNvSpPr/>
          <p:nvPr/>
        </p:nvSpPr>
        <p:spPr>
          <a:xfrm>
            <a:off x="7290064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27D88AF-220F-4B19-920D-05D03B582F8D}"/>
              </a:ext>
            </a:extLst>
          </p:cNvPr>
          <p:cNvSpPr/>
          <p:nvPr/>
        </p:nvSpPr>
        <p:spPr>
          <a:xfrm>
            <a:off x="-1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E7673A63-9B2C-456B-8C63-605C297F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36" y="6542941"/>
            <a:ext cx="12196446" cy="3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</a:t>
            </a:r>
            <a:r>
              <a:rPr kumimoji="0" lang="en-US" altLang="zh-TW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</a:t>
            </a:r>
            <a:r>
              <a: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                     </a:t>
            </a:r>
            <a:endParaRPr lang="en-US" altLang="zh-TW" sz="1400" dirty="0">
              <a:solidFill>
                <a:srgbClr val="000000"/>
              </a:solidFill>
              <a:latin typeface="Tahoma" pitchFamily="34" charset="0"/>
              <a:sym typeface="Symbol" pitchFamily="18" charset="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9D40EB3-FC58-418C-B556-0975EE69783A}"/>
              </a:ext>
            </a:extLst>
          </p:cNvPr>
          <p:cNvSpPr/>
          <p:nvPr/>
        </p:nvSpPr>
        <p:spPr>
          <a:xfrm>
            <a:off x="-1" y="0"/>
            <a:ext cx="4901939" cy="933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BBF17482-B170-4074-AFF6-5D38D6158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004" y="0"/>
            <a:ext cx="9223992" cy="6857999"/>
          </a:xfrm>
          <a:prstGeom prst="rect">
            <a:avLst/>
          </a:prstGeom>
          <a:ln>
            <a:solidFill>
              <a:srgbClr val="0000CC"/>
            </a:solidFill>
          </a:ln>
        </p:spPr>
      </p:pic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7E9FCAF7-5858-45CD-B216-62283F1BA29E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6268825" y="3828202"/>
            <a:ext cx="3346006" cy="14837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96127175-8AC9-4ECA-A6A9-4C3363498D78}"/>
              </a:ext>
            </a:extLst>
          </p:cNvPr>
          <p:cNvCxnSpPr>
            <a:cxnSpLocks noChangeAspect="1"/>
          </p:cNvCxnSpPr>
          <p:nvPr/>
        </p:nvCxnSpPr>
        <p:spPr>
          <a:xfrm rot="2940000" flipV="1">
            <a:off x="6279836" y="3799002"/>
            <a:ext cx="3332752" cy="1548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9C0743C-AA3A-46B3-AB41-8CCE4F5C9C8A}"/>
              </a:ext>
            </a:extLst>
          </p:cNvPr>
          <p:cNvSpPr txBox="1"/>
          <p:nvPr/>
        </p:nvSpPr>
        <p:spPr>
          <a:xfrm>
            <a:off x="7441199" y="6105600"/>
            <a:ext cx="2305759" cy="400110"/>
          </a:xfrm>
          <a:prstGeom prst="rect">
            <a:avLst/>
          </a:prstGeom>
          <a:solidFill>
            <a:srgbClr val="00FFFF">
              <a:alpha val="32941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anose="03000509000000000000" pitchFamily="65" charset="-120"/>
              </a:rPr>
              <a:t>forward looking </a:t>
            </a:r>
            <a:r>
              <a:rPr lang="en-US" altLang="zh-TW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anose="03000509000000000000" pitchFamily="65" charset="-120"/>
              </a:rPr>
              <a:t>NSTC</a:t>
            </a:r>
            <a:r>
              <a:rPr lang="zh-TW" altLang="en-US" sz="8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anose="03000509000000000000" pitchFamily="65" charset="-120"/>
              </a:rPr>
              <a:t> </a:t>
            </a:r>
            <a:r>
              <a:rPr lang="en-US" altLang="zh-TW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anose="03000509000000000000" pitchFamily="65" charset="-120"/>
              </a:rPr>
              <a:t>!</a:t>
            </a:r>
            <a:endParaRPr lang="zh-TW" alt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標楷體" panose="03000509000000000000" pitchFamily="65" charset="-12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D3C725C-1E13-4BA8-BCD6-D42C78ED1555}"/>
              </a:ext>
            </a:extLst>
          </p:cNvPr>
          <p:cNvSpPr/>
          <p:nvPr/>
        </p:nvSpPr>
        <p:spPr>
          <a:xfrm>
            <a:off x="9450000" y="6559200"/>
            <a:ext cx="282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solidFill>
                  <a:srgbClr val="CCFFFF"/>
                </a:solidFill>
                <a:latin typeface="Tahoma" pitchFamily="34" charset="0"/>
              </a:rPr>
              <a:t>4</a:t>
            </a:r>
            <a:endParaRPr lang="zh-TW" altLang="en-US" dirty="0">
              <a:solidFill>
                <a:srgbClr val="CCFFFF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7A75300-1A75-48FB-B234-D7DAFB57E250}"/>
              </a:ext>
            </a:extLst>
          </p:cNvPr>
          <p:cNvSpPr txBox="1"/>
          <p:nvPr/>
        </p:nvSpPr>
        <p:spPr>
          <a:xfrm>
            <a:off x="9776071" y="6115027"/>
            <a:ext cx="902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Thanks</a:t>
            </a:r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F62D68A-91C4-437E-B21B-7A214B90ADE0}"/>
              </a:ext>
            </a:extLst>
          </p:cNvPr>
          <p:cNvSpPr/>
          <p:nvPr/>
        </p:nvSpPr>
        <p:spPr>
          <a:xfrm rot="16200000">
            <a:off x="-699452" y="3261983"/>
            <a:ext cx="28340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3600" dirty="0">
                <a:solidFill>
                  <a:srgbClr val="0000FF"/>
                </a:solidFill>
                <a:latin typeface="Monotype Corsiva" panose="03010101010201010101" pitchFamily="66" charset="0"/>
              </a:rPr>
              <a:t>Zooming in …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362E64C-9BC7-4C2E-B4E9-53161BA0962A}"/>
              </a:ext>
            </a:extLst>
          </p:cNvPr>
          <p:cNvSpPr/>
          <p:nvPr/>
        </p:nvSpPr>
        <p:spPr>
          <a:xfrm>
            <a:off x="10161218" y="4265225"/>
            <a:ext cx="106792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000" u="sng" dirty="0">
                <a:latin typeface="Monotype Corsiva" panose="03010101010201010101" pitchFamily="66" charset="0"/>
              </a:rPr>
              <a:t>ad</a:t>
            </a:r>
            <a:r>
              <a:rPr lang="en-US" altLang="zh-TW" sz="3400" u="sng" dirty="0">
                <a:latin typeface="Monotype Corsiva" panose="03010101010201010101" pitchFamily="66" charset="0"/>
              </a:rPr>
              <a:t> </a:t>
            </a:r>
            <a:r>
              <a:rPr lang="en-US" altLang="zh-TW" sz="3000" u="sng" dirty="0">
                <a:latin typeface="Monotype Corsiva" panose="03010101010201010101" pitchFamily="66" charset="0"/>
              </a:rPr>
              <a:t>hoc</a:t>
            </a:r>
            <a:endParaRPr lang="zh-TW" altLang="en-US" sz="3000" u="sng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4010371D-8200-4EF5-9F05-8FF2BAC2D88F}"/>
              </a:ext>
            </a:extLst>
          </p:cNvPr>
          <p:cNvSpPr txBox="1"/>
          <p:nvPr/>
        </p:nvSpPr>
        <p:spPr>
          <a:xfrm>
            <a:off x="10810240" y="6023462"/>
            <a:ext cx="1309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u="sng" dirty="0"/>
              <a:t>TW Funding</a:t>
            </a:r>
          </a:p>
          <a:p>
            <a:pPr algn="ctr"/>
            <a:r>
              <a:rPr lang="en-US" altLang="zh-TW" u="sng" dirty="0"/>
              <a:t>Agency</a:t>
            </a:r>
            <a:endParaRPr lang="zh-TW" altLang="en-US" u="sng" dirty="0"/>
          </a:p>
        </p:txBody>
      </p:sp>
      <p:grpSp>
        <p:nvGrpSpPr>
          <p:cNvPr id="19" name="群組 18">
            <a:extLst>
              <a:ext uri="{FF2B5EF4-FFF2-40B4-BE49-F238E27FC236}">
                <a16:creationId xmlns:a16="http://schemas.microsoft.com/office/drawing/2014/main" id="{6E85A550-98CA-41D9-9088-AEE0D26CC2E5}"/>
              </a:ext>
            </a:extLst>
          </p:cNvPr>
          <p:cNvGrpSpPr/>
          <p:nvPr/>
        </p:nvGrpSpPr>
        <p:grpSpPr>
          <a:xfrm>
            <a:off x="10782892" y="5063760"/>
            <a:ext cx="1364669" cy="430887"/>
            <a:chOff x="10120546" y="5071711"/>
            <a:chExt cx="1364669" cy="430887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79192F01-6331-443D-9F74-F2D501098804}"/>
                </a:ext>
              </a:extLst>
            </p:cNvPr>
            <p:cNvSpPr/>
            <p:nvPr/>
          </p:nvSpPr>
          <p:spPr>
            <a:xfrm>
              <a:off x="10120546" y="5071711"/>
              <a:ext cx="1364669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000" dirty="0">
                  <a:cs typeface="Times New Roman" panose="02020603050405020304" pitchFamily="18" charset="0"/>
                </a:rPr>
                <a:t>so, the </a:t>
              </a:r>
              <a:r>
                <a:rPr lang="el-GR" altLang="zh-TW" sz="2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200" b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ij</a:t>
              </a:r>
              <a:r>
                <a:rPr lang="en-US" altLang="zh-TW" sz="2000" dirty="0" err="1">
                  <a:cs typeface="Times New Roman" panose="02020603050405020304" pitchFamily="18" charset="0"/>
                </a:rPr>
                <a:t>s</a:t>
              </a:r>
              <a:r>
                <a:rPr lang="en-US" altLang="zh-TW" dirty="0">
                  <a:solidFill>
                    <a:srgbClr val="3333FF"/>
                  </a:solidFill>
                  <a:cs typeface="Times New Roman" panose="02020603050405020304" pitchFamily="18" charset="0"/>
                </a:rPr>
                <a:t> </a:t>
              </a:r>
              <a:endParaRPr lang="zh-TW" altLang="en-US" dirty="0"/>
            </a:p>
          </p:txBody>
        </p:sp>
        <p:cxnSp>
          <p:nvCxnSpPr>
            <p:cNvPr id="18" name="直線接點 17">
              <a:extLst>
                <a:ext uri="{FF2B5EF4-FFF2-40B4-BE49-F238E27FC236}">
                  <a16:creationId xmlns:a16="http://schemas.microsoft.com/office/drawing/2014/main" id="{8C32C6DC-B73D-486D-9A0A-3B592D9F899B}"/>
                </a:ext>
              </a:extLst>
            </p:cNvPr>
            <p:cNvCxnSpPr/>
            <p:nvPr/>
          </p:nvCxnSpPr>
          <p:spPr>
            <a:xfrm>
              <a:off x="10196995" y="5408966"/>
              <a:ext cx="1098000" cy="0"/>
            </a:xfrm>
            <a:prstGeom prst="line">
              <a:avLst/>
            </a:prstGeom>
            <a:ln w="19050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id="{2CABC908-6F4E-452A-9825-063AC357283E}"/>
              </a:ext>
            </a:extLst>
          </p:cNvPr>
          <p:cNvSpPr/>
          <p:nvPr/>
        </p:nvSpPr>
        <p:spPr>
          <a:xfrm>
            <a:off x="10819077" y="5400257"/>
            <a:ext cx="1178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>
                <a:solidFill>
                  <a:srgbClr val="3333FF"/>
                </a:solidFill>
              </a:rPr>
              <a:t>G2HDM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66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/>
      <p:bldP spid="15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EF9B395-E490-4815-87E0-ACE46202E7F1}"/>
              </a:ext>
            </a:extLst>
          </p:cNvPr>
          <p:cNvSpPr/>
          <p:nvPr/>
        </p:nvSpPr>
        <p:spPr>
          <a:xfrm>
            <a:off x="4663440" y="118971"/>
            <a:ext cx="2873829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0.  Backdrop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96CF696-D7A8-4597-BC65-CA5C23092F84}"/>
              </a:ext>
            </a:extLst>
          </p:cNvPr>
          <p:cNvSpPr/>
          <p:nvPr/>
        </p:nvSpPr>
        <p:spPr>
          <a:xfrm>
            <a:off x="335280" y="1366302"/>
            <a:ext cx="5933440" cy="1631216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zh-TW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2000" b="0" i="0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Seeing the </a:t>
            </a:r>
            <a:r>
              <a:rPr lang="en-US" altLang="zh-TW" sz="2000" b="0" i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K/D anomalies</a:t>
            </a:r>
            <a:r>
              <a:rPr lang="en-US" altLang="zh-TW" sz="2000" b="0" i="0" u="sng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 come and </a:t>
            </a:r>
            <a:r>
              <a:rPr lang="en-US" altLang="zh-TW" sz="2000" b="0" i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go</a:t>
            </a:r>
            <a:r>
              <a:rPr lang="en-US" altLang="zh-TW" sz="2000" b="0" i="0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, that has caused </a:t>
            </a:r>
            <a:r>
              <a:rPr lang="en-US" altLang="zh-TW" sz="2000" b="0" i="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 lot of excitement</a:t>
            </a:r>
            <a:r>
              <a:rPr lang="en-US" altLang="zh-TW" sz="2000" b="0" i="0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 as well as </a:t>
            </a:r>
            <a:r>
              <a:rPr lang="en-US" altLang="zh-TW" sz="2000" b="0" i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some confusion</a:t>
            </a:r>
            <a:r>
              <a:rPr lang="en-US" altLang="zh-TW" sz="2000" b="0" i="0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. Would you be willing to offer your perspectives on the current stand of flavor physics, of course in connection with </a:t>
            </a:r>
            <a:r>
              <a:rPr lang="en-US" altLang="zh-TW" sz="2000" b="0" i="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your view for BSM</a:t>
            </a:r>
            <a:r>
              <a:rPr lang="en-US" altLang="zh-TW" sz="2000" b="0" i="0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altLang="zh-TW" sz="20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43DC972D-D02B-4DA3-91F3-6D6C0F4C842B}"/>
              </a:ext>
            </a:extLst>
          </p:cNvPr>
          <p:cNvSpPr txBox="1"/>
          <p:nvPr/>
        </p:nvSpPr>
        <p:spPr>
          <a:xfrm>
            <a:off x="274320" y="904240"/>
            <a:ext cx="1816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Charge</a:t>
            </a:r>
            <a:r>
              <a:rPr lang="en-US" altLang="zh-TW" sz="24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2400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C07011C-4822-464B-A327-CE0BC6ED1673}"/>
              </a:ext>
            </a:extLst>
          </p:cNvPr>
          <p:cNvSpPr/>
          <p:nvPr/>
        </p:nvSpPr>
        <p:spPr>
          <a:xfrm>
            <a:off x="7344950" y="1827669"/>
            <a:ext cx="35189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2200" b="0" i="0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Just, please </a:t>
            </a:r>
            <a:r>
              <a:rPr lang="en-US" altLang="zh-TW" sz="2200" b="0" i="0" u="sng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try to engage</a:t>
            </a:r>
          </a:p>
          <a:p>
            <a:r>
              <a:rPr lang="en-US" altLang="zh-TW" sz="2200" dirty="0">
                <a:solidFill>
                  <a:srgbClr val="3333FF"/>
                </a:solidFill>
                <a:latin typeface="Arial" panose="020B0604020202020204" pitchFamily="34" charset="0"/>
              </a:rPr>
              <a:t>    </a:t>
            </a:r>
            <a:r>
              <a:rPr lang="en-US" altLang="zh-TW" sz="2200" b="0" i="0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zh-TW" sz="2200" b="0" i="0" u="sng" dirty="0">
                <a:solidFill>
                  <a:srgbClr val="3333FF"/>
                </a:solidFill>
                <a:effectLst/>
                <a:latin typeface="Arial" panose="020B0604020202020204" pitchFamily="34" charset="0"/>
              </a:rPr>
              <a:t>a broader audience</a:t>
            </a:r>
            <a:r>
              <a:rPr lang="en-US" altLang="zh-TW" sz="2200" b="0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TW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E051561B-A218-40F4-93E0-F85772837633}"/>
              </a:ext>
            </a:extLst>
          </p:cNvPr>
          <p:cNvGrpSpPr/>
          <p:nvPr/>
        </p:nvGrpSpPr>
        <p:grpSpPr>
          <a:xfrm>
            <a:off x="304800" y="3132207"/>
            <a:ext cx="5963920" cy="3354651"/>
            <a:chOff x="304800" y="3132207"/>
            <a:chExt cx="5963920" cy="335465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6D47F8F7-4C13-41AD-BE8A-89ACE6472AC0}"/>
                </a:ext>
              </a:extLst>
            </p:cNvPr>
            <p:cNvSpPr/>
            <p:nvPr/>
          </p:nvSpPr>
          <p:spPr>
            <a:xfrm>
              <a:off x="335280" y="3455259"/>
              <a:ext cx="5933440" cy="3031599"/>
            </a:xfrm>
            <a:prstGeom prst="rect">
              <a:avLst/>
            </a:prstGeom>
            <a:ln>
              <a:solidFill>
                <a:srgbClr val="3333FF"/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Although the latest result had been </a:t>
              </a:r>
              <a:r>
                <a:rPr lang="en-US" altLang="zh-TW" sz="1910" dirty="0" err="1">
                  <a:solidFill>
                    <a:srgbClr val="212121"/>
                  </a:solidFill>
                  <a:latin typeface="Harding Text Web Regular"/>
                </a:rPr>
                <a:t>rumoured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 for months, its confirmation comes as a surprise, says </a:t>
              </a:r>
              <a:r>
                <a:rPr lang="en-US" altLang="zh-TW" sz="1910" dirty="0">
                  <a:solidFill>
                    <a:srgbClr val="0000FF"/>
                  </a:solidFill>
                  <a:latin typeface="Harding Text Web Regular"/>
                </a:rPr>
                <a:t>Gino </a:t>
              </a:r>
              <a:r>
                <a:rPr lang="en-US" altLang="zh-TW" sz="1910" dirty="0" err="1">
                  <a:solidFill>
                    <a:srgbClr val="0000FF"/>
                  </a:solidFill>
                  <a:latin typeface="Harding Text Web Regular"/>
                </a:rPr>
                <a:t>Isidori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, a theoretical physicist at the University of Zurich who was at the CERN talk, because </a:t>
              </a:r>
              <a:r>
                <a:rPr lang="en-US" altLang="zh-TW" sz="1910" u="sng" dirty="0">
                  <a:solidFill>
                    <a:srgbClr val="212121"/>
                  </a:solidFill>
                  <a:latin typeface="Harding Text Web Regular"/>
                </a:rPr>
                <a:t>a coherent picture seemed to be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 </a:t>
              </a:r>
              <a:r>
                <a:rPr lang="en-US" altLang="zh-TW" sz="1910" u="sng" dirty="0">
                  <a:solidFill>
                    <a:srgbClr val="212121"/>
                  </a:solidFill>
                  <a:latin typeface="Harding Text Web Regular"/>
                </a:rPr>
                <a:t>emerging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 from related anomalies. </a:t>
              </a:r>
              <a:r>
                <a:rPr lang="en-US" altLang="zh-TW" sz="1910" dirty="0">
                  <a:solidFill>
                    <a:schemeClr val="bg1">
                      <a:lumMod val="65000"/>
                    </a:schemeClr>
                  </a:solidFill>
                  <a:latin typeface="Harding Text Web Regular"/>
                </a:rPr>
                <a:t>This could have pointed to the existence of previously unseen elementary particles that affect the decay of </a:t>
              </a:r>
              <a:r>
                <a:rPr lang="en-US" altLang="zh-TW" sz="1910" i="1" dirty="0">
                  <a:solidFill>
                    <a:schemeClr val="bg1">
                      <a:lumMod val="65000"/>
                    </a:schemeClr>
                  </a:solidFill>
                  <a:latin typeface="Harding Text Web Regular"/>
                </a:rPr>
                <a:t>B </a:t>
              </a:r>
              <a:r>
                <a:rPr lang="en-US" altLang="zh-TW" sz="1910" dirty="0">
                  <a:solidFill>
                    <a:schemeClr val="bg1">
                      <a:lumMod val="65000"/>
                    </a:schemeClr>
                  </a:solidFill>
                  <a:latin typeface="Harding Text Web Regular"/>
                </a:rPr>
                <a:t>mesons.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 </a:t>
              </a:r>
              <a:r>
                <a:rPr lang="en-US" altLang="zh-TW" sz="1910" dirty="0" err="1">
                  <a:solidFill>
                    <a:srgbClr val="212121"/>
                  </a:solidFill>
                  <a:latin typeface="Harding Text Web Regular"/>
                </a:rPr>
                <a:t>Isidori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 </a:t>
              </a:r>
              <a:r>
                <a:rPr lang="en-US" altLang="zh-TW" sz="1910" u="sng" dirty="0">
                  <a:solidFill>
                    <a:srgbClr val="212121"/>
                  </a:solidFill>
                  <a:latin typeface="Harding Text Web Regular"/>
                </a:rPr>
                <a:t>gives the </a:t>
              </a:r>
              <a:r>
                <a:rPr lang="en-US" altLang="zh-TW" sz="1910" u="sng" dirty="0" err="1">
                  <a:solidFill>
                    <a:srgbClr val="212121"/>
                  </a:solidFill>
                  <a:latin typeface="Harding Text Web Regular"/>
                </a:rPr>
                <a:t>LHCb</a:t>
              </a:r>
              <a:r>
                <a:rPr lang="en-US" altLang="zh-TW" sz="1910" u="sng" dirty="0">
                  <a:solidFill>
                    <a:srgbClr val="212121"/>
                  </a:solidFill>
                  <a:latin typeface="Harding Text Web Regular"/>
                </a:rPr>
                <a:t> collaboration credit for being </a:t>
              </a:r>
              <a:r>
                <a:rPr lang="en-US" altLang="zh-TW" sz="1910" u="sng" dirty="0">
                  <a:solidFill>
                    <a:srgbClr val="21212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TW" sz="1910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arding Text Web Regular"/>
                </a:rPr>
                <a:t>honest</a:t>
              </a:r>
              <a:r>
                <a:rPr lang="en-US" altLang="zh-TW" sz="1910" u="sng" dirty="0">
                  <a:solidFill>
                    <a:srgbClr val="21212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en-US" altLang="zh-TW" sz="1910" u="sng" dirty="0">
                  <a:solidFill>
                    <a:srgbClr val="212121"/>
                  </a:solidFill>
                  <a:latin typeface="Harding Text Web Regular"/>
                </a:rPr>
                <a:t> in </a:t>
              </a:r>
              <a:r>
                <a:rPr lang="en-US" altLang="zh-TW" sz="1910" u="sng" dirty="0">
                  <a:solidFill>
                    <a:srgbClr val="21212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arding Text Web Regular"/>
                </a:rPr>
                <a:t>admitting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 that </a:t>
              </a:r>
              <a:r>
                <a:rPr lang="en-US" altLang="zh-TW" sz="1910" u="sng" dirty="0">
                  <a:solidFill>
                    <a:srgbClr val="212121"/>
                  </a:solidFill>
                  <a:latin typeface="Harding Text Web Regular"/>
                </a:rPr>
                <a:t>its </a:t>
              </a:r>
              <a:r>
                <a:rPr lang="en-US" altLang="zh-TW" sz="1910" u="sng" dirty="0">
                  <a:solidFill>
                    <a:srgbClr val="21212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arding Text Web Regular"/>
                </a:rPr>
                <a:t>previous analyses had problems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, but he </a:t>
              </a:r>
              <a:r>
                <a:rPr lang="en-US" altLang="zh-TW" sz="191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arding Text Web Regular"/>
                </a:rPr>
                <a:t>regrets</a:t>
              </a:r>
              <a:r>
                <a:rPr lang="en-US" altLang="zh-TW" sz="1910" dirty="0">
                  <a:solidFill>
                    <a:srgbClr val="0000FF"/>
                  </a:solidFill>
                  <a:latin typeface="Harding Text Web Regular"/>
                </a:rPr>
                <a:t> 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that </a:t>
              </a:r>
              <a:r>
                <a:rPr lang="en-US" altLang="zh-TW" sz="191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arding Text Web Regular"/>
                </a:rPr>
                <a:t>it took so long</a:t>
              </a:r>
              <a:r>
                <a:rPr lang="en-US" altLang="zh-TW" sz="1910" u="sng" dirty="0">
                  <a:solidFill>
                    <a:srgbClr val="0000FF"/>
                  </a:solidFill>
                  <a:latin typeface="Harding Text Web Regular"/>
                </a:rPr>
                <a:t> </a:t>
              </a:r>
              <a:r>
                <a:rPr lang="en-US" altLang="zh-TW" sz="1910" u="sng" dirty="0">
                  <a:solidFill>
                    <a:srgbClr val="212121"/>
                  </a:solidFill>
                  <a:latin typeface="Harding Text Web Regular"/>
                </a:rPr>
                <a:t>for the collaboration to find the issues</a:t>
              </a:r>
              <a:r>
                <a:rPr lang="en-US" altLang="zh-TW" sz="1910" dirty="0">
                  <a:solidFill>
                    <a:srgbClr val="212121"/>
                  </a:solidFill>
                  <a:latin typeface="Harding Text Web Regular"/>
                </a:rPr>
                <a:t>.</a:t>
              </a:r>
              <a:endParaRPr lang="zh-TW" altLang="en-US" sz="1910" dirty="0"/>
            </a:p>
          </p:txBody>
        </p:sp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CD11629F-A013-4F90-A973-C20D0986D9DC}"/>
                </a:ext>
              </a:extLst>
            </p:cNvPr>
            <p:cNvSpPr txBox="1"/>
            <p:nvPr/>
          </p:nvSpPr>
          <p:spPr>
            <a:xfrm>
              <a:off x="304800" y="3132207"/>
              <a:ext cx="4445641" cy="3770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850" dirty="0"/>
                <a:t>12/20 </a:t>
              </a:r>
              <a:r>
                <a:rPr lang="en-US" altLang="zh-TW" sz="1850" i="1" dirty="0"/>
                <a:t>Nature News </a:t>
              </a:r>
              <a:r>
                <a:rPr lang="en-US" altLang="zh-TW" sz="1850" dirty="0"/>
                <a:t>(</a:t>
              </a:r>
              <a:r>
                <a:rPr lang="en-US" altLang="zh-TW" sz="1850" dirty="0" err="1"/>
                <a:t>LHCb</a:t>
              </a:r>
              <a:r>
                <a:rPr lang="en-US" altLang="zh-TW" sz="1850" dirty="0"/>
                <a:t> Seminar</a:t>
              </a:r>
              <a:r>
                <a:rPr lang="zh-TW" altLang="en-US" sz="800" dirty="0"/>
                <a:t> </a:t>
              </a:r>
              <a:r>
                <a:rPr lang="en-US" altLang="zh-TW" sz="1850" dirty="0"/>
                <a:t>@</a:t>
              </a:r>
              <a:r>
                <a:rPr lang="zh-TW" altLang="en-US" sz="800" dirty="0"/>
                <a:t> </a:t>
              </a:r>
              <a:r>
                <a:rPr lang="en-US" altLang="zh-TW" sz="1850" dirty="0"/>
                <a:t>CERN)</a:t>
              </a:r>
              <a:endParaRPr lang="zh-TW" altLang="en-US" sz="1850" dirty="0"/>
            </a:p>
          </p:txBody>
        </p:sp>
      </p:grpSp>
      <p:grpSp>
        <p:nvGrpSpPr>
          <p:cNvPr id="12" name="群組 11">
            <a:extLst>
              <a:ext uri="{FF2B5EF4-FFF2-40B4-BE49-F238E27FC236}">
                <a16:creationId xmlns:a16="http://schemas.microsoft.com/office/drawing/2014/main" id="{E5C740AF-C43A-42B3-AD7C-E0B6FC8B4054}"/>
              </a:ext>
            </a:extLst>
          </p:cNvPr>
          <p:cNvGrpSpPr/>
          <p:nvPr/>
        </p:nvGrpSpPr>
        <p:grpSpPr>
          <a:xfrm>
            <a:off x="6879263" y="3319806"/>
            <a:ext cx="4746749" cy="3167052"/>
            <a:chOff x="6879263" y="3319806"/>
            <a:chExt cx="4746749" cy="3167052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1DF51053-2590-4965-865E-378C2EFFF1C1}"/>
                </a:ext>
              </a:extLst>
            </p:cNvPr>
            <p:cNvSpPr/>
            <p:nvPr/>
          </p:nvSpPr>
          <p:spPr>
            <a:xfrm>
              <a:off x="6921795" y="3642858"/>
              <a:ext cx="4593266" cy="2844000"/>
            </a:xfrm>
            <a:prstGeom prst="rect">
              <a:avLst/>
            </a:prstGeom>
            <a:ln>
              <a:solidFill>
                <a:srgbClr val="3333FF"/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TW" sz="2000" dirty="0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TW" sz="2000" dirty="0">
                  <a:solidFill>
                    <a:srgbClr val="000000"/>
                  </a:solidFill>
                </a:rPr>
                <a:t>That such anomalies could have been real shows how little we know about the </a:t>
              </a:r>
              <a:r>
                <a:rPr lang="en-US" altLang="zh-TW" sz="2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deep origin of </a:t>
              </a:r>
              <a:r>
                <a:rPr lang="en-US" altLang="zh-TW" sz="20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flavour</a:t>
              </a:r>
              <a:r>
                <a:rPr lang="en-US" altLang="zh-TW" sz="20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symmetries</a:t>
              </a:r>
              <a:r>
                <a:rPr lang="en-US" altLang="zh-TW" sz="2000" dirty="0">
                  <a:solidFill>
                    <a:srgbClr val="000000"/>
                  </a:solidFill>
                </a:rPr>
                <a:t> and their </a:t>
              </a:r>
              <a:r>
                <a:rPr lang="en-US" altLang="zh-TW" sz="2000" u="sng" dirty="0">
                  <a:solidFill>
                    <a:srgbClr val="000000"/>
                  </a:solidFill>
                </a:rPr>
                <a:t>relation with the Higgs</a:t>
              </a:r>
              <a:r>
                <a:rPr lang="en-US" altLang="zh-TW" sz="2000" dirty="0">
                  <a:solidFill>
                    <a:srgbClr val="000000"/>
                  </a:solidFill>
                </a:rPr>
                <a:t>, and highlights the key role of experimental guidance. ... </a:t>
              </a:r>
              <a:r>
                <a:rPr lang="en-US" altLang="zh-TW" sz="2000" u="sng" dirty="0">
                  <a:solidFill>
                    <a:srgbClr val="000000"/>
                  </a:solidFill>
                </a:rPr>
                <a:t>The latest </a:t>
              </a:r>
              <a:r>
                <a:rPr lang="en-US" altLang="zh-TW" sz="2000" u="sng" dirty="0" err="1">
                  <a:solidFill>
                    <a:srgbClr val="000000"/>
                  </a:solidFill>
                </a:rPr>
                <a:t>LHCb</a:t>
              </a:r>
              <a:r>
                <a:rPr lang="en-US" altLang="zh-TW" sz="2000" u="sng" dirty="0">
                  <a:solidFill>
                    <a:srgbClr val="000000"/>
                  </a:solidFill>
                </a:rPr>
                <a:t> findings take nothing away from our mission</a:t>
              </a:r>
              <a:r>
                <a:rPr lang="en-US" altLang="zh-TW" sz="2000" dirty="0">
                  <a:solidFill>
                    <a:srgbClr val="000000"/>
                  </a:solidFill>
                </a:rPr>
                <a:t> to push further the boundary of our knowledge, </a:t>
              </a:r>
              <a:r>
                <a:rPr lang="en-US" altLang="zh-TW" sz="2000" u="sng" dirty="0">
                  <a:solidFill>
                    <a:srgbClr val="000000"/>
                  </a:solidFill>
                </a:rPr>
                <a:t>and the search for anomalies goes on!</a:t>
              </a:r>
              <a:r>
                <a:rPr lang="en-US" altLang="zh-TW" sz="1910" dirty="0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zh-TW" altLang="en-US" sz="191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569F3F38-4A7B-42C4-AA43-15A4A88198C2}"/>
                </a:ext>
              </a:extLst>
            </p:cNvPr>
            <p:cNvSpPr/>
            <p:nvPr/>
          </p:nvSpPr>
          <p:spPr>
            <a:xfrm>
              <a:off x="6879263" y="3319806"/>
              <a:ext cx="4746749" cy="3585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730" dirty="0">
                  <a:solidFill>
                    <a:srgbClr val="3333FF"/>
                  </a:solidFill>
                </a:rPr>
                <a:t>M. </a:t>
              </a:r>
              <a:r>
                <a:rPr lang="en-US" altLang="zh-TW" sz="1730" dirty="0" err="1">
                  <a:solidFill>
                    <a:srgbClr val="3333FF"/>
                  </a:solidFill>
                </a:rPr>
                <a:t>Mangano</a:t>
              </a:r>
              <a:r>
                <a:rPr lang="en-US" altLang="zh-TW" sz="1730" dirty="0">
                  <a:solidFill>
                    <a:srgbClr val="000000"/>
                  </a:solidFill>
                </a:rPr>
                <a:t> (</a:t>
              </a:r>
              <a:r>
                <a:rPr lang="en-US" altLang="zh-TW" sz="1600" dirty="0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TW" sz="1730" dirty="0">
                  <a:solidFill>
                    <a:srgbClr val="000000"/>
                  </a:solidFill>
                </a:rPr>
                <a:t>the diplomat</a:t>
              </a:r>
              <a:r>
                <a:rPr lang="en-US" altLang="zh-TW" sz="1600" dirty="0">
                  <a:solidFill>
                    <a:srgbClr val="3333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en-US" altLang="zh-TW" sz="1730" dirty="0">
                  <a:solidFill>
                    <a:srgbClr val="000000"/>
                  </a:solidFill>
                </a:rPr>
                <a:t>), 12/20 </a:t>
              </a:r>
              <a:r>
                <a:rPr lang="en-US" altLang="zh-TW" sz="1730" i="1" dirty="0">
                  <a:solidFill>
                    <a:srgbClr val="000000"/>
                  </a:solidFill>
                </a:rPr>
                <a:t>CERN Courier</a:t>
              </a:r>
              <a:endParaRPr lang="zh-TW" altLang="en-US" sz="173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5086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>
            <a:extLst>
              <a:ext uri="{FF2B5EF4-FFF2-40B4-BE49-F238E27FC236}">
                <a16:creationId xmlns:a16="http://schemas.microsoft.com/office/drawing/2014/main" id="{B8416D9B-E050-402B-8D72-2287300E4CA1}"/>
              </a:ext>
            </a:extLst>
          </p:cNvPr>
          <p:cNvCxnSpPr/>
          <p:nvPr/>
        </p:nvCxnSpPr>
        <p:spPr>
          <a:xfrm flipV="1">
            <a:off x="112741" y="977320"/>
            <a:ext cx="11880000" cy="24526"/>
          </a:xfrm>
          <a:prstGeom prst="line">
            <a:avLst/>
          </a:prstGeom>
          <a:ln w="76200">
            <a:solidFill>
              <a:srgbClr val="FF990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6" name="圖片 5">
            <a:extLst>
              <a:ext uri="{FF2B5EF4-FFF2-40B4-BE49-F238E27FC236}">
                <a16:creationId xmlns:a16="http://schemas.microsoft.com/office/drawing/2014/main" id="{26DB53EA-19F8-4110-A07A-586A8BC6F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934" y="2035077"/>
            <a:ext cx="8604000" cy="423219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1C1A543E-C5AB-46D5-9642-2D8C31EAAC2B}"/>
              </a:ext>
            </a:extLst>
          </p:cNvPr>
          <p:cNvSpPr txBox="1"/>
          <p:nvPr/>
        </p:nvSpPr>
        <p:spPr>
          <a:xfrm>
            <a:off x="5900643" y="1461712"/>
            <a:ext cx="4086375" cy="269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150" dirty="0">
                <a:solidFill>
                  <a:srgbClr val="0000FF"/>
                </a:solidFill>
              </a:rPr>
              <a:t>Before Top Quark was Discovered: WSH, PLB’92 (PSI-PR-</a:t>
            </a:r>
            <a:r>
              <a:rPr lang="en-US" altLang="zh-TW" sz="1150" dirty="0">
                <a:solidFill>
                  <a:srgbClr val="FF0000"/>
                </a:solidFill>
              </a:rPr>
              <a:t>91</a:t>
            </a:r>
            <a:r>
              <a:rPr lang="en-US" altLang="zh-TW" sz="1150" dirty="0">
                <a:solidFill>
                  <a:srgbClr val="0000FF"/>
                </a:solidFill>
              </a:rPr>
              <a:t>-34)</a:t>
            </a: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E1973B0E-AD97-4D34-8953-A7D64958EBD6}"/>
              </a:ext>
            </a:extLst>
          </p:cNvPr>
          <p:cNvCxnSpPr/>
          <p:nvPr/>
        </p:nvCxnSpPr>
        <p:spPr bwMode="auto">
          <a:xfrm>
            <a:off x="7748534" y="6203968"/>
            <a:ext cx="2466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FF">
                <a:alpha val="54118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9AAD2E1F-ECCC-4050-917F-5A18AE49D1EF}"/>
              </a:ext>
            </a:extLst>
          </p:cNvPr>
          <p:cNvSpPr/>
          <p:nvPr/>
        </p:nvSpPr>
        <p:spPr>
          <a:xfrm>
            <a:off x="5993888" y="1720334"/>
            <a:ext cx="5058000" cy="276999"/>
          </a:xfrm>
          <a:prstGeom prst="rect">
            <a:avLst/>
          </a:prstGeom>
          <a:solidFill>
            <a:srgbClr val="00FFFF">
              <a:alpha val="49020"/>
            </a:srgbClr>
          </a:solidFill>
        </p:spPr>
        <p:txBody>
          <a:bodyPr wrap="none">
            <a:spAutoFit/>
          </a:bodyPr>
          <a:lstStyle/>
          <a:p>
            <a:pPr lvl="0"/>
            <a:r>
              <a:rPr lang="en-US" altLang="zh-TW" sz="1150" dirty="0">
                <a:solidFill>
                  <a:srgbClr val="0000FF"/>
                </a:solidFill>
              </a:rPr>
              <a:t>Correction on formulation with </a:t>
            </a:r>
            <a:r>
              <a:rPr lang="en-US" altLang="zh-TW" sz="11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150" dirty="0">
                <a:solidFill>
                  <a:srgbClr val="0000FF"/>
                </a:solidFill>
              </a:rPr>
              <a:t>SM</a:t>
            </a:r>
            <a:r>
              <a:rPr lang="en-US" altLang="zh-TW" sz="11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150" dirty="0">
                <a:solidFill>
                  <a:srgbClr val="0000FF"/>
                </a:solidFill>
              </a:rPr>
              <a:t>-like Higgs </a:t>
            </a:r>
            <a:r>
              <a:rPr lang="en-US" altLang="zh-TW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150" dirty="0">
                <a:solidFill>
                  <a:srgbClr val="0000FF"/>
                </a:solidFill>
              </a:rPr>
              <a:t>:  </a:t>
            </a:r>
            <a:r>
              <a:rPr lang="en-US" altLang="zh-TW" sz="1150" u="sng" dirty="0">
                <a:solidFill>
                  <a:srgbClr val="0000FF"/>
                </a:solidFill>
              </a:rPr>
              <a:t>Chen, WSH</a:t>
            </a:r>
            <a:r>
              <a:rPr lang="en-US" altLang="zh-TW" sz="1150" dirty="0">
                <a:solidFill>
                  <a:srgbClr val="0000FF"/>
                </a:solidFill>
              </a:rPr>
              <a:t>, Kao, </a:t>
            </a:r>
            <a:r>
              <a:rPr lang="en-US" altLang="zh-TW" sz="1150" dirty="0" err="1">
                <a:solidFill>
                  <a:srgbClr val="0000FF"/>
                </a:solidFill>
              </a:rPr>
              <a:t>Kohda</a:t>
            </a:r>
            <a:r>
              <a:rPr lang="en-US" altLang="zh-TW" sz="1150" dirty="0">
                <a:solidFill>
                  <a:srgbClr val="0000FF"/>
                </a:solidFill>
              </a:rPr>
              <a:t>, PLB’13</a:t>
            </a:r>
            <a:endParaRPr lang="zh-TW" altLang="en-US" sz="1150" dirty="0">
              <a:solidFill>
                <a:srgbClr val="0000FF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1FFDB1F-B4F7-4202-AEA1-213ABBE1B04C}"/>
              </a:ext>
            </a:extLst>
          </p:cNvPr>
          <p:cNvSpPr/>
          <p:nvPr/>
        </p:nvSpPr>
        <p:spPr>
          <a:xfrm>
            <a:off x="8658305" y="573972"/>
            <a:ext cx="10960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emergent</a:t>
            </a:r>
            <a:endParaRPr lang="zh-TW" altLang="en-US" dirty="0">
              <a:solidFill>
                <a:srgbClr val="FF0000"/>
              </a:solidFill>
            </a:endParaRPr>
          </a:p>
        </p:txBody>
      </p: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83C4779E-2030-4FDF-968F-08F383161215}"/>
              </a:ext>
            </a:extLst>
          </p:cNvPr>
          <p:cNvGrpSpPr/>
          <p:nvPr/>
        </p:nvGrpSpPr>
        <p:grpSpPr>
          <a:xfrm>
            <a:off x="0" y="3801877"/>
            <a:ext cx="2502608" cy="992137"/>
            <a:chOff x="6001200" y="4155177"/>
            <a:chExt cx="2502608" cy="992137"/>
          </a:xfrm>
        </p:grpSpPr>
        <p:sp>
          <p:nvSpPr>
            <p:cNvPr id="12" name="文字方塊 11">
              <a:extLst>
                <a:ext uri="{FF2B5EF4-FFF2-40B4-BE49-F238E27FC236}">
                  <a16:creationId xmlns:a16="http://schemas.microsoft.com/office/drawing/2014/main" id="{83EADB5C-9BD6-4BE7-BA4F-CABF79A483E9}"/>
                </a:ext>
              </a:extLst>
            </p:cNvPr>
            <p:cNvSpPr txBox="1"/>
            <p:nvPr/>
          </p:nvSpPr>
          <p:spPr>
            <a:xfrm>
              <a:off x="6001200" y="4470206"/>
              <a:ext cx="2502608" cy="677108"/>
            </a:xfrm>
            <a:prstGeom prst="rect">
              <a:avLst/>
            </a:prstGeom>
            <a:solidFill>
              <a:srgbClr val="FFFF66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000000"/>
                  </a:solidFill>
                  <a:latin typeface="Arial"/>
                </a:rPr>
                <a:t>World </a:t>
              </a:r>
              <a:r>
                <a:rPr lang="en-US" altLang="zh-TW" u="sng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</a:rPr>
                <a:t>Best</a:t>
              </a:r>
              <a:r>
                <a:rPr lang="en-US" altLang="zh-TW" dirty="0">
                  <a:solidFill>
                    <a:srgbClr val="000000"/>
                  </a:solidFill>
                  <a:latin typeface="Arial"/>
                </a:rPr>
                <a:t> Bound:</a:t>
              </a:r>
            </a:p>
            <a:p>
              <a:r>
                <a:rPr lang="en-US" altLang="zh-TW" dirty="0">
                  <a:solidFill>
                    <a:srgbClr val="0000FF"/>
                  </a:solidFill>
                  <a:latin typeface="Arial"/>
                </a:rPr>
                <a:t>      </a:t>
              </a:r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 → </a:t>
              </a:r>
              <a:r>
                <a:rPr lang="en-US" altLang="zh-TW" sz="2000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TW" sz="20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&lt;</a:t>
              </a:r>
              <a:r>
                <a: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TW" sz="2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0.00073</a:t>
              </a:r>
              <a:endParaRPr lang="zh-TW" altLang="en-US" sz="2200" b="1" baseline="28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文字方塊 12">
              <a:extLst>
                <a:ext uri="{FF2B5EF4-FFF2-40B4-BE49-F238E27FC236}">
                  <a16:creationId xmlns:a16="http://schemas.microsoft.com/office/drawing/2014/main" id="{CF009121-A76F-405A-89EF-FB3B63D41981}"/>
                </a:ext>
              </a:extLst>
            </p:cNvPr>
            <p:cNvSpPr txBox="1"/>
            <p:nvPr/>
          </p:nvSpPr>
          <p:spPr>
            <a:xfrm>
              <a:off x="6008400" y="4155177"/>
              <a:ext cx="1784463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70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</a:rPr>
                <a:t>NTUCMS Group</a:t>
              </a:r>
              <a:endParaRPr lang="zh-TW" altLang="en-US" sz="17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endParaRPr>
            </a:p>
          </p:txBody>
        </p:sp>
      </p:grpSp>
      <p:grpSp>
        <p:nvGrpSpPr>
          <p:cNvPr id="15" name="群組 14">
            <a:extLst>
              <a:ext uri="{FF2B5EF4-FFF2-40B4-BE49-F238E27FC236}">
                <a16:creationId xmlns:a16="http://schemas.microsoft.com/office/drawing/2014/main" id="{A14C20C6-D527-4121-A8D3-DDDC678612A7}"/>
              </a:ext>
            </a:extLst>
          </p:cNvPr>
          <p:cNvGrpSpPr/>
          <p:nvPr/>
        </p:nvGrpSpPr>
        <p:grpSpPr>
          <a:xfrm>
            <a:off x="7200" y="999001"/>
            <a:ext cx="4282611" cy="1033200"/>
            <a:chOff x="2858502" y="1887368"/>
            <a:chExt cx="4282611" cy="1033200"/>
          </a:xfrm>
        </p:grpSpPr>
        <p:grpSp>
          <p:nvGrpSpPr>
            <p:cNvPr id="16" name="群組 15">
              <a:extLst>
                <a:ext uri="{FF2B5EF4-FFF2-40B4-BE49-F238E27FC236}">
                  <a16:creationId xmlns:a16="http://schemas.microsoft.com/office/drawing/2014/main" id="{54C1E703-7FE7-4449-886C-04A50A33D25F}"/>
                </a:ext>
              </a:extLst>
            </p:cNvPr>
            <p:cNvGrpSpPr/>
            <p:nvPr/>
          </p:nvGrpSpPr>
          <p:grpSpPr>
            <a:xfrm>
              <a:off x="2858502" y="1934471"/>
              <a:ext cx="2505586" cy="923330"/>
              <a:chOff x="2858502" y="1029506"/>
              <a:chExt cx="2505586" cy="923330"/>
            </a:xfrm>
          </p:grpSpPr>
          <p:grpSp>
            <p:nvGrpSpPr>
              <p:cNvPr id="20" name="群組 1">
                <a:extLst>
                  <a:ext uri="{FF2B5EF4-FFF2-40B4-BE49-F238E27FC236}">
                    <a16:creationId xmlns:a16="http://schemas.microsoft.com/office/drawing/2014/main" id="{9D62DC2B-2594-4B65-BA8F-51D2F33E48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63110" y="1029506"/>
                <a:ext cx="2400978" cy="923330"/>
                <a:chOff x="6031003" y="2779303"/>
                <a:chExt cx="2400855" cy="923207"/>
              </a:xfrm>
            </p:grpSpPr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id="{B49D89B6-EC1B-49D3-BBC6-BC0A07545036}"/>
                    </a:ext>
                  </a:extLst>
                </p:cNvPr>
                <p:cNvSpPr/>
                <p:nvPr/>
              </p:nvSpPr>
              <p:spPr>
                <a:xfrm>
                  <a:off x="6031003" y="2779303"/>
                  <a:ext cx="2400855" cy="9232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altLang="zh-TW" sz="16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Extra</a:t>
                  </a:r>
                  <a:r>
                    <a:rPr lang="en-US" altLang="zh-TW" sz="1600" dirty="0">
                      <a:solidFill>
                        <a:srgbClr val="0000FF"/>
                      </a:solidFill>
                    </a:rPr>
                    <a:t> Higgs Doublet w/</a:t>
                  </a:r>
                </a:p>
                <a:p>
                  <a:pPr>
                    <a:defRPr/>
                  </a:pPr>
                  <a:endParaRPr lang="en-US" altLang="zh-TW" sz="300" dirty="0">
                    <a:solidFill>
                      <a:srgbClr val="0000FF"/>
                    </a:solidFill>
                  </a:endParaRPr>
                </a:p>
                <a:p>
                  <a:pPr>
                    <a:defRPr/>
                  </a:pPr>
                  <a:r>
                    <a:rPr lang="en-US" altLang="zh-TW" sz="16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Extra</a:t>
                  </a:r>
                  <a:r>
                    <a:rPr lang="en-US" altLang="zh-TW" sz="1600" dirty="0">
                      <a:solidFill>
                        <a:srgbClr val="0000FF"/>
                      </a:solidFill>
                    </a:rPr>
                    <a:t> </a:t>
                  </a:r>
                  <a:r>
                    <a:rPr lang="en-US" altLang="zh-TW" sz="16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Yukawa</a:t>
                  </a:r>
                  <a:r>
                    <a:rPr lang="en-US" altLang="zh-TW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 </a:t>
                  </a:r>
                  <a:r>
                    <a:rPr lang="en-US" altLang="zh-TW" sz="1600" dirty="0">
                      <a:solidFill>
                        <a:srgbClr val="0000FF"/>
                      </a:solidFill>
                    </a:rPr>
                    <a:t>Couplings</a:t>
                  </a:r>
                </a:p>
                <a:p>
                  <a:pPr>
                    <a:defRPr/>
                  </a:pPr>
                  <a:endParaRPr lang="en-US" altLang="zh-TW" sz="300" dirty="0">
                    <a:solidFill>
                      <a:srgbClr val="0000FF"/>
                    </a:solidFill>
                  </a:endParaRPr>
                </a:p>
                <a:p>
                  <a:pPr>
                    <a:defRPr/>
                  </a:pPr>
                  <a:r>
                    <a:rPr lang="en-US" altLang="zh-TW" sz="16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Extra</a:t>
                  </a:r>
                  <a:r>
                    <a:rPr lang="en-US" altLang="zh-TW" sz="1600" dirty="0">
                      <a:solidFill>
                        <a:srgbClr val="0000FF"/>
                      </a:solidFill>
                    </a:rPr>
                    <a:t> Quartic Couplings</a:t>
                  </a:r>
                  <a:endParaRPr lang="zh-TW" altLang="en-US" sz="1600" dirty="0"/>
                </a:p>
              </p:txBody>
            </p:sp>
            <p:cxnSp>
              <p:nvCxnSpPr>
                <p:cNvPr id="23" name="直線接點 29">
                  <a:extLst>
                    <a:ext uri="{FF2B5EF4-FFF2-40B4-BE49-F238E27FC236}">
                      <a16:creationId xmlns:a16="http://schemas.microsoft.com/office/drawing/2014/main" id="{58A9FC83-D670-4BF2-8000-60448B79AED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251030" y="3320911"/>
                  <a:ext cx="817158" cy="0"/>
                </a:xfrm>
                <a:prstGeom prst="line">
                  <a:avLst/>
                </a:prstGeom>
                <a:noFill/>
                <a:ln w="28575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21" name="左大括弧 20">
                <a:extLst>
                  <a:ext uri="{FF2B5EF4-FFF2-40B4-BE49-F238E27FC236}">
                    <a16:creationId xmlns:a16="http://schemas.microsoft.com/office/drawing/2014/main" id="{2FE6C824-1ADA-422C-902A-9D5A2C38CC00}"/>
                  </a:ext>
                </a:extLst>
              </p:cNvPr>
              <p:cNvSpPr/>
              <p:nvPr/>
            </p:nvSpPr>
            <p:spPr>
              <a:xfrm rot="10800000" flipH="1">
                <a:off x="2858502" y="1052736"/>
                <a:ext cx="212620" cy="866693"/>
              </a:xfrm>
              <a:prstGeom prst="leftBrace">
                <a:avLst>
                  <a:gd name="adj1" fmla="val 37500"/>
                  <a:gd name="adj2" fmla="val 50724"/>
                </a:avLst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/>
                  <a:ea typeface="新細明體"/>
                  <a:cs typeface="+mn-cs"/>
                </a:endParaRPr>
              </a:p>
            </p:txBody>
          </p:sp>
        </p:grpSp>
        <p:sp>
          <p:nvSpPr>
            <p:cNvPr id="17" name="文字方塊 16">
              <a:extLst>
                <a:ext uri="{FF2B5EF4-FFF2-40B4-BE49-F238E27FC236}">
                  <a16:creationId xmlns:a16="http://schemas.microsoft.com/office/drawing/2014/main" id="{B52FA8F2-0CDF-44C5-B985-2680AD0708CA}"/>
                </a:ext>
              </a:extLst>
            </p:cNvPr>
            <p:cNvSpPr txBox="1"/>
            <p:nvPr/>
          </p:nvSpPr>
          <p:spPr>
            <a:xfrm>
              <a:off x="5379092" y="2243716"/>
              <a:ext cx="1762021" cy="369332"/>
            </a:xfrm>
            <a:prstGeom prst="rect">
              <a:avLst/>
            </a:prstGeom>
            <a:solidFill>
              <a:srgbClr val="FFFF66"/>
            </a:solidFill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TW" b="1" i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General</a:t>
              </a:r>
              <a:r>
                <a:rPr lang="en-US" altLang="zh-TW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2HDM</a:t>
              </a:r>
              <a:endParaRPr lang="zh-TW" altLang="en-US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橢圓 17">
              <a:extLst>
                <a:ext uri="{FF2B5EF4-FFF2-40B4-BE49-F238E27FC236}">
                  <a16:creationId xmlns:a16="http://schemas.microsoft.com/office/drawing/2014/main" id="{08BBC827-6A3F-4F8F-89E7-A3797B2143B0}"/>
                </a:ext>
              </a:extLst>
            </p:cNvPr>
            <p:cNvSpPr/>
            <p:nvPr/>
          </p:nvSpPr>
          <p:spPr>
            <a:xfrm>
              <a:off x="2977200" y="1887368"/>
              <a:ext cx="565200" cy="10332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9" name="直線接點 18">
              <a:extLst>
                <a:ext uri="{FF2B5EF4-FFF2-40B4-BE49-F238E27FC236}">
                  <a16:creationId xmlns:a16="http://schemas.microsoft.com/office/drawing/2014/main" id="{12246DBA-83A5-4C4A-AF07-A28C88B5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83200" y="2765903"/>
              <a:ext cx="817200" cy="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4" name="Picture 8" descr="https://scontent.ftpe7-2.fna.fbcdn.net/v/t1.0-1/p720x720/36767924_10156413670713433_8382434749016178688_o.png?_nc_cat=104&amp;ccb=2&amp;_nc_sid=dbb9e7&amp;_nc_ohc=FFrhUhS31bEAX-H0oQm&amp;_nc_ht=scontent.ftpe7-2.fna&amp;oh=65579b62350d87c0967d70191ca67a9a&amp;oe=5FD6824B">
            <a:extLst>
              <a:ext uri="{FF2B5EF4-FFF2-40B4-BE49-F238E27FC236}">
                <a16:creationId xmlns:a16="http://schemas.microsoft.com/office/drawing/2014/main" id="{84041F45-B24F-4E58-9AF3-9B93A5732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940" y="3534460"/>
            <a:ext cx="662777" cy="679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群組 24">
            <a:extLst>
              <a:ext uri="{FF2B5EF4-FFF2-40B4-BE49-F238E27FC236}">
                <a16:creationId xmlns:a16="http://schemas.microsoft.com/office/drawing/2014/main" id="{65BF9332-8617-479D-B01D-4413902E7A7F}"/>
              </a:ext>
            </a:extLst>
          </p:cNvPr>
          <p:cNvGrpSpPr/>
          <p:nvPr/>
        </p:nvGrpSpPr>
        <p:grpSpPr>
          <a:xfrm>
            <a:off x="10332503" y="976888"/>
            <a:ext cx="1023914" cy="707886"/>
            <a:chOff x="10007766" y="1024765"/>
            <a:chExt cx="1023914" cy="707886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98B488C1-131F-40CF-9409-F7BD115DE229}"/>
                </a:ext>
              </a:extLst>
            </p:cNvPr>
            <p:cNvSpPr/>
            <p:nvPr/>
          </p:nvSpPr>
          <p:spPr>
            <a:xfrm>
              <a:off x="10007766" y="1024765"/>
              <a:ext cx="102391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 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+</a:t>
              </a:r>
              <a:endParaRPr lang="zh-TW" altLang="en-US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200" dirty="0">
                <a:latin typeface="Times New Roman"/>
                <a:cs typeface="Times New Roman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TW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latin typeface="Times New Roman"/>
                  <a:cs typeface="Times New Roman"/>
                </a:rPr>
                <a:t>+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i</a:t>
              </a:r>
              <a:r>
                <a:rPr lang="en-US" altLang="zh-TW" sz="3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A</a:t>
              </a:r>
              <a:endParaRPr lang="zh-TW" altLang="en-US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左右中括弧 26">
              <a:extLst>
                <a:ext uri="{FF2B5EF4-FFF2-40B4-BE49-F238E27FC236}">
                  <a16:creationId xmlns:a16="http://schemas.microsoft.com/office/drawing/2014/main" id="{8CD071D5-2CA0-4671-B85F-3EEEFF1D601A}"/>
                </a:ext>
              </a:extLst>
            </p:cNvPr>
            <p:cNvSpPr/>
            <p:nvPr/>
          </p:nvSpPr>
          <p:spPr bwMode="auto">
            <a:xfrm>
              <a:off x="10020086" y="1110594"/>
              <a:ext cx="772305" cy="622057"/>
            </a:xfrm>
            <a:prstGeom prst="bracketPair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28" name="直線接點 29">
            <a:extLst>
              <a:ext uri="{FF2B5EF4-FFF2-40B4-BE49-F238E27FC236}">
                <a16:creationId xmlns:a16="http://schemas.microsoft.com/office/drawing/2014/main" id="{018EB564-F291-4270-9EE2-6C5DEF22FF0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010400" y="3205185"/>
            <a:ext cx="244800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9" name="群組 28">
            <a:extLst>
              <a:ext uri="{FF2B5EF4-FFF2-40B4-BE49-F238E27FC236}">
                <a16:creationId xmlns:a16="http://schemas.microsoft.com/office/drawing/2014/main" id="{323C091C-40FC-439B-9197-BC8CD2D07BBD}"/>
              </a:ext>
            </a:extLst>
          </p:cNvPr>
          <p:cNvGrpSpPr/>
          <p:nvPr/>
        </p:nvGrpSpPr>
        <p:grpSpPr>
          <a:xfrm>
            <a:off x="6068160" y="294286"/>
            <a:ext cx="1834031" cy="1173192"/>
            <a:chOff x="6068160" y="294286"/>
            <a:chExt cx="1834031" cy="1173192"/>
          </a:xfrm>
        </p:grpSpPr>
        <p:grpSp>
          <p:nvGrpSpPr>
            <p:cNvPr id="30" name="群組 29">
              <a:extLst>
                <a:ext uri="{FF2B5EF4-FFF2-40B4-BE49-F238E27FC236}">
                  <a16:creationId xmlns:a16="http://schemas.microsoft.com/office/drawing/2014/main" id="{B2C0C45E-14D9-4BF3-BD87-4F157F05050F}"/>
                </a:ext>
              </a:extLst>
            </p:cNvPr>
            <p:cNvGrpSpPr/>
            <p:nvPr/>
          </p:nvGrpSpPr>
          <p:grpSpPr>
            <a:xfrm>
              <a:off x="6068160" y="294286"/>
              <a:ext cx="1834031" cy="1173192"/>
              <a:chOff x="5284389" y="294286"/>
              <a:chExt cx="1834031" cy="1173192"/>
            </a:xfrm>
          </p:grpSpPr>
          <p:pic>
            <p:nvPicPr>
              <p:cNvPr id="32" name="圖片 31">
                <a:extLst>
                  <a:ext uri="{FF2B5EF4-FFF2-40B4-BE49-F238E27FC236}">
                    <a16:creationId xmlns:a16="http://schemas.microsoft.com/office/drawing/2014/main" id="{E3181FB4-8E48-46FA-9EBE-3A2ECA377D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2189"/>
              <a:stretch/>
            </p:blipFill>
            <p:spPr>
              <a:xfrm>
                <a:off x="5284389" y="294286"/>
                <a:ext cx="1834031" cy="1173192"/>
              </a:xfrm>
              <a:prstGeom prst="rect">
                <a:avLst/>
              </a:prstGeom>
              <a:ln>
                <a:solidFill>
                  <a:srgbClr val="FF0000"/>
                </a:solidFill>
                <a:prstDash val="dash"/>
              </a:ln>
            </p:spPr>
          </p:pic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74893C45-E2EA-48FF-A960-D044323FB861}"/>
                  </a:ext>
                </a:extLst>
              </p:cNvPr>
              <p:cNvSpPr/>
              <p:nvPr/>
            </p:nvSpPr>
            <p:spPr>
              <a:xfrm>
                <a:off x="6034629" y="474445"/>
                <a:ext cx="287258" cy="3770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TW" sz="185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endParaRPr lang="zh-TW" altLang="en-US" sz="1850" dirty="0"/>
              </a:p>
            </p:txBody>
          </p:sp>
        </p:grp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56581CDF-E991-4935-97C1-2D9D166711F9}"/>
                </a:ext>
              </a:extLst>
            </p:cNvPr>
            <p:cNvSpPr/>
            <p:nvPr/>
          </p:nvSpPr>
          <p:spPr>
            <a:xfrm>
              <a:off x="6487507" y="981562"/>
              <a:ext cx="2648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TW" altLang="en-US" sz="1400" dirty="0"/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id="{62E0F810-DA62-40E8-BA14-D1577D8EABE1}"/>
              </a:ext>
            </a:extLst>
          </p:cNvPr>
          <p:cNvSpPr/>
          <p:nvPr/>
        </p:nvSpPr>
        <p:spPr>
          <a:xfrm>
            <a:off x="7156800" y="346828"/>
            <a:ext cx="684000" cy="9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5" name="群組 34">
            <a:extLst>
              <a:ext uri="{FF2B5EF4-FFF2-40B4-BE49-F238E27FC236}">
                <a16:creationId xmlns:a16="http://schemas.microsoft.com/office/drawing/2014/main" id="{B0CFB9D8-E61C-40D1-859B-94A8EA4D3998}"/>
              </a:ext>
            </a:extLst>
          </p:cNvPr>
          <p:cNvGrpSpPr/>
          <p:nvPr/>
        </p:nvGrpSpPr>
        <p:grpSpPr>
          <a:xfrm>
            <a:off x="6358476" y="157388"/>
            <a:ext cx="4970560" cy="400110"/>
            <a:chOff x="6358476" y="157388"/>
            <a:chExt cx="4970560" cy="400110"/>
          </a:xfrm>
        </p:grpSpPr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3211FBBA-A3F3-4E51-9B24-3D001CD68ABE}"/>
                </a:ext>
              </a:extLst>
            </p:cNvPr>
            <p:cNvSpPr/>
            <p:nvPr/>
          </p:nvSpPr>
          <p:spPr>
            <a:xfrm>
              <a:off x="6358476" y="157388"/>
              <a:ext cx="65027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altLang="zh-TW" b="1" i="1" dirty="0">
                  <a:solidFill>
                    <a:srgbClr val="FF0000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b="1" i="1" baseline="-25000" dirty="0" err="1">
                  <a:solidFill>
                    <a:srgbClr val="FF0000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5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b="1" i="1" dirty="0">
                  <a:solidFill>
                    <a:srgbClr val="FF0000"/>
                  </a:solidFill>
                  <a:highlight>
                    <a:srgbClr val="00FFFF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l-GR" altLang="zh-TW" sz="2000" b="1" i="1" baseline="-18000" dirty="0">
                  <a:solidFill>
                    <a:srgbClr val="FF0000"/>
                  </a:solidFill>
                  <a:highlight>
                    <a:srgbClr val="00FFFF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zh-TW" altLang="en-US" dirty="0">
                <a:highlight>
                  <a:srgbClr val="00FFFF"/>
                </a:highlight>
              </a:endParaRPr>
            </a:p>
          </p:txBody>
        </p:sp>
        <p:sp>
          <p:nvSpPr>
            <p:cNvPr id="37" name="文字方塊 36">
              <a:extLst>
                <a:ext uri="{FF2B5EF4-FFF2-40B4-BE49-F238E27FC236}">
                  <a16:creationId xmlns:a16="http://schemas.microsoft.com/office/drawing/2014/main" id="{A42D9AF4-79FE-4A86-BEE1-96A7A837A6CD}"/>
                </a:ext>
              </a:extLst>
            </p:cNvPr>
            <p:cNvSpPr txBox="1"/>
            <p:nvPr/>
          </p:nvSpPr>
          <p:spPr>
            <a:xfrm>
              <a:off x="9959750" y="188523"/>
              <a:ext cx="13692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l-GR" altLang="zh-TW" sz="1600" b="1" i="1" baseline="-18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zh-TW" sz="1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en-US" altLang="zh-TW" sz="15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TW" sz="1500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500" dirty="0">
                  <a:solidFill>
                    <a:srgbClr val="0000FF"/>
                  </a:solidFill>
                </a:rPr>
                <a:t>mixing</a:t>
              </a:r>
              <a:endParaRPr lang="zh-TW" altLang="en-US" sz="15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8" name="群組 37">
            <a:extLst>
              <a:ext uri="{FF2B5EF4-FFF2-40B4-BE49-F238E27FC236}">
                <a16:creationId xmlns:a16="http://schemas.microsoft.com/office/drawing/2014/main" id="{A51861B1-CE8C-4DB5-8A35-30B712086575}"/>
              </a:ext>
            </a:extLst>
          </p:cNvPr>
          <p:cNvGrpSpPr/>
          <p:nvPr/>
        </p:nvGrpSpPr>
        <p:grpSpPr>
          <a:xfrm>
            <a:off x="6692006" y="45386"/>
            <a:ext cx="3177470" cy="677108"/>
            <a:chOff x="4521908" y="492115"/>
            <a:chExt cx="3177470" cy="677108"/>
          </a:xfrm>
        </p:grpSpPr>
        <p:sp>
          <p:nvSpPr>
            <p:cNvPr id="39" name="文字方塊 38">
              <a:extLst>
                <a:ext uri="{FF2B5EF4-FFF2-40B4-BE49-F238E27FC236}">
                  <a16:creationId xmlns:a16="http://schemas.microsoft.com/office/drawing/2014/main" id="{207BBCBB-1ADA-4C0F-B1DE-A1E5E79FF307}"/>
                </a:ext>
              </a:extLst>
            </p:cNvPr>
            <p:cNvSpPr txBox="1"/>
            <p:nvPr/>
          </p:nvSpPr>
          <p:spPr>
            <a:xfrm>
              <a:off x="6365871" y="492115"/>
              <a:ext cx="1333507" cy="677108"/>
            </a:xfrm>
            <a:prstGeom prst="rect">
              <a:avLst/>
            </a:prstGeom>
            <a:solidFill>
              <a:srgbClr val="00FFFF">
                <a:alpha val="49020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TW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alignment</a:t>
              </a:r>
              <a:r>
                <a:rPr lang="en-US" altLang="zh-TW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en-US" altLang="zh-TW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altLang="zh-TW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l-GR" altLang="zh-TW" sz="2000" b="1" i="1" baseline="-18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zh-TW" sz="20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small</a:t>
              </a:r>
              <a:endParaRPr lang="zh-TW" altLang="en-US" i="1" dirty="0">
                <a:solidFill>
                  <a:srgbClr val="0000FF"/>
                </a:solidFill>
              </a:endParaRPr>
            </a:p>
          </p:txBody>
        </p:sp>
        <p:cxnSp>
          <p:nvCxnSpPr>
            <p:cNvPr id="40" name="直線接點 39">
              <a:extLst>
                <a:ext uri="{FF2B5EF4-FFF2-40B4-BE49-F238E27FC236}">
                  <a16:creationId xmlns:a16="http://schemas.microsoft.com/office/drawing/2014/main" id="{A84C37BF-89FD-4157-AAFA-73380930EC3F}"/>
                </a:ext>
              </a:extLst>
            </p:cNvPr>
            <p:cNvCxnSpPr/>
            <p:nvPr/>
          </p:nvCxnSpPr>
          <p:spPr bwMode="auto">
            <a:xfrm>
              <a:off x="4521908" y="895578"/>
              <a:ext cx="1800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2B544D48-BDC1-439E-B490-22E36A2947D0}"/>
              </a:ext>
            </a:extLst>
          </p:cNvPr>
          <p:cNvSpPr txBox="1"/>
          <p:nvPr/>
        </p:nvSpPr>
        <p:spPr>
          <a:xfrm>
            <a:off x="5039473" y="45206"/>
            <a:ext cx="7681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u="sng" dirty="0">
                <a:solidFill>
                  <a:srgbClr val="0000FF"/>
                </a:solidFill>
                <a:latin typeface="Monotype Corsiva" panose="03010101010201010101" pitchFamily="66" charset="0"/>
              </a:rPr>
              <a:t>First</a:t>
            </a:r>
          </a:p>
          <a:p>
            <a:r>
              <a:rPr lang="en-US" altLang="zh-TW" sz="2400" u="sng" dirty="0">
                <a:solidFill>
                  <a:srgbClr val="0000FF"/>
                </a:solidFill>
                <a:latin typeface="Monotype Corsiva" panose="03010101010201010101" pitchFamily="66" charset="0"/>
              </a:rPr>
              <a:t>Fruit</a:t>
            </a:r>
            <a:endParaRPr lang="zh-TW" altLang="en-US" sz="2400" u="sng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27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/>
      <p:bldP spid="3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B01F0D7-D4AB-4F66-A04D-5A85D02E70F2}"/>
              </a:ext>
            </a:extLst>
          </p:cNvPr>
          <p:cNvSpPr/>
          <p:nvPr/>
        </p:nvSpPr>
        <p:spPr>
          <a:xfrm>
            <a:off x="7290064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27D88AF-220F-4B19-920D-05D03B582F8D}"/>
              </a:ext>
            </a:extLst>
          </p:cNvPr>
          <p:cNvSpPr/>
          <p:nvPr/>
        </p:nvSpPr>
        <p:spPr>
          <a:xfrm>
            <a:off x="-1" y="0"/>
            <a:ext cx="4901939" cy="100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AC94D1C-BC3A-428B-BA94-AC5450E38986}"/>
              </a:ext>
            </a:extLst>
          </p:cNvPr>
          <p:cNvSpPr/>
          <p:nvPr/>
        </p:nvSpPr>
        <p:spPr>
          <a:xfrm>
            <a:off x="-1" y="0"/>
            <a:ext cx="4901939" cy="933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85C93D3F-D3ED-4279-9FDB-DB2A1F4B2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472" y="8942"/>
            <a:ext cx="9223992" cy="6857999"/>
          </a:xfrm>
          <a:prstGeom prst="rect">
            <a:avLst/>
          </a:prstGeom>
          <a:ln>
            <a:solidFill>
              <a:srgbClr val="0000CC"/>
            </a:solidFill>
          </a:ln>
        </p:spPr>
      </p:pic>
      <p:grpSp>
        <p:nvGrpSpPr>
          <p:cNvPr id="6" name="群組 5">
            <a:extLst>
              <a:ext uri="{FF2B5EF4-FFF2-40B4-BE49-F238E27FC236}">
                <a16:creationId xmlns:a16="http://schemas.microsoft.com/office/drawing/2014/main" id="{77690C53-A63E-4CE7-9F27-94C630E0A53F}"/>
              </a:ext>
            </a:extLst>
          </p:cNvPr>
          <p:cNvGrpSpPr/>
          <p:nvPr/>
        </p:nvGrpSpPr>
        <p:grpSpPr>
          <a:xfrm>
            <a:off x="2816468" y="5913276"/>
            <a:ext cx="3702513" cy="549352"/>
            <a:chOff x="1317610" y="5913276"/>
            <a:chExt cx="3702513" cy="549352"/>
          </a:xfrm>
        </p:grpSpPr>
        <p:sp>
          <p:nvSpPr>
            <p:cNvPr id="7" name="左大括弧 6">
              <a:extLst>
                <a:ext uri="{FF2B5EF4-FFF2-40B4-BE49-F238E27FC236}">
                  <a16:creationId xmlns:a16="http://schemas.microsoft.com/office/drawing/2014/main" id="{56A56075-2EAE-44F1-800F-0174D9BA90DB}"/>
                </a:ext>
              </a:extLst>
            </p:cNvPr>
            <p:cNvSpPr/>
            <p:nvPr/>
          </p:nvSpPr>
          <p:spPr>
            <a:xfrm rot="5400000" flipH="1">
              <a:off x="2865600" y="4365286"/>
              <a:ext cx="180020" cy="3276000"/>
            </a:xfrm>
            <a:prstGeom prst="leftBrace">
              <a:avLst>
                <a:gd name="adj1" fmla="val 37500"/>
                <a:gd name="adj2" fmla="val 50724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新細明體"/>
                <a:cs typeface="+mn-cs"/>
              </a:endParaRPr>
            </a:p>
          </p:txBody>
        </p:sp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70F802A0-3A5B-467C-A91C-FF2559FC2182}"/>
                </a:ext>
              </a:extLst>
            </p:cNvPr>
            <p:cNvSpPr txBox="1"/>
            <p:nvPr/>
          </p:nvSpPr>
          <p:spPr>
            <a:xfrm>
              <a:off x="2463013" y="6093296"/>
              <a:ext cx="2557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Search</a:t>
              </a:r>
              <a:r>
                <a:rPr lang="en-US" altLang="zh-TW" dirty="0">
                  <a:solidFill>
                    <a:srgbClr val="0000FF"/>
                  </a:solidFill>
                </a:rPr>
                <a:t> Started </a:t>
              </a:r>
              <a:r>
                <a:rPr lang="en-US" altLang="zh-TW" u="sng" dirty="0">
                  <a:solidFill>
                    <a:srgbClr val="0000FF"/>
                  </a:solidFill>
                </a:rPr>
                <a:t>2/2020</a:t>
              </a:r>
              <a:r>
                <a:rPr lang="en-US" altLang="zh-TW" dirty="0">
                  <a:solidFill>
                    <a:srgbClr val="0000FF"/>
                  </a:solidFill>
                </a:rPr>
                <a:t>.</a:t>
              </a:r>
              <a:endParaRPr lang="zh-TW" alt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9" name="文字方塊 8">
            <a:extLst>
              <a:ext uri="{FF2B5EF4-FFF2-40B4-BE49-F238E27FC236}">
                <a16:creationId xmlns:a16="http://schemas.microsoft.com/office/drawing/2014/main" id="{6E71C85B-2121-438D-B8A1-5D800932A88E}"/>
              </a:ext>
            </a:extLst>
          </p:cNvPr>
          <p:cNvSpPr txBox="1"/>
          <p:nvPr/>
        </p:nvSpPr>
        <p:spPr>
          <a:xfrm>
            <a:off x="171606" y="1435150"/>
            <a:ext cx="1140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700" dirty="0">
                <a:solidFill>
                  <a:srgbClr val="0000FF"/>
                </a:solidFill>
              </a:rPr>
              <a:t>Explaining</a:t>
            </a:r>
          </a:p>
          <a:p>
            <a:pPr algn="ctr"/>
            <a:r>
              <a:rPr lang="en-US" altLang="zh-TW" sz="2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</a:t>
            </a:r>
            <a:endParaRPr lang="zh-TW" altLang="en-US" sz="2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27AF4A4-FBA9-4E2E-8637-98B9F494C551}"/>
              </a:ext>
            </a:extLst>
          </p:cNvPr>
          <p:cNvSpPr/>
          <p:nvPr/>
        </p:nvSpPr>
        <p:spPr>
          <a:xfrm>
            <a:off x="206616" y="4100821"/>
            <a:ext cx="110504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 for LHC</a:t>
            </a:r>
            <a:endParaRPr lang="zh-TW" alt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52D2EB9F-BC10-40D2-AC32-DE9EB4E27CDC}"/>
              </a:ext>
            </a:extLst>
          </p:cNvPr>
          <p:cNvSpPr txBox="1"/>
          <p:nvPr/>
        </p:nvSpPr>
        <p:spPr>
          <a:xfrm>
            <a:off x="132054" y="4717890"/>
            <a:ext cx="12156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700" dirty="0">
                <a:solidFill>
                  <a:srgbClr val="0000FF"/>
                </a:solidFill>
              </a:rPr>
              <a:t>Production</a:t>
            </a:r>
            <a:endParaRPr lang="en-US" altLang="zh-TW" sz="2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zh-TW" sz="1700" u="sng" dirty="0">
                <a:solidFill>
                  <a:srgbClr val="0000FF"/>
                </a:solidFill>
              </a:rPr>
              <a:t>Processes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9DC1E8D-84C0-4E1A-A6E5-76256B9756DD}"/>
              </a:ext>
            </a:extLst>
          </p:cNvPr>
          <p:cNvSpPr/>
          <p:nvPr/>
        </p:nvSpPr>
        <p:spPr>
          <a:xfrm>
            <a:off x="9450000" y="6559200"/>
            <a:ext cx="282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solidFill>
                  <a:srgbClr val="CCFFFF"/>
                </a:solidFill>
                <a:latin typeface="Tahoma" pitchFamily="34" charset="0"/>
              </a:rPr>
              <a:t>4</a:t>
            </a:r>
            <a:endParaRPr lang="zh-TW" altLang="en-US" dirty="0">
              <a:solidFill>
                <a:srgbClr val="CCFFFF"/>
              </a:solidFill>
            </a:endParaRPr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7D61A358-9A0E-441C-8BE5-EEE6F3AB761E}"/>
              </a:ext>
            </a:extLst>
          </p:cNvPr>
          <p:cNvGrpSpPr/>
          <p:nvPr/>
        </p:nvGrpSpPr>
        <p:grpSpPr>
          <a:xfrm>
            <a:off x="372153" y="3352779"/>
            <a:ext cx="1023914" cy="707886"/>
            <a:chOff x="8089200" y="4761148"/>
            <a:chExt cx="929173" cy="707886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5F859EEE-5D58-4E92-B47D-9AD4AC3ABE41}"/>
                </a:ext>
              </a:extLst>
            </p:cNvPr>
            <p:cNvSpPr/>
            <p:nvPr/>
          </p:nvSpPr>
          <p:spPr>
            <a:xfrm>
              <a:off x="8089200" y="4761148"/>
              <a:ext cx="929173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 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+</a:t>
              </a:r>
              <a:endParaRPr lang="zh-TW" altLang="en-US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200" dirty="0">
                <a:latin typeface="Times New Roman"/>
                <a:cs typeface="Times New Roman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latin typeface="Times New Roman"/>
                  <a:cs typeface="Times New Roman"/>
                </a:rPr>
                <a:t>+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i</a:t>
              </a:r>
              <a:r>
                <a:rPr lang="en-US" altLang="zh-TW" sz="3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A</a:t>
              </a:r>
              <a:endParaRPr lang="zh-TW" altLang="en-US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左右中括弧 14">
              <a:extLst>
                <a:ext uri="{FF2B5EF4-FFF2-40B4-BE49-F238E27FC236}">
                  <a16:creationId xmlns:a16="http://schemas.microsoft.com/office/drawing/2014/main" id="{7FA6D707-0874-41A0-ACBE-AFEB511B1208}"/>
                </a:ext>
              </a:extLst>
            </p:cNvPr>
            <p:cNvSpPr/>
            <p:nvPr/>
          </p:nvSpPr>
          <p:spPr bwMode="auto">
            <a:xfrm>
              <a:off x="8100380" y="4846977"/>
              <a:ext cx="700845" cy="622057"/>
            </a:xfrm>
            <a:prstGeom prst="bracketPair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8B5A580-7571-484D-91A1-1B73E54AD7A3}"/>
              </a:ext>
            </a:extLst>
          </p:cNvPr>
          <p:cNvSpPr txBox="1"/>
          <p:nvPr/>
        </p:nvSpPr>
        <p:spPr>
          <a:xfrm>
            <a:off x="9081720" y="6077907"/>
            <a:ext cx="1577676" cy="400110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Fruition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u="sng" dirty="0">
                <a:solidFill>
                  <a:srgbClr val="0000FF"/>
                </a:solidFill>
              </a:rPr>
              <a:t>2023</a:t>
            </a:r>
            <a:r>
              <a:rPr lang="en-US" altLang="zh-TW" sz="800" dirty="0">
                <a:solidFill>
                  <a:srgbClr val="0000FF"/>
                </a:solidFill>
              </a:rPr>
              <a:t> </a:t>
            </a:r>
            <a:r>
              <a:rPr lang="en-US" altLang="zh-TW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5432E67-5383-45DF-8A37-A8581BF54DF7}"/>
              </a:ext>
            </a:extLst>
          </p:cNvPr>
          <p:cNvSpPr txBox="1"/>
          <p:nvPr/>
        </p:nvSpPr>
        <p:spPr>
          <a:xfrm>
            <a:off x="10656000" y="6088067"/>
            <a:ext cx="1584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3333FF"/>
                </a:solidFill>
              </a:rPr>
              <a:t>Can’t tell you</a:t>
            </a:r>
            <a:r>
              <a:rPr lang="en-US" altLang="zh-TW" sz="800" dirty="0">
                <a:solidFill>
                  <a:srgbClr val="3333FF"/>
                </a:solidFill>
              </a:rPr>
              <a:t> </a:t>
            </a:r>
            <a:r>
              <a:rPr lang="en-US" altLang="zh-TW" dirty="0">
                <a:solidFill>
                  <a:srgbClr val="3333FF"/>
                </a:solidFill>
              </a:rPr>
              <a:t>…</a:t>
            </a:r>
            <a:endParaRPr lang="zh-TW" altLang="en-US" dirty="0">
              <a:solidFill>
                <a:srgbClr val="3333FF"/>
              </a:solidFill>
            </a:endParaRPr>
          </a:p>
        </p:txBody>
      </p:sp>
      <p:pic>
        <p:nvPicPr>
          <p:cNvPr id="18" name="Picture 8" descr="https://scontent.ftpe7-2.fna.fbcdn.net/v/t1.0-1/p720x720/36767924_10156413670713433_8382434749016178688_o.png?_nc_cat=104&amp;ccb=2&amp;_nc_sid=dbb9e7&amp;_nc_ohc=FFrhUhS31bEAX-H0oQm&amp;_nc_ht=scontent.ftpe7-2.fna&amp;oh=65579b62350d87c0967d70191ca67a9a&amp;oe=5FD6824B">
            <a:extLst>
              <a:ext uri="{FF2B5EF4-FFF2-40B4-BE49-F238E27FC236}">
                <a16:creationId xmlns:a16="http://schemas.microsoft.com/office/drawing/2014/main" id="{4BB19F89-D881-4670-94EF-79FA4E3AD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7513" y="5360196"/>
            <a:ext cx="712960" cy="73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BCA34E07-EFED-4B36-A89A-649E01AC5554}"/>
              </a:ext>
            </a:extLst>
          </p:cNvPr>
          <p:cNvSpPr/>
          <p:nvPr/>
        </p:nvSpPr>
        <p:spPr>
          <a:xfrm>
            <a:off x="3767556" y="4917051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b="1" i="1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sz="5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6EAE819E-C7AF-4F54-9D77-FC75A1BAA94E}"/>
              </a:ext>
            </a:extLst>
          </p:cNvPr>
          <p:cNvSpPr/>
          <p:nvPr/>
        </p:nvSpPr>
        <p:spPr>
          <a:xfrm>
            <a:off x="9164115" y="4717889"/>
            <a:ext cx="1412886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700" dirty="0">
                <a:solidFill>
                  <a:srgbClr val="0000FF"/>
                </a:solidFill>
              </a:rPr>
              <a:t>unsuppressed</a:t>
            </a:r>
          </a:p>
          <a:p>
            <a:pPr algn="ctr"/>
            <a:r>
              <a:rPr lang="en-US" altLang="zh-TW" sz="1700" dirty="0">
                <a:solidFill>
                  <a:srgbClr val="0000FF"/>
                </a:solidFill>
              </a:rPr>
              <a:t>by </a:t>
            </a:r>
            <a:r>
              <a:rPr lang="en-US" altLang="zh-TW" sz="17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</a:t>
            </a:r>
            <a:endParaRPr lang="zh-TW" altLang="en-US" sz="17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6EAF3EE9-3ABE-4061-8F43-69330D5C6EC7}"/>
              </a:ext>
            </a:extLst>
          </p:cNvPr>
          <p:cNvSpPr txBox="1"/>
          <p:nvPr/>
        </p:nvSpPr>
        <p:spPr>
          <a:xfrm>
            <a:off x="70823" y="6141928"/>
            <a:ext cx="281679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300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ATLAS-CONF-2022-039 </a:t>
            </a:r>
            <a:r>
              <a:rPr lang="en-US" altLang="zh-TW" sz="1300" dirty="0">
                <a:solidFill>
                  <a:srgbClr val="660066"/>
                </a:solidFill>
                <a:latin typeface="Comic Sans MS"/>
              </a:rPr>
              <a:t>(</a:t>
            </a:r>
            <a:r>
              <a:rPr lang="en-US" altLang="zh-TW" sz="1300" b="1" dirty="0">
                <a:solidFill>
                  <a:srgbClr val="0000FF"/>
                </a:solidFill>
                <a:latin typeface="Comic Sans MS"/>
              </a:rPr>
              <a:t>ICHEP</a:t>
            </a:r>
            <a:r>
              <a:rPr lang="en-US" altLang="zh-TW" sz="1300" dirty="0">
                <a:solidFill>
                  <a:srgbClr val="660066"/>
                </a:solidFill>
                <a:latin typeface="Comic Sans MS"/>
              </a:rPr>
              <a:t>)</a:t>
            </a:r>
            <a:endParaRPr lang="zh-TW" altLang="en-US" sz="1300" dirty="0">
              <a:solidFill>
                <a:srgbClr val="660066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17159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6" grpId="0" animBg="1"/>
      <p:bldP spid="17" grpId="0"/>
      <p:bldP spid="20" grpId="0"/>
      <p:bldP spid="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群組 9">
            <a:extLst>
              <a:ext uri="{FF2B5EF4-FFF2-40B4-BE49-F238E27FC236}">
                <a16:creationId xmlns:a16="http://schemas.microsoft.com/office/drawing/2014/main" id="{F65B1059-A7AF-44CD-AF53-1CE8D22CBCDE}"/>
              </a:ext>
            </a:extLst>
          </p:cNvPr>
          <p:cNvGrpSpPr>
            <a:grpSpLocks/>
          </p:cNvGrpSpPr>
          <p:nvPr/>
        </p:nvGrpSpPr>
        <p:grpSpPr bwMode="auto">
          <a:xfrm>
            <a:off x="3756898" y="2754481"/>
            <a:ext cx="5380037" cy="2872042"/>
            <a:chOff x="405064" y="2393016"/>
            <a:chExt cx="5379162" cy="2872188"/>
          </a:xfrm>
        </p:grpSpPr>
        <p:sp>
          <p:nvSpPr>
            <p:cNvPr id="7" name="圓角矩形 12">
              <a:extLst>
                <a:ext uri="{FF2B5EF4-FFF2-40B4-BE49-F238E27FC236}">
                  <a16:creationId xmlns:a16="http://schemas.microsoft.com/office/drawing/2014/main" id="{A5146170-456E-4DBE-9804-B90F49227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64" y="2393016"/>
              <a:ext cx="5371824" cy="28721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/>
              <a:endParaRPr lang="zh-TW" altLang="en-US" sz="2800"/>
            </a:p>
          </p:txBody>
        </p:sp>
        <p:grpSp>
          <p:nvGrpSpPr>
            <p:cNvPr id="8" name="群組 13">
              <a:extLst>
                <a:ext uri="{FF2B5EF4-FFF2-40B4-BE49-F238E27FC236}">
                  <a16:creationId xmlns:a16="http://schemas.microsoft.com/office/drawing/2014/main" id="{73F962D1-DEDE-4859-B1C4-55C5C0DE15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380" y="2525702"/>
              <a:ext cx="5315846" cy="2631490"/>
              <a:chOff x="48242" y="1376772"/>
              <a:chExt cx="5315846" cy="2631490"/>
            </a:xfrm>
          </p:grpSpPr>
          <p:sp>
            <p:nvSpPr>
              <p:cNvPr id="9" name="Text Box 4">
                <a:extLst>
                  <a:ext uri="{FF2B5EF4-FFF2-40B4-BE49-F238E27FC236}">
                    <a16:creationId xmlns:a16="http://schemas.microsoft.com/office/drawing/2014/main" id="{7BACC460-AE23-4396-BD9F-F55D34A4CC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416" y="1380873"/>
                <a:ext cx="5315672" cy="2627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342900" indent="-3429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>
                  <a:buFontTx/>
                  <a:buAutoNum type="arabicPeriod"/>
                  <a:defRPr/>
                </a:pPr>
                <a:r>
                  <a:rPr lang="en-US" altLang="zh-TW" sz="2400" dirty="0"/>
                  <a:t> </a:t>
                </a:r>
                <a:r>
                  <a:rPr lang="en-US" altLang="zh-TW" sz="2400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CMS</a:t>
                </a:r>
                <a:r>
                  <a:rPr lang="en-US" altLang="zh-TW" sz="2400" b="1" dirty="0"/>
                  <a:t>:</a:t>
                </a:r>
                <a:r>
                  <a:rPr lang="en-US" altLang="zh-TW" sz="2400" dirty="0"/>
                  <a:t>  </a:t>
                </a:r>
                <a:r>
                  <a:rPr lang="en-US" altLang="zh-TW" sz="2400" b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TW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,</a:t>
                </a:r>
                <a:r>
                  <a:rPr lang="en-US" altLang="zh-TW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400" b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zh-TW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rPr>
                  <a:t>,</a:t>
                </a:r>
                <a:r>
                  <a:rPr lang="en-US" altLang="zh-TW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400" b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TW" sz="2800" b="1" baseline="32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altLang="zh-TW" sz="2400" dirty="0"/>
                  <a:t> search</a:t>
                </a:r>
                <a:r>
                  <a:rPr lang="en-US" altLang="zh-TW" sz="1600" dirty="0"/>
                  <a:t> </a:t>
                </a:r>
                <a:r>
                  <a:rPr lang="en-US" altLang="zh-TW" sz="2100" dirty="0"/>
                  <a:t>@</a:t>
                </a:r>
                <a:r>
                  <a:rPr lang="en-US" altLang="zh-TW" sz="1600" dirty="0"/>
                  <a:t> </a:t>
                </a:r>
                <a:r>
                  <a:rPr lang="en-US" altLang="zh-TW" sz="2400" dirty="0"/>
                  <a:t>LHC</a:t>
                </a:r>
              </a:p>
              <a:p>
                <a:pPr eaLnBrk="1" hangingPunct="1">
                  <a:defRPr/>
                </a:pPr>
                <a:r>
                  <a:rPr lang="en-US" altLang="zh-TW" sz="800" dirty="0">
                    <a:ea typeface="Arial Unicode MS" pitchFamily="34" charset="-120"/>
                  </a:rPr>
                  <a:t> </a:t>
                </a:r>
              </a:p>
              <a:p>
                <a:pPr eaLnBrk="1" hangingPunct="1">
                  <a:buFontTx/>
                  <a:buAutoNum type="arabicPeriod" startAt="2"/>
                  <a:defRPr/>
                </a:pPr>
                <a:r>
                  <a:rPr lang="en-US" altLang="zh-TW" sz="2400" dirty="0">
                    <a:ea typeface="Arial Unicode MS" pitchFamily="34" charset="-120"/>
                  </a:rPr>
                  <a:t> </a:t>
                </a:r>
                <a:r>
                  <a:rPr lang="en-US" altLang="zh-TW" sz="2400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Arial Unicode MS" pitchFamily="34" charset="-120"/>
                  </a:rPr>
                  <a:t>Belle II</a:t>
                </a:r>
                <a:r>
                  <a:rPr lang="en-US" altLang="zh-TW" sz="2400" b="1" dirty="0">
                    <a:ea typeface="Arial Unicode MS" pitchFamily="34" charset="-120"/>
                  </a:rPr>
                  <a:t>:</a:t>
                </a:r>
                <a:r>
                  <a:rPr lang="en-US" altLang="zh-TW" sz="2400" dirty="0">
                    <a:ea typeface="Arial Unicode MS" pitchFamily="34" charset="-120"/>
                  </a:rPr>
                  <a:t>  </a:t>
                </a:r>
                <a:r>
                  <a:rPr lang="el-GR" altLang="zh-TW" sz="24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τ</a:t>
                </a:r>
                <a:r>
                  <a:rPr lang="en-US" altLang="zh-TW" sz="24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 → </a:t>
                </a:r>
                <a:r>
                  <a:rPr lang="el-GR" altLang="zh-TW" sz="24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μγ</a:t>
                </a:r>
                <a:r>
                  <a:rPr lang="en-US" altLang="zh-TW" sz="2400" b="1" dirty="0"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;</a:t>
                </a:r>
                <a:r>
                  <a:rPr lang="en-US" altLang="zh-TW" sz="2400" dirty="0"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  </a:t>
                </a:r>
                <a:r>
                  <a:rPr lang="en-US" altLang="zh-TW" sz="24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B → </a:t>
                </a:r>
                <a:r>
                  <a:rPr lang="el-GR" altLang="zh-TW" sz="24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μν</a:t>
                </a:r>
                <a:r>
                  <a:rPr lang="en-US" altLang="zh-TW" sz="2400" dirty="0"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, </a:t>
                </a:r>
                <a:r>
                  <a:rPr lang="el-GR" altLang="zh-TW" sz="24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τν</a:t>
                </a:r>
                <a:r>
                  <a:rPr lang="en-US" altLang="zh-TW" sz="2400" b="1" dirty="0"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;</a:t>
                </a:r>
                <a:r>
                  <a:rPr lang="en-US" altLang="zh-TW" sz="2400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 </a:t>
                </a:r>
                <a:r>
                  <a:rPr lang="el-GR" altLang="zh-TW" sz="2400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ττ</a:t>
                </a:r>
                <a:r>
                  <a:rPr lang="en-US" altLang="zh-TW" sz="2400" dirty="0"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, </a:t>
                </a:r>
                <a:r>
                  <a:rPr lang="el-GR" altLang="zh-TW" sz="2400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τμ</a:t>
                </a:r>
                <a:endParaRPr lang="en-US" altLang="zh-TW" sz="2400" dirty="0">
                  <a:solidFill>
                    <a:srgbClr val="0000FF"/>
                  </a:solidFill>
                  <a:latin typeface="Times New Roman" panose="02020603050405020304" pitchFamily="18" charset="0"/>
                  <a:ea typeface="Arial Unicode MS" pitchFamily="34" charset="-120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defRPr/>
                </a:pPr>
                <a:endParaRPr lang="en-US" altLang="zh-TW" sz="500" dirty="0">
                  <a:solidFill>
                    <a:srgbClr val="0000FF"/>
                  </a:solidFill>
                  <a:latin typeface="Times New Roman" panose="02020603050405020304" pitchFamily="18" charset="0"/>
                  <a:ea typeface="Arial Unicode MS" pitchFamily="34" charset="-120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defRPr/>
                </a:pPr>
                <a:r>
                  <a:rPr lang="en-US" altLang="zh-TW" sz="2400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     </a:t>
                </a:r>
                <a:r>
                  <a:rPr lang="en-US" altLang="zh-TW" sz="1400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400" dirty="0"/>
                  <a:t>CMS</a:t>
                </a:r>
                <a:r>
                  <a:rPr lang="en-US" altLang="zh-TW" sz="2400" b="1" dirty="0"/>
                  <a:t>:    </a:t>
                </a:r>
                <a:r>
                  <a:rPr lang="en-US" altLang="zh-TW" b="1" dirty="0"/>
                  <a:t> </a:t>
                </a:r>
                <a:r>
                  <a:rPr lang="en-US" altLang="zh-TW" sz="2400" dirty="0" err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B</a:t>
                </a:r>
                <a:r>
                  <a:rPr lang="en-US" altLang="zh-TW" sz="2400" b="1" baseline="-22000" dirty="0" err="1">
                    <a:solidFill>
                      <a:srgbClr val="0000FF"/>
                    </a:solidFill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s,d</a:t>
                </a:r>
                <a:r>
                  <a:rPr lang="en-US" altLang="zh-TW" sz="2400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4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→ </a:t>
                </a:r>
                <a:r>
                  <a:rPr lang="el-GR" altLang="zh-TW" sz="24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Arial Unicode MS" pitchFamily="34" charset="-120"/>
                    <a:cs typeface="Times New Roman" panose="02020603050405020304" pitchFamily="18" charset="0"/>
                  </a:rPr>
                  <a:t>μμ</a:t>
                </a:r>
                <a:endParaRPr lang="en-US" altLang="zh-TW" sz="2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Arial Unicode MS" pitchFamily="34" charset="-120"/>
                  <a:cs typeface="Times New Roman" panose="02020603050405020304" pitchFamily="18" charset="0"/>
                </a:endParaRPr>
              </a:p>
              <a:p>
                <a:pPr marL="0" indent="0" eaLnBrk="1" hangingPunct="1">
                  <a:defRPr/>
                </a:pPr>
                <a:r>
                  <a:rPr lang="en-US" altLang="zh-TW" sz="800" dirty="0">
                    <a:ea typeface="Arial Unicode MS" pitchFamily="34" charset="-120"/>
                  </a:rPr>
                  <a:t> </a:t>
                </a:r>
              </a:p>
              <a:p>
                <a:pPr eaLnBrk="1" hangingPunct="1">
                  <a:buFontTx/>
                  <a:buAutoNum type="arabicPeriod" startAt="3"/>
                  <a:defRPr/>
                </a:pPr>
                <a:r>
                  <a:rPr lang="en-US" altLang="zh-TW" sz="2400" dirty="0">
                    <a:ea typeface="Arial Unicode MS" pitchFamily="34" charset="-120"/>
                  </a:rPr>
                  <a:t> </a:t>
                </a:r>
                <a:r>
                  <a:rPr lang="en-US" altLang="zh-TW" sz="2400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Arial Unicode MS" pitchFamily="34" charset="-120"/>
                  </a:rPr>
                  <a:t>Lattice</a:t>
                </a:r>
                <a:r>
                  <a:rPr lang="en-US" altLang="zh-TW" sz="2400" b="1" dirty="0">
                    <a:ea typeface="Arial Unicode MS" pitchFamily="34" charset="-120"/>
                  </a:rPr>
                  <a:t>:</a:t>
                </a:r>
                <a:r>
                  <a:rPr lang="en-US" altLang="zh-TW" sz="2400" dirty="0">
                    <a:ea typeface="Arial Unicode MS" pitchFamily="34" charset="-120"/>
                  </a:rPr>
                  <a:t> Higgs Potential</a:t>
                </a:r>
              </a:p>
              <a:p>
                <a:pPr eaLnBrk="1" hangingPunct="1">
                  <a:buFontTx/>
                  <a:buAutoNum type="arabicPeriod" startAt="3"/>
                  <a:defRPr/>
                </a:pPr>
                <a:endParaRPr lang="en-US" altLang="zh-TW" sz="2000" dirty="0">
                  <a:ea typeface="Arial Unicode MS" pitchFamily="34" charset="-120"/>
                </a:endParaRPr>
              </a:p>
              <a:p>
                <a:pPr eaLnBrk="1" hangingPunct="1">
                  <a:buFontTx/>
                  <a:buAutoNum type="arabicPeriod" startAt="3"/>
                  <a:defRPr/>
                </a:pPr>
                <a:r>
                  <a:rPr lang="en-US" altLang="zh-TW" sz="2400" dirty="0">
                    <a:ea typeface="Arial Unicode MS" pitchFamily="34" charset="-120"/>
                  </a:rPr>
                  <a:t> </a:t>
                </a:r>
                <a:r>
                  <a:rPr lang="en-US" altLang="zh-TW" sz="2400" u="sng" dirty="0">
                    <a:ea typeface="Arial Unicode MS" pitchFamily="34" charset="-120"/>
                  </a:rPr>
                  <a:t>Steering</a:t>
                </a:r>
                <a:r>
                  <a:rPr lang="en-US" altLang="zh-TW" sz="2400" b="1" dirty="0">
                    <a:ea typeface="Arial Unicode MS" pitchFamily="34" charset="-120"/>
                  </a:rPr>
                  <a:t>:</a:t>
                </a:r>
                <a:r>
                  <a:rPr lang="en-US" altLang="zh-TW" sz="2400" dirty="0">
                    <a:ea typeface="Arial Unicode MS" pitchFamily="34" charset="-120"/>
                  </a:rPr>
                  <a:t>  </a:t>
                </a:r>
                <a:r>
                  <a:rPr lang="en-US" altLang="zh-TW" sz="24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Arial Unicode MS" pitchFamily="34" charset="-120"/>
                  </a:rPr>
                  <a:t>Pheno</a:t>
                </a:r>
                <a:r>
                  <a:rPr lang="en-US" altLang="zh-TW" sz="2400" dirty="0">
                    <a:ea typeface="Arial Unicode MS" pitchFamily="34" charset="-120"/>
                  </a:rPr>
                  <a:t> </a:t>
                </a:r>
                <a:r>
                  <a:rPr lang="zh-TW" altLang="en-US" sz="23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粒子現象學</a:t>
                </a:r>
                <a:endParaRPr lang="en-US" altLang="zh-TW" sz="2300" dirty="0"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grpSp>
            <p:nvGrpSpPr>
              <p:cNvPr id="10" name="群組 15">
                <a:extLst>
                  <a:ext uri="{FF2B5EF4-FFF2-40B4-BE49-F238E27FC236}">
                    <a16:creationId xmlns:a16="http://schemas.microsoft.com/office/drawing/2014/main" id="{AB687C0B-3F29-4F6E-ACED-D9145E8AB8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16590" y="2663310"/>
                <a:ext cx="1440160" cy="718049"/>
                <a:chOff x="3959932" y="2756247"/>
                <a:chExt cx="1440160" cy="718049"/>
              </a:xfrm>
            </p:grpSpPr>
            <p:sp>
              <p:nvSpPr>
                <p:cNvPr id="12" name="矩形 11">
                  <a:extLst>
                    <a:ext uri="{FF2B5EF4-FFF2-40B4-BE49-F238E27FC236}">
                      <a16:creationId xmlns:a16="http://schemas.microsoft.com/office/drawing/2014/main" id="{72A8BC3A-8EC1-4B42-93E8-A488CF4594AC}"/>
                    </a:ext>
                  </a:extLst>
                </p:cNvPr>
                <p:cNvSpPr/>
                <p:nvPr/>
              </p:nvSpPr>
              <p:spPr>
                <a:xfrm>
                  <a:off x="3959866" y="2756576"/>
                  <a:ext cx="1071389" cy="36831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altLang="zh-TW" u="sng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r>
                    <a:rPr lang="en-US" altLang="zh-TW" sz="1900" b="1" u="sng" baseline="300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</a:t>
                  </a:r>
                  <a:r>
                    <a:rPr lang="en-US" altLang="zh-TW" sz="800" b="1" u="sng" baseline="300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u="sng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EWPT</a:t>
                  </a:r>
                  <a:endParaRPr lang="zh-TW" altLang="en-US" u="sng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" name="矩形 12">
                  <a:extLst>
                    <a:ext uri="{FF2B5EF4-FFF2-40B4-BE49-F238E27FC236}">
                      <a16:creationId xmlns:a16="http://schemas.microsoft.com/office/drawing/2014/main" id="{FF99F1FA-9831-442A-8902-15F18923721C}"/>
                    </a:ext>
                  </a:extLst>
                </p:cNvPr>
                <p:cNvSpPr/>
                <p:nvPr/>
              </p:nvSpPr>
              <p:spPr>
                <a:xfrm>
                  <a:off x="3974152" y="3105844"/>
                  <a:ext cx="1425343" cy="36831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altLang="zh-TW" u="sng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Landau Pole</a:t>
                  </a:r>
                  <a:endParaRPr lang="zh-TW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C0F5C73-005C-48F8-AE15-3F0F18C40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139" y="2694402"/>
                <a:ext cx="139638" cy="698594"/>
              </a:xfrm>
              <a:prstGeom prst="leftBrace">
                <a:avLst>
                  <a:gd name="adj1" fmla="val 50631"/>
                  <a:gd name="adj2" fmla="val 50000"/>
                </a:avLst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/>
                <a:endParaRPr lang="zh-TW" altLang="en-US"/>
              </a:p>
            </p:txBody>
          </p:sp>
        </p:grpSp>
      </p:grpSp>
      <p:grpSp>
        <p:nvGrpSpPr>
          <p:cNvPr id="14" name="群組 2">
            <a:extLst>
              <a:ext uri="{FF2B5EF4-FFF2-40B4-BE49-F238E27FC236}">
                <a16:creationId xmlns:a16="http://schemas.microsoft.com/office/drawing/2014/main" id="{98AF0A9B-20F1-4AE0-9D38-067E0E06B3B3}"/>
              </a:ext>
            </a:extLst>
          </p:cNvPr>
          <p:cNvGrpSpPr>
            <a:grpSpLocks/>
          </p:cNvGrpSpPr>
          <p:nvPr/>
        </p:nvGrpSpPr>
        <p:grpSpPr bwMode="auto">
          <a:xfrm>
            <a:off x="939718" y="1882107"/>
            <a:ext cx="2995015" cy="3744913"/>
            <a:chOff x="6134963" y="2744924"/>
            <a:chExt cx="2994863" cy="3744416"/>
          </a:xfrm>
        </p:grpSpPr>
        <p:grpSp>
          <p:nvGrpSpPr>
            <p:cNvPr id="15" name="群組 19">
              <a:extLst>
                <a:ext uri="{FF2B5EF4-FFF2-40B4-BE49-F238E27FC236}">
                  <a16:creationId xmlns:a16="http://schemas.microsoft.com/office/drawing/2014/main" id="{8AD6B9B3-CFB3-4356-9D90-7EBA12D37C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27051" y="3645024"/>
              <a:ext cx="2178000" cy="2844316"/>
              <a:chOff x="6444208" y="3645024"/>
              <a:chExt cx="2178000" cy="2844316"/>
            </a:xfrm>
          </p:grpSpPr>
          <p:grpSp>
            <p:nvGrpSpPr>
              <p:cNvPr id="22" name="群組 20">
                <a:extLst>
                  <a:ext uri="{FF2B5EF4-FFF2-40B4-BE49-F238E27FC236}">
                    <a16:creationId xmlns:a16="http://schemas.microsoft.com/office/drawing/2014/main" id="{A9909E48-8E51-476C-9E7F-AA1AA36822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80212" y="3681028"/>
                <a:ext cx="2078680" cy="2772308"/>
                <a:chOff x="-36512" y="3789040"/>
                <a:chExt cx="2078680" cy="2772308"/>
              </a:xfrm>
            </p:grpSpPr>
            <p:sp>
              <p:nvSpPr>
                <p:cNvPr id="24" name="矩形 22">
                  <a:extLst>
                    <a:ext uri="{FF2B5EF4-FFF2-40B4-BE49-F238E27FC236}">
                      <a16:creationId xmlns:a16="http://schemas.microsoft.com/office/drawing/2014/main" id="{B0A750E0-F2B5-40D3-B11C-16FFE66B26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6512" y="6253571"/>
                  <a:ext cx="1271502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r>
                    <a:rPr lang="en-US" altLang="zh-TW" sz="1400"/>
                    <a:t>Alex Pomarol</a:t>
                  </a:r>
                  <a:endParaRPr lang="zh-TW" altLang="en-US" sz="1400"/>
                </a:p>
              </p:txBody>
            </p:sp>
            <p:pic>
              <p:nvPicPr>
                <p:cNvPr id="25" name="圖片 23">
                  <a:extLst>
                    <a:ext uri="{FF2B5EF4-FFF2-40B4-BE49-F238E27FC236}">
                      <a16:creationId xmlns:a16="http://schemas.microsoft.com/office/drawing/2014/main" id="{815A2236-991A-4610-B228-233F841636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2852"/>
                <a:stretch>
                  <a:fillRect/>
                </a:stretch>
              </p:blipFill>
              <p:spPr bwMode="auto">
                <a:xfrm>
                  <a:off x="43751" y="4077072"/>
                  <a:ext cx="1998417" cy="2452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6" name="矩形 25">
                  <a:extLst>
                    <a:ext uri="{FF2B5EF4-FFF2-40B4-BE49-F238E27FC236}">
                      <a16:creationId xmlns:a16="http://schemas.microsoft.com/office/drawing/2014/main" id="{0B90FC90-2248-49FB-B769-10F6A2F5340E}"/>
                    </a:ext>
                  </a:extLst>
                </p:cNvPr>
                <p:cNvSpPr/>
                <p:nvPr/>
              </p:nvSpPr>
              <p:spPr>
                <a:xfrm>
                  <a:off x="710020" y="3789040"/>
                  <a:ext cx="58669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altLang="zh-TW" b="1" strike="sngStrike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TeV</a:t>
                  </a:r>
                  <a:endParaRPr lang="zh-TW" altLang="en-US" strike="sngStrike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矩形 25">
                  <a:extLst>
                    <a:ext uri="{FF2B5EF4-FFF2-40B4-BE49-F238E27FC236}">
                      <a16:creationId xmlns:a16="http://schemas.microsoft.com/office/drawing/2014/main" id="{6060EF10-32D8-4446-A1FD-ADFEA1695E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4036" y="5517232"/>
                  <a:ext cx="287258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r>
                    <a:rPr lang="el-GR" altLang="zh-TW" b="1">
                      <a:solidFill>
                        <a:srgbClr val="FF0000"/>
                      </a:solidFill>
                      <a:latin typeface="Monotype Corsiva" panose="03010101010201010101" pitchFamily="66" charset="0"/>
                    </a:rPr>
                    <a:t>υ</a:t>
                  </a:r>
                  <a:endParaRPr lang="zh-TW" altLang="en-US"/>
                </a:p>
              </p:txBody>
            </p:sp>
          </p:grpSp>
          <p:sp>
            <p:nvSpPr>
              <p:cNvPr id="23" name="矩形 21">
                <a:extLst>
                  <a:ext uri="{FF2B5EF4-FFF2-40B4-BE49-F238E27FC236}">
                    <a16:creationId xmlns:a16="http://schemas.microsoft.com/office/drawing/2014/main" id="{C157E43A-053B-4103-B7CC-19D0974C6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4208" y="3645024"/>
                <a:ext cx="2178000" cy="2844316"/>
              </a:xfrm>
              <a:prstGeom prst="rect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/>
                <a:endParaRPr lang="zh-TW" altLang="en-US" sz="2800"/>
              </a:p>
            </p:txBody>
          </p:sp>
        </p:grpSp>
        <p:sp>
          <p:nvSpPr>
            <p:cNvPr id="16" name="矩形 27">
              <a:extLst>
                <a:ext uri="{FF2B5EF4-FFF2-40B4-BE49-F238E27FC236}">
                  <a16:creationId xmlns:a16="http://schemas.microsoft.com/office/drawing/2014/main" id="{ACE6CCAC-B647-4990-8A75-8C52BDDCE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0292" y="4895872"/>
              <a:ext cx="1069534" cy="369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Sub-</a:t>
              </a:r>
              <a:r>
                <a:rPr lang="en-US" altLang="zh-TW" dirty="0" err="1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TeV</a:t>
              </a:r>
              <a:endParaRPr lang="zh-TW" altLang="en-US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矩形 28">
              <a:extLst>
                <a:ext uri="{FF2B5EF4-FFF2-40B4-BE49-F238E27FC236}">
                  <a16:creationId xmlns:a16="http://schemas.microsoft.com/office/drawing/2014/main" id="{37C6B3F5-A703-4EE0-ABC1-622304B9D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2994" y="4617132"/>
              <a:ext cx="745450" cy="334104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/>
              <a:endParaRPr lang="zh-TW" altLang="en-US" sz="2800"/>
            </a:p>
          </p:txBody>
        </p:sp>
        <p:grpSp>
          <p:nvGrpSpPr>
            <p:cNvPr id="18" name="群組 1">
              <a:extLst>
                <a:ext uri="{FF2B5EF4-FFF2-40B4-BE49-F238E27FC236}">
                  <a16:creationId xmlns:a16="http://schemas.microsoft.com/office/drawing/2014/main" id="{CF13E672-D745-4030-89C7-90299F78FE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4963" y="2744924"/>
              <a:ext cx="2369952" cy="923207"/>
              <a:chOff x="6001595" y="2744924"/>
              <a:chExt cx="2369952" cy="923207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7F131886-DC69-47DC-803E-50DD65ACADCF}"/>
                  </a:ext>
                </a:extLst>
              </p:cNvPr>
              <p:cNvSpPr/>
              <p:nvPr/>
            </p:nvSpPr>
            <p:spPr>
              <a:xfrm>
                <a:off x="6001595" y="2744924"/>
                <a:ext cx="2369952" cy="9232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     </a:t>
                </a:r>
                <a:r>
                  <a:rPr lang="en-US" altLang="zh-TW" sz="16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Extra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 Higgs Doublet w/</a:t>
                </a:r>
              </a:p>
              <a:p>
                <a:pPr>
                  <a:defRPr/>
                </a:pPr>
                <a:endParaRPr lang="en-US" altLang="zh-TW" sz="300" dirty="0">
                  <a:solidFill>
                    <a:srgbClr val="0000FF"/>
                  </a:solidFill>
                </a:endParaRPr>
              </a:p>
              <a:p>
                <a:pPr>
                  <a:defRPr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     </a:t>
                </a:r>
                <a:r>
                  <a:rPr lang="en-US" altLang="zh-TW" sz="16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Extra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TW" sz="1600" dirty="0">
                    <a:solidFill>
                      <a:srgbClr val="3333FF"/>
                    </a:solidFill>
                  </a:rPr>
                  <a:t>Yukawa</a:t>
                </a:r>
                <a:r>
                  <a:rPr lang="en-US" altLang="zh-TW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Couplings</a:t>
                </a:r>
              </a:p>
              <a:p>
                <a:pPr>
                  <a:defRPr/>
                </a:pPr>
                <a:endParaRPr lang="en-US" altLang="zh-TW" sz="300" dirty="0">
                  <a:solidFill>
                    <a:srgbClr val="0000FF"/>
                  </a:solidFill>
                </a:endParaRPr>
              </a:p>
              <a:p>
                <a:pPr>
                  <a:defRPr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 &amp; </a:t>
                </a:r>
                <a:r>
                  <a:rPr lang="en-US" altLang="zh-TW" sz="16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Extra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 Quartic Couplings</a:t>
                </a:r>
                <a:endParaRPr lang="zh-TW" altLang="en-US" sz="1600" dirty="0"/>
              </a:p>
            </p:txBody>
          </p:sp>
          <p:cxnSp>
            <p:nvCxnSpPr>
              <p:cNvPr id="20" name="直線接點 29">
                <a:extLst>
                  <a:ext uri="{FF2B5EF4-FFF2-40B4-BE49-F238E27FC236}">
                    <a16:creationId xmlns:a16="http://schemas.microsoft.com/office/drawing/2014/main" id="{3BA64DED-16F3-4F57-8072-D5C43525CD4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445982" y="3297600"/>
                <a:ext cx="827958" cy="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直線接點 30">
                <a:extLst>
                  <a:ext uri="{FF2B5EF4-FFF2-40B4-BE49-F238E27FC236}">
                    <a16:creationId xmlns:a16="http://schemas.microsoft.com/office/drawing/2014/main" id="{05FED02E-5F7B-4E11-91FD-25F77EBB5A6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427339" y="3585600"/>
                <a:ext cx="827958" cy="0"/>
              </a:xfrm>
              <a:prstGeom prst="line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2E16B5CE-E370-475F-A949-03B8F4526F38}"/>
              </a:ext>
            </a:extLst>
          </p:cNvPr>
          <p:cNvSpPr/>
          <p:nvPr/>
        </p:nvSpPr>
        <p:spPr>
          <a:xfrm>
            <a:off x="9133839" y="2953173"/>
            <a:ext cx="2099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anose="03000509000000000000" pitchFamily="65" charset="-120"/>
                <a:cs typeface="Arial" panose="020B0604020202020204" pitchFamily="34" charset="0"/>
              </a:rPr>
              <a:t>Kai-Feng (Jack) Chen</a:t>
            </a:r>
            <a:endParaRPr lang="zh-TW" altLang="en-US" u="sng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E11533BF-8574-464E-8C73-D27FB1933018}"/>
              </a:ext>
            </a:extLst>
          </p:cNvPr>
          <p:cNvSpPr/>
          <p:nvPr/>
        </p:nvSpPr>
        <p:spPr>
          <a:xfrm>
            <a:off x="9133839" y="3446886"/>
            <a:ext cx="1319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u="sng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anose="03000509000000000000" pitchFamily="65" charset="-120"/>
                <a:cs typeface="Times New Roman" panose="02020603050405020304" pitchFamily="18" charset="0"/>
              </a:rPr>
              <a:t>Paoti</a:t>
            </a:r>
            <a:r>
              <a:rPr lang="en-US" altLang="zh-TW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標楷體" panose="03000509000000000000" pitchFamily="65" charset="-120"/>
                <a:cs typeface="Times New Roman" panose="02020603050405020304" pitchFamily="18" charset="0"/>
              </a:rPr>
              <a:t> Chang</a:t>
            </a:r>
            <a:endParaRPr lang="zh-TW" altLang="en-US" u="sng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4887A328-BB67-47A4-B2AA-CB5B3662FA94}"/>
              </a:ext>
            </a:extLst>
          </p:cNvPr>
          <p:cNvSpPr/>
          <p:nvPr/>
        </p:nvSpPr>
        <p:spPr>
          <a:xfrm>
            <a:off x="9133839" y="4321598"/>
            <a:ext cx="154401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David C.J. Lin</a:t>
            </a:r>
          </a:p>
          <a:p>
            <a:pPr>
              <a:defRPr/>
            </a:pPr>
            <a:r>
              <a:rPr lang="en-US" altLang="zh-TW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(NYCU)</a:t>
            </a:r>
            <a:endParaRPr lang="zh-TW" altLang="en-US" sz="1600" dirty="0"/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75D2CC87-ABA1-41AF-8B9D-BCEAF8C4E31A}"/>
              </a:ext>
            </a:extLst>
          </p:cNvPr>
          <p:cNvSpPr txBox="1"/>
          <p:nvPr/>
        </p:nvSpPr>
        <p:spPr>
          <a:xfrm>
            <a:off x="4313825" y="195587"/>
            <a:ext cx="4328429" cy="630942"/>
          </a:xfrm>
          <a:prstGeom prst="rect">
            <a:avLst/>
          </a:prstGeom>
          <a:solidFill>
            <a:srgbClr val="B3FFFF"/>
          </a:solidFill>
          <a:ln w="381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zh-TW" altLang="en-US" sz="21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u="sng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nd</a:t>
            </a:r>
            <a:r>
              <a:rPr lang="en-US" altLang="zh-TW" sz="32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ASP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2800" dirty="0">
                <a:ea typeface="標楷體" panose="03000509000000000000" pitchFamily="65" charset="-120"/>
              </a:rPr>
              <a:t>8/2021</a:t>
            </a:r>
            <a:r>
              <a:rPr lang="zh-TW" altLang="en-US" sz="2800" dirty="0"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ea typeface="標楷體" panose="03000509000000000000" pitchFamily="65" charset="-120"/>
              </a:rPr>
              <a:t>– 7/2026 </a:t>
            </a:r>
          </a:p>
          <a:p>
            <a:endParaRPr lang="zh-TW" altLang="en-US" sz="3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2911AC70-709F-4A95-A691-9215D59836C6}"/>
              </a:ext>
            </a:extLst>
          </p:cNvPr>
          <p:cNvSpPr/>
          <p:nvPr/>
        </p:nvSpPr>
        <p:spPr>
          <a:xfrm>
            <a:off x="3820398" y="2274380"/>
            <a:ext cx="51930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Decadal</a:t>
            </a:r>
            <a:r>
              <a:rPr lang="en-US" altLang="zh-TW" sz="2400" u="sng" dirty="0">
                <a:solidFill>
                  <a:srgbClr val="0000FF"/>
                </a:solidFill>
              </a:rPr>
              <a:t> Mission of New </a:t>
            </a:r>
            <a:r>
              <a:rPr lang="en-US" altLang="zh-TW" sz="22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</a:t>
            </a:r>
            <a:r>
              <a:rPr lang="en-US" altLang="zh-TW" sz="2400" u="sng" dirty="0">
                <a:solidFill>
                  <a:srgbClr val="0000FF"/>
                </a:solidFill>
              </a:rPr>
              <a:t>/</a:t>
            </a:r>
            <a:r>
              <a:rPr lang="en-US" altLang="zh-TW" sz="2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Flavor</a:t>
            </a:r>
            <a:r>
              <a:rPr lang="en-US" altLang="zh-TW" sz="2400" u="sng" dirty="0">
                <a:solidFill>
                  <a:srgbClr val="0000FF"/>
                </a:solidFill>
              </a:rPr>
              <a:t> Era</a:t>
            </a:r>
            <a:endParaRPr lang="zh-TW" altLang="en-US" sz="2400" u="sng" dirty="0"/>
          </a:p>
        </p:txBody>
      </p:sp>
      <p:sp>
        <p:nvSpPr>
          <p:cNvPr id="33" name="橢圓 32">
            <a:extLst>
              <a:ext uri="{FF2B5EF4-FFF2-40B4-BE49-F238E27FC236}">
                <a16:creationId xmlns:a16="http://schemas.microsoft.com/office/drawing/2014/main" id="{2D77FC51-34BB-4A73-8784-8CF4660787ED}"/>
              </a:ext>
            </a:extLst>
          </p:cNvPr>
          <p:cNvSpPr/>
          <p:nvPr/>
        </p:nvSpPr>
        <p:spPr>
          <a:xfrm>
            <a:off x="1145600" y="1867178"/>
            <a:ext cx="662400" cy="96131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4" name="群組 33">
            <a:extLst>
              <a:ext uri="{FF2B5EF4-FFF2-40B4-BE49-F238E27FC236}">
                <a16:creationId xmlns:a16="http://schemas.microsoft.com/office/drawing/2014/main" id="{C96293A3-A06F-4F5B-AD04-F6E0CFB69A84}"/>
              </a:ext>
            </a:extLst>
          </p:cNvPr>
          <p:cNvGrpSpPr/>
          <p:nvPr/>
        </p:nvGrpSpPr>
        <p:grpSpPr>
          <a:xfrm>
            <a:off x="4264039" y="1354905"/>
            <a:ext cx="4428000" cy="584775"/>
            <a:chOff x="3534749" y="1267878"/>
            <a:chExt cx="4379725" cy="584775"/>
          </a:xfrm>
          <a:solidFill>
            <a:srgbClr val="FFD5FF"/>
          </a:solidFill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1A9430D0-1DE8-46C0-9C39-BA84A7EC704F}"/>
                </a:ext>
              </a:extLst>
            </p:cNvPr>
            <p:cNvSpPr/>
            <p:nvPr/>
          </p:nvSpPr>
          <p:spPr>
            <a:xfrm>
              <a:off x="3534749" y="1267878"/>
              <a:ext cx="4379725" cy="584775"/>
            </a:xfrm>
            <a:prstGeom prst="rect">
              <a:avLst/>
            </a:prstGeom>
            <a:grpFill/>
            <a:ln w="57150">
              <a:solidFill>
                <a:srgbClr val="000099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Finite Chance for Discovery</a:t>
              </a:r>
              <a:r>
                <a:rPr lang="en-US" altLang="zh-TW" sz="12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sz="3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!</a:t>
              </a:r>
              <a:endParaRPr lang="zh-TW" altLang="en-US" sz="3200" dirty="0">
                <a:solidFill>
                  <a:srgbClr val="FF00FF"/>
                </a:solidFill>
                <a:latin typeface="Monotype Corsiva" panose="03010101010201010101" pitchFamily="66" charset="0"/>
              </a:endParaRPr>
            </a:p>
          </p:txBody>
        </p:sp>
        <p:cxnSp>
          <p:nvCxnSpPr>
            <p:cNvPr id="36" name="直線接點 35">
              <a:extLst>
                <a:ext uri="{FF2B5EF4-FFF2-40B4-BE49-F238E27FC236}">
                  <a16:creationId xmlns:a16="http://schemas.microsoft.com/office/drawing/2014/main" id="{3BE69963-797D-41BC-9162-FBCB9B4E02BA}"/>
                </a:ext>
              </a:extLst>
            </p:cNvPr>
            <p:cNvCxnSpPr/>
            <p:nvPr/>
          </p:nvCxnSpPr>
          <p:spPr>
            <a:xfrm>
              <a:off x="3649638" y="1699200"/>
              <a:ext cx="4129142" cy="0"/>
            </a:xfrm>
            <a:prstGeom prst="line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4A90668-4C28-4E11-AC53-A30F3A5FDEA8}"/>
              </a:ext>
            </a:extLst>
          </p:cNvPr>
          <p:cNvSpPr txBox="1"/>
          <p:nvPr/>
        </p:nvSpPr>
        <p:spPr>
          <a:xfrm>
            <a:off x="5422888" y="5852859"/>
            <a:ext cx="1988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u="sng" dirty="0">
                <a:solidFill>
                  <a:srgbClr val="0000FF"/>
                </a:solidFill>
              </a:rPr>
              <a:t>Wish us </a:t>
            </a:r>
            <a:r>
              <a:rPr lang="en-US" altLang="zh-TW" sz="24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Luck</a:t>
            </a:r>
            <a:r>
              <a:rPr lang="en-US" altLang="zh-TW" sz="1000" u="sng" dirty="0">
                <a:solidFill>
                  <a:srgbClr val="0000FF"/>
                </a:solidFill>
              </a:rPr>
              <a:t> </a:t>
            </a:r>
            <a:r>
              <a:rPr lang="en-US" altLang="zh-TW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zh-TW" altLang="en-US" sz="2400" b="1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CAAF5D9F-4EA7-451F-9963-684D93A29382}"/>
              </a:ext>
            </a:extLst>
          </p:cNvPr>
          <p:cNvSpPr txBox="1"/>
          <p:nvPr/>
        </p:nvSpPr>
        <p:spPr>
          <a:xfrm>
            <a:off x="9284257" y="2157578"/>
            <a:ext cx="2534989" cy="707886"/>
          </a:xfrm>
          <a:prstGeom prst="rect">
            <a:avLst/>
          </a:prstGeom>
          <a:solidFill>
            <a:srgbClr val="66FFFF">
              <a:alpha val="67059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54</a:t>
            </a:r>
            <a:r>
              <a:rPr lang="en-US" altLang="zh-TW" sz="2000" dirty="0">
                <a:solidFill>
                  <a:srgbClr val="3333FF"/>
                </a:solidFill>
              </a:rPr>
              <a:t> extra flavor param.</a:t>
            </a:r>
          </a:p>
          <a:p>
            <a:pPr algn="ctr"/>
            <a:r>
              <a:rPr lang="en-US" altLang="zh-TW" sz="1600" dirty="0">
                <a:solidFill>
                  <a:srgbClr val="3333FF"/>
                </a:solidFill>
              </a:rPr>
              <a:t>&amp; </a:t>
            </a:r>
            <a:r>
              <a:rPr lang="en-US" altLang="zh-TW" sz="2000" dirty="0">
                <a:solidFill>
                  <a:srgbClr val="AD0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altLang="zh-TW" sz="1600" dirty="0">
                <a:solidFill>
                  <a:srgbClr val="3333FF"/>
                </a:solidFill>
              </a:rPr>
              <a:t> </a:t>
            </a:r>
            <a:r>
              <a:rPr lang="en-US" altLang="zh-TW" sz="2000" dirty="0" err="1">
                <a:solidFill>
                  <a:srgbClr val="3333FF"/>
                </a:solidFill>
              </a:rPr>
              <a:t>add’l</a:t>
            </a:r>
            <a:r>
              <a:rPr lang="en-US" altLang="zh-TW" dirty="0">
                <a:solidFill>
                  <a:srgbClr val="3333FF"/>
                </a:solidFill>
              </a:rPr>
              <a:t> </a:t>
            </a:r>
            <a:r>
              <a:rPr lang="en-US" altLang="zh-TW" sz="2000" dirty="0">
                <a:solidFill>
                  <a:srgbClr val="3333FF"/>
                </a:solidFill>
              </a:rPr>
              <a:t>Higgs</a:t>
            </a:r>
            <a:r>
              <a:rPr lang="en-US" altLang="zh-TW" dirty="0">
                <a:solidFill>
                  <a:srgbClr val="3333FF"/>
                </a:solidFill>
              </a:rPr>
              <a:t> </a:t>
            </a:r>
            <a:r>
              <a:rPr lang="en-US" altLang="zh-TW" sz="2000" dirty="0">
                <a:solidFill>
                  <a:srgbClr val="3333FF"/>
                </a:solidFill>
              </a:rPr>
              <a:t>param.</a:t>
            </a:r>
            <a:endParaRPr lang="zh-TW" altLang="en-US" sz="2000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081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5CC8DD3D-61CF-4FBB-B209-E6D8CD63197C}"/>
              </a:ext>
            </a:extLst>
          </p:cNvPr>
          <p:cNvSpPr txBox="1"/>
          <p:nvPr/>
        </p:nvSpPr>
        <p:spPr>
          <a:xfrm>
            <a:off x="5028239" y="3105834"/>
            <a:ext cx="2135521" cy="646331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TW" sz="3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Thank You</a:t>
            </a:r>
            <a:r>
              <a:rPr lang="en-US" altLang="zh-TW" sz="8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3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!</a:t>
            </a:r>
          </a:p>
        </p:txBody>
      </p:sp>
      <p:pic>
        <p:nvPicPr>
          <p:cNvPr id="3" name="Picture 16" descr="DSCN9508">
            <a:extLst>
              <a:ext uri="{FF2B5EF4-FFF2-40B4-BE49-F238E27FC236}">
                <a16:creationId xmlns:a16="http://schemas.microsoft.com/office/drawing/2014/main" id="{66A3E9A0-F5CA-4634-9242-173565118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7" t="18007" r="3978"/>
          <a:stretch>
            <a:fillRect/>
          </a:stretch>
        </p:blipFill>
        <p:spPr bwMode="auto">
          <a:xfrm>
            <a:off x="8890201" y="3959225"/>
            <a:ext cx="3146152" cy="225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CB33B49D-E479-4766-9333-BB92E1D2E7C1}"/>
              </a:ext>
            </a:extLst>
          </p:cNvPr>
          <p:cNvSpPr txBox="1"/>
          <p:nvPr/>
        </p:nvSpPr>
        <p:spPr>
          <a:xfrm>
            <a:off x="9437564" y="6214628"/>
            <a:ext cx="2599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a Higgs, and a 2</a:t>
            </a:r>
            <a:r>
              <a:rPr lang="en-US" altLang="zh-TW" baseline="30000" dirty="0">
                <a:solidFill>
                  <a:srgbClr val="0000FF"/>
                </a:solidFill>
              </a:rPr>
              <a:t>nd</a:t>
            </a:r>
            <a:r>
              <a:rPr lang="en-US" altLang="zh-TW" dirty="0">
                <a:solidFill>
                  <a:srgbClr val="0000FF"/>
                </a:solidFill>
              </a:rPr>
              <a:t> Higgs ...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A59FB992-CCC1-4C6B-833E-895A7662C14D}"/>
              </a:ext>
            </a:extLst>
          </p:cNvPr>
          <p:cNvSpPr txBox="1"/>
          <p:nvPr/>
        </p:nvSpPr>
        <p:spPr>
          <a:xfrm>
            <a:off x="5154778" y="1050160"/>
            <a:ext cx="690759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Up to </a:t>
            </a:r>
            <a:r>
              <a:rPr lang="en-US" altLang="zh-TW" sz="2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Nature</a:t>
            </a:r>
            <a:r>
              <a:rPr lang="en-US" altLang="zh-TW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whether our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Wish for </a:t>
            </a:r>
            <a:r>
              <a:rPr lang="en-US" altLang="zh-TW" sz="21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Discovery</a:t>
            </a:r>
            <a:r>
              <a:rPr lang="en-US" altLang="zh-TW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TW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Granted  </a:t>
            </a:r>
            <a:r>
              <a:rPr lang="en-US" altLang="zh-TW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en-US" altLang="zh-TW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or Not </a:t>
            </a:r>
            <a:r>
              <a:rPr lang="en-US" altLang="zh-TW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zh-TW" altLang="en-US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141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>
            <a:extLst>
              <a:ext uri="{FF2B5EF4-FFF2-40B4-BE49-F238E27FC236}">
                <a16:creationId xmlns:a16="http://schemas.microsoft.com/office/drawing/2014/main" id="{E3A92670-C5E0-4D5E-801A-C820720EE536}"/>
              </a:ext>
            </a:extLst>
          </p:cNvPr>
          <p:cNvGrpSpPr/>
          <p:nvPr/>
        </p:nvGrpSpPr>
        <p:grpSpPr>
          <a:xfrm>
            <a:off x="1891840" y="127680"/>
            <a:ext cx="8413200" cy="6409959"/>
            <a:chOff x="378000" y="188640"/>
            <a:chExt cx="8413200" cy="6409959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3BC5B378-E194-418F-8194-D27174675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000" y="921600"/>
              <a:ext cx="8413200" cy="5608800"/>
            </a:xfrm>
            <a:prstGeom prst="rect">
              <a:avLst/>
            </a:prstGeom>
          </p:spPr>
        </p:pic>
        <p:sp>
          <p:nvSpPr>
            <p:cNvPr id="4" name="文字方塊 3">
              <a:extLst>
                <a:ext uri="{FF2B5EF4-FFF2-40B4-BE49-F238E27FC236}">
                  <a16:creationId xmlns:a16="http://schemas.microsoft.com/office/drawing/2014/main" id="{05DCE506-3121-4E56-8418-1BCE2EE70085}"/>
                </a:ext>
              </a:extLst>
            </p:cNvPr>
            <p:cNvSpPr txBox="1"/>
            <p:nvPr/>
          </p:nvSpPr>
          <p:spPr>
            <a:xfrm>
              <a:off x="1782000" y="188640"/>
              <a:ext cx="6307200" cy="600164"/>
            </a:xfrm>
            <a:prstGeom prst="rect">
              <a:avLst/>
            </a:prstGeom>
            <a:solidFill>
              <a:srgbClr val="C1FFFF"/>
            </a:solidFill>
          </p:spPr>
          <p:txBody>
            <a:bodyPr wrap="square" rtlCol="0">
              <a:spAutoFit/>
            </a:bodyPr>
            <a:lstStyle/>
            <a:p>
              <a:endParaRPr lang="en-US" altLang="zh-TW" sz="200" dirty="0">
                <a:solidFill>
                  <a:srgbClr val="0000FF"/>
                </a:solidFill>
              </a:endParaRPr>
            </a:p>
            <a:p>
              <a:r>
                <a:rPr lang="en-US" altLang="zh-TW" sz="22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u="sng" dirty="0">
                  <a:solidFill>
                    <a:srgbClr val="0000FF"/>
                  </a:solidFill>
                </a:rPr>
                <a:t>Glimpse</a:t>
              </a:r>
              <a:r>
                <a:rPr lang="en-US" altLang="zh-TW" sz="2200" dirty="0">
                  <a:solidFill>
                    <a:srgbClr val="0000FF"/>
                  </a:solidFill>
                </a:rPr>
                <a:t> of coming New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275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Flavor</a:t>
              </a:r>
              <a:r>
                <a:rPr lang="en-US" altLang="zh-TW" sz="28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</a:rPr>
                <a:t>Era in 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2HDM</a:t>
              </a:r>
              <a:endParaRPr lang="en-US" altLang="zh-TW" sz="3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300" dirty="0">
                <a:solidFill>
                  <a:srgbClr val="0000FF"/>
                </a:solidFill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27252673-8126-4065-A148-2F546B1345CA}"/>
                </a:ext>
              </a:extLst>
            </p:cNvPr>
            <p:cNvSpPr/>
            <p:nvPr/>
          </p:nvSpPr>
          <p:spPr bwMode="auto">
            <a:xfrm>
              <a:off x="1295636" y="3465004"/>
              <a:ext cx="936000" cy="3060340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6" name="群組 5">
              <a:extLst>
                <a:ext uri="{FF2B5EF4-FFF2-40B4-BE49-F238E27FC236}">
                  <a16:creationId xmlns:a16="http://schemas.microsoft.com/office/drawing/2014/main" id="{E64F2ED8-F9B7-45F8-9C0C-A9AA2D21B14B}"/>
                </a:ext>
              </a:extLst>
            </p:cNvPr>
            <p:cNvGrpSpPr/>
            <p:nvPr/>
          </p:nvGrpSpPr>
          <p:grpSpPr>
            <a:xfrm>
              <a:off x="1439652" y="1160748"/>
              <a:ext cx="1606385" cy="1116124"/>
              <a:chOff x="1439652" y="1160748"/>
              <a:chExt cx="1606385" cy="1116124"/>
            </a:xfrm>
          </p:grpSpPr>
          <p:pic>
            <p:nvPicPr>
              <p:cNvPr id="12" name="圖片 11">
                <a:extLst>
                  <a:ext uri="{FF2B5EF4-FFF2-40B4-BE49-F238E27FC236}">
                    <a16:creationId xmlns:a16="http://schemas.microsoft.com/office/drawing/2014/main" id="{5571B7F4-81C7-4797-9ADA-D276A7A32D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39652" y="1160748"/>
                <a:ext cx="1606385" cy="111612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sp>
            <p:nvSpPr>
              <p:cNvPr id="13" name="橢圓 12">
                <a:extLst>
                  <a:ext uri="{FF2B5EF4-FFF2-40B4-BE49-F238E27FC236}">
                    <a16:creationId xmlns:a16="http://schemas.microsoft.com/office/drawing/2014/main" id="{38BE4F5D-6284-4DAF-8059-EC76DDCC8FF0}"/>
                  </a:ext>
                </a:extLst>
              </p:cNvPr>
              <p:cNvSpPr/>
              <p:nvPr/>
            </p:nvSpPr>
            <p:spPr>
              <a:xfrm>
                <a:off x="2034000" y="1720800"/>
                <a:ext cx="61200" cy="61200"/>
              </a:xfrm>
              <a:prstGeom prst="ellipse">
                <a:avLst/>
              </a:prstGeom>
              <a:solidFill>
                <a:srgbClr val="FF0000"/>
              </a:solidFill>
            </p:spPr>
            <p:txBody>
              <a:bodyPr wrap="none" rtlCol="0" anchor="ctr">
                <a:spAutoFit/>
              </a:bodyPr>
              <a:lstStyle/>
              <a:p>
                <a:pPr algn="ctr"/>
                <a:endParaRPr lang="zh-TW" altLang="en-US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橢圓 13">
                <a:extLst>
                  <a:ext uri="{FF2B5EF4-FFF2-40B4-BE49-F238E27FC236}">
                    <a16:creationId xmlns:a16="http://schemas.microsoft.com/office/drawing/2014/main" id="{F313BCF4-CC27-44A0-BECC-A51EDAAFF26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82000" y="2124000"/>
                <a:ext cx="53994" cy="54000"/>
              </a:xfrm>
              <a:prstGeom prst="ellipse">
                <a:avLst/>
              </a:prstGeom>
              <a:solidFill>
                <a:srgbClr val="FF00FF"/>
              </a:solidFill>
              <a:ln w="12700">
                <a:solidFill>
                  <a:srgbClr val="3333FF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endParaRPr lang="zh-TW" altLang="en-US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E202810D-85E3-4850-BCB4-BAF60E4A85DF}"/>
                </a:ext>
              </a:extLst>
            </p:cNvPr>
            <p:cNvSpPr/>
            <p:nvPr/>
          </p:nvSpPr>
          <p:spPr bwMode="auto">
            <a:xfrm>
              <a:off x="2425554" y="5526348"/>
              <a:ext cx="601200" cy="810000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3CD15D90-CD48-40BF-92DE-F1A710318F07}"/>
                </a:ext>
              </a:extLst>
            </p:cNvPr>
            <p:cNvSpPr/>
            <p:nvPr/>
          </p:nvSpPr>
          <p:spPr>
            <a:xfrm>
              <a:off x="2339670" y="6321600"/>
              <a:ext cx="7729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rgbClr val="0000FF"/>
                  </a:solidFill>
                </a:rPr>
                <a:t>Belle II</a:t>
              </a:r>
              <a:endParaRPr lang="zh-TW" altLang="en-US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B5FCCFD9-F8E8-45A4-AE93-1295919995CB}"/>
                </a:ext>
              </a:extLst>
            </p:cNvPr>
            <p:cNvSpPr/>
            <p:nvPr/>
          </p:nvSpPr>
          <p:spPr>
            <a:xfrm>
              <a:off x="1594836" y="2074882"/>
              <a:ext cx="428322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altLang="zh-TW" sz="1500" b="1" i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l-GR" altLang="zh-TW" sz="1700" b="1" i="1" baseline="-22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1700" b="1" i="1" baseline="-22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altLang="zh-TW" sz="17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14540A8E-78BB-48EC-B365-D8321CD13E43}"/>
                </a:ext>
              </a:extLst>
            </p:cNvPr>
            <p:cNvSpPr/>
            <p:nvPr/>
          </p:nvSpPr>
          <p:spPr>
            <a:xfrm>
              <a:off x="1396078" y="628142"/>
              <a:ext cx="19062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8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5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</a:t>
              </a:r>
              <a:r>
                <a:rPr lang="en-US" altLang="zh-TW" sz="8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l-GR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τ</a:t>
              </a:r>
              <a:r>
                <a:rPr lang="en-US" altLang="zh-TW" sz="15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FV </a:t>
              </a:r>
              <a:r>
                <a:rPr lang="en-US" altLang="zh-TW" sz="15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zh-TW" sz="15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Flav.Viol</a:t>
              </a:r>
              <a:r>
                <a:rPr lang="en-US" altLang="zh-TW" sz="15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.) </a:t>
              </a:r>
              <a:endParaRPr lang="zh-TW" alt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圓角矩形 18">
              <a:extLst>
                <a:ext uri="{FF2B5EF4-FFF2-40B4-BE49-F238E27FC236}">
                  <a16:creationId xmlns:a16="http://schemas.microsoft.com/office/drawing/2014/main" id="{C4FD3B0A-8223-4BE6-B491-2254453770EC}"/>
                </a:ext>
              </a:extLst>
            </p:cNvPr>
            <p:cNvSpPr/>
            <p:nvPr/>
          </p:nvSpPr>
          <p:spPr bwMode="auto">
            <a:xfrm>
              <a:off x="4081656" y="296652"/>
              <a:ext cx="1908000" cy="396044"/>
            </a:xfrm>
            <a:prstGeom prst="roundRect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id="{B41DB258-999A-46CC-A205-22590C82A044}"/>
              </a:ext>
            </a:extLst>
          </p:cNvPr>
          <p:cNvSpPr/>
          <p:nvPr/>
        </p:nvSpPr>
        <p:spPr>
          <a:xfrm>
            <a:off x="1441324" y="6104344"/>
            <a:ext cx="1418400" cy="238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TW" sz="950" dirty="0" err="1">
                <a:solidFill>
                  <a:srgbClr val="000000"/>
                </a:solidFill>
              </a:rPr>
              <a:t>WSH&amp;Kumar</a:t>
            </a:r>
            <a:r>
              <a:rPr lang="en-US" altLang="zh-TW" sz="950" dirty="0">
                <a:solidFill>
                  <a:srgbClr val="000000"/>
                </a:solidFill>
              </a:rPr>
              <a:t>, PRD</a:t>
            </a:r>
            <a:r>
              <a:rPr lang="en-US" altLang="zh-TW" sz="9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950" dirty="0">
                <a:solidFill>
                  <a:srgbClr val="000000"/>
                </a:solidFill>
              </a:rPr>
              <a:t>20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0D9C63DC-FA1A-435F-8CB0-DCFEBCA08384}"/>
              </a:ext>
            </a:extLst>
          </p:cNvPr>
          <p:cNvSpPr txBox="1"/>
          <p:nvPr/>
        </p:nvSpPr>
        <p:spPr>
          <a:xfrm>
            <a:off x="2745040" y="4925040"/>
            <a:ext cx="2057977" cy="492443"/>
          </a:xfrm>
          <a:prstGeom prst="rect">
            <a:avLst/>
          </a:prstGeom>
          <a:solidFill>
            <a:srgbClr val="92D05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00" dirty="0">
                <a:solidFill>
                  <a:srgbClr val="0000FF"/>
                </a:solidFill>
              </a:rPr>
              <a:t>Much more promising </a:t>
            </a:r>
            <a:r>
              <a:rPr lang="en-US" altLang="zh-TW" sz="1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</a:t>
            </a:r>
          </a:p>
          <a:p>
            <a:r>
              <a:rPr lang="en-US" altLang="zh-TW" sz="11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3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en-US" altLang="zh-TW" sz="12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3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g-2</a:t>
            </a:r>
            <a:r>
              <a:rPr lang="en-US" altLang="zh-TW" sz="1200" dirty="0">
                <a:solidFill>
                  <a:srgbClr val="FF00FF"/>
                </a:solidFill>
              </a:rPr>
              <a:t> </a:t>
            </a:r>
            <a:r>
              <a:rPr lang="en-US" altLang="zh-TW" sz="1300" dirty="0">
                <a:solidFill>
                  <a:srgbClr val="0000FF"/>
                </a:solidFill>
              </a:rPr>
              <a:t>is harbinger</a:t>
            </a:r>
            <a:endParaRPr lang="zh-TW" altLang="en-US" sz="1300" dirty="0">
              <a:solidFill>
                <a:srgbClr val="0000FF"/>
              </a:solidFill>
            </a:endParaRPr>
          </a:p>
        </p:txBody>
      </p: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41284EA4-9258-4086-B91D-78BC70770C77}"/>
              </a:ext>
            </a:extLst>
          </p:cNvPr>
          <p:cNvGrpSpPr/>
          <p:nvPr/>
        </p:nvGrpSpPr>
        <p:grpSpPr>
          <a:xfrm>
            <a:off x="8436804" y="1796082"/>
            <a:ext cx="2034956" cy="583942"/>
            <a:chOff x="6922964" y="1857042"/>
            <a:chExt cx="2034956" cy="583942"/>
          </a:xfrm>
        </p:grpSpPr>
        <p:sp>
          <p:nvSpPr>
            <p:cNvPr id="18" name="橢圓 17">
              <a:extLst>
                <a:ext uri="{FF2B5EF4-FFF2-40B4-BE49-F238E27FC236}">
                  <a16:creationId xmlns:a16="http://schemas.microsoft.com/office/drawing/2014/main" id="{DEF1FE76-2814-45C6-8AB4-5FEA14D23931}"/>
                </a:ext>
              </a:extLst>
            </p:cNvPr>
            <p:cNvSpPr/>
            <p:nvPr/>
          </p:nvSpPr>
          <p:spPr bwMode="auto">
            <a:xfrm rot="2866227">
              <a:off x="7856208" y="1339271"/>
              <a:ext cx="396064" cy="1807361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48D4A798-DA81-4EC2-9332-C8B3E5EA68B9}"/>
                </a:ext>
              </a:extLst>
            </p:cNvPr>
            <p:cNvSpPr/>
            <p:nvPr/>
          </p:nvSpPr>
          <p:spPr>
            <a:xfrm rot="19175092">
              <a:off x="6922964" y="1857042"/>
              <a:ext cx="191751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g2HDM</a:t>
              </a:r>
              <a:r>
                <a:rPr lang="en-US" altLang="zh-TW" sz="12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altLang="zh-TW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</a:t>
              </a:r>
              <a:r>
                <a:rPr lang="en-US" altLang="zh-TW" sz="1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2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interference</a:t>
              </a:r>
              <a:endParaRPr lang="zh-TW" altLang="en-US" sz="1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7ED7BBE8-9F6F-4A85-8EF0-F1AA99E79E75}"/>
              </a:ext>
            </a:extLst>
          </p:cNvPr>
          <p:cNvGrpSpPr/>
          <p:nvPr/>
        </p:nvGrpSpPr>
        <p:grpSpPr>
          <a:xfrm>
            <a:off x="8786140" y="2826240"/>
            <a:ext cx="1512388" cy="3693399"/>
            <a:chOff x="7272300" y="2887200"/>
            <a:chExt cx="1512388" cy="3693399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48F575B4-BEA7-4891-8C20-FDA5BC72795C}"/>
                </a:ext>
              </a:extLst>
            </p:cNvPr>
            <p:cNvSpPr/>
            <p:nvPr/>
          </p:nvSpPr>
          <p:spPr>
            <a:xfrm>
              <a:off x="7272300" y="2887200"/>
              <a:ext cx="5741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u="sng" dirty="0">
                  <a:solidFill>
                    <a:srgbClr val="0088B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LHCb</a:t>
              </a:r>
              <a:endParaRPr lang="zh-TW" altLang="en-US" sz="1200" b="1" u="sng" dirty="0">
                <a:solidFill>
                  <a:srgbClr val="0088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2" name="群組 21">
              <a:extLst>
                <a:ext uri="{FF2B5EF4-FFF2-40B4-BE49-F238E27FC236}">
                  <a16:creationId xmlns:a16="http://schemas.microsoft.com/office/drawing/2014/main" id="{FEF7BD88-CA82-47A2-AD1B-8C7831491433}"/>
                </a:ext>
              </a:extLst>
            </p:cNvPr>
            <p:cNvGrpSpPr/>
            <p:nvPr/>
          </p:nvGrpSpPr>
          <p:grpSpPr>
            <a:xfrm>
              <a:off x="7335688" y="5511600"/>
              <a:ext cx="1449000" cy="1068999"/>
              <a:chOff x="7335688" y="5511600"/>
              <a:chExt cx="1449000" cy="1068999"/>
            </a:xfrm>
          </p:grpSpPr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E27FF921-AB63-424F-B626-ECC46DE56463}"/>
                  </a:ext>
                </a:extLst>
              </p:cNvPr>
              <p:cNvSpPr/>
              <p:nvPr/>
            </p:nvSpPr>
            <p:spPr bwMode="auto">
              <a:xfrm>
                <a:off x="8089200" y="5511600"/>
                <a:ext cx="601200" cy="712800"/>
              </a:xfrm>
              <a:prstGeom prst="rect">
                <a:avLst/>
              </a:prstGeom>
              <a:solidFill>
                <a:srgbClr val="FFFF00">
                  <a:alpha val="50196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6063F582-56CC-4805-A181-8E40E03BEDE2}"/>
                  </a:ext>
                </a:extLst>
              </p:cNvPr>
              <p:cNvSpPr/>
              <p:nvPr/>
            </p:nvSpPr>
            <p:spPr>
              <a:xfrm>
                <a:off x="8011719" y="6192000"/>
                <a:ext cx="77296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00FF"/>
                    </a:solidFill>
                  </a:rPr>
                  <a:t>Belle II</a:t>
                </a:r>
                <a:endParaRPr lang="zh-TW" altLang="en-US" sz="1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12B47EAE-433C-4B81-9351-203A4898C916}"/>
                  </a:ext>
                </a:extLst>
              </p:cNvPr>
              <p:cNvSpPr/>
              <p:nvPr/>
            </p:nvSpPr>
            <p:spPr bwMode="auto">
              <a:xfrm>
                <a:off x="7335688" y="5511600"/>
                <a:ext cx="612000" cy="846000"/>
              </a:xfrm>
              <a:prstGeom prst="rect">
                <a:avLst/>
              </a:prstGeom>
              <a:solidFill>
                <a:srgbClr val="FFFF00">
                  <a:alpha val="25098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C71D2B97-A192-4D71-9264-1B25DBF8115A}"/>
                  </a:ext>
                </a:extLst>
              </p:cNvPr>
              <p:cNvSpPr/>
              <p:nvPr/>
            </p:nvSpPr>
            <p:spPr>
              <a:xfrm>
                <a:off x="7374839" y="6303600"/>
                <a:ext cx="52290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u="sng" dirty="0">
                    <a:solidFill>
                      <a:srgbClr val="0000FF"/>
                    </a:solidFill>
                  </a:rPr>
                  <a:t>CMS</a:t>
                </a:r>
                <a:endParaRPr lang="zh-TW" altLang="en-US" sz="1200" b="1" u="sng" dirty="0">
                  <a:solidFill>
                    <a:srgbClr val="0000FF"/>
                  </a:solidFill>
                </a:endParaRPr>
              </a:p>
            </p:txBody>
          </p:sp>
        </p:grpSp>
      </p:grpSp>
      <p:grpSp>
        <p:nvGrpSpPr>
          <p:cNvPr id="27" name="群組 26">
            <a:extLst>
              <a:ext uri="{FF2B5EF4-FFF2-40B4-BE49-F238E27FC236}">
                <a16:creationId xmlns:a16="http://schemas.microsoft.com/office/drawing/2014/main" id="{E0FB5394-9F9A-440E-B71E-6880B069599A}"/>
              </a:ext>
            </a:extLst>
          </p:cNvPr>
          <p:cNvGrpSpPr/>
          <p:nvPr/>
        </p:nvGrpSpPr>
        <p:grpSpPr>
          <a:xfrm>
            <a:off x="4924393" y="559728"/>
            <a:ext cx="3472534" cy="5992311"/>
            <a:chOff x="3410553" y="620688"/>
            <a:chExt cx="3472534" cy="5992311"/>
          </a:xfrm>
        </p:grpSpPr>
        <p:grpSp>
          <p:nvGrpSpPr>
            <p:cNvPr id="28" name="群組 27">
              <a:extLst>
                <a:ext uri="{FF2B5EF4-FFF2-40B4-BE49-F238E27FC236}">
                  <a16:creationId xmlns:a16="http://schemas.microsoft.com/office/drawing/2014/main" id="{35C7A433-8E34-4B7B-B4E5-ED799150A027}"/>
                </a:ext>
              </a:extLst>
            </p:cNvPr>
            <p:cNvGrpSpPr/>
            <p:nvPr/>
          </p:nvGrpSpPr>
          <p:grpSpPr>
            <a:xfrm>
              <a:off x="4499992" y="5525663"/>
              <a:ext cx="1246633" cy="1087336"/>
              <a:chOff x="4499992" y="5525663"/>
              <a:chExt cx="1246633" cy="1087336"/>
            </a:xfrm>
          </p:grpSpPr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2C24C7EE-740A-4A44-9383-BDEDBF80AE93}"/>
                  </a:ext>
                </a:extLst>
              </p:cNvPr>
              <p:cNvSpPr/>
              <p:nvPr/>
            </p:nvSpPr>
            <p:spPr bwMode="auto">
              <a:xfrm>
                <a:off x="5053928" y="5526000"/>
                <a:ext cx="601200" cy="846000"/>
              </a:xfrm>
              <a:prstGeom prst="rect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DCC0E66D-229D-4445-8E5B-6718AB197C38}"/>
                  </a:ext>
                </a:extLst>
              </p:cNvPr>
              <p:cNvSpPr/>
              <p:nvPr/>
            </p:nvSpPr>
            <p:spPr>
              <a:xfrm>
                <a:off x="4962435" y="6336000"/>
                <a:ext cx="78419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00FF"/>
                    </a:solidFill>
                  </a:rPr>
                  <a:t>Belle/II</a:t>
                </a:r>
                <a:endParaRPr lang="zh-TW" altLang="en-US" sz="1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66E21B58-ABA5-49FB-89FB-198890EE8B69}"/>
                  </a:ext>
                </a:extLst>
              </p:cNvPr>
              <p:cNvSpPr/>
              <p:nvPr/>
            </p:nvSpPr>
            <p:spPr bwMode="auto">
              <a:xfrm>
                <a:off x="4665748" y="5525663"/>
                <a:ext cx="246668" cy="781200"/>
              </a:xfrm>
              <a:prstGeom prst="rect">
                <a:avLst/>
              </a:prstGeom>
              <a:solidFill>
                <a:srgbClr val="FFFF00">
                  <a:alpha val="40000"/>
                </a:srgbClr>
              </a:solidFill>
              <a:ln w="28575" algn="ctr">
                <a:solidFill>
                  <a:srgbClr val="0088B8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75FEF270-12A1-4DB2-BBC9-4464501A441F}"/>
                  </a:ext>
                </a:extLst>
              </p:cNvPr>
              <p:cNvSpPr/>
              <p:nvPr/>
            </p:nvSpPr>
            <p:spPr>
              <a:xfrm>
                <a:off x="4499992" y="6335999"/>
                <a:ext cx="5741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88B8"/>
                    </a:solidFill>
                  </a:rPr>
                  <a:t>LHCb</a:t>
                </a:r>
                <a:endParaRPr lang="zh-TW" altLang="en-US" sz="1200" b="1" dirty="0">
                  <a:solidFill>
                    <a:srgbClr val="0088B8"/>
                  </a:solidFill>
                </a:endParaRPr>
              </a:p>
            </p:txBody>
          </p:sp>
        </p:grpSp>
        <p:grpSp>
          <p:nvGrpSpPr>
            <p:cNvPr id="29" name="群組 28">
              <a:extLst>
                <a:ext uri="{FF2B5EF4-FFF2-40B4-BE49-F238E27FC236}">
                  <a16:creationId xmlns:a16="http://schemas.microsoft.com/office/drawing/2014/main" id="{A97FAFD9-C7C2-4484-BBE6-0EFFEEB9DCCF}"/>
                </a:ext>
              </a:extLst>
            </p:cNvPr>
            <p:cNvGrpSpPr/>
            <p:nvPr/>
          </p:nvGrpSpPr>
          <p:grpSpPr>
            <a:xfrm>
              <a:off x="3430800" y="620688"/>
              <a:ext cx="2861681" cy="1789167"/>
              <a:chOff x="3430800" y="620688"/>
              <a:chExt cx="2861681" cy="1789167"/>
            </a:xfrm>
          </p:grpSpPr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143A402F-5299-44EA-8AF3-A00B33DF9A5A}"/>
                  </a:ext>
                </a:extLst>
              </p:cNvPr>
              <p:cNvSpPr/>
              <p:nvPr/>
            </p:nvSpPr>
            <p:spPr>
              <a:xfrm>
                <a:off x="3430800" y="950593"/>
                <a:ext cx="2861681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200" b="1" dirty="0">
                    <a:solidFill>
                      <a:schemeClr val="bg1">
                        <a:lumMod val="50000"/>
                      </a:schemeClr>
                    </a:solidFill>
                  </a:rPr>
                  <a:t>5 Grey boxes</a:t>
                </a:r>
                <a:r>
                  <a:rPr lang="en-US" altLang="zh-TW" sz="1200" b="1" dirty="0">
                    <a:solidFill>
                      <a:srgbClr val="0000FF"/>
                    </a:solidFill>
                  </a:rPr>
                  <a:t>: Astounding BSM via</a:t>
                </a:r>
              </a:p>
              <a:p>
                <a:r>
                  <a:rPr lang="en-US" altLang="zh-TW" sz="1200" b="1" dirty="0">
                    <a:solidFill>
                      <a:srgbClr val="0000FF"/>
                    </a:solidFill>
                  </a:rPr>
                  <a:t>                </a:t>
                </a:r>
                <a:r>
                  <a:rPr lang="en-US" altLang="zh-TW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:r>
                  <a:rPr lang="en-US" altLang="zh-TW" sz="1400" i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LQ</a:t>
                </a:r>
                <a:r>
                  <a:rPr lang="en-US" altLang="zh-TW" sz="500" i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n-US" altLang="zh-TW" sz="1200" b="1" dirty="0">
                    <a:solidFill>
                      <a:srgbClr val="0000FF"/>
                    </a:solidFill>
                  </a:rPr>
                  <a:t> from </a:t>
                </a:r>
                <a:r>
                  <a:rPr lang="en-US" altLang="zh-TW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B-</a:t>
                </a:r>
                <a:r>
                  <a:rPr lang="en-US" altLang="zh-TW" sz="12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Anom</a:t>
                </a:r>
                <a:r>
                  <a:rPr lang="en-US" altLang="zh-TW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endParaRPr lang="zh-TW" alt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1F57295E-3A2C-44C7-9586-3C1AD1A135E9}"/>
                  </a:ext>
                </a:extLst>
              </p:cNvPr>
              <p:cNvSpPr/>
              <p:nvPr/>
            </p:nvSpPr>
            <p:spPr>
              <a:xfrm>
                <a:off x="4888800" y="2132856"/>
                <a:ext cx="5741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u="sng" dirty="0">
                    <a:solidFill>
                      <a:srgbClr val="0088B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LHCb</a:t>
                </a:r>
                <a:endParaRPr lang="zh-TW" altLang="en-US" sz="1200" b="1" u="sng" dirty="0">
                  <a:solidFill>
                    <a:srgbClr val="0088B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34" name="直線接點 33">
                <a:extLst>
                  <a:ext uri="{FF2B5EF4-FFF2-40B4-BE49-F238E27FC236}">
                    <a16:creationId xmlns:a16="http://schemas.microsoft.com/office/drawing/2014/main" id="{2702CC3E-53DA-44EF-AD41-F1FCFED9F103}"/>
                  </a:ext>
                </a:extLst>
              </p:cNvPr>
              <p:cNvCxnSpPr/>
              <p:nvPr/>
            </p:nvCxnSpPr>
            <p:spPr bwMode="auto">
              <a:xfrm>
                <a:off x="4608000" y="1368193"/>
                <a:ext cx="151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FF">
                    <a:alpha val="61176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79231AB2-703C-4532-B38F-CC0770D998BC}"/>
                  </a:ext>
                </a:extLst>
              </p:cNvPr>
              <p:cNvSpPr/>
              <p:nvPr/>
            </p:nvSpPr>
            <p:spPr>
              <a:xfrm>
                <a:off x="3478207" y="620688"/>
                <a:ext cx="110639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5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 </a:t>
                </a:r>
                <a:r>
                  <a:rPr lang="en-US" altLang="zh-TW" sz="16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TW" sz="15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decay</a:t>
                </a:r>
                <a:endParaRPr lang="zh-TW" altLang="en-US" dirty="0"/>
              </a:p>
            </p:txBody>
          </p:sp>
        </p:grpSp>
        <p:sp>
          <p:nvSpPr>
            <p:cNvPr id="30" name="左右中括弧 29">
              <a:extLst>
                <a:ext uri="{FF2B5EF4-FFF2-40B4-BE49-F238E27FC236}">
                  <a16:creationId xmlns:a16="http://schemas.microsoft.com/office/drawing/2014/main" id="{B13529ED-61A8-4476-AC4C-2046B7774464}"/>
                </a:ext>
              </a:extLst>
            </p:cNvPr>
            <p:cNvSpPr/>
            <p:nvPr/>
          </p:nvSpPr>
          <p:spPr bwMode="auto">
            <a:xfrm>
              <a:off x="3410553" y="692696"/>
              <a:ext cx="2781628" cy="1717159"/>
            </a:xfrm>
            <a:prstGeom prst="bracketPair">
              <a:avLst/>
            </a:prstGeom>
            <a:solidFill>
              <a:schemeClr val="tx1">
                <a:lumMod val="50000"/>
                <a:lumOff val="50000"/>
                <a:alpha val="29804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左右中括弧 30">
              <a:extLst>
                <a:ext uri="{FF2B5EF4-FFF2-40B4-BE49-F238E27FC236}">
                  <a16:creationId xmlns:a16="http://schemas.microsoft.com/office/drawing/2014/main" id="{FE9A0BC1-5D8F-4DFB-8BB4-CCAEF45DE2AC}"/>
                </a:ext>
              </a:extLst>
            </p:cNvPr>
            <p:cNvSpPr/>
            <p:nvPr/>
          </p:nvSpPr>
          <p:spPr bwMode="auto">
            <a:xfrm>
              <a:off x="4532287" y="5478443"/>
              <a:ext cx="2350800" cy="1080950"/>
            </a:xfrm>
            <a:prstGeom prst="bracketPair">
              <a:avLst/>
            </a:prstGeom>
            <a:solidFill>
              <a:srgbClr val="7F7F7F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40" name="矩形 39">
            <a:extLst>
              <a:ext uri="{FF2B5EF4-FFF2-40B4-BE49-F238E27FC236}">
                <a16:creationId xmlns:a16="http://schemas.microsoft.com/office/drawing/2014/main" id="{3DF1F433-B86E-45D7-BB23-44C4140079A8}"/>
              </a:ext>
            </a:extLst>
          </p:cNvPr>
          <p:cNvSpPr/>
          <p:nvPr/>
        </p:nvSpPr>
        <p:spPr>
          <a:xfrm>
            <a:off x="6895840" y="1352611"/>
            <a:ext cx="1654620" cy="323165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txBody>
          <a:bodyPr wrap="none">
            <a:spAutoFit/>
          </a:bodyPr>
          <a:lstStyle/>
          <a:p>
            <a:pPr lvl="0" algn="ctr"/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r>
              <a:rPr lang="en-US" altLang="zh-TW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1600" baseline="-1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nullified</a:t>
            </a:r>
            <a:endParaRPr lang="zh-TW" altLang="en-US" sz="1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41" name="橢圓 40">
            <a:extLst>
              <a:ext uri="{FF2B5EF4-FFF2-40B4-BE49-F238E27FC236}">
                <a16:creationId xmlns:a16="http://schemas.microsoft.com/office/drawing/2014/main" id="{76EAC982-8729-4352-BB76-DBFBFB588920}"/>
              </a:ext>
            </a:extLst>
          </p:cNvPr>
          <p:cNvSpPr/>
          <p:nvPr/>
        </p:nvSpPr>
        <p:spPr bwMode="auto">
          <a:xfrm rot="2629858">
            <a:off x="4554228" y="2798902"/>
            <a:ext cx="4278726" cy="1283514"/>
          </a:xfrm>
          <a:prstGeom prst="ellipse">
            <a:avLst/>
          </a:prstGeom>
          <a:noFill/>
          <a:ln w="28575" algn="ctr">
            <a:solidFill>
              <a:srgbClr val="0000FF"/>
            </a:solidFill>
            <a:prstDash val="dash"/>
            <a:round/>
            <a:headEnd/>
            <a:tailEnd/>
          </a:ln>
          <a:extLst/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24FC9EF7-2261-4BE5-9EF6-E58DE6562A76}"/>
              </a:ext>
            </a:extLst>
          </p:cNvPr>
          <p:cNvSpPr/>
          <p:nvPr/>
        </p:nvSpPr>
        <p:spPr>
          <a:xfrm>
            <a:off x="4861704" y="3336357"/>
            <a:ext cx="5004556" cy="369332"/>
          </a:xfrm>
          <a:prstGeom prst="rect">
            <a:avLst/>
          </a:prstGeom>
          <a:solidFill>
            <a:srgbClr val="FFFF00">
              <a:alpha val="3882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1500" dirty="0">
                <a:solidFill>
                  <a:srgbClr val="0000FF"/>
                </a:solidFill>
              </a:rPr>
              <a:t>What </a:t>
            </a:r>
            <a:r>
              <a:rPr lang="en-US" altLang="zh-TW" sz="1500" u="sng" dirty="0">
                <a:solidFill>
                  <a:srgbClr val="0000FF"/>
                </a:solidFill>
              </a:rPr>
              <a:t>hides</a:t>
            </a:r>
            <a:r>
              <a:rPr lang="en-US" altLang="zh-TW" sz="1500" dirty="0">
                <a:solidFill>
                  <a:srgbClr val="0000FF"/>
                </a:solidFill>
              </a:rPr>
              <a:t>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650" b="1" baseline="3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effects </a:t>
            </a:r>
            <a:r>
              <a:rPr lang="en-US" altLang="zh-TW" sz="1500" u="sng" dirty="0">
                <a:solidFill>
                  <a:srgbClr val="0000FF"/>
                </a:solidFill>
              </a:rPr>
              <a:t>so well</a:t>
            </a:r>
            <a:r>
              <a:rPr lang="en-US" altLang="zh-TW" sz="1500" dirty="0">
                <a:solidFill>
                  <a:srgbClr val="0000FF"/>
                </a:solidFill>
              </a:rPr>
              <a:t> from our view</a:t>
            </a:r>
            <a:r>
              <a:rPr lang="en-US" altLang="zh-TW" sz="5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?</a:t>
            </a:r>
          </a:p>
          <a:p>
            <a:pPr algn="ctr"/>
            <a:endParaRPr lang="en-US" altLang="zh-TW" sz="200" dirty="0">
              <a:solidFill>
                <a:srgbClr val="0000FF"/>
              </a:solidFill>
            </a:endParaRPr>
          </a:p>
        </p:txBody>
      </p:sp>
      <p:grpSp>
        <p:nvGrpSpPr>
          <p:cNvPr id="43" name="群組 42">
            <a:extLst>
              <a:ext uri="{FF2B5EF4-FFF2-40B4-BE49-F238E27FC236}">
                <a16:creationId xmlns:a16="http://schemas.microsoft.com/office/drawing/2014/main" id="{4958D736-D989-4B82-AA2E-D289A9CB38A6}"/>
              </a:ext>
            </a:extLst>
          </p:cNvPr>
          <p:cNvGrpSpPr/>
          <p:nvPr/>
        </p:nvGrpSpPr>
        <p:grpSpPr>
          <a:xfrm>
            <a:off x="5599840" y="3672796"/>
            <a:ext cx="4260105" cy="284592"/>
            <a:chOff x="4086000" y="3765439"/>
            <a:chExt cx="4260105" cy="284592"/>
          </a:xfrm>
        </p:grpSpPr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38EDE426-E8D8-45D4-A345-1830B992BCF2}"/>
                </a:ext>
              </a:extLst>
            </p:cNvPr>
            <p:cNvSpPr/>
            <p:nvPr/>
          </p:nvSpPr>
          <p:spPr>
            <a:xfrm>
              <a:off x="7677332" y="3769235"/>
              <a:ext cx="66877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100" dirty="0">
                  <a:solidFill>
                    <a:srgbClr val="000000"/>
                  </a:solidFill>
                </a:rPr>
                <a:t>PRD</a:t>
              </a:r>
              <a:r>
                <a:rPr lang="en-US" altLang="zh-TW" sz="11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</a:t>
              </a:r>
              <a:r>
                <a:rPr lang="en-US" altLang="zh-TW" sz="1100" dirty="0">
                  <a:solidFill>
                    <a:srgbClr val="000000"/>
                  </a:solidFill>
                </a:rPr>
                <a:t>20</a:t>
              </a:r>
              <a:endParaRPr lang="zh-TW" altLang="en-US" sz="1100" dirty="0"/>
            </a:p>
          </p:txBody>
        </p:sp>
        <p:pic>
          <p:nvPicPr>
            <p:cNvPr id="45" name="圖片 44">
              <a:extLst>
                <a:ext uri="{FF2B5EF4-FFF2-40B4-BE49-F238E27FC236}">
                  <a16:creationId xmlns:a16="http://schemas.microsoft.com/office/drawing/2014/main" id="{56A77A1D-A4DA-471B-9598-B57A43A492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07"/>
            <a:stretch/>
          </p:blipFill>
          <p:spPr>
            <a:xfrm>
              <a:off x="4086000" y="3765439"/>
              <a:ext cx="3549312" cy="284592"/>
            </a:xfrm>
            <a:prstGeom prst="rect">
              <a:avLst/>
            </a:prstGeom>
            <a:ln w="19050">
              <a:solidFill>
                <a:srgbClr val="0000FF"/>
              </a:solidFill>
            </a:ln>
          </p:spPr>
        </p:pic>
      </p:grp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D6322F7-4782-4204-B233-4F5C12280FDD}"/>
              </a:ext>
            </a:extLst>
          </p:cNvPr>
          <p:cNvSpPr txBox="1"/>
          <p:nvPr/>
        </p:nvSpPr>
        <p:spPr>
          <a:xfrm>
            <a:off x="6323567" y="4022209"/>
            <a:ext cx="2101857" cy="353943"/>
          </a:xfrm>
          <a:prstGeom prst="rect">
            <a:avLst/>
          </a:prstGeom>
          <a:solidFill>
            <a:srgbClr val="FFFF00">
              <a:alpha val="58824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</a:t>
            </a:r>
            <a:r>
              <a:rPr lang="en-US" altLang="zh-TW" sz="14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400" u="sng" dirty="0">
                <a:solidFill>
                  <a:srgbClr val="3333FF"/>
                </a:solidFill>
              </a:rPr>
              <a:t> SM Hierarchy</a:t>
            </a:r>
            <a:r>
              <a:rPr lang="en-US" altLang="zh-TW" sz="300" u="sng" dirty="0">
                <a:solidFill>
                  <a:srgbClr val="3333FF"/>
                </a:solidFill>
              </a:rPr>
              <a:t> </a:t>
            </a:r>
            <a:r>
              <a:rPr lang="en-US" altLang="zh-TW" sz="17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17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3CC65F2-03A3-4C32-B860-2BE0D061D423}"/>
              </a:ext>
            </a:extLst>
          </p:cNvPr>
          <p:cNvSpPr txBox="1"/>
          <p:nvPr/>
        </p:nvSpPr>
        <p:spPr>
          <a:xfrm>
            <a:off x="2917488" y="842640"/>
            <a:ext cx="17107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~</a:t>
            </a:r>
            <a:r>
              <a:rPr lang="en-US" altLang="zh-TW" sz="15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eEDM</a:t>
            </a:r>
            <a:r>
              <a:rPr lang="en-US" altLang="zh-TW" sz="1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>
                <a:solidFill>
                  <a:srgbClr val="0000FF"/>
                </a:solidFill>
                <a:cs typeface="Times New Roman" panose="02020603050405020304" pitchFamily="18" charset="0"/>
              </a:rPr>
              <a:t>diagrams</a:t>
            </a:r>
            <a:endParaRPr lang="zh-TW" altLang="en-US" sz="15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22B0D85C-D0BB-4CEF-9F92-7C2A1DD46C6F}"/>
              </a:ext>
            </a:extLst>
          </p:cNvPr>
          <p:cNvSpPr/>
          <p:nvPr/>
        </p:nvSpPr>
        <p:spPr>
          <a:xfrm>
            <a:off x="9156640" y="4953840"/>
            <a:ext cx="994183" cy="238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95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en-US" altLang="zh-TW" sz="95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2HDM</a:t>
            </a:r>
            <a:endParaRPr lang="zh-TW" altLang="en-US" sz="950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22D69711-17A5-4DE8-9C5D-BBF1D3D1CEA6}"/>
              </a:ext>
            </a:extLst>
          </p:cNvPr>
          <p:cNvSpPr/>
          <p:nvPr/>
        </p:nvSpPr>
        <p:spPr>
          <a:xfrm>
            <a:off x="2172640" y="6284364"/>
            <a:ext cx="684803" cy="238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EPJC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6D4EE117-DC9F-43DC-B588-1FDCAC5BF33C}"/>
              </a:ext>
            </a:extLst>
          </p:cNvPr>
          <p:cNvSpPr/>
          <p:nvPr/>
        </p:nvSpPr>
        <p:spPr>
          <a:xfrm>
            <a:off x="8392806" y="3963962"/>
            <a:ext cx="619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r>
              <a:rPr lang="en-US" altLang="zh-TW" sz="12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EDM</a:t>
            </a:r>
            <a:endParaRPr lang="en-US" altLang="zh-TW" sz="1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cancel.</a:t>
            </a:r>
            <a:endParaRPr lang="zh-TW" altLang="en-US" sz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B8A7F7E-B946-4AA3-84AA-0063D807378A}"/>
              </a:ext>
            </a:extLst>
          </p:cNvPr>
          <p:cNvSpPr txBox="1"/>
          <p:nvPr/>
        </p:nvSpPr>
        <p:spPr>
          <a:xfrm>
            <a:off x="3878997" y="4465000"/>
            <a:ext cx="1104790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TW" sz="15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s</a:t>
            </a:r>
            <a:r>
              <a:rPr lang="el-GR" altLang="zh-TW" sz="15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γ</a:t>
            </a:r>
            <a:endParaRPr lang="en-US" altLang="zh-TW" sz="1500" dirty="0">
              <a:solidFill>
                <a:srgbClr val="0000FF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r>
              <a:rPr lang="en-US" altLang="zh-TW" sz="1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</a:p>
          <a:p>
            <a:r>
              <a:rPr lang="en-US" altLang="zh-TW" sz="1200" dirty="0">
                <a:solidFill>
                  <a:srgbClr val="21C5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2302.08847</a:t>
            </a:r>
            <a:endParaRPr lang="zh-TW" altLang="en-US" sz="1200" dirty="0">
              <a:solidFill>
                <a:srgbClr val="21C5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05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0" grpId="0" animBg="1"/>
      <p:bldP spid="41" grpId="0" animBg="1"/>
      <p:bldP spid="42" grpId="0" animBg="1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7630359-0308-4B8A-84FA-230D2079591F}"/>
              </a:ext>
            </a:extLst>
          </p:cNvPr>
          <p:cNvSpPr/>
          <p:nvPr/>
        </p:nvSpPr>
        <p:spPr>
          <a:xfrm>
            <a:off x="3566160" y="158160"/>
            <a:ext cx="5049520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I.  A Cry in the Wilderness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63D1B361-81B4-4722-902E-6CF7BC524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809" y="773713"/>
            <a:ext cx="8112381" cy="6084287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23CF93AB-849B-4083-A168-D1D8F33B1DD9}"/>
              </a:ext>
            </a:extLst>
          </p:cNvPr>
          <p:cNvSpPr/>
          <p:nvPr/>
        </p:nvSpPr>
        <p:spPr>
          <a:xfrm>
            <a:off x="3119120" y="5976000"/>
            <a:ext cx="3637280" cy="46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910B963-30BE-49AE-9F3A-728C1789AD90}"/>
              </a:ext>
            </a:extLst>
          </p:cNvPr>
          <p:cNvSpPr/>
          <p:nvPr/>
        </p:nvSpPr>
        <p:spPr>
          <a:xfrm>
            <a:off x="28733" y="3400357"/>
            <a:ext cx="20517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u="sng" dirty="0">
                <a:solidFill>
                  <a:srgbClr val="3333FF"/>
                </a:solidFill>
              </a:rPr>
              <a:t>Rencontres du </a:t>
            </a:r>
          </a:p>
          <a:p>
            <a:r>
              <a:rPr lang="en-US" altLang="zh-TW" sz="2400" u="sng" dirty="0">
                <a:solidFill>
                  <a:srgbClr val="3333FF"/>
                </a:solidFill>
              </a:rPr>
              <a:t>Vietnam, 2018</a:t>
            </a:r>
            <a:endParaRPr lang="zh-TW" altLang="en-US" sz="2400" u="sng" dirty="0">
              <a:solidFill>
                <a:srgbClr val="3333FF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C5E41CE-6101-416F-BFD7-906EF2AAD476}"/>
              </a:ext>
            </a:extLst>
          </p:cNvPr>
          <p:cNvSpPr txBox="1"/>
          <p:nvPr/>
        </p:nvSpPr>
        <p:spPr>
          <a:xfrm>
            <a:off x="10378897" y="2951649"/>
            <a:ext cx="15831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700" b="1" i="1" dirty="0" err="1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zh-TW" sz="2200" i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epto</a:t>
            </a:r>
            <a:r>
              <a:rPr lang="en-US" altLang="zh-TW" sz="2400" b="1" i="1" dirty="0" err="1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altLang="zh-TW" sz="2200" i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uark</a:t>
            </a:r>
            <a:endParaRPr lang="zh-TW" altLang="en-US" sz="2200" dirty="0">
              <a:solidFill>
                <a:srgbClr val="3333FF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80B732D-C839-413E-8A86-88222BCCD4A3}"/>
              </a:ext>
            </a:extLst>
          </p:cNvPr>
          <p:cNvSpPr txBox="1"/>
          <p:nvPr/>
        </p:nvSpPr>
        <p:spPr>
          <a:xfrm>
            <a:off x="133515" y="6177967"/>
            <a:ext cx="17238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2100" b="1" dirty="0">
                <a:solidFill>
                  <a:srgbClr val="3333FF"/>
                </a:solidFill>
              </a:rPr>
              <a:t>P</a:t>
            </a:r>
            <a:r>
              <a:rPr lang="en-US" altLang="zh-TW" sz="2100" b="1" dirty="0"/>
              <a:t>ati</a:t>
            </a:r>
            <a:r>
              <a:rPr lang="en-US" altLang="zh-TW" sz="2100" b="1" dirty="0">
                <a:solidFill>
                  <a:srgbClr val="3333FF"/>
                </a:solidFill>
              </a:rPr>
              <a:t>-S</a:t>
            </a:r>
            <a:r>
              <a:rPr lang="en-US" altLang="zh-TW" sz="2100" b="1" dirty="0"/>
              <a:t>alam</a:t>
            </a:r>
            <a:r>
              <a:rPr lang="en-US" altLang="zh-TW" sz="2400" b="1" baseline="28000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TW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8" descr="https://scontent.ftpe7-2.fna.fbcdn.net/v/t1.0-1/p720x720/36767924_10156413670713433_8382434749016178688_o.png?_nc_cat=104&amp;ccb=2&amp;_nc_sid=dbb9e7&amp;_nc_ohc=FFrhUhS31bEAX-H0oQm&amp;_nc_ht=scontent.ftpe7-2.fna&amp;oh=65579b62350d87c0967d70191ca67a9a&amp;oe=5FD6824B">
            <a:extLst>
              <a:ext uri="{FF2B5EF4-FFF2-40B4-BE49-F238E27FC236}">
                <a16:creationId xmlns:a16="http://schemas.microsoft.com/office/drawing/2014/main" id="{E69C04BD-384F-42CF-89C2-E3FE37C9F1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640" y="4881577"/>
            <a:ext cx="712960" cy="73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02D7AA0E-A53D-4566-978F-37DEFBAD7DFC}"/>
              </a:ext>
            </a:extLst>
          </p:cNvPr>
          <p:cNvSpPr/>
          <p:nvPr/>
        </p:nvSpPr>
        <p:spPr>
          <a:xfrm>
            <a:off x="2151569" y="2797760"/>
            <a:ext cx="16647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rgbClr val="3333FF"/>
                </a:solidFill>
              </a:rPr>
              <a:t>Hiller </a:t>
            </a:r>
            <a:r>
              <a:rPr lang="en-US" altLang="zh-TW" sz="1400" dirty="0">
                <a:solidFill>
                  <a:srgbClr val="3333FF"/>
                </a:solidFill>
              </a:rPr>
              <a:t>&amp;</a:t>
            </a:r>
            <a:r>
              <a:rPr lang="zh-TW" altLang="en-US" sz="1400" dirty="0">
                <a:solidFill>
                  <a:srgbClr val="3333FF"/>
                </a:solidFill>
              </a:rPr>
              <a:t> Krüger </a:t>
            </a:r>
            <a:r>
              <a:rPr lang="en-US" altLang="zh-TW" sz="1400" dirty="0">
                <a:solidFill>
                  <a:srgbClr val="3333FF"/>
                </a:solidFill>
              </a:rPr>
              <a:t>2004</a:t>
            </a:r>
            <a:endParaRPr lang="zh-TW" altLang="en-US" sz="1400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5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25D87509-4F7D-4B07-8690-9DD3415F70AD}"/>
              </a:ext>
            </a:extLst>
          </p:cNvPr>
          <p:cNvSpPr/>
          <p:nvPr/>
        </p:nvSpPr>
        <p:spPr>
          <a:xfrm>
            <a:off x="3945600" y="158400"/>
            <a:ext cx="4696823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A Cry in the Wilderness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97CE90A8-AD42-4A9B-9098-8A10D70AE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200" y="774000"/>
            <a:ext cx="8112000" cy="6084000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</p:spTree>
    <p:extLst>
      <p:ext uri="{BB962C8B-B14F-4D97-AF65-F5344CB8AC3E}">
        <p14:creationId xmlns:p14="http://schemas.microsoft.com/office/powerpoint/2010/main" val="126103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25D87509-4F7D-4B07-8690-9DD3415F70AD}"/>
              </a:ext>
            </a:extLst>
          </p:cNvPr>
          <p:cNvSpPr/>
          <p:nvPr/>
        </p:nvSpPr>
        <p:spPr>
          <a:xfrm>
            <a:off x="3945600" y="158400"/>
            <a:ext cx="4696823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A Cry in the Wilderness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pic>
        <p:nvPicPr>
          <p:cNvPr id="18" name="圖片 17">
            <a:extLst>
              <a:ext uri="{FF2B5EF4-FFF2-40B4-BE49-F238E27FC236}">
                <a16:creationId xmlns:a16="http://schemas.microsoft.com/office/drawing/2014/main" id="{D8FA12C4-986E-42DA-B909-DBD7D969B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200" y="774000"/>
            <a:ext cx="8112000" cy="6084000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ED87984B-935B-4578-8521-7D91A831B3A3}"/>
              </a:ext>
            </a:extLst>
          </p:cNvPr>
          <p:cNvSpPr txBox="1"/>
          <p:nvPr/>
        </p:nvSpPr>
        <p:spPr>
          <a:xfrm>
            <a:off x="6416288" y="4616198"/>
            <a:ext cx="1462260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rgbClr val="3333FF"/>
                </a:solidFill>
              </a:rPr>
              <a:t>@ EPS-HEP 2017</a:t>
            </a:r>
            <a:endParaRPr lang="zh-TW" altLang="en-US" sz="1200" dirty="0">
              <a:solidFill>
                <a:srgbClr val="3333FF"/>
              </a:solidFill>
            </a:endParaRPr>
          </a:p>
        </p:txBody>
      </p:sp>
      <p:sp>
        <p:nvSpPr>
          <p:cNvPr id="20" name="橢圓 19">
            <a:extLst>
              <a:ext uri="{FF2B5EF4-FFF2-40B4-BE49-F238E27FC236}">
                <a16:creationId xmlns:a16="http://schemas.microsoft.com/office/drawing/2014/main" id="{49259A19-C91C-49AF-986E-1CB68A4E6204}"/>
              </a:ext>
            </a:extLst>
          </p:cNvPr>
          <p:cNvSpPr/>
          <p:nvPr/>
        </p:nvSpPr>
        <p:spPr bwMode="auto">
          <a:xfrm>
            <a:off x="6552000" y="2512800"/>
            <a:ext cx="612068" cy="360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E64F3272-9439-4890-8C38-8678CC0DDCC8}"/>
              </a:ext>
            </a:extLst>
          </p:cNvPr>
          <p:cNvCxnSpPr>
            <a:cxnSpLocks/>
          </p:cNvCxnSpPr>
          <p:nvPr/>
        </p:nvCxnSpPr>
        <p:spPr>
          <a:xfrm>
            <a:off x="6866338" y="2727000"/>
            <a:ext cx="896778" cy="2790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id="{94741350-FFDB-483F-955D-B8765B8AED38}"/>
              </a:ext>
            </a:extLst>
          </p:cNvPr>
          <p:cNvSpPr/>
          <p:nvPr/>
        </p:nvSpPr>
        <p:spPr>
          <a:xfrm>
            <a:off x="2649462" y="4973884"/>
            <a:ext cx="4216875" cy="1646605"/>
          </a:xfrm>
          <a:prstGeom prst="rect">
            <a:avLst/>
          </a:prstGeom>
          <a:ln>
            <a:solidFill>
              <a:srgbClr val="3333FF"/>
            </a:solidFill>
          </a:ln>
        </p:spPr>
        <p:txBody>
          <a:bodyPr wrap="square">
            <a:spAutoFit/>
          </a:bodyPr>
          <a:lstStyle/>
          <a:p>
            <a:r>
              <a:rPr lang="en-US" altLang="zh-TW" sz="1900" u="sng" dirty="0">
                <a:solidFill>
                  <a:srgbClr val="3333FF"/>
                </a:solidFill>
              </a:rPr>
              <a:t>George @ EPS2017, Venezia</a:t>
            </a:r>
          </a:p>
          <a:p>
            <a:r>
              <a:rPr lang="en-US" altLang="zh-TW" sz="600" dirty="0">
                <a:solidFill>
                  <a:srgbClr val="3333FF"/>
                </a:solidFill>
              </a:rPr>
              <a:t> </a:t>
            </a:r>
          </a:p>
          <a:p>
            <a:pPr algn="just"/>
            <a:r>
              <a:rPr lang="en-US" altLang="zh-TW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900" dirty="0">
                <a:solidFill>
                  <a:srgbClr val="3333FF"/>
                </a:solidFill>
              </a:rPr>
              <a:t>I’ll </a:t>
            </a:r>
            <a:r>
              <a:rPr lang="en-US" altLang="zh-TW" sz="1900" dirty="0" err="1">
                <a:solidFill>
                  <a:srgbClr val="3333FF"/>
                </a:solidFill>
              </a:rPr>
              <a:t>betcha</a:t>
            </a:r>
            <a:r>
              <a:rPr lang="en-US" altLang="zh-TW" sz="1900" dirty="0">
                <a:solidFill>
                  <a:srgbClr val="3333FF"/>
                </a:solidFill>
              </a:rPr>
              <a:t> the plan was to demonstrate </a:t>
            </a:r>
          </a:p>
          <a:p>
            <a:pPr algn="just"/>
            <a:r>
              <a:rPr lang="en-US" altLang="zh-TW" sz="1900" dirty="0">
                <a:solidFill>
                  <a:srgbClr val="3333FF"/>
                </a:solidFill>
              </a:rPr>
              <a:t>  Universal behavior for low bin, making </a:t>
            </a:r>
          </a:p>
          <a:p>
            <a:pPr algn="just"/>
            <a:r>
              <a:rPr lang="en-US" altLang="zh-TW" sz="1900" dirty="0">
                <a:solidFill>
                  <a:srgbClr val="3333FF"/>
                </a:solidFill>
              </a:rPr>
              <a:t>  high bin, together with R</a:t>
            </a:r>
            <a:r>
              <a:rPr lang="en-US" altLang="zh-TW" sz="2200" b="1" baseline="-16000" dirty="0">
                <a:solidFill>
                  <a:srgbClr val="3333FF"/>
                </a:solidFill>
              </a:rPr>
              <a:t>K</a:t>
            </a:r>
            <a:r>
              <a:rPr lang="en-US" altLang="zh-TW" sz="1900" dirty="0">
                <a:solidFill>
                  <a:srgbClr val="3333FF"/>
                </a:solidFill>
              </a:rPr>
              <a:t>, convincing!</a:t>
            </a:r>
            <a:r>
              <a:rPr lang="en-US" altLang="zh-TW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algn="just"/>
            <a:r>
              <a:rPr lang="en-US" altLang="zh-TW" sz="19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…</a:t>
            </a:r>
            <a:endParaRPr lang="zh-TW" altLang="en-US" sz="19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E6DF8411-61EE-4365-A392-4D880E4FA6E9}"/>
              </a:ext>
            </a:extLst>
          </p:cNvPr>
          <p:cNvSpPr txBox="1"/>
          <p:nvPr/>
        </p:nvSpPr>
        <p:spPr>
          <a:xfrm>
            <a:off x="10493827" y="2308079"/>
            <a:ext cx="13615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100" dirty="0">
                <a:solidFill>
                  <a:srgbClr val="3333FF"/>
                </a:solidFill>
              </a:rPr>
              <a:t>Seemingly</a:t>
            </a:r>
          </a:p>
          <a:p>
            <a:pPr algn="ctr"/>
            <a:r>
              <a:rPr lang="en-US" altLang="zh-TW" sz="2100" dirty="0">
                <a:solidFill>
                  <a:srgbClr val="3333FF"/>
                </a:solidFill>
              </a:rPr>
              <a:t>Impressive</a:t>
            </a:r>
            <a:endParaRPr lang="zh-TW" altLang="en-US" sz="2100" dirty="0">
              <a:solidFill>
                <a:srgbClr val="3333FF"/>
              </a:solidFill>
            </a:endParaRPr>
          </a:p>
        </p:txBody>
      </p:sp>
      <p:pic>
        <p:nvPicPr>
          <p:cNvPr id="36" name="圖片 35">
            <a:extLst>
              <a:ext uri="{FF2B5EF4-FFF2-40B4-BE49-F238E27FC236}">
                <a16:creationId xmlns:a16="http://schemas.microsoft.com/office/drawing/2014/main" id="{FDF0C587-5F3B-4CD7-A4D4-A9B31F4F8A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700" r="76508" b="51432"/>
          <a:stretch/>
        </p:blipFill>
        <p:spPr>
          <a:xfrm>
            <a:off x="50457" y="2752400"/>
            <a:ext cx="1905791" cy="782927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60506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25D87509-4F7D-4B07-8690-9DD3415F70AD}"/>
              </a:ext>
            </a:extLst>
          </p:cNvPr>
          <p:cNvSpPr/>
          <p:nvPr/>
        </p:nvSpPr>
        <p:spPr>
          <a:xfrm>
            <a:off x="3945600" y="158400"/>
            <a:ext cx="4696823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A Cry in the Wilderness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pic>
        <p:nvPicPr>
          <p:cNvPr id="18" name="圖片 17">
            <a:extLst>
              <a:ext uri="{FF2B5EF4-FFF2-40B4-BE49-F238E27FC236}">
                <a16:creationId xmlns:a16="http://schemas.microsoft.com/office/drawing/2014/main" id="{D8FA12C4-986E-42DA-B909-DBD7D969B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200" y="774000"/>
            <a:ext cx="8112000" cy="6084000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ED87984B-935B-4578-8521-7D91A831B3A3}"/>
              </a:ext>
            </a:extLst>
          </p:cNvPr>
          <p:cNvSpPr txBox="1"/>
          <p:nvPr/>
        </p:nvSpPr>
        <p:spPr>
          <a:xfrm>
            <a:off x="6416288" y="4616198"/>
            <a:ext cx="1462260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rgbClr val="3333FF"/>
                </a:solidFill>
              </a:rPr>
              <a:t>@ EPS-HEP 2017</a:t>
            </a:r>
            <a:endParaRPr lang="zh-TW" altLang="en-US" sz="1200" dirty="0">
              <a:solidFill>
                <a:srgbClr val="3333FF"/>
              </a:solidFill>
            </a:endParaRPr>
          </a:p>
        </p:txBody>
      </p:sp>
      <p:sp>
        <p:nvSpPr>
          <p:cNvPr id="20" name="橢圓 19">
            <a:extLst>
              <a:ext uri="{FF2B5EF4-FFF2-40B4-BE49-F238E27FC236}">
                <a16:creationId xmlns:a16="http://schemas.microsoft.com/office/drawing/2014/main" id="{49259A19-C91C-49AF-986E-1CB68A4E6204}"/>
              </a:ext>
            </a:extLst>
          </p:cNvPr>
          <p:cNvSpPr/>
          <p:nvPr/>
        </p:nvSpPr>
        <p:spPr bwMode="auto">
          <a:xfrm>
            <a:off x="6552000" y="2512800"/>
            <a:ext cx="612068" cy="360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718010A0-D425-4986-8EE9-255D0796713B}"/>
              </a:ext>
            </a:extLst>
          </p:cNvPr>
          <p:cNvSpPr/>
          <p:nvPr/>
        </p:nvSpPr>
        <p:spPr>
          <a:xfrm>
            <a:off x="6895709" y="1069700"/>
            <a:ext cx="802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u="sng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real?</a:t>
            </a:r>
            <a:endParaRPr lang="zh-TW" altLang="en-US" u="sng" dirty="0">
              <a:solidFill>
                <a:srgbClr val="99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2" name="群組 21">
            <a:extLst>
              <a:ext uri="{FF2B5EF4-FFF2-40B4-BE49-F238E27FC236}">
                <a16:creationId xmlns:a16="http://schemas.microsoft.com/office/drawing/2014/main" id="{5C84AFD7-2A4A-4780-9881-1F4C30B4BDD7}"/>
              </a:ext>
            </a:extLst>
          </p:cNvPr>
          <p:cNvGrpSpPr/>
          <p:nvPr/>
        </p:nvGrpSpPr>
        <p:grpSpPr>
          <a:xfrm>
            <a:off x="2311200" y="4960816"/>
            <a:ext cx="4967357" cy="1128322"/>
            <a:chOff x="430148" y="4757614"/>
            <a:chExt cx="4967357" cy="1128322"/>
          </a:xfrm>
        </p:grpSpPr>
        <p:grpSp>
          <p:nvGrpSpPr>
            <p:cNvPr id="23" name="群組 22">
              <a:extLst>
                <a:ext uri="{FF2B5EF4-FFF2-40B4-BE49-F238E27FC236}">
                  <a16:creationId xmlns:a16="http://schemas.microsoft.com/office/drawing/2014/main" id="{034508C4-EE09-4497-B732-319FB484A1F8}"/>
                </a:ext>
              </a:extLst>
            </p:cNvPr>
            <p:cNvGrpSpPr/>
            <p:nvPr/>
          </p:nvGrpSpPr>
          <p:grpSpPr>
            <a:xfrm>
              <a:off x="575556" y="4757614"/>
              <a:ext cx="4310795" cy="1128322"/>
              <a:chOff x="395536" y="4859282"/>
              <a:chExt cx="4310795" cy="1128322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EB8A9D35-3DEC-4404-8AAB-A29C6367F05B}"/>
                  </a:ext>
                </a:extLst>
              </p:cNvPr>
              <p:cNvSpPr/>
              <p:nvPr/>
            </p:nvSpPr>
            <p:spPr>
              <a:xfrm>
                <a:off x="395536" y="4859282"/>
                <a:ext cx="408477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TW" sz="2000" baseline="-25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altLang="zh-TW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~ 0.745 @ </a:t>
                </a:r>
                <a:r>
                  <a:rPr lang="en-US" altLang="zh-TW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en-US" altLang="zh-TW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2.6</a:t>
                </a:r>
                <a:r>
                  <a:rPr lang="el-GR" altLang="zh-TW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altLang="zh-TW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</a:t>
                </a:r>
                <a:r>
                  <a:rPr lang="en-US" altLang="zh-TW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1.0 ‒ 6.0 GeV</a:t>
                </a:r>
                <a:r>
                  <a:rPr lang="en-US" altLang="zh-TW" baseline="30000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zh-TW" altLang="en-US" baseline="30000" dirty="0">
                  <a:solidFill>
                    <a:srgbClr val="3333FF"/>
                  </a:solidFill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CFCA4310-BEE3-45C1-B8DB-8C05223C61CB}"/>
                  </a:ext>
                </a:extLst>
              </p:cNvPr>
              <p:cNvSpPr/>
              <p:nvPr/>
            </p:nvSpPr>
            <p:spPr>
              <a:xfrm>
                <a:off x="395536" y="5223388"/>
                <a:ext cx="431079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TW" sz="2000" baseline="-25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K*</a:t>
                </a:r>
                <a:r>
                  <a:rPr lang="en-US" altLang="zh-TW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~ 0.66  </a:t>
                </a:r>
                <a:r>
                  <a:rPr lang="en-US" altLang="zh-TW" sz="12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 </a:t>
                </a:r>
                <a:r>
                  <a:rPr lang="en-US" altLang="zh-TW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en-US" altLang="zh-TW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000" b="1" u="sng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2.2</a:t>
                </a:r>
                <a:r>
                  <a:rPr lang="el-GR" altLang="zh-TW" sz="2000" b="1" u="sng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altLang="zh-TW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</a:t>
                </a:r>
                <a:r>
                  <a:rPr lang="en-US" altLang="zh-TW" u="sng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0.045 ‒ 1.1 GeV</a:t>
                </a:r>
                <a:r>
                  <a:rPr lang="en-US" altLang="zh-TW" u="sng" baseline="30000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zh-TW" altLang="en-US" u="sng" baseline="30000" dirty="0">
                  <a:solidFill>
                    <a:srgbClr val="3333FF"/>
                  </a:solidFill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3F7AB1D9-2554-4699-BEE3-8E79FE257A48}"/>
                  </a:ext>
                </a:extLst>
              </p:cNvPr>
              <p:cNvSpPr/>
              <p:nvPr/>
            </p:nvSpPr>
            <p:spPr>
              <a:xfrm>
                <a:off x="395536" y="5587494"/>
                <a:ext cx="40799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TW" sz="2000" baseline="-25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K*</a:t>
                </a:r>
                <a:r>
                  <a:rPr lang="en-US" altLang="zh-TW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~ 0.69  </a:t>
                </a:r>
                <a:r>
                  <a:rPr lang="en-US" altLang="zh-TW" sz="12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 </a:t>
                </a:r>
                <a:r>
                  <a:rPr lang="en-US" altLang="zh-TW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‒</a:t>
                </a:r>
                <a:r>
                  <a:rPr lang="en-US" altLang="zh-TW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2.4</a:t>
                </a:r>
                <a:r>
                  <a:rPr lang="el-GR" altLang="zh-TW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altLang="zh-TW" sz="20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</a:t>
                </a:r>
                <a:r>
                  <a:rPr lang="en-US" altLang="zh-TW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1.1 ‒ 6.0 GeV</a:t>
                </a:r>
                <a:r>
                  <a:rPr lang="en-US" altLang="zh-TW" baseline="30000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zh-TW" altLang="en-US" baseline="30000" dirty="0">
                  <a:solidFill>
                    <a:srgbClr val="3333FF"/>
                  </a:solidFill>
                </a:endParaRPr>
              </a:p>
            </p:txBody>
          </p:sp>
        </p:grpSp>
        <p:sp>
          <p:nvSpPr>
            <p:cNvPr id="24" name="向右箭號 15">
              <a:extLst>
                <a:ext uri="{FF2B5EF4-FFF2-40B4-BE49-F238E27FC236}">
                  <a16:creationId xmlns:a16="http://schemas.microsoft.com/office/drawing/2014/main" id="{282D8BE8-E760-4DB3-8E70-EEAAE74C8BBA}"/>
                </a:ext>
              </a:extLst>
            </p:cNvPr>
            <p:cNvSpPr/>
            <p:nvPr/>
          </p:nvSpPr>
          <p:spPr>
            <a:xfrm rot="10800000">
              <a:off x="4993519" y="5244828"/>
              <a:ext cx="403986" cy="180020"/>
            </a:xfrm>
            <a:prstGeom prst="stripedRightArrow">
              <a:avLst/>
            </a:prstGeom>
            <a:solidFill>
              <a:srgbClr val="9900FF">
                <a:alpha val="5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左大括弧 24">
              <a:extLst>
                <a:ext uri="{FF2B5EF4-FFF2-40B4-BE49-F238E27FC236}">
                  <a16:creationId xmlns:a16="http://schemas.microsoft.com/office/drawing/2014/main" id="{AC3FB4B0-DFF0-48C4-A000-0E99520EF0F3}"/>
                </a:ext>
              </a:extLst>
            </p:cNvPr>
            <p:cNvSpPr/>
            <p:nvPr/>
          </p:nvSpPr>
          <p:spPr>
            <a:xfrm rot="10800000" flipH="1">
              <a:off x="430148" y="4803118"/>
              <a:ext cx="252000" cy="1062000"/>
            </a:xfrm>
            <a:prstGeom prst="leftBrace">
              <a:avLst>
                <a:gd name="adj1" fmla="val 37500"/>
                <a:gd name="adj2" fmla="val 48825"/>
              </a:avLst>
            </a:prstGeom>
            <a:noFill/>
            <a:ln w="19050" cap="flat" cmpd="sng" algn="ctr">
              <a:solidFill>
                <a:srgbClr val="3333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新細明體"/>
                <a:cs typeface="+mn-cs"/>
              </a:endParaRPr>
            </a:p>
          </p:txBody>
        </p:sp>
      </p:grp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201CBF9-4375-4AD3-AAAF-65493296C05E}"/>
              </a:ext>
            </a:extLst>
          </p:cNvPr>
          <p:cNvSpPr txBox="1"/>
          <p:nvPr/>
        </p:nvSpPr>
        <p:spPr>
          <a:xfrm>
            <a:off x="3140683" y="6173126"/>
            <a:ext cx="3219499" cy="369332"/>
          </a:xfrm>
          <a:prstGeom prst="rect">
            <a:avLst/>
          </a:prstGeom>
          <a:solidFill>
            <a:srgbClr val="00FFFF">
              <a:alpha val="34118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Simpler, </a:t>
            </a:r>
            <a:r>
              <a:rPr lang="en-US" altLang="zh-TW" u="sng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</a:t>
            </a:r>
            <a:r>
              <a:rPr lang="en-US" altLang="zh-TW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Cause</a:t>
            </a:r>
            <a:r>
              <a:rPr lang="en-US" altLang="zh-TW" sz="1000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dirty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!?</a:t>
            </a:r>
            <a:endParaRPr lang="zh-TW" altLang="en-US" dirty="0">
              <a:solidFill>
                <a:srgbClr val="99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id="{F4ECD6D5-88EE-4DC0-B0E0-7C01CF6DC5F5}"/>
              </a:ext>
            </a:extLst>
          </p:cNvPr>
          <p:cNvGrpSpPr/>
          <p:nvPr/>
        </p:nvGrpSpPr>
        <p:grpSpPr>
          <a:xfrm>
            <a:off x="254000" y="4595942"/>
            <a:ext cx="1486112" cy="1946516"/>
            <a:chOff x="254000" y="4595942"/>
            <a:chExt cx="1486112" cy="1946516"/>
          </a:xfrm>
        </p:grpSpPr>
        <p:sp>
          <p:nvSpPr>
            <p:cNvPr id="2" name="文字方塊 1">
              <a:extLst>
                <a:ext uri="{FF2B5EF4-FFF2-40B4-BE49-F238E27FC236}">
                  <a16:creationId xmlns:a16="http://schemas.microsoft.com/office/drawing/2014/main" id="{04F479B1-C70A-45E5-869E-D1401B67BC28}"/>
                </a:ext>
              </a:extLst>
            </p:cNvPr>
            <p:cNvSpPr txBox="1"/>
            <p:nvPr/>
          </p:nvSpPr>
          <p:spPr>
            <a:xfrm>
              <a:off x="254000" y="6173126"/>
              <a:ext cx="148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Occam’s </a:t>
              </a:r>
              <a:r>
                <a:rPr lang="en-US" altLang="zh-TW" u="sng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razor</a:t>
              </a:r>
              <a:endParaRPr lang="zh-TW" altLang="en-US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1E6BF7E6-6424-461B-8ABA-A7A425CFEF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452" y="4595942"/>
              <a:ext cx="1185165" cy="1582256"/>
            </a:xfrm>
            <a:prstGeom prst="rect">
              <a:avLst/>
            </a:prstGeom>
          </p:spPr>
        </p:pic>
      </p:grpSp>
      <p:sp>
        <p:nvSpPr>
          <p:cNvPr id="8" name="文字方塊 7">
            <a:extLst>
              <a:ext uri="{FF2B5EF4-FFF2-40B4-BE49-F238E27FC236}">
                <a16:creationId xmlns:a16="http://schemas.microsoft.com/office/drawing/2014/main" id="{E15B8069-065E-4D4C-A246-99AD72C17B98}"/>
              </a:ext>
            </a:extLst>
          </p:cNvPr>
          <p:cNvSpPr txBox="1"/>
          <p:nvPr/>
        </p:nvSpPr>
        <p:spPr>
          <a:xfrm>
            <a:off x="10568608" y="5993986"/>
            <a:ext cx="1302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dirty="0">
                <a:solidFill>
                  <a:srgbClr val="3333FF"/>
                </a:solidFill>
              </a:rPr>
              <a:t>Systematic</a:t>
            </a:r>
          </a:p>
          <a:p>
            <a:pPr algn="ctr"/>
            <a:r>
              <a:rPr lang="en-US" altLang="zh-TW" dirty="0">
                <a:solidFill>
                  <a:srgbClr val="3333FF"/>
                </a:solidFill>
              </a:rPr>
              <a:t>   effect?</a:t>
            </a: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6FCDBC07-1E87-4EAF-AF47-127A3B403048}"/>
              </a:ext>
            </a:extLst>
          </p:cNvPr>
          <p:cNvCxnSpPr>
            <a:cxnSpLocks/>
          </p:cNvCxnSpPr>
          <p:nvPr/>
        </p:nvCxnSpPr>
        <p:spPr>
          <a:xfrm>
            <a:off x="6866338" y="2727000"/>
            <a:ext cx="896778" cy="2790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46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6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25D87509-4F7D-4B07-8690-9DD3415F70AD}"/>
              </a:ext>
            </a:extLst>
          </p:cNvPr>
          <p:cNvSpPr/>
          <p:nvPr/>
        </p:nvSpPr>
        <p:spPr>
          <a:xfrm>
            <a:off x="3945600" y="158400"/>
            <a:ext cx="4696823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A Cry in the Wilderness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988AD26E-499E-4439-9190-2703C4353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011" y="774000"/>
            <a:ext cx="8112000" cy="6084000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19D824CA-2F09-4A0B-B1C5-0E75C4549BB5}"/>
              </a:ext>
            </a:extLst>
          </p:cNvPr>
          <p:cNvCxnSpPr>
            <a:cxnSpLocks/>
          </p:cNvCxnSpPr>
          <p:nvPr/>
        </p:nvCxnSpPr>
        <p:spPr bwMode="auto">
          <a:xfrm flipV="1">
            <a:off x="7255990" y="3331029"/>
            <a:ext cx="1156490" cy="11121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8" name="文字方塊 7">
            <a:extLst>
              <a:ext uri="{FF2B5EF4-FFF2-40B4-BE49-F238E27FC236}">
                <a16:creationId xmlns:a16="http://schemas.microsoft.com/office/drawing/2014/main" id="{43354C97-EB1B-452B-9D0D-221AB2477710}"/>
              </a:ext>
            </a:extLst>
          </p:cNvPr>
          <p:cNvSpPr txBox="1"/>
          <p:nvPr/>
        </p:nvSpPr>
        <p:spPr>
          <a:xfrm>
            <a:off x="2289736" y="6016037"/>
            <a:ext cx="4047070" cy="430887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en-US" altLang="zh-TW" sz="2200" dirty="0">
                <a:solidFill>
                  <a:srgbClr val="00B050"/>
                </a:solidFill>
              </a:rPr>
              <a:t> </a:t>
            </a:r>
            <a:r>
              <a:rPr lang="en-US" altLang="zh-TW" sz="1900" dirty="0">
                <a:solidFill>
                  <a:srgbClr val="00B050"/>
                </a:solidFill>
              </a:rPr>
              <a:t>Not Good, Not Bad … </a:t>
            </a:r>
            <a:r>
              <a:rPr lang="en-US" altLang="zh-TW" sz="1900" u="sng" dirty="0">
                <a:solidFill>
                  <a:srgbClr val="00B050"/>
                </a:solidFill>
              </a:rPr>
              <a:t>Not Too Good</a:t>
            </a:r>
            <a:r>
              <a:rPr lang="en-US" altLang="zh-TW" sz="1900" dirty="0">
                <a:solidFill>
                  <a:srgbClr val="00B050"/>
                </a:solidFill>
              </a:rPr>
              <a:t> … </a:t>
            </a:r>
            <a:endParaRPr lang="zh-TW" altLang="en-US" sz="1900" dirty="0">
              <a:solidFill>
                <a:srgbClr val="00B05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26D9DFB6-9F33-49F4-8BE0-5EB6AD0590AC}"/>
              </a:ext>
            </a:extLst>
          </p:cNvPr>
          <p:cNvSpPr txBox="1"/>
          <p:nvPr/>
        </p:nvSpPr>
        <p:spPr>
          <a:xfrm>
            <a:off x="4918028" y="6407360"/>
            <a:ext cx="3425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350" u="sng" dirty="0">
                <a:solidFill>
                  <a:srgbClr val="0000FF"/>
                </a:solidFill>
              </a:rPr>
              <a:t>Significance did not improve.</a:t>
            </a:r>
            <a:r>
              <a:rPr lang="en-US" altLang="zh-TW" sz="1350" dirty="0">
                <a:solidFill>
                  <a:srgbClr val="0000FF"/>
                </a:solidFill>
              </a:rPr>
              <a:t>    [</a:t>
            </a:r>
            <a:r>
              <a:rPr lang="en-US" altLang="zh-TW" sz="12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3.7</a:t>
            </a:r>
            <a:r>
              <a:rPr lang="el-GR" altLang="zh-TW" sz="1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TW" sz="1300" dirty="0"/>
              <a:t>  </a:t>
            </a:r>
            <a:r>
              <a:rPr lang="en-US" altLang="zh-TW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TW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l-GR" altLang="zh-TW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altLang="zh-TW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l-GR" altLang="zh-TW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TW" sz="1350" dirty="0"/>
              <a:t>]</a:t>
            </a:r>
            <a:endParaRPr lang="zh-TW" altLang="en-US" sz="135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B5FEE1A-7B3D-44D5-AB2C-AEEDEA4C0612}"/>
              </a:ext>
            </a:extLst>
          </p:cNvPr>
          <p:cNvSpPr/>
          <p:nvPr/>
        </p:nvSpPr>
        <p:spPr>
          <a:xfrm>
            <a:off x="8334660" y="4754103"/>
            <a:ext cx="1733900" cy="224297"/>
          </a:xfrm>
          <a:prstGeom prst="rect">
            <a:avLst/>
          </a:prstGeom>
          <a:solidFill>
            <a:srgbClr val="FFB3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25F8A6BA-6639-4721-94B8-B097AA58DF9A}"/>
              </a:ext>
            </a:extLst>
          </p:cNvPr>
          <p:cNvSpPr txBox="1"/>
          <p:nvPr/>
        </p:nvSpPr>
        <p:spPr>
          <a:xfrm>
            <a:off x="10705957" y="4703303"/>
            <a:ext cx="1152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solidFill>
                  <a:srgbClr val="3333FF"/>
                </a:solidFill>
              </a:rPr>
              <a:t>Will see</a:t>
            </a:r>
            <a:r>
              <a:rPr lang="zh-TW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3333FF"/>
                </a:solidFill>
                <a:cs typeface="Times New Roman" panose="02020603050405020304" pitchFamily="18" charset="0"/>
              </a:rPr>
              <a:t>…</a:t>
            </a:r>
            <a:endParaRPr lang="en-US" altLang="zh-TW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2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25D87509-4F7D-4B07-8690-9DD3415F70AD}"/>
              </a:ext>
            </a:extLst>
          </p:cNvPr>
          <p:cNvSpPr/>
          <p:nvPr/>
        </p:nvSpPr>
        <p:spPr>
          <a:xfrm>
            <a:off x="3945600" y="158400"/>
            <a:ext cx="4696823" cy="61555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400" dirty="0">
                <a:solidFill>
                  <a:srgbClr val="0000FF"/>
                </a:solidFill>
              </a:rPr>
              <a:t>A Cry in the Wilderness</a:t>
            </a:r>
            <a:endParaRPr lang="zh-TW" altLang="en-US" sz="3400" dirty="0">
              <a:solidFill>
                <a:srgbClr val="0000FF"/>
              </a:solidFill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55EE2CE8-E659-4944-93B4-A68346A70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011" y="773953"/>
            <a:ext cx="8112000" cy="6084000"/>
          </a:xfrm>
          <a:prstGeom prst="rect">
            <a:avLst/>
          </a:prstGeom>
          <a:ln w="28575">
            <a:solidFill>
              <a:srgbClr val="3333FF"/>
            </a:solidFill>
          </a:ln>
        </p:spPr>
      </p:pic>
      <p:sp>
        <p:nvSpPr>
          <p:cNvPr id="6" name="橢圓 5">
            <a:extLst>
              <a:ext uri="{FF2B5EF4-FFF2-40B4-BE49-F238E27FC236}">
                <a16:creationId xmlns:a16="http://schemas.microsoft.com/office/drawing/2014/main" id="{329E36D6-5F9C-4D62-A110-D7CF5F54302F}"/>
              </a:ext>
            </a:extLst>
          </p:cNvPr>
          <p:cNvSpPr/>
          <p:nvPr/>
        </p:nvSpPr>
        <p:spPr bwMode="auto">
          <a:xfrm rot="3421390">
            <a:off x="6372096" y="3803859"/>
            <a:ext cx="831588" cy="1088705"/>
          </a:xfrm>
          <a:prstGeom prst="ellipse">
            <a:avLst/>
          </a:prstGeom>
          <a:noFill/>
          <a:ln w="38100" cap="flat" cmpd="sng" algn="ctr">
            <a:solidFill>
              <a:srgbClr val="00BC5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橢圓 6">
            <a:extLst>
              <a:ext uri="{FF2B5EF4-FFF2-40B4-BE49-F238E27FC236}">
                <a16:creationId xmlns:a16="http://schemas.microsoft.com/office/drawing/2014/main" id="{6B18DC0B-C17B-4CEE-906F-E11D1CA34882}"/>
              </a:ext>
            </a:extLst>
          </p:cNvPr>
          <p:cNvSpPr/>
          <p:nvPr/>
        </p:nvSpPr>
        <p:spPr bwMode="auto">
          <a:xfrm>
            <a:off x="7997040" y="2407578"/>
            <a:ext cx="941964" cy="241200"/>
          </a:xfrm>
          <a:prstGeom prst="ellipse">
            <a:avLst/>
          </a:prstGeom>
          <a:noFill/>
          <a:ln w="19050" cap="flat" cmpd="sng" algn="ctr">
            <a:solidFill>
              <a:srgbClr val="00BC5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85528F8-220D-4B2A-912C-D01DF3BCF1F9}"/>
              </a:ext>
            </a:extLst>
          </p:cNvPr>
          <p:cNvSpPr/>
          <p:nvPr/>
        </p:nvSpPr>
        <p:spPr>
          <a:xfrm>
            <a:off x="6427253" y="5523545"/>
            <a:ext cx="18758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rgbClr val="00BC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1710.02846 </a:t>
            </a:r>
            <a:r>
              <a:rPr lang="en-US" altLang="zh-TW" sz="1400" dirty="0">
                <a:solidFill>
                  <a:srgbClr val="00BC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(PLB’18)</a:t>
            </a:r>
            <a:endParaRPr lang="zh-TW" altLang="en-US" sz="1400" dirty="0">
              <a:solidFill>
                <a:srgbClr val="00BC5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id="{73D37C49-7311-4830-83C8-069E8B1DEB58}"/>
              </a:ext>
            </a:extLst>
          </p:cNvPr>
          <p:cNvGrpSpPr/>
          <p:nvPr/>
        </p:nvGrpSpPr>
        <p:grpSpPr>
          <a:xfrm>
            <a:off x="10630659" y="3982599"/>
            <a:ext cx="1168140" cy="1392463"/>
            <a:chOff x="10630659" y="3982599"/>
            <a:chExt cx="1168140" cy="1392463"/>
          </a:xfrm>
        </p:grpSpPr>
        <p:pic>
          <p:nvPicPr>
            <p:cNvPr id="9" name="Picture 8" descr="https://scontent.ftpe7-2.fna.fbcdn.net/v/t1.0-1/p720x720/36767924_10156413670713433_8382434749016178688_o.png?_nc_cat=104&amp;ccb=2&amp;_nc_sid=dbb9e7&amp;_nc_ohc=FFrhUhS31bEAX-H0oQm&amp;_nc_ht=scontent.ftpe7-2.fna&amp;oh=65579b62350d87c0967d70191ca67a9a&amp;oe=5FD6824B">
              <a:extLst>
                <a:ext uri="{FF2B5EF4-FFF2-40B4-BE49-F238E27FC236}">
                  <a16:creationId xmlns:a16="http://schemas.microsoft.com/office/drawing/2014/main" id="{27F5F2C9-69BE-4824-92A6-C3E94C17F3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58249" y="3982599"/>
              <a:ext cx="712960" cy="731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文字方塊 3">
              <a:extLst>
                <a:ext uri="{FF2B5EF4-FFF2-40B4-BE49-F238E27FC236}">
                  <a16:creationId xmlns:a16="http://schemas.microsoft.com/office/drawing/2014/main" id="{7BE02862-B53A-4787-8573-D40445B77BB7}"/>
                </a:ext>
              </a:extLst>
            </p:cNvPr>
            <p:cNvSpPr txBox="1"/>
            <p:nvPr/>
          </p:nvSpPr>
          <p:spPr>
            <a:xfrm>
              <a:off x="10630659" y="4728731"/>
              <a:ext cx="11681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/>
                <a:t>Consistent</a:t>
              </a:r>
            </a:p>
            <a:p>
              <a:pPr algn="ctr"/>
              <a:r>
                <a:rPr lang="en-US" altLang="zh-TW" dirty="0"/>
                <a:t>w/ SM</a:t>
              </a:r>
              <a:r>
                <a:rPr lang="zh-TW" altLang="en-US" sz="500" dirty="0"/>
                <a:t> </a:t>
              </a:r>
              <a:r>
                <a:rPr lang="en-US" altLang="zh-TW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!</a:t>
              </a:r>
              <a:endParaRPr lang="zh-TW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589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6116</TotalTime>
  <Words>1988</Words>
  <Application>Microsoft Office PowerPoint</Application>
  <PresentationFormat>寬螢幕</PresentationFormat>
  <Paragraphs>401</Paragraphs>
  <Slides>34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34</vt:i4>
      </vt:variant>
    </vt:vector>
  </HeadingPairs>
  <TitlesOfParts>
    <vt:vector size="57" baseType="lpstr">
      <vt:lpstr>-apple-system</vt:lpstr>
      <vt:lpstr>Arial Unicode MS</vt:lpstr>
      <vt:lpstr>Harding Text Web Regular</vt:lpstr>
      <vt:lpstr>Lucida Grande</vt:lpstr>
      <vt:lpstr>Monotype Sorts</vt:lpstr>
      <vt:lpstr>TeXGyreTermesX-Italic</vt:lpstr>
      <vt:lpstr>TeXGyreTermesX-Regular</vt:lpstr>
      <vt:lpstr>新細明體</vt:lpstr>
      <vt:lpstr>標楷體</vt:lpstr>
      <vt:lpstr>Arial</vt:lpstr>
      <vt:lpstr>Calibri</vt:lpstr>
      <vt:lpstr>Calibri Light</vt:lpstr>
      <vt:lpstr>Comic Sans MS</vt:lpstr>
      <vt:lpstr>Garamond</vt:lpstr>
      <vt:lpstr>Lucida Calligraphy</vt:lpstr>
      <vt:lpstr>Lucida Handwriting</vt:lpstr>
      <vt:lpstr>Monotype Corsiva</vt:lpstr>
      <vt:lpstr>Segoe UI Symbol</vt:lpstr>
      <vt:lpstr>Symbol</vt:lpstr>
      <vt:lpstr>Tahoma</vt:lpstr>
      <vt:lpstr>Times New Roman</vt:lpstr>
      <vt:lpstr>Wingdings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wshou</dc:creator>
  <cp:lastModifiedBy>wshou</cp:lastModifiedBy>
  <cp:revision>128</cp:revision>
  <dcterms:created xsi:type="dcterms:W3CDTF">2023-05-04T15:39:09Z</dcterms:created>
  <dcterms:modified xsi:type="dcterms:W3CDTF">2023-05-08T21:35:34Z</dcterms:modified>
</cp:coreProperties>
</file>