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303" r:id="rId2"/>
    <p:sldId id="304" r:id="rId3"/>
    <p:sldId id="412" r:id="rId4"/>
    <p:sldId id="413" r:id="rId5"/>
    <p:sldId id="439" r:id="rId6"/>
    <p:sldId id="437" r:id="rId7"/>
    <p:sldId id="441" r:id="rId8"/>
    <p:sldId id="442" r:id="rId9"/>
    <p:sldId id="443" r:id="rId10"/>
    <p:sldId id="444" r:id="rId11"/>
    <p:sldId id="445" r:id="rId12"/>
    <p:sldId id="426" r:id="rId13"/>
    <p:sldId id="42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0"/>
  </p:normalViewPr>
  <p:slideViewPr>
    <p:cSldViewPr snapToGrid="0" snapToObjects="1">
      <p:cViewPr varScale="1">
        <p:scale>
          <a:sx n="120" d="100"/>
          <a:sy n="120" d="100"/>
        </p:scale>
        <p:origin x="25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1T05:11:30.848"/>
    </inkml:context>
    <inkml:brush xml:id="br0">
      <inkml:brushProperty name="width" value="0.2" units="cm"/>
      <inkml:brushProperty name="height" value="0.2" units="cm"/>
      <inkml:brushProperty name="color" value="#4472C4"/>
    </inkml:brush>
  </inkml:definitions>
  <inkml:trace contextRef="#ctx0" brushRef="#br0">1 71 24575,'47'0'0,"14"0"0,18 0 0,-32 0 0,3-1 0,1 0 0,1 1 0,3-1 0,1 0 0,2 0 0,0 1 0,2-1 0,1 2 0,2-1 0,-1 0 0,-2 0 0,-1 0 0,-1 0 0,-1 0 0,-3 0 0,-1 0 0,-2 0 0,-1 0 0,42 0 0,-7 0 0,-5 0 0,-4 0 0,4 0 0,0-1 0,-3-1 0,-1 1 0,-5 0 0,-1 1 0,6 0 0,7 0 0,8 0 0,-42 0 0,0 0 0,-1 0 0,2 1 0,0-1 0,0 1 0,2 0 0,1 0 0,2 1 0,1-1 0,2 0 0,1 0 0,2 0 0,0 0 0,2-1 0,1 0 0,2 0 0,2 0 0,5 0 0,0 0 0,5 0 0,0 0 0,1-1 0,2 1 0,-6-1 0,1 0 0,4-1 0,-5 0 0,9 0 0,5 0 0,-37 2 0,-6-1 0,8 0 0,21-2 0,4 1 0,13-3 0,1-1 0,-27 1 0,-1 1 0,1 0 0,26-3 0,-2 0 0,-10 3 0,-4 0 0,-10 1 0,-3 1 0,-9 1 0,-4 0 0,44 1 0,-1 0 0,0 0 0,-3 0 0,-8 0 0,-10 3 0,-7 0 0,-5 2 0,2 0 0,5 1 0,6 1 0,4-2 0,1 2 0,4-1 0,-1-1 0,3-1 0,3 1 0,0-1 0,0 0 0,0-1 0,0-1 0,1-1 0,4-1 0,-4 0 0,-6 0 0,-5 0 0,-8 0 0,0 0 0,-1 0 0,7 0 0,5 0 0,5 0 0,3 0 0,1 0 0,-3 1 0,-10 1 0,-13 0 0,-19 0 0,-15-2 0,0 1 0,12-1 0,19 0 0,32 1 0,-36 0 0,3 0 0,10 0 0,1-1 0,6 1 0,2 0 0,-3-1 0,-1 0 0,-2 0 0,-1 0 0,-5 0 0,-2 0 0,-5 0 0,-2 0 0,-5 0 0,-2 0 0,37 0 0,-16 0 0,-12 0 0,-9 0 0,-8 0 0,-2 0 0,-3 0 0,1 0 0,1 0 0,1 0 0,6 0 0,4 0 0,2 0 0,0 0 0,-3 0 0,2 0 0,1 0 0,-1 0 0,0 0 0,0 0 0,-1 0 0,3 0 0,3 0 0,5 0 0,-1 0 0,-1 0 0,-1 0 0,-5 0 0,-2 0 0,-1 0 0,1 0 0,0 0 0,0 0 0,0 0 0,-1 0 0,0 0 0,-1 0 0,1 0 0,3 0 0,1 0 0,0 0 0,-3 0 0,-4 0 0,-4 0 0,0 1 0,-2 0 0,-1 1 0,-3 1 0,0-1 0,2 0 0,3 1 0,-4 1 0,-4-2 0,-4 0 0,-2-1 0,-4 2 0,0-2 0,-2 1 0,-2 0 0,2-2 0,-10 1 0,-1-1 0,-9 0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19185-F332-1E43-90AC-FB509C023858}" type="datetimeFigureOut">
              <a:rPr lang="en-US" smtClean="0"/>
              <a:t>5/6/23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3D6F3-CEA2-E440-B7A4-F88F982F2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63D6F3-CEA2-E440-B7A4-F88F982F2AD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4200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A6954-F923-45AF-ABF1-FDEE52D69EEA}" type="slidenum">
              <a:rPr lang="en-US" smtClean="0"/>
              <a:t>10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a-IR"/>
              <a:t>دانشکده‌ی فیزیک دانشگاه صنعتی شریف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39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A6954-F923-45AF-ABF1-FDEE52D69EEA}" type="slidenum">
              <a:rPr lang="en-US" smtClean="0"/>
              <a:t>11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a-IR"/>
              <a:t>دانشکده‌ی فیزیک دانشگاه صنعتی شریف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80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A6954-F923-45AF-ABF1-FDEE52D69EEA}" type="slidenum">
              <a:rPr lang="en-US" smtClean="0"/>
              <a:t>12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a-IR"/>
              <a:t>دانشکده‌ی فیزیک دانشگاه صنعتی شریف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46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63D6F3-CEA2-E440-B7A4-F88F982F2AD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7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A6954-F923-45AF-ABF1-FDEE52D69EEA}" type="slidenum">
              <a:rPr lang="en-US" smtClean="0"/>
              <a:t>2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a-IR"/>
              <a:t>دانشکده‌ی فیزیک دانشگاه صنعتی شریف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231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A6954-F923-45AF-ABF1-FDEE52D69EEA}" type="slidenum">
              <a:rPr lang="en-US" smtClean="0"/>
              <a:t>3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a-IR"/>
              <a:t>دانشکده‌ی فیزیک دانشگاه صنعتی شریف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58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A6954-F923-45AF-ABF1-FDEE52D69EEA}" type="slidenum">
              <a:rPr lang="en-US" smtClean="0"/>
              <a:t>4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a-IR"/>
              <a:t>دانشکده‌ی فیزیک دانشگاه صنعتی شریف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61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A6954-F923-45AF-ABF1-FDEE52D69EEA}" type="slidenum">
              <a:rPr lang="en-US" smtClean="0"/>
              <a:t>5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a-IR"/>
              <a:t>دانشکده‌ی فیزیک دانشگاه صنعتی شریف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28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A6954-F923-45AF-ABF1-FDEE52D69EEA}" type="slidenum">
              <a:rPr lang="en-US" smtClean="0"/>
              <a:t>6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a-IR"/>
              <a:t>دانشکده‌ی فیزیک دانشگاه صنعتی شریف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821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A6954-F923-45AF-ABF1-FDEE52D69EEA}" type="slidenum">
              <a:rPr lang="en-US" smtClean="0"/>
              <a:t>7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a-IR"/>
              <a:t>دانشکده‌ی فیزیک دانشگاه صنعتی شریف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38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A6954-F923-45AF-ABF1-FDEE52D69EEA}" type="slidenum">
              <a:rPr lang="en-US" smtClean="0"/>
              <a:t>8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a-IR"/>
              <a:t>دانشکده‌ی فیزیک دانشگاه صنعتی شریف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333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A6954-F923-45AF-ABF1-FDEE52D69EEA}" type="slidenum">
              <a:rPr lang="en-US" smtClean="0"/>
              <a:t>9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a-IR"/>
              <a:t>دانشکده‌ی فیزیک دانشگاه صنعتی شریف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408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28B01-C0FE-F19B-0F69-D99EC39100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9CA675-CF2A-93ED-3B26-C89BCC4B6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9395A-8C23-39A9-8F60-605D787B7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4B6FD-4599-A773-F3FD-350B4099A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E19216-B72D-9C78-F2D8-EFB71432F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88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1D0CE-5ABB-C0FB-F6F3-5BC30DC30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4A3CCB-154C-B509-9FAB-822B9F568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922E5-30B1-A283-01A9-90FCADF0C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61AFB-F174-CD94-B621-5E9B1CFF9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790BA-29E7-58D0-FB9C-88B9C78BC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1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E3F332-B2E5-FC75-CE42-CCFB4ABAF4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C48574-32EB-4BAE-F1EF-0826B1503B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0173A-97D8-DBB4-6467-28769A30C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EBBE8-1509-C7BE-65E4-97FB850A0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70278-4CB2-02F8-9720-BA836DCB1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3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ED3DB-A42B-CF18-DCD5-A4645FB0C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6C438-6F72-F9EC-0A9C-5AF9439A4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659E6-E9E5-F5AE-AF11-7CC75A40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0845FC-D3D1-E9ED-D2C3-3DFA7F3D0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907F5-3936-17F7-599F-D4D9A33F1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8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8F264-E5FE-60E3-120C-9F30121E9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C3F213-E9BB-E82F-EA31-07C22EDE59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3ED0-17BF-3D1A-A23A-D99800522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DFA3D-2CEA-C989-C1BC-6C92CC9E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58A49-375F-1E88-9674-557A0FF37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83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728C8-3208-AB45-4319-AF7AA57F7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805D3-E523-5BD2-D08C-7705449A1C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A889B5-7E7B-3156-3D1E-594D995EF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BF2769-B979-E311-B594-33BB76CD4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35BA1B-D539-27CA-25A6-48CBB8A66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188473-B8D1-2D86-E18E-F17F7CDD0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49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52DB7-4195-C30C-0F7F-0B0462460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B6FE39-845C-094B-55BC-0F60C0832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B5A5B1-9200-071D-A106-B7946A9C7B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1811FA-77D5-7D7D-7BA4-F7A38724D0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C6B1DF-4C35-6678-8860-8F7D8C5270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65690C-898A-A441-2DE7-9B1BDDE6D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0EBDE-B46B-8F08-1A34-B157B03C0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5E1744-9C77-32A4-F356-41D5D7F0B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422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8CFD3-2BFD-91B1-480D-18129711B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D489C3-1C21-0E84-9ED3-DA80988DD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E05CBF-0ACF-0EB3-516D-485C0EDE8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E80A18-28FB-544A-D6CB-372F89CFA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3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75C1A3-487B-6130-4876-F619AA216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91C095-8F4D-551F-1E9B-BAC5186F6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4CD482-BA8C-412C-EEF1-DF43B7734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0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EE203-B136-E20C-189A-F03F2BA63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05F77-7D69-5AFB-B3E5-11575840D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14E9B8-3DE3-1601-4F5A-877ED3EB2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F136B-8328-E280-931A-91A1D1476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D519FD-86E3-604E-CD97-764FC499F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63E738-8DFE-D310-2AD2-AFA2C2346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54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2253A-0643-13E3-D640-C61F68946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CC5F8B-4FFC-6CDE-41EA-0F76525C73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8CAC22-3CA9-F07A-80B7-4D710A1926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34B101-A92F-1184-266A-261E6F17D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9385C8-7C30-5F54-A89D-1F0C8BA5F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C5F6DA-3D46-2F1F-2EB1-204A12C4C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5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197344-A9AF-30BC-CE13-72D2B2F9C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C9E7E-9525-D31C-D56E-46274F9FD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FF7A7-AFD1-5E54-A4EA-D59361884D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91AFC-7C16-764E-BE2E-95FD3F302D5C}" type="datetimeFigureOut">
              <a:rPr lang="en-US" smtClean="0"/>
              <a:t>5/6/23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74773-BDFF-DB43-8A5E-193C22A008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BE23A-4FB7-AECC-BFA9-92857783C7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D5D72-9EDF-0840-94EA-910662311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3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6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0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67558" y="450130"/>
            <a:ext cx="84568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Neutron Star Heating with Inelastic Dark Matter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99656" y="2681276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dirty="0">
                <a:solidFill>
                  <a:srgbClr val="0070C0"/>
                </a:solidFill>
                <a:cs typeface="B Nazanin" panose="00000400000000000000" pitchFamily="2" charset="-78"/>
              </a:rPr>
              <a:t> </a:t>
            </a:r>
            <a:r>
              <a:rPr lang="en-US" sz="3200" dirty="0">
                <a:solidFill>
                  <a:srgbClr val="0070C0"/>
                </a:solidFill>
                <a:cs typeface="B Nazanin" panose="00000400000000000000" pitchFamily="2" charset="-78"/>
              </a:rPr>
              <a:t>Mehrdad Phoroutan-Mehr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3603" y="4053760"/>
            <a:ext cx="8456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sz="1600" dirty="0">
                <a:cs typeface="B Nazanin" panose="00000400000000000000" pitchFamily="2" charset="-78"/>
              </a:rPr>
              <a:t>Based on:</a:t>
            </a:r>
            <a:endParaRPr lang="fa-IR" sz="1600" dirty="0">
              <a:cs typeface="B Nazanin" panose="00000400000000000000" pitchFamily="2" charset="-78"/>
            </a:endParaRPr>
          </a:p>
          <a:p>
            <a:r>
              <a:rPr lang="en-US" sz="1600" dirty="0">
                <a:cs typeface="B Nazanin" panose="00000400000000000000" pitchFamily="2" charset="-78"/>
              </a:rPr>
              <a:t>Gerardo Alvarez, Aniket Joglekar, Mehrdad Phoroutan-Mehr, Hai-Bo Yu, </a:t>
            </a:r>
            <a:r>
              <a:rPr lang="en-US" sz="1600" dirty="0" err="1">
                <a:cs typeface="B Nazanin" panose="00000400000000000000" pitchFamily="2" charset="-78"/>
              </a:rPr>
              <a:t>arxiv</a:t>
            </a:r>
            <a:r>
              <a:rPr lang="en-US" sz="1600">
                <a:cs typeface="B Nazanin" panose="00000400000000000000" pitchFamily="2" charset="-78"/>
              </a:rPr>
              <a:t>: </a:t>
            </a:r>
            <a:r>
              <a:rPr lang="en-US" sz="1600" dirty="0">
                <a:cs typeface="B Nazanin" panose="00000400000000000000" pitchFamily="2" charset="-78"/>
              </a:rPr>
              <a:t>2301.08767 (PRD)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67608" y="494116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C8018D-2944-4F39-A81E-FAA3E39D6D9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369" y="5225972"/>
            <a:ext cx="1389321" cy="1397494"/>
          </a:xfrm>
          <a:prstGeom prst="rect">
            <a:avLst/>
          </a:prstGeom>
        </p:spPr>
      </p:pic>
      <p:pic>
        <p:nvPicPr>
          <p:cNvPr id="1026" name="Picture 2" descr="UCR Physics &amp; Astronomy logo banner">
            <a:extLst>
              <a:ext uri="{FF2B5EF4-FFF2-40B4-BE49-F238E27FC236}">
                <a16:creationId xmlns:a16="http://schemas.microsoft.com/office/drawing/2014/main" id="{515010F6-EFD6-010A-0592-144D755CB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96" y="5613133"/>
            <a:ext cx="4320311" cy="62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ECE342A-FEAB-1EF4-DF3C-0852BE5CB2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5214" y="5613133"/>
            <a:ext cx="3122613" cy="62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144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AE09EC-0120-91BD-CB99-7455E7005578}"/>
              </a:ext>
            </a:extLst>
          </p:cNvPr>
          <p:cNvSpPr txBox="1"/>
          <p:nvPr/>
        </p:nvSpPr>
        <p:spPr>
          <a:xfrm>
            <a:off x="362606" y="405881"/>
            <a:ext cx="60977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4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Vector Mediator</a:t>
            </a:r>
            <a:endParaRPr lang="en-US" sz="4400" b="1" i="1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6B0D9-55F2-DB8C-E509-E635A62AE19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1D3E7D-8F08-7F5B-89B1-22782A375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5104" y="1382967"/>
            <a:ext cx="3924897" cy="38610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6130B9-00AC-A940-EBD3-D2390D4781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4830" y="1480059"/>
            <a:ext cx="3971581" cy="38020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7C7C18-A76C-C19C-E4CE-3073065164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250" y="5391385"/>
            <a:ext cx="4432907" cy="7855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B11F54-0315-2616-130A-ADCC05DE28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4585" y="5515850"/>
            <a:ext cx="2646217" cy="7089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4C56E9-5472-C283-8C92-CD7DCC9754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1752" y="2812732"/>
            <a:ext cx="2314344" cy="3764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C7037B-3FC2-B5AB-5566-CF43249D8C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8902" y="3592387"/>
            <a:ext cx="606736" cy="2660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861BDF-1E88-4213-195C-58C8AFF93A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2750" y="4261642"/>
            <a:ext cx="2669130" cy="23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399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B20370-F1AE-A284-EE14-19280EEB0A54}"/>
              </a:ext>
            </a:extLst>
          </p:cNvPr>
          <p:cNvSpPr txBox="1"/>
          <p:nvPr/>
        </p:nvSpPr>
        <p:spPr>
          <a:xfrm>
            <a:off x="362606" y="405881"/>
            <a:ext cx="60977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4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Kinetic Mixing Model</a:t>
            </a:r>
            <a:endParaRPr lang="en-US" sz="4400" b="1" i="1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313653-6E37-AFA3-0D5D-410B98FE3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788470"/>
            <a:ext cx="4026715" cy="41446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41F022-E584-2560-3221-19E167AFE1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6333" y="1727074"/>
            <a:ext cx="4081560" cy="41407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14FD51-7DA6-9FE2-1E00-AA98DE1EA2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5575" y="5867787"/>
            <a:ext cx="4380205" cy="68611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6E53FC-904F-0C4A-6B5A-4809B2C271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6222" y="5794255"/>
            <a:ext cx="4381229" cy="68611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3B030A-AB6D-39E6-0AB5-DB4B65CB79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5791" y="933655"/>
            <a:ext cx="5171863" cy="64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70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2" name="Rectangle 2061">
            <a:extLst>
              <a:ext uri="{FF2B5EF4-FFF2-40B4-BE49-F238E27FC236}">
                <a16:creationId xmlns:a16="http://schemas.microsoft.com/office/drawing/2014/main" id="{17718681-A12E-49D6-9925-DD7C6817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4" name="Freeform: Shape 2063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789D9B-808F-8D67-E66B-93E90B0B2E3D}"/>
              </a:ext>
            </a:extLst>
          </p:cNvPr>
          <p:cNvSpPr txBox="1"/>
          <p:nvPr/>
        </p:nvSpPr>
        <p:spPr>
          <a:xfrm>
            <a:off x="838200" y="713312"/>
            <a:ext cx="4038600" cy="5431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i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Summary and Outlook</a:t>
            </a:r>
            <a:endParaRPr lang="en-US" sz="4400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5DA78B-5D7A-22DA-9435-68B8CEC2FE31}"/>
              </a:ext>
            </a:extLst>
          </p:cNvPr>
          <p:cNvSpPr txBox="1"/>
          <p:nvPr/>
        </p:nvSpPr>
        <p:spPr>
          <a:xfrm>
            <a:off x="4876801" y="713313"/>
            <a:ext cx="6477000" cy="5431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74151"/>
                </a:solidFill>
                <a:effectLst/>
              </a:rPr>
              <a:t>The capture of relativistic Dark Matter by ultra-relativistic electrons in neutron stars requires a somewhat complicated formalism.</a:t>
            </a:r>
          </a:p>
          <a:p>
            <a:pPr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74151"/>
                </a:solidFill>
                <a:effectLst/>
              </a:rPr>
              <a:t>Neutron stars are highly efficient targets for studying inelastic dark matter.</a:t>
            </a:r>
          </a:p>
          <a:p>
            <a:pPr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374151"/>
                </a:solidFill>
                <a:effectLst/>
              </a:rPr>
              <a:t>The bounds on parameter space provided by neutron stars are stronger than those from direct detection, relic abundance, and accelerator experiments.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15019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039">
            <a:extLst>
              <a:ext uri="{FF2B5EF4-FFF2-40B4-BE49-F238E27FC236}">
                <a16:creationId xmlns:a16="http://schemas.microsoft.com/office/drawing/2014/main" id="{454966A0-ADB7-4D0B-8AE5-AACA88BFF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Freeform: Shape 1041">
            <a:extLst>
              <a:ext uri="{FF2B5EF4-FFF2-40B4-BE49-F238E27FC236}">
                <a16:creationId xmlns:a16="http://schemas.microsoft.com/office/drawing/2014/main" id="{9CF7FE1C-8BC5-4B0C-A2BC-93AB72C90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E92BDF-BB4B-9AE5-DC4E-A48286F49AF0}"/>
              </a:ext>
            </a:extLst>
          </p:cNvPr>
          <p:cNvSpPr txBox="1"/>
          <p:nvPr/>
        </p:nvSpPr>
        <p:spPr>
          <a:xfrm>
            <a:off x="5751094" y="750667"/>
            <a:ext cx="5602705" cy="26783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Thank You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C8018D-2944-4F39-A81E-FAA3E39D6D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11" y="2406895"/>
            <a:ext cx="1835901" cy="1846701"/>
          </a:xfrm>
          <a:prstGeom prst="rect">
            <a:avLst/>
          </a:prstGeom>
        </p:spPr>
      </p:pic>
      <p:pic>
        <p:nvPicPr>
          <p:cNvPr id="1026" name="Picture 2" descr="UCR Physics &amp; Astronomy logo banner">
            <a:extLst>
              <a:ext uri="{FF2B5EF4-FFF2-40B4-BE49-F238E27FC236}">
                <a16:creationId xmlns:a16="http://schemas.microsoft.com/office/drawing/2014/main" id="{515010F6-EFD6-010A-0592-144D755CB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264" y="4590329"/>
            <a:ext cx="4045639" cy="58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67608" y="494116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C1133E-4D76-193C-7FF1-EBE8ED4FF2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264" y="5760291"/>
            <a:ext cx="2529549" cy="50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02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F5CC98-5776-406F-96FA-5081F5F829F7}"/>
              </a:ext>
            </a:extLst>
          </p:cNvPr>
          <p:cNvSpPr txBox="1"/>
          <p:nvPr/>
        </p:nvSpPr>
        <p:spPr>
          <a:xfrm>
            <a:off x="3193440" y="2352673"/>
            <a:ext cx="8355093" cy="3374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8680">
              <a:spcAft>
                <a:spcPts val="600"/>
              </a:spcAft>
              <a:buClr>
                <a:schemeClr val="accent2"/>
              </a:buClr>
              <a:buSzPct val="110000"/>
            </a:pPr>
            <a:endParaRPr lang="en-US" sz="228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 defTabSz="868680">
              <a:spcAft>
                <a:spcPts val="600"/>
              </a:spcAft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342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Introduction </a:t>
            </a:r>
          </a:p>
          <a:p>
            <a:pPr marL="457200" indent="-457200" defTabSz="868680">
              <a:spcAft>
                <a:spcPts val="600"/>
              </a:spcAft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3420" dirty="0"/>
              <a:t>Dark Matter Capture in Neutron Stars</a:t>
            </a:r>
            <a:endParaRPr lang="en-US" sz="342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indent="-457200" defTabSz="868680">
              <a:spcAft>
                <a:spcPts val="600"/>
              </a:spcAft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342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Results</a:t>
            </a:r>
          </a:p>
          <a:p>
            <a:pPr marL="434340" indent="-434340" defTabSz="868680">
              <a:spcAft>
                <a:spcPts val="600"/>
              </a:spcAft>
              <a:buClr>
                <a:schemeClr val="accent2"/>
              </a:buClr>
              <a:buSzPct val="110000"/>
              <a:buFont typeface="+mj-lt"/>
              <a:buAutoNum type="arabicPeriod"/>
            </a:pPr>
            <a:endParaRPr lang="en-US" sz="228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868680">
              <a:spcAft>
                <a:spcPts val="600"/>
              </a:spcAft>
            </a:pPr>
            <a:r>
              <a:rPr lang="en-US" sz="171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3D5499-F469-B095-D85B-E9E8D58B9716}"/>
              </a:ext>
            </a:extLst>
          </p:cNvPr>
          <p:cNvSpPr txBox="1"/>
          <p:nvPr/>
        </p:nvSpPr>
        <p:spPr>
          <a:xfrm>
            <a:off x="2529709" y="1591455"/>
            <a:ext cx="1819729" cy="735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68680">
              <a:spcAft>
                <a:spcPts val="600"/>
              </a:spcAft>
            </a:pPr>
            <a:r>
              <a:rPr lang="en-US" sz="4180" b="1" i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Outline</a:t>
            </a:r>
            <a:endParaRPr lang="en-US" sz="4400" b="1" i="1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0FA9100F-2B08-ADB3-1767-F5E4D61A04D4}"/>
                  </a:ext>
                </a:extLst>
              </p14:cNvPr>
              <p14:cNvContentPartPr/>
              <p14:nvPr/>
            </p14:nvContentPartPr>
            <p14:xfrm flipV="1">
              <a:off x="2374710" y="2484014"/>
              <a:ext cx="4561268" cy="43722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0FA9100F-2B08-ADB3-1767-F5E4D61A04D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 flipV="1">
                <a:off x="2338709" y="2448176"/>
                <a:ext cx="4632909" cy="11503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3379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38B61BD-0EE1-4D29-B894-126CD61C5D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BC14DD5-C584-4158-BF76-ECE3C6DB4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5947992 w 12192000"/>
              <a:gd name="connsiteY0" fmla="*/ 2457985 h 6858000"/>
              <a:gd name="connsiteX1" fmla="*/ 5926156 w 12192000"/>
              <a:gd name="connsiteY1" fmla="*/ 2472983 h 6858000"/>
              <a:gd name="connsiteX2" fmla="*/ 6047792 w 12192000"/>
              <a:gd name="connsiteY2" fmla="*/ 2529213 h 6858000"/>
              <a:gd name="connsiteX3" fmla="*/ 5857576 w 12192000"/>
              <a:gd name="connsiteY3" fmla="*/ 2499619 h 6858000"/>
              <a:gd name="connsiteX4" fmla="*/ 5854328 w 12192000"/>
              <a:gd name="connsiteY4" fmla="*/ 2518740 h 6858000"/>
              <a:gd name="connsiteX5" fmla="*/ 6070351 w 12192000"/>
              <a:gd name="connsiteY5" fmla="*/ 2591134 h 6858000"/>
              <a:gd name="connsiteX6" fmla="*/ 6051040 w 12192000"/>
              <a:gd name="connsiteY6" fmla="*/ 2602290 h 6858000"/>
              <a:gd name="connsiteX7" fmla="*/ 5936261 w 12192000"/>
              <a:gd name="connsiteY7" fmla="*/ 2574288 h 6858000"/>
              <a:gd name="connsiteX8" fmla="*/ 5913160 w 12192000"/>
              <a:gd name="connsiteY8" fmla="*/ 2581573 h 6858000"/>
              <a:gd name="connsiteX9" fmla="*/ 5924531 w 12192000"/>
              <a:gd name="connsiteY9" fmla="*/ 2615492 h 6858000"/>
              <a:gd name="connsiteX10" fmla="*/ 5974341 w 12192000"/>
              <a:gd name="connsiteY10" fmla="*/ 2628696 h 6858000"/>
              <a:gd name="connsiteX11" fmla="*/ 6051944 w 12192000"/>
              <a:gd name="connsiteY11" fmla="*/ 2708377 h 6858000"/>
              <a:gd name="connsiteX12" fmla="*/ 5934457 w 12192000"/>
              <a:gd name="connsiteY12" fmla="*/ 2698814 h 6858000"/>
              <a:gd name="connsiteX13" fmla="*/ 5913702 w 12192000"/>
              <a:gd name="connsiteY13" fmla="*/ 2718165 h 6858000"/>
              <a:gd name="connsiteX14" fmla="*/ 5905761 w 12192000"/>
              <a:gd name="connsiteY14" fmla="*/ 2743207 h 6858000"/>
              <a:gd name="connsiteX15" fmla="*/ 5860282 w 12192000"/>
              <a:gd name="connsiteY15" fmla="*/ 2763923 h 6858000"/>
              <a:gd name="connsiteX16" fmla="*/ 5931750 w 12192000"/>
              <a:gd name="connsiteY16" fmla="*/ 2787144 h 6858000"/>
              <a:gd name="connsiteX17" fmla="*/ 5855409 w 12192000"/>
              <a:gd name="connsiteY17" fmla="*/ 2787144 h 6858000"/>
              <a:gd name="connsiteX18" fmla="*/ 5767701 w 12192000"/>
              <a:gd name="connsiteY18" fmla="*/ 2771209 h 6858000"/>
              <a:gd name="connsiteX19" fmla="*/ 5674216 w 12192000"/>
              <a:gd name="connsiteY19" fmla="*/ 2776216 h 6858000"/>
              <a:gd name="connsiteX20" fmla="*/ 5487249 w 12192000"/>
              <a:gd name="connsiteY20" fmla="*/ 2746850 h 6858000"/>
              <a:gd name="connsiteX21" fmla="*/ 5398276 w 12192000"/>
              <a:gd name="connsiteY21" fmla="*/ 2748898 h 6858000"/>
              <a:gd name="connsiteX22" fmla="*/ 5892947 w 12192000"/>
              <a:gd name="connsiteY22" fmla="*/ 2946502 h 6858000"/>
              <a:gd name="connsiteX23" fmla="*/ 5867682 w 12192000"/>
              <a:gd name="connsiteY23" fmla="*/ 2989983 h 6858000"/>
              <a:gd name="connsiteX24" fmla="*/ 5971273 w 12192000"/>
              <a:gd name="connsiteY24" fmla="*/ 3037335 h 6858000"/>
              <a:gd name="connsiteX25" fmla="*/ 5996719 w 12192000"/>
              <a:gd name="connsiteY25" fmla="*/ 3084231 h 6858000"/>
              <a:gd name="connsiteX26" fmla="*/ 5964776 w 12192000"/>
              <a:gd name="connsiteY26" fmla="*/ 3080134 h 6858000"/>
              <a:gd name="connsiteX27" fmla="*/ 5937344 w 12192000"/>
              <a:gd name="connsiteY27" fmla="*/ 3089012 h 6858000"/>
              <a:gd name="connsiteX28" fmla="*/ 5948713 w 12192000"/>
              <a:gd name="connsiteY28" fmla="*/ 3148657 h 6858000"/>
              <a:gd name="connsiteX29" fmla="*/ 6095075 w 12192000"/>
              <a:gd name="connsiteY29" fmla="*/ 3225605 h 6858000"/>
              <a:gd name="connsiteX30" fmla="*/ 6108249 w 12192000"/>
              <a:gd name="connsiteY30" fmla="*/ 3250646 h 6858000"/>
              <a:gd name="connsiteX31" fmla="*/ 6090744 w 12192000"/>
              <a:gd name="connsiteY31" fmla="*/ 3268403 h 6858000"/>
              <a:gd name="connsiteX32" fmla="*/ 6043461 w 12192000"/>
              <a:gd name="connsiteY32" fmla="*/ 3277509 h 6858000"/>
              <a:gd name="connsiteX33" fmla="*/ 6109692 w 12192000"/>
              <a:gd name="connsiteY33" fmla="*/ 3362879 h 6858000"/>
              <a:gd name="connsiteX34" fmla="*/ 6133877 w 12192000"/>
              <a:gd name="connsiteY34" fmla="*/ 3386554 h 6858000"/>
              <a:gd name="connsiteX35" fmla="*/ 6175205 w 12192000"/>
              <a:gd name="connsiteY35" fmla="*/ 3423208 h 6858000"/>
              <a:gd name="connsiteX36" fmla="*/ 6175926 w 12192000"/>
              <a:gd name="connsiteY36" fmla="*/ 3434363 h 6858000"/>
              <a:gd name="connsiteX37" fmla="*/ 6119620 w 12192000"/>
              <a:gd name="connsiteY37" fmla="*/ 3473747 h 6858000"/>
              <a:gd name="connsiteX38" fmla="*/ 6018015 w 12192000"/>
              <a:gd name="connsiteY38" fmla="*/ 3463046 h 6858000"/>
              <a:gd name="connsiteX39" fmla="*/ 6168166 w 12192000"/>
              <a:gd name="connsiteY39" fmla="*/ 3521781 h 6858000"/>
              <a:gd name="connsiteX40" fmla="*/ 5682157 w 12192000"/>
              <a:gd name="connsiteY40" fmla="*/ 3381775 h 6858000"/>
              <a:gd name="connsiteX41" fmla="*/ 5713198 w 12192000"/>
              <a:gd name="connsiteY41" fmla="*/ 3418426 h 6858000"/>
              <a:gd name="connsiteX42" fmla="*/ 5883202 w 12192000"/>
              <a:gd name="connsiteY42" fmla="*/ 3514950 h 6858000"/>
              <a:gd name="connsiteX43" fmla="*/ 5931387 w 12192000"/>
              <a:gd name="connsiteY43" fmla="*/ 3575508 h 6858000"/>
              <a:gd name="connsiteX44" fmla="*/ 5981919 w 12192000"/>
              <a:gd name="connsiteY44" fmla="*/ 3608971 h 6858000"/>
              <a:gd name="connsiteX45" fmla="*/ 6052845 w 12192000"/>
              <a:gd name="connsiteY45" fmla="*/ 3608290 h 6858000"/>
              <a:gd name="connsiteX46" fmla="*/ 6103196 w 12192000"/>
              <a:gd name="connsiteY46" fmla="*/ 3659739 h 6858000"/>
              <a:gd name="connsiteX47" fmla="*/ 6050680 w 12192000"/>
              <a:gd name="connsiteY47" fmla="*/ 3670666 h 6858000"/>
              <a:gd name="connsiteX48" fmla="*/ 5989139 w 12192000"/>
              <a:gd name="connsiteY48" fmla="*/ 3662243 h 6858000"/>
              <a:gd name="connsiteX49" fmla="*/ 5856311 w 12192000"/>
              <a:gd name="connsiteY49" fmla="*/ 3664973 h 6858000"/>
              <a:gd name="connsiteX50" fmla="*/ 5780153 w 12192000"/>
              <a:gd name="connsiteY50" fmla="*/ 3674991 h 6858000"/>
              <a:gd name="connsiteX51" fmla="*/ 5605096 w 12192000"/>
              <a:gd name="connsiteY51" fmla="*/ 3657917 h 6858000"/>
              <a:gd name="connsiteX52" fmla="*/ 5615384 w 12192000"/>
              <a:gd name="connsiteY52" fmla="*/ 3701627 h 6858000"/>
              <a:gd name="connsiteX53" fmla="*/ 5608886 w 12192000"/>
              <a:gd name="connsiteY53" fmla="*/ 3739645 h 6858000"/>
              <a:gd name="connsiteX54" fmla="*/ 5606359 w 12192000"/>
              <a:gd name="connsiteY54" fmla="*/ 3822284 h 6858000"/>
              <a:gd name="connsiteX55" fmla="*/ 5607984 w 12192000"/>
              <a:gd name="connsiteY55" fmla="*/ 3835716 h 6858000"/>
              <a:gd name="connsiteX56" fmla="*/ 5568822 w 12192000"/>
              <a:gd name="connsiteY56" fmla="*/ 3844366 h 6858000"/>
              <a:gd name="connsiteX57" fmla="*/ 5802171 w 12192000"/>
              <a:gd name="connsiteY57" fmla="*/ 4016244 h 6858000"/>
              <a:gd name="connsiteX58" fmla="*/ 5646244 w 12192000"/>
              <a:gd name="connsiteY58" fmla="*/ 3972534 h 6858000"/>
              <a:gd name="connsiteX59" fmla="*/ 5625129 w 12192000"/>
              <a:gd name="connsiteY59" fmla="*/ 4044701 h 6858000"/>
              <a:gd name="connsiteX60" fmla="*/ 5698400 w 12192000"/>
              <a:gd name="connsiteY60" fmla="*/ 4108899 h 6858000"/>
              <a:gd name="connsiteX61" fmla="*/ 5725470 w 12192000"/>
              <a:gd name="connsiteY61" fmla="*/ 4235930 h 6858000"/>
              <a:gd name="connsiteX62" fmla="*/ 5712295 w 12192000"/>
              <a:gd name="connsiteY62" fmla="*/ 4352032 h 6858000"/>
              <a:gd name="connsiteX63" fmla="*/ 5680894 w 12192000"/>
              <a:gd name="connsiteY63" fmla="*/ 4388911 h 6858000"/>
              <a:gd name="connsiteX64" fmla="*/ 5635415 w 12192000"/>
              <a:gd name="connsiteY64" fmla="*/ 4455158 h 6858000"/>
              <a:gd name="connsiteX65" fmla="*/ 5607263 w 12192000"/>
              <a:gd name="connsiteY65" fmla="*/ 4496136 h 6858000"/>
              <a:gd name="connsiteX66" fmla="*/ 5509446 w 12192000"/>
              <a:gd name="connsiteY66" fmla="*/ 4480201 h 6858000"/>
              <a:gd name="connsiteX67" fmla="*/ 5639928 w 12192000"/>
              <a:gd name="connsiteY67" fmla="*/ 4584239 h 6858000"/>
              <a:gd name="connsiteX68" fmla="*/ 5534171 w 12192000"/>
              <a:gd name="connsiteY68" fmla="*/ 4571262 h 6858000"/>
              <a:gd name="connsiteX69" fmla="*/ 5499701 w 12192000"/>
              <a:gd name="connsiteY69" fmla="*/ 4578547 h 6858000"/>
              <a:gd name="connsiteX70" fmla="*/ 5519373 w 12192000"/>
              <a:gd name="connsiteY70" fmla="*/ 4612239 h 6858000"/>
              <a:gd name="connsiteX71" fmla="*/ 5596974 w 12192000"/>
              <a:gd name="connsiteY71" fmla="*/ 4669379 h 6858000"/>
              <a:gd name="connsiteX72" fmla="*/ 5756873 w 12192000"/>
              <a:gd name="connsiteY72" fmla="*/ 4824185 h 6858000"/>
              <a:gd name="connsiteX73" fmla="*/ 5602028 w 12192000"/>
              <a:gd name="connsiteY73" fmla="*/ 4753158 h 6858000"/>
              <a:gd name="connsiteX74" fmla="*/ 5765173 w 12192000"/>
              <a:gd name="connsiteY74" fmla="*/ 4912286 h 6858000"/>
              <a:gd name="connsiteX75" fmla="*/ 5801450 w 12192000"/>
              <a:gd name="connsiteY75" fmla="*/ 4965101 h 6858000"/>
              <a:gd name="connsiteX76" fmla="*/ 5874721 w 12192000"/>
              <a:gd name="connsiteY76" fmla="*/ 5096229 h 6858000"/>
              <a:gd name="connsiteX77" fmla="*/ 5871110 w 12192000"/>
              <a:gd name="connsiteY77" fmla="*/ 5111026 h 6858000"/>
              <a:gd name="connsiteX78" fmla="*/ 5786469 w 12192000"/>
              <a:gd name="connsiteY78" fmla="*/ 5089855 h 6858000"/>
              <a:gd name="connsiteX79" fmla="*/ 5896196 w 12192000"/>
              <a:gd name="connsiteY79" fmla="*/ 5200041 h 6858000"/>
              <a:gd name="connsiteX80" fmla="*/ 6009534 w 12192000"/>
              <a:gd name="connsiteY80" fmla="*/ 5284725 h 6858000"/>
              <a:gd name="connsiteX81" fmla="*/ 5929042 w 12192000"/>
              <a:gd name="connsiteY81" fmla="*/ 5271751 h 6858000"/>
              <a:gd name="connsiteX82" fmla="*/ 5818413 w 12192000"/>
              <a:gd name="connsiteY82" fmla="*/ 5223260 h 6858000"/>
              <a:gd name="connsiteX83" fmla="*/ 5779973 w 12192000"/>
              <a:gd name="connsiteY83" fmla="*/ 5241473 h 6858000"/>
              <a:gd name="connsiteX84" fmla="*/ 5884826 w 12192000"/>
              <a:gd name="connsiteY84" fmla="*/ 5321606 h 6858000"/>
              <a:gd name="connsiteX85" fmla="*/ 5944924 w 12192000"/>
              <a:gd name="connsiteY85" fmla="*/ 5358715 h 6858000"/>
              <a:gd name="connsiteX86" fmla="*/ 5968926 w 12192000"/>
              <a:gd name="connsiteY86" fmla="*/ 5387170 h 6858000"/>
              <a:gd name="connsiteX87" fmla="*/ 6037505 w 12192000"/>
              <a:gd name="connsiteY87" fmla="*/ 5488704 h 6858000"/>
              <a:gd name="connsiteX88" fmla="*/ 6238910 w 12192000"/>
              <a:gd name="connsiteY88" fmla="*/ 5599571 h 6858000"/>
              <a:gd name="connsiteX89" fmla="*/ 6427321 w 12192000"/>
              <a:gd name="connsiteY89" fmla="*/ 5737302 h 6858000"/>
              <a:gd name="connsiteX90" fmla="*/ 6574408 w 12192000"/>
              <a:gd name="connsiteY90" fmla="*/ 5823126 h 6858000"/>
              <a:gd name="connsiteX91" fmla="*/ 6946177 w 12192000"/>
              <a:gd name="connsiteY91" fmla="*/ 5933538 h 6858000"/>
              <a:gd name="connsiteX92" fmla="*/ 8356197 w 12192000"/>
              <a:gd name="connsiteY92" fmla="*/ 5184561 h 6858000"/>
              <a:gd name="connsiteX93" fmla="*/ 8374063 w 12192000"/>
              <a:gd name="connsiteY93" fmla="*/ 5162249 h 6858000"/>
              <a:gd name="connsiteX94" fmla="*/ 8442461 w 12192000"/>
              <a:gd name="connsiteY94" fmla="*/ 5078246 h 6858000"/>
              <a:gd name="connsiteX95" fmla="*/ 8500574 w 12192000"/>
              <a:gd name="connsiteY95" fmla="*/ 5002664 h 6858000"/>
              <a:gd name="connsiteX96" fmla="*/ 8470255 w 12192000"/>
              <a:gd name="connsiteY96" fmla="*/ 4977167 h 6858000"/>
              <a:gd name="connsiteX97" fmla="*/ 8511222 w 12192000"/>
              <a:gd name="connsiteY97" fmla="*/ 4905001 h 6858000"/>
              <a:gd name="connsiteX98" fmla="*/ 8641522 w 12192000"/>
              <a:gd name="connsiteY98" fmla="*/ 4682584 h 6858000"/>
              <a:gd name="connsiteX99" fmla="*/ 8698730 w 12192000"/>
              <a:gd name="connsiteY99" fmla="*/ 4633640 h 6858000"/>
              <a:gd name="connsiteX100" fmla="*/ 8768393 w 12192000"/>
              <a:gd name="connsiteY100" fmla="*/ 4510479 h 6858000"/>
              <a:gd name="connsiteX101" fmla="*/ 8778319 w 12192000"/>
              <a:gd name="connsiteY101" fmla="*/ 4482024 h 6858000"/>
              <a:gd name="connsiteX102" fmla="*/ 8764062 w 12192000"/>
              <a:gd name="connsiteY102" fmla="*/ 4445824 h 6858000"/>
              <a:gd name="connsiteX103" fmla="*/ 8753414 w 12192000"/>
              <a:gd name="connsiteY103" fmla="*/ 4409400 h 6858000"/>
              <a:gd name="connsiteX104" fmla="*/ 8767310 w 12192000"/>
              <a:gd name="connsiteY104" fmla="*/ 4398700 h 6858000"/>
              <a:gd name="connsiteX105" fmla="*/ 8856643 w 12192000"/>
              <a:gd name="connsiteY105" fmla="*/ 4380261 h 6858000"/>
              <a:gd name="connsiteX106" fmla="*/ 8804848 w 12192000"/>
              <a:gd name="connsiteY106" fmla="*/ 4311055 h 6858000"/>
              <a:gd name="connsiteX107" fmla="*/ 8713530 w 12192000"/>
              <a:gd name="connsiteY107" fmla="*/ 4207927 h 6858000"/>
              <a:gd name="connsiteX108" fmla="*/ 8672022 w 12192000"/>
              <a:gd name="connsiteY108" fmla="*/ 4134623 h 6858000"/>
              <a:gd name="connsiteX109" fmla="*/ 8667148 w 12192000"/>
              <a:gd name="connsiteY109" fmla="*/ 4069059 h 6858000"/>
              <a:gd name="connsiteX110" fmla="*/ 8585575 w 12192000"/>
              <a:gd name="connsiteY110" fmla="*/ 4030359 h 6858000"/>
              <a:gd name="connsiteX111" fmla="*/ 8662275 w 12192000"/>
              <a:gd name="connsiteY111" fmla="*/ 3891717 h 6858000"/>
              <a:gd name="connsiteX112" fmla="*/ 8670037 w 12192000"/>
              <a:gd name="connsiteY112" fmla="*/ 3863033 h 6858000"/>
              <a:gd name="connsiteX113" fmla="*/ 8624017 w 12192000"/>
              <a:gd name="connsiteY113" fmla="*/ 3760362 h 6858000"/>
              <a:gd name="connsiteX114" fmla="*/ 8616436 w 12192000"/>
              <a:gd name="connsiteY114" fmla="*/ 3743970 h 6858000"/>
              <a:gd name="connsiteX115" fmla="*/ 8599473 w 12192000"/>
              <a:gd name="connsiteY115" fmla="*/ 3711188 h 6858000"/>
              <a:gd name="connsiteX116" fmla="*/ 8550745 w 12192000"/>
              <a:gd name="connsiteY116" fmla="*/ 3703220 h 6858000"/>
              <a:gd name="connsiteX117" fmla="*/ 8576010 w 12192000"/>
              <a:gd name="connsiteY117" fmla="*/ 3680000 h 6858000"/>
              <a:gd name="connsiteX118" fmla="*/ 8625100 w 12192000"/>
              <a:gd name="connsiteY118" fmla="*/ 3601459 h 6858000"/>
              <a:gd name="connsiteX119" fmla="*/ 8592433 w 12192000"/>
              <a:gd name="connsiteY119" fmla="*/ 3526333 h 6858000"/>
              <a:gd name="connsiteX120" fmla="*/ 8590269 w 12192000"/>
              <a:gd name="connsiteY120" fmla="*/ 3484900 h 6858000"/>
              <a:gd name="connsiteX121" fmla="*/ 8645312 w 12192000"/>
              <a:gd name="connsiteY121" fmla="*/ 3431858 h 6858000"/>
              <a:gd name="connsiteX122" fmla="*/ 8686820 w 12192000"/>
              <a:gd name="connsiteY122" fmla="*/ 3410914 h 6858000"/>
              <a:gd name="connsiteX123" fmla="*/ 8705950 w 12192000"/>
              <a:gd name="connsiteY123" fmla="*/ 3380864 h 6858000"/>
              <a:gd name="connsiteX124" fmla="*/ 8683391 w 12192000"/>
              <a:gd name="connsiteY124" fmla="*/ 3355822 h 6858000"/>
              <a:gd name="connsiteX125" fmla="*/ 8583229 w 12192000"/>
              <a:gd name="connsiteY125" fmla="*/ 3296177 h 6858000"/>
              <a:gd name="connsiteX126" fmla="*/ 8637190 w 12192000"/>
              <a:gd name="connsiteY126" fmla="*/ 3246320 h 6858000"/>
              <a:gd name="connsiteX127" fmla="*/ 8355114 w 12192000"/>
              <a:gd name="connsiteY127" fmla="*/ 3011154 h 6858000"/>
              <a:gd name="connsiteX128" fmla="*/ 8321004 w 12192000"/>
              <a:gd name="connsiteY128" fmla="*/ 2975186 h 6858000"/>
              <a:gd name="connsiteX129" fmla="*/ 8139993 w 12192000"/>
              <a:gd name="connsiteY129" fmla="*/ 2887993 h 6858000"/>
              <a:gd name="connsiteX130" fmla="*/ 7953747 w 12192000"/>
              <a:gd name="connsiteY130" fmla="*/ 2826301 h 6858000"/>
              <a:gd name="connsiteX131" fmla="*/ 8083145 w 12192000"/>
              <a:gd name="connsiteY131" fmla="*/ 2696083 h 6858000"/>
              <a:gd name="connsiteX132" fmla="*/ 7885529 w 12192000"/>
              <a:gd name="connsiteY132" fmla="*/ 2665804 h 6858000"/>
              <a:gd name="connsiteX133" fmla="*/ 7866219 w 12192000"/>
              <a:gd name="connsiteY133" fmla="*/ 2666715 h 6858000"/>
              <a:gd name="connsiteX134" fmla="*/ 7478205 w 12192000"/>
              <a:gd name="connsiteY134" fmla="*/ 2646681 h 6858000"/>
              <a:gd name="connsiteX135" fmla="*/ 6921993 w 12192000"/>
              <a:gd name="connsiteY135" fmla="*/ 2580207 h 6858000"/>
              <a:gd name="connsiteX136" fmla="*/ 6461612 w 12192000"/>
              <a:gd name="connsiteY136" fmla="*/ 2540368 h 6858000"/>
              <a:gd name="connsiteX137" fmla="*/ 5971453 w 12192000"/>
              <a:gd name="connsiteY137" fmla="*/ 2462965 h 6858000"/>
              <a:gd name="connsiteX138" fmla="*/ 5947992 w 12192000"/>
              <a:gd name="connsiteY138" fmla="*/ 2457985 h 6858000"/>
              <a:gd name="connsiteX139" fmla="*/ 0 w 12192000"/>
              <a:gd name="connsiteY139" fmla="*/ 0 h 6858000"/>
              <a:gd name="connsiteX140" fmla="*/ 8078332 w 12192000"/>
              <a:gd name="connsiteY140" fmla="*/ 0 h 6858000"/>
              <a:gd name="connsiteX141" fmla="*/ 8051806 w 12192000"/>
              <a:gd name="connsiteY141" fmla="*/ 19899 h 6858000"/>
              <a:gd name="connsiteX142" fmla="*/ 7919411 w 12192000"/>
              <a:gd name="connsiteY142" fmla="*/ 69998 h 6858000"/>
              <a:gd name="connsiteX143" fmla="*/ 7880558 w 12192000"/>
              <a:gd name="connsiteY143" fmla="*/ 103665 h 6858000"/>
              <a:gd name="connsiteX144" fmla="*/ 7913505 w 12192000"/>
              <a:gd name="connsiteY144" fmla="*/ 144066 h 6858000"/>
              <a:gd name="connsiteX145" fmla="*/ 7984993 w 12192000"/>
              <a:gd name="connsiteY145" fmla="*/ 172224 h 6858000"/>
              <a:gd name="connsiteX146" fmla="*/ 8079793 w 12192000"/>
              <a:gd name="connsiteY146" fmla="*/ 243535 h 6858000"/>
              <a:gd name="connsiteX147" fmla="*/ 8076065 w 12192000"/>
              <a:gd name="connsiteY147" fmla="*/ 299239 h 6858000"/>
              <a:gd name="connsiteX148" fmla="*/ 8019804 w 12192000"/>
              <a:gd name="connsiteY148" fmla="*/ 400240 h 6858000"/>
              <a:gd name="connsiteX149" fmla="*/ 8104349 w 12192000"/>
              <a:gd name="connsiteY149" fmla="*/ 505833 h 6858000"/>
              <a:gd name="connsiteX150" fmla="*/ 8147864 w 12192000"/>
              <a:gd name="connsiteY150" fmla="*/ 537052 h 6858000"/>
              <a:gd name="connsiteX151" fmla="*/ 8063941 w 12192000"/>
              <a:gd name="connsiteY151" fmla="*/ 547764 h 6858000"/>
              <a:gd name="connsiteX152" fmla="*/ 8034725 w 12192000"/>
              <a:gd name="connsiteY152" fmla="*/ 591836 h 6858000"/>
              <a:gd name="connsiteX153" fmla="*/ 8021669 w 12192000"/>
              <a:gd name="connsiteY153" fmla="*/ 613874 h 6858000"/>
              <a:gd name="connsiteX154" fmla="*/ 7942410 w 12192000"/>
              <a:gd name="connsiteY154" fmla="*/ 751909 h 6858000"/>
              <a:gd name="connsiteX155" fmla="*/ 7955778 w 12192000"/>
              <a:gd name="connsiteY155" fmla="*/ 790472 h 6858000"/>
              <a:gd name="connsiteX156" fmla="*/ 8087876 w 12192000"/>
              <a:gd name="connsiteY156" fmla="*/ 976867 h 6858000"/>
              <a:gd name="connsiteX157" fmla="*/ 7947386 w 12192000"/>
              <a:gd name="connsiteY157" fmla="*/ 1028897 h 6858000"/>
              <a:gd name="connsiteX158" fmla="*/ 7938992 w 12192000"/>
              <a:gd name="connsiteY158" fmla="*/ 1117042 h 6858000"/>
              <a:gd name="connsiteX159" fmla="*/ 7867503 w 12192000"/>
              <a:gd name="connsiteY159" fmla="*/ 1215596 h 6858000"/>
              <a:gd name="connsiteX160" fmla="*/ 7710229 w 12192000"/>
              <a:gd name="connsiteY160" fmla="*/ 1354244 h 6858000"/>
              <a:gd name="connsiteX161" fmla="*/ 7621024 w 12192000"/>
              <a:gd name="connsiteY161" fmla="*/ 1447286 h 6858000"/>
              <a:gd name="connsiteX162" fmla="*/ 7774880 w 12192000"/>
              <a:gd name="connsiteY162" fmla="*/ 1472076 h 6858000"/>
              <a:gd name="connsiteX163" fmla="*/ 7798812 w 12192000"/>
              <a:gd name="connsiteY163" fmla="*/ 1486462 h 6858000"/>
              <a:gd name="connsiteX164" fmla="*/ 7780474 w 12192000"/>
              <a:gd name="connsiteY164" fmla="*/ 1535432 h 6858000"/>
              <a:gd name="connsiteX165" fmla="*/ 7755919 w 12192000"/>
              <a:gd name="connsiteY165" fmla="*/ 1584099 h 6858000"/>
              <a:gd name="connsiteX166" fmla="*/ 7773014 w 12192000"/>
              <a:gd name="connsiteY166" fmla="*/ 1622355 h 6858000"/>
              <a:gd name="connsiteX167" fmla="*/ 7892993 w 12192000"/>
              <a:gd name="connsiteY167" fmla="*/ 1787937 h 6858000"/>
              <a:gd name="connsiteX168" fmla="*/ 7991521 w 12192000"/>
              <a:gd name="connsiteY168" fmla="*/ 1853739 h 6858000"/>
              <a:gd name="connsiteX169" fmla="*/ 8215932 w 12192000"/>
              <a:gd name="connsiteY169" fmla="*/ 2152764 h 6858000"/>
              <a:gd name="connsiteX170" fmla="*/ 8286489 w 12192000"/>
              <a:gd name="connsiteY170" fmla="*/ 2249786 h 6858000"/>
              <a:gd name="connsiteX171" fmla="*/ 8234270 w 12192000"/>
              <a:gd name="connsiteY171" fmla="*/ 2284064 h 6858000"/>
              <a:gd name="connsiteX172" fmla="*/ 8334357 w 12192000"/>
              <a:gd name="connsiteY172" fmla="*/ 2385679 h 6858000"/>
              <a:gd name="connsiteX173" fmla="*/ 8452157 w 12192000"/>
              <a:gd name="connsiteY173" fmla="*/ 2498616 h 6858000"/>
              <a:gd name="connsiteX174" fmla="*/ 8482927 w 12192000"/>
              <a:gd name="connsiteY174" fmla="*/ 2528612 h 6858000"/>
              <a:gd name="connsiteX175" fmla="*/ 10911361 w 12192000"/>
              <a:gd name="connsiteY175" fmla="*/ 3535561 h 6858000"/>
              <a:gd name="connsiteX176" fmla="*/ 11551649 w 12192000"/>
              <a:gd name="connsiteY176" fmla="*/ 3387120 h 6858000"/>
              <a:gd name="connsiteX177" fmla="*/ 11804971 w 12192000"/>
              <a:gd name="connsiteY177" fmla="*/ 3271735 h 6858000"/>
              <a:gd name="connsiteX178" fmla="*/ 12129465 w 12192000"/>
              <a:gd name="connsiteY178" fmla="*/ 3086565 h 6858000"/>
              <a:gd name="connsiteX179" fmla="*/ 12192000 w 12192000"/>
              <a:gd name="connsiteY179" fmla="*/ 3060706 h 6858000"/>
              <a:gd name="connsiteX180" fmla="*/ 12192000 w 12192000"/>
              <a:gd name="connsiteY180" fmla="*/ 3766004 h 6858000"/>
              <a:gd name="connsiteX181" fmla="*/ 12069511 w 12192000"/>
              <a:gd name="connsiteY181" fmla="*/ 3730912 h 6858000"/>
              <a:gd name="connsiteX182" fmla="*/ 11743305 w 12192000"/>
              <a:gd name="connsiteY182" fmla="*/ 3682401 h 6858000"/>
              <a:gd name="connsiteX183" fmla="*/ 11692833 w 12192000"/>
              <a:gd name="connsiteY183" fmla="*/ 3681484 h 6858000"/>
              <a:gd name="connsiteX184" fmla="*/ 9314871 w 12192000"/>
              <a:gd name="connsiteY184" fmla="*/ 4689350 h 6858000"/>
              <a:gd name="connsiteX185" fmla="*/ 9284101 w 12192000"/>
              <a:gd name="connsiteY185" fmla="*/ 4719346 h 6858000"/>
              <a:gd name="connsiteX186" fmla="*/ 9166300 w 12192000"/>
              <a:gd name="connsiteY186" fmla="*/ 4832283 h 6858000"/>
              <a:gd name="connsiteX187" fmla="*/ 9066214 w 12192000"/>
              <a:gd name="connsiteY187" fmla="*/ 4933898 h 6858000"/>
              <a:gd name="connsiteX188" fmla="*/ 9118433 w 12192000"/>
              <a:gd name="connsiteY188" fmla="*/ 4968176 h 6858000"/>
              <a:gd name="connsiteX189" fmla="*/ 9047876 w 12192000"/>
              <a:gd name="connsiteY189" fmla="*/ 5065198 h 6858000"/>
              <a:gd name="connsiteX190" fmla="*/ 8823465 w 12192000"/>
              <a:gd name="connsiteY190" fmla="*/ 5364223 h 6858000"/>
              <a:gd name="connsiteX191" fmla="*/ 8724937 w 12192000"/>
              <a:gd name="connsiteY191" fmla="*/ 5430025 h 6858000"/>
              <a:gd name="connsiteX192" fmla="*/ 8604958 w 12192000"/>
              <a:gd name="connsiteY192" fmla="*/ 5595607 h 6858000"/>
              <a:gd name="connsiteX193" fmla="*/ 8587863 w 12192000"/>
              <a:gd name="connsiteY193" fmla="*/ 5633863 h 6858000"/>
              <a:gd name="connsiteX194" fmla="*/ 8612418 w 12192000"/>
              <a:gd name="connsiteY194" fmla="*/ 5682530 h 6858000"/>
              <a:gd name="connsiteX195" fmla="*/ 8630756 w 12192000"/>
              <a:gd name="connsiteY195" fmla="*/ 5731500 h 6858000"/>
              <a:gd name="connsiteX196" fmla="*/ 8606823 w 12192000"/>
              <a:gd name="connsiteY196" fmla="*/ 5745886 h 6858000"/>
              <a:gd name="connsiteX197" fmla="*/ 8452968 w 12192000"/>
              <a:gd name="connsiteY197" fmla="*/ 5770676 h 6858000"/>
              <a:gd name="connsiteX198" fmla="*/ 8542173 w 12192000"/>
              <a:gd name="connsiteY198" fmla="*/ 5863718 h 6858000"/>
              <a:gd name="connsiteX199" fmla="*/ 8699447 w 12192000"/>
              <a:gd name="connsiteY199" fmla="*/ 6002366 h 6858000"/>
              <a:gd name="connsiteX200" fmla="*/ 8770936 w 12192000"/>
              <a:gd name="connsiteY200" fmla="*/ 6100920 h 6858000"/>
              <a:gd name="connsiteX201" fmla="*/ 8779329 w 12192000"/>
              <a:gd name="connsiteY201" fmla="*/ 6189065 h 6858000"/>
              <a:gd name="connsiteX202" fmla="*/ 8919820 w 12192000"/>
              <a:gd name="connsiteY202" fmla="*/ 6241095 h 6858000"/>
              <a:gd name="connsiteX203" fmla="*/ 8787721 w 12192000"/>
              <a:gd name="connsiteY203" fmla="*/ 6427490 h 6858000"/>
              <a:gd name="connsiteX204" fmla="*/ 8774354 w 12192000"/>
              <a:gd name="connsiteY204" fmla="*/ 6466053 h 6858000"/>
              <a:gd name="connsiteX205" fmla="*/ 8853613 w 12192000"/>
              <a:gd name="connsiteY205" fmla="*/ 6604088 h 6858000"/>
              <a:gd name="connsiteX206" fmla="*/ 8866669 w 12192000"/>
              <a:gd name="connsiteY206" fmla="*/ 6626125 h 6858000"/>
              <a:gd name="connsiteX207" fmla="*/ 8895884 w 12192000"/>
              <a:gd name="connsiteY207" fmla="*/ 6670198 h 6858000"/>
              <a:gd name="connsiteX208" fmla="*/ 8979808 w 12192000"/>
              <a:gd name="connsiteY208" fmla="*/ 6680910 h 6858000"/>
              <a:gd name="connsiteX209" fmla="*/ 8936293 w 12192000"/>
              <a:gd name="connsiteY209" fmla="*/ 6712128 h 6858000"/>
              <a:gd name="connsiteX210" fmla="*/ 8851748 w 12192000"/>
              <a:gd name="connsiteY210" fmla="*/ 6817721 h 6858000"/>
              <a:gd name="connsiteX211" fmla="*/ 8854326 w 12192000"/>
              <a:gd name="connsiteY211" fmla="*/ 6858000 h 6858000"/>
              <a:gd name="connsiteX212" fmla="*/ 0 w 12192000"/>
              <a:gd name="connsiteY21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</a:cxnLst>
            <a:rect l="l" t="t" r="r" b="b"/>
            <a:pathLst>
              <a:path w="12192000" h="6858000">
                <a:moveTo>
                  <a:pt x="5947992" y="2457985"/>
                </a:moveTo>
                <a:cubicBezTo>
                  <a:pt x="5940097" y="2457729"/>
                  <a:pt x="5932472" y="2460803"/>
                  <a:pt x="5926156" y="2472983"/>
                </a:cubicBezTo>
                <a:cubicBezTo>
                  <a:pt x="5959722" y="2505081"/>
                  <a:pt x="6002495" y="2493015"/>
                  <a:pt x="6047792" y="2529213"/>
                </a:cubicBezTo>
                <a:cubicBezTo>
                  <a:pt x="5974160" y="2517829"/>
                  <a:pt x="5915867" y="2508723"/>
                  <a:pt x="5857576" y="2499619"/>
                </a:cubicBezTo>
                <a:cubicBezTo>
                  <a:pt x="5856491" y="2505992"/>
                  <a:pt x="5855409" y="2512367"/>
                  <a:pt x="5854328" y="2518740"/>
                </a:cubicBezTo>
                <a:cubicBezTo>
                  <a:pt x="5928861" y="2532172"/>
                  <a:pt x="5997802" y="2566775"/>
                  <a:pt x="6070351" y="2591134"/>
                </a:cubicBezTo>
                <a:cubicBezTo>
                  <a:pt x="6063673" y="2606161"/>
                  <a:pt x="6056996" y="2603200"/>
                  <a:pt x="6051040" y="2602290"/>
                </a:cubicBezTo>
                <a:cubicBezTo>
                  <a:pt x="6012239" y="2596370"/>
                  <a:pt x="5973439" y="2590453"/>
                  <a:pt x="5936261" y="2574288"/>
                </a:cubicBezTo>
                <a:cubicBezTo>
                  <a:pt x="5927960" y="2570644"/>
                  <a:pt x="5917853" y="2570644"/>
                  <a:pt x="5913160" y="2581573"/>
                </a:cubicBezTo>
                <a:cubicBezTo>
                  <a:pt x="5906483" y="2597054"/>
                  <a:pt x="5916047" y="2607071"/>
                  <a:pt x="5924531" y="2615492"/>
                </a:cubicBezTo>
                <a:cubicBezTo>
                  <a:pt x="5939329" y="2630063"/>
                  <a:pt x="5957196" y="2625966"/>
                  <a:pt x="5974341" y="2628696"/>
                </a:cubicBezTo>
                <a:cubicBezTo>
                  <a:pt x="6019999" y="2635754"/>
                  <a:pt x="6041837" y="2657837"/>
                  <a:pt x="6051944" y="2708377"/>
                </a:cubicBezTo>
                <a:cubicBezTo>
                  <a:pt x="6011879" y="2687887"/>
                  <a:pt x="5973256" y="2713157"/>
                  <a:pt x="5934457" y="2698814"/>
                </a:cubicBezTo>
                <a:cubicBezTo>
                  <a:pt x="5924351" y="2695173"/>
                  <a:pt x="5908288" y="2700635"/>
                  <a:pt x="5913702" y="2718165"/>
                </a:cubicBezTo>
                <a:cubicBezTo>
                  <a:pt x="5918755" y="2734556"/>
                  <a:pt x="5935540" y="2746393"/>
                  <a:pt x="5905761" y="2743207"/>
                </a:cubicBezTo>
                <a:cubicBezTo>
                  <a:pt x="5884465" y="2740930"/>
                  <a:pt x="5842778" y="2759370"/>
                  <a:pt x="5860282" y="2763923"/>
                </a:cubicBezTo>
                <a:cubicBezTo>
                  <a:pt x="5882300" y="2769615"/>
                  <a:pt x="5903777" y="2777811"/>
                  <a:pt x="5931750" y="2787144"/>
                </a:cubicBezTo>
                <a:cubicBezTo>
                  <a:pt x="5900888" y="2802395"/>
                  <a:pt x="5878690" y="2799208"/>
                  <a:pt x="5855409" y="2787144"/>
                </a:cubicBezTo>
                <a:cubicBezTo>
                  <a:pt x="5827256" y="2772574"/>
                  <a:pt x="5790619" y="2754817"/>
                  <a:pt x="5767701" y="2771209"/>
                </a:cubicBezTo>
                <a:cubicBezTo>
                  <a:pt x="5733410" y="2795794"/>
                  <a:pt x="5704896" y="2780314"/>
                  <a:pt x="5674216" y="2776216"/>
                </a:cubicBezTo>
                <a:cubicBezTo>
                  <a:pt x="5611774" y="2767792"/>
                  <a:pt x="5549872" y="2753678"/>
                  <a:pt x="5487249" y="2746850"/>
                </a:cubicBezTo>
                <a:cubicBezTo>
                  <a:pt x="5462163" y="2744118"/>
                  <a:pt x="5435093" y="2731143"/>
                  <a:pt x="5398276" y="2748898"/>
                </a:cubicBezTo>
                <a:cubicBezTo>
                  <a:pt x="5565032" y="2839732"/>
                  <a:pt x="5744058" y="2834041"/>
                  <a:pt x="5892947" y="2946502"/>
                </a:cubicBezTo>
                <a:cubicBezTo>
                  <a:pt x="5886631" y="2957201"/>
                  <a:pt x="5854508" y="2987707"/>
                  <a:pt x="5867682" y="2989983"/>
                </a:cubicBezTo>
                <a:cubicBezTo>
                  <a:pt x="5904678" y="2996585"/>
                  <a:pt x="5937523" y="3018895"/>
                  <a:pt x="5971273" y="3037335"/>
                </a:cubicBezTo>
                <a:cubicBezTo>
                  <a:pt x="5985891" y="3045302"/>
                  <a:pt x="6003576" y="3055776"/>
                  <a:pt x="5996719" y="3084231"/>
                </a:cubicBezTo>
                <a:cubicBezTo>
                  <a:pt x="5984267" y="3092199"/>
                  <a:pt x="5975063" y="3081044"/>
                  <a:pt x="5964776" y="3080134"/>
                </a:cubicBezTo>
                <a:cubicBezTo>
                  <a:pt x="5954308" y="3079224"/>
                  <a:pt x="5930847" y="3085141"/>
                  <a:pt x="5937344" y="3089012"/>
                </a:cubicBezTo>
                <a:cubicBezTo>
                  <a:pt x="5966942" y="3106542"/>
                  <a:pt x="5913702" y="3148657"/>
                  <a:pt x="5948713" y="3148657"/>
                </a:cubicBezTo>
                <a:cubicBezTo>
                  <a:pt x="6007366" y="3148884"/>
                  <a:pt x="6038588" y="3223555"/>
                  <a:pt x="6095075" y="3225605"/>
                </a:cubicBezTo>
                <a:cubicBezTo>
                  <a:pt x="6104098" y="3225831"/>
                  <a:pt x="6108430" y="3239035"/>
                  <a:pt x="6108249" y="3250646"/>
                </a:cubicBezTo>
                <a:cubicBezTo>
                  <a:pt x="6108249" y="3264533"/>
                  <a:pt x="6099948" y="3267037"/>
                  <a:pt x="6090744" y="3268403"/>
                </a:cubicBezTo>
                <a:cubicBezTo>
                  <a:pt x="6076667" y="3270451"/>
                  <a:pt x="6062049" y="3250646"/>
                  <a:pt x="6043461" y="3277509"/>
                </a:cubicBezTo>
                <a:cubicBezTo>
                  <a:pt x="6076847" y="3293216"/>
                  <a:pt x="6110234" y="3308925"/>
                  <a:pt x="6109692" y="3362879"/>
                </a:cubicBezTo>
                <a:cubicBezTo>
                  <a:pt x="6109513" y="3377448"/>
                  <a:pt x="6123409" y="3382912"/>
                  <a:pt x="6133877" y="3386554"/>
                </a:cubicBezTo>
                <a:cubicBezTo>
                  <a:pt x="6151202" y="3392474"/>
                  <a:pt x="6165818" y="3402946"/>
                  <a:pt x="6175205" y="3423208"/>
                </a:cubicBezTo>
                <a:cubicBezTo>
                  <a:pt x="6175023" y="3427077"/>
                  <a:pt x="6174842" y="3431175"/>
                  <a:pt x="6175926" y="3434363"/>
                </a:cubicBezTo>
                <a:cubicBezTo>
                  <a:pt x="6172859" y="3483307"/>
                  <a:pt x="6147593" y="3481940"/>
                  <a:pt x="6119620" y="3473747"/>
                </a:cubicBezTo>
                <a:cubicBezTo>
                  <a:pt x="6086232" y="3463729"/>
                  <a:pt x="6053206" y="3445516"/>
                  <a:pt x="6018015" y="3463046"/>
                </a:cubicBezTo>
                <a:cubicBezTo>
                  <a:pt x="6067646" y="3486494"/>
                  <a:pt x="6121605" y="3488316"/>
                  <a:pt x="6168166" y="3521781"/>
                </a:cubicBezTo>
                <a:cubicBezTo>
                  <a:pt x="5997802" y="3527928"/>
                  <a:pt x="5847289" y="3422296"/>
                  <a:pt x="5682157" y="3381775"/>
                </a:cubicBezTo>
                <a:cubicBezTo>
                  <a:pt x="5687753" y="3408864"/>
                  <a:pt x="5701106" y="3414328"/>
                  <a:pt x="5713198" y="3418426"/>
                </a:cubicBezTo>
                <a:cubicBezTo>
                  <a:pt x="5774197" y="3438916"/>
                  <a:pt x="5827616" y="3479666"/>
                  <a:pt x="5883202" y="3514950"/>
                </a:cubicBezTo>
                <a:cubicBezTo>
                  <a:pt x="5906121" y="3529520"/>
                  <a:pt x="5922726" y="3544092"/>
                  <a:pt x="5931387" y="3575508"/>
                </a:cubicBezTo>
                <a:cubicBezTo>
                  <a:pt x="5939149" y="3603965"/>
                  <a:pt x="5954128" y="3617168"/>
                  <a:pt x="5981919" y="3608971"/>
                </a:cubicBezTo>
                <a:cubicBezTo>
                  <a:pt x="6004478" y="3602142"/>
                  <a:pt x="6029202" y="3605784"/>
                  <a:pt x="6052845" y="3608290"/>
                </a:cubicBezTo>
                <a:cubicBezTo>
                  <a:pt x="6080096" y="3611021"/>
                  <a:pt x="6110596" y="3643120"/>
                  <a:pt x="6103196" y="3659739"/>
                </a:cubicBezTo>
                <a:cubicBezTo>
                  <a:pt x="6090564" y="3687968"/>
                  <a:pt x="6069448" y="3673853"/>
                  <a:pt x="6050680" y="3670666"/>
                </a:cubicBezTo>
                <a:cubicBezTo>
                  <a:pt x="6029383" y="3666796"/>
                  <a:pt x="5989861" y="3658828"/>
                  <a:pt x="5989139" y="3662243"/>
                </a:cubicBezTo>
                <a:cubicBezTo>
                  <a:pt x="5975242" y="3733043"/>
                  <a:pt x="5877426" y="3671351"/>
                  <a:pt x="5856311" y="3664973"/>
                </a:cubicBezTo>
                <a:cubicBezTo>
                  <a:pt x="5829964" y="3657007"/>
                  <a:pt x="5805239" y="3671577"/>
                  <a:pt x="5780153" y="3674991"/>
                </a:cubicBezTo>
                <a:cubicBezTo>
                  <a:pt x="5757776" y="3678178"/>
                  <a:pt x="5631264" y="3687968"/>
                  <a:pt x="5605096" y="3657917"/>
                </a:cubicBezTo>
                <a:cubicBezTo>
                  <a:pt x="5601487" y="3681365"/>
                  <a:pt x="5609066" y="3690927"/>
                  <a:pt x="5615384" y="3701627"/>
                </a:cubicBezTo>
                <a:cubicBezTo>
                  <a:pt x="5624226" y="3716879"/>
                  <a:pt x="5625670" y="3727579"/>
                  <a:pt x="5608886" y="3739645"/>
                </a:cubicBezTo>
                <a:cubicBezTo>
                  <a:pt x="5561061" y="3774249"/>
                  <a:pt x="5561784" y="3775386"/>
                  <a:pt x="5606359" y="3822284"/>
                </a:cubicBezTo>
                <a:cubicBezTo>
                  <a:pt x="5608526" y="3824332"/>
                  <a:pt x="5607622" y="3831162"/>
                  <a:pt x="5607984" y="3835716"/>
                </a:cubicBezTo>
                <a:cubicBezTo>
                  <a:pt x="5596254" y="3843000"/>
                  <a:pt x="5582537" y="3824787"/>
                  <a:pt x="5568822" y="3844366"/>
                </a:cubicBezTo>
                <a:cubicBezTo>
                  <a:pt x="5628557" y="3930418"/>
                  <a:pt x="5719696" y="3951589"/>
                  <a:pt x="5802171" y="4016244"/>
                </a:cubicBezTo>
                <a:cubicBezTo>
                  <a:pt x="5735397" y="4037643"/>
                  <a:pt x="5695332" y="3962973"/>
                  <a:pt x="5646244" y="3972534"/>
                </a:cubicBezTo>
                <a:cubicBezTo>
                  <a:pt x="5621699" y="3995983"/>
                  <a:pt x="5694611" y="4033546"/>
                  <a:pt x="5625129" y="4044701"/>
                </a:cubicBezTo>
                <a:cubicBezTo>
                  <a:pt x="5655268" y="4065189"/>
                  <a:pt x="5677646" y="4085221"/>
                  <a:pt x="5698400" y="4108899"/>
                </a:cubicBezTo>
                <a:cubicBezTo>
                  <a:pt x="5735397" y="4151242"/>
                  <a:pt x="5742615" y="4179015"/>
                  <a:pt x="5725470" y="4235930"/>
                </a:cubicBezTo>
                <a:cubicBezTo>
                  <a:pt x="5714280" y="4273265"/>
                  <a:pt x="5697858" y="4307641"/>
                  <a:pt x="5712295" y="4352032"/>
                </a:cubicBezTo>
                <a:cubicBezTo>
                  <a:pt x="5722402" y="4382538"/>
                  <a:pt x="5718431" y="4402571"/>
                  <a:pt x="5680894" y="4388911"/>
                </a:cubicBezTo>
                <a:cubicBezTo>
                  <a:pt x="5640469" y="4374341"/>
                  <a:pt x="5625311" y="4401660"/>
                  <a:pt x="5635415" y="4455158"/>
                </a:cubicBezTo>
                <a:cubicBezTo>
                  <a:pt x="5641912" y="4489535"/>
                  <a:pt x="5635053" y="4500006"/>
                  <a:pt x="5607263" y="4496136"/>
                </a:cubicBezTo>
                <a:cubicBezTo>
                  <a:pt x="5576581" y="4491811"/>
                  <a:pt x="5547347" y="4469272"/>
                  <a:pt x="5509446" y="4480201"/>
                </a:cubicBezTo>
                <a:cubicBezTo>
                  <a:pt x="5539765" y="4542578"/>
                  <a:pt x="5604556" y="4524821"/>
                  <a:pt x="5639928" y="4584239"/>
                </a:cubicBezTo>
                <a:cubicBezTo>
                  <a:pt x="5597697" y="4584465"/>
                  <a:pt x="5565392" y="4584239"/>
                  <a:pt x="5534171" y="4571262"/>
                </a:cubicBezTo>
                <a:cubicBezTo>
                  <a:pt x="5521177" y="4566025"/>
                  <a:pt x="5506919" y="4560563"/>
                  <a:pt x="5499701" y="4578547"/>
                </a:cubicBezTo>
                <a:cubicBezTo>
                  <a:pt x="5491219" y="4600174"/>
                  <a:pt x="5508725" y="4608370"/>
                  <a:pt x="5519373" y="4612239"/>
                </a:cubicBezTo>
                <a:cubicBezTo>
                  <a:pt x="5549331" y="4623167"/>
                  <a:pt x="5572251" y="4649119"/>
                  <a:pt x="5596974" y="4669379"/>
                </a:cubicBezTo>
                <a:cubicBezTo>
                  <a:pt x="5651296" y="4713773"/>
                  <a:pt x="5710854" y="4750880"/>
                  <a:pt x="5756873" y="4824185"/>
                </a:cubicBezTo>
                <a:cubicBezTo>
                  <a:pt x="5698941" y="4805517"/>
                  <a:pt x="5655808" y="4762036"/>
                  <a:pt x="5602028" y="4753158"/>
                </a:cubicBezTo>
                <a:cubicBezTo>
                  <a:pt x="5648590" y="4819860"/>
                  <a:pt x="5708506" y="4863796"/>
                  <a:pt x="5765173" y="4912286"/>
                </a:cubicBezTo>
                <a:cubicBezTo>
                  <a:pt x="5781416" y="4925946"/>
                  <a:pt x="5797839" y="4935280"/>
                  <a:pt x="5801450" y="4965101"/>
                </a:cubicBezTo>
                <a:cubicBezTo>
                  <a:pt x="5808487" y="5022926"/>
                  <a:pt x="5829602" y="5070733"/>
                  <a:pt x="5874721" y="5096229"/>
                </a:cubicBezTo>
                <a:cubicBezTo>
                  <a:pt x="5875080" y="5096458"/>
                  <a:pt x="5872555" y="5105110"/>
                  <a:pt x="5871110" y="5111026"/>
                </a:cubicBezTo>
                <a:cubicBezTo>
                  <a:pt x="5843499" y="5112849"/>
                  <a:pt x="5821663" y="5078700"/>
                  <a:pt x="5786469" y="5089855"/>
                </a:cubicBezTo>
                <a:cubicBezTo>
                  <a:pt x="5820218" y="5136296"/>
                  <a:pt x="5848372" y="5177958"/>
                  <a:pt x="5896196" y="5200041"/>
                </a:cubicBezTo>
                <a:cubicBezTo>
                  <a:pt x="5934457" y="5217568"/>
                  <a:pt x="5981739" y="5227813"/>
                  <a:pt x="6009534" y="5284725"/>
                </a:cubicBezTo>
                <a:cubicBezTo>
                  <a:pt x="5977228" y="5295882"/>
                  <a:pt x="5953224" y="5281769"/>
                  <a:pt x="5929042" y="5271751"/>
                </a:cubicBezTo>
                <a:cubicBezTo>
                  <a:pt x="5892045" y="5256270"/>
                  <a:pt x="5855409" y="5238742"/>
                  <a:pt x="5818413" y="5223260"/>
                </a:cubicBezTo>
                <a:cubicBezTo>
                  <a:pt x="5804336" y="5217341"/>
                  <a:pt x="5788996" y="5213242"/>
                  <a:pt x="5779973" y="5241473"/>
                </a:cubicBezTo>
                <a:cubicBezTo>
                  <a:pt x="5827077" y="5247392"/>
                  <a:pt x="5855230" y="5285637"/>
                  <a:pt x="5884826" y="5321606"/>
                </a:cubicBezTo>
                <a:cubicBezTo>
                  <a:pt x="5901430" y="5341868"/>
                  <a:pt x="5914966" y="5368959"/>
                  <a:pt x="5944924" y="5358715"/>
                </a:cubicBezTo>
                <a:cubicBezTo>
                  <a:pt x="5960626" y="5353252"/>
                  <a:pt x="5970550" y="5368502"/>
                  <a:pt x="5968926" y="5387170"/>
                </a:cubicBezTo>
                <a:cubicBezTo>
                  <a:pt x="5962971" y="5452963"/>
                  <a:pt x="5999606" y="5475955"/>
                  <a:pt x="6037505" y="5488704"/>
                </a:cubicBezTo>
                <a:cubicBezTo>
                  <a:pt x="6109333" y="5512608"/>
                  <a:pt x="6169069" y="5568837"/>
                  <a:pt x="6238910" y="5599571"/>
                </a:cubicBezTo>
                <a:cubicBezTo>
                  <a:pt x="6306768" y="5629394"/>
                  <a:pt x="6359285" y="5700193"/>
                  <a:pt x="6427321" y="5737302"/>
                </a:cubicBezTo>
                <a:cubicBezTo>
                  <a:pt x="6476592" y="5764165"/>
                  <a:pt x="6523694" y="5798767"/>
                  <a:pt x="6574408" y="5823126"/>
                </a:cubicBezTo>
                <a:cubicBezTo>
                  <a:pt x="6694419" y="5880723"/>
                  <a:pt x="6816779" y="5926936"/>
                  <a:pt x="6946177" y="5933538"/>
                </a:cubicBezTo>
                <a:cubicBezTo>
                  <a:pt x="7053016" y="5938775"/>
                  <a:pt x="7979734" y="5933767"/>
                  <a:pt x="8356197" y="5184561"/>
                </a:cubicBezTo>
                <a:cubicBezTo>
                  <a:pt x="8363416" y="5180917"/>
                  <a:pt x="8371536" y="5171356"/>
                  <a:pt x="8374063" y="5162249"/>
                </a:cubicBezTo>
                <a:cubicBezTo>
                  <a:pt x="8386155" y="5119678"/>
                  <a:pt x="8415752" y="5101238"/>
                  <a:pt x="8442461" y="5078246"/>
                </a:cubicBezTo>
                <a:cubicBezTo>
                  <a:pt x="8465923" y="5057984"/>
                  <a:pt x="8490829" y="5036813"/>
                  <a:pt x="8500574" y="5002664"/>
                </a:cubicBezTo>
                <a:cubicBezTo>
                  <a:pt x="8513388" y="4957134"/>
                  <a:pt x="8476933" y="4994469"/>
                  <a:pt x="8470255" y="4977167"/>
                </a:cubicBezTo>
                <a:cubicBezTo>
                  <a:pt x="8484151" y="4953492"/>
                  <a:pt x="8505628" y="4931864"/>
                  <a:pt x="8511222" y="4905001"/>
                </a:cubicBezTo>
                <a:cubicBezTo>
                  <a:pt x="8531614" y="4808021"/>
                  <a:pt x="8575650" y="4737448"/>
                  <a:pt x="8641522" y="4682584"/>
                </a:cubicBezTo>
                <a:cubicBezTo>
                  <a:pt x="8660471" y="4666876"/>
                  <a:pt x="8672923" y="4638191"/>
                  <a:pt x="8698730" y="4633640"/>
                </a:cubicBezTo>
                <a:cubicBezTo>
                  <a:pt x="8756120" y="4623622"/>
                  <a:pt x="8738073" y="4545310"/>
                  <a:pt x="8768393" y="4510479"/>
                </a:cubicBezTo>
                <a:cubicBezTo>
                  <a:pt x="8774168" y="4503875"/>
                  <a:pt x="8779401" y="4490901"/>
                  <a:pt x="8778319" y="4482024"/>
                </a:cubicBezTo>
                <a:cubicBezTo>
                  <a:pt x="8776696" y="4469272"/>
                  <a:pt x="8769837" y="4457207"/>
                  <a:pt x="8764062" y="4445824"/>
                </a:cubicBezTo>
                <a:cubicBezTo>
                  <a:pt x="8758106" y="4434442"/>
                  <a:pt x="8749083" y="4424425"/>
                  <a:pt x="8753414" y="4409400"/>
                </a:cubicBezTo>
                <a:cubicBezTo>
                  <a:pt x="8755217" y="4403254"/>
                  <a:pt x="8753956" y="4381855"/>
                  <a:pt x="8767310" y="4398700"/>
                </a:cubicBezTo>
                <a:cubicBezTo>
                  <a:pt x="8803945" y="4444915"/>
                  <a:pt x="8825242" y="4401206"/>
                  <a:pt x="8856643" y="4380261"/>
                </a:cubicBezTo>
                <a:cubicBezTo>
                  <a:pt x="8831377" y="4358633"/>
                  <a:pt x="8808638" y="4343381"/>
                  <a:pt x="8804848" y="4311055"/>
                </a:cubicBezTo>
                <a:cubicBezTo>
                  <a:pt x="8797088" y="4244352"/>
                  <a:pt x="8763883" y="4213847"/>
                  <a:pt x="8713530" y="4207927"/>
                </a:cubicBezTo>
                <a:cubicBezTo>
                  <a:pt x="8732118" y="4143502"/>
                  <a:pt x="8732118" y="4143502"/>
                  <a:pt x="8672022" y="4134623"/>
                </a:cubicBezTo>
                <a:cubicBezTo>
                  <a:pt x="8695122" y="4093646"/>
                  <a:pt x="8695122" y="4083174"/>
                  <a:pt x="8667148" y="4069059"/>
                </a:cubicBezTo>
                <a:cubicBezTo>
                  <a:pt x="8640258" y="4055627"/>
                  <a:pt x="8610481" y="4051074"/>
                  <a:pt x="8585575" y="4030359"/>
                </a:cubicBezTo>
                <a:cubicBezTo>
                  <a:pt x="8608496" y="3977998"/>
                  <a:pt x="8614992" y="3917215"/>
                  <a:pt x="8662275" y="3891717"/>
                </a:cubicBezTo>
                <a:cubicBezTo>
                  <a:pt x="8669675" y="3887847"/>
                  <a:pt x="8674728" y="3872139"/>
                  <a:pt x="8670037" y="3863033"/>
                </a:cubicBezTo>
                <a:cubicBezTo>
                  <a:pt x="8652891" y="3830024"/>
                  <a:pt x="8677435" y="3767419"/>
                  <a:pt x="8624017" y="3760362"/>
                </a:cubicBezTo>
                <a:cubicBezTo>
                  <a:pt x="8617338" y="3759679"/>
                  <a:pt x="8611202" y="3752848"/>
                  <a:pt x="8616436" y="3743970"/>
                </a:cubicBezTo>
                <a:cubicBezTo>
                  <a:pt x="8634484" y="3713010"/>
                  <a:pt x="8612646" y="3715058"/>
                  <a:pt x="8599473" y="3711188"/>
                </a:cubicBezTo>
                <a:cubicBezTo>
                  <a:pt x="8583590" y="3706409"/>
                  <a:pt x="8565543" y="3720067"/>
                  <a:pt x="8550745" y="3703220"/>
                </a:cubicBezTo>
                <a:cubicBezTo>
                  <a:pt x="8554174" y="3685463"/>
                  <a:pt x="8566987" y="3685690"/>
                  <a:pt x="8576010" y="3680000"/>
                </a:cubicBezTo>
                <a:cubicBezTo>
                  <a:pt x="8602359" y="3663608"/>
                  <a:pt x="8623836" y="3644031"/>
                  <a:pt x="8625100" y="3601459"/>
                </a:cubicBezTo>
                <a:cubicBezTo>
                  <a:pt x="8626001" y="3567084"/>
                  <a:pt x="8628889" y="3536807"/>
                  <a:pt x="8592433" y="3526333"/>
                </a:cubicBezTo>
                <a:cubicBezTo>
                  <a:pt x="8577274" y="3522007"/>
                  <a:pt x="8581606" y="3497194"/>
                  <a:pt x="8590269" y="3484900"/>
                </a:cubicBezTo>
                <a:cubicBezTo>
                  <a:pt x="8605789" y="3463046"/>
                  <a:pt x="8618601" y="3433907"/>
                  <a:pt x="8645312" y="3431858"/>
                </a:cubicBezTo>
                <a:cubicBezTo>
                  <a:pt x="8661554" y="3430493"/>
                  <a:pt x="8674007" y="3421385"/>
                  <a:pt x="8686820" y="3410914"/>
                </a:cubicBezTo>
                <a:cubicBezTo>
                  <a:pt x="8696024" y="3403399"/>
                  <a:pt x="8707033" y="3397026"/>
                  <a:pt x="8705950" y="3380864"/>
                </a:cubicBezTo>
                <a:cubicBezTo>
                  <a:pt x="8704867" y="3365383"/>
                  <a:pt x="8694220" y="3359009"/>
                  <a:pt x="8683391" y="3355822"/>
                </a:cubicBezTo>
                <a:cubicBezTo>
                  <a:pt x="8647296" y="3345578"/>
                  <a:pt x="8613369" y="3330552"/>
                  <a:pt x="8583229" y="3296177"/>
                </a:cubicBezTo>
                <a:cubicBezTo>
                  <a:pt x="8603262" y="3277964"/>
                  <a:pt x="8622392" y="3264761"/>
                  <a:pt x="8637190" y="3246320"/>
                </a:cubicBezTo>
                <a:cubicBezTo>
                  <a:pt x="8672923" y="3201702"/>
                  <a:pt x="8370273" y="3061239"/>
                  <a:pt x="8355114" y="3011154"/>
                </a:cubicBezTo>
                <a:cubicBezTo>
                  <a:pt x="8350422" y="2995674"/>
                  <a:pt x="8334361" y="2979739"/>
                  <a:pt x="8321004" y="2975186"/>
                </a:cubicBezTo>
                <a:cubicBezTo>
                  <a:pt x="8258382" y="2953786"/>
                  <a:pt x="8204061" y="2905750"/>
                  <a:pt x="8139993" y="2887993"/>
                </a:cubicBezTo>
                <a:cubicBezTo>
                  <a:pt x="8079535" y="2871148"/>
                  <a:pt x="8019980" y="2848609"/>
                  <a:pt x="7953747" y="2826301"/>
                </a:cubicBezTo>
                <a:cubicBezTo>
                  <a:pt x="7994353" y="2770297"/>
                  <a:pt x="8066361" y="2776900"/>
                  <a:pt x="8083145" y="2696083"/>
                </a:cubicBezTo>
                <a:cubicBezTo>
                  <a:pt x="8017633" y="2675138"/>
                  <a:pt x="7948695" y="2699043"/>
                  <a:pt x="7885529" y="2665804"/>
                </a:cubicBezTo>
                <a:cubicBezTo>
                  <a:pt x="7880115" y="2662846"/>
                  <a:pt x="7872715" y="2665804"/>
                  <a:pt x="7866219" y="2666715"/>
                </a:cubicBezTo>
                <a:cubicBezTo>
                  <a:pt x="7736099" y="2684472"/>
                  <a:pt x="7606520" y="2668993"/>
                  <a:pt x="7478205" y="2646681"/>
                </a:cubicBezTo>
                <a:cubicBezTo>
                  <a:pt x="7293403" y="2614811"/>
                  <a:pt x="7107878" y="2594550"/>
                  <a:pt x="6921993" y="2580207"/>
                </a:cubicBezTo>
                <a:cubicBezTo>
                  <a:pt x="6768412" y="2568368"/>
                  <a:pt x="6614471" y="2563133"/>
                  <a:pt x="6461612" y="2540368"/>
                </a:cubicBezTo>
                <a:cubicBezTo>
                  <a:pt x="6298106" y="2516010"/>
                  <a:pt x="6134780" y="2488463"/>
                  <a:pt x="5971453" y="2462965"/>
                </a:cubicBezTo>
                <a:cubicBezTo>
                  <a:pt x="5964054" y="2461826"/>
                  <a:pt x="5955887" y="2458241"/>
                  <a:pt x="5947992" y="2457985"/>
                </a:cubicBezTo>
                <a:close/>
                <a:moveTo>
                  <a:pt x="0" y="0"/>
                </a:moveTo>
                <a:lnTo>
                  <a:pt x="8078332" y="0"/>
                </a:lnTo>
                <a:lnTo>
                  <a:pt x="8051806" y="19899"/>
                </a:lnTo>
                <a:cubicBezTo>
                  <a:pt x="8010559" y="45723"/>
                  <a:pt x="7966035" y="59669"/>
                  <a:pt x="7919411" y="69998"/>
                </a:cubicBezTo>
                <a:cubicBezTo>
                  <a:pt x="7900760" y="74283"/>
                  <a:pt x="7882423" y="82852"/>
                  <a:pt x="7880558" y="103665"/>
                </a:cubicBezTo>
                <a:cubicBezTo>
                  <a:pt x="7878694" y="125395"/>
                  <a:pt x="7897654" y="133963"/>
                  <a:pt x="7913505" y="144066"/>
                </a:cubicBezTo>
                <a:cubicBezTo>
                  <a:pt x="7935573" y="158143"/>
                  <a:pt x="7957019" y="170388"/>
                  <a:pt x="7984993" y="172224"/>
                </a:cubicBezTo>
                <a:cubicBezTo>
                  <a:pt x="8030996" y="174978"/>
                  <a:pt x="8053062" y="214154"/>
                  <a:pt x="8079793" y="243535"/>
                </a:cubicBezTo>
                <a:cubicBezTo>
                  <a:pt x="8094711" y="260064"/>
                  <a:pt x="8102173" y="293423"/>
                  <a:pt x="8076065" y="299239"/>
                </a:cubicBezTo>
                <a:cubicBezTo>
                  <a:pt x="8013279" y="313320"/>
                  <a:pt x="8018253" y="354025"/>
                  <a:pt x="8019804" y="400240"/>
                </a:cubicBezTo>
                <a:cubicBezTo>
                  <a:pt x="8021980" y="457476"/>
                  <a:pt x="8058970" y="483796"/>
                  <a:pt x="8104349" y="505833"/>
                </a:cubicBezTo>
                <a:cubicBezTo>
                  <a:pt x="8119890" y="513484"/>
                  <a:pt x="8141956" y="513178"/>
                  <a:pt x="8147864" y="537052"/>
                </a:cubicBezTo>
                <a:cubicBezTo>
                  <a:pt x="8122377" y="559700"/>
                  <a:pt x="8091295" y="541338"/>
                  <a:pt x="8063941" y="547764"/>
                </a:cubicBezTo>
                <a:cubicBezTo>
                  <a:pt x="8041252" y="552966"/>
                  <a:pt x="8003642" y="550213"/>
                  <a:pt x="8034725" y="591836"/>
                </a:cubicBezTo>
                <a:cubicBezTo>
                  <a:pt x="8043740" y="603773"/>
                  <a:pt x="8033171" y="612956"/>
                  <a:pt x="8021669" y="613874"/>
                </a:cubicBezTo>
                <a:cubicBezTo>
                  <a:pt x="7929668" y="623362"/>
                  <a:pt x="7971939" y="707531"/>
                  <a:pt x="7942410" y="751909"/>
                </a:cubicBezTo>
                <a:cubicBezTo>
                  <a:pt x="7934331" y="764151"/>
                  <a:pt x="7943034" y="785269"/>
                  <a:pt x="7955778" y="790472"/>
                </a:cubicBezTo>
                <a:cubicBezTo>
                  <a:pt x="8037212" y="824753"/>
                  <a:pt x="8048401" y="906472"/>
                  <a:pt x="8087876" y="976867"/>
                </a:cubicBezTo>
                <a:cubicBezTo>
                  <a:pt x="8044981" y="1004717"/>
                  <a:pt x="7993697" y="1010838"/>
                  <a:pt x="7947386" y="1028897"/>
                </a:cubicBezTo>
                <a:cubicBezTo>
                  <a:pt x="7899207" y="1047873"/>
                  <a:pt x="7899207" y="1061952"/>
                  <a:pt x="7938992" y="1117042"/>
                </a:cubicBezTo>
                <a:cubicBezTo>
                  <a:pt x="7835489" y="1128980"/>
                  <a:pt x="7835489" y="1128980"/>
                  <a:pt x="7867503" y="1215596"/>
                </a:cubicBezTo>
                <a:cubicBezTo>
                  <a:pt x="7780782" y="1223554"/>
                  <a:pt x="7723594" y="1264566"/>
                  <a:pt x="7710229" y="1354244"/>
                </a:cubicBezTo>
                <a:cubicBezTo>
                  <a:pt x="7703701" y="1397704"/>
                  <a:pt x="7664539" y="1418209"/>
                  <a:pt x="7621024" y="1447286"/>
                </a:cubicBezTo>
                <a:cubicBezTo>
                  <a:pt x="7675106" y="1475446"/>
                  <a:pt x="7711784" y="1534209"/>
                  <a:pt x="7774880" y="1472076"/>
                </a:cubicBezTo>
                <a:cubicBezTo>
                  <a:pt x="7797879" y="1449429"/>
                  <a:pt x="7795707" y="1478199"/>
                  <a:pt x="7798812" y="1486462"/>
                </a:cubicBezTo>
                <a:cubicBezTo>
                  <a:pt x="7806271" y="1506661"/>
                  <a:pt x="7790732" y="1520130"/>
                  <a:pt x="7780474" y="1535432"/>
                </a:cubicBezTo>
                <a:cubicBezTo>
                  <a:pt x="7770528" y="1550736"/>
                  <a:pt x="7758715" y="1566956"/>
                  <a:pt x="7755919" y="1584099"/>
                </a:cubicBezTo>
                <a:cubicBezTo>
                  <a:pt x="7754055" y="1596034"/>
                  <a:pt x="7763068" y="1613478"/>
                  <a:pt x="7773014" y="1622355"/>
                </a:cubicBezTo>
                <a:cubicBezTo>
                  <a:pt x="7825233" y="1669183"/>
                  <a:pt x="7794151" y="1774469"/>
                  <a:pt x="7892993" y="1787937"/>
                </a:cubicBezTo>
                <a:cubicBezTo>
                  <a:pt x="7937439" y="1794056"/>
                  <a:pt x="7958885" y="1832621"/>
                  <a:pt x="7991521" y="1853739"/>
                </a:cubicBezTo>
                <a:cubicBezTo>
                  <a:pt x="8104970" y="1927500"/>
                  <a:pt x="8180811" y="2022380"/>
                  <a:pt x="8215932" y="2152764"/>
                </a:cubicBezTo>
                <a:cubicBezTo>
                  <a:pt x="8225567" y="2188879"/>
                  <a:pt x="8262556" y="2217957"/>
                  <a:pt x="8286489" y="2249786"/>
                </a:cubicBezTo>
                <a:cubicBezTo>
                  <a:pt x="8274987" y="2273047"/>
                  <a:pt x="8212203" y="2222852"/>
                  <a:pt x="8234270" y="2284064"/>
                </a:cubicBezTo>
                <a:cubicBezTo>
                  <a:pt x="8251054" y="2329975"/>
                  <a:pt x="8293949" y="2358439"/>
                  <a:pt x="8334357" y="2385679"/>
                </a:cubicBezTo>
                <a:cubicBezTo>
                  <a:pt x="8380357" y="2416591"/>
                  <a:pt x="8431331" y="2441382"/>
                  <a:pt x="8452157" y="2498616"/>
                </a:cubicBezTo>
                <a:cubicBezTo>
                  <a:pt x="8456509" y="2510859"/>
                  <a:pt x="8470494" y="2523714"/>
                  <a:pt x="8482927" y="2528612"/>
                </a:cubicBezTo>
                <a:cubicBezTo>
                  <a:pt x="9131298" y="3535869"/>
                  <a:pt x="10727356" y="3542602"/>
                  <a:pt x="10911361" y="3535561"/>
                </a:cubicBezTo>
                <a:cubicBezTo>
                  <a:pt x="11134219" y="3526686"/>
                  <a:pt x="11344956" y="3464554"/>
                  <a:pt x="11551649" y="3387120"/>
                </a:cubicBezTo>
                <a:cubicBezTo>
                  <a:pt x="11638991" y="3354371"/>
                  <a:pt x="11720114" y="3307851"/>
                  <a:pt x="11804971" y="3271735"/>
                </a:cubicBezTo>
                <a:cubicBezTo>
                  <a:pt x="11922148" y="3221845"/>
                  <a:pt x="12012596" y="3126660"/>
                  <a:pt x="12129465" y="3086565"/>
                </a:cubicBezTo>
                <a:lnTo>
                  <a:pt x="12192000" y="3060706"/>
                </a:lnTo>
                <a:lnTo>
                  <a:pt x="12192000" y="3766004"/>
                </a:lnTo>
                <a:lnTo>
                  <a:pt x="12069511" y="3730912"/>
                </a:lnTo>
                <a:cubicBezTo>
                  <a:pt x="11963133" y="3704591"/>
                  <a:pt x="11854734" y="3686839"/>
                  <a:pt x="11743305" y="3682401"/>
                </a:cubicBezTo>
                <a:cubicBezTo>
                  <a:pt x="11731805" y="3681961"/>
                  <a:pt x="11714789" y="3681575"/>
                  <a:pt x="11692833" y="3681484"/>
                </a:cubicBezTo>
                <a:cubicBezTo>
                  <a:pt x="11363495" y="3680110"/>
                  <a:pt x="9922719" y="3745047"/>
                  <a:pt x="9314871" y="4689350"/>
                </a:cubicBezTo>
                <a:cubicBezTo>
                  <a:pt x="9302438" y="4694248"/>
                  <a:pt x="9288453" y="4707103"/>
                  <a:pt x="9284101" y="4719346"/>
                </a:cubicBezTo>
                <a:cubicBezTo>
                  <a:pt x="9263275" y="4776580"/>
                  <a:pt x="9212301" y="4801371"/>
                  <a:pt x="9166300" y="4832283"/>
                </a:cubicBezTo>
                <a:cubicBezTo>
                  <a:pt x="9125893" y="4859523"/>
                  <a:pt x="9082998" y="4887987"/>
                  <a:pt x="9066214" y="4933898"/>
                </a:cubicBezTo>
                <a:cubicBezTo>
                  <a:pt x="9044146" y="4995110"/>
                  <a:pt x="9106931" y="4944915"/>
                  <a:pt x="9118433" y="4968176"/>
                </a:cubicBezTo>
                <a:cubicBezTo>
                  <a:pt x="9094500" y="5000005"/>
                  <a:pt x="9057511" y="5029083"/>
                  <a:pt x="9047876" y="5065198"/>
                </a:cubicBezTo>
                <a:cubicBezTo>
                  <a:pt x="9012755" y="5195582"/>
                  <a:pt x="8936914" y="5290462"/>
                  <a:pt x="8823465" y="5364223"/>
                </a:cubicBezTo>
                <a:cubicBezTo>
                  <a:pt x="8790828" y="5385341"/>
                  <a:pt x="8769383" y="5423906"/>
                  <a:pt x="8724937" y="5430025"/>
                </a:cubicBezTo>
                <a:cubicBezTo>
                  <a:pt x="8626095" y="5443493"/>
                  <a:pt x="8657177" y="5548779"/>
                  <a:pt x="8604958" y="5595607"/>
                </a:cubicBezTo>
                <a:cubicBezTo>
                  <a:pt x="8595012" y="5604484"/>
                  <a:pt x="8585999" y="5621928"/>
                  <a:pt x="8587863" y="5633863"/>
                </a:cubicBezTo>
                <a:cubicBezTo>
                  <a:pt x="8590659" y="5651006"/>
                  <a:pt x="8602472" y="5667226"/>
                  <a:pt x="8612418" y="5682530"/>
                </a:cubicBezTo>
                <a:cubicBezTo>
                  <a:pt x="8622675" y="5697832"/>
                  <a:pt x="8638215" y="5711301"/>
                  <a:pt x="8630756" y="5731500"/>
                </a:cubicBezTo>
                <a:cubicBezTo>
                  <a:pt x="8627651" y="5739763"/>
                  <a:pt x="8629823" y="5768533"/>
                  <a:pt x="8606823" y="5745886"/>
                </a:cubicBezTo>
                <a:cubicBezTo>
                  <a:pt x="8543727" y="5683753"/>
                  <a:pt x="8507049" y="5742516"/>
                  <a:pt x="8452968" y="5770676"/>
                </a:cubicBezTo>
                <a:cubicBezTo>
                  <a:pt x="8496482" y="5799753"/>
                  <a:pt x="8535645" y="5820258"/>
                  <a:pt x="8542173" y="5863718"/>
                </a:cubicBezTo>
                <a:cubicBezTo>
                  <a:pt x="8555538" y="5953396"/>
                  <a:pt x="8612726" y="5994408"/>
                  <a:pt x="8699447" y="6002366"/>
                </a:cubicBezTo>
                <a:cubicBezTo>
                  <a:pt x="8667433" y="6088982"/>
                  <a:pt x="8667433" y="6088982"/>
                  <a:pt x="8770936" y="6100920"/>
                </a:cubicBezTo>
                <a:cubicBezTo>
                  <a:pt x="8731151" y="6156010"/>
                  <a:pt x="8731151" y="6170089"/>
                  <a:pt x="8779329" y="6189065"/>
                </a:cubicBezTo>
                <a:cubicBezTo>
                  <a:pt x="8825641" y="6207124"/>
                  <a:pt x="8876925" y="6213245"/>
                  <a:pt x="8919820" y="6241095"/>
                </a:cubicBezTo>
                <a:cubicBezTo>
                  <a:pt x="8880345" y="6311490"/>
                  <a:pt x="8869155" y="6393209"/>
                  <a:pt x="8787721" y="6427490"/>
                </a:cubicBezTo>
                <a:cubicBezTo>
                  <a:pt x="8774978" y="6432693"/>
                  <a:pt x="8766275" y="6453811"/>
                  <a:pt x="8774354" y="6466053"/>
                </a:cubicBezTo>
                <a:cubicBezTo>
                  <a:pt x="8803883" y="6510431"/>
                  <a:pt x="8761612" y="6594600"/>
                  <a:pt x="8853613" y="6604088"/>
                </a:cubicBezTo>
                <a:cubicBezTo>
                  <a:pt x="8865115" y="6605005"/>
                  <a:pt x="8875684" y="6614189"/>
                  <a:pt x="8866669" y="6626125"/>
                </a:cubicBezTo>
                <a:cubicBezTo>
                  <a:pt x="8835586" y="6667749"/>
                  <a:pt x="8873196" y="6664996"/>
                  <a:pt x="8895884" y="6670198"/>
                </a:cubicBezTo>
                <a:cubicBezTo>
                  <a:pt x="8923238" y="6676624"/>
                  <a:pt x="8954320" y="6658261"/>
                  <a:pt x="8979808" y="6680910"/>
                </a:cubicBezTo>
                <a:cubicBezTo>
                  <a:pt x="8973900" y="6704783"/>
                  <a:pt x="8951834" y="6704478"/>
                  <a:pt x="8936293" y="6712128"/>
                </a:cubicBezTo>
                <a:cubicBezTo>
                  <a:pt x="8890913" y="6734166"/>
                  <a:pt x="8853924" y="6760486"/>
                  <a:pt x="8851748" y="6817721"/>
                </a:cubicBezTo>
                <a:lnTo>
                  <a:pt x="88543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defTabSz="457200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9BD982-B016-E497-EBEE-948B37BB93E5}"/>
              </a:ext>
            </a:extLst>
          </p:cNvPr>
          <p:cNvSpPr txBox="1"/>
          <p:nvPr/>
        </p:nvSpPr>
        <p:spPr>
          <a:xfrm>
            <a:off x="971368" y="371720"/>
            <a:ext cx="6125964" cy="14856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Theory of Inelastic Dark Matter Physics</a:t>
            </a:r>
            <a:endParaRPr lang="en-US" sz="44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2A5AB1-25BC-B7DE-E02C-32BFFD480550}"/>
              </a:ext>
            </a:extLst>
          </p:cNvPr>
          <p:cNvSpPr txBox="1"/>
          <p:nvPr/>
        </p:nvSpPr>
        <p:spPr>
          <a:xfrm>
            <a:off x="531628" y="2229096"/>
            <a:ext cx="4554541" cy="39907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Two species of dark matter particles</a:t>
            </a:r>
            <a:r>
              <a:rPr lang="en-US" sz="2400" b="1" dirty="0"/>
              <a:t> </a:t>
            </a:r>
            <a:r>
              <a:rPr lang="en-US" sz="2400" dirty="0"/>
              <a:t>with a mass gap.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It carries its own force.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Its mediator couples to the standard model particles.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This model predicts novel phenomenology, coannihilation in the early universe, and unusual spectrum in dark matter direct detection.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84F641-1A00-C46E-5B0F-434B9FDFD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1988" y="605127"/>
            <a:ext cx="2880182" cy="19524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49F73D-1633-4F6E-6FA6-D011DBB6B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002" y="3232306"/>
            <a:ext cx="1743398" cy="20953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DB0471-42E2-67FA-AEB0-A00FABC0F7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4758474"/>
            <a:ext cx="2142700" cy="14250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E78317-E839-80F1-6640-4E5DA50151BC}"/>
              </a:ext>
            </a:extLst>
          </p:cNvPr>
          <p:cNvSpPr txBox="1"/>
          <p:nvPr/>
        </p:nvSpPr>
        <p:spPr>
          <a:xfrm>
            <a:off x="9601200" y="2710130"/>
            <a:ext cx="1519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coannihilation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A773F-BBAE-3411-CFEE-CAECBF8786A8}"/>
              </a:ext>
            </a:extLst>
          </p:cNvPr>
          <p:cNvSpPr txBox="1"/>
          <p:nvPr/>
        </p:nvSpPr>
        <p:spPr>
          <a:xfrm>
            <a:off x="9972651" y="6252873"/>
            <a:ext cx="1519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coannihilation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610209-DA58-4EB5-9A5F-DD93A0DC63E7}"/>
              </a:ext>
            </a:extLst>
          </p:cNvPr>
          <p:cNvSpPr txBox="1"/>
          <p:nvPr/>
        </p:nvSpPr>
        <p:spPr>
          <a:xfrm>
            <a:off x="6720586" y="5333520"/>
            <a:ext cx="112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Scattering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99C53D1-1344-3031-AB2C-0C96A9331D10}"/>
              </a:ext>
            </a:extLst>
          </p:cNvPr>
          <p:cNvCxnSpPr/>
          <p:nvPr/>
        </p:nvCxnSpPr>
        <p:spPr>
          <a:xfrm>
            <a:off x="6720586" y="3079462"/>
            <a:ext cx="91359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50718B5-55DE-899B-FDA1-BF3C0EEC1F17}"/>
              </a:ext>
            </a:extLst>
          </p:cNvPr>
          <p:cNvSpPr txBox="1"/>
          <p:nvPr/>
        </p:nvSpPr>
        <p:spPr>
          <a:xfrm>
            <a:off x="6870245" y="2744768"/>
            <a:ext cx="51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time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FD89DD2-FDEA-8EAF-B8C4-F8FD0BD05C5B}"/>
              </a:ext>
            </a:extLst>
          </p:cNvPr>
          <p:cNvCxnSpPr/>
          <p:nvPr/>
        </p:nvCxnSpPr>
        <p:spPr>
          <a:xfrm>
            <a:off x="9822992" y="602582"/>
            <a:ext cx="91359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D4FD3A7-2090-4BB8-8998-A81EEB140794}"/>
              </a:ext>
            </a:extLst>
          </p:cNvPr>
          <p:cNvSpPr txBox="1"/>
          <p:nvPr/>
        </p:nvSpPr>
        <p:spPr>
          <a:xfrm>
            <a:off x="9972651" y="267888"/>
            <a:ext cx="51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time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641B4CC-31F8-5406-E821-D054671C6D3A}"/>
              </a:ext>
            </a:extLst>
          </p:cNvPr>
          <p:cNvCxnSpPr/>
          <p:nvPr/>
        </p:nvCxnSpPr>
        <p:spPr>
          <a:xfrm>
            <a:off x="10150129" y="4551313"/>
            <a:ext cx="91359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A8396E5-8C4A-B6B0-5168-CAAD0C4635F8}"/>
              </a:ext>
            </a:extLst>
          </p:cNvPr>
          <p:cNvSpPr txBox="1"/>
          <p:nvPr/>
        </p:nvSpPr>
        <p:spPr>
          <a:xfrm>
            <a:off x="10299788" y="4216619"/>
            <a:ext cx="51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4288284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0339EE9-5436-4860-BBFC-7CD7C90DB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A770EBD-5B77-46EC-BF58-EF27ACD6B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5" y="0"/>
            <a:ext cx="7537705" cy="6858000"/>
          </a:xfrm>
          <a:custGeom>
            <a:avLst/>
            <a:gdLst>
              <a:gd name="connsiteX0" fmla="*/ 1008599 w 7299977"/>
              <a:gd name="connsiteY0" fmla="*/ 0 h 6858000"/>
              <a:gd name="connsiteX1" fmla="*/ 4420653 w 7299977"/>
              <a:gd name="connsiteY1" fmla="*/ 0 h 6858000"/>
              <a:gd name="connsiteX2" fmla="*/ 5511704 w 7299977"/>
              <a:gd name="connsiteY2" fmla="*/ 0 h 6858000"/>
              <a:gd name="connsiteX3" fmla="*/ 7299977 w 7299977"/>
              <a:gd name="connsiteY3" fmla="*/ 0 h 6858000"/>
              <a:gd name="connsiteX4" fmla="*/ 7299977 w 7299977"/>
              <a:gd name="connsiteY4" fmla="*/ 6858000 h 6858000"/>
              <a:gd name="connsiteX5" fmla="*/ 5511704 w 7299977"/>
              <a:gd name="connsiteY5" fmla="*/ 6858000 h 6858000"/>
              <a:gd name="connsiteX6" fmla="*/ 4420653 w 7299977"/>
              <a:gd name="connsiteY6" fmla="*/ 6858000 h 6858000"/>
              <a:gd name="connsiteX7" fmla="*/ 1592997 w 7299977"/>
              <a:gd name="connsiteY7" fmla="*/ 6858000 h 6858000"/>
              <a:gd name="connsiteX8" fmla="*/ 1232473 w 7299977"/>
              <a:gd name="connsiteY8" fmla="*/ 6658805 h 6858000"/>
              <a:gd name="connsiteX9" fmla="*/ 1075471 w 7299977"/>
              <a:gd name="connsiteY9" fmla="*/ 6431153 h 6858000"/>
              <a:gd name="connsiteX10" fmla="*/ 1020229 w 7299977"/>
              <a:gd name="connsiteY10" fmla="*/ 6367127 h 6858000"/>
              <a:gd name="connsiteX11" fmla="*/ 883579 w 7299977"/>
              <a:gd name="connsiteY11" fmla="*/ 6281757 h 6858000"/>
              <a:gd name="connsiteX12" fmla="*/ 645167 w 7299977"/>
              <a:gd name="connsiteY12" fmla="*/ 6100347 h 6858000"/>
              <a:gd name="connsiteX13" fmla="*/ 732391 w 7299977"/>
              <a:gd name="connsiteY13" fmla="*/ 6057663 h 6858000"/>
              <a:gd name="connsiteX14" fmla="*/ 985339 w 7299977"/>
              <a:gd name="connsiteY14" fmla="*/ 6167932 h 6858000"/>
              <a:gd name="connsiteX15" fmla="*/ 1168509 w 7299977"/>
              <a:gd name="connsiteY15" fmla="*/ 6196388 h 6858000"/>
              <a:gd name="connsiteX16" fmla="*/ 909746 w 7299977"/>
              <a:gd name="connsiteY16" fmla="*/ 6004307 h 6858000"/>
              <a:gd name="connsiteX17" fmla="*/ 659704 w 7299977"/>
              <a:gd name="connsiteY17" fmla="*/ 5755314 h 6858000"/>
              <a:gd name="connsiteX18" fmla="*/ 851597 w 7299977"/>
              <a:gd name="connsiteY18" fmla="*/ 5801555 h 6858000"/>
              <a:gd name="connsiteX19" fmla="*/ 860319 w 7299977"/>
              <a:gd name="connsiteY19" fmla="*/ 5769542 h 6858000"/>
              <a:gd name="connsiteX20" fmla="*/ 691686 w 7299977"/>
              <a:gd name="connsiteY20" fmla="*/ 5474306 h 6858000"/>
              <a:gd name="connsiteX21" fmla="*/ 610278 w 7299977"/>
              <a:gd name="connsiteY21" fmla="*/ 5353367 h 6858000"/>
              <a:gd name="connsiteX22" fmla="*/ 238123 w 7299977"/>
              <a:gd name="connsiteY22" fmla="*/ 4994104 h 6858000"/>
              <a:gd name="connsiteX23" fmla="*/ 592833 w 7299977"/>
              <a:gd name="connsiteY23" fmla="*/ 5154171 h 6858000"/>
              <a:gd name="connsiteX24" fmla="*/ 226494 w 7299977"/>
              <a:gd name="connsiteY24" fmla="*/ 4805580 h 6858000"/>
              <a:gd name="connsiteX25" fmla="*/ 49139 w 7299977"/>
              <a:gd name="connsiteY25" fmla="*/ 4677526 h 6858000"/>
              <a:gd name="connsiteX26" fmla="*/ 5527 w 7299977"/>
              <a:gd name="connsiteY26" fmla="*/ 4602828 h 6858000"/>
              <a:gd name="connsiteX27" fmla="*/ 84029 w 7299977"/>
              <a:gd name="connsiteY27" fmla="*/ 4585042 h 6858000"/>
              <a:gd name="connsiteX28" fmla="*/ 325347 w 7299977"/>
              <a:gd name="connsiteY28" fmla="*/ 4613499 h 6858000"/>
              <a:gd name="connsiteX29" fmla="*/ 25879 w 7299977"/>
              <a:gd name="connsiteY29" fmla="*/ 4378734 h 6858000"/>
              <a:gd name="connsiteX30" fmla="*/ 249753 w 7299977"/>
              <a:gd name="connsiteY30" fmla="*/ 4414305 h 6858000"/>
              <a:gd name="connsiteX31" fmla="*/ 313718 w 7299977"/>
              <a:gd name="connsiteY31" fmla="*/ 4321821 h 6858000"/>
              <a:gd name="connsiteX32" fmla="*/ 418386 w 7299977"/>
              <a:gd name="connsiteY32" fmla="*/ 4172424 h 6858000"/>
              <a:gd name="connsiteX33" fmla="*/ 491072 w 7299977"/>
              <a:gd name="connsiteY33" fmla="*/ 4090612 h 6858000"/>
              <a:gd name="connsiteX34" fmla="*/ 520147 w 7299977"/>
              <a:gd name="connsiteY34" fmla="*/ 3827390 h 6858000"/>
              <a:gd name="connsiteX35" fmla="*/ 459090 w 7299977"/>
              <a:gd name="connsiteY35" fmla="*/ 3539269 h 6858000"/>
              <a:gd name="connsiteX36" fmla="*/ 290458 w 7299977"/>
              <a:gd name="connsiteY36" fmla="*/ 3393429 h 6858000"/>
              <a:gd name="connsiteX37" fmla="*/ 339884 w 7299977"/>
              <a:gd name="connsiteY37" fmla="*/ 3229805 h 6858000"/>
              <a:gd name="connsiteX38" fmla="*/ 697501 w 7299977"/>
              <a:gd name="connsiteY38" fmla="*/ 3329402 h 6858000"/>
              <a:gd name="connsiteX39" fmla="*/ 165437 w 7299977"/>
              <a:gd name="connsiteY39" fmla="*/ 2941684 h 6858000"/>
              <a:gd name="connsiteX40" fmla="*/ 255568 w 7299977"/>
              <a:gd name="connsiteY40" fmla="*/ 2923898 h 6858000"/>
              <a:gd name="connsiteX41" fmla="*/ 578296 w 7299977"/>
              <a:gd name="connsiteY41" fmla="*/ 2703362 h 6858000"/>
              <a:gd name="connsiteX42" fmla="*/ 595740 w 7299977"/>
              <a:gd name="connsiteY42" fmla="*/ 2692689 h 6858000"/>
              <a:gd name="connsiteX43" fmla="*/ 650982 w 7299977"/>
              <a:gd name="connsiteY43" fmla="*/ 2553965 h 6858000"/>
              <a:gd name="connsiteX44" fmla="*/ 825429 w 7299977"/>
              <a:gd name="connsiteY44" fmla="*/ 2532623 h 6858000"/>
              <a:gd name="connsiteX45" fmla="*/ 970802 w 7299977"/>
              <a:gd name="connsiteY45" fmla="*/ 2564636 h 6858000"/>
              <a:gd name="connsiteX46" fmla="*/ 1127805 w 7299977"/>
              <a:gd name="connsiteY46" fmla="*/ 2525509 h 6858000"/>
              <a:gd name="connsiteX47" fmla="*/ 1267362 w 7299977"/>
              <a:gd name="connsiteY47" fmla="*/ 2543294 h 6858000"/>
              <a:gd name="connsiteX48" fmla="*/ 1386568 w 7299977"/>
              <a:gd name="connsiteY48" fmla="*/ 2518395 h 6858000"/>
              <a:gd name="connsiteX49" fmla="*/ 1270270 w 7299977"/>
              <a:gd name="connsiteY49" fmla="*/ 2401012 h 6858000"/>
              <a:gd name="connsiteX50" fmla="*/ 1107453 w 7299977"/>
              <a:gd name="connsiteY50" fmla="*/ 2401012 h 6858000"/>
              <a:gd name="connsiteX51" fmla="*/ 991154 w 7299977"/>
              <a:gd name="connsiteY51" fmla="*/ 2326314 h 6858000"/>
              <a:gd name="connsiteX52" fmla="*/ 880671 w 7299977"/>
              <a:gd name="connsiteY52" fmla="*/ 2191146 h 6858000"/>
              <a:gd name="connsiteX53" fmla="*/ 491072 w 7299977"/>
              <a:gd name="connsiteY53" fmla="*/ 1974165 h 6858000"/>
              <a:gd name="connsiteX54" fmla="*/ 421293 w 7299977"/>
              <a:gd name="connsiteY54" fmla="*/ 1892353 h 6858000"/>
              <a:gd name="connsiteX55" fmla="*/ 1531941 w 7299977"/>
              <a:gd name="connsiteY55" fmla="*/ 2208931 h 6858000"/>
              <a:gd name="connsiteX56" fmla="*/ 1188861 w 7299977"/>
              <a:gd name="connsiteY56" fmla="*/ 2077320 h 6858000"/>
              <a:gd name="connsiteX57" fmla="*/ 1421458 w 7299977"/>
              <a:gd name="connsiteY57" fmla="*/ 2102219 h 6858000"/>
              <a:gd name="connsiteX58" fmla="*/ 1549386 w 7299977"/>
              <a:gd name="connsiteY58" fmla="*/ 2013292 h 6858000"/>
              <a:gd name="connsiteX59" fmla="*/ 1549386 w 7299977"/>
              <a:gd name="connsiteY59" fmla="*/ 1984836 h 6858000"/>
              <a:gd name="connsiteX60" fmla="*/ 1453440 w 7299977"/>
              <a:gd name="connsiteY60" fmla="*/ 1903025 h 6858000"/>
              <a:gd name="connsiteX61" fmla="*/ 1398198 w 7299977"/>
              <a:gd name="connsiteY61" fmla="*/ 1849668 h 6858000"/>
              <a:gd name="connsiteX62" fmla="*/ 1247011 w 7299977"/>
              <a:gd name="connsiteY62" fmla="*/ 1657587 h 6858000"/>
              <a:gd name="connsiteX63" fmla="*/ 1354586 w 7299977"/>
              <a:gd name="connsiteY63" fmla="*/ 1636245 h 6858000"/>
              <a:gd name="connsiteX64" fmla="*/ 1395290 w 7299977"/>
              <a:gd name="connsiteY64" fmla="*/ 1597117 h 6858000"/>
              <a:gd name="connsiteX65" fmla="*/ 1366216 w 7299977"/>
              <a:gd name="connsiteY65" fmla="*/ 1540204 h 6858000"/>
              <a:gd name="connsiteX66" fmla="*/ 1031858 w 7299977"/>
              <a:gd name="connsiteY66" fmla="*/ 1365909 h 6858000"/>
              <a:gd name="connsiteX67" fmla="*/ 1005692 w 7299977"/>
              <a:gd name="connsiteY67" fmla="*/ 1230741 h 6858000"/>
              <a:gd name="connsiteX68" fmla="*/ 1069655 w 7299977"/>
              <a:gd name="connsiteY68" fmla="*/ 1209399 h 6858000"/>
              <a:gd name="connsiteX69" fmla="*/ 1142342 w 7299977"/>
              <a:gd name="connsiteY69" fmla="*/ 1220069 h 6858000"/>
              <a:gd name="connsiteX70" fmla="*/ 1084193 w 7299977"/>
              <a:gd name="connsiteY70" fmla="*/ 1113358 h 6858000"/>
              <a:gd name="connsiteX71" fmla="*/ 848689 w 7299977"/>
              <a:gd name="connsiteY71" fmla="*/ 1006647 h 6858000"/>
              <a:gd name="connsiteX72" fmla="*/ 805077 w 7299977"/>
              <a:gd name="connsiteY72" fmla="*/ 949734 h 6858000"/>
              <a:gd name="connsiteX73" fmla="*/ 863226 w 7299977"/>
              <a:gd name="connsiteY73" fmla="*/ 921277 h 6858000"/>
              <a:gd name="connsiteX74" fmla="*/ 906838 w 7299977"/>
              <a:gd name="connsiteY74" fmla="*/ 910606 h 6858000"/>
              <a:gd name="connsiteX75" fmla="*/ 5527 w 7299977"/>
              <a:gd name="connsiteY75" fmla="*/ 465975 h 6858000"/>
              <a:gd name="connsiteX76" fmla="*/ 209049 w 7299977"/>
              <a:gd name="connsiteY76" fmla="*/ 462417 h 6858000"/>
              <a:gd name="connsiteX77" fmla="*/ 409664 w 7299977"/>
              <a:gd name="connsiteY77" fmla="*/ 533558 h 6858000"/>
              <a:gd name="connsiteX78" fmla="*/ 621908 w 7299977"/>
              <a:gd name="connsiteY78" fmla="*/ 522887 h 6858000"/>
              <a:gd name="connsiteX79" fmla="*/ 822522 w 7299977"/>
              <a:gd name="connsiteY79" fmla="*/ 558458 h 6858000"/>
              <a:gd name="connsiteX80" fmla="*/ 996969 w 7299977"/>
              <a:gd name="connsiteY80" fmla="*/ 558458 h 6858000"/>
              <a:gd name="connsiteX81" fmla="*/ 834151 w 7299977"/>
              <a:gd name="connsiteY81" fmla="*/ 505101 h 6858000"/>
              <a:gd name="connsiteX82" fmla="*/ 773095 w 7299977"/>
              <a:gd name="connsiteY82" fmla="*/ 416176 h 6858000"/>
              <a:gd name="connsiteX83" fmla="*/ 793447 w 7299977"/>
              <a:gd name="connsiteY83" fmla="*/ 334364 h 6858000"/>
              <a:gd name="connsiteX84" fmla="*/ 860319 w 7299977"/>
              <a:gd name="connsiteY84" fmla="*/ 359262 h 6858000"/>
              <a:gd name="connsiteX85" fmla="*/ 938820 w 7299977"/>
              <a:gd name="connsiteY85" fmla="*/ 451747 h 6858000"/>
              <a:gd name="connsiteX86" fmla="*/ 956265 w 7299977"/>
              <a:gd name="connsiteY86" fmla="*/ 394834 h 6858000"/>
              <a:gd name="connsiteX87" fmla="*/ 1002784 w 7299977"/>
              <a:gd name="connsiteY87" fmla="*/ 352148 h 6858000"/>
              <a:gd name="connsiteX88" fmla="*/ 1270270 w 7299977"/>
              <a:gd name="connsiteY88" fmla="*/ 373491 h 6858000"/>
              <a:gd name="connsiteX89" fmla="*/ 1092915 w 7299977"/>
              <a:gd name="connsiteY89" fmla="*/ 192082 h 6858000"/>
              <a:gd name="connsiteX90" fmla="*/ 979525 w 7299977"/>
              <a:gd name="connsiteY90" fmla="*/ 163625 h 6858000"/>
              <a:gd name="connsiteX91" fmla="*/ 953358 w 7299977"/>
              <a:gd name="connsiteY91" fmla="*/ 88927 h 6858000"/>
              <a:gd name="connsiteX92" fmla="*/ 1005692 w 7299977"/>
              <a:gd name="connsiteY92" fmla="*/ 71141 h 6858000"/>
              <a:gd name="connsiteX93" fmla="*/ 1267362 w 7299977"/>
              <a:gd name="connsiteY93" fmla="*/ 135168 h 6858000"/>
              <a:gd name="connsiteX94" fmla="*/ 1310975 w 7299977"/>
              <a:gd name="connsiteY94" fmla="*/ 110269 h 6858000"/>
              <a:gd name="connsiteX95" fmla="*/ 1008599 w 7299977"/>
              <a:gd name="connsiteY9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7299977" h="6858000">
                <a:moveTo>
                  <a:pt x="1008599" y="0"/>
                </a:moveTo>
                <a:lnTo>
                  <a:pt x="4420653" y="0"/>
                </a:lnTo>
                <a:lnTo>
                  <a:pt x="5511704" y="0"/>
                </a:lnTo>
                <a:lnTo>
                  <a:pt x="7299977" y="0"/>
                </a:lnTo>
                <a:lnTo>
                  <a:pt x="7299977" y="6858000"/>
                </a:lnTo>
                <a:lnTo>
                  <a:pt x="5511704" y="6858000"/>
                </a:lnTo>
                <a:lnTo>
                  <a:pt x="4420653" y="6858000"/>
                </a:lnTo>
                <a:lnTo>
                  <a:pt x="1592997" y="6858000"/>
                </a:lnTo>
                <a:cubicBezTo>
                  <a:pt x="1473792" y="6786859"/>
                  <a:pt x="1360401" y="6701489"/>
                  <a:pt x="1232473" y="6658805"/>
                </a:cubicBezTo>
                <a:cubicBezTo>
                  <a:pt x="1145250" y="6630349"/>
                  <a:pt x="1060933" y="6580550"/>
                  <a:pt x="1075471" y="6431153"/>
                </a:cubicBezTo>
                <a:cubicBezTo>
                  <a:pt x="1078378" y="6388469"/>
                  <a:pt x="1055118" y="6356456"/>
                  <a:pt x="1020229" y="6367127"/>
                </a:cubicBezTo>
                <a:cubicBezTo>
                  <a:pt x="953358" y="6388469"/>
                  <a:pt x="921375" y="6327999"/>
                  <a:pt x="883579" y="6281757"/>
                </a:cubicBezTo>
                <a:cubicBezTo>
                  <a:pt x="816707" y="6199945"/>
                  <a:pt x="752743" y="6114575"/>
                  <a:pt x="645167" y="6100347"/>
                </a:cubicBezTo>
                <a:cubicBezTo>
                  <a:pt x="665519" y="6036320"/>
                  <a:pt x="700408" y="6043434"/>
                  <a:pt x="732391" y="6057663"/>
                </a:cubicBezTo>
                <a:cubicBezTo>
                  <a:pt x="816707" y="6093234"/>
                  <a:pt x="901023" y="6132361"/>
                  <a:pt x="985339" y="6167932"/>
                </a:cubicBezTo>
                <a:cubicBezTo>
                  <a:pt x="1040581" y="6189274"/>
                  <a:pt x="1095822" y="6221287"/>
                  <a:pt x="1168509" y="6196388"/>
                </a:cubicBezTo>
                <a:cubicBezTo>
                  <a:pt x="1104545" y="6068335"/>
                  <a:pt x="996969" y="6043434"/>
                  <a:pt x="909746" y="6004307"/>
                </a:cubicBezTo>
                <a:cubicBezTo>
                  <a:pt x="802169" y="5954508"/>
                  <a:pt x="738206" y="5862025"/>
                  <a:pt x="659704" y="5755314"/>
                </a:cubicBezTo>
                <a:cubicBezTo>
                  <a:pt x="738206" y="5726858"/>
                  <a:pt x="787632" y="5805112"/>
                  <a:pt x="851597" y="5801555"/>
                </a:cubicBezTo>
                <a:cubicBezTo>
                  <a:pt x="854504" y="5790884"/>
                  <a:pt x="860319" y="5769542"/>
                  <a:pt x="860319" y="5769542"/>
                </a:cubicBezTo>
                <a:cubicBezTo>
                  <a:pt x="755650" y="5712629"/>
                  <a:pt x="709132" y="5605917"/>
                  <a:pt x="691686" y="5474306"/>
                </a:cubicBezTo>
                <a:cubicBezTo>
                  <a:pt x="685872" y="5406721"/>
                  <a:pt x="648075" y="5385379"/>
                  <a:pt x="610278" y="5353367"/>
                </a:cubicBezTo>
                <a:cubicBezTo>
                  <a:pt x="482350" y="5243097"/>
                  <a:pt x="345700" y="5143500"/>
                  <a:pt x="238123" y="4994104"/>
                </a:cubicBezTo>
                <a:cubicBezTo>
                  <a:pt x="363144" y="5011889"/>
                  <a:pt x="461997" y="5111487"/>
                  <a:pt x="592833" y="5154171"/>
                </a:cubicBezTo>
                <a:cubicBezTo>
                  <a:pt x="488165" y="4990547"/>
                  <a:pt x="351514" y="4905177"/>
                  <a:pt x="226494" y="4805580"/>
                </a:cubicBezTo>
                <a:cubicBezTo>
                  <a:pt x="168344" y="4759339"/>
                  <a:pt x="116011" y="4702425"/>
                  <a:pt x="49139" y="4677526"/>
                </a:cubicBezTo>
                <a:cubicBezTo>
                  <a:pt x="25879" y="4670412"/>
                  <a:pt x="-14826" y="4652628"/>
                  <a:pt x="5527" y="4602828"/>
                </a:cubicBezTo>
                <a:cubicBezTo>
                  <a:pt x="22972" y="4560144"/>
                  <a:pt x="54954" y="4574373"/>
                  <a:pt x="84029" y="4585042"/>
                </a:cubicBezTo>
                <a:cubicBezTo>
                  <a:pt x="153807" y="4613499"/>
                  <a:pt x="229401" y="4613499"/>
                  <a:pt x="325347" y="4613499"/>
                </a:cubicBezTo>
                <a:cubicBezTo>
                  <a:pt x="243939" y="4478331"/>
                  <a:pt x="95658" y="4521016"/>
                  <a:pt x="25879" y="4378734"/>
                </a:cubicBezTo>
                <a:cubicBezTo>
                  <a:pt x="113103" y="4353835"/>
                  <a:pt x="179975" y="4403633"/>
                  <a:pt x="249753" y="4414305"/>
                </a:cubicBezTo>
                <a:cubicBezTo>
                  <a:pt x="313718" y="4424975"/>
                  <a:pt x="328254" y="4400076"/>
                  <a:pt x="313718" y="4321821"/>
                </a:cubicBezTo>
                <a:cubicBezTo>
                  <a:pt x="290458" y="4200882"/>
                  <a:pt x="325347" y="4140411"/>
                  <a:pt x="418386" y="4172424"/>
                </a:cubicBezTo>
                <a:cubicBezTo>
                  <a:pt x="505609" y="4204438"/>
                  <a:pt x="514332" y="4158196"/>
                  <a:pt x="491072" y="4090612"/>
                </a:cubicBezTo>
                <a:cubicBezTo>
                  <a:pt x="456183" y="3991015"/>
                  <a:pt x="493979" y="3912759"/>
                  <a:pt x="520147" y="3827390"/>
                </a:cubicBezTo>
                <a:cubicBezTo>
                  <a:pt x="560851" y="3699337"/>
                  <a:pt x="543407" y="3635309"/>
                  <a:pt x="459090" y="3539269"/>
                </a:cubicBezTo>
                <a:cubicBezTo>
                  <a:pt x="409664" y="3485914"/>
                  <a:pt x="360236" y="3439672"/>
                  <a:pt x="290458" y="3393429"/>
                </a:cubicBezTo>
                <a:cubicBezTo>
                  <a:pt x="450368" y="3368530"/>
                  <a:pt x="284643" y="3283162"/>
                  <a:pt x="339884" y="3229805"/>
                </a:cubicBezTo>
                <a:cubicBezTo>
                  <a:pt x="453275" y="3208463"/>
                  <a:pt x="543407" y="3379202"/>
                  <a:pt x="697501" y="3329402"/>
                </a:cubicBezTo>
                <a:cubicBezTo>
                  <a:pt x="511425" y="3183563"/>
                  <a:pt x="302087" y="3137322"/>
                  <a:pt x="165437" y="2941684"/>
                </a:cubicBezTo>
                <a:cubicBezTo>
                  <a:pt x="197419" y="2899000"/>
                  <a:pt x="229401" y="2941684"/>
                  <a:pt x="255568" y="2923898"/>
                </a:cubicBezTo>
                <a:cubicBezTo>
                  <a:pt x="255568" y="2913227"/>
                  <a:pt x="560851" y="2980812"/>
                  <a:pt x="578296" y="2703362"/>
                </a:cubicBezTo>
                <a:cubicBezTo>
                  <a:pt x="584111" y="2703362"/>
                  <a:pt x="589926" y="2703362"/>
                  <a:pt x="595740" y="2692689"/>
                </a:cubicBezTo>
                <a:cubicBezTo>
                  <a:pt x="627722" y="2653563"/>
                  <a:pt x="598648" y="2561080"/>
                  <a:pt x="650982" y="2553965"/>
                </a:cubicBezTo>
                <a:cubicBezTo>
                  <a:pt x="709132" y="2546851"/>
                  <a:pt x="764373" y="2514837"/>
                  <a:pt x="825429" y="2532623"/>
                </a:cubicBezTo>
                <a:cubicBezTo>
                  <a:pt x="871949" y="2546851"/>
                  <a:pt x="921375" y="2564636"/>
                  <a:pt x="970802" y="2564636"/>
                </a:cubicBezTo>
                <a:cubicBezTo>
                  <a:pt x="1023136" y="2564636"/>
                  <a:pt x="1095822" y="2685576"/>
                  <a:pt x="1127805" y="2525509"/>
                </a:cubicBezTo>
                <a:cubicBezTo>
                  <a:pt x="1127805" y="2518395"/>
                  <a:pt x="1217936" y="2536181"/>
                  <a:pt x="1267362" y="2543294"/>
                </a:cubicBezTo>
                <a:cubicBezTo>
                  <a:pt x="1308067" y="2550408"/>
                  <a:pt x="1357494" y="2582422"/>
                  <a:pt x="1386568" y="2518395"/>
                </a:cubicBezTo>
                <a:cubicBezTo>
                  <a:pt x="1401105" y="2479267"/>
                  <a:pt x="1331326" y="2408126"/>
                  <a:pt x="1270270" y="2401012"/>
                </a:cubicBezTo>
                <a:cubicBezTo>
                  <a:pt x="1215029" y="2393898"/>
                  <a:pt x="1159787" y="2386784"/>
                  <a:pt x="1107453" y="2401012"/>
                </a:cubicBezTo>
                <a:cubicBezTo>
                  <a:pt x="1043489" y="2418796"/>
                  <a:pt x="1008599" y="2390340"/>
                  <a:pt x="991154" y="2326314"/>
                </a:cubicBezTo>
                <a:cubicBezTo>
                  <a:pt x="970802" y="2258731"/>
                  <a:pt x="933005" y="2223159"/>
                  <a:pt x="880671" y="2191146"/>
                </a:cubicBezTo>
                <a:cubicBezTo>
                  <a:pt x="752743" y="2112891"/>
                  <a:pt x="630630" y="2020407"/>
                  <a:pt x="491072" y="1974165"/>
                </a:cubicBezTo>
                <a:cubicBezTo>
                  <a:pt x="464905" y="1967051"/>
                  <a:pt x="432923" y="1952823"/>
                  <a:pt x="421293" y="1892353"/>
                </a:cubicBezTo>
                <a:cubicBezTo>
                  <a:pt x="799262" y="1984836"/>
                  <a:pt x="1142342" y="2223159"/>
                  <a:pt x="1531941" y="2208931"/>
                </a:cubicBezTo>
                <a:cubicBezTo>
                  <a:pt x="1427272" y="2134233"/>
                  <a:pt x="1302252" y="2130676"/>
                  <a:pt x="1188861" y="2077320"/>
                </a:cubicBezTo>
                <a:cubicBezTo>
                  <a:pt x="1270270" y="2038192"/>
                  <a:pt x="1345864" y="2080877"/>
                  <a:pt x="1421458" y="2102219"/>
                </a:cubicBezTo>
                <a:cubicBezTo>
                  <a:pt x="1485422" y="2120004"/>
                  <a:pt x="1543571" y="2123562"/>
                  <a:pt x="1549386" y="2013292"/>
                </a:cubicBezTo>
                <a:cubicBezTo>
                  <a:pt x="1549386" y="2002622"/>
                  <a:pt x="1549386" y="1995507"/>
                  <a:pt x="1549386" y="1984836"/>
                </a:cubicBezTo>
                <a:cubicBezTo>
                  <a:pt x="1526126" y="1938595"/>
                  <a:pt x="1494144" y="1917252"/>
                  <a:pt x="1453440" y="1903025"/>
                </a:cubicBezTo>
                <a:cubicBezTo>
                  <a:pt x="1430180" y="1895910"/>
                  <a:pt x="1398198" y="1881683"/>
                  <a:pt x="1398198" y="1849668"/>
                </a:cubicBezTo>
                <a:cubicBezTo>
                  <a:pt x="1401105" y="1728729"/>
                  <a:pt x="1322604" y="1693158"/>
                  <a:pt x="1247011" y="1657587"/>
                </a:cubicBezTo>
                <a:cubicBezTo>
                  <a:pt x="1287715" y="1597117"/>
                  <a:pt x="1322604" y="1639802"/>
                  <a:pt x="1354586" y="1636245"/>
                </a:cubicBezTo>
                <a:cubicBezTo>
                  <a:pt x="1374939" y="1632688"/>
                  <a:pt x="1395290" y="1629132"/>
                  <a:pt x="1395290" y="1597117"/>
                </a:cubicBezTo>
                <a:cubicBezTo>
                  <a:pt x="1395290" y="1572219"/>
                  <a:pt x="1386568" y="1540204"/>
                  <a:pt x="1366216" y="1540204"/>
                </a:cubicBezTo>
                <a:cubicBezTo>
                  <a:pt x="1238288" y="1536647"/>
                  <a:pt x="1165601" y="1365909"/>
                  <a:pt x="1031858" y="1365909"/>
                </a:cubicBezTo>
                <a:cubicBezTo>
                  <a:pt x="950450" y="1365909"/>
                  <a:pt x="1072563" y="1269868"/>
                  <a:pt x="1005692" y="1230741"/>
                </a:cubicBezTo>
                <a:cubicBezTo>
                  <a:pt x="991154" y="1220069"/>
                  <a:pt x="1046396" y="1205842"/>
                  <a:pt x="1069655" y="1209399"/>
                </a:cubicBezTo>
                <a:cubicBezTo>
                  <a:pt x="1092915" y="1212955"/>
                  <a:pt x="1113268" y="1237855"/>
                  <a:pt x="1142342" y="1220069"/>
                </a:cubicBezTo>
                <a:cubicBezTo>
                  <a:pt x="1156879" y="1156043"/>
                  <a:pt x="1119082" y="1131144"/>
                  <a:pt x="1084193" y="1113358"/>
                </a:cubicBezTo>
                <a:cubicBezTo>
                  <a:pt x="1008599" y="1070674"/>
                  <a:pt x="933005" y="1020875"/>
                  <a:pt x="848689" y="1006647"/>
                </a:cubicBezTo>
                <a:cubicBezTo>
                  <a:pt x="819615" y="1003089"/>
                  <a:pt x="802169" y="985305"/>
                  <a:pt x="805077" y="949734"/>
                </a:cubicBezTo>
                <a:cubicBezTo>
                  <a:pt x="810892" y="903491"/>
                  <a:pt x="839967" y="917720"/>
                  <a:pt x="863226" y="921277"/>
                </a:cubicBezTo>
                <a:cubicBezTo>
                  <a:pt x="877764" y="924835"/>
                  <a:pt x="892301" y="935506"/>
                  <a:pt x="906838" y="910606"/>
                </a:cubicBezTo>
                <a:cubicBezTo>
                  <a:pt x="566666" y="658055"/>
                  <a:pt x="386404" y="672284"/>
                  <a:pt x="5527" y="465975"/>
                </a:cubicBezTo>
                <a:cubicBezTo>
                  <a:pt x="89843" y="426847"/>
                  <a:pt x="150900" y="455303"/>
                  <a:pt x="209049" y="462417"/>
                </a:cubicBezTo>
                <a:cubicBezTo>
                  <a:pt x="354422" y="480203"/>
                  <a:pt x="264290" y="512216"/>
                  <a:pt x="409664" y="533558"/>
                </a:cubicBezTo>
                <a:cubicBezTo>
                  <a:pt x="479443" y="544229"/>
                  <a:pt x="543407" y="579800"/>
                  <a:pt x="621908" y="522887"/>
                </a:cubicBezTo>
                <a:cubicBezTo>
                  <a:pt x="674242" y="483759"/>
                  <a:pt x="758558" y="526444"/>
                  <a:pt x="822522" y="558458"/>
                </a:cubicBezTo>
                <a:cubicBezTo>
                  <a:pt x="874856" y="586915"/>
                  <a:pt x="927190" y="594028"/>
                  <a:pt x="996969" y="558458"/>
                </a:cubicBezTo>
                <a:cubicBezTo>
                  <a:pt x="933005" y="537116"/>
                  <a:pt x="883579" y="519330"/>
                  <a:pt x="834151" y="505101"/>
                </a:cubicBezTo>
                <a:cubicBezTo>
                  <a:pt x="793447" y="494431"/>
                  <a:pt x="770187" y="469532"/>
                  <a:pt x="773095" y="416176"/>
                </a:cubicBezTo>
                <a:cubicBezTo>
                  <a:pt x="773095" y="387720"/>
                  <a:pt x="764373" y="348592"/>
                  <a:pt x="793447" y="334364"/>
                </a:cubicBezTo>
                <a:cubicBezTo>
                  <a:pt x="816707" y="320135"/>
                  <a:pt x="848689" y="334364"/>
                  <a:pt x="860319" y="359262"/>
                </a:cubicBezTo>
                <a:cubicBezTo>
                  <a:pt x="874856" y="405504"/>
                  <a:pt x="889393" y="448189"/>
                  <a:pt x="938820" y="451747"/>
                </a:cubicBezTo>
                <a:cubicBezTo>
                  <a:pt x="1005692" y="458860"/>
                  <a:pt x="967894" y="430405"/>
                  <a:pt x="956265" y="394834"/>
                </a:cubicBezTo>
                <a:cubicBezTo>
                  <a:pt x="944635" y="355706"/>
                  <a:pt x="979525" y="345034"/>
                  <a:pt x="1002784" y="352148"/>
                </a:cubicBezTo>
                <a:cubicBezTo>
                  <a:pt x="1090008" y="384162"/>
                  <a:pt x="1180139" y="327250"/>
                  <a:pt x="1270270" y="373491"/>
                </a:cubicBezTo>
                <a:cubicBezTo>
                  <a:pt x="1247011" y="259665"/>
                  <a:pt x="1197583" y="209867"/>
                  <a:pt x="1092915" y="192082"/>
                </a:cubicBezTo>
                <a:cubicBezTo>
                  <a:pt x="1055118" y="188525"/>
                  <a:pt x="1014414" y="195638"/>
                  <a:pt x="979525" y="163625"/>
                </a:cubicBezTo>
                <a:cubicBezTo>
                  <a:pt x="959172" y="145839"/>
                  <a:pt x="938820" y="124497"/>
                  <a:pt x="953358" y="88927"/>
                </a:cubicBezTo>
                <a:cubicBezTo>
                  <a:pt x="962080" y="64027"/>
                  <a:pt x="985339" y="64027"/>
                  <a:pt x="1005692" y="71141"/>
                </a:cubicBezTo>
                <a:cubicBezTo>
                  <a:pt x="1090008" y="110269"/>
                  <a:pt x="1180139" y="120941"/>
                  <a:pt x="1267362" y="135168"/>
                </a:cubicBezTo>
                <a:cubicBezTo>
                  <a:pt x="1281900" y="138725"/>
                  <a:pt x="1296437" y="145839"/>
                  <a:pt x="1310975" y="110269"/>
                </a:cubicBezTo>
                <a:cubicBezTo>
                  <a:pt x="1209214" y="78255"/>
                  <a:pt x="1110360" y="35571"/>
                  <a:pt x="1008599" y="0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F50D11-AD90-2109-C9AA-9952892E9640}"/>
              </a:ext>
            </a:extLst>
          </p:cNvPr>
          <p:cNvSpPr txBox="1">
            <a:spLocks/>
          </p:cNvSpPr>
          <p:nvPr/>
        </p:nvSpPr>
        <p:spPr>
          <a:xfrm>
            <a:off x="905484" y="1065749"/>
            <a:ext cx="3748810" cy="47265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400" b="1" i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Astrophysical Objects Can Capture Dark Matter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0554DDD-BB78-D0B8-BA45-24375E8A1B2A}"/>
              </a:ext>
            </a:extLst>
          </p:cNvPr>
          <p:cNvSpPr txBox="1">
            <a:spLocks/>
          </p:cNvSpPr>
          <p:nvPr/>
        </p:nvSpPr>
        <p:spPr>
          <a:xfrm>
            <a:off x="5043375" y="665864"/>
            <a:ext cx="6716233" cy="57446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228600"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</a:rPr>
              <a:t>As astrophysical objects move within the DM halo, they sweep DM particles along their path.</a:t>
            </a:r>
          </a:p>
          <a:p>
            <a:pPr marL="342900" indent="-228600"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000" dirty="0"/>
              <a:t>Gravitational forces accelerate DM particles toward these objects.</a:t>
            </a:r>
          </a:p>
          <a:p>
            <a:pPr marL="342900" indent="-228600"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000" dirty="0"/>
              <a:t>If the particles lose enough kinetic energy, they become captured. </a:t>
            </a:r>
          </a:p>
          <a:p>
            <a:pPr marL="342900" indent="-228600"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000" dirty="0"/>
              <a:t>The captured DM particles can contribute to neutrino emission, </a:t>
            </a:r>
            <a:r>
              <a:rPr lang="en-US" sz="2000" b="0" i="0" dirty="0">
                <a:effectLst/>
              </a:rPr>
              <a:t>leading to the formation of black holes within the objects</a:t>
            </a:r>
            <a:r>
              <a:rPr lang="en-US" sz="2000" dirty="0"/>
              <a:t>, and increasing their temperatures. </a:t>
            </a:r>
          </a:p>
          <a:p>
            <a:pPr marL="342900" indent="-228600"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</a:rPr>
              <a:t>The temperature increase occurs through the deposition of DM kinetic energy into the objects and via DM annihilation.</a:t>
            </a:r>
          </a:p>
          <a:p>
            <a:pPr marL="342900" indent="-228600"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000" dirty="0"/>
              <a:t>Neutron stars could accelerate DM particles to relativistic velocities. They could deposit their kinetic energy into neutron stars and heat them up. </a:t>
            </a:r>
          </a:p>
          <a:p>
            <a:pPr marL="342900" indent="-228600"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000" dirty="0"/>
              <a:t>Neutron stars are an ideal target for studying inelastic DM because they can accelerate infalling DM to relativistic velocities.</a:t>
            </a:r>
          </a:p>
        </p:txBody>
      </p:sp>
    </p:spTree>
    <p:extLst>
      <p:ext uri="{BB962C8B-B14F-4D97-AF65-F5344CB8AC3E}">
        <p14:creationId xmlns:p14="http://schemas.microsoft.com/office/powerpoint/2010/main" val="3211214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3D5499-F469-B095-D85B-E9E8D58B9716}"/>
              </a:ext>
            </a:extLst>
          </p:cNvPr>
          <p:cNvSpPr txBox="1"/>
          <p:nvPr/>
        </p:nvSpPr>
        <p:spPr>
          <a:xfrm>
            <a:off x="427589" y="854323"/>
            <a:ext cx="3230011" cy="1378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8680">
              <a:spcAft>
                <a:spcPts val="600"/>
              </a:spcAft>
            </a:pPr>
            <a:r>
              <a:rPr lang="en-US" sz="4180" b="1" i="1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rPr>
              <a:t>Temperature Estimation </a:t>
            </a:r>
            <a:endParaRPr lang="en-US" sz="4400" b="1" i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4DD916-D5A7-AECC-1491-A76D0F6A6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189" y="281912"/>
            <a:ext cx="7841425" cy="395276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EC2BF2-7A23-2C02-CAB9-6222A57D920E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8FD57D-D5FC-E2EF-B132-3525703BD1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5689" y="5244986"/>
            <a:ext cx="2095500" cy="533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F82B3B-6775-FDD6-63E5-066A19B247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0901" y="4971353"/>
            <a:ext cx="1536700" cy="457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AFB21E-A458-EB8C-32FC-CDECAEE920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1213" y="5987526"/>
            <a:ext cx="1562100" cy="368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0F837E-D471-588B-8330-52C2D45028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1213" y="5339328"/>
            <a:ext cx="1892300" cy="381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837A3C-4D7F-E0E3-6302-A688B58450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1213" y="4643814"/>
            <a:ext cx="1803400" cy="35560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541F006-057F-A750-6188-D92F45DDD73B}"/>
              </a:ext>
            </a:extLst>
          </p:cNvPr>
          <p:cNvCxnSpPr>
            <a:cxnSpLocks/>
          </p:cNvCxnSpPr>
          <p:nvPr/>
        </p:nvCxnSpPr>
        <p:spPr>
          <a:xfrm>
            <a:off x="4229101" y="5544144"/>
            <a:ext cx="2400300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2212C764-9C31-A319-15F9-102F1BF42368}"/>
              </a:ext>
            </a:extLst>
          </p:cNvPr>
          <p:cNvSpPr/>
          <p:nvPr/>
        </p:nvSpPr>
        <p:spPr>
          <a:xfrm>
            <a:off x="1519460" y="4643814"/>
            <a:ext cx="337916" cy="1712012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3ACDD2-E3E0-E1A6-D5AD-8FA13477EFA9}"/>
              </a:ext>
            </a:extLst>
          </p:cNvPr>
          <p:cNvSpPr txBox="1"/>
          <p:nvPr/>
        </p:nvSpPr>
        <p:spPr>
          <a:xfrm>
            <a:off x="9045062" y="4170216"/>
            <a:ext cx="2444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Joglekar, Raj, </a:t>
            </a:r>
            <a:r>
              <a:rPr lang="en-US" sz="1400" dirty="0" err="1"/>
              <a:t>Tanedo</a:t>
            </a:r>
            <a:r>
              <a:rPr lang="en-US" sz="1400"/>
              <a:t>, Yu </a:t>
            </a:r>
            <a:r>
              <a:rPr lang="en-US" sz="1400" dirty="0"/>
              <a:t>2020 </a:t>
            </a:r>
          </a:p>
        </p:txBody>
      </p:sp>
    </p:spTree>
    <p:extLst>
      <p:ext uri="{BB962C8B-B14F-4D97-AF65-F5344CB8AC3E}">
        <p14:creationId xmlns:p14="http://schemas.microsoft.com/office/powerpoint/2010/main" val="3014470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17718681-A12E-49D6-9925-DD7C6817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ECF76F-40B7-322E-DFE1-601431456201}"/>
              </a:ext>
            </a:extLst>
          </p:cNvPr>
          <p:cNvSpPr txBox="1"/>
          <p:nvPr/>
        </p:nvSpPr>
        <p:spPr>
          <a:xfrm>
            <a:off x="838200" y="713312"/>
            <a:ext cx="4038600" cy="5431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The study of neutron star capture is complicated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CBF7E-1B2A-90B4-5D66-9536E3F83EF7}"/>
              </a:ext>
            </a:extLst>
          </p:cNvPr>
          <p:cNvSpPr txBox="1"/>
          <p:nvPr/>
        </p:nvSpPr>
        <p:spPr>
          <a:xfrm>
            <a:off x="4380614" y="713312"/>
            <a:ext cx="7592311" cy="5431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74151"/>
                </a:solidFill>
                <a:effectLst/>
              </a:rPr>
              <a:t>The scattering is inelastic.</a:t>
            </a:r>
          </a:p>
          <a:p>
            <a:pPr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74151"/>
                </a:solidFill>
                <a:effectLst/>
              </a:rPr>
              <a:t>The electron targets are ultra-relativistic, while the infalling DM is relativistic.</a:t>
            </a:r>
          </a:p>
          <a:p>
            <a:pPr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74151"/>
                </a:solidFill>
                <a:effectLst/>
              </a:rPr>
              <a:t>The target rest frame is different from the neutron star rest frame.</a:t>
            </a:r>
          </a:p>
          <a:p>
            <a:pPr algn="l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74151"/>
                </a:solidFill>
                <a:effectLst/>
              </a:rPr>
              <a:t>The mass of the electron is less than the Fermi momentum.</a:t>
            </a:r>
          </a:p>
        </p:txBody>
      </p:sp>
    </p:spTree>
    <p:extLst>
      <p:ext uri="{BB962C8B-B14F-4D97-AF65-F5344CB8AC3E}">
        <p14:creationId xmlns:p14="http://schemas.microsoft.com/office/powerpoint/2010/main" val="1421252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AF8B13-2CD7-CE49-08CB-D2A854C44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162" y="3679149"/>
            <a:ext cx="520700" cy="406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45A03E8-C42D-DB5B-5CC2-F5CF7391C5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5041" y="3280309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490E32-0F1D-AF0B-F406-08F717E7E1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082" y="3685499"/>
            <a:ext cx="2146300" cy="406400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8284A787-2EF6-11A6-F111-E9C0D16E3257}"/>
              </a:ext>
            </a:extLst>
          </p:cNvPr>
          <p:cNvSpPr/>
          <p:nvPr/>
        </p:nvSpPr>
        <p:spPr>
          <a:xfrm>
            <a:off x="3625500" y="3338692"/>
            <a:ext cx="372935" cy="988157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41C3A1-1A8A-069F-3B96-794BBF69D9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8588" y="3216809"/>
            <a:ext cx="876300" cy="520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183ACB-3D88-B945-0260-C8711B9643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5211" y="3844533"/>
            <a:ext cx="850900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6A1A04-3B8E-CC02-A021-AC6981A5B0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2311" y="3888699"/>
            <a:ext cx="495300" cy="3937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389FA74-F2AA-5725-2F48-66855D8B3E61}"/>
              </a:ext>
            </a:extLst>
          </p:cNvPr>
          <p:cNvCxnSpPr/>
          <p:nvPr/>
        </p:nvCxnSpPr>
        <p:spPr>
          <a:xfrm>
            <a:off x="6270767" y="3529113"/>
            <a:ext cx="15859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3F8002-7CB9-32F7-D35D-BE9EF30B3F81}"/>
              </a:ext>
            </a:extLst>
          </p:cNvPr>
          <p:cNvCxnSpPr/>
          <p:nvPr/>
        </p:nvCxnSpPr>
        <p:spPr>
          <a:xfrm>
            <a:off x="6318037" y="4123649"/>
            <a:ext cx="15859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8AAAD88-8F49-80F8-D76A-E520F8197C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09425" y="3920449"/>
            <a:ext cx="876300" cy="406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5DC1515-89BA-EADA-21A0-6A03377EC1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0188" y="3313623"/>
            <a:ext cx="876300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A836D51-DE3C-AE37-8054-13FFAA4E57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54267" y="3888699"/>
            <a:ext cx="381000" cy="4318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982DD7-40CD-54D6-0172-02BA60F71E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77946" y="3300923"/>
            <a:ext cx="381000" cy="431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5941EDB-1707-E388-7159-1C547E5708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51384" y="3294573"/>
            <a:ext cx="1612900" cy="444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82EDEF6-2F8D-5E1C-8DD1-7643E339BA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21969" y="3809324"/>
            <a:ext cx="1612900" cy="4445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A470627-C967-4208-17CF-6756AF6377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69862" y="5168931"/>
            <a:ext cx="1574800" cy="4826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5C23A13-2268-8977-08A0-28E28E441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918" y="5238553"/>
            <a:ext cx="520700" cy="4064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C5EBDA4-1E19-52B6-5073-52EB328CC3D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06304" y="4701883"/>
            <a:ext cx="1397000" cy="5207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3880FE8-AB0A-1048-49A7-354FC372264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38130" y="5319439"/>
            <a:ext cx="1308100" cy="5842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CD9BCAA-EE45-B74D-D7EB-9F43B9D615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5428" y="4873124"/>
            <a:ext cx="495300" cy="393700"/>
          </a:xfrm>
          <a:prstGeom prst="rect">
            <a:avLst/>
          </a:prstGeom>
        </p:spPr>
      </p:pic>
      <p:sp>
        <p:nvSpPr>
          <p:cNvPr id="27" name="Left Brace 26">
            <a:extLst>
              <a:ext uri="{FF2B5EF4-FFF2-40B4-BE49-F238E27FC236}">
                <a16:creationId xmlns:a16="http://schemas.microsoft.com/office/drawing/2014/main" id="{D1F1C276-2D49-46E0-BC6F-E71B9DDB21C2}"/>
              </a:ext>
            </a:extLst>
          </p:cNvPr>
          <p:cNvSpPr/>
          <p:nvPr/>
        </p:nvSpPr>
        <p:spPr>
          <a:xfrm>
            <a:off x="3596886" y="4898074"/>
            <a:ext cx="372935" cy="1037315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C765F8F-EF69-F204-3603-28FF7DCE94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8975" y="4809624"/>
            <a:ext cx="876300" cy="5207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34878FE-3E90-F3F6-64AC-4ED850A3D9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3408" y="5478189"/>
            <a:ext cx="850900" cy="4572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EF3693A-E3C9-B74C-750B-6112D522A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624" y="5509939"/>
            <a:ext cx="495300" cy="393700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EE9D54C-E63E-564B-C63A-7B8AB0E70EFD}"/>
              </a:ext>
            </a:extLst>
          </p:cNvPr>
          <p:cNvCxnSpPr/>
          <p:nvPr/>
        </p:nvCxnSpPr>
        <p:spPr>
          <a:xfrm>
            <a:off x="6269768" y="5044574"/>
            <a:ext cx="15859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D3366F2-E4AE-6CCE-7BD0-A07EB5D9D607}"/>
              </a:ext>
            </a:extLst>
          </p:cNvPr>
          <p:cNvCxnSpPr/>
          <p:nvPr/>
        </p:nvCxnSpPr>
        <p:spPr>
          <a:xfrm>
            <a:off x="6257965" y="5714822"/>
            <a:ext cx="15859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2442F91F-880B-E963-3D22-4B1110C84F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49353" y="5425895"/>
            <a:ext cx="876300" cy="4064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C71EE33-605E-25DD-ED3B-E11A897B3A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61156" y="4819453"/>
            <a:ext cx="876300" cy="4064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244CFEA-0C9A-8346-30BF-FFCFBD11FB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77946" y="5400879"/>
            <a:ext cx="381000" cy="4318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A37BC57-081D-2A5B-B4B1-65AAA730E7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68914" y="4806753"/>
            <a:ext cx="381000" cy="4318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B30E5406-8F20-8CF4-0DD0-1E3829F4B10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09628" y="799275"/>
            <a:ext cx="6230160" cy="95664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96FCA12-6D97-7E2B-6AED-D05B4F446F0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87705" y="1706719"/>
            <a:ext cx="7318343" cy="1294333"/>
          </a:xfrm>
          <a:prstGeom prst="rect">
            <a:avLst/>
          </a:prstGeom>
        </p:spPr>
      </p:pic>
      <p:sp>
        <p:nvSpPr>
          <p:cNvPr id="39" name="Left Brace 38">
            <a:extLst>
              <a:ext uri="{FF2B5EF4-FFF2-40B4-BE49-F238E27FC236}">
                <a16:creationId xmlns:a16="http://schemas.microsoft.com/office/drawing/2014/main" id="{68A29480-32B5-FF02-AD75-3D69F53D0AEC}"/>
              </a:ext>
            </a:extLst>
          </p:cNvPr>
          <p:cNvSpPr/>
          <p:nvPr/>
        </p:nvSpPr>
        <p:spPr>
          <a:xfrm>
            <a:off x="3614771" y="826893"/>
            <a:ext cx="424344" cy="2274001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97381D5E-006C-A36C-7DC2-8B0A09133430}"/>
              </a:ext>
            </a:extLst>
          </p:cNvPr>
          <p:cNvSpPr txBox="1">
            <a:spLocks/>
          </p:cNvSpPr>
          <p:nvPr/>
        </p:nvSpPr>
        <p:spPr>
          <a:xfrm>
            <a:off x="375697" y="240916"/>
            <a:ext cx="2552636" cy="14198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400" b="1" i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Mas Gap</a:t>
            </a:r>
          </a:p>
        </p:txBody>
      </p:sp>
    </p:spTree>
    <p:extLst>
      <p:ext uri="{BB962C8B-B14F-4D97-AF65-F5344CB8AC3E}">
        <p14:creationId xmlns:p14="http://schemas.microsoft.com/office/powerpoint/2010/main" val="4094558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69FA8-57D3-09F0-4321-D8DA507D769C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65696C7-AFEC-0B42-D7B8-758269329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757" y="5648326"/>
            <a:ext cx="6825877" cy="85464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38E4349-128D-A3D5-9E80-97A2C07344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252" y="1238870"/>
            <a:ext cx="11111548" cy="827965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718D7C4-AF32-4EF1-6572-A48686A4DE65}"/>
              </a:ext>
            </a:extLst>
          </p:cNvPr>
          <p:cNvCxnSpPr/>
          <p:nvPr/>
        </p:nvCxnSpPr>
        <p:spPr>
          <a:xfrm>
            <a:off x="6872288" y="2066835"/>
            <a:ext cx="0" cy="9906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59CEA83-F474-C8FB-00E7-54EA494109E1}"/>
              </a:ext>
            </a:extLst>
          </p:cNvPr>
          <p:cNvCxnSpPr>
            <a:cxnSpLocks/>
          </p:cNvCxnSpPr>
          <p:nvPr/>
        </p:nvCxnSpPr>
        <p:spPr>
          <a:xfrm>
            <a:off x="9558338" y="2562180"/>
            <a:ext cx="0" cy="4953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Left Brace 43">
            <a:extLst>
              <a:ext uri="{FF2B5EF4-FFF2-40B4-BE49-F238E27FC236}">
                <a16:creationId xmlns:a16="http://schemas.microsoft.com/office/drawing/2014/main" id="{B8DE8312-AC11-DC56-C41D-E5731AB622D2}"/>
              </a:ext>
            </a:extLst>
          </p:cNvPr>
          <p:cNvSpPr/>
          <p:nvPr/>
        </p:nvSpPr>
        <p:spPr>
          <a:xfrm rot="16200000">
            <a:off x="9394049" y="1331031"/>
            <a:ext cx="357188" cy="1828797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D172869-5684-7C88-5C68-08AD58D2AF9F}"/>
              </a:ext>
            </a:extLst>
          </p:cNvPr>
          <p:cNvCxnSpPr>
            <a:cxnSpLocks/>
          </p:cNvCxnSpPr>
          <p:nvPr/>
        </p:nvCxnSpPr>
        <p:spPr>
          <a:xfrm>
            <a:off x="5314519" y="2066835"/>
            <a:ext cx="0" cy="9697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FBBCA1D-EC1B-F510-A43B-2EA24727A4FB}"/>
              </a:ext>
            </a:extLst>
          </p:cNvPr>
          <p:cNvCxnSpPr/>
          <p:nvPr/>
        </p:nvCxnSpPr>
        <p:spPr>
          <a:xfrm>
            <a:off x="1014413" y="2065021"/>
            <a:ext cx="0" cy="9715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CB852257-04E6-BAEF-6AE8-FA826A81B313}"/>
              </a:ext>
            </a:extLst>
          </p:cNvPr>
          <p:cNvSpPr txBox="1"/>
          <p:nvPr/>
        </p:nvSpPr>
        <p:spPr>
          <a:xfrm>
            <a:off x="8688473" y="3181269"/>
            <a:ext cx="1798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Escape Condition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920C1F0-A6A5-6DBD-411E-9FD93075872D}"/>
              </a:ext>
            </a:extLst>
          </p:cNvPr>
          <p:cNvSpPr txBox="1"/>
          <p:nvPr/>
        </p:nvSpPr>
        <p:spPr>
          <a:xfrm>
            <a:off x="5798026" y="3181269"/>
            <a:ext cx="2380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Fermi Energy Condition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781FBB1-4ED9-0B3C-4973-BA39391955F7}"/>
              </a:ext>
            </a:extLst>
          </p:cNvPr>
          <p:cNvSpPr txBox="1"/>
          <p:nvPr/>
        </p:nvSpPr>
        <p:spPr>
          <a:xfrm>
            <a:off x="4830447" y="3105834"/>
            <a:ext cx="902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Particle Model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0CE667D-7D32-86F2-43FF-DC5D03CADD26}"/>
              </a:ext>
            </a:extLst>
          </p:cNvPr>
          <p:cNvSpPr txBox="1"/>
          <p:nvPr/>
        </p:nvSpPr>
        <p:spPr>
          <a:xfrm>
            <a:off x="354514" y="3105833"/>
            <a:ext cx="1566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Number of Scattering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DD91658A-B305-955A-2AFF-CB44187FF3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3829" y="4272741"/>
            <a:ext cx="2494199" cy="59385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C9CB1EE8-E733-3BB5-AADC-750729FFFA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3829" y="5146945"/>
            <a:ext cx="2598106" cy="422584"/>
          </a:xfrm>
          <a:prstGeom prst="rect">
            <a:avLst/>
          </a:prstGeom>
        </p:spPr>
      </p:pic>
      <p:sp>
        <p:nvSpPr>
          <p:cNvPr id="53" name="Left Brace 52">
            <a:extLst>
              <a:ext uri="{FF2B5EF4-FFF2-40B4-BE49-F238E27FC236}">
                <a16:creationId xmlns:a16="http://schemas.microsoft.com/office/drawing/2014/main" id="{9D5814AE-4515-ED9B-414C-D8C9FB087769}"/>
              </a:ext>
            </a:extLst>
          </p:cNvPr>
          <p:cNvSpPr/>
          <p:nvPr/>
        </p:nvSpPr>
        <p:spPr>
          <a:xfrm>
            <a:off x="1510809" y="4371866"/>
            <a:ext cx="341504" cy="1884218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DDC6096-6096-1AFE-9EF2-6BE14FBD6BF4}"/>
              </a:ext>
            </a:extLst>
          </p:cNvPr>
          <p:cNvSpPr txBox="1"/>
          <p:nvPr/>
        </p:nvSpPr>
        <p:spPr>
          <a:xfrm>
            <a:off x="385391" y="5129309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63B9C94-2D09-F885-876B-62BFCA83E712}"/>
              </a:ext>
            </a:extLst>
          </p:cNvPr>
          <p:cNvSpPr txBox="1"/>
          <p:nvPr/>
        </p:nvSpPr>
        <p:spPr>
          <a:xfrm>
            <a:off x="362606" y="405881"/>
            <a:ext cx="60977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4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Capture Probability</a:t>
            </a:r>
            <a:endParaRPr lang="en-US" sz="4400" b="1" i="1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93EF3B7-D5AA-B1E5-F7D3-5B2206676234}"/>
              </a:ext>
            </a:extLst>
          </p:cNvPr>
          <p:cNvSpPr txBox="1"/>
          <p:nvPr/>
        </p:nvSpPr>
        <p:spPr>
          <a:xfrm>
            <a:off x="8399708" y="4292098"/>
            <a:ext cx="3222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Effective Vector-Vector Operator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F8DFD03-3D1F-2938-8802-91ABEC6A76BB}"/>
              </a:ext>
            </a:extLst>
          </p:cNvPr>
          <p:cNvSpPr txBox="1"/>
          <p:nvPr/>
        </p:nvSpPr>
        <p:spPr>
          <a:xfrm>
            <a:off x="9902299" y="5035232"/>
            <a:ext cx="171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Vector Mediator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6CAE12B-596A-86BA-D4FF-94B24BFA8740}"/>
              </a:ext>
            </a:extLst>
          </p:cNvPr>
          <p:cNvSpPr txBox="1"/>
          <p:nvPr/>
        </p:nvSpPr>
        <p:spPr>
          <a:xfrm>
            <a:off x="9489728" y="5833532"/>
            <a:ext cx="2169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Kinetic Mixing Model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8C1D645-E63A-69F7-9FC3-ECF91491079B}"/>
              </a:ext>
            </a:extLst>
          </p:cNvPr>
          <p:cNvCxnSpPr/>
          <p:nvPr/>
        </p:nvCxnSpPr>
        <p:spPr>
          <a:xfrm>
            <a:off x="5066916" y="4520146"/>
            <a:ext cx="267940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A14B745-0586-98EB-CEBC-E8A6BE029925}"/>
              </a:ext>
            </a:extLst>
          </p:cNvPr>
          <p:cNvCxnSpPr/>
          <p:nvPr/>
        </p:nvCxnSpPr>
        <p:spPr>
          <a:xfrm flipV="1">
            <a:off x="5066916" y="5313975"/>
            <a:ext cx="4157330" cy="176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9ACBE76-8DB2-FFDA-86A7-3D63A60D3CCB}"/>
              </a:ext>
            </a:extLst>
          </p:cNvPr>
          <p:cNvCxnSpPr>
            <a:cxnSpLocks/>
          </p:cNvCxnSpPr>
          <p:nvPr/>
        </p:nvCxnSpPr>
        <p:spPr>
          <a:xfrm>
            <a:off x="8852106" y="6075646"/>
            <a:ext cx="54226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Curved Connector 63">
            <a:extLst>
              <a:ext uri="{FF2B5EF4-FFF2-40B4-BE49-F238E27FC236}">
                <a16:creationId xmlns:a16="http://schemas.microsoft.com/office/drawing/2014/main" id="{29D93973-4923-52E4-910D-A00D4F86F677}"/>
              </a:ext>
            </a:extLst>
          </p:cNvPr>
          <p:cNvCxnSpPr>
            <a:cxnSpLocks/>
            <a:endCxn id="54" idx="0"/>
          </p:cNvCxnSpPr>
          <p:nvPr/>
        </p:nvCxnSpPr>
        <p:spPr>
          <a:xfrm rot="10800000" flipV="1">
            <a:off x="827179" y="3455915"/>
            <a:ext cx="3658914" cy="1673393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355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E6C0D9-7A79-0C01-DAF3-EFBB46E60A60}"/>
              </a:ext>
            </a:extLst>
          </p:cNvPr>
          <p:cNvSpPr txBox="1"/>
          <p:nvPr/>
        </p:nvSpPr>
        <p:spPr>
          <a:xfrm>
            <a:off x="362605" y="405881"/>
            <a:ext cx="78031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4400" b="1" i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</a:t>
            </a:r>
            <a:r>
              <a:rPr lang="en-US" sz="4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ffective Vector-Vector Operator </a:t>
            </a:r>
            <a:endParaRPr lang="en-US" sz="4400" b="1" i="1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BFB1AB-6A63-1985-0DD0-B734A176D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0719" y="1847055"/>
            <a:ext cx="4318514" cy="4022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D67777-DC57-D471-AF2D-B6526DBEC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3058" y="1847055"/>
            <a:ext cx="3989203" cy="40227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2C5E57-2AB6-3CAC-29B4-59C875B4EF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753" y="2620542"/>
            <a:ext cx="2073566" cy="4937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B89FBD-4DAF-3704-FA7B-C2E4905141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534" y="4456455"/>
            <a:ext cx="2669130" cy="2352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34E4BD-AFC8-6739-B0DF-6F8C0CBAF8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7259" y="3584441"/>
            <a:ext cx="606736" cy="26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98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7623</TotalTime>
  <Words>452</Words>
  <Application>Microsoft Macintosh PowerPoint</Application>
  <PresentationFormat>Widescreen</PresentationFormat>
  <Paragraphs>79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Mehrdad Phoroutan Mehr</dc:creator>
  <cp:lastModifiedBy>Mehrdad Phoroutan Mehr</cp:lastModifiedBy>
  <cp:revision>17</cp:revision>
  <dcterms:created xsi:type="dcterms:W3CDTF">2023-01-29T00:23:45Z</dcterms:created>
  <dcterms:modified xsi:type="dcterms:W3CDTF">2023-05-07T05:05:13Z</dcterms:modified>
</cp:coreProperties>
</file>