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27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3f56aa93c2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3f56aa93c2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3f56aa93c2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3f56aa93c2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3f56aa93c2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3f56aa93c2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3f56aa93c2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3f56aa93c2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3f56aa93c2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3f56aa93c2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3f56aa93c2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3f56aa93c2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3f56aa93c2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3f56aa93c2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3f56aa93c2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3f56aa93c2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3f56aa93c2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3f56aa93c2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3f56aa93c2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3f56aa93c2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3f56aa93c2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3f56aa93c2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3f56aa93c2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3f56aa93c2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3f56aa93c2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3f56aa93c2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3f56aa93c2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3f56aa93c2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3f56aa93c2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3f56aa93c2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3f56aa93c2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3f56aa93c2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3f56aa93c2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3f56aa93c2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88/0004-637X/694/1/58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1486250"/>
            <a:ext cx="8520600" cy="114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Molecular Migdal Effects</a:t>
            </a:r>
            <a:endParaRPr sz="48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230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550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50"/>
              <a:t>Ian Harris</a:t>
            </a:r>
            <a:endParaRPr sz="305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50"/>
              <a:t>University of Illinois at Urbana-Champaign</a:t>
            </a:r>
            <a:endParaRPr sz="255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50"/>
              <a:t>May 8, 2023</a:t>
            </a:r>
            <a:endParaRPr sz="255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5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50"/>
              <a:t>Yoni Kahn, Carlos Blanco, Jésus Pérez Ríos, Benjamin Lillard</a:t>
            </a:r>
            <a:endParaRPr sz="255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50"/>
              <a:t>arXiv: 2208.09002, PRD 106, 115015</a:t>
            </a:r>
            <a:endParaRPr sz="255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5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50"/>
              <a:t>Yoni Kahn, Carlos Blanco, Anirudh Prabhu</a:t>
            </a:r>
            <a:endParaRPr sz="255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50"/>
              <a:t>arXiv: 23xx.xxxxx</a:t>
            </a:r>
            <a:endParaRPr sz="255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" y="2"/>
            <a:ext cx="4106454" cy="14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4">
            <a:alphaModFix/>
          </a:blip>
          <a:srcRect t="12495" b="11128"/>
          <a:stretch/>
        </p:blipFill>
        <p:spPr>
          <a:xfrm>
            <a:off x="7231950" y="0"/>
            <a:ext cx="1912050" cy="18904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Sensitivity</a:t>
            </a:r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Comparable sensitivity to semiconductors</a:t>
            </a:r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144" name="Google Shape;144;p22"/>
          <p:cNvPicPr preferRelativeResize="0"/>
          <p:nvPr/>
        </p:nvPicPr>
        <p:blipFill rotWithShape="1">
          <a:blip r:embed="rId3">
            <a:alphaModFix/>
          </a:blip>
          <a:srcRect t="14108" b="9339"/>
          <a:stretch/>
        </p:blipFill>
        <p:spPr>
          <a:xfrm>
            <a:off x="2340588" y="1017727"/>
            <a:ext cx="4462823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H</a:t>
            </a:r>
            <a:r>
              <a:rPr lang="en" baseline="-25000"/>
              <a:t>2</a:t>
            </a:r>
            <a:r>
              <a:rPr lang="en"/>
              <a:t> Molecular Clouds</a:t>
            </a:r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Optically dense MCs are ionized by cosmic rays and potentially DM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L1551-IR MC chosen to minimize background</a:t>
            </a:r>
            <a:r>
              <a:rPr lang="en" baseline="30000"/>
              <a:t>5</a:t>
            </a:r>
            <a:endParaRPr baseline="30000"/>
          </a:p>
        </p:txBody>
      </p:sp>
      <p:sp>
        <p:nvSpPr>
          <p:cNvPr id="151" name="Google Shape;151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52" name="Google Shape;152;p23"/>
          <p:cNvSpPr txBox="1"/>
          <p:nvPr/>
        </p:nvSpPr>
        <p:spPr>
          <a:xfrm>
            <a:off x="3060904" y="4799875"/>
            <a:ext cx="3022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555555"/>
                </a:solidFill>
                <a:highlight>
                  <a:srgbClr val="FFFFFF"/>
                </a:highlight>
              </a:rPr>
              <a:t>Hayashi, Pyo; DOI:</a:t>
            </a:r>
            <a:r>
              <a:rPr lang="en" sz="10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10.1088/0004-637X/694/1/582</a:t>
            </a:r>
            <a:endParaRPr sz="1000"/>
          </a:p>
        </p:txBody>
      </p:sp>
      <p:pic>
        <p:nvPicPr>
          <p:cNvPr id="153" name="Google Shape;15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6675" y="1890400"/>
            <a:ext cx="3830650" cy="29094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3"/>
          <p:cNvSpPr txBox="1"/>
          <p:nvPr/>
        </p:nvSpPr>
        <p:spPr>
          <a:xfrm>
            <a:off x="69300" y="4806850"/>
            <a:ext cx="2415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aseline="30000"/>
              <a:t>5</a:t>
            </a:r>
            <a:r>
              <a:rPr lang="en" sz="1000"/>
              <a:t>Blanco, Prabhu; 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arXiv:2211.05787</a:t>
            </a:r>
            <a:endParaRPr sz="1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NAC Excitation vs. Ionization</a:t>
            </a:r>
            <a:endParaRPr/>
          </a:p>
        </p:txBody>
      </p:sp>
      <p:sp>
        <p:nvSpPr>
          <p:cNvPr id="160" name="Google Shape;160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Inclusive probability of ionization: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Ionization &gt;&gt; NAC &gt;&gt; CMR</a:t>
            </a:r>
            <a:r>
              <a:rPr lang="en" baseline="30000"/>
              <a:t>6</a:t>
            </a:r>
            <a:endParaRPr baseline="30000"/>
          </a:p>
        </p:txBody>
      </p:sp>
      <p:sp>
        <p:nvSpPr>
          <p:cNvPr id="161" name="Google Shape;161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162" name="Google Shape;162;p24"/>
          <p:cNvPicPr preferRelativeResize="0"/>
          <p:nvPr/>
        </p:nvPicPr>
        <p:blipFill rotWithShape="1">
          <a:blip r:embed="rId3">
            <a:alphaModFix/>
          </a:blip>
          <a:srcRect l="58678" t="52660" r="21203" b="39687"/>
          <a:stretch/>
        </p:blipFill>
        <p:spPr>
          <a:xfrm>
            <a:off x="1122288" y="1659400"/>
            <a:ext cx="2991523" cy="71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4"/>
          <p:cNvPicPr preferRelativeResize="0"/>
          <p:nvPr/>
        </p:nvPicPr>
        <p:blipFill rotWithShape="1">
          <a:blip r:embed="rId4">
            <a:alphaModFix/>
          </a:blip>
          <a:srcRect t="11673" b="11171"/>
          <a:stretch/>
        </p:blipFill>
        <p:spPr>
          <a:xfrm>
            <a:off x="5109300" y="1550425"/>
            <a:ext cx="4034700" cy="31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4"/>
          <p:cNvSpPr txBox="1"/>
          <p:nvPr/>
        </p:nvSpPr>
        <p:spPr>
          <a:xfrm>
            <a:off x="0" y="4804800"/>
            <a:ext cx="2781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aseline="30000"/>
              <a:t>6</a:t>
            </a:r>
            <a:r>
              <a:rPr lang="en" sz="1000"/>
              <a:t>Colognesi; doi:10.1016/j.physb.2004.12.036</a:t>
            </a:r>
            <a:endParaRPr sz="1000"/>
          </a:p>
        </p:txBody>
      </p:sp>
      <p:sp>
        <p:nvSpPr>
          <p:cNvPr id="165" name="Google Shape;165;p24"/>
          <p:cNvSpPr txBox="1"/>
          <p:nvPr/>
        </p:nvSpPr>
        <p:spPr>
          <a:xfrm>
            <a:off x="4303600" y="1814900"/>
            <a:ext cx="61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(10)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(Preliminary) Sensitivity</a:t>
            </a:r>
            <a:endParaRPr/>
          </a:p>
        </p:txBody>
      </p:sp>
      <p:sp>
        <p:nvSpPr>
          <p:cNvPr id="171" name="Google Shape;171;p25"/>
          <p:cNvSpPr txBox="1">
            <a:spLocks noGrp="1"/>
          </p:cNvSpPr>
          <p:nvPr>
            <p:ph type="body" idx="1"/>
          </p:nvPr>
        </p:nvSpPr>
        <p:spPr>
          <a:xfrm>
            <a:off x="311700" y="11322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Can still be sensitive to a small subcomponent of DM, f</a:t>
            </a:r>
            <a:r>
              <a:rPr lang="en" baseline="-25000"/>
              <a:t>χ</a:t>
            </a:r>
            <a:r>
              <a:rPr lang="en"/>
              <a:t> ≲ 0.4%</a:t>
            </a:r>
            <a:endParaRPr/>
          </a:p>
        </p:txBody>
      </p:sp>
      <p:sp>
        <p:nvSpPr>
          <p:cNvPr id="172" name="Google Shape;172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173" name="Google Shape;173;p25"/>
          <p:cNvPicPr preferRelativeResize="0"/>
          <p:nvPr/>
        </p:nvPicPr>
        <p:blipFill rotWithShape="1">
          <a:blip r:embed="rId3">
            <a:alphaModFix/>
          </a:blip>
          <a:srcRect t="13173" b="9337"/>
          <a:stretch/>
        </p:blipFill>
        <p:spPr>
          <a:xfrm>
            <a:off x="566100" y="1726775"/>
            <a:ext cx="3553551" cy="275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5"/>
          <p:cNvPicPr preferRelativeResize="0"/>
          <p:nvPr/>
        </p:nvPicPr>
        <p:blipFill rotWithShape="1">
          <a:blip r:embed="rId4">
            <a:alphaModFix/>
          </a:blip>
          <a:srcRect t="13358" b="9338"/>
          <a:stretch/>
        </p:blipFill>
        <p:spPr>
          <a:xfrm>
            <a:off x="4851575" y="1730097"/>
            <a:ext cx="3553551" cy="2746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180" name="Google Shape;180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Migdal effect can be used to study light DM scattering with nuclei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Daily modulation in anisotropic systems can help distinguish signal from background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Two different excitation effects, ionization can occur in molecules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studies of terrestrial detector molecules could improve bounds on light DM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Ionization in molecular clouds could probe fractional subcomponent of DM</a:t>
            </a:r>
            <a:endParaRPr/>
          </a:p>
        </p:txBody>
      </p:sp>
      <p:sp>
        <p:nvSpPr>
          <p:cNvPr id="181" name="Google Shape;181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  <p:sp>
        <p:nvSpPr>
          <p:cNvPr id="187" name="Google Shape;187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Closed form solution for harmonic nuclear matrix elements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Morse energies to fit harmonic wavefunction</a:t>
            </a:r>
            <a:endParaRPr/>
          </a:p>
        </p:txBody>
      </p:sp>
      <p:sp>
        <p:nvSpPr>
          <p:cNvPr id="188" name="Google Shape;188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189" name="Google Shape;189;p27"/>
          <p:cNvPicPr preferRelativeResize="0"/>
          <p:nvPr/>
        </p:nvPicPr>
        <p:blipFill rotWithShape="1">
          <a:blip r:embed="rId3">
            <a:alphaModFix/>
          </a:blip>
          <a:srcRect t="8652" b="9333"/>
          <a:stretch/>
        </p:blipFill>
        <p:spPr>
          <a:xfrm>
            <a:off x="704575" y="1927687"/>
            <a:ext cx="3571801" cy="292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7"/>
          <p:cNvPicPr preferRelativeResize="0"/>
          <p:nvPr/>
        </p:nvPicPr>
        <p:blipFill rotWithShape="1">
          <a:blip r:embed="rId4">
            <a:alphaModFix/>
          </a:blip>
          <a:srcRect t="8652" b="9333"/>
          <a:stretch/>
        </p:blipFill>
        <p:spPr>
          <a:xfrm>
            <a:off x="4613463" y="1948138"/>
            <a:ext cx="3521900" cy="2888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  <p:sp>
        <p:nvSpPr>
          <p:cNvPr id="196" name="Google Shape;196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Lose accuracy at higher masses</a:t>
            </a:r>
            <a:endParaRPr/>
          </a:p>
        </p:txBody>
      </p:sp>
      <p:sp>
        <p:nvSpPr>
          <p:cNvPr id="197" name="Google Shape;197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pic>
        <p:nvPicPr>
          <p:cNvPr id="198" name="Google Shape;198;p28"/>
          <p:cNvPicPr preferRelativeResize="0"/>
          <p:nvPr/>
        </p:nvPicPr>
        <p:blipFill rotWithShape="1">
          <a:blip r:embed="rId3">
            <a:alphaModFix/>
          </a:blip>
          <a:srcRect t="8652" b="9333"/>
          <a:stretch/>
        </p:blipFill>
        <p:spPr>
          <a:xfrm>
            <a:off x="643100" y="1709425"/>
            <a:ext cx="3486700" cy="285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8"/>
          <p:cNvPicPr preferRelativeResize="0"/>
          <p:nvPr/>
        </p:nvPicPr>
        <p:blipFill rotWithShape="1">
          <a:blip r:embed="rId4">
            <a:alphaModFix/>
          </a:blip>
          <a:srcRect t="8647" b="8047"/>
          <a:stretch/>
        </p:blipFill>
        <p:spPr>
          <a:xfrm>
            <a:off x="4985750" y="1709727"/>
            <a:ext cx="3486700" cy="2904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  <p:sp>
        <p:nvSpPr>
          <p:cNvPr id="205" name="Google Shape;205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Projected sensitivities can still probe unexplored areas of parameter space:</a:t>
            </a:r>
            <a:endParaRPr/>
          </a:p>
        </p:txBody>
      </p:sp>
      <p:sp>
        <p:nvSpPr>
          <p:cNvPr id="206" name="Google Shape;206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pic>
        <p:nvPicPr>
          <p:cNvPr id="207" name="Google Shape;20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6050" y="1578325"/>
            <a:ext cx="37719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9"/>
          <p:cNvSpPr txBox="1"/>
          <p:nvPr/>
        </p:nvSpPr>
        <p:spPr>
          <a:xfrm>
            <a:off x="3484350" y="4703625"/>
            <a:ext cx="2175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Blanco, Prabhu; 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arXiv:2211.05787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  <p:sp>
        <p:nvSpPr>
          <p:cNvPr id="214" name="Google Shape;214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T-stilbene has eV-range electronic transitions and scintillates!</a:t>
            </a:r>
            <a:endParaRPr/>
          </a:p>
        </p:txBody>
      </p:sp>
      <p:sp>
        <p:nvSpPr>
          <p:cNvPr id="215" name="Google Shape;215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216" name="Google Shape;21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5421" y="1750175"/>
            <a:ext cx="3130975" cy="274552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0"/>
          <p:cNvSpPr txBox="1"/>
          <p:nvPr/>
        </p:nvSpPr>
        <p:spPr>
          <a:xfrm>
            <a:off x="1603063" y="4568875"/>
            <a:ext cx="1655700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solidFill>
                  <a:schemeClr val="dk1"/>
                </a:solidFill>
                <a:highlight>
                  <a:srgbClr val="FFFFFF"/>
                </a:highlight>
              </a:rPr>
              <a:t>arXiv:2103.08601v2</a:t>
            </a:r>
            <a:endParaRPr/>
          </a:p>
        </p:txBody>
      </p:sp>
      <p:pic>
        <p:nvPicPr>
          <p:cNvPr id="218" name="Google Shape;21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3450" y="2318075"/>
            <a:ext cx="2838450" cy="160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Introduction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Migdal Effect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Diatomic Molecules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Excitation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Ionization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Results</a:t>
            </a:r>
            <a:endParaRPr dirty="0"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Dark Matter</a:t>
            </a:r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27% of the universe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(Very) wide range of masses predicted</a:t>
            </a:r>
            <a:r>
              <a:rPr lang="en" sz="1900" baseline="30000"/>
              <a:t>1</a:t>
            </a:r>
            <a:r>
              <a:rPr lang="en"/>
              <a:t>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Shifting focus from WIMPs to Light DM</a:t>
            </a:r>
            <a:r>
              <a:rPr lang="en" baseline="30000"/>
              <a:t>2</a:t>
            </a:r>
            <a:endParaRPr baseline="30000"/>
          </a:p>
        </p:txBody>
      </p:sp>
      <p:sp>
        <p:nvSpPr>
          <p:cNvPr id="72" name="Google Shape;7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3">
            <a:alphaModFix/>
          </a:blip>
          <a:srcRect t="31497"/>
          <a:stretch/>
        </p:blipFill>
        <p:spPr>
          <a:xfrm>
            <a:off x="849525" y="1860550"/>
            <a:ext cx="4810125" cy="14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0" y="4498850"/>
            <a:ext cx="3869400" cy="5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aseline="30000">
                <a:solidFill>
                  <a:schemeClr val="dk1"/>
                </a:solidFill>
                <a:highlight>
                  <a:srgbClr val="FFFFFF"/>
                </a:highlight>
              </a:rPr>
              <a:t>1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Lin; arXiv:1904.07915v1</a:t>
            </a: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aseline="30000">
                <a:solidFill>
                  <a:schemeClr val="dk1"/>
                </a:solidFill>
                <a:highlight>
                  <a:srgbClr val="FFFFFF"/>
                </a:highlight>
              </a:rPr>
              <a:t>2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Bauer and Plehn; arXiv:1705.01987v2</a:t>
            </a:r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3875" y="12"/>
            <a:ext cx="4810125" cy="3320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Migdal Effect</a:t>
            </a:r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4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550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3300" dirty="0"/>
              <a:t>Particle-nucleus scattering</a:t>
            </a:r>
            <a:endParaRPr sz="33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2600" dirty="0"/>
              <a:t>Momentum transfer displaces nucleus, induces electron transition probability</a:t>
            </a:r>
            <a:endParaRPr sz="26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endParaRPr lang="en" sz="800" dirty="0"/>
          </a:p>
          <a:p>
            <a:pPr marL="114300" lvl="0" indent="0" algn="l" rtl="0"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" sz="2600"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3300" dirty="0"/>
              <a:t>Electron can be emitted or transition to a higher energy state</a:t>
            </a:r>
            <a:endParaRPr sz="33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2500" dirty="0"/>
              <a:t>(Usually) need to determine initial, final wavefunctions</a:t>
            </a:r>
            <a:endParaRPr sz="2500" dirty="0"/>
          </a:p>
        </p:txBody>
      </p:sp>
      <p:sp>
        <p:nvSpPr>
          <p:cNvPr id="82" name="Google Shape;82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5487" y="2039838"/>
            <a:ext cx="5173025" cy="16967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11550" y="4758725"/>
            <a:ext cx="3513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aseline="30000"/>
              <a:t>3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Dolan, Kahlhoefer, McCabe; arXiv:1711.09906v2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Born-Oppenheimer Approximation</a:t>
            </a:r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5813" y="1152475"/>
            <a:ext cx="3492375" cy="356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Center of Mass Recoil</a:t>
            </a:r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3573" y="1152473"/>
            <a:ext cx="5296850" cy="251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 rotWithShape="1">
          <a:blip r:embed="rId4">
            <a:alphaModFix/>
          </a:blip>
          <a:srcRect l="58244" t="51119" r="10562" b="26380"/>
          <a:stretch/>
        </p:blipFill>
        <p:spPr>
          <a:xfrm>
            <a:off x="3288447" y="3781427"/>
            <a:ext cx="2567102" cy="115727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/>
        </p:nvSpPr>
        <p:spPr>
          <a:xfrm>
            <a:off x="6261082" y="3944414"/>
            <a:ext cx="635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(1)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(2)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Center of Mass Recoil (cont.)</a:t>
            </a:r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Born-Oppenheimer approximation: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Electronic, nuclear transition amplitudes:</a:t>
            </a:r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12" name="Google Shape;112;p19"/>
          <p:cNvPicPr preferRelativeResize="0"/>
          <p:nvPr/>
        </p:nvPicPr>
        <p:blipFill rotWithShape="1">
          <a:blip r:embed="rId3">
            <a:alphaModFix/>
          </a:blip>
          <a:srcRect l="52012" t="56777" r="11729" b="37421"/>
          <a:stretch/>
        </p:blipFill>
        <p:spPr>
          <a:xfrm>
            <a:off x="2165776" y="1659399"/>
            <a:ext cx="4812451" cy="4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9"/>
          <p:cNvPicPr preferRelativeResize="0"/>
          <p:nvPr/>
        </p:nvPicPr>
        <p:blipFill rotWithShape="1">
          <a:blip r:embed="rId4">
            <a:alphaModFix/>
          </a:blip>
          <a:srcRect l="55073" t="51940" r="6329" b="23357"/>
          <a:stretch/>
        </p:blipFill>
        <p:spPr>
          <a:xfrm>
            <a:off x="2390960" y="2571750"/>
            <a:ext cx="4362091" cy="1744824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9"/>
          <p:cNvSpPr txBox="1"/>
          <p:nvPr/>
        </p:nvSpPr>
        <p:spPr>
          <a:xfrm>
            <a:off x="7962025" y="1152475"/>
            <a:ext cx="476400" cy="29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(3)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(4)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(5)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Non-Adiabatic Coupling</a:t>
            </a:r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Terms beyond Born-Oppenheimer treated as perturbations</a:t>
            </a:r>
            <a:r>
              <a:rPr lang="en" baseline="30000"/>
              <a:t>3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Electronic transition probabilities given as: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Nuclear transition probabilities given as:</a:t>
            </a:r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22" name="Google Shape;122;p20"/>
          <p:cNvSpPr txBox="1"/>
          <p:nvPr/>
        </p:nvSpPr>
        <p:spPr>
          <a:xfrm>
            <a:off x="184800" y="4749100"/>
            <a:ext cx="6911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aseline="30000"/>
              <a:t>3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Lovesey, Bowman, Johnson; Z. Phys. B - Condensed Matter 47, 137-147 (1982)</a:t>
            </a:r>
            <a:endParaRPr sz="1000"/>
          </a:p>
        </p:txBody>
      </p:sp>
      <p:pic>
        <p:nvPicPr>
          <p:cNvPr id="123" name="Google Shape;123;p20"/>
          <p:cNvPicPr preferRelativeResize="0"/>
          <p:nvPr/>
        </p:nvPicPr>
        <p:blipFill rotWithShape="1">
          <a:blip r:embed="rId3">
            <a:alphaModFix/>
          </a:blip>
          <a:srcRect l="62420" t="37315" r="20620" b="57631"/>
          <a:stretch/>
        </p:blipFill>
        <p:spPr>
          <a:xfrm>
            <a:off x="3662500" y="1707525"/>
            <a:ext cx="1819008" cy="3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0"/>
          <p:cNvPicPr preferRelativeResize="0"/>
          <p:nvPr/>
        </p:nvPicPr>
        <p:blipFill rotWithShape="1">
          <a:blip r:embed="rId4">
            <a:alphaModFix/>
          </a:blip>
          <a:srcRect l="54604" t="42584" r="8319" b="39824"/>
          <a:stretch/>
        </p:blipFill>
        <p:spPr>
          <a:xfrm>
            <a:off x="2640676" y="2496800"/>
            <a:ext cx="3862651" cy="114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 rotWithShape="1">
          <a:blip r:embed="rId5">
            <a:alphaModFix/>
          </a:blip>
          <a:srcRect l="52866" t="54592" r="9708" b="36985"/>
          <a:stretch/>
        </p:blipFill>
        <p:spPr>
          <a:xfrm>
            <a:off x="1492013" y="3882825"/>
            <a:ext cx="6159974" cy="86627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/>
        </p:nvSpPr>
        <p:spPr>
          <a:xfrm>
            <a:off x="8379900" y="1655700"/>
            <a:ext cx="452400" cy="27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(6)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(7)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(8)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(9)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Daily Modulation</a:t>
            </a:r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Standard Halo Model (SHM) ansatz for DM velocity distribution</a:t>
            </a:r>
            <a:r>
              <a:rPr lang="en" baseline="30000"/>
              <a:t>4</a:t>
            </a:r>
            <a:endParaRPr baseline="30000"/>
          </a:p>
        </p:txBody>
      </p:sp>
      <p:sp>
        <p:nvSpPr>
          <p:cNvPr id="133" name="Google Shape;13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34" name="Google Shape;134;p21"/>
          <p:cNvSpPr txBox="1"/>
          <p:nvPr/>
        </p:nvSpPr>
        <p:spPr>
          <a:xfrm>
            <a:off x="0" y="4804800"/>
            <a:ext cx="4706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aseline="30000"/>
              <a:t>4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Evans, O’Hare, McCabe; arXiv:1810.11468v2</a:t>
            </a:r>
            <a:endParaRPr sz="1000"/>
          </a:p>
        </p:txBody>
      </p:sp>
      <p:pic>
        <p:nvPicPr>
          <p:cNvPr id="135" name="Google Shape;135;p21"/>
          <p:cNvPicPr preferRelativeResize="0"/>
          <p:nvPr/>
        </p:nvPicPr>
        <p:blipFill rotWithShape="1">
          <a:blip r:embed="rId3">
            <a:alphaModFix/>
          </a:blip>
          <a:srcRect t="10334" b="9492"/>
          <a:stretch/>
        </p:blipFill>
        <p:spPr>
          <a:xfrm>
            <a:off x="737475" y="1601650"/>
            <a:ext cx="3516876" cy="281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1"/>
          <p:cNvPicPr preferRelativeResize="0"/>
          <p:nvPr/>
        </p:nvPicPr>
        <p:blipFill rotWithShape="1">
          <a:blip r:embed="rId4">
            <a:alphaModFix/>
          </a:blip>
          <a:srcRect t="10335" b="9485"/>
          <a:stretch/>
        </p:blipFill>
        <p:spPr>
          <a:xfrm>
            <a:off x="4453500" y="1601650"/>
            <a:ext cx="3700900" cy="296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462</Words>
  <Application>Microsoft Office PowerPoint</Application>
  <PresentationFormat>On-screen Show (16:9)</PresentationFormat>
  <Paragraphs>143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Simple Light</vt:lpstr>
      <vt:lpstr>Molecular Migdal Effects</vt:lpstr>
      <vt:lpstr>Outline</vt:lpstr>
      <vt:lpstr>Dark Matter</vt:lpstr>
      <vt:lpstr>Migdal Effect</vt:lpstr>
      <vt:lpstr>Born-Oppenheimer Approximation</vt:lpstr>
      <vt:lpstr>Center of Mass Recoil</vt:lpstr>
      <vt:lpstr>Center of Mass Recoil (cont.)</vt:lpstr>
      <vt:lpstr>Non-Adiabatic Coupling</vt:lpstr>
      <vt:lpstr>Daily Modulation</vt:lpstr>
      <vt:lpstr>Sensitivity</vt:lpstr>
      <vt:lpstr>H2 Molecular Clouds</vt:lpstr>
      <vt:lpstr>NAC Excitation vs. Ionization</vt:lpstr>
      <vt:lpstr>(Preliminary) Sensitivity</vt:lpstr>
      <vt:lpstr>Summary</vt:lpstr>
      <vt:lpstr>Backup</vt:lpstr>
      <vt:lpstr>Backup</vt:lpstr>
      <vt:lpstr>Backup</vt:lpstr>
      <vt:lpstr>Backup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Molecular Migdal Effects</dc:title>
  <dc:creator>Ian Harris</dc:creator>
  <cp:lastModifiedBy>Harris, Ian Wainwright</cp:lastModifiedBy>
  <cp:revision>2</cp:revision>
  <dcterms:modified xsi:type="dcterms:W3CDTF">2023-05-08T02:31:08Z</dcterms:modified>
</cp:coreProperties>
</file>