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3ec51d5154_0_8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13ec51d5154_0_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1c506baaa6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21c506baaa6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1c506baaa6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21c506baaa6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14646bbb84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214646bbb84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2258bda1c2_0_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22258bda1c2_0_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eefc7c124d_0_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1eefc7c124d_0_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eefc7c124d_0_8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1eefc7c124d_0_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eefc7c124d_0_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1eefc7c124d_0_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eefc7c124d_0_1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g1eefc7c124d_0_1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eefc7c124d_0_1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g1eefc7c124d_0_1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1eefc7c124d_0_10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g1eefc7c124d_0_1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2258bda1c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22258bda1c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2060dd6ac67_0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g2060dd6ac67_0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08cb70a265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g208cb70a265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2258bda1c2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22258bda1c2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036e94c4aa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2036e94c4aa_0_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0a105fb16d_1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20a105fb16d_1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8212e0913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18212e0913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eefc7c124d_0_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1eefc7c124d_0_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1c506baaa6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21c506baaa6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1c506baaa6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21c506baaa6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4" name="Google Shape;84;p18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6" name="Google Shape;86;p18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" name="Google Shape;87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11.png"/><Relationship Id="rId7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github.com/ccapp413/DMpropPublic" TargetMode="External"/><Relationship Id="rId4" Type="http://schemas.openxmlformats.org/officeDocument/2006/relationships/image" Target="../media/image20.png"/><Relationship Id="rId5" Type="http://schemas.openxmlformats.org/officeDocument/2006/relationships/image" Target="../media/image1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hyperlink" Target="https://pandax.sjtu.edu.cn/cjpl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/>
          <p:nvPr>
            <p:ph type="ctrTitle"/>
          </p:nvPr>
        </p:nvSpPr>
        <p:spPr>
          <a:xfrm>
            <a:off x="1143000" y="550224"/>
            <a:ext cx="6858000" cy="1275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222">
                <a:solidFill>
                  <a:schemeClr val="lt1"/>
                </a:solidFill>
              </a:rPr>
              <a:t>An Analytic Approach to Light Dark Matter Propagation</a:t>
            </a:r>
            <a:endParaRPr sz="5122"/>
          </a:p>
        </p:txBody>
      </p:sp>
      <p:sp>
        <p:nvSpPr>
          <p:cNvPr id="130" name="Google Shape;130;p25"/>
          <p:cNvSpPr txBox="1"/>
          <p:nvPr>
            <p:ph idx="1" type="subTitle"/>
          </p:nvPr>
        </p:nvSpPr>
        <p:spPr>
          <a:xfrm>
            <a:off x="1465050" y="2038350"/>
            <a:ext cx="6213900" cy="1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</a:pPr>
            <a:r>
              <a:rPr lang="en" sz="2800">
                <a:solidFill>
                  <a:schemeClr val="lt1"/>
                </a:solidFill>
              </a:rPr>
              <a:t>Based on arXiv:2301.07728</a:t>
            </a:r>
            <a:endParaRPr sz="28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</a:pPr>
            <a:r>
              <a:t/>
            </a:r>
            <a:endParaRPr sz="28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</a:pPr>
            <a:r>
              <a:rPr lang="en" sz="2800">
                <a:solidFill>
                  <a:schemeClr val="lt1"/>
                </a:solidFill>
              </a:rPr>
              <a:t>Christopher Cappiello</a:t>
            </a:r>
            <a:endParaRPr sz="28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</a:pPr>
            <a:r>
              <a:rPr lang="en" sz="2000">
                <a:solidFill>
                  <a:schemeClr val="lt1"/>
                </a:solidFill>
              </a:rPr>
              <a:t>Phenomenology Symposium 2023</a:t>
            </a:r>
            <a:endParaRPr sz="2000"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</a:pPr>
            <a:r>
              <a:rPr lang="en" sz="2000">
                <a:solidFill>
                  <a:schemeClr val="lt1"/>
                </a:solidFill>
              </a:rPr>
              <a:t>May 8th, 2023</a:t>
            </a:r>
            <a:endParaRPr sz="2000">
              <a:solidFill>
                <a:schemeClr val="lt1"/>
              </a:solidFill>
            </a:endParaRPr>
          </a:p>
        </p:txBody>
      </p:sp>
      <p:pic>
        <p:nvPicPr>
          <p:cNvPr id="131" name="Google Shape;131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5551" y="3835651"/>
            <a:ext cx="5645672" cy="115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12451" y="3522401"/>
            <a:ext cx="2033551" cy="154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4"/>
          <p:cNvSpPr/>
          <p:nvPr/>
        </p:nvSpPr>
        <p:spPr>
          <a:xfrm>
            <a:off x="188400" y="928525"/>
            <a:ext cx="8742000" cy="4045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4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0" name="Google Shape;220;p34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What about scattering?</a:t>
            </a:r>
            <a:endParaRPr sz="4000"/>
          </a:p>
        </p:txBody>
      </p:sp>
      <p:pic>
        <p:nvPicPr>
          <p:cNvPr id="221" name="Google Shape;22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129" y="996400"/>
            <a:ext cx="2540112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175" y="1759562"/>
            <a:ext cx="3996030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7175" y="2522725"/>
            <a:ext cx="4104450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7175" y="3322125"/>
            <a:ext cx="5159284" cy="79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5"/>
          <p:cNvSpPr/>
          <p:nvPr/>
        </p:nvSpPr>
        <p:spPr>
          <a:xfrm>
            <a:off x="188400" y="928525"/>
            <a:ext cx="8742000" cy="4045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5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1" name="Google Shape;231;p35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What about scattering?</a:t>
            </a:r>
            <a:endParaRPr sz="4000"/>
          </a:p>
        </p:txBody>
      </p:sp>
      <p:pic>
        <p:nvPicPr>
          <p:cNvPr id="232" name="Google Shape;23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129" y="996400"/>
            <a:ext cx="2540112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175" y="1759562"/>
            <a:ext cx="3996030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7175" y="2522725"/>
            <a:ext cx="4104450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7175" y="3322025"/>
            <a:ext cx="5202877" cy="79932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5"/>
          <p:cNvSpPr txBox="1"/>
          <p:nvPr>
            <p:ph type="ctrTitle"/>
          </p:nvPr>
        </p:nvSpPr>
        <p:spPr>
          <a:xfrm>
            <a:off x="4851475" y="2242450"/>
            <a:ext cx="40626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50000"/>
              <a:buFont typeface="Calibri"/>
              <a:buNone/>
            </a:pPr>
            <a:r>
              <a:rPr lang="en" sz="2400"/>
              <a:t>This process is iterative! </a:t>
            </a:r>
            <a:endParaRPr sz="24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50000"/>
              <a:buFont typeface="Calibri"/>
              <a:buNone/>
            </a:pPr>
            <a:r>
              <a:rPr lang="en" sz="2400"/>
              <a:t>Can compute probabilities through n scatterings</a:t>
            </a:r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6"/>
          <p:cNvSpPr/>
          <p:nvPr/>
        </p:nvSpPr>
        <p:spPr>
          <a:xfrm>
            <a:off x="188400" y="928525"/>
            <a:ext cx="8742000" cy="4045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36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3" name="Google Shape;243;p36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What about scattering?</a:t>
            </a:r>
            <a:endParaRPr sz="4000"/>
          </a:p>
        </p:txBody>
      </p:sp>
      <p:pic>
        <p:nvPicPr>
          <p:cNvPr id="244" name="Google Shape;24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129" y="996400"/>
            <a:ext cx="2540112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175" y="1759562"/>
            <a:ext cx="3996030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7175" y="2522725"/>
            <a:ext cx="4104450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7175" y="3322025"/>
            <a:ext cx="5202877" cy="799325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6"/>
          <p:cNvSpPr txBox="1"/>
          <p:nvPr>
            <p:ph type="ctrTitle"/>
          </p:nvPr>
        </p:nvSpPr>
        <p:spPr>
          <a:xfrm>
            <a:off x="4851475" y="2242450"/>
            <a:ext cx="40626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50000"/>
              <a:buFont typeface="Calibri"/>
              <a:buNone/>
            </a:pPr>
            <a:r>
              <a:rPr lang="en" sz="2400"/>
              <a:t>This process is iterative! </a:t>
            </a:r>
            <a:endParaRPr sz="24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50000"/>
              <a:buFont typeface="Calibri"/>
              <a:buNone/>
            </a:pPr>
            <a:r>
              <a:rPr lang="en" sz="2400"/>
              <a:t>Can compute probabilities through n scatterings</a:t>
            </a:r>
            <a:endParaRPr sz="2400"/>
          </a:p>
        </p:txBody>
      </p:sp>
      <p:pic>
        <p:nvPicPr>
          <p:cNvPr id="249" name="Google Shape;249;p3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8400" y="4125250"/>
            <a:ext cx="4869993" cy="84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7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5" name="Google Shape;255;p37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Velocity Distribution</a:t>
            </a:r>
            <a:endParaRPr sz="4000"/>
          </a:p>
        </p:txBody>
      </p:sp>
      <p:pic>
        <p:nvPicPr>
          <p:cNvPr id="256" name="Google Shape;25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5988" y="928525"/>
            <a:ext cx="4332019" cy="3910174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7"/>
          <p:cNvSpPr txBox="1"/>
          <p:nvPr/>
        </p:nvSpPr>
        <p:spPr>
          <a:xfrm>
            <a:off x="6915150" y="4007400"/>
            <a:ext cx="1521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aseline="-25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100 MeV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σ</a:t>
            </a:r>
            <a:r>
              <a:rPr baseline="-25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XN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5*10</a:t>
            </a:r>
            <a:r>
              <a:rPr baseline="30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-30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cm</a:t>
            </a:r>
            <a:r>
              <a:rPr baseline="30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Depth = 1400 m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8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3" name="Google Shape;263;p38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Velocity</a:t>
            </a:r>
            <a:r>
              <a:rPr lang="en" sz="4000">
                <a:solidFill>
                  <a:schemeClr val="lt1"/>
                </a:solidFill>
              </a:rPr>
              <a:t> Distribution</a:t>
            </a:r>
            <a:endParaRPr sz="4000"/>
          </a:p>
        </p:txBody>
      </p:sp>
      <p:pic>
        <p:nvPicPr>
          <p:cNvPr id="264" name="Google Shape;26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5988" y="928525"/>
            <a:ext cx="4332019" cy="3910174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8"/>
          <p:cNvSpPr txBox="1"/>
          <p:nvPr/>
        </p:nvSpPr>
        <p:spPr>
          <a:xfrm>
            <a:off x="6915150" y="4007400"/>
            <a:ext cx="1521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aseline="-25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100 MeV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σ</a:t>
            </a:r>
            <a:r>
              <a:rPr baseline="-25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XN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5*10</a:t>
            </a:r>
            <a:r>
              <a:rPr baseline="30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-30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cm</a:t>
            </a:r>
            <a:r>
              <a:rPr baseline="30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Depth = 1400 m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9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1" name="Google Shape;271;p39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Velocity</a:t>
            </a:r>
            <a:r>
              <a:rPr lang="en" sz="4000">
                <a:solidFill>
                  <a:schemeClr val="lt1"/>
                </a:solidFill>
              </a:rPr>
              <a:t> Distribution</a:t>
            </a:r>
            <a:endParaRPr sz="4000"/>
          </a:p>
        </p:txBody>
      </p:sp>
      <p:sp>
        <p:nvSpPr>
          <p:cNvPr id="272" name="Google Shape;272;p39"/>
          <p:cNvSpPr txBox="1"/>
          <p:nvPr/>
        </p:nvSpPr>
        <p:spPr>
          <a:xfrm>
            <a:off x="6915150" y="4007400"/>
            <a:ext cx="1521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aseline="-25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100 MeV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σ</a:t>
            </a:r>
            <a:r>
              <a:rPr baseline="-25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XN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5*10</a:t>
            </a:r>
            <a:r>
              <a:rPr baseline="30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-30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cm</a:t>
            </a:r>
            <a:r>
              <a:rPr baseline="30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Depth = 1400 m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3" name="Google Shape;27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8808" y="928525"/>
            <a:ext cx="4306380" cy="3910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0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9" name="Google Shape;279;p40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Velocity</a:t>
            </a:r>
            <a:r>
              <a:rPr lang="en" sz="4000">
                <a:solidFill>
                  <a:schemeClr val="lt1"/>
                </a:solidFill>
              </a:rPr>
              <a:t> Distribution</a:t>
            </a:r>
            <a:endParaRPr sz="4000"/>
          </a:p>
        </p:txBody>
      </p:sp>
      <p:pic>
        <p:nvPicPr>
          <p:cNvPr id="280" name="Google Shape;28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4088" y="928525"/>
            <a:ext cx="4295813" cy="3910177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40"/>
          <p:cNvSpPr txBox="1"/>
          <p:nvPr/>
        </p:nvSpPr>
        <p:spPr>
          <a:xfrm>
            <a:off x="6915150" y="4007400"/>
            <a:ext cx="1521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aseline="-25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100 MeV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σ</a:t>
            </a:r>
            <a:r>
              <a:rPr baseline="-25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XN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5*10</a:t>
            </a:r>
            <a:r>
              <a:rPr baseline="30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-30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cm</a:t>
            </a:r>
            <a:r>
              <a:rPr baseline="30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Depth = 1400 m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1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7" name="Google Shape;287;p41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Runtime Comparison</a:t>
            </a:r>
            <a:endParaRPr sz="4000"/>
          </a:p>
        </p:txBody>
      </p:sp>
      <p:sp>
        <p:nvSpPr>
          <p:cNvPr id="288" name="Google Shape;288;p41"/>
          <p:cNvSpPr txBox="1"/>
          <p:nvPr/>
        </p:nvSpPr>
        <p:spPr>
          <a:xfrm>
            <a:off x="6915150" y="4223100"/>
            <a:ext cx="152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aseline="-25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200 MeV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Depth = 1400 m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9" name="Google Shape;2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4088" y="928525"/>
            <a:ext cx="4295813" cy="3910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2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5" name="Google Shape;295;p42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Attenuation: Straight Line Approximation</a:t>
            </a:r>
            <a:endParaRPr sz="4000"/>
          </a:p>
        </p:txBody>
      </p:sp>
      <p:pic>
        <p:nvPicPr>
          <p:cNvPr id="296" name="Google Shape;29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7147" y="978875"/>
            <a:ext cx="6569699" cy="3928752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2"/>
          <p:cNvSpPr txBox="1"/>
          <p:nvPr/>
        </p:nvSpPr>
        <p:spPr>
          <a:xfrm>
            <a:off x="1287151" y="4558600"/>
            <a:ext cx="2530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arXiv:2203.03993 (EDELWEISS)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3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3" name="Google Shape;303;p43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Runtime Comparison</a:t>
            </a:r>
            <a:endParaRPr sz="4000"/>
          </a:p>
        </p:txBody>
      </p:sp>
      <p:sp>
        <p:nvSpPr>
          <p:cNvPr id="304" name="Google Shape;304;p43"/>
          <p:cNvSpPr txBox="1"/>
          <p:nvPr/>
        </p:nvSpPr>
        <p:spPr>
          <a:xfrm>
            <a:off x="6915150" y="4223100"/>
            <a:ext cx="152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aseline="-25000"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= 200 MeV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Depth = 1400 m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5" name="Google Shape;30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4088" y="928525"/>
            <a:ext cx="4295813" cy="3910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8" name="Google Shape;138;p26"/>
          <p:cNvSpPr txBox="1"/>
          <p:nvPr>
            <p:ph type="ctrTitle"/>
          </p:nvPr>
        </p:nvSpPr>
        <p:spPr>
          <a:xfrm>
            <a:off x="1143000" y="169225"/>
            <a:ext cx="6858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Direct Detection Limits</a:t>
            </a:r>
            <a:endParaRPr sz="4000"/>
          </a:p>
        </p:txBody>
      </p:sp>
      <p:pic>
        <p:nvPicPr>
          <p:cNvPr id="139" name="Google Shape;13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8697" y="1351025"/>
            <a:ext cx="4348252" cy="325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6"/>
          <p:cNvSpPr txBox="1"/>
          <p:nvPr/>
        </p:nvSpPr>
        <p:spPr>
          <a:xfrm>
            <a:off x="4718700" y="42973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arXiv:2207.03764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4"/>
          <p:cNvSpPr txBox="1"/>
          <p:nvPr>
            <p:ph idx="12" type="sldNum"/>
          </p:nvPr>
        </p:nvSpPr>
        <p:spPr>
          <a:xfrm>
            <a:off x="685551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1" name="Google Shape;311;p44"/>
          <p:cNvSpPr txBox="1"/>
          <p:nvPr/>
        </p:nvSpPr>
        <p:spPr>
          <a:xfrm>
            <a:off x="655800" y="852325"/>
            <a:ext cx="79596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Many thanks to Timon Emken for details on the DaMaSCUS Monte Carlo code</a:t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 to Ivan Esteban for suggestions on speeding up integration</a:t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Code Publicly Available: </a:t>
            </a:r>
            <a:r>
              <a:rPr lang="en" sz="1700">
                <a:solidFill>
                  <a:schemeClr val="lt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https://github.com/ccapp413/DMpropPublic</a:t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44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Thank you!</a:t>
            </a:r>
            <a:endParaRPr sz="4000"/>
          </a:p>
        </p:txBody>
      </p:sp>
      <p:pic>
        <p:nvPicPr>
          <p:cNvPr id="313" name="Google Shape;313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2375" y="2325678"/>
            <a:ext cx="2983301" cy="2715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63125" y="2325675"/>
            <a:ext cx="2983301" cy="271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5"/>
          <p:cNvSpPr txBox="1"/>
          <p:nvPr>
            <p:ph idx="12" type="sldNum"/>
          </p:nvPr>
        </p:nvSpPr>
        <p:spPr>
          <a:xfrm>
            <a:off x="685551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0" name="Google Shape;320;p45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Backup: 500 MeV, 10</a:t>
            </a:r>
            <a:r>
              <a:rPr baseline="30000" lang="en" sz="4000">
                <a:solidFill>
                  <a:schemeClr val="lt1"/>
                </a:solidFill>
              </a:rPr>
              <a:t>-30</a:t>
            </a:r>
            <a:r>
              <a:rPr lang="en" sz="4000">
                <a:solidFill>
                  <a:schemeClr val="lt1"/>
                </a:solidFill>
              </a:rPr>
              <a:t> cm</a:t>
            </a:r>
            <a:r>
              <a:rPr baseline="30000" lang="en" sz="4000">
                <a:solidFill>
                  <a:schemeClr val="lt1"/>
                </a:solidFill>
              </a:rPr>
              <a:t>2</a:t>
            </a:r>
            <a:endParaRPr baseline="30000" sz="4000"/>
          </a:p>
        </p:txBody>
      </p:sp>
      <p:pic>
        <p:nvPicPr>
          <p:cNvPr id="321" name="Google Shape;321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8838" y="1025125"/>
            <a:ext cx="4341119" cy="3910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6" name="Google Shape;14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25" y="1351025"/>
            <a:ext cx="4543315" cy="32582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7"/>
          <p:cNvSpPr txBox="1"/>
          <p:nvPr/>
        </p:nvSpPr>
        <p:spPr>
          <a:xfrm>
            <a:off x="139725" y="4640975"/>
            <a:ext cx="245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arXiv:2203.03993 (Edelweiss)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7"/>
          <p:cNvSpPr txBox="1"/>
          <p:nvPr>
            <p:ph type="ctrTitle"/>
          </p:nvPr>
        </p:nvSpPr>
        <p:spPr>
          <a:xfrm>
            <a:off x="1143000" y="169225"/>
            <a:ext cx="6858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Direct Detection Limits</a:t>
            </a:r>
            <a:endParaRPr sz="4000"/>
          </a:p>
        </p:txBody>
      </p:sp>
      <p:pic>
        <p:nvPicPr>
          <p:cNvPr id="149" name="Google Shape;14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8697" y="1351025"/>
            <a:ext cx="4348252" cy="325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7"/>
          <p:cNvSpPr txBox="1"/>
          <p:nvPr/>
        </p:nvSpPr>
        <p:spPr>
          <a:xfrm>
            <a:off x="4718700" y="42973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arXiv:2207.03764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250" y="1096788"/>
            <a:ext cx="3984975" cy="373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6825" y="1128175"/>
            <a:ext cx="3731425" cy="3732024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8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Monte Carlo vs. Straight Line</a:t>
            </a:r>
            <a:endParaRPr sz="4000"/>
          </a:p>
        </p:txBody>
      </p:sp>
      <p:cxnSp>
        <p:nvCxnSpPr>
          <p:cNvPr id="158" name="Google Shape;158;p28"/>
          <p:cNvCxnSpPr/>
          <p:nvPr/>
        </p:nvCxnSpPr>
        <p:spPr>
          <a:xfrm>
            <a:off x="6360303" y="1170953"/>
            <a:ext cx="986100" cy="25584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9" name="Google Shape;159;p28"/>
          <p:cNvSpPr txBox="1"/>
          <p:nvPr/>
        </p:nvSpPr>
        <p:spPr>
          <a:xfrm>
            <a:off x="335600" y="4491388"/>
            <a:ext cx="334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timonemken.com/code, arXiv:1706.02249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8"/>
          <p:cNvSpPr txBox="1"/>
          <p:nvPr/>
        </p:nvSpPr>
        <p:spPr>
          <a:xfrm>
            <a:off x="4790625" y="4507325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</a:t>
            </a:r>
            <a: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www.appec.org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1" name="Google Shape;161;p28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9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7" name="Google Shape;16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25" y="1351025"/>
            <a:ext cx="4543315" cy="32582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9"/>
          <p:cNvSpPr txBox="1"/>
          <p:nvPr/>
        </p:nvSpPr>
        <p:spPr>
          <a:xfrm>
            <a:off x="139725" y="4640975"/>
            <a:ext cx="245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arXiv:2203.03993 (Edelweiss)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9"/>
          <p:cNvSpPr txBox="1"/>
          <p:nvPr>
            <p:ph type="ctrTitle"/>
          </p:nvPr>
        </p:nvSpPr>
        <p:spPr>
          <a:xfrm>
            <a:off x="1143000" y="169225"/>
            <a:ext cx="6858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Direct Detection Limits</a:t>
            </a:r>
            <a:endParaRPr sz="4000"/>
          </a:p>
        </p:txBody>
      </p:sp>
      <p:pic>
        <p:nvPicPr>
          <p:cNvPr id="170" name="Google Shape;17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8697" y="1351025"/>
            <a:ext cx="4348252" cy="325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9"/>
          <p:cNvSpPr txBox="1"/>
          <p:nvPr/>
        </p:nvSpPr>
        <p:spPr>
          <a:xfrm>
            <a:off x="4718700" y="42973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arXiv:2207.03764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/>
          <p:nvPr/>
        </p:nvSpPr>
        <p:spPr>
          <a:xfrm>
            <a:off x="5128825" y="928425"/>
            <a:ext cx="3926400" cy="3838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30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Probability of Not Scattering</a:t>
            </a:r>
            <a:endParaRPr sz="4000"/>
          </a:p>
        </p:txBody>
      </p:sp>
      <p:pic>
        <p:nvPicPr>
          <p:cNvPr id="178" name="Google Shape;17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2050" y="3195282"/>
            <a:ext cx="2728023" cy="71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0736" y="2473425"/>
            <a:ext cx="1958292" cy="562393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0"/>
          <p:cNvSpPr txBox="1"/>
          <p:nvPr/>
        </p:nvSpPr>
        <p:spPr>
          <a:xfrm>
            <a:off x="5215300" y="1036225"/>
            <a:ext cx="3758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We want an alternative to both Monte Carlo and straight-line approaches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Hooper &amp; Mcdermott (left):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203200" lvl="0" marL="2286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Compute fraction of dark matter reaching CRESST surface detector without scattering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1" name="Google Shape;181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32062" y="4069659"/>
            <a:ext cx="3926363" cy="630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50" y="928525"/>
            <a:ext cx="5025676" cy="3674574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0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4" name="Google Shape;184;p30"/>
          <p:cNvSpPr txBox="1"/>
          <p:nvPr/>
        </p:nvSpPr>
        <p:spPr>
          <a:xfrm>
            <a:off x="59150" y="4534825"/>
            <a:ext cx="2454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arXiv:</a:t>
            </a:r>
            <a:r>
              <a:rPr lang="en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1802.03025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1"/>
          <p:cNvSpPr/>
          <p:nvPr/>
        </p:nvSpPr>
        <p:spPr>
          <a:xfrm>
            <a:off x="188400" y="928525"/>
            <a:ext cx="8742000" cy="4045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31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1" name="Google Shape;191;p31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What about scattering</a:t>
            </a:r>
            <a:r>
              <a:rPr lang="en" sz="4000">
                <a:solidFill>
                  <a:schemeClr val="lt1"/>
                </a:solidFill>
              </a:rPr>
              <a:t>?</a:t>
            </a:r>
            <a:endParaRPr sz="4000"/>
          </a:p>
        </p:txBody>
      </p:sp>
      <p:pic>
        <p:nvPicPr>
          <p:cNvPr id="192" name="Google Shape;19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129" y="996400"/>
            <a:ext cx="2540112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175" y="1759562"/>
            <a:ext cx="3996030" cy="79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2"/>
          <p:cNvSpPr/>
          <p:nvPr/>
        </p:nvSpPr>
        <p:spPr>
          <a:xfrm>
            <a:off x="188400" y="928525"/>
            <a:ext cx="8742000" cy="4045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32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0" name="Google Shape;200;p32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What about scattering?</a:t>
            </a:r>
            <a:endParaRPr sz="4000"/>
          </a:p>
        </p:txBody>
      </p:sp>
      <p:pic>
        <p:nvPicPr>
          <p:cNvPr id="201" name="Google Shape;20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129" y="996400"/>
            <a:ext cx="2540112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175" y="1759562"/>
            <a:ext cx="3996030" cy="799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32"/>
          <p:cNvSpPr txBox="1"/>
          <p:nvPr>
            <p:ph type="ctrTitle"/>
          </p:nvPr>
        </p:nvSpPr>
        <p:spPr>
          <a:xfrm>
            <a:off x="257175" y="2647950"/>
            <a:ext cx="41421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2800"/>
              <a:t>Assume isotropic scattering</a:t>
            </a:r>
            <a:endParaRPr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3"/>
          <p:cNvSpPr/>
          <p:nvPr/>
        </p:nvSpPr>
        <p:spPr>
          <a:xfrm>
            <a:off x="188400" y="928525"/>
            <a:ext cx="8742000" cy="4045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33"/>
          <p:cNvSpPr txBox="1"/>
          <p:nvPr>
            <p:ph idx="12" type="sldNum"/>
          </p:nvPr>
        </p:nvSpPr>
        <p:spPr>
          <a:xfrm>
            <a:off x="69151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0" name="Google Shape;210;p33"/>
          <p:cNvSpPr txBox="1"/>
          <p:nvPr>
            <p:ph type="ctrTitle"/>
          </p:nvPr>
        </p:nvSpPr>
        <p:spPr>
          <a:xfrm>
            <a:off x="188400" y="169225"/>
            <a:ext cx="8742000" cy="759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</a:pPr>
            <a:r>
              <a:rPr lang="en" sz="4000">
                <a:solidFill>
                  <a:schemeClr val="lt1"/>
                </a:solidFill>
              </a:rPr>
              <a:t>What about scattering?</a:t>
            </a:r>
            <a:endParaRPr sz="4000"/>
          </a:p>
        </p:txBody>
      </p:sp>
      <p:pic>
        <p:nvPicPr>
          <p:cNvPr id="211" name="Google Shape;21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129" y="996400"/>
            <a:ext cx="2540112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175" y="1759562"/>
            <a:ext cx="3996030" cy="7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7175" y="2522725"/>
            <a:ext cx="4104450" cy="79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