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26"/>
  </p:notesMasterIdLst>
  <p:handoutMasterIdLst>
    <p:handoutMasterId r:id="rId27"/>
  </p:handoutMasterIdLst>
  <p:sldIdLst>
    <p:sldId id="258" r:id="rId3"/>
    <p:sldId id="259" r:id="rId4"/>
    <p:sldId id="257" r:id="rId5"/>
    <p:sldId id="303" r:id="rId6"/>
    <p:sldId id="306" r:id="rId7"/>
    <p:sldId id="311" r:id="rId8"/>
    <p:sldId id="290" r:id="rId9"/>
    <p:sldId id="310" r:id="rId10"/>
    <p:sldId id="300" r:id="rId11"/>
    <p:sldId id="280" r:id="rId12"/>
    <p:sldId id="266" r:id="rId13"/>
    <p:sldId id="256" r:id="rId14"/>
    <p:sldId id="312" r:id="rId15"/>
    <p:sldId id="307" r:id="rId16"/>
    <p:sldId id="304" r:id="rId17"/>
    <p:sldId id="305" r:id="rId18"/>
    <p:sldId id="282" r:id="rId19"/>
    <p:sldId id="297" r:id="rId20"/>
    <p:sldId id="273" r:id="rId21"/>
    <p:sldId id="274" r:id="rId22"/>
    <p:sldId id="275" r:id="rId23"/>
    <p:sldId id="309" r:id="rId24"/>
    <p:sldId id="30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375" autoAdjust="0"/>
  </p:normalViewPr>
  <p:slideViewPr>
    <p:cSldViewPr snapToGrid="0">
      <p:cViewPr varScale="1">
        <p:scale>
          <a:sx n="69" d="100"/>
          <a:sy n="69" d="100"/>
        </p:scale>
        <p:origin x="1234" y="72"/>
      </p:cViewPr>
      <p:guideLst/>
    </p:cSldViewPr>
  </p:slideViewPr>
  <p:notesTextViewPr>
    <p:cViewPr>
      <p:scale>
        <a:sx n="1" d="1"/>
        <a:sy n="1" d="1"/>
      </p:scale>
      <p:origin x="0" y="-264"/>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B4602FF-8C17-F621-1280-B49C69F0C5E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34CB094-B4EC-F1F0-BDFF-0466A8938E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39CD5D-CE5C-42F6-B27A-D29EADDCE28E}" type="datetimeFigureOut">
              <a:rPr lang="en-US" smtClean="0"/>
              <a:t>5/8/2023</a:t>
            </a:fld>
            <a:endParaRPr lang="en-US"/>
          </a:p>
        </p:txBody>
      </p:sp>
      <p:sp>
        <p:nvSpPr>
          <p:cNvPr id="4" name="Footer Placeholder 3">
            <a:extLst>
              <a:ext uri="{FF2B5EF4-FFF2-40B4-BE49-F238E27FC236}">
                <a16:creationId xmlns:a16="http://schemas.microsoft.com/office/drawing/2014/main" id="{3AD705F8-4EEB-69B8-303B-F19642C9A5D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Pheno '23</a:t>
            </a:r>
          </a:p>
        </p:txBody>
      </p:sp>
      <p:sp>
        <p:nvSpPr>
          <p:cNvPr id="5" name="Slide Number Placeholder 4">
            <a:extLst>
              <a:ext uri="{FF2B5EF4-FFF2-40B4-BE49-F238E27FC236}">
                <a16:creationId xmlns:a16="http://schemas.microsoft.com/office/drawing/2014/main" id="{D78420BD-065B-4685-D674-45919F6D26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7A65B6-4C3D-40C7-9BC6-BA5E84EBBE96}" type="slidenum">
              <a:rPr lang="en-US" smtClean="0"/>
              <a:t>‹#›</a:t>
            </a:fld>
            <a:endParaRPr lang="en-US"/>
          </a:p>
        </p:txBody>
      </p:sp>
    </p:spTree>
    <p:extLst>
      <p:ext uri="{BB962C8B-B14F-4D97-AF65-F5344CB8AC3E}">
        <p14:creationId xmlns:p14="http://schemas.microsoft.com/office/powerpoint/2010/main" val="4259482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42673F-E40B-4FBB-BDE7-5E266E081D3B}" type="datetimeFigureOut">
              <a:rPr lang="en-US" smtClean="0"/>
              <a:t>5/8/2023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Pheno '23</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8619FE-C156-42BE-93BE-604322945412}" type="slidenum">
              <a:rPr lang="en-US" smtClean="0"/>
              <a:t>‹#›</a:t>
            </a:fld>
            <a:endParaRPr lang="en-US"/>
          </a:p>
        </p:txBody>
      </p:sp>
    </p:spTree>
    <p:extLst>
      <p:ext uri="{BB962C8B-B14F-4D97-AF65-F5344CB8AC3E}">
        <p14:creationId xmlns:p14="http://schemas.microsoft.com/office/powerpoint/2010/main" val="288120425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619FE-C156-42BE-93BE-604322945412}" type="slidenum">
              <a:rPr lang="en-US" smtClean="0"/>
              <a:t>1</a:t>
            </a:fld>
            <a:endParaRPr lang="en-US"/>
          </a:p>
        </p:txBody>
      </p:sp>
      <p:sp>
        <p:nvSpPr>
          <p:cNvPr id="5" name="Footer Placeholder 4">
            <a:extLst>
              <a:ext uri="{FF2B5EF4-FFF2-40B4-BE49-F238E27FC236}">
                <a16:creationId xmlns:a16="http://schemas.microsoft.com/office/drawing/2014/main" id="{223C4F45-5AD8-5BD2-926B-33434B675E25}"/>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1199861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0746DE6-3336-457D-A091-FA20AC1C53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19166E4B-A08A-EA13-50F5-65F58312E7FA}"/>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5827532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619FE-C156-42BE-93BE-604322945412}" type="slidenum">
              <a:rPr lang="en-US" smtClean="0"/>
              <a:t>14</a:t>
            </a:fld>
            <a:endParaRPr lang="en-US"/>
          </a:p>
        </p:txBody>
      </p:sp>
      <p:sp>
        <p:nvSpPr>
          <p:cNvPr id="5" name="Footer Placeholder 4">
            <a:extLst>
              <a:ext uri="{FF2B5EF4-FFF2-40B4-BE49-F238E27FC236}">
                <a16:creationId xmlns:a16="http://schemas.microsoft.com/office/drawing/2014/main" id="{263DADE2-AF12-5915-92C1-16D22A31F569}"/>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1983377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compare this to QCD Background di-jet events. </a:t>
            </a:r>
          </a:p>
          <a:p>
            <a:endParaRPr lang="en-US" dirty="0"/>
          </a:p>
          <a:p>
            <a:r>
              <a:rPr lang="en-US" dirty="0"/>
              <a:t>In the limit, tau&lt;&lt;1, we have di-jet events. </a:t>
            </a:r>
          </a:p>
          <a:p>
            <a:endParaRPr lang="en-US" dirty="0"/>
          </a:p>
          <a:p>
            <a:r>
              <a:rPr lang="en-US" dirty="0"/>
              <a:t>To calculate the differential cross-section, we first go to the Laplace transform space to perform the </a:t>
            </a:r>
            <a:r>
              <a:rPr lang="en-US" dirty="0" err="1"/>
              <a:t>Resummation</a:t>
            </a:r>
            <a:r>
              <a:rPr lang="en-US" dirty="0"/>
              <a:t> and obtain the Next to leading log resummed exponent in the moment space. </a:t>
            </a:r>
          </a:p>
        </p:txBody>
      </p:sp>
      <p:sp>
        <p:nvSpPr>
          <p:cNvPr id="4" name="Slide Number Placeholder 3"/>
          <p:cNvSpPr>
            <a:spLocks noGrp="1"/>
          </p:cNvSpPr>
          <p:nvPr>
            <p:ph type="sldNum" sz="quarter" idx="5"/>
          </p:nvPr>
        </p:nvSpPr>
        <p:spPr/>
        <p:txBody>
          <a:bodyPr/>
          <a:lstStyle/>
          <a:p>
            <a:fld id="{B98619FE-C156-42BE-93BE-604322945412}" type="slidenum">
              <a:rPr lang="en-US" smtClean="0"/>
              <a:t>15</a:t>
            </a:fld>
            <a:endParaRPr lang="en-US"/>
          </a:p>
        </p:txBody>
      </p:sp>
      <p:sp>
        <p:nvSpPr>
          <p:cNvPr id="5" name="Footer Placeholder 4">
            <a:extLst>
              <a:ext uri="{FF2B5EF4-FFF2-40B4-BE49-F238E27FC236}">
                <a16:creationId xmlns:a16="http://schemas.microsoft.com/office/drawing/2014/main" id="{38316C4B-5014-4A83-FE97-467E2CBE9108}"/>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10350498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m^2 is the invariant mass squared of the final state jets. </a:t>
            </a:r>
          </a:p>
          <a:p>
            <a:endParaRPr lang="en-US" dirty="0"/>
          </a:p>
          <a:p>
            <a:r>
              <a:rPr lang="en-US" dirty="0"/>
              <a:t>The </a:t>
            </a:r>
            <a:r>
              <a:rPr lang="en-US" dirty="0" err="1"/>
              <a:t>resummation</a:t>
            </a:r>
            <a:r>
              <a:rPr lang="en-US" dirty="0"/>
              <a:t> for </a:t>
            </a:r>
            <a:r>
              <a:rPr lang="en-US" dirty="0" err="1"/>
              <a:t>e+e</a:t>
            </a:r>
            <a:r>
              <a:rPr lang="en-US" dirty="0"/>
              <a:t>- annihilation was calculated in the paper by Catani and others, while the reference above does the calculation for a thrust-like event shape variable, angularity. We can use that integrated cross-section for </a:t>
            </a:r>
            <a:r>
              <a:rPr lang="en-US" dirty="0" err="1"/>
              <a:t>mu+mu</a:t>
            </a:r>
            <a:r>
              <a:rPr lang="en-US" dirty="0"/>
              <a:t>- processes as it will only differ by mass effects. The dominant channel will be VBF and the hard process …</a:t>
            </a:r>
          </a:p>
          <a:p>
            <a:endParaRPr lang="en-US" dirty="0"/>
          </a:p>
          <a:p>
            <a:endParaRPr lang="en-US" dirty="0"/>
          </a:p>
          <a:p>
            <a:r>
              <a:rPr lang="en-US" dirty="0"/>
              <a:t>Now, the explicit form of the Radiator that gives us this distribution is given in my backup slides.</a:t>
            </a:r>
          </a:p>
        </p:txBody>
      </p:sp>
      <p:sp>
        <p:nvSpPr>
          <p:cNvPr id="4" name="Slide Number Placeholder 3"/>
          <p:cNvSpPr>
            <a:spLocks noGrp="1"/>
          </p:cNvSpPr>
          <p:nvPr>
            <p:ph type="sldNum" sz="quarter" idx="5"/>
          </p:nvPr>
        </p:nvSpPr>
        <p:spPr/>
        <p:txBody>
          <a:bodyPr/>
          <a:lstStyle/>
          <a:p>
            <a:fld id="{B98619FE-C156-42BE-93BE-604322945412}" type="slidenum">
              <a:rPr lang="en-US" smtClean="0"/>
              <a:t>16</a:t>
            </a:fld>
            <a:endParaRPr lang="en-US"/>
          </a:p>
        </p:txBody>
      </p:sp>
      <p:sp>
        <p:nvSpPr>
          <p:cNvPr id="5" name="Footer Placeholder 4">
            <a:extLst>
              <a:ext uri="{FF2B5EF4-FFF2-40B4-BE49-F238E27FC236}">
                <a16:creationId xmlns:a16="http://schemas.microsoft.com/office/drawing/2014/main" id="{FC19BF0B-77EB-455D-CCE4-326B2C440074}"/>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3785473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right, we have ratio of </a:t>
            </a:r>
            <a:r>
              <a:rPr lang="en-US" dirty="0" err="1"/>
              <a:t>higgs</a:t>
            </a:r>
            <a:r>
              <a:rPr lang="en-US" dirty="0"/>
              <a:t> production to total cross-section. For </a:t>
            </a:r>
            <a:r>
              <a:rPr lang="en-US" dirty="0" err="1"/>
              <a:t>muC</a:t>
            </a:r>
            <a:r>
              <a:rPr lang="en-US" dirty="0"/>
              <a:t>, </a:t>
            </a:r>
            <a:r>
              <a:rPr lang="en-US" dirty="0" err="1"/>
              <a:t>higgs</a:t>
            </a:r>
            <a:r>
              <a:rPr lang="en-US" dirty="0"/>
              <a:t> production is the LO </a:t>
            </a:r>
            <a:r>
              <a:rPr lang="en-US" dirty="0" err="1"/>
              <a:t>mu+mu</a:t>
            </a:r>
            <a:r>
              <a:rPr lang="en-US" dirty="0"/>
              <a:t>- to h, and total cross-section is single electroweak boson production, dominated by VBF. For pp colliders, </a:t>
            </a:r>
            <a:r>
              <a:rPr lang="en-US" dirty="0" err="1"/>
              <a:t>higgs</a:t>
            </a:r>
            <a:r>
              <a:rPr lang="en-US" dirty="0"/>
              <a:t> production is N3LO cross-section gg-&gt;h. while the total cross-section is pp-&gt;bb(bar).</a:t>
            </a:r>
          </a:p>
        </p:txBody>
      </p:sp>
      <p:sp>
        <p:nvSpPr>
          <p:cNvPr id="4" name="Slide Number Placeholder 3"/>
          <p:cNvSpPr>
            <a:spLocks noGrp="1"/>
          </p:cNvSpPr>
          <p:nvPr>
            <p:ph type="sldNum" sz="quarter" idx="5"/>
          </p:nvPr>
        </p:nvSpPr>
        <p:spPr/>
        <p:txBody>
          <a:bodyPr/>
          <a:lstStyle/>
          <a:p>
            <a:fld id="{E0746DE6-3336-457D-A091-FA20AC1C536E}" type="slidenum">
              <a:rPr lang="en-US" smtClean="0"/>
              <a:t>17</a:t>
            </a:fld>
            <a:endParaRPr lang="en-US"/>
          </a:p>
        </p:txBody>
      </p:sp>
      <p:sp>
        <p:nvSpPr>
          <p:cNvPr id="5" name="Footer Placeholder 4">
            <a:extLst>
              <a:ext uri="{FF2B5EF4-FFF2-40B4-BE49-F238E27FC236}">
                <a16:creationId xmlns:a16="http://schemas.microsoft.com/office/drawing/2014/main" id="{145D915A-1DEF-8A2C-94DD-51F18769E2E9}"/>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3903893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sum over all final states N that contribute to the weighted event, and M(N) is the corresponding amplitude.</a:t>
            </a:r>
          </a:p>
          <a:p>
            <a:endParaRPr lang="en-US" dirty="0"/>
          </a:p>
          <a:p>
            <a:r>
              <a:rPr lang="en-US" dirty="0"/>
              <a:t>For small </a:t>
            </a:r>
            <a:r>
              <a:rPr lang="en-US" dirty="0" err="1"/>
              <a:t>tau_a</a:t>
            </a:r>
            <a:r>
              <a:rPr lang="en-US" dirty="0"/>
              <a:t>, the cross-section has corrections in ln(1/</a:t>
            </a:r>
            <a:r>
              <a:rPr lang="en-US" dirty="0" err="1"/>
              <a:t>tau_a</a:t>
            </a:r>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18</a:t>
            </a:fld>
            <a:endParaRPr lang="en-US"/>
          </a:p>
        </p:txBody>
      </p:sp>
      <p:sp>
        <p:nvSpPr>
          <p:cNvPr id="5" name="Footer Placeholder 4">
            <a:extLst>
              <a:ext uri="{FF2B5EF4-FFF2-40B4-BE49-F238E27FC236}">
                <a16:creationId xmlns:a16="http://schemas.microsoft.com/office/drawing/2014/main" id="{6733BD34-C4F8-F57A-5DE4-7B052CFA8AA4}"/>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11240661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resummed cross-section in transform space was calculated for the thrust variable in the paper by Catani, et.al. This </a:t>
            </a:r>
            <a:r>
              <a:rPr lang="en-US" dirty="0" err="1"/>
              <a:t>resummation</a:t>
            </a:r>
            <a:r>
              <a:rPr lang="en-US" dirty="0"/>
              <a:t> for the generalized weight function with ‘angularity’ is performed in the paper by </a:t>
            </a:r>
            <a:r>
              <a:rPr lang="en-US" dirty="0" err="1"/>
              <a:t>Sterman</a:t>
            </a:r>
            <a:r>
              <a:rPr lang="en-US" dirty="0"/>
              <a:t> and Berger. </a:t>
            </a:r>
          </a:p>
        </p:txBody>
      </p:sp>
      <p:sp>
        <p:nvSpPr>
          <p:cNvPr id="4" name="Slide Number Placeholder 3"/>
          <p:cNvSpPr>
            <a:spLocks noGrp="1"/>
          </p:cNvSpPr>
          <p:nvPr>
            <p:ph type="sldNum" sz="quarter" idx="5"/>
          </p:nvPr>
        </p:nvSpPr>
        <p:spPr/>
        <p:txBody>
          <a:bodyPr/>
          <a:lstStyle/>
          <a:p>
            <a:fld id="{E0746DE6-3336-457D-A091-FA20AC1C536E}" type="slidenum">
              <a:rPr lang="en-US" smtClean="0"/>
              <a:t>19</a:t>
            </a:fld>
            <a:endParaRPr lang="en-US"/>
          </a:p>
        </p:txBody>
      </p:sp>
      <p:sp>
        <p:nvSpPr>
          <p:cNvPr id="5" name="Footer Placeholder 4">
            <a:extLst>
              <a:ext uri="{FF2B5EF4-FFF2-40B4-BE49-F238E27FC236}">
                <a16:creationId xmlns:a16="http://schemas.microsoft.com/office/drawing/2014/main" id="{3C153BB5-DE70-B61E-72B0-C8DD7F2C748D}"/>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23111282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resummed cross-section is ambiguous, because of the singularity of the perturbative running coupling. We re-express the running coupling in terms of the coupling at a hard scale, to perform the inversion.</a:t>
            </a:r>
          </a:p>
          <a:p>
            <a:endParaRPr lang="en-US" dirty="0"/>
          </a:p>
          <a:p>
            <a:r>
              <a:rPr lang="en-US" dirty="0"/>
              <a:t>Anomalous dimensions come from the Renormalization group flow equations or the evolution equations of the Hard, soft and Jet functions one uses when performing the </a:t>
            </a:r>
            <a:r>
              <a:rPr lang="en-US" dirty="0" err="1"/>
              <a:t>resummation</a:t>
            </a:r>
            <a:r>
              <a:rPr lang="en-US" dirty="0"/>
              <a:t>.</a:t>
            </a:r>
          </a:p>
        </p:txBody>
      </p:sp>
      <p:sp>
        <p:nvSpPr>
          <p:cNvPr id="4" name="Slide Number Placeholder 3"/>
          <p:cNvSpPr>
            <a:spLocks noGrp="1"/>
          </p:cNvSpPr>
          <p:nvPr>
            <p:ph type="sldNum" sz="quarter" idx="5"/>
          </p:nvPr>
        </p:nvSpPr>
        <p:spPr/>
        <p:txBody>
          <a:bodyPr/>
          <a:lstStyle/>
          <a:p>
            <a:fld id="{E0746DE6-3336-457D-A091-FA20AC1C536E}" type="slidenum">
              <a:rPr lang="en-US" smtClean="0"/>
              <a:t>20</a:t>
            </a:fld>
            <a:endParaRPr lang="en-US"/>
          </a:p>
        </p:txBody>
      </p:sp>
      <p:sp>
        <p:nvSpPr>
          <p:cNvPr id="5" name="Footer Placeholder 4">
            <a:extLst>
              <a:ext uri="{FF2B5EF4-FFF2-40B4-BE49-F238E27FC236}">
                <a16:creationId xmlns:a16="http://schemas.microsoft.com/office/drawing/2014/main" id="{E819F5BE-949C-CC3F-52F2-21DA671F05FE}"/>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1607382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resummed cross-section is ambiguous, because of the singularity of the perturbative running coupling. We re-express the running coupling in terms of the coupling at a hard scale, to perform the inversion.</a:t>
            </a:r>
          </a:p>
          <a:p>
            <a:endParaRPr lang="en-US" dirty="0"/>
          </a:p>
          <a:p>
            <a:r>
              <a:rPr lang="en-US" dirty="0"/>
              <a:t>Anomalous dimensions come from the Renormalization group flow equations or the evolution equations of the Hard, soft and Jet functions one uses when performing the </a:t>
            </a:r>
            <a:r>
              <a:rPr lang="en-US" dirty="0" err="1"/>
              <a:t>resummation</a:t>
            </a:r>
            <a:r>
              <a:rPr lang="en-US" dirty="0"/>
              <a:t>.</a:t>
            </a: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21</a:t>
            </a:fld>
            <a:endParaRPr lang="en-US"/>
          </a:p>
        </p:txBody>
      </p:sp>
      <p:sp>
        <p:nvSpPr>
          <p:cNvPr id="5" name="Footer Placeholder 4">
            <a:extLst>
              <a:ext uri="{FF2B5EF4-FFF2-40B4-BE49-F238E27FC236}">
                <a16:creationId xmlns:a16="http://schemas.microsoft.com/office/drawing/2014/main" id="{7995DD04-EA70-B3B3-790A-2E7D7526A42F}"/>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10997251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lower energies, even though we have a small peak, we can still see the properties of the Higgs jets to fall of  as 1/m^4. We can observe that if we good experimental techniques to identify a Higgs jet from quark jets.  </a:t>
            </a:r>
          </a:p>
        </p:txBody>
      </p:sp>
      <p:sp>
        <p:nvSpPr>
          <p:cNvPr id="4" name="Slide Number Placeholder 3"/>
          <p:cNvSpPr>
            <a:spLocks noGrp="1"/>
          </p:cNvSpPr>
          <p:nvPr>
            <p:ph type="sldNum" sz="quarter" idx="5"/>
          </p:nvPr>
        </p:nvSpPr>
        <p:spPr/>
        <p:txBody>
          <a:bodyPr/>
          <a:lstStyle/>
          <a:p>
            <a:fld id="{E0746DE6-3336-457D-A091-FA20AC1C536E}" type="slidenum">
              <a:rPr lang="en-US" smtClean="0"/>
              <a:t>23</a:t>
            </a:fld>
            <a:endParaRPr lang="en-US"/>
          </a:p>
        </p:txBody>
      </p:sp>
      <p:sp>
        <p:nvSpPr>
          <p:cNvPr id="5" name="Footer Placeholder 4">
            <a:extLst>
              <a:ext uri="{FF2B5EF4-FFF2-40B4-BE49-F238E27FC236}">
                <a16:creationId xmlns:a16="http://schemas.microsoft.com/office/drawing/2014/main" id="{34A50946-BE90-FD0C-D266-86ED0E11D38F}"/>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2220492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Now, we know that Standard Model has been one of the most successful theory in Physics. And, I don’t need to explain the importance of the Higgs boson, in this conference, as it has been very pivotal for the successes of the SM</a:t>
                </a:r>
              </a:p>
              <a:p>
                <a:endParaRPr lang="en-US" dirty="0"/>
              </a:p>
              <a:p>
                <a:r>
                  <a:rPr lang="en-US" dirty="0"/>
                  <a:t>So, understanding its properties is of significant importance. There are many proposals for Future colliders that could potentially achieve that. One of them is the Muon collider.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While these numbers are low compared to an</a:t>
                </a:r>
                <a14:m>
                  <m:oMath xmlns:m="http://schemas.openxmlformats.org/officeDocument/2006/math">
                    <m:r>
                      <a:rPr lang="en-US" sz="1200" b="0" i="0" smtClean="0">
                        <a:latin typeface="Cambria Math" panose="02040503050406030204" pitchFamily="18" charset="0"/>
                      </a:rPr>
                      <m:t> </m:t>
                    </m:r>
                    <m:r>
                      <a:rPr lang="en-US" sz="1200" i="1">
                        <a:latin typeface="Cambria Math" panose="02040503050406030204" pitchFamily="18" charset="0"/>
                      </a:rPr>
                      <m:t>𝒪</m:t>
                    </m:r>
                    <m:r>
                      <a:rPr lang="en-US" sz="1200" i="1">
                        <a:latin typeface="Cambria Math" panose="02040503050406030204" pitchFamily="18" charset="0"/>
                      </a:rPr>
                      <m:t>(100)</m:t>
                    </m:r>
                  </m:oMath>
                </a14:m>
                <a:r>
                  <a:rPr lang="en-US" sz="1200" dirty="0"/>
                  <a:t> </a:t>
                </a:r>
                <a:r>
                  <a:rPr lang="en-US" sz="1200" dirty="0" err="1"/>
                  <a:t>TeV</a:t>
                </a:r>
                <a:r>
                  <a:rPr lang="en-US" sz="1200" dirty="0"/>
                  <a:t> </a:t>
                </a:r>
                <a14:m>
                  <m:oMath xmlns:m="http://schemas.openxmlformats.org/officeDocument/2006/math">
                    <m:r>
                      <a:rPr lang="en-US" sz="1200" b="0" i="1" smtClean="0">
                        <a:latin typeface="Cambria Math" panose="02040503050406030204" pitchFamily="18" charset="0"/>
                      </a:rPr>
                      <m:t>𝑝𝑝</m:t>
                    </m:r>
                  </m:oMath>
                </a14:m>
                <a:r>
                  <a:rPr lang="en-US" sz="1200" dirty="0"/>
                  <a:t> collider, muon colliders provide a cleaner environment for analysis.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For </a:t>
                </a:r>
                <a:r>
                  <a:rPr lang="en-US" dirty="0" err="1"/>
                  <a:t>muC</a:t>
                </a:r>
                <a:r>
                  <a:rPr lang="en-US" dirty="0"/>
                  <a:t>, </a:t>
                </a:r>
                <a:r>
                  <a:rPr lang="en-US" dirty="0" err="1"/>
                  <a:t>higgs</a:t>
                </a:r>
                <a:r>
                  <a:rPr lang="en-US" dirty="0"/>
                  <a:t> production is the LO </a:t>
                </a:r>
                <a:r>
                  <a:rPr lang="en-US" dirty="0" err="1"/>
                  <a:t>mu+mu</a:t>
                </a:r>
                <a:r>
                  <a:rPr lang="en-US" dirty="0"/>
                  <a:t>- to h, and total cross-section is single electroweak boson production, dominated by VBF. For pp colliders, </a:t>
                </a:r>
                <a:r>
                  <a:rPr lang="en-US" dirty="0" err="1"/>
                  <a:t>higgs</a:t>
                </a:r>
                <a:r>
                  <a:rPr lang="en-US" dirty="0"/>
                  <a:t> production is N3LO cross-section gg-&gt;h. while the total cross-section is pp-&gt;bb(bar).</a:t>
                </a:r>
                <a:endParaRPr lang="en-US" sz="1200" dirty="0"/>
              </a:p>
              <a:p>
                <a:endParaRPr lang="en-US" dirty="0"/>
              </a:p>
            </p:txBody>
          </p:sp>
        </mc:Choice>
        <mc:Fallback xmlns="">
          <p:sp>
            <p:nvSpPr>
              <p:cNvPr id="3" name="Notes Placeholder 2"/>
              <p:cNvSpPr>
                <a:spLocks noGrp="1"/>
              </p:cNvSpPr>
              <p:nvPr>
                <p:ph type="body" idx="1"/>
              </p:nvPr>
            </p:nvSpPr>
            <p:spPr/>
            <p:txBody>
              <a:bodyPr/>
              <a:lstStyle/>
              <a:p>
                <a:r>
                  <a:rPr lang="en-US" dirty="0"/>
                  <a:t>Higgs Boson is the only fundamental scalar boson particle in the Standard Model. So, understanding its properties becomes of significant importance. There are many proposals for Future colliders that could potentially achieve that. One of them is the Muon collider.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While these numbers are low compared to an</a:t>
                </a:r>
                <a:r>
                  <a:rPr lang="en-US" sz="1200" b="0" i="0">
                    <a:latin typeface="Cambria Math" panose="02040503050406030204" pitchFamily="18" charset="0"/>
                  </a:rPr>
                  <a:t> </a:t>
                </a:r>
                <a:r>
                  <a:rPr lang="en-US" sz="1200" i="0">
                    <a:latin typeface="Cambria Math" panose="02040503050406030204" pitchFamily="18" charset="0"/>
                  </a:rPr>
                  <a:t>𝒪(100)</a:t>
                </a:r>
                <a:r>
                  <a:rPr lang="en-US" sz="1200" dirty="0"/>
                  <a:t> </a:t>
                </a:r>
                <a:r>
                  <a:rPr lang="en-US" sz="1200" dirty="0" err="1"/>
                  <a:t>TeV</a:t>
                </a:r>
                <a:r>
                  <a:rPr lang="en-US" sz="1200" dirty="0"/>
                  <a:t> </a:t>
                </a:r>
                <a:r>
                  <a:rPr lang="en-US" sz="1200" b="0" i="0">
                    <a:latin typeface="Cambria Math" panose="02040503050406030204" pitchFamily="18" charset="0"/>
                  </a:rPr>
                  <a:t>𝑝𝑝</a:t>
                </a:r>
                <a:r>
                  <a:rPr lang="en-US" sz="1200" dirty="0"/>
                  <a:t> collider, muon colliders provide a cleaner environment for analysis.</a:t>
                </a:r>
              </a:p>
              <a:p>
                <a:endParaRPr lang="en-US" dirty="0"/>
              </a:p>
            </p:txBody>
          </p:sp>
        </mc:Fallback>
      </mc:AlternateContent>
      <p:sp>
        <p:nvSpPr>
          <p:cNvPr id="4" name="Slide Number Placeholder 3"/>
          <p:cNvSpPr>
            <a:spLocks noGrp="1"/>
          </p:cNvSpPr>
          <p:nvPr>
            <p:ph type="sldNum" sz="quarter" idx="5"/>
          </p:nvPr>
        </p:nvSpPr>
        <p:spPr/>
        <p:txBody>
          <a:bodyPr/>
          <a:lstStyle/>
          <a:p>
            <a:fld id="{B98619FE-C156-42BE-93BE-604322945412}" type="slidenum">
              <a:rPr lang="en-US" smtClean="0"/>
              <a:t>3</a:t>
            </a:fld>
            <a:endParaRPr lang="en-US"/>
          </a:p>
        </p:txBody>
      </p:sp>
      <p:sp>
        <p:nvSpPr>
          <p:cNvPr id="5" name="Footer Placeholder 4">
            <a:extLst>
              <a:ext uri="{FF2B5EF4-FFF2-40B4-BE49-F238E27FC236}">
                <a16:creationId xmlns:a16="http://schemas.microsoft.com/office/drawing/2014/main" id="{90677433-73D1-9F1C-A21E-13C1B559280B}"/>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2780853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Muon collider, VBF provides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just" defTabSz="914400" rtl="0" eaLnBrk="1" fontAlgn="auto" latinLnBrk="0" hangingPunct="1">
              <a:lnSpc>
                <a:spcPct val="100000"/>
              </a:lnSpc>
              <a:spcBef>
                <a:spcPts val="0"/>
              </a:spcBef>
              <a:spcAft>
                <a:spcPts val="0"/>
              </a:spcAft>
              <a:buClrTx/>
              <a:buSzTx/>
              <a:buFontTx/>
              <a:buNone/>
              <a:tabLst/>
              <a:defRPr/>
            </a:pPr>
            <a:r>
              <a:rPr lang="en-US" dirty="0"/>
              <a:t>We look at the hard process W+ W- to HH to study the phenomenon that we are interested. </a:t>
            </a:r>
          </a:p>
          <a:p>
            <a:endParaRPr lang="en-US" sz="1200" dirty="0"/>
          </a:p>
          <a:p>
            <a:r>
              <a:rPr lang="en-US" sz="1200" dirty="0"/>
              <a:t>Where, a an offshell A* splits into two daughter particles B and C. If they are approximately collinear , the cross-section factorizes as shown. We can compute the hard cross-section separately, which for our case will be computing the partonic cross-section W+W- to HH that is convoluted with the W-boson PDFs for high-energy muons.</a:t>
            </a:r>
          </a:p>
          <a:p>
            <a:endParaRPr lang="en-US" sz="1200" dirty="0"/>
          </a:p>
          <a:p>
            <a:r>
              <a:rPr lang="en-US" sz="1200" dirty="0"/>
              <a:t>Assuming collinear factorization holds true at high energies, we can compute the hard cross-section separately</a:t>
            </a:r>
            <a:endParaRPr lang="en-US" dirty="0"/>
          </a:p>
        </p:txBody>
      </p:sp>
      <p:sp>
        <p:nvSpPr>
          <p:cNvPr id="4" name="Slide Number Placeholder 3"/>
          <p:cNvSpPr>
            <a:spLocks noGrp="1"/>
          </p:cNvSpPr>
          <p:nvPr>
            <p:ph type="sldNum" sz="quarter" idx="5"/>
          </p:nvPr>
        </p:nvSpPr>
        <p:spPr/>
        <p:txBody>
          <a:bodyPr/>
          <a:lstStyle/>
          <a:p>
            <a:fld id="{B98619FE-C156-42BE-93BE-604322945412}" type="slidenum">
              <a:rPr lang="en-US" smtClean="0"/>
              <a:t>4</a:t>
            </a:fld>
            <a:endParaRPr lang="en-US"/>
          </a:p>
        </p:txBody>
      </p:sp>
      <p:sp>
        <p:nvSpPr>
          <p:cNvPr id="5" name="Footer Placeholder 4">
            <a:extLst>
              <a:ext uri="{FF2B5EF4-FFF2-40B4-BE49-F238E27FC236}">
                <a16:creationId xmlns:a16="http://schemas.microsoft.com/office/drawing/2014/main" id="{8BB82DD9-4D4D-BC2B-DAF2-EBD9D7E30863}"/>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102838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splitting probabilities, once we integrate out the azimuthal orientation, the splitting kinematics can be parametrized with two variables: a </a:t>
            </a:r>
            <a:r>
              <a:rPr lang="en-US" dirty="0" err="1"/>
              <a:t>dimensionful</a:t>
            </a:r>
            <a:r>
              <a:rPr lang="en-US" dirty="0"/>
              <a:t> scale (</a:t>
            </a:r>
            <a:r>
              <a:rPr lang="en-US" dirty="0" err="1"/>
              <a:t>k_T</a:t>
            </a:r>
            <a:r>
              <a:rPr lang="en-US" dirty="0"/>
              <a:t>) and a dimensionless scaling variable z. </a:t>
            </a:r>
          </a:p>
          <a:p>
            <a:endParaRPr lang="en-US" dirty="0"/>
          </a:p>
          <a:p>
            <a:r>
              <a:rPr lang="en-US" dirty="0"/>
              <a:t>While because of SSB, we have a new type of </a:t>
            </a:r>
            <a:r>
              <a:rPr lang="en-US" dirty="0" err="1"/>
              <a:t>splittings</a:t>
            </a:r>
            <a:r>
              <a:rPr lang="en-US" dirty="0"/>
              <a:t> known as ultra-collinear </a:t>
            </a:r>
            <a:r>
              <a:rPr lang="en-US" dirty="0" err="1"/>
              <a:t>splittings</a:t>
            </a:r>
            <a:r>
              <a:rPr lang="en-US" dirty="0"/>
              <a:t> in the reference we mentioned below. They exhibit an interesting property for final state Higgs jets as we will see. </a:t>
            </a:r>
          </a:p>
          <a:p>
            <a:endParaRPr lang="en-US" dirty="0"/>
          </a:p>
          <a:p>
            <a:r>
              <a:rPr lang="en-US" dirty="0"/>
              <a:t>In particular, we look at h-&gt;</a:t>
            </a:r>
            <a:r>
              <a:rPr lang="en-US" dirty="0" err="1"/>
              <a:t>hh</a:t>
            </a:r>
            <a:r>
              <a:rPr lang="en-US" dirty="0"/>
              <a:t> splitting that is a ‘super-renormalizable’ splitting. We calculate the jet-function cross-section for the process with an offshell initial Higgs that splits into two on-shell Higgs at an observed invariant jet mass m. These ‘super-renormalizable’ jets would be interesting to observe in a high-energy muon collider.</a:t>
            </a:r>
          </a:p>
        </p:txBody>
      </p:sp>
      <p:sp>
        <p:nvSpPr>
          <p:cNvPr id="4" name="Slide Number Placeholder 3"/>
          <p:cNvSpPr>
            <a:spLocks noGrp="1"/>
          </p:cNvSpPr>
          <p:nvPr>
            <p:ph type="sldNum" sz="quarter" idx="5"/>
          </p:nvPr>
        </p:nvSpPr>
        <p:spPr/>
        <p:txBody>
          <a:bodyPr/>
          <a:lstStyle/>
          <a:p>
            <a:fld id="{B98619FE-C156-42BE-93BE-604322945412}" type="slidenum">
              <a:rPr lang="en-US" smtClean="0"/>
              <a:t>5</a:t>
            </a:fld>
            <a:endParaRPr lang="en-US"/>
          </a:p>
        </p:txBody>
      </p:sp>
      <p:sp>
        <p:nvSpPr>
          <p:cNvPr id="5" name="Footer Placeholder 4">
            <a:extLst>
              <a:ext uri="{FF2B5EF4-FFF2-40B4-BE49-F238E27FC236}">
                <a16:creationId xmlns:a16="http://schemas.microsoft.com/office/drawing/2014/main" id="{79FF5ACB-65E5-CD9F-6C39-4046C83E0EEA}"/>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178517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compare it with QCD background. The dominant channel will be VBF and the hard process …</a:t>
            </a:r>
          </a:p>
          <a:p>
            <a:endParaRPr lang="en-US" dirty="0"/>
          </a:p>
          <a:p>
            <a:r>
              <a:rPr lang="en-US" dirty="0"/>
              <a:t>We calculate the hard cross- section in a similar way where we take the partonic cross-section and convolute it with the W-boson PDFs for high-energy muons.</a:t>
            </a:r>
          </a:p>
          <a:p>
            <a:endParaRPr lang="en-US" dirty="0"/>
          </a:p>
          <a:p>
            <a:r>
              <a:rPr lang="en-US" dirty="0"/>
              <a:t>The NLL resumed cross-section exponent is well-understood object in QCD. The </a:t>
            </a:r>
            <a:r>
              <a:rPr lang="en-US" dirty="0" err="1"/>
              <a:t>resummation</a:t>
            </a:r>
            <a:r>
              <a:rPr lang="en-US" dirty="0"/>
              <a:t> for </a:t>
            </a:r>
            <a:r>
              <a:rPr lang="en-US" dirty="0" err="1"/>
              <a:t>e+e</a:t>
            </a:r>
            <a:r>
              <a:rPr lang="en-US" dirty="0"/>
              <a:t>- annihilation was calculated in the paper by Catani and others, while the reference above does the calculation for a thrust-like event shape variable, angularity that is infrared-safe. We can use that integrated cross-section for </a:t>
            </a:r>
            <a:r>
              <a:rPr lang="en-US" dirty="0" err="1"/>
              <a:t>mu+mu</a:t>
            </a:r>
            <a:r>
              <a:rPr lang="en-US" dirty="0"/>
              <a:t>- processes as it will only differ by mass effects. </a:t>
            </a:r>
          </a:p>
          <a:p>
            <a:endParaRPr lang="en-US" dirty="0"/>
          </a:p>
          <a:p>
            <a:r>
              <a:rPr lang="en-US" dirty="0"/>
              <a:t>Here, R is the integrated cross-section and one uses an infrared safe event-shape variable, thrust for the calculation. </a:t>
            </a:r>
          </a:p>
          <a:p>
            <a:r>
              <a:rPr lang="en-US" dirty="0"/>
              <a:t>We show the plots of the QCD background jet distribution as a function of the jet invariant mass.</a:t>
            </a:r>
          </a:p>
          <a:p>
            <a:endParaRPr lang="en-US" dirty="0"/>
          </a:p>
          <a:p>
            <a:r>
              <a:rPr lang="en-US" dirty="0"/>
              <a:t>Further explanation that gives us this distribution is given in my backup slides.</a:t>
            </a:r>
          </a:p>
        </p:txBody>
      </p:sp>
      <p:sp>
        <p:nvSpPr>
          <p:cNvPr id="4" name="Slide Number Placeholder 3"/>
          <p:cNvSpPr>
            <a:spLocks noGrp="1"/>
          </p:cNvSpPr>
          <p:nvPr>
            <p:ph type="sldNum" sz="quarter" idx="5"/>
          </p:nvPr>
        </p:nvSpPr>
        <p:spPr/>
        <p:txBody>
          <a:bodyPr/>
          <a:lstStyle/>
          <a:p>
            <a:fld id="{B98619FE-C156-42BE-93BE-604322945412}" type="slidenum">
              <a:rPr lang="en-US" smtClean="0"/>
              <a:t>6</a:t>
            </a:fld>
            <a:endParaRPr lang="en-US"/>
          </a:p>
        </p:txBody>
      </p:sp>
      <p:sp>
        <p:nvSpPr>
          <p:cNvPr id="5" name="Footer Placeholder 4">
            <a:extLst>
              <a:ext uri="{FF2B5EF4-FFF2-40B4-BE49-F238E27FC236}">
                <a16:creationId xmlns:a16="http://schemas.microsoft.com/office/drawing/2014/main" id="{9ABFAE26-0151-AE22-BB48-B48FFAE230C8}"/>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2521992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calculate the differential cross-section distribution for “super-renormalizable” jets from the Jet function we calculated by using the Integrated cross-section.</a:t>
            </a:r>
          </a:p>
          <a:p>
            <a:endParaRPr lang="en-US" dirty="0"/>
          </a:p>
          <a:p>
            <a:r>
              <a:rPr lang="en-US" dirty="0"/>
              <a:t>It will be scaled to the Hard cross-section of </a:t>
            </a:r>
            <a:r>
              <a:rPr lang="en-US" dirty="0" err="1"/>
              <a:t>mu+mu</a:t>
            </a:r>
            <a:r>
              <a:rPr lang="en-US" dirty="0"/>
              <a:t>- to HH via VBF. </a:t>
            </a:r>
          </a:p>
          <a:p>
            <a:endParaRPr lang="en-US" dirty="0"/>
          </a:p>
          <a:p>
            <a:r>
              <a:rPr lang="en-US" dirty="0"/>
              <a:t>These jets have the property that even at different </a:t>
            </a:r>
            <a:r>
              <a:rPr lang="en-US" dirty="0" err="1"/>
              <a:t>cms</a:t>
            </a:r>
            <a:r>
              <a:rPr lang="en-US" dirty="0"/>
              <a:t>, they peak slightly above 2 </a:t>
            </a:r>
            <a:r>
              <a:rPr lang="en-US" dirty="0" err="1"/>
              <a:t>m_H</a:t>
            </a:r>
            <a:r>
              <a:rPr lang="en-US" dirty="0"/>
              <a:t>. As, we go to higher energies, the peak doesn’t shift to a higher invariant jet mass. </a:t>
            </a:r>
          </a:p>
        </p:txBody>
      </p:sp>
      <p:sp>
        <p:nvSpPr>
          <p:cNvPr id="4" name="Slide Number Placeholder 3"/>
          <p:cNvSpPr>
            <a:spLocks noGrp="1"/>
          </p:cNvSpPr>
          <p:nvPr>
            <p:ph type="sldNum" sz="quarter" idx="5"/>
          </p:nvPr>
        </p:nvSpPr>
        <p:spPr/>
        <p:txBody>
          <a:bodyPr/>
          <a:lstStyle/>
          <a:p>
            <a:fld id="{E0746DE6-3336-457D-A091-FA20AC1C536E}" type="slidenum">
              <a:rPr lang="en-US" smtClean="0"/>
              <a:t>7</a:t>
            </a:fld>
            <a:endParaRPr lang="en-US"/>
          </a:p>
        </p:txBody>
      </p:sp>
      <p:sp>
        <p:nvSpPr>
          <p:cNvPr id="5" name="Footer Placeholder 4">
            <a:extLst>
              <a:ext uri="{FF2B5EF4-FFF2-40B4-BE49-F238E27FC236}">
                <a16:creationId xmlns:a16="http://schemas.microsoft.com/office/drawing/2014/main" id="{48B39BC8-FE6C-F017-6719-054E519844EA}"/>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420195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Typical higher-order electroweak corrections </a:t>
            </a:r>
          </a:p>
          <a:p>
            <a:endParaRPr lang="en-US" dirty="0"/>
          </a:p>
          <a:p>
            <a:r>
              <a:rPr lang="en-US" dirty="0"/>
              <a:t>These will have a double log structure. In the infrared they will be regulated by 2*</a:t>
            </a:r>
            <a:r>
              <a:rPr lang="en-US" dirty="0" err="1"/>
              <a:t>m_H</a:t>
            </a:r>
            <a:r>
              <a:rPr lang="en-US" dirty="0"/>
              <a:t> as we want two on-shell Higgs in the final state </a:t>
            </a:r>
            <a:r>
              <a:rPr lang="en-US" dirty="0" err="1"/>
              <a:t>splittings</a:t>
            </a:r>
            <a:r>
              <a:rPr lang="en-US" dirty="0"/>
              <a:t>. </a:t>
            </a:r>
          </a:p>
          <a:p>
            <a:endParaRPr lang="en-US" dirty="0"/>
          </a:p>
          <a:p>
            <a:r>
              <a:rPr lang="en-US" dirty="0"/>
              <a:t>These corrections are not small, but they can be resummed. But, they will give us </a:t>
            </a:r>
            <a:r>
              <a:rPr lang="en-US" dirty="0" err="1"/>
              <a:t>Sudakov</a:t>
            </a:r>
            <a:r>
              <a:rPr lang="en-US" dirty="0"/>
              <a:t> suppression but not change the qualitative picture.</a:t>
            </a:r>
          </a:p>
          <a:p>
            <a:endParaRPr lang="en-US" dirty="0"/>
          </a:p>
          <a:p>
            <a:r>
              <a:rPr lang="en-US" dirty="0"/>
              <a:t>This jet will be a sub-jet in that process and one would need experimental techniques to separate out Electro-weak background.</a:t>
            </a:r>
          </a:p>
          <a:p>
            <a:endParaRPr lang="en-US" dirty="0"/>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8</a:t>
            </a:fld>
            <a:endParaRPr lang="en-US"/>
          </a:p>
        </p:txBody>
      </p:sp>
      <p:sp>
        <p:nvSpPr>
          <p:cNvPr id="5" name="Footer Placeholder 4">
            <a:extLst>
              <a:ext uri="{FF2B5EF4-FFF2-40B4-BE49-F238E27FC236}">
                <a16:creationId xmlns:a16="http://schemas.microsoft.com/office/drawing/2014/main" id="{700F4371-2575-AE6C-5700-731DCE3D698F}"/>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36206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that the QCD jets have a tendency that their peak shifts towards higher invariant jet mass. In the case of very high energy of 100 </a:t>
            </a:r>
            <a:r>
              <a:rPr lang="en-US" dirty="0" err="1"/>
              <a:t>TeV</a:t>
            </a:r>
            <a:r>
              <a:rPr lang="en-US" dirty="0"/>
              <a:t>, we have a very distinct signal and the background is completely shifted to higher invariant jet mass. But, even at low </a:t>
            </a:r>
            <a:r>
              <a:rPr lang="en-US" dirty="0" err="1"/>
              <a:t>cms</a:t>
            </a:r>
            <a:r>
              <a:rPr lang="en-US" dirty="0"/>
              <a:t>, we see that there is a potential for observing a unique kind of jet. These jets have their peaks slightly above 2*</a:t>
            </a:r>
            <a:r>
              <a:rPr lang="en-US" dirty="0" err="1"/>
              <a:t>m_H</a:t>
            </a:r>
            <a:r>
              <a:rPr lang="en-US" dirty="0"/>
              <a:t> even for very high energies. The higher order EW corrections are not small, but they can be resummed, but they won’t change this qualitative feature. Namely, these super-renormalizable Higgs jets won’t spread due to corrections in invariant mass. They fall of as 1/m^4. This will be a part of the future work. </a:t>
            </a:r>
          </a:p>
          <a:p>
            <a:endParaRPr lang="en-US" dirty="0"/>
          </a:p>
          <a:p>
            <a:r>
              <a:rPr lang="en-US" dirty="0"/>
              <a:t>This jet could be a sub-jet in a larger electroweak jet and one would need experimental techniques to separate out Electro-weak background.</a:t>
            </a:r>
          </a:p>
          <a:p>
            <a:endParaRPr lang="en-US" dirty="0"/>
          </a:p>
          <a:p>
            <a:endParaRPr lang="en-US" dirty="0"/>
          </a:p>
        </p:txBody>
      </p:sp>
      <p:sp>
        <p:nvSpPr>
          <p:cNvPr id="4" name="Slide Number Placeholder 3"/>
          <p:cNvSpPr>
            <a:spLocks noGrp="1"/>
          </p:cNvSpPr>
          <p:nvPr>
            <p:ph type="sldNum" sz="quarter" idx="5"/>
          </p:nvPr>
        </p:nvSpPr>
        <p:spPr/>
        <p:txBody>
          <a:bodyPr/>
          <a:lstStyle/>
          <a:p>
            <a:fld id="{B98619FE-C156-42BE-93BE-604322945412}" type="slidenum">
              <a:rPr lang="en-US" smtClean="0"/>
              <a:t>9</a:t>
            </a:fld>
            <a:endParaRPr lang="en-US"/>
          </a:p>
        </p:txBody>
      </p:sp>
      <p:sp>
        <p:nvSpPr>
          <p:cNvPr id="5" name="Footer Placeholder 4">
            <a:extLst>
              <a:ext uri="{FF2B5EF4-FFF2-40B4-BE49-F238E27FC236}">
                <a16:creationId xmlns:a16="http://schemas.microsoft.com/office/drawing/2014/main" id="{9C923419-7E84-C448-56E5-821993F2D903}"/>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380397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unique </a:t>
            </a:r>
          </a:p>
          <a:p>
            <a:endParaRPr lang="en-US" dirty="0"/>
          </a:p>
          <a:p>
            <a:r>
              <a:rPr lang="en-US" dirty="0"/>
              <a:t>Potential BSM models with such similar triple coupling of scalars could also enhance the cross-section peak for these types of jets and this could be an interesting channel to test those models. </a:t>
            </a:r>
          </a:p>
          <a:p>
            <a:endParaRPr lang="en-US" dirty="0"/>
          </a:p>
          <a:p>
            <a:r>
              <a:rPr lang="en-US" dirty="0"/>
              <a:t>Hadron colliders have backgrounds that scale with collider energy. Sensitivity to triple-Higgs coupling of SM can be matched by an O(10) </a:t>
            </a:r>
            <a:r>
              <a:rPr lang="en-US" dirty="0" err="1"/>
              <a:t>TeV</a:t>
            </a:r>
            <a:r>
              <a:rPr lang="en-US" dirty="0"/>
              <a:t> muon collider. </a:t>
            </a:r>
          </a:p>
        </p:txBody>
      </p:sp>
      <p:sp>
        <p:nvSpPr>
          <p:cNvPr id="4" name="Slide Number Placeholder 3"/>
          <p:cNvSpPr>
            <a:spLocks noGrp="1"/>
          </p:cNvSpPr>
          <p:nvPr>
            <p:ph type="sldNum" sz="quarter" idx="5"/>
          </p:nvPr>
        </p:nvSpPr>
        <p:spPr/>
        <p:txBody>
          <a:bodyPr/>
          <a:lstStyle/>
          <a:p>
            <a:fld id="{E0746DE6-3336-457D-A091-FA20AC1C536E}" type="slidenum">
              <a:rPr lang="en-US" smtClean="0"/>
              <a:t>10</a:t>
            </a:fld>
            <a:endParaRPr lang="en-US"/>
          </a:p>
        </p:txBody>
      </p:sp>
      <p:sp>
        <p:nvSpPr>
          <p:cNvPr id="5" name="Footer Placeholder 4">
            <a:extLst>
              <a:ext uri="{FF2B5EF4-FFF2-40B4-BE49-F238E27FC236}">
                <a16:creationId xmlns:a16="http://schemas.microsoft.com/office/drawing/2014/main" id="{D2F71ECB-7A96-C0FA-A9B5-9F18822E4780}"/>
              </a:ext>
            </a:extLst>
          </p:cNvPr>
          <p:cNvSpPr>
            <a:spLocks noGrp="1"/>
          </p:cNvSpPr>
          <p:nvPr>
            <p:ph type="ftr" sz="quarter" idx="4"/>
          </p:nvPr>
        </p:nvSpPr>
        <p:spPr/>
        <p:txBody>
          <a:bodyPr/>
          <a:lstStyle/>
          <a:p>
            <a:r>
              <a:rPr lang="en-US"/>
              <a:t>Pheno '23</a:t>
            </a:r>
          </a:p>
        </p:txBody>
      </p:sp>
    </p:spTree>
    <p:extLst>
      <p:ext uri="{BB962C8B-B14F-4D97-AF65-F5344CB8AC3E}">
        <p14:creationId xmlns:p14="http://schemas.microsoft.com/office/powerpoint/2010/main" val="1529831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73A1305-DFDC-4C6E-87D7-1CDEBDC25442}" type="datetime1">
              <a:rPr kumimoji="0" lang="en-US" sz="900" b="0" i="0" u="none" strike="noStrike" kern="1200" cap="none" spc="0" normalizeH="0" baseline="0" noProof="0" smtClean="0">
                <a:ln>
                  <a:noFill/>
                </a:ln>
                <a:solidFill>
                  <a:srgbClr val="ED8428"/>
                </a:solidFill>
                <a:effectLst/>
                <a:uLnTx/>
                <a:uFillTx/>
                <a:latin typeface="Gill Sans MT" panose="020B0502020104020203"/>
                <a:ea typeface="+mn-ea"/>
                <a:cs typeface="+mn-cs"/>
              </a:rPr>
              <a:t>5/8/2023</a:t>
            </a:fld>
            <a:endParaRPr kumimoji="0" lang="en-US" sz="900" b="0" i="0" u="none" strike="noStrike" kern="1200" cap="none" spc="0" normalizeH="0" baseline="0" noProof="0" dirty="0">
              <a:ln>
                <a:noFill/>
              </a:ln>
              <a:solidFill>
                <a:srgbClr val="ED8428"/>
              </a:solidFill>
              <a:effectLst/>
              <a:uLnTx/>
              <a:uFillTx/>
              <a:latin typeface="Gill Sans MT" panose="020B0502020104020203"/>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a:ln>
                  <a:noFill/>
                </a:ln>
                <a:solidFill>
                  <a:srgbClr val="ED8428"/>
                </a:solidFill>
                <a:effectLst/>
                <a:uLnTx/>
                <a:uFillTx/>
                <a:latin typeface="Gill Sans MT" panose="020B0502020104020203"/>
                <a:ea typeface="+mn-ea"/>
                <a:cs typeface="+mn-cs"/>
              </a:rPr>
              <a:t>Pheno '23</a:t>
            </a:r>
            <a:endPar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endParaRPr>
          </a:p>
        </p:txBody>
      </p:sp>
      <p:sp>
        <p:nvSpPr>
          <p:cNvPr id="6" name="Slide Number Placeholder 5"/>
          <p:cNvSpPr>
            <a:spLocks noGrp="1"/>
          </p:cNvSpPr>
          <p:nvPr>
            <p:ph type="sldNum" sz="quarter" idx="12"/>
          </p:nvPr>
        </p:nvSpPr>
        <p:spPr>
          <a:xfrm>
            <a:off x="10558300" y="5956137"/>
            <a:ext cx="1052508"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dirty="0">
                <a:ln>
                  <a:noFill/>
                </a:ln>
                <a:solidFill>
                  <a:srgbClr val="ED842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ED842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5926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D04674-FD41-4A2C-AB69-62A5F3CABF2E}" type="datetime1">
              <a:rPr lang="en-US" smtClean="0"/>
              <a:t>5/8/2023</a:t>
            </a:fld>
            <a:endParaRPr lang="en-US" dirty="0"/>
          </a:p>
        </p:txBody>
      </p:sp>
      <p:sp>
        <p:nvSpPr>
          <p:cNvPr id="3" name="Footer Placeholder 2"/>
          <p:cNvSpPr>
            <a:spLocks noGrp="1"/>
          </p:cNvSpPr>
          <p:nvPr>
            <p:ph type="ftr" sz="quarter" idx="11"/>
          </p:nvPr>
        </p:nvSpPr>
        <p:spPr/>
        <p:txBody>
          <a:bodyPr/>
          <a:lstStyle/>
          <a:p>
            <a:r>
              <a:rPr lang="en-US"/>
              <a:t>Pheno '23</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575676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1034C7AC-0064-4364-879E-6838508B9A8F}" type="datetime1">
              <a:rPr lang="en-US" smtClean="0"/>
              <a:t>5/8/2023</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r>
              <a:rPr lang="en-US"/>
              <a:t>Pheno '23</a:t>
            </a:r>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07628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4513EAA-8108-488E-A49C-F90543A9A14E}" type="datetime1">
              <a:rPr lang="en-US" smtClean="0"/>
              <a:t>5/8/2023</a:t>
            </a:fld>
            <a:endParaRPr lang="en-US" dirty="0"/>
          </a:p>
        </p:txBody>
      </p:sp>
      <p:sp>
        <p:nvSpPr>
          <p:cNvPr id="6" name="Footer Placeholder 5"/>
          <p:cNvSpPr>
            <a:spLocks noGrp="1"/>
          </p:cNvSpPr>
          <p:nvPr>
            <p:ph type="ftr" sz="quarter" idx="11"/>
          </p:nvPr>
        </p:nvSpPr>
        <p:spPr/>
        <p:txBody>
          <a:bodyPr/>
          <a:lstStyle/>
          <a:p>
            <a:r>
              <a:rPr lang="en-US"/>
              <a:t>Pheno '23</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802267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573EFE-B18B-4190-A6D1-163581D16288}" type="datetime1">
              <a:rPr lang="en-US" smtClean="0"/>
              <a:t>5/8/2023</a:t>
            </a:fld>
            <a:endParaRPr lang="en-US" dirty="0"/>
          </a:p>
        </p:txBody>
      </p:sp>
      <p:sp>
        <p:nvSpPr>
          <p:cNvPr id="5" name="Footer Placeholder 4"/>
          <p:cNvSpPr>
            <a:spLocks noGrp="1"/>
          </p:cNvSpPr>
          <p:nvPr>
            <p:ph type="ftr" sz="quarter" idx="11"/>
          </p:nvPr>
        </p:nvSpPr>
        <p:spPr/>
        <p:txBody>
          <a:bodyPr/>
          <a:lstStyle/>
          <a:p>
            <a:r>
              <a:rPr lang="en-US"/>
              <a:t>Pheno '23</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934464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63C138FD-37D7-4BA5-8776-85D5A84C12DC}" type="datetime1">
              <a:rPr lang="en-US" smtClean="0"/>
              <a:t>5/8/2023</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r>
              <a:rPr lang="en-US"/>
              <a:t>Pheno '23</a:t>
            </a:r>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701499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F1106-2D38-694E-E221-0C9AF9276E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DDC2636-3F47-EF1F-5758-6DB267A7ED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3C46F6-978F-DC42-6E15-584F3F995502}"/>
              </a:ext>
            </a:extLst>
          </p:cNvPr>
          <p:cNvSpPr>
            <a:spLocks noGrp="1"/>
          </p:cNvSpPr>
          <p:nvPr>
            <p:ph type="dt" sz="half" idx="10"/>
          </p:nvPr>
        </p:nvSpPr>
        <p:spPr/>
        <p:txBody>
          <a:bodyPr/>
          <a:lstStyle/>
          <a:p>
            <a:fld id="{FF673615-D9E1-4562-A1E1-6BFEBFCD4181}" type="datetime1">
              <a:rPr lang="en-US" smtClean="0"/>
              <a:t>5/8/2023</a:t>
            </a:fld>
            <a:endParaRPr lang="en-US"/>
          </a:p>
        </p:txBody>
      </p:sp>
      <p:sp>
        <p:nvSpPr>
          <p:cNvPr id="5" name="Footer Placeholder 4">
            <a:extLst>
              <a:ext uri="{FF2B5EF4-FFF2-40B4-BE49-F238E27FC236}">
                <a16:creationId xmlns:a16="http://schemas.microsoft.com/office/drawing/2014/main" id="{8C2844AD-1C39-A254-DA0A-50BEA0DD24C0}"/>
              </a:ext>
            </a:extLst>
          </p:cNvPr>
          <p:cNvSpPr>
            <a:spLocks noGrp="1"/>
          </p:cNvSpPr>
          <p:nvPr>
            <p:ph type="ftr" sz="quarter" idx="11"/>
          </p:nvPr>
        </p:nvSpPr>
        <p:spPr/>
        <p:txBody>
          <a:bodyPr/>
          <a:lstStyle/>
          <a:p>
            <a:r>
              <a:rPr lang="en-US"/>
              <a:t>Pheno '23</a:t>
            </a:r>
          </a:p>
        </p:txBody>
      </p:sp>
      <p:sp>
        <p:nvSpPr>
          <p:cNvPr id="6" name="Slide Number Placeholder 5">
            <a:extLst>
              <a:ext uri="{FF2B5EF4-FFF2-40B4-BE49-F238E27FC236}">
                <a16:creationId xmlns:a16="http://schemas.microsoft.com/office/drawing/2014/main" id="{BE53E966-659A-DC69-498C-EDD5B646A2CB}"/>
              </a:ext>
            </a:extLst>
          </p:cNvPr>
          <p:cNvSpPr>
            <a:spLocks noGrp="1"/>
          </p:cNvSpPr>
          <p:nvPr>
            <p:ph type="sldNum" sz="quarter" idx="12"/>
          </p:nvPr>
        </p:nvSpPr>
        <p:spPr/>
        <p:txBody>
          <a:bodyPr/>
          <a:lstStyle/>
          <a:p>
            <a:fld id="{3352F035-A5FA-4122-909F-FE154D5F8C31}" type="slidenum">
              <a:rPr lang="en-US" smtClean="0"/>
              <a:t>‹#›</a:t>
            </a:fld>
            <a:endParaRPr lang="en-US"/>
          </a:p>
        </p:txBody>
      </p:sp>
    </p:spTree>
    <p:extLst>
      <p:ext uri="{BB962C8B-B14F-4D97-AF65-F5344CB8AC3E}">
        <p14:creationId xmlns:p14="http://schemas.microsoft.com/office/powerpoint/2010/main" val="178037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F7B07C5-9183-467E-910B-2E67E10E23AE}" type="datetime1">
              <a:rPr lang="en-US" smtClean="0"/>
              <a:t>5/8/2023</a:t>
            </a:fld>
            <a:endParaRPr lang="en-US" dirty="0"/>
          </a:p>
        </p:txBody>
      </p:sp>
      <p:sp>
        <p:nvSpPr>
          <p:cNvPr id="6" name="Footer Placeholder 5"/>
          <p:cNvSpPr>
            <a:spLocks noGrp="1"/>
          </p:cNvSpPr>
          <p:nvPr>
            <p:ph type="ftr" sz="quarter" idx="11"/>
          </p:nvPr>
        </p:nvSpPr>
        <p:spPr/>
        <p:txBody>
          <a:bodyPr/>
          <a:lstStyle/>
          <a:p>
            <a:r>
              <a:rPr lang="en-US"/>
              <a:t>Pheno '23</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23053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C2166B63-7C0E-4078-ACD7-F88FE4F60965}" type="datetime1">
              <a:rPr lang="en-US" smtClean="0"/>
              <a:t>5/8/2023</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r>
              <a:rPr lang="en-US"/>
              <a:t>Pheno '23</a:t>
            </a:r>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33828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16D7F0-06C2-47CC-824F-AAC06B142508}" type="datetime1">
              <a:rPr lang="en-US" smtClean="0"/>
              <a:t>5/8/2023</a:t>
            </a:fld>
            <a:endParaRPr lang="en-US" dirty="0"/>
          </a:p>
        </p:txBody>
      </p:sp>
      <p:sp>
        <p:nvSpPr>
          <p:cNvPr id="5" name="Footer Placeholder 4"/>
          <p:cNvSpPr>
            <a:spLocks noGrp="1"/>
          </p:cNvSpPr>
          <p:nvPr>
            <p:ph type="ftr" sz="quarter" idx="11"/>
          </p:nvPr>
        </p:nvSpPr>
        <p:spPr/>
        <p:txBody>
          <a:bodyPr/>
          <a:lstStyle/>
          <a:p>
            <a:r>
              <a:rPr lang="en-US"/>
              <a:t>Pheno '23</a:t>
            </a:r>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30477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FBD6E2EE-5EFD-4ABD-AB68-4511F4EBAC8E}" type="datetime1">
              <a:rPr lang="en-US" smtClean="0"/>
              <a:t>5/8/2023</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US"/>
              <a:t>Pheno '23</a:t>
            </a:r>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155567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2AC109-F149-4859-8864-51ED276EA197}" type="datetime1">
              <a:rPr lang="en-US" smtClean="0"/>
              <a:t>5/8/2023</a:t>
            </a:fld>
            <a:endParaRPr lang="en-US" dirty="0"/>
          </a:p>
        </p:txBody>
      </p:sp>
      <p:sp>
        <p:nvSpPr>
          <p:cNvPr id="6" name="Footer Placeholder 5"/>
          <p:cNvSpPr>
            <a:spLocks noGrp="1"/>
          </p:cNvSpPr>
          <p:nvPr>
            <p:ph type="ftr" sz="quarter" idx="11"/>
          </p:nvPr>
        </p:nvSpPr>
        <p:spPr/>
        <p:txBody>
          <a:bodyPr/>
          <a:lstStyle/>
          <a:p>
            <a:r>
              <a:rPr lang="en-US"/>
              <a:t>Pheno '23</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346269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A3BD24-48A7-4597-9C01-4EB81093396B}" type="datetime1">
              <a:rPr lang="en-US" smtClean="0"/>
              <a:t>5/8/2023</a:t>
            </a:fld>
            <a:endParaRPr lang="en-US" dirty="0"/>
          </a:p>
        </p:txBody>
      </p:sp>
      <p:sp>
        <p:nvSpPr>
          <p:cNvPr id="8" name="Footer Placeholder 7"/>
          <p:cNvSpPr>
            <a:spLocks noGrp="1"/>
          </p:cNvSpPr>
          <p:nvPr>
            <p:ph type="ftr" sz="quarter" idx="11"/>
          </p:nvPr>
        </p:nvSpPr>
        <p:spPr/>
        <p:txBody>
          <a:bodyPr/>
          <a:lstStyle/>
          <a:p>
            <a:r>
              <a:rPr lang="en-US"/>
              <a:t>Pheno '23</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446838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0529614-5E76-46E5-BC8F-57300320A620}" type="datetime1">
              <a:rPr lang="en-US" smtClean="0"/>
              <a:t>5/8/2023</a:t>
            </a:fld>
            <a:endParaRPr lang="en-US" dirty="0"/>
          </a:p>
        </p:txBody>
      </p:sp>
      <p:sp>
        <p:nvSpPr>
          <p:cNvPr id="4" name="Footer Placeholder 3"/>
          <p:cNvSpPr>
            <a:spLocks noGrp="1"/>
          </p:cNvSpPr>
          <p:nvPr>
            <p:ph type="ftr" sz="quarter" idx="11"/>
          </p:nvPr>
        </p:nvSpPr>
        <p:spPr/>
        <p:txBody>
          <a:bodyPr/>
          <a:lstStyle/>
          <a:p>
            <a:r>
              <a:rPr lang="en-US"/>
              <a:t>Pheno '23</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2558030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98DACC74-CCEC-46BE-AF2F-BB148F73846C}" type="datetime1">
              <a:rPr kumimoji="0" lang="en-US" sz="900" b="0" i="0" u="none" strike="noStrike" kern="1200" cap="none" spc="0" normalizeH="0" baseline="0" noProof="0" smtClean="0">
                <a:ln>
                  <a:noFill/>
                </a:ln>
                <a:solidFill>
                  <a:srgbClr val="ED8428"/>
                </a:solidFill>
                <a:effectLst/>
                <a:uLnTx/>
                <a:uFillTx/>
                <a:latin typeface="Gill Sans MT" panose="020B0502020104020203"/>
                <a:ea typeface="+mn-ea"/>
                <a:cs typeface="+mn-cs"/>
              </a:rPr>
              <a:t>5/8/2023</a:t>
            </a:fld>
            <a:endParaRPr kumimoji="0" lang="en-US" sz="900" b="0" i="0" u="none" strike="noStrike" kern="1200" cap="none" spc="0" normalizeH="0" baseline="0" noProof="0" dirty="0">
              <a:ln>
                <a:noFill/>
              </a:ln>
              <a:solidFill>
                <a:srgbClr val="ED8428"/>
              </a:solidFill>
              <a:effectLst/>
              <a:uLnTx/>
              <a:uFillTx/>
              <a:latin typeface="Gill Sans MT" panose="020B0502020104020203"/>
              <a:ea typeface="+mn-ea"/>
              <a:cs typeface="+mn-cs"/>
            </a:endParaRPr>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a:ln>
                  <a:noFill/>
                </a:ln>
                <a:solidFill>
                  <a:srgbClr val="ED8428"/>
                </a:solidFill>
                <a:effectLst/>
                <a:uLnTx/>
                <a:uFillTx/>
                <a:latin typeface="Gill Sans MT" panose="020B0502020104020203"/>
                <a:ea typeface="+mn-ea"/>
                <a:cs typeface="+mn-cs"/>
              </a:rPr>
              <a:t>Pheno '23</a:t>
            </a:r>
            <a:endPar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endParaRPr>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dirty="0">
                <a:ln>
                  <a:noFill/>
                </a:ln>
                <a:solidFill>
                  <a:srgbClr val="ED842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a:ln>
                <a:noFill/>
              </a:ln>
              <a:solidFill>
                <a:srgbClr val="ED8428"/>
              </a:solidFill>
              <a:effectLst/>
              <a:uLnTx/>
              <a:uFillTx/>
              <a:latin typeface="Gill Sans MT" panose="020B0502020104020203"/>
              <a:ea typeface="+mn-ea"/>
              <a:cs typeface="+mn-cs"/>
            </a:endParaRPr>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506742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69DFC297-63DA-4936-8F95-AEB69A3B45E4}" type="datetime1">
              <a:rPr lang="en-US" smtClean="0"/>
              <a:t>5/8/2023</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r>
              <a:rPr lang="en-US"/>
              <a:t>Pheno '23</a:t>
            </a:r>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32327612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hd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arxiv.org/abs/2103.14043"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arxiv.org/abs/hep-ph/0307394v2" TargetMode="Externa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8" Type="http://schemas.openxmlformats.org/officeDocument/2006/relationships/hyperlink" Target="https://arxiv.org/abs/hep-ph/0307394v2" TargetMode="External"/><Relationship Id="rId3" Type="http://schemas.openxmlformats.org/officeDocument/2006/relationships/image" Target="../media/image131.png"/><Relationship Id="rId7" Type="http://schemas.openxmlformats.org/officeDocument/2006/relationships/image" Target="../media/image35.sv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hyperlink" Target="https://arxiv.org/abs/2007.14300v3" TargetMode="External"/><Relationship Id="rId3" Type="http://schemas.openxmlformats.org/officeDocument/2006/relationships/image" Target="../media/image50.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arxiv.org/abs/1911.12366v2" TargetMode="External"/><Relationship Id="rId4" Type="http://schemas.openxmlformats.org/officeDocument/2006/relationships/hyperlink" Target="https://arxiv.org/abs/1611.00788v2"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hyperlink" Target="https://arxiv.org/abs/1611.00788v2"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sv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hyperlink" Target="https://arxiv.org/abs/hep-ph/0307394v2" TargetMode="Externa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7.sv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1.png"/><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4.svg"/><Relationship Id="rId11" Type="http://schemas.openxmlformats.org/officeDocument/2006/relationships/image" Target="../media/image30.png"/><Relationship Id="rId5" Type="http://schemas.openxmlformats.org/officeDocument/2006/relationships/image" Target="../media/image23.png"/><Relationship Id="rId10" Type="http://schemas.openxmlformats.org/officeDocument/2006/relationships/image" Target="../media/image29.png"/><Relationship Id="rId4" Type="http://schemas.openxmlformats.org/officeDocument/2006/relationships/image" Target="../media/image22.svg"/><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DD60C94-0C9C-47B7-BE88-045235ACCC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8BB75BBB-DBC7-1170-E0C5-69715A06DE7C}"/>
              </a:ext>
            </a:extLst>
          </p:cNvPr>
          <p:cNvSpPr>
            <a:spLocks noGrp="1"/>
          </p:cNvSpPr>
          <p:nvPr>
            <p:ph type="ctrTitle"/>
          </p:nvPr>
        </p:nvSpPr>
        <p:spPr>
          <a:xfrm>
            <a:off x="446533" y="1552397"/>
            <a:ext cx="7231784" cy="3654081"/>
          </a:xfrm>
        </p:spPr>
        <p:txBody>
          <a:bodyPr anchor="ctr">
            <a:normAutofit/>
          </a:bodyPr>
          <a:lstStyle/>
          <a:p>
            <a:r>
              <a:rPr lang="en-US" sz="4400" dirty="0">
                <a:solidFill>
                  <a:schemeClr val="tx2"/>
                </a:solidFill>
              </a:rPr>
              <a:t>A phenomenological study of </a:t>
            </a:r>
            <a:r>
              <a:rPr lang="en-US" sz="4400" dirty="0" err="1">
                <a:solidFill>
                  <a:schemeClr val="tx2"/>
                </a:solidFill>
              </a:rPr>
              <a:t>higgs</a:t>
            </a:r>
            <a:r>
              <a:rPr lang="en-US" sz="4400" dirty="0">
                <a:solidFill>
                  <a:schemeClr val="tx2"/>
                </a:solidFill>
              </a:rPr>
              <a:t> jets at a muon collider</a:t>
            </a:r>
          </a:p>
        </p:txBody>
      </p:sp>
      <p:sp>
        <p:nvSpPr>
          <p:cNvPr id="6" name="Subtitle 5">
            <a:extLst>
              <a:ext uri="{FF2B5EF4-FFF2-40B4-BE49-F238E27FC236}">
                <a16:creationId xmlns:a16="http://schemas.microsoft.com/office/drawing/2014/main" id="{FB82B72D-B682-4AF9-7BF9-F9C079A69154}"/>
              </a:ext>
            </a:extLst>
          </p:cNvPr>
          <p:cNvSpPr>
            <a:spLocks noGrp="1"/>
          </p:cNvSpPr>
          <p:nvPr>
            <p:ph type="subTitle" idx="1"/>
          </p:nvPr>
        </p:nvSpPr>
        <p:spPr>
          <a:xfrm>
            <a:off x="8129871" y="1552397"/>
            <a:ext cx="3610575" cy="3654082"/>
          </a:xfrm>
        </p:spPr>
        <p:txBody>
          <a:bodyPr anchor="ctr">
            <a:normAutofit/>
          </a:bodyPr>
          <a:lstStyle/>
          <a:p>
            <a:pPr algn="l"/>
            <a:r>
              <a:rPr lang="en-US" sz="2800" dirty="0">
                <a:solidFill>
                  <a:schemeClr val="accent3">
                    <a:lumMod val="50000"/>
                  </a:schemeClr>
                </a:solidFill>
              </a:rPr>
              <a:t>JAY DESAI</a:t>
            </a:r>
          </a:p>
          <a:p>
            <a:pPr algn="l"/>
            <a:endParaRPr lang="en-US" sz="2800" dirty="0">
              <a:solidFill>
                <a:schemeClr val="accent3">
                  <a:lumMod val="50000"/>
                </a:schemeClr>
              </a:solidFill>
            </a:endParaRPr>
          </a:p>
          <a:p>
            <a:pPr algn="l"/>
            <a:r>
              <a:rPr lang="en-US" sz="2800" dirty="0">
                <a:solidFill>
                  <a:schemeClr val="accent3">
                    <a:lumMod val="50000"/>
                  </a:schemeClr>
                </a:solidFill>
              </a:rPr>
              <a:t>ADVISOR:</a:t>
            </a:r>
          </a:p>
          <a:p>
            <a:pPr algn="l"/>
            <a:r>
              <a:rPr lang="en-US" sz="2800" dirty="0">
                <a:solidFill>
                  <a:schemeClr val="accent3">
                    <a:lumMod val="50000"/>
                  </a:schemeClr>
                </a:solidFill>
              </a:rPr>
              <a:t>GEORGE STERMAN</a:t>
            </a:r>
          </a:p>
        </p:txBody>
      </p:sp>
      <p:sp>
        <p:nvSpPr>
          <p:cNvPr id="13" name="Rectangle 12">
            <a:extLst>
              <a:ext uri="{FF2B5EF4-FFF2-40B4-BE49-F238E27FC236}">
                <a16:creationId xmlns:a16="http://schemas.microsoft.com/office/drawing/2014/main" id="{BFCF7016-AC99-433F-B943-24C3736E0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3" y="457200"/>
            <a:ext cx="7579574" cy="64361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A03737D1-A930-4E3E-9160-3CD4AEC72A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29871" y="453642"/>
            <a:ext cx="3615596" cy="645113"/>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F71CFF33-010E-4E26-A285-83B1829823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3" y="5707627"/>
            <a:ext cx="11293913" cy="64922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4" name="Slide Number Placeholder 3">
            <a:extLst>
              <a:ext uri="{FF2B5EF4-FFF2-40B4-BE49-F238E27FC236}">
                <a16:creationId xmlns:a16="http://schemas.microsoft.com/office/drawing/2014/main" id="{E489EEB2-40A0-2543-E012-1A9076E0E6AC}"/>
              </a:ext>
            </a:extLst>
          </p:cNvPr>
          <p:cNvSpPr>
            <a:spLocks noGrp="1"/>
          </p:cNvSpPr>
          <p:nvPr>
            <p:ph type="sldNum" sz="quarter" idx="12"/>
          </p:nvPr>
        </p:nvSpPr>
        <p:spPr>
          <a:xfrm>
            <a:off x="10626212" y="5836161"/>
            <a:ext cx="948527" cy="365125"/>
          </a:xfrm>
        </p:spPr>
        <p:txBody>
          <a:bodyPr>
            <a:normAutofit/>
          </a:bodyPr>
          <a:lstStyle/>
          <a:p>
            <a:pPr>
              <a:spcAft>
                <a:spcPts val="600"/>
              </a:spcAft>
            </a:pPr>
            <a:fld id="{3352F035-A5FA-4122-909F-FE154D5F8C31}" type="slidenum">
              <a:rPr lang="en-US">
                <a:solidFill>
                  <a:srgbClr val="FFFFFF"/>
                </a:solidFill>
              </a:rPr>
              <a:pPr>
                <a:spcAft>
                  <a:spcPts val="600"/>
                </a:spcAft>
              </a:pPr>
              <a:t>1</a:t>
            </a:fld>
            <a:endParaRPr lang="en-US">
              <a:solidFill>
                <a:srgbClr val="FFFFFF"/>
              </a:solidFill>
            </a:endParaRPr>
          </a:p>
        </p:txBody>
      </p:sp>
      <p:pic>
        <p:nvPicPr>
          <p:cNvPr id="3" name="Picture 2" descr="Logo, company name&#10;&#10;Description automatically generated">
            <a:extLst>
              <a:ext uri="{FF2B5EF4-FFF2-40B4-BE49-F238E27FC236}">
                <a16:creationId xmlns:a16="http://schemas.microsoft.com/office/drawing/2014/main" id="{5E6AF16B-F6DB-548E-B4C6-1078B2138D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45" y="4699825"/>
            <a:ext cx="1153667" cy="958236"/>
          </a:xfrm>
          <a:prstGeom prst="rect">
            <a:avLst/>
          </a:prstGeom>
        </p:spPr>
      </p:pic>
      <p:pic>
        <p:nvPicPr>
          <p:cNvPr id="7" name="Picture 6">
            <a:extLst>
              <a:ext uri="{FF2B5EF4-FFF2-40B4-BE49-F238E27FC236}">
                <a16:creationId xmlns:a16="http://schemas.microsoft.com/office/drawing/2014/main" id="{94CEDCE3-478C-1249-7A91-D4005C1F954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166304" y="4782734"/>
            <a:ext cx="2503666" cy="845479"/>
          </a:xfrm>
          <a:prstGeom prst="rect">
            <a:avLst/>
          </a:prstGeom>
          <a:effectLst>
            <a:outerShdw blurRad="241300" dist="50800" dir="5400000" algn="ctr" rotWithShape="0">
              <a:srgbClr val="000000">
                <a:alpha val="0"/>
              </a:srgbClr>
            </a:outerShdw>
          </a:effectLst>
        </p:spPr>
      </p:pic>
      <p:sp>
        <p:nvSpPr>
          <p:cNvPr id="9" name="Footer Placeholder 8">
            <a:extLst>
              <a:ext uri="{FF2B5EF4-FFF2-40B4-BE49-F238E27FC236}">
                <a16:creationId xmlns:a16="http://schemas.microsoft.com/office/drawing/2014/main" id="{87A2AE42-7476-5D62-6FC1-F3FF12076A43}"/>
              </a:ext>
            </a:extLst>
          </p:cNvPr>
          <p:cNvSpPr>
            <a:spLocks noGrp="1"/>
          </p:cNvSpPr>
          <p:nvPr>
            <p:ph type="ftr" sz="quarter" idx="11"/>
          </p:nvPr>
        </p:nvSpPr>
        <p:spPr/>
        <p:txBody>
          <a:bodyPr/>
          <a:lstStyle/>
          <a:p>
            <a:r>
              <a:rPr lang="en-US"/>
              <a:t>Pheno '23</a:t>
            </a:r>
          </a:p>
        </p:txBody>
      </p:sp>
    </p:spTree>
    <p:extLst>
      <p:ext uri="{BB962C8B-B14F-4D97-AF65-F5344CB8AC3E}">
        <p14:creationId xmlns:p14="http://schemas.microsoft.com/office/powerpoint/2010/main" val="28793178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32D24-8E32-4B46-3F44-E1E144EABE50}"/>
              </a:ext>
            </a:extLst>
          </p:cNvPr>
          <p:cNvSpPr>
            <a:spLocks noGrp="1"/>
          </p:cNvSpPr>
          <p:nvPr>
            <p:ph type="title"/>
          </p:nvPr>
        </p:nvSpPr>
        <p:spPr/>
        <p:txBody>
          <a:bodyPr/>
          <a:lstStyle/>
          <a:p>
            <a:r>
              <a:rPr lang="en-US" dirty="0"/>
              <a:t>conclusions</a:t>
            </a:r>
          </a:p>
        </p:txBody>
      </p:sp>
      <p:sp>
        <p:nvSpPr>
          <p:cNvPr id="4" name="Content Placeholder 3">
            <a:extLst>
              <a:ext uri="{FF2B5EF4-FFF2-40B4-BE49-F238E27FC236}">
                <a16:creationId xmlns:a16="http://schemas.microsoft.com/office/drawing/2014/main" id="{19A7AADC-53CC-1819-9777-5F9D30B94BD0}"/>
              </a:ext>
            </a:extLst>
          </p:cNvPr>
          <p:cNvSpPr>
            <a:spLocks noGrp="1"/>
          </p:cNvSpPr>
          <p:nvPr>
            <p:ph idx="1"/>
          </p:nvPr>
        </p:nvSpPr>
        <p:spPr>
          <a:xfrm>
            <a:off x="581192" y="2227263"/>
            <a:ext cx="11029615" cy="4051715"/>
          </a:xfrm>
        </p:spPr>
        <p:txBody>
          <a:bodyPr/>
          <a:lstStyle/>
          <a:p>
            <a:r>
              <a:rPr lang="en-US" dirty="0"/>
              <a:t>We calculated the </a:t>
            </a:r>
            <a:r>
              <a:rPr lang="en-US" sz="1800" dirty="0"/>
              <a:t>“Super-renormalizable”</a:t>
            </a:r>
            <a:r>
              <a:rPr lang="en-US" dirty="0"/>
              <a:t> </a:t>
            </a:r>
            <a:r>
              <a:rPr lang="en-US" sz="1800" dirty="0"/>
              <a:t>Higgs jet distribution at lowest order in the </a:t>
            </a:r>
            <a:r>
              <a:rPr lang="en-US" dirty="0"/>
              <a:t>J</a:t>
            </a:r>
            <a:r>
              <a:rPr lang="en-US" sz="1800" dirty="0"/>
              <a:t>et function and the Hard cross section.</a:t>
            </a:r>
            <a:br>
              <a:rPr lang="en-US" sz="1800" dirty="0"/>
            </a:br>
            <a:endParaRPr lang="en-US" sz="1800" dirty="0"/>
          </a:p>
          <a:p>
            <a:r>
              <a:rPr lang="en-US" sz="1800" dirty="0"/>
              <a:t>We showed that at higher center of mass energies, the Higgs jet distribution shows a distinctive peak compared to QCD background jets.</a:t>
            </a:r>
            <a:br>
              <a:rPr lang="en-US" sz="1800" dirty="0"/>
            </a:br>
            <a:endParaRPr lang="en-US" sz="1800" dirty="0"/>
          </a:p>
          <a:p>
            <a:r>
              <a:rPr lang="en-US" sz="1800" dirty="0"/>
              <a:t>The higher order EW corrections, al</a:t>
            </a:r>
            <a:r>
              <a:rPr lang="en-US" dirty="0"/>
              <a:t>beit not small, can be handled via </a:t>
            </a:r>
            <a:r>
              <a:rPr lang="en-US" dirty="0" err="1"/>
              <a:t>resummation</a:t>
            </a:r>
            <a:r>
              <a:rPr lang="en-US" dirty="0"/>
              <a:t>.  They will give us </a:t>
            </a:r>
            <a:r>
              <a:rPr lang="en-US" dirty="0" err="1"/>
              <a:t>Sudakov</a:t>
            </a:r>
            <a:r>
              <a:rPr lang="en-US" dirty="0"/>
              <a:t> suppression but won’t change the qualitative picture.</a:t>
            </a:r>
            <a:br>
              <a:rPr lang="en-US" sz="1800" dirty="0"/>
            </a:br>
            <a:endParaRPr lang="en-US" sz="1800" dirty="0"/>
          </a:p>
          <a:p>
            <a:r>
              <a:rPr lang="en-US" sz="1800" dirty="0"/>
              <a:t>Muon collider could provide an interesting opportunity to observe these jets with applications to test BSM physics.</a:t>
            </a:r>
          </a:p>
          <a:p>
            <a:endParaRPr lang="en-US" dirty="0"/>
          </a:p>
          <a:p>
            <a:endParaRPr lang="en-US" dirty="0"/>
          </a:p>
        </p:txBody>
      </p:sp>
      <p:sp>
        <p:nvSpPr>
          <p:cNvPr id="5" name="Slide Number Placeholder 4">
            <a:extLst>
              <a:ext uri="{FF2B5EF4-FFF2-40B4-BE49-F238E27FC236}">
                <a16:creationId xmlns:a16="http://schemas.microsoft.com/office/drawing/2014/main" id="{5E53F08B-8FC0-5A2E-F074-D04CEEB970CE}"/>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
        <p:nvSpPr>
          <p:cNvPr id="6" name="Footer Placeholder 5">
            <a:extLst>
              <a:ext uri="{FF2B5EF4-FFF2-40B4-BE49-F238E27FC236}">
                <a16:creationId xmlns:a16="http://schemas.microsoft.com/office/drawing/2014/main" id="{963A6AC2-3C57-C31D-18AD-35E9217634BB}"/>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a:ln>
                  <a:noFill/>
                </a:ln>
                <a:solidFill>
                  <a:srgbClr val="ED8428"/>
                </a:solidFill>
                <a:effectLst/>
                <a:uLnTx/>
                <a:uFillTx/>
                <a:latin typeface="Gill Sans MT" panose="020B0502020104020203"/>
                <a:ea typeface="+mn-ea"/>
                <a:cs typeface="+mn-cs"/>
              </a:rPr>
              <a:t>Pheno '23</a:t>
            </a:r>
            <a:endPar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179925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11" name="Rectangle 10">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2" name="Title 1"/>
          <p:cNvSpPr>
            <a:spLocks noGrp="1"/>
          </p:cNvSpPr>
          <p:nvPr>
            <p:ph type="title"/>
          </p:nvPr>
        </p:nvSpPr>
        <p:spPr>
          <a:xfrm>
            <a:off x="959157" y="1113764"/>
            <a:ext cx="3269749" cy="4624327"/>
          </a:xfrm>
        </p:spPr>
        <p:txBody>
          <a:bodyPr anchor="ctr">
            <a:normAutofit/>
          </a:bodyPr>
          <a:lstStyle/>
          <a:p>
            <a:r>
              <a:rPr lang="en-US" sz="3200">
                <a:solidFill>
                  <a:srgbClr val="FFFFFF"/>
                </a:solidFill>
              </a:rPr>
              <a:t>Works cited</a:t>
            </a:r>
          </a:p>
        </p:txBody>
      </p:sp>
      <p:sp>
        <p:nvSpPr>
          <p:cNvPr id="3" name="Content Placeholder 2"/>
          <p:cNvSpPr>
            <a:spLocks noGrp="1"/>
          </p:cNvSpPr>
          <p:nvPr>
            <p:ph type="body" idx="1"/>
          </p:nvPr>
        </p:nvSpPr>
        <p:spPr>
          <a:xfrm>
            <a:off x="4888276" y="769435"/>
            <a:ext cx="6108179" cy="5410742"/>
          </a:xfrm>
        </p:spPr>
        <p:txBody>
          <a:bodyPr anchor="ctr">
            <a:normAutofit/>
          </a:bodyPr>
          <a:lstStyle/>
          <a:p>
            <a:r>
              <a:rPr lang="en-US" sz="1600" dirty="0">
                <a:effectLst/>
              </a:rPr>
              <a:t>Carola F. Berger and George </a:t>
            </a:r>
            <a:r>
              <a:rPr lang="en-US" sz="1600" dirty="0" err="1">
                <a:effectLst/>
              </a:rPr>
              <a:t>Sterman</a:t>
            </a:r>
            <a:r>
              <a:rPr lang="en-US" sz="1600" dirty="0">
                <a:effectLst/>
              </a:rPr>
              <a:t> JHEP09(2003)058, “</a:t>
            </a:r>
            <a:r>
              <a:rPr lang="en-US" sz="1600" dirty="0"/>
              <a:t>Scaling rule for nonperturbative radiation in a class of event shapes</a:t>
            </a:r>
            <a:r>
              <a:rPr lang="en-US" sz="1600" dirty="0">
                <a:effectLst/>
              </a:rPr>
              <a:t>”</a:t>
            </a:r>
          </a:p>
          <a:p>
            <a:r>
              <a:rPr lang="en-US" sz="1600" dirty="0"/>
              <a:t>Tao Han, Yang Ma, and Keping </a:t>
            </a:r>
            <a:r>
              <a:rPr lang="en-US" sz="1600" dirty="0" err="1"/>
              <a:t>Xie</a:t>
            </a:r>
            <a:r>
              <a:rPr lang="en-US" sz="1600" dirty="0"/>
              <a:t> Phys. Rev. D 103, L031301, “High energy leptonic collisions and electroweak </a:t>
            </a:r>
            <a:r>
              <a:rPr lang="en-US" sz="1600" dirty="0" err="1"/>
              <a:t>parton</a:t>
            </a:r>
            <a:r>
              <a:rPr lang="en-US" sz="1600" dirty="0"/>
              <a:t> distribution functions”</a:t>
            </a:r>
          </a:p>
          <a:p>
            <a:r>
              <a:rPr lang="en-US" sz="1600" dirty="0"/>
              <a:t>Chen, J., Han, T. &amp; Tweedie, B. Electroweak splitting functions and high energy showering. </a:t>
            </a:r>
            <a:r>
              <a:rPr lang="en-US" sz="1600" i="1" dirty="0"/>
              <a:t>J. High </a:t>
            </a:r>
            <a:r>
              <a:rPr lang="en-US" sz="1600" i="1" dirty="0" err="1"/>
              <a:t>Energ</a:t>
            </a:r>
            <a:r>
              <a:rPr lang="en-US" sz="1600" i="1" dirty="0"/>
              <a:t>. Phys.</a:t>
            </a:r>
            <a:r>
              <a:rPr lang="en-US" sz="1600" dirty="0"/>
              <a:t> </a:t>
            </a:r>
            <a:r>
              <a:rPr lang="en-US" sz="1600" b="1" dirty="0"/>
              <a:t>2017</a:t>
            </a:r>
            <a:r>
              <a:rPr lang="en-US" sz="1600" dirty="0"/>
              <a:t>, 93 (2017). https://doi.org/10.1007/JHEP11(2017)093</a:t>
            </a:r>
            <a:endParaRPr lang="en-US" sz="1600" dirty="0">
              <a:effectLst/>
            </a:endParaRPr>
          </a:p>
          <a:p>
            <a:r>
              <a:rPr lang="en-US" sz="1600" dirty="0"/>
              <a:t>S. Catani, L. </a:t>
            </a:r>
            <a:r>
              <a:rPr lang="en-US" sz="1600" dirty="0" err="1"/>
              <a:t>Trentadue</a:t>
            </a:r>
            <a:r>
              <a:rPr lang="en-US" sz="1600" dirty="0"/>
              <a:t>, G. </a:t>
            </a:r>
            <a:r>
              <a:rPr lang="en-US" sz="1600" dirty="0" err="1"/>
              <a:t>Turnock</a:t>
            </a:r>
            <a:r>
              <a:rPr lang="en-US" sz="1600" dirty="0"/>
              <a:t>, B.R. Webber, “</a:t>
            </a:r>
            <a:r>
              <a:rPr lang="en-US" sz="1600" dirty="0" err="1"/>
              <a:t>Resummation</a:t>
            </a:r>
            <a:r>
              <a:rPr lang="en-US" sz="1600" dirty="0"/>
              <a:t> of large logarithms in </a:t>
            </a:r>
            <a:r>
              <a:rPr lang="en-US" sz="1600" dirty="0" err="1"/>
              <a:t>e+e</a:t>
            </a:r>
            <a:r>
              <a:rPr lang="en-US" sz="1600" dirty="0"/>
              <a:t>− event shape distributions”, Nuclear Physics B, 1993, ISSN 0550-3213,</a:t>
            </a:r>
          </a:p>
          <a:p>
            <a:r>
              <a:rPr lang="en-US" sz="1600" dirty="0">
                <a:hlinkClick r:id="rId3"/>
              </a:rPr>
              <a:t>https://arxiv.org/abs/2103.14043</a:t>
            </a:r>
            <a:r>
              <a:rPr lang="en-US" sz="1600" dirty="0"/>
              <a:t>, “The Muon Smasher’s Guide”</a:t>
            </a:r>
          </a:p>
          <a:p>
            <a:r>
              <a:rPr lang="en-US" sz="1600" dirty="0"/>
              <a:t>G. Cuomo, L. </a:t>
            </a:r>
            <a:r>
              <a:rPr lang="en-US" sz="1600" dirty="0" err="1"/>
              <a:t>Vecchi</a:t>
            </a:r>
            <a:r>
              <a:rPr lang="en-US" sz="1600" dirty="0"/>
              <a:t>, A. </a:t>
            </a:r>
            <a:r>
              <a:rPr lang="en-US" sz="1600" dirty="0" err="1"/>
              <a:t>Wulzer</a:t>
            </a:r>
            <a:r>
              <a:rPr lang="en-US" sz="1600" dirty="0"/>
              <a:t>, Goldstone equivalence and high energy electroweak physics, </a:t>
            </a:r>
            <a:r>
              <a:rPr lang="en-US" sz="1600" dirty="0" err="1"/>
              <a:t>SciPost</a:t>
            </a:r>
            <a:r>
              <a:rPr lang="en-US" sz="1600" dirty="0"/>
              <a:t> Phys. 8 (5) (2020) 078, http://dx.doi.org/10.21468/SciPostPhys.8.5.078, arXiv:1911.12366</a:t>
            </a:r>
            <a:endParaRPr lang="en-US" dirty="0"/>
          </a:p>
        </p:txBody>
      </p:sp>
      <p:sp>
        <p:nvSpPr>
          <p:cNvPr id="4" name="Slide Number Placeholder 3">
            <a:extLst>
              <a:ext uri="{FF2B5EF4-FFF2-40B4-BE49-F238E27FC236}">
                <a16:creationId xmlns:a16="http://schemas.microsoft.com/office/drawing/2014/main" id="{37D73F70-3FC4-EEED-E0BB-EA3D0565766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ED8428"/>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srgbClr val="ED8428"/>
              </a:solidFill>
              <a:effectLst/>
              <a:uLnTx/>
              <a:uFillTx/>
              <a:latin typeface="Gill Sans MT" panose="020B0502020104020203"/>
              <a:ea typeface="+mn-ea"/>
              <a:cs typeface="+mn-cs"/>
            </a:endParaRPr>
          </a:p>
        </p:txBody>
      </p:sp>
      <p:sp>
        <p:nvSpPr>
          <p:cNvPr id="6" name="Footer Placeholder 5">
            <a:extLst>
              <a:ext uri="{FF2B5EF4-FFF2-40B4-BE49-F238E27FC236}">
                <a16:creationId xmlns:a16="http://schemas.microsoft.com/office/drawing/2014/main" id="{133DD661-41EB-FB46-EB04-D3F5F33C1BB4}"/>
              </a:ext>
            </a:extLst>
          </p:cNvPr>
          <p:cNvSpPr>
            <a:spLocks noGrp="1"/>
          </p:cNvSpPr>
          <p:nvPr>
            <p:ph type="ftr" sz="quarter" idx="11"/>
          </p:nvPr>
        </p:nvSpPr>
        <p:spPr/>
        <p:txBody>
          <a:bodyPr/>
          <a:lstStyle/>
          <a:p>
            <a:r>
              <a:rPr lang="en-US"/>
              <a:t>Pheno '23</a:t>
            </a:r>
            <a:endParaRPr lang="en-US" dirty="0"/>
          </a:p>
        </p:txBody>
      </p:sp>
    </p:spTree>
    <p:extLst>
      <p:ext uri="{BB962C8B-B14F-4D97-AF65-F5344CB8AC3E}">
        <p14:creationId xmlns:p14="http://schemas.microsoft.com/office/powerpoint/2010/main" val="2531864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25A49-322A-4D78-C244-B4E9DA8E2CBD}"/>
              </a:ext>
            </a:extLst>
          </p:cNvPr>
          <p:cNvSpPr>
            <a:spLocks noGrp="1"/>
          </p:cNvSpPr>
          <p:nvPr>
            <p:ph type="ctrTitle"/>
          </p:nvPr>
        </p:nvSpPr>
        <p:spPr/>
        <p:txBody>
          <a:bodyPr/>
          <a:lstStyle/>
          <a:p>
            <a:r>
              <a:rPr lang="en-US" dirty="0">
                <a:solidFill>
                  <a:schemeClr val="tx1"/>
                </a:solidFill>
              </a:rPr>
              <a:t>Thank you for listening</a:t>
            </a:r>
          </a:p>
        </p:txBody>
      </p:sp>
      <p:sp>
        <p:nvSpPr>
          <p:cNvPr id="3" name="Subtitle 2">
            <a:extLst>
              <a:ext uri="{FF2B5EF4-FFF2-40B4-BE49-F238E27FC236}">
                <a16:creationId xmlns:a16="http://schemas.microsoft.com/office/drawing/2014/main" id="{5EA77E68-43A2-F722-7699-5218AFF255A6}"/>
              </a:ext>
            </a:extLst>
          </p:cNvPr>
          <p:cNvSpPr>
            <a:spLocks noGrp="1"/>
          </p:cNvSpPr>
          <p:nvPr>
            <p:ph type="subTitle" idx="1"/>
          </p:nvPr>
        </p:nvSpPr>
        <p:spPr/>
        <p:txBody>
          <a:bodyPr>
            <a:normAutofit/>
          </a:bodyPr>
          <a:lstStyle/>
          <a:p>
            <a:r>
              <a:rPr lang="en-US" sz="4000" dirty="0"/>
              <a:t>Any Questions or Comments?</a:t>
            </a:r>
          </a:p>
        </p:txBody>
      </p:sp>
      <p:sp>
        <p:nvSpPr>
          <p:cNvPr id="5" name="Slide Number Placeholder 4">
            <a:extLst>
              <a:ext uri="{FF2B5EF4-FFF2-40B4-BE49-F238E27FC236}">
                <a16:creationId xmlns:a16="http://schemas.microsoft.com/office/drawing/2014/main" id="{6F5CF296-D2EB-C419-8AE5-472216836146}"/>
              </a:ext>
            </a:extLst>
          </p:cNvPr>
          <p:cNvSpPr>
            <a:spLocks noGrp="1"/>
          </p:cNvSpPr>
          <p:nvPr>
            <p:ph type="sldNum" sz="quarter" idx="12"/>
          </p:nvPr>
        </p:nvSpPr>
        <p:spPr/>
        <p:txBody>
          <a:bodyPr/>
          <a:lstStyle/>
          <a:p>
            <a:fld id="{3352F035-A5FA-4122-909F-FE154D5F8C31}" type="slidenum">
              <a:rPr lang="en-US" smtClean="0"/>
              <a:t>12</a:t>
            </a:fld>
            <a:endParaRPr lang="en-US"/>
          </a:p>
        </p:txBody>
      </p:sp>
      <p:sp>
        <p:nvSpPr>
          <p:cNvPr id="6" name="Footer Placeholder 5">
            <a:extLst>
              <a:ext uri="{FF2B5EF4-FFF2-40B4-BE49-F238E27FC236}">
                <a16:creationId xmlns:a16="http://schemas.microsoft.com/office/drawing/2014/main" id="{A88868A4-DD24-7C78-376E-E75804941402}"/>
              </a:ext>
            </a:extLst>
          </p:cNvPr>
          <p:cNvSpPr>
            <a:spLocks noGrp="1"/>
          </p:cNvSpPr>
          <p:nvPr>
            <p:ph type="ftr" sz="quarter" idx="11"/>
          </p:nvPr>
        </p:nvSpPr>
        <p:spPr/>
        <p:txBody>
          <a:bodyPr/>
          <a:lstStyle/>
          <a:p>
            <a:r>
              <a:rPr lang="en-US"/>
              <a:t>Pheno '23</a:t>
            </a:r>
          </a:p>
        </p:txBody>
      </p:sp>
    </p:spTree>
    <p:extLst>
      <p:ext uri="{BB962C8B-B14F-4D97-AF65-F5344CB8AC3E}">
        <p14:creationId xmlns:p14="http://schemas.microsoft.com/office/powerpoint/2010/main" val="2800714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B1488-B06A-5BCA-0F50-7175800DBD4B}"/>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F15A687E-31A3-054D-7D59-9AC2E7579AEE}"/>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DDB21BDB-379D-AF57-9551-E1435F8A7E62}"/>
              </a:ext>
            </a:extLst>
          </p:cNvPr>
          <p:cNvSpPr>
            <a:spLocks noGrp="1"/>
          </p:cNvSpPr>
          <p:nvPr>
            <p:ph type="sldNum" sz="quarter" idx="12"/>
          </p:nvPr>
        </p:nvSpPr>
        <p:spPr/>
        <p:txBody>
          <a:bodyPr/>
          <a:lstStyle/>
          <a:p>
            <a:fld id="{3352F035-A5FA-4122-909F-FE154D5F8C31}" type="slidenum">
              <a:rPr lang="en-US" smtClean="0"/>
              <a:t>13</a:t>
            </a:fld>
            <a:endParaRPr lang="en-US"/>
          </a:p>
        </p:txBody>
      </p:sp>
      <p:sp>
        <p:nvSpPr>
          <p:cNvPr id="6" name="Footer Placeholder 5">
            <a:extLst>
              <a:ext uri="{FF2B5EF4-FFF2-40B4-BE49-F238E27FC236}">
                <a16:creationId xmlns:a16="http://schemas.microsoft.com/office/drawing/2014/main" id="{4C441A9D-AD80-3706-094D-6348BE1A0ED9}"/>
              </a:ext>
            </a:extLst>
          </p:cNvPr>
          <p:cNvSpPr>
            <a:spLocks noGrp="1"/>
          </p:cNvSpPr>
          <p:nvPr>
            <p:ph type="ftr" sz="quarter" idx="11"/>
          </p:nvPr>
        </p:nvSpPr>
        <p:spPr/>
        <p:txBody>
          <a:bodyPr/>
          <a:lstStyle/>
          <a:p>
            <a:r>
              <a:rPr lang="en-US"/>
              <a:t>Pheno '23</a:t>
            </a:r>
          </a:p>
        </p:txBody>
      </p:sp>
    </p:spTree>
    <p:extLst>
      <p:ext uri="{BB962C8B-B14F-4D97-AF65-F5344CB8AC3E}">
        <p14:creationId xmlns:p14="http://schemas.microsoft.com/office/powerpoint/2010/main" val="2556876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25A49-322A-4D78-C244-B4E9DA8E2CBD}"/>
              </a:ext>
            </a:extLst>
          </p:cNvPr>
          <p:cNvSpPr>
            <a:spLocks noGrp="1"/>
          </p:cNvSpPr>
          <p:nvPr>
            <p:ph type="ctrTitle"/>
          </p:nvPr>
        </p:nvSpPr>
        <p:spPr/>
        <p:txBody>
          <a:bodyPr/>
          <a:lstStyle/>
          <a:p>
            <a:r>
              <a:rPr lang="en-US" dirty="0">
                <a:solidFill>
                  <a:schemeClr val="tx1"/>
                </a:solidFill>
              </a:rPr>
              <a:t>BACKUP SLIDES</a:t>
            </a:r>
          </a:p>
        </p:txBody>
      </p:sp>
      <p:sp>
        <p:nvSpPr>
          <p:cNvPr id="3" name="Subtitle 2">
            <a:extLst>
              <a:ext uri="{FF2B5EF4-FFF2-40B4-BE49-F238E27FC236}">
                <a16:creationId xmlns:a16="http://schemas.microsoft.com/office/drawing/2014/main" id="{5EA77E68-43A2-F722-7699-5218AFF255A6}"/>
              </a:ext>
            </a:extLst>
          </p:cNvPr>
          <p:cNvSpPr>
            <a:spLocks noGrp="1"/>
          </p:cNvSpPr>
          <p:nvPr>
            <p:ph type="subTitle" idx="1"/>
          </p:nvPr>
        </p:nvSpPr>
        <p:spPr/>
        <p:txBody>
          <a:bodyPr/>
          <a:lstStyle/>
          <a:p>
            <a:endParaRPr lang="en-US" dirty="0"/>
          </a:p>
        </p:txBody>
      </p:sp>
      <p:sp>
        <p:nvSpPr>
          <p:cNvPr id="5" name="Slide Number Placeholder 4">
            <a:extLst>
              <a:ext uri="{FF2B5EF4-FFF2-40B4-BE49-F238E27FC236}">
                <a16:creationId xmlns:a16="http://schemas.microsoft.com/office/drawing/2014/main" id="{731309A7-8083-3D20-6174-67E9AE501931}"/>
              </a:ext>
            </a:extLst>
          </p:cNvPr>
          <p:cNvSpPr>
            <a:spLocks noGrp="1"/>
          </p:cNvSpPr>
          <p:nvPr>
            <p:ph type="sldNum" sz="quarter" idx="12"/>
          </p:nvPr>
        </p:nvSpPr>
        <p:spPr/>
        <p:txBody>
          <a:bodyPr/>
          <a:lstStyle/>
          <a:p>
            <a:fld id="{3352F035-A5FA-4122-909F-FE154D5F8C31}" type="slidenum">
              <a:rPr lang="en-US" smtClean="0"/>
              <a:t>14</a:t>
            </a:fld>
            <a:endParaRPr lang="en-US"/>
          </a:p>
        </p:txBody>
      </p:sp>
      <p:sp>
        <p:nvSpPr>
          <p:cNvPr id="6" name="Footer Placeholder 5">
            <a:extLst>
              <a:ext uri="{FF2B5EF4-FFF2-40B4-BE49-F238E27FC236}">
                <a16:creationId xmlns:a16="http://schemas.microsoft.com/office/drawing/2014/main" id="{8654E58F-E57F-BFA8-0C34-F09749CFF64C}"/>
              </a:ext>
            </a:extLst>
          </p:cNvPr>
          <p:cNvSpPr>
            <a:spLocks noGrp="1"/>
          </p:cNvSpPr>
          <p:nvPr>
            <p:ph type="ftr" sz="quarter" idx="11"/>
          </p:nvPr>
        </p:nvSpPr>
        <p:spPr/>
        <p:txBody>
          <a:bodyPr/>
          <a:lstStyle/>
          <a:p>
            <a:r>
              <a:rPr lang="en-US"/>
              <a:t>Pheno '23</a:t>
            </a:r>
          </a:p>
        </p:txBody>
      </p:sp>
    </p:spTree>
    <p:extLst>
      <p:ext uri="{BB962C8B-B14F-4D97-AF65-F5344CB8AC3E}">
        <p14:creationId xmlns:p14="http://schemas.microsoft.com/office/powerpoint/2010/main" val="3406372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D8CDA309-0F70-54C2-A9EF-AB0538C821B5}"/>
              </a:ext>
            </a:extLst>
          </p:cNvPr>
          <p:cNvSpPr>
            <a:spLocks noGrp="1"/>
          </p:cNvSpPr>
          <p:nvPr>
            <p:ph type="title"/>
          </p:nvPr>
        </p:nvSpPr>
        <p:spPr>
          <a:xfrm>
            <a:off x="959157" y="483551"/>
            <a:ext cx="3269749" cy="2945450"/>
          </a:xfrm>
        </p:spPr>
        <p:txBody>
          <a:bodyPr anchor="ctr">
            <a:normAutofit/>
          </a:bodyPr>
          <a:lstStyle/>
          <a:p>
            <a:r>
              <a:rPr lang="en-US" sz="2500" dirty="0" err="1">
                <a:solidFill>
                  <a:srgbClr val="FFFFFF"/>
                </a:solidFill>
              </a:rPr>
              <a:t>Qcd</a:t>
            </a:r>
            <a:r>
              <a:rPr lang="en-US" sz="2500" dirty="0">
                <a:solidFill>
                  <a:srgbClr val="FFFFFF"/>
                </a:solidFill>
              </a:rPr>
              <a:t> background</a:t>
            </a:r>
            <a:br>
              <a:rPr lang="en-US" sz="2500" dirty="0">
                <a:solidFill>
                  <a:srgbClr val="FFFFFF"/>
                </a:solidFill>
              </a:rPr>
            </a:br>
            <a:br>
              <a:rPr lang="en-US" sz="2500" dirty="0">
                <a:solidFill>
                  <a:srgbClr val="FFFFFF"/>
                </a:solidFill>
              </a:rPr>
            </a:br>
            <a:endParaRPr lang="en-US" sz="2500" dirty="0">
              <a:solidFill>
                <a:srgbClr val="FFFFFF"/>
              </a:solidFill>
            </a:endParaRP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98B0041E-84AF-7B59-716B-3937F0649BF7}"/>
                  </a:ext>
                </a:extLst>
              </p:cNvPr>
              <p:cNvSpPr>
                <a:spLocks noGrp="1"/>
              </p:cNvSpPr>
              <p:nvPr>
                <p:ph idx="1"/>
              </p:nvPr>
            </p:nvSpPr>
            <p:spPr>
              <a:xfrm>
                <a:off x="5155905" y="1031492"/>
                <a:ext cx="6108179" cy="4570195"/>
              </a:xfrm>
            </p:spPr>
            <p:txBody>
              <a:bodyPr anchor="ctr">
                <a:normAutofit/>
              </a:bodyPr>
              <a:lstStyle/>
              <a:p>
                <a:r>
                  <a:rPr lang="en-US" dirty="0"/>
                  <a:t>For a fixed jet mass, </a:t>
                </a:r>
                <a14:m>
                  <m:oMath xmlns:m="http://schemas.openxmlformats.org/officeDocument/2006/math">
                    <m:r>
                      <a:rPr lang="en-US" b="0" i="1" smtClean="0">
                        <a:latin typeface="Cambria Math" panose="02040503050406030204" pitchFamily="18" charset="0"/>
                      </a:rPr>
                      <m:t>𝑚</m:t>
                    </m:r>
                  </m:oMath>
                </a14:m>
                <a:r>
                  <a:rPr lang="en-US" dirty="0"/>
                  <a:t>, we consider a well-known infrared safe event shape variable, Thrust.</a:t>
                </a:r>
                <a:br>
                  <a:rPr lang="en-US" dirty="0"/>
                </a:br>
                <a14:m>
                  <m:oMath xmlns:m="http://schemas.openxmlformats.org/officeDocument/2006/math">
                    <m:r>
                      <a:rPr lang="en-US" b="0" i="0" smtClean="0">
                        <a:latin typeface="Cambria Math" panose="02040503050406030204" pitchFamily="18" charset="0"/>
                      </a:rPr>
                      <m:t>1−</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m</m:t>
                            </m:r>
                          </m:e>
                          <m:sup>
                            <m:r>
                              <a:rPr lang="en-US" b="0" i="0"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Q</m:t>
                            </m:r>
                          </m:e>
                          <m:sup>
                            <m:r>
                              <a:rPr lang="en-US" b="0" i="0" smtClean="0">
                                <a:latin typeface="Cambria Math" panose="02040503050406030204" pitchFamily="18" charset="0"/>
                              </a:rPr>
                              <m:t>2</m:t>
                            </m:r>
                          </m:sup>
                        </m:sSup>
                      </m:den>
                    </m:f>
                    <m:r>
                      <a:rPr lang="en-US" b="0" i="1" smtClean="0">
                        <a:latin typeface="Cambria Math" panose="02040503050406030204" pitchFamily="18" charset="0"/>
                      </a:rPr>
                      <m:t>≃</m:t>
                    </m:r>
                    <m:r>
                      <a:rPr lang="en-US">
                        <a:latin typeface="Cambria Math" panose="02040503050406030204" pitchFamily="18" charset="0"/>
                      </a:rPr>
                      <m:t>1−</m:t>
                    </m:r>
                    <m:r>
                      <a:rPr lang="en-US" i="1">
                        <a:latin typeface="Cambria Math" panose="02040503050406030204" pitchFamily="18" charset="0"/>
                      </a:rPr>
                      <m:t>𝜏</m:t>
                    </m:r>
                    <m:r>
                      <a:rPr lang="en-US" i="1">
                        <a:latin typeface="Cambria Math" panose="02040503050406030204" pitchFamily="18" charset="0"/>
                      </a:rPr>
                      <m:t>≡</m:t>
                    </m:r>
                    <m:r>
                      <a:rPr lang="en-US" i="1">
                        <a:latin typeface="Cambria Math" panose="02040503050406030204" pitchFamily="18" charset="0"/>
                      </a:rPr>
                      <m:t>𝑇</m:t>
                    </m:r>
                    <m:d>
                      <m:dPr>
                        <m:ctrlPr>
                          <a:rPr lang="en-US" i="1">
                            <a:latin typeface="Cambria Math" panose="02040503050406030204" pitchFamily="18" charset="0"/>
                          </a:rPr>
                        </m:ctrlPr>
                      </m:dPr>
                      <m:e>
                        <m:r>
                          <a:rPr lang="en-US" i="1">
                            <a:latin typeface="Cambria Math" panose="02040503050406030204" pitchFamily="18" charset="0"/>
                          </a:rPr>
                          <m:t>𝑁</m:t>
                        </m:r>
                      </m:e>
                    </m:d>
                    <m:r>
                      <a:rPr lang="en-US" i="1">
                        <a:latin typeface="Cambria Math" panose="02040503050406030204" pitchFamily="18" charset="0"/>
                      </a:rPr>
                      <m:t>=</m:t>
                    </m:r>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panose="02040503050406030204" pitchFamily="18" charset="0"/>
                              </a:rPr>
                              <m:t>max</m:t>
                            </m:r>
                          </m:e>
                          <m:lim>
                            <m:acc>
                              <m:accPr>
                                <m:chr m:val="̂"/>
                                <m:ctrlPr>
                                  <a:rPr lang="en-US" i="1">
                                    <a:latin typeface="Cambria Math" panose="02040503050406030204" pitchFamily="18" charset="0"/>
                                  </a:rPr>
                                </m:ctrlPr>
                              </m:accPr>
                              <m:e>
                                <m:r>
                                  <a:rPr lang="en-US" i="1">
                                    <a:latin typeface="Cambria Math" panose="02040503050406030204" pitchFamily="18" charset="0"/>
                                  </a:rPr>
                                  <m:t>𝑛</m:t>
                                </m:r>
                              </m:e>
                            </m:acc>
                          </m:lim>
                        </m:limLow>
                      </m:fName>
                      <m:e>
                        <m:f>
                          <m:fPr>
                            <m:ctrlPr>
                              <a:rPr lang="en-US" i="1">
                                <a:latin typeface="Cambria Math" panose="02040503050406030204" pitchFamily="18" charset="0"/>
                              </a:rPr>
                            </m:ctrlPr>
                          </m:fPr>
                          <m:num>
                            <m:nary>
                              <m:naryPr>
                                <m:chr m:val="∑"/>
                                <m:supHide m:val="on"/>
                                <m:ctrlPr>
                                  <a:rPr lang="en-US" i="1">
                                    <a:latin typeface="Cambria Math" panose="02040503050406030204" pitchFamily="18" charset="0"/>
                                  </a:rPr>
                                </m:ctrlPr>
                              </m:naryPr>
                              <m:sub>
                                <m:r>
                                  <m:rPr>
                                    <m:brk m:alnAt="7"/>
                                  </m:rPr>
                                  <a:rPr lang="en-US" i="1">
                                    <a:latin typeface="Cambria Math" panose="02040503050406030204" pitchFamily="18" charset="0"/>
                                  </a:rPr>
                                  <m:t>𝑖</m:t>
                                </m:r>
                              </m:sub>
                              <m:sup/>
                              <m:e>
                                <m:d>
                                  <m:dPr>
                                    <m:begChr m:val="|"/>
                                    <m:endChr m:val="|"/>
                                    <m:ctrlPr>
                                      <a:rPr lang="en-US" i="1">
                                        <a:latin typeface="Cambria Math" panose="02040503050406030204" pitchFamily="18" charset="0"/>
                                      </a:rPr>
                                    </m:ctrlPr>
                                  </m:dPr>
                                  <m:e>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𝑖</m:t>
                                            </m:r>
                                          </m:sub>
                                        </m:sSub>
                                      </m:e>
                                    </m:acc>
                                    <m:r>
                                      <a:rPr lang="en-US" i="1">
                                        <a:latin typeface="Cambria Math" panose="02040503050406030204" pitchFamily="18" charset="0"/>
                                      </a:rPr>
                                      <m:t>. </m:t>
                                    </m:r>
                                    <m:acc>
                                      <m:accPr>
                                        <m:chr m:val="̂"/>
                                        <m:ctrlPr>
                                          <a:rPr lang="en-US" i="1">
                                            <a:latin typeface="Cambria Math" panose="02040503050406030204" pitchFamily="18" charset="0"/>
                                          </a:rPr>
                                        </m:ctrlPr>
                                      </m:accPr>
                                      <m:e>
                                        <m:r>
                                          <a:rPr lang="en-US" i="1">
                                            <a:latin typeface="Cambria Math" panose="02040503050406030204" pitchFamily="18" charset="0"/>
                                          </a:rPr>
                                          <m:t>𝑛</m:t>
                                        </m:r>
                                      </m:e>
                                    </m:acc>
                                  </m:e>
                                </m:d>
                              </m:e>
                            </m:nary>
                          </m:num>
                          <m:den>
                            <m:nary>
                              <m:naryPr>
                                <m:chr m:val="∑"/>
                                <m:supHide m:val="on"/>
                                <m:ctrlPr>
                                  <a:rPr lang="en-US" i="1">
                                    <a:latin typeface="Cambria Math" panose="02040503050406030204" pitchFamily="18" charset="0"/>
                                  </a:rPr>
                                </m:ctrlPr>
                              </m:naryPr>
                              <m:sub>
                                <m:r>
                                  <a:rPr lang="en-US" i="1">
                                    <a:latin typeface="Cambria Math" panose="02040503050406030204" pitchFamily="18" charset="0"/>
                                  </a:rPr>
                                  <m:t>𝑗</m:t>
                                </m:r>
                              </m:sub>
                              <m:sup/>
                              <m:e>
                                <m:d>
                                  <m:dPr>
                                    <m:begChr m:val="|"/>
                                    <m:endChr m:val="|"/>
                                    <m:ctrlPr>
                                      <a:rPr lang="en-US" i="1">
                                        <a:latin typeface="Cambria Math" panose="02040503050406030204" pitchFamily="18" charset="0"/>
                                      </a:rPr>
                                    </m:ctrlPr>
                                  </m:dPr>
                                  <m:e>
                                    <m:acc>
                                      <m:accPr>
                                        <m:chr m:val="⃗"/>
                                        <m:ctrlPr>
                                          <a:rPr lang="en-US" i="1">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𝑗</m:t>
                                            </m:r>
                                          </m:sub>
                                        </m:sSub>
                                      </m:e>
                                    </m:acc>
                                  </m:e>
                                </m:d>
                              </m:e>
                            </m:nary>
                          </m:den>
                        </m:f>
                      </m:e>
                    </m:func>
                  </m:oMath>
                </a14:m>
                <a:endParaRPr lang="en-US" dirty="0"/>
              </a:p>
              <a:p>
                <a:r>
                  <a:rPr lang="en-US" dirty="0"/>
                  <a:t>The differential cross-section for such di-jet events at fixed values of </a:t>
                </a:r>
                <a14:m>
                  <m:oMath xmlns:m="http://schemas.openxmlformats.org/officeDocument/2006/math">
                    <m:r>
                      <a:rPr lang="en-US" b="0" i="1" smtClean="0">
                        <a:latin typeface="Cambria Math" panose="02040503050406030204" pitchFamily="18" charset="0"/>
                      </a:rPr>
                      <m:t>𝜏</m:t>
                    </m:r>
                  </m:oMath>
                </a14:m>
                <a:r>
                  <a:rPr lang="en-US" dirty="0"/>
                  <a:t> is given by </a:t>
                </a:r>
                <a:br>
                  <a:rPr lang="en-US" dirty="0"/>
                </a:br>
                <a:br>
                  <a:rPr lang="en-US" dirty="0"/>
                </a:b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𝜎</m:t>
                        </m:r>
                        <m:r>
                          <a:rPr lang="en-US" i="1">
                            <a:latin typeface="Cambria Math" panose="02040503050406030204" pitchFamily="18" charset="0"/>
                          </a:rPr>
                          <m:t>(</m:t>
                        </m:r>
                        <m:r>
                          <a:rPr lang="en-US" b="0" i="1" smtClean="0">
                            <a:latin typeface="Cambria Math" panose="02040503050406030204" pitchFamily="18" charset="0"/>
                          </a:rPr>
                          <m:t>𝜏</m:t>
                        </m:r>
                        <m:r>
                          <a:rPr lang="en-US" i="1">
                            <a:latin typeface="Cambria Math" panose="02040503050406030204" pitchFamily="18" charset="0"/>
                          </a:rPr>
                          <m:t>,</m:t>
                        </m:r>
                        <m:r>
                          <a:rPr lang="en-US" i="1">
                            <a:latin typeface="Cambria Math" panose="02040503050406030204" pitchFamily="18" charset="0"/>
                          </a:rPr>
                          <m:t>𝑄</m:t>
                        </m:r>
                        <m:r>
                          <a:rPr lang="en-US" i="1">
                            <a:latin typeface="Cambria Math" panose="02040503050406030204" pitchFamily="18" charset="0"/>
                          </a:rPr>
                          <m:t>)</m:t>
                        </m:r>
                      </m:num>
                      <m:den>
                        <m:r>
                          <a:rPr lang="en-US" i="1">
                            <a:latin typeface="Cambria Math" panose="02040503050406030204" pitchFamily="18" charset="0"/>
                          </a:rPr>
                          <m:t>𝑑</m:t>
                        </m:r>
                        <m:r>
                          <a:rPr lang="en-US" b="0" i="1" smtClean="0">
                            <a:latin typeface="Cambria Math" panose="02040503050406030204" pitchFamily="18" charset="0"/>
                          </a:rPr>
                          <m:t>𝜏</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den>
                    </m:f>
                    <m:r>
                      <a:rPr lang="en-US" i="1">
                        <a:latin typeface="Cambria Math" panose="02040503050406030204" pitchFamily="18" charset="0"/>
                      </a:rPr>
                      <m:t> </m:t>
                    </m:r>
                    <m:nary>
                      <m:naryPr>
                        <m:chr m:val="∑"/>
                        <m:supHide m:val="on"/>
                        <m:ctrlPr>
                          <a:rPr lang="en-US" i="1">
                            <a:latin typeface="Cambria Math" panose="02040503050406030204" pitchFamily="18" charset="0"/>
                          </a:rPr>
                        </m:ctrlPr>
                      </m:naryPr>
                      <m:sub>
                        <m:r>
                          <a:rPr lang="en-US" i="1">
                            <a:latin typeface="Cambria Math" panose="02040503050406030204" pitchFamily="18" charset="0"/>
                          </a:rPr>
                          <m:t>𝑁</m:t>
                        </m:r>
                      </m:sub>
                      <m:sup/>
                      <m:e>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a:rPr lang="en-US" i="1">
                                    <a:latin typeface="Cambria Math" panose="02040503050406030204" pitchFamily="18" charset="0"/>
                                  </a:rPr>
                                  <m:t>𝑀</m:t>
                                </m:r>
                                <m:d>
                                  <m:dPr>
                                    <m:ctrlPr>
                                      <a:rPr lang="en-US" i="1">
                                        <a:latin typeface="Cambria Math" panose="02040503050406030204" pitchFamily="18" charset="0"/>
                                      </a:rPr>
                                    </m:ctrlPr>
                                  </m:dPr>
                                  <m:e>
                                    <m:r>
                                      <a:rPr lang="en-US" i="1">
                                        <a:latin typeface="Cambria Math" panose="02040503050406030204" pitchFamily="18" charset="0"/>
                                      </a:rPr>
                                      <m:t>𝑁</m:t>
                                    </m:r>
                                  </m:e>
                                </m:d>
                              </m:e>
                            </m:d>
                          </m:e>
                          <m:sup>
                            <m:r>
                              <a:rPr lang="en-US" i="1">
                                <a:latin typeface="Cambria Math" panose="02040503050406030204" pitchFamily="18" charset="0"/>
                              </a:rPr>
                              <m:t>2</m:t>
                            </m:r>
                          </m:sup>
                        </m:sSup>
                        <m:r>
                          <a:rPr lang="en-US" i="1">
                            <a:latin typeface="Cambria Math" panose="02040503050406030204" pitchFamily="18" charset="0"/>
                          </a:rPr>
                          <m:t> </m:t>
                        </m:r>
                        <m:r>
                          <a:rPr lang="en-US" i="1">
                            <a:latin typeface="Cambria Math" panose="02040503050406030204" pitchFamily="18" charset="0"/>
                          </a:rPr>
                          <m:t>𝛿</m:t>
                        </m:r>
                        <m:r>
                          <a:rPr lang="en-US" i="1">
                            <a:latin typeface="Cambria Math" panose="02040503050406030204" pitchFamily="18" charset="0"/>
                          </a:rPr>
                          <m:t>(</m:t>
                        </m:r>
                        <m:r>
                          <a:rPr lang="en-US" b="0" i="1" smtClean="0">
                            <a:latin typeface="Cambria Math" panose="02040503050406030204" pitchFamily="18" charset="0"/>
                          </a:rPr>
                          <m:t>𝜏</m:t>
                        </m:r>
                        <m:r>
                          <a:rPr lang="en-US" i="1">
                            <a:latin typeface="Cambria Math" panose="02040503050406030204" pitchFamily="18" charset="0"/>
                          </a:rPr>
                          <m:t> −</m:t>
                        </m:r>
                        <m:r>
                          <a:rPr lang="en-US" b="0" i="1" smtClean="0">
                            <a:latin typeface="Cambria Math" panose="02040503050406030204" pitchFamily="18" charset="0"/>
                          </a:rPr>
                          <m:t>𝜏</m:t>
                        </m:r>
                        <m:r>
                          <a:rPr lang="en-US" i="1">
                            <a:latin typeface="Cambria Math" panose="02040503050406030204" pitchFamily="18" charset="0"/>
                          </a:rPr>
                          <m:t>(</m:t>
                        </m:r>
                        <m:r>
                          <a:rPr lang="en-US" i="1">
                            <a:latin typeface="Cambria Math" panose="02040503050406030204" pitchFamily="18" charset="0"/>
                          </a:rPr>
                          <m:t>𝑁</m:t>
                        </m:r>
                        <m:r>
                          <a:rPr lang="en-US" i="1">
                            <a:latin typeface="Cambria Math" panose="02040503050406030204" pitchFamily="18" charset="0"/>
                          </a:rPr>
                          <m:t>))</m:t>
                        </m:r>
                      </m:e>
                    </m:nary>
                  </m:oMath>
                </a14:m>
                <a:endParaRPr lang="en-US" dirty="0"/>
              </a:p>
              <a:p>
                <a:r>
                  <a:rPr lang="en-US" dirty="0"/>
                  <a:t>We work with the integrated cross-section or Radiator calculated for the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US" dirty="0"/>
                  <a:t> annihilation </a:t>
                </a:r>
                <a:br>
                  <a:rPr lang="en-US" dirty="0"/>
                </a:br>
                <a:br>
                  <a:rPr lang="en-US" dirty="0"/>
                </a:br>
                <a14:m>
                  <m:oMath xmlns:m="http://schemas.openxmlformats.org/officeDocument/2006/math">
                    <m:r>
                      <a:rPr lang="en-US" i="1">
                        <a:latin typeface="Cambria Math" panose="02040503050406030204" pitchFamily="18" charset="0"/>
                      </a:rPr>
                      <m:t>𝑅</m:t>
                    </m:r>
                    <m:d>
                      <m:dPr>
                        <m:ctrlPr>
                          <a:rPr lang="en-US" i="1">
                            <a:latin typeface="Cambria Math" panose="02040503050406030204" pitchFamily="18" charset="0"/>
                          </a:rPr>
                        </m:ctrlPr>
                      </m:dPr>
                      <m:e>
                        <m:r>
                          <a:rPr lang="en-US" b="0" i="1" smtClean="0">
                            <a:latin typeface="Cambria Math" panose="02040503050406030204" pitchFamily="18" charset="0"/>
                          </a:rPr>
                          <m:t>𝜏</m:t>
                        </m:r>
                        <m:r>
                          <a:rPr lang="en-US" i="1">
                            <a:latin typeface="Cambria Math" panose="02040503050406030204" pitchFamily="18" charset="0"/>
                          </a:rPr>
                          <m:t>,</m:t>
                        </m:r>
                        <m:r>
                          <a:rPr lang="en-US" i="1">
                            <a:latin typeface="Cambria Math" panose="02040503050406030204" pitchFamily="18" charset="0"/>
                          </a:rPr>
                          <m:t>𝑄</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𝑡𝑜𝑡</m:t>
                            </m:r>
                          </m:sub>
                        </m:sSub>
                      </m:den>
                    </m:f>
                    <m:nary>
                      <m:naryPr>
                        <m:ctrlPr>
                          <a:rPr lang="en-US" i="1">
                            <a:latin typeface="Cambria Math" panose="02040503050406030204" pitchFamily="18" charset="0"/>
                          </a:rPr>
                        </m:ctrlPr>
                      </m:naryPr>
                      <m:sub>
                        <m:r>
                          <a:rPr lang="en-US" i="1">
                            <a:latin typeface="Cambria Math" panose="02040503050406030204" pitchFamily="18" charset="0"/>
                          </a:rPr>
                          <m:t>0</m:t>
                        </m:r>
                      </m:sub>
                      <m:sup>
                        <m:r>
                          <a:rPr lang="en-US" b="0" i="1" smtClean="0">
                            <a:latin typeface="Cambria Math" panose="02040503050406030204" pitchFamily="18" charset="0"/>
                          </a:rPr>
                          <m:t>𝜏</m:t>
                        </m:r>
                      </m:sup>
                      <m:e>
                        <m:r>
                          <a:rPr lang="en-US" i="1">
                            <a:latin typeface="Cambria Math" panose="02040503050406030204" pitchFamily="18" charset="0"/>
                          </a:rPr>
                          <m:t>𝑑</m:t>
                        </m:r>
                        <m:r>
                          <a:rPr lang="en-US" b="0" i="1" smtClean="0">
                            <a:latin typeface="Cambria Math" panose="02040503050406030204" pitchFamily="18" charset="0"/>
                          </a:rPr>
                          <m:t>𝜏</m:t>
                        </m:r>
                        <m:r>
                          <a:rPr lang="en-US" b="0" i="1" smtClean="0">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𝜎</m:t>
                            </m:r>
                            <m:d>
                              <m:dPr>
                                <m:ctrlPr>
                                  <a:rPr lang="en-US" i="1">
                                    <a:latin typeface="Cambria Math" panose="02040503050406030204" pitchFamily="18" charset="0"/>
                                  </a:rPr>
                                </m:ctrlPr>
                              </m:dPr>
                              <m:e>
                                <m:r>
                                  <a:rPr lang="en-US" b="0" i="1" smtClean="0">
                                    <a:latin typeface="Cambria Math" panose="02040503050406030204" pitchFamily="18" charset="0"/>
                                  </a:rPr>
                                  <m:t>𝜏</m:t>
                                </m:r>
                                <m:r>
                                  <a:rPr lang="en-US" b="0" i="1" smtClean="0">
                                    <a:latin typeface="Cambria Math" panose="02040503050406030204" pitchFamily="18" charset="0"/>
                                  </a:rPr>
                                  <m:t>′,</m:t>
                                </m:r>
                                <m:r>
                                  <a:rPr lang="en-US" i="1">
                                    <a:latin typeface="Cambria Math" panose="02040503050406030204" pitchFamily="18" charset="0"/>
                                  </a:rPr>
                                  <m:t>𝑄</m:t>
                                </m:r>
                              </m:e>
                            </m:d>
                          </m:num>
                          <m:den>
                            <m:r>
                              <a:rPr lang="en-US" i="1">
                                <a:latin typeface="Cambria Math" panose="02040503050406030204" pitchFamily="18" charset="0"/>
                              </a:rPr>
                              <m:t>𝑑</m:t>
                            </m:r>
                            <m:r>
                              <a:rPr lang="en-US" b="0" i="1" smtClean="0">
                                <a:latin typeface="Cambria Math" panose="02040503050406030204" pitchFamily="18" charset="0"/>
                              </a:rPr>
                              <m:t>𝜏</m:t>
                            </m:r>
                            <m:r>
                              <a:rPr lang="en-US" b="0" i="1" smtClean="0">
                                <a:latin typeface="Cambria Math" panose="02040503050406030204" pitchFamily="18" charset="0"/>
                              </a:rPr>
                              <m:t>′</m:t>
                            </m:r>
                          </m:den>
                        </m:f>
                      </m:e>
                    </m:nary>
                  </m:oMath>
                </a14:m>
                <a:br>
                  <a:rPr lang="en-US" dirty="0"/>
                </a:br>
                <a:endParaRPr lang="en-US" dirty="0"/>
              </a:p>
              <a:p>
                <a:endParaRPr lang="en-US" dirty="0"/>
              </a:p>
            </p:txBody>
          </p:sp>
        </mc:Choice>
        <mc:Fallback xmlns="">
          <p:sp>
            <p:nvSpPr>
              <p:cNvPr id="6" name="Content Placeholder 5">
                <a:extLst>
                  <a:ext uri="{FF2B5EF4-FFF2-40B4-BE49-F238E27FC236}">
                    <a16:creationId xmlns:a16="http://schemas.microsoft.com/office/drawing/2014/main" id="{98B0041E-84AF-7B59-716B-3937F0649BF7}"/>
                  </a:ext>
                </a:extLst>
              </p:cNvPr>
              <p:cNvSpPr>
                <a:spLocks noGrp="1" noRot="1" noChangeAspect="1" noMove="1" noResize="1" noEditPoints="1" noAdjustHandles="1" noChangeArrowheads="1" noChangeShapeType="1" noTextEdit="1"/>
              </p:cNvSpPr>
              <p:nvPr>
                <p:ph idx="1"/>
              </p:nvPr>
            </p:nvSpPr>
            <p:spPr>
              <a:xfrm>
                <a:off x="5155905" y="1031492"/>
                <a:ext cx="6108179" cy="4570195"/>
              </a:xfrm>
              <a:blipFill>
                <a:blip r:embed="rId3"/>
                <a:stretch>
                  <a:fillRect l="-399" t="-333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90EEC08-139D-2FB5-AE29-88CFA509C633}"/>
              </a:ext>
            </a:extLst>
          </p:cNvPr>
          <p:cNvSpPr>
            <a:spLocks noGrp="1"/>
          </p:cNvSpPr>
          <p:nvPr>
            <p:ph type="sldNum" sz="quarter" idx="12"/>
          </p:nvPr>
        </p:nvSpPr>
        <p:spPr>
          <a:xfrm>
            <a:off x="10558300" y="6425344"/>
            <a:ext cx="1052508" cy="365125"/>
          </a:xfrm>
        </p:spPr>
        <p:txBody>
          <a:bodyPr>
            <a:normAutofit/>
          </a:bodyPr>
          <a:lstStyle/>
          <a:p>
            <a:pPr>
              <a:spcAft>
                <a:spcPts val="600"/>
              </a:spcAft>
            </a:pPr>
            <a:fld id="{3352F035-A5FA-4122-909F-FE154D5F8C31}" type="slidenum">
              <a:rPr lang="en-US">
                <a:solidFill>
                  <a:schemeClr val="tx1">
                    <a:lumMod val="75000"/>
                    <a:lumOff val="25000"/>
                  </a:schemeClr>
                </a:solidFill>
              </a:rPr>
              <a:pPr>
                <a:spcAft>
                  <a:spcPts val="600"/>
                </a:spcAft>
              </a:pPr>
              <a:t>15</a:t>
            </a:fld>
            <a:endParaRPr lang="en-US">
              <a:solidFill>
                <a:schemeClr val="tx1">
                  <a:lumMod val="75000"/>
                  <a:lumOff val="25000"/>
                </a:schemeClr>
              </a:solidFill>
            </a:endParaRPr>
          </a:p>
        </p:txBody>
      </p:sp>
      <p:pic>
        <p:nvPicPr>
          <p:cNvPr id="8" name="Picture 7" descr="Chart, radar chart&#10;&#10;Description automatically generated">
            <a:extLst>
              <a:ext uri="{FF2B5EF4-FFF2-40B4-BE49-F238E27FC236}">
                <a16:creationId xmlns:a16="http://schemas.microsoft.com/office/drawing/2014/main" id="{95C8410A-6E61-5073-69E1-F67EC4AED7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0509" y="2786947"/>
            <a:ext cx="2834886" cy="3398815"/>
          </a:xfrm>
          <a:prstGeom prst="rect">
            <a:avLst/>
          </a:prstGeom>
        </p:spPr>
      </p:pic>
      <p:sp>
        <p:nvSpPr>
          <p:cNvPr id="10" name="TextBox 9">
            <a:extLst>
              <a:ext uri="{FF2B5EF4-FFF2-40B4-BE49-F238E27FC236}">
                <a16:creationId xmlns:a16="http://schemas.microsoft.com/office/drawing/2014/main" id="{268EFA35-B242-6C67-CD3C-AD4BFF0BFDAF}"/>
              </a:ext>
            </a:extLst>
          </p:cNvPr>
          <p:cNvSpPr txBox="1"/>
          <p:nvPr/>
        </p:nvSpPr>
        <p:spPr>
          <a:xfrm>
            <a:off x="5155905" y="5922269"/>
            <a:ext cx="5402395" cy="646331"/>
          </a:xfrm>
          <a:prstGeom prst="rect">
            <a:avLst/>
          </a:prstGeom>
          <a:noFill/>
        </p:spPr>
        <p:txBody>
          <a:bodyPr wrap="square" rtlCol="0">
            <a:spAutoFit/>
          </a:bodyPr>
          <a:lstStyle/>
          <a:p>
            <a:r>
              <a:rPr lang="en-US" sz="1200" dirty="0"/>
              <a:t>ref: </a:t>
            </a:r>
            <a:r>
              <a:rPr lang="en-US" sz="1200" dirty="0">
                <a:hlinkClick r:id="rId5"/>
              </a:rPr>
              <a:t>https://arxiv.org/abs/hep-ph/0307394v2</a:t>
            </a:r>
            <a:br>
              <a:rPr lang="en-US" sz="1200" dirty="0"/>
            </a:br>
            <a:r>
              <a:rPr lang="en-US" sz="1200" dirty="0"/>
              <a:t>ref: S. Catani et.al Nuclear Physics B, Volume 407, Issue 1, 1993, Pages 3-42, ISSN 0550-3213</a:t>
            </a:r>
          </a:p>
        </p:txBody>
      </p:sp>
      <p:sp>
        <p:nvSpPr>
          <p:cNvPr id="2" name="TextBox 1">
            <a:extLst>
              <a:ext uri="{FF2B5EF4-FFF2-40B4-BE49-F238E27FC236}">
                <a16:creationId xmlns:a16="http://schemas.microsoft.com/office/drawing/2014/main" id="{4B3E6B51-61DC-CB5B-A3E6-7F1BAA5552C3}"/>
              </a:ext>
            </a:extLst>
          </p:cNvPr>
          <p:cNvSpPr txBox="1"/>
          <p:nvPr/>
        </p:nvSpPr>
        <p:spPr>
          <a:xfrm>
            <a:off x="5403273" y="187036"/>
            <a:ext cx="4052454" cy="369332"/>
          </a:xfrm>
          <a:prstGeom prst="rect">
            <a:avLst/>
          </a:prstGeom>
          <a:noFill/>
        </p:spPr>
        <p:txBody>
          <a:bodyPr wrap="square" rtlCol="0">
            <a:spAutoFit/>
          </a:bodyPr>
          <a:lstStyle/>
          <a:p>
            <a:r>
              <a:rPr lang="en-US" dirty="0"/>
              <a:t>ALTERNATE</a:t>
            </a:r>
          </a:p>
        </p:txBody>
      </p:sp>
      <p:sp>
        <p:nvSpPr>
          <p:cNvPr id="7" name="Footer Placeholder 6">
            <a:extLst>
              <a:ext uri="{FF2B5EF4-FFF2-40B4-BE49-F238E27FC236}">
                <a16:creationId xmlns:a16="http://schemas.microsoft.com/office/drawing/2014/main" id="{2235793B-48B3-4E1E-5C04-09E36603E43B}"/>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a:ln>
                  <a:noFill/>
                </a:ln>
                <a:solidFill>
                  <a:srgbClr val="ED8428"/>
                </a:solidFill>
                <a:effectLst/>
                <a:uLnTx/>
                <a:uFillTx/>
                <a:latin typeface="Gill Sans MT" panose="020B0502020104020203"/>
                <a:ea typeface="+mn-ea"/>
                <a:cs typeface="+mn-cs"/>
              </a:rPr>
              <a:t>Pheno '23</a:t>
            </a:r>
            <a:endPar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4280247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D8CDA309-0F70-54C2-A9EF-AB0538C821B5}"/>
              </a:ext>
            </a:extLst>
          </p:cNvPr>
          <p:cNvSpPr>
            <a:spLocks noGrp="1"/>
          </p:cNvSpPr>
          <p:nvPr>
            <p:ph type="title"/>
          </p:nvPr>
        </p:nvSpPr>
        <p:spPr>
          <a:xfrm>
            <a:off x="959157" y="483551"/>
            <a:ext cx="3269749" cy="2945450"/>
          </a:xfrm>
        </p:spPr>
        <p:txBody>
          <a:bodyPr anchor="ctr">
            <a:normAutofit/>
          </a:bodyPr>
          <a:lstStyle/>
          <a:p>
            <a:r>
              <a:rPr lang="en-US" sz="2500" dirty="0" err="1">
                <a:solidFill>
                  <a:srgbClr val="FFFFFF"/>
                </a:solidFill>
              </a:rPr>
              <a:t>Qcd</a:t>
            </a:r>
            <a:r>
              <a:rPr lang="en-US" sz="2500" dirty="0">
                <a:solidFill>
                  <a:srgbClr val="FFFFFF"/>
                </a:solidFill>
              </a:rPr>
              <a:t> background</a:t>
            </a:r>
            <a:br>
              <a:rPr lang="en-US" sz="2500" dirty="0">
                <a:solidFill>
                  <a:srgbClr val="FFFFFF"/>
                </a:solidFill>
              </a:rPr>
            </a:br>
            <a:br>
              <a:rPr lang="en-US" sz="2500" dirty="0">
                <a:solidFill>
                  <a:srgbClr val="FFFFFF"/>
                </a:solidFill>
              </a:rPr>
            </a:br>
            <a:endParaRPr lang="en-US" sz="2500" dirty="0">
              <a:solidFill>
                <a:srgbClr val="FFFFFF"/>
              </a:solidFill>
            </a:endParaRP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98B0041E-84AF-7B59-716B-3937F0649BF7}"/>
                  </a:ext>
                </a:extLst>
              </p:cNvPr>
              <p:cNvSpPr>
                <a:spLocks noGrp="1"/>
              </p:cNvSpPr>
              <p:nvPr>
                <p:ph idx="1"/>
              </p:nvPr>
            </p:nvSpPr>
            <p:spPr>
              <a:xfrm>
                <a:off x="5124664" y="474841"/>
                <a:ext cx="6108179" cy="3563005"/>
              </a:xfrm>
            </p:spPr>
            <p:txBody>
              <a:bodyPr anchor="ctr">
                <a:normAutofit/>
              </a:bodyPr>
              <a:lstStyle/>
              <a:p>
                <a:r>
                  <a:rPr lang="en-US" dirty="0"/>
                  <a:t>The differential cross-section can be obtained by taking the inverse Laplace Transform of the NLL resummed exponent to get the Radiator. </a:t>
                </a:r>
                <a:br>
                  <a:rPr lang="en-US" dirty="0"/>
                </a:br>
                <a:br>
                  <a:rPr lang="en-US" dirty="0"/>
                </a:b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𝑡𝑜𝑡</m:t>
                            </m:r>
                          </m:sub>
                        </m:sSub>
                      </m:den>
                    </m:f>
                    <m:f>
                      <m:fPr>
                        <m:ctrlPr>
                          <a:rPr lang="en-US" i="1">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𝜎</m:t>
                        </m:r>
                        <m:d>
                          <m:dPr>
                            <m:ctrlPr>
                              <a:rPr lang="en-US" i="1">
                                <a:latin typeface="Cambria Math" panose="02040503050406030204" pitchFamily="18" charset="0"/>
                              </a:rPr>
                            </m:ctrlPr>
                          </m:dPr>
                          <m:e>
                            <m:r>
                              <a:rPr lang="en-US" b="0" i="1" smtClean="0">
                                <a:latin typeface="Cambria Math" panose="02040503050406030204" pitchFamily="18" charset="0"/>
                              </a:rPr>
                              <m:t>𝜏</m:t>
                            </m:r>
                            <m:r>
                              <a:rPr lang="en-US" i="1">
                                <a:latin typeface="Cambria Math" panose="02040503050406030204" pitchFamily="18" charset="0"/>
                              </a:rPr>
                              <m:t>,</m:t>
                            </m:r>
                            <m:r>
                              <a:rPr lang="en-US" i="1">
                                <a:latin typeface="Cambria Math" panose="02040503050406030204" pitchFamily="18" charset="0"/>
                              </a:rPr>
                              <m:t>𝑄</m:t>
                            </m:r>
                          </m:e>
                        </m:d>
                      </m:num>
                      <m:den>
                        <m:r>
                          <a:rPr lang="en-US" i="1">
                            <a:latin typeface="Cambria Math" panose="02040503050406030204" pitchFamily="18" charset="0"/>
                          </a:rPr>
                          <m:t>𝑑</m:t>
                        </m:r>
                        <m:r>
                          <a:rPr lang="en-US" b="0" i="1" smtClean="0">
                            <a:latin typeface="Cambria Math" panose="02040503050406030204" pitchFamily="18" charset="0"/>
                          </a:rPr>
                          <m:t>𝜏</m:t>
                        </m:r>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b="0" i="1" smtClean="0">
                            <a:latin typeface="Cambria Math" panose="02040503050406030204" pitchFamily="18" charset="0"/>
                          </a:rPr>
                          <m:t>𝜏</m:t>
                        </m:r>
                      </m:den>
                    </m:f>
                    <m:f>
                      <m:fPr>
                        <m:ctrlPr>
                          <a:rPr lang="en-US" i="1">
                            <a:latin typeface="Cambria Math" panose="02040503050406030204" pitchFamily="18" charset="0"/>
                          </a:rPr>
                        </m:ctrlPr>
                      </m:fPr>
                      <m:num>
                        <m:r>
                          <a:rPr lang="en-US" i="1">
                            <a:latin typeface="Cambria Math" panose="02040503050406030204" pitchFamily="18" charset="0"/>
                          </a:rPr>
                          <m:t>𝑑</m:t>
                        </m:r>
                      </m:num>
                      <m:den>
                        <m:r>
                          <a:rPr lang="en-US" i="1">
                            <a:latin typeface="Cambria Math" panose="02040503050406030204" pitchFamily="18" charset="0"/>
                          </a:rPr>
                          <m:t>𝑑</m:t>
                        </m:r>
                        <m:r>
                          <a:rPr lang="en-US" i="1">
                            <a:latin typeface="Cambria Math" panose="02040503050406030204" pitchFamily="18" charset="0"/>
                          </a:rPr>
                          <m:t> </m:t>
                        </m:r>
                        <m:r>
                          <m:rPr>
                            <m:sty m:val="p"/>
                          </m:rPr>
                          <a:rPr lang="en-US" i="1">
                            <a:latin typeface="Cambria Math" panose="02040503050406030204" pitchFamily="18" charset="0"/>
                          </a:rPr>
                          <m:t>ln</m:t>
                        </m:r>
                        <m:r>
                          <a:rPr lang="en-US" b="0" i="1" smtClean="0">
                            <a:latin typeface="Cambria Math" panose="02040503050406030204" pitchFamily="18" charset="0"/>
                          </a:rPr>
                          <m:t>𝜏</m:t>
                        </m:r>
                      </m:den>
                    </m:f>
                    <m:r>
                      <a:rPr lang="en-US" i="1">
                        <a:latin typeface="Cambria Math" panose="02040503050406030204" pitchFamily="18" charset="0"/>
                      </a:rPr>
                      <m:t> </m:t>
                    </m:r>
                    <m:r>
                      <a:rPr lang="en-US" i="1">
                        <a:latin typeface="Cambria Math" panose="02040503050406030204" pitchFamily="18" charset="0"/>
                      </a:rPr>
                      <m:t>𝑅</m:t>
                    </m:r>
                    <m:r>
                      <a:rPr lang="en-US" i="1">
                        <a:latin typeface="Cambria Math" panose="02040503050406030204" pitchFamily="18" charset="0"/>
                      </a:rPr>
                      <m:t>(</m:t>
                    </m:r>
                    <m:r>
                      <a:rPr lang="en-US" b="0" i="1" smtClean="0">
                        <a:latin typeface="Cambria Math" panose="02040503050406030204" pitchFamily="18" charset="0"/>
                      </a:rPr>
                      <m:t>𝜏</m:t>
                    </m:r>
                    <m:r>
                      <a:rPr lang="en-US" i="1">
                        <a:latin typeface="Cambria Math" panose="02040503050406030204" pitchFamily="18" charset="0"/>
                      </a:rPr>
                      <m:t>,</m:t>
                    </m:r>
                    <m:r>
                      <a:rPr lang="en-US" i="1">
                        <a:latin typeface="Cambria Math" panose="02040503050406030204" pitchFamily="18" charset="0"/>
                      </a:rPr>
                      <m:t>𝑄</m:t>
                    </m:r>
                    <m:r>
                      <a:rPr lang="en-US" i="1">
                        <a:latin typeface="Cambria Math" panose="02040503050406030204" pitchFamily="18" charset="0"/>
                      </a:rPr>
                      <m:t>)</m:t>
                    </m:r>
                  </m:oMath>
                </a14:m>
                <a:endParaRPr lang="en-US" dirty="0"/>
              </a:p>
              <a:p>
                <a:r>
                  <a:rPr lang="en-US" dirty="0"/>
                  <a:t>Using </a:t>
                </a:r>
                <a14:m>
                  <m:oMath xmlns:m="http://schemas.openxmlformats.org/officeDocument/2006/math">
                    <m:r>
                      <a:rPr lang="en-US" b="0" i="1" smtClean="0">
                        <a:latin typeface="Cambria Math" panose="02040503050406030204" pitchFamily="18" charset="0"/>
                      </a:rPr>
                      <m:t>𝜏</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𝑄</m:t>
                        </m:r>
                      </m:e>
                      <m:sup>
                        <m:r>
                          <a:rPr lang="en-US" i="1">
                            <a:latin typeface="Cambria Math" panose="02040503050406030204" pitchFamily="18" charset="0"/>
                          </a:rPr>
                          <m:t>2</m:t>
                        </m:r>
                      </m:sup>
                    </m:sSup>
                  </m:oMath>
                </a14:m>
                <a:r>
                  <a:rPr lang="en-US" dirty="0"/>
                  <a:t>, we calculate </a:t>
                </a:r>
                <a14:m>
                  <m:oMath xmlns:m="http://schemas.openxmlformats.org/officeDocument/2006/math">
                    <m:r>
                      <a:rPr lang="en-US" b="0" i="1" smtClean="0">
                        <a:latin typeface="Cambria Math" panose="02040503050406030204" pitchFamily="18" charset="0"/>
                      </a:rPr>
                      <m:t>𝑑</m:t>
                    </m:r>
                    <m:r>
                      <a:rPr lang="en-US" b="0" i="1" smtClean="0">
                        <a:latin typeface="Cambria Math" panose="02040503050406030204" pitchFamily="18" charset="0"/>
                      </a:rPr>
                      <m:t>𝜎</m:t>
                    </m:r>
                    <m:r>
                      <a:rPr lang="en-US" b="0" i="1" smtClean="0">
                        <a:latin typeface="Cambria Math" panose="02040503050406030204" pitchFamily="18" charset="0"/>
                      </a:rPr>
                      <m:t>/</m:t>
                    </m:r>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oMath>
                </a14:m>
                <a:endParaRPr lang="en-US" dirty="0"/>
              </a:p>
              <a:p>
                <a:r>
                  <a:rPr lang="en-US" dirty="0"/>
                  <a:t>The hard process that we study, at fixed jet mass </a:t>
                </a:r>
                <a14:m>
                  <m:oMath xmlns:m="http://schemas.openxmlformats.org/officeDocument/2006/math">
                    <m:r>
                      <a:rPr lang="en-US" b="0" i="1" smtClean="0">
                        <a:latin typeface="Cambria Math" panose="02040503050406030204" pitchFamily="18" charset="0"/>
                      </a:rPr>
                      <m:t>𝑚</m:t>
                    </m:r>
                    <m:r>
                      <a:rPr lang="en-US" b="0" i="1" smtClean="0">
                        <a:latin typeface="Cambria Math" panose="02040503050406030204" pitchFamily="18" charset="0"/>
                      </a:rPr>
                      <m:t>,</m:t>
                    </m:r>
                  </m:oMath>
                </a14:m>
                <a:r>
                  <a:rPr lang="en-US" dirty="0"/>
                  <a:t> for QCD backgrounds is</a:t>
                </a:r>
                <a:br>
                  <a:rPr lang="en-US" dirty="0"/>
                </a:br>
                <a:r>
                  <a:rPr lang="en-US" dirty="0"/>
                  <a:t>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𝑊</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rPr>
                      <m:t>𝑞</m:t>
                    </m:r>
                    <m:r>
                      <a:rPr lang="en-US" b="0" i="1" smtClean="0">
                        <a:latin typeface="Cambria Math" panose="02040503050406030204" pitchFamily="18" charset="0"/>
                      </a:rPr>
                      <m:t> </m:t>
                    </m:r>
                    <m:bar>
                      <m:barPr>
                        <m:pos m:val="top"/>
                        <m:ctrlPr>
                          <a:rPr lang="en-US" b="0" i="1" smtClean="0">
                            <a:latin typeface="Cambria Math" panose="02040503050406030204" pitchFamily="18" charset="0"/>
                          </a:rPr>
                        </m:ctrlPr>
                      </m:barPr>
                      <m:e>
                        <m:r>
                          <a:rPr lang="en-US" b="0" i="1" smtClean="0">
                            <a:latin typeface="Cambria Math" panose="02040503050406030204" pitchFamily="18" charset="0"/>
                          </a:rPr>
                          <m:t>𝑞</m:t>
                        </m:r>
                      </m:e>
                    </m:bar>
                  </m:oMath>
                </a14:m>
                <a:br>
                  <a:rPr lang="en-US" dirty="0"/>
                </a:br>
                <a:endParaRPr lang="en-US" dirty="0"/>
              </a:p>
            </p:txBody>
          </p:sp>
        </mc:Choice>
        <mc:Fallback xmlns="">
          <p:sp>
            <p:nvSpPr>
              <p:cNvPr id="6" name="Content Placeholder 5">
                <a:extLst>
                  <a:ext uri="{FF2B5EF4-FFF2-40B4-BE49-F238E27FC236}">
                    <a16:creationId xmlns:a16="http://schemas.microsoft.com/office/drawing/2014/main" id="{98B0041E-84AF-7B59-716B-3937F0649BF7}"/>
                  </a:ext>
                </a:extLst>
              </p:cNvPr>
              <p:cNvSpPr>
                <a:spLocks noGrp="1" noRot="1" noChangeAspect="1" noMove="1" noResize="1" noEditPoints="1" noAdjustHandles="1" noChangeArrowheads="1" noChangeShapeType="1" noTextEdit="1"/>
              </p:cNvSpPr>
              <p:nvPr>
                <p:ph idx="1"/>
              </p:nvPr>
            </p:nvSpPr>
            <p:spPr>
              <a:xfrm>
                <a:off x="5124664" y="474841"/>
                <a:ext cx="6108179" cy="3563005"/>
              </a:xfrm>
              <a:blipFill>
                <a:blip r:embed="rId3"/>
                <a:stretch>
                  <a:fillRect l="-39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90EEC08-139D-2FB5-AE29-88CFA509C633}"/>
              </a:ext>
            </a:extLst>
          </p:cNvPr>
          <p:cNvSpPr>
            <a:spLocks noGrp="1"/>
          </p:cNvSpPr>
          <p:nvPr>
            <p:ph type="sldNum" sz="quarter" idx="12"/>
          </p:nvPr>
        </p:nvSpPr>
        <p:spPr>
          <a:xfrm>
            <a:off x="10558300" y="6425344"/>
            <a:ext cx="1052508" cy="365125"/>
          </a:xfrm>
        </p:spPr>
        <p:txBody>
          <a:bodyPr>
            <a:normAutofit/>
          </a:bodyPr>
          <a:lstStyle/>
          <a:p>
            <a:pPr>
              <a:spcAft>
                <a:spcPts val="600"/>
              </a:spcAft>
            </a:pPr>
            <a:fld id="{3352F035-A5FA-4122-909F-FE154D5F8C31}" type="slidenum">
              <a:rPr lang="en-US">
                <a:solidFill>
                  <a:schemeClr val="tx1">
                    <a:lumMod val="75000"/>
                    <a:lumOff val="25000"/>
                  </a:schemeClr>
                </a:solidFill>
              </a:rPr>
              <a:pPr>
                <a:spcAft>
                  <a:spcPts val="600"/>
                </a:spcAft>
              </a:pPr>
              <a:t>16</a:t>
            </a:fld>
            <a:endParaRPr lang="en-US">
              <a:solidFill>
                <a:schemeClr val="tx1">
                  <a:lumMod val="75000"/>
                  <a:lumOff val="25000"/>
                </a:schemeClr>
              </a:solidFill>
            </a:endParaRPr>
          </a:p>
        </p:txBody>
      </p:sp>
      <p:pic>
        <p:nvPicPr>
          <p:cNvPr id="7" name="Graphic 6">
            <a:extLst>
              <a:ext uri="{FF2B5EF4-FFF2-40B4-BE49-F238E27FC236}">
                <a16:creationId xmlns:a16="http://schemas.microsoft.com/office/drawing/2014/main" id="{944242E2-9B03-C674-C7CD-6D55A5867551}"/>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715558" y="4037846"/>
            <a:ext cx="3713104" cy="2545024"/>
          </a:xfrm>
          <a:prstGeom prst="rect">
            <a:avLst/>
          </a:prstGeom>
        </p:spPr>
      </p:pic>
      <p:pic>
        <p:nvPicPr>
          <p:cNvPr id="9" name="Graphic 8">
            <a:extLst>
              <a:ext uri="{FF2B5EF4-FFF2-40B4-BE49-F238E27FC236}">
                <a16:creationId xmlns:a16="http://schemas.microsoft.com/office/drawing/2014/main" id="{169E1639-AC84-6A69-0974-53CB8BE68667}"/>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448118" y="4093920"/>
            <a:ext cx="3724425" cy="2513986"/>
          </a:xfrm>
          <a:prstGeom prst="rect">
            <a:avLst/>
          </a:prstGeom>
        </p:spPr>
      </p:pic>
      <p:sp>
        <p:nvSpPr>
          <p:cNvPr id="2" name="TextBox 1">
            <a:extLst>
              <a:ext uri="{FF2B5EF4-FFF2-40B4-BE49-F238E27FC236}">
                <a16:creationId xmlns:a16="http://schemas.microsoft.com/office/drawing/2014/main" id="{CB3929AD-82B7-027C-990A-7C7274EDDA7A}"/>
              </a:ext>
            </a:extLst>
          </p:cNvPr>
          <p:cNvSpPr txBox="1"/>
          <p:nvPr/>
        </p:nvSpPr>
        <p:spPr>
          <a:xfrm>
            <a:off x="255285" y="6393540"/>
            <a:ext cx="5402395" cy="400110"/>
          </a:xfrm>
          <a:prstGeom prst="rect">
            <a:avLst/>
          </a:prstGeom>
          <a:noFill/>
        </p:spPr>
        <p:txBody>
          <a:bodyPr wrap="square" rtlCol="0">
            <a:spAutoFit/>
          </a:bodyPr>
          <a:lstStyle/>
          <a:p>
            <a:r>
              <a:rPr lang="en-US" sz="1000" dirty="0"/>
              <a:t>ref: </a:t>
            </a:r>
            <a:r>
              <a:rPr lang="en-US" sz="1000" dirty="0">
                <a:hlinkClick r:id="rId8"/>
              </a:rPr>
              <a:t>https://arxiv.org/abs/hep-ph/0307394v2</a:t>
            </a:r>
            <a:br>
              <a:rPr lang="en-US" sz="1000" dirty="0"/>
            </a:br>
            <a:r>
              <a:rPr lang="en-US" sz="1000" dirty="0"/>
              <a:t>ref: S. Catani et.al Nuclear Physics B, Volume 407, Issue 1, 1993, Pages 3-42, ISSN 0550-3213</a:t>
            </a:r>
          </a:p>
        </p:txBody>
      </p:sp>
      <p:pic>
        <p:nvPicPr>
          <p:cNvPr id="8" name="Content Placeholder 7">
            <a:extLst>
              <a:ext uri="{FF2B5EF4-FFF2-40B4-BE49-F238E27FC236}">
                <a16:creationId xmlns:a16="http://schemas.microsoft.com/office/drawing/2014/main" id="{EB2DE7FE-C1C6-D2E5-C08C-978E268B0C5E}"/>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720808" y="2288067"/>
            <a:ext cx="3714287" cy="2765419"/>
          </a:xfrm>
          <a:prstGeom prst="rect">
            <a:avLst/>
          </a:prstGeom>
        </p:spPr>
      </p:pic>
      <p:sp>
        <p:nvSpPr>
          <p:cNvPr id="10" name="Footer Placeholder 9">
            <a:extLst>
              <a:ext uri="{FF2B5EF4-FFF2-40B4-BE49-F238E27FC236}">
                <a16:creationId xmlns:a16="http://schemas.microsoft.com/office/drawing/2014/main" id="{6BE07D07-446E-6108-7C80-5D4FCF41A2AA}"/>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a:ln>
                  <a:noFill/>
                </a:ln>
                <a:solidFill>
                  <a:srgbClr val="ED8428"/>
                </a:solidFill>
                <a:effectLst/>
                <a:uLnTx/>
                <a:uFillTx/>
                <a:latin typeface="Gill Sans MT" panose="020B0502020104020203"/>
                <a:ea typeface="+mn-ea"/>
                <a:cs typeface="+mn-cs"/>
              </a:rPr>
              <a:t>Pheno '23</a:t>
            </a:r>
            <a:endPar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097868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47DFB-551C-691E-E1D4-03E40FDCA754}"/>
              </a:ext>
            </a:extLst>
          </p:cNvPr>
          <p:cNvSpPr>
            <a:spLocks noGrp="1"/>
          </p:cNvSpPr>
          <p:nvPr>
            <p:ph type="title"/>
          </p:nvPr>
        </p:nvSpPr>
        <p:spPr/>
        <p:txBody>
          <a:bodyPr/>
          <a:lstStyle/>
          <a:p>
            <a:r>
              <a:rPr lang="en-US" dirty="0"/>
              <a:t>Muon collider</a:t>
            </a:r>
          </a:p>
        </p:txBody>
      </p:sp>
      <p:pic>
        <p:nvPicPr>
          <p:cNvPr id="6" name="Content Placeholder 5" descr="Chart&#10;&#10;Description automatically generated">
            <a:extLst>
              <a:ext uri="{FF2B5EF4-FFF2-40B4-BE49-F238E27FC236}">
                <a16:creationId xmlns:a16="http://schemas.microsoft.com/office/drawing/2014/main" id="{C0B7F34D-D77A-1859-BEDD-9C8D678E8E26}"/>
              </a:ext>
            </a:extLst>
          </p:cNvPr>
          <p:cNvPicPr>
            <a:picLocks noGrp="1" noChangeAspect="1"/>
          </p:cNvPicPr>
          <p:nvPr>
            <p:ph sz="half" idx="1"/>
          </p:nvPr>
        </p:nvPicPr>
        <p:blipFill>
          <a:blip r:embed="rId3"/>
          <a:stretch>
            <a:fillRect/>
          </a:stretch>
        </p:blipFill>
        <p:spPr>
          <a:xfrm>
            <a:off x="796369" y="2227263"/>
            <a:ext cx="4992212" cy="3633787"/>
          </a:xfrm>
        </p:spPr>
      </p:pic>
      <p:pic>
        <p:nvPicPr>
          <p:cNvPr id="8" name="Content Placeholder 7" descr="Chart, line chart&#10;&#10;Description automatically generated">
            <a:extLst>
              <a:ext uri="{FF2B5EF4-FFF2-40B4-BE49-F238E27FC236}">
                <a16:creationId xmlns:a16="http://schemas.microsoft.com/office/drawing/2014/main" id="{48ADEF6B-8C3C-8F48-EA10-008E48B8C575}"/>
              </a:ext>
            </a:extLst>
          </p:cNvPr>
          <p:cNvPicPr>
            <a:picLocks noGrp="1" noChangeAspect="1"/>
          </p:cNvPicPr>
          <p:nvPr>
            <p:ph sz="half" idx="2"/>
          </p:nvPr>
        </p:nvPicPr>
        <p:blipFill>
          <a:blip r:embed="rId4"/>
          <a:stretch>
            <a:fillRect/>
          </a:stretch>
        </p:blipFill>
        <p:spPr>
          <a:xfrm>
            <a:off x="6188075" y="2348516"/>
            <a:ext cx="5422900" cy="3391281"/>
          </a:xfrm>
        </p:spPr>
      </p:pic>
      <p:sp>
        <p:nvSpPr>
          <p:cNvPr id="9" name="TextBox 8">
            <a:extLst>
              <a:ext uri="{FF2B5EF4-FFF2-40B4-BE49-F238E27FC236}">
                <a16:creationId xmlns:a16="http://schemas.microsoft.com/office/drawing/2014/main" id="{DB28FBB7-2948-EAE3-4DD0-1842C8EEB882}"/>
              </a:ext>
            </a:extLst>
          </p:cNvPr>
          <p:cNvSpPr txBox="1"/>
          <p:nvPr/>
        </p:nvSpPr>
        <p:spPr>
          <a:xfrm>
            <a:off x="7028121" y="5665180"/>
            <a:ext cx="4104167" cy="584775"/>
          </a:xfrm>
          <a:prstGeom prst="rect">
            <a:avLst/>
          </a:prstGeom>
          <a:noFill/>
        </p:spPr>
        <p:txBody>
          <a:bodyPr wrap="square" rtlCol="0">
            <a:spAutoFit/>
          </a:bodyPr>
          <a:lstStyle/>
          <a:p>
            <a:r>
              <a:rPr lang="en-US" sz="1600" dirty="0"/>
              <a:t>Higgs production as a fraction of “total” cross-section</a:t>
            </a:r>
          </a:p>
        </p:txBody>
      </p:sp>
      <p:sp>
        <p:nvSpPr>
          <p:cNvPr id="11" name="TextBox 10">
            <a:extLst>
              <a:ext uri="{FF2B5EF4-FFF2-40B4-BE49-F238E27FC236}">
                <a16:creationId xmlns:a16="http://schemas.microsoft.com/office/drawing/2014/main" id="{FB0C0BFF-8EE3-B269-84C3-9CC702509191}"/>
              </a:ext>
            </a:extLst>
          </p:cNvPr>
          <p:cNvSpPr txBox="1"/>
          <p:nvPr/>
        </p:nvSpPr>
        <p:spPr>
          <a:xfrm>
            <a:off x="1765005" y="5665181"/>
            <a:ext cx="3689497" cy="584775"/>
          </a:xfrm>
          <a:prstGeom prst="rect">
            <a:avLst/>
          </a:prstGeom>
          <a:noFill/>
        </p:spPr>
        <p:txBody>
          <a:bodyPr wrap="square" rtlCol="0">
            <a:spAutoFit/>
          </a:bodyPr>
          <a:lstStyle/>
          <a:p>
            <a:r>
              <a:rPr lang="en-US" sz="1600" dirty="0"/>
              <a:t>Equivalent cross-section at pp collider v/s muon collider</a:t>
            </a:r>
          </a:p>
        </p:txBody>
      </p:sp>
      <p:sp>
        <p:nvSpPr>
          <p:cNvPr id="3" name="Slide Number Placeholder 2">
            <a:extLst>
              <a:ext uri="{FF2B5EF4-FFF2-40B4-BE49-F238E27FC236}">
                <a16:creationId xmlns:a16="http://schemas.microsoft.com/office/drawing/2014/main" id="{B5B2AB82-FF18-8803-EB5E-D5C2588C219C}"/>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
        <p:nvSpPr>
          <p:cNvPr id="4" name="TextBox 3">
            <a:extLst>
              <a:ext uri="{FF2B5EF4-FFF2-40B4-BE49-F238E27FC236}">
                <a16:creationId xmlns:a16="http://schemas.microsoft.com/office/drawing/2014/main" id="{FDC56672-7BAB-118A-B170-79DD934EBF49}"/>
              </a:ext>
            </a:extLst>
          </p:cNvPr>
          <p:cNvSpPr txBox="1"/>
          <p:nvPr/>
        </p:nvSpPr>
        <p:spPr>
          <a:xfrm>
            <a:off x="478465" y="6475228"/>
            <a:ext cx="3136605" cy="292388"/>
          </a:xfrm>
          <a:prstGeom prst="rect">
            <a:avLst/>
          </a:prstGeom>
          <a:noFill/>
        </p:spPr>
        <p:txBody>
          <a:bodyPr wrap="square" rtlCol="0">
            <a:spAutoFit/>
          </a:bodyPr>
          <a:lstStyle/>
          <a:p>
            <a:r>
              <a:rPr lang="en-US" sz="1300" dirty="0"/>
              <a:t>image ref: The Muon Smasher’s Guide</a:t>
            </a:r>
          </a:p>
        </p:txBody>
      </p:sp>
      <p:sp>
        <p:nvSpPr>
          <p:cNvPr id="7" name="Footer Placeholder 6">
            <a:extLst>
              <a:ext uri="{FF2B5EF4-FFF2-40B4-BE49-F238E27FC236}">
                <a16:creationId xmlns:a16="http://schemas.microsoft.com/office/drawing/2014/main" id="{E85BA6A2-B6D3-1A67-4B67-B020F272F380}"/>
              </a:ext>
            </a:extLst>
          </p:cNvPr>
          <p:cNvSpPr>
            <a:spLocks noGrp="1"/>
          </p:cNvSpPr>
          <p:nvPr>
            <p:ph type="ftr" sz="quarter" idx="11"/>
          </p:nvPr>
        </p:nvSpPr>
        <p:spPr/>
        <p:txBody>
          <a:bodyPr/>
          <a:lstStyle/>
          <a:p>
            <a:r>
              <a:rPr lang="en-US"/>
              <a:t>Pheno '23</a:t>
            </a:r>
            <a:endParaRPr lang="en-US" dirty="0"/>
          </a:p>
        </p:txBody>
      </p:sp>
    </p:spTree>
    <p:extLst>
      <p:ext uri="{BB962C8B-B14F-4D97-AF65-F5344CB8AC3E}">
        <p14:creationId xmlns:p14="http://schemas.microsoft.com/office/powerpoint/2010/main" val="34326517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32D24-8E32-4B46-3F44-E1E144EABE50}"/>
              </a:ext>
            </a:extLst>
          </p:cNvPr>
          <p:cNvSpPr>
            <a:spLocks noGrp="1"/>
          </p:cNvSpPr>
          <p:nvPr>
            <p:ph type="title"/>
          </p:nvPr>
        </p:nvSpPr>
        <p:spPr/>
        <p:txBody>
          <a:bodyPr>
            <a:normAutofit/>
          </a:bodyPr>
          <a:lstStyle/>
          <a:p>
            <a:r>
              <a:rPr lang="en-US" sz="3600" dirty="0"/>
              <a:t>Di-jet cross section</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19A7AADC-53CC-1819-9777-5F9D30B94BD0}"/>
                  </a:ext>
                </a:extLst>
              </p:cNvPr>
              <p:cNvSpPr>
                <a:spLocks noGrp="1"/>
              </p:cNvSpPr>
              <p:nvPr>
                <p:ph sz="half" idx="2"/>
              </p:nvPr>
            </p:nvSpPr>
            <p:spPr>
              <a:xfrm>
                <a:off x="462224" y="2228003"/>
                <a:ext cx="11238102" cy="4094976"/>
              </a:xfrm>
            </p:spPr>
            <p:txBody>
              <a:bodyPr>
                <a:normAutofit/>
              </a:bodyPr>
              <a:lstStyle/>
              <a:p>
                <a:pPr marL="0" indent="0">
                  <a:buNone/>
                </a:pPr>
                <a14:m>
                  <m:oMathPara xmlns:m="http://schemas.openxmlformats.org/officeDocument/2006/math">
                    <m:oMathParaPr>
                      <m:jc m:val="centerGroup"/>
                    </m:oMathParaPr>
                    <m:oMath xmlns:m="http://schemas.openxmlformats.org/officeDocument/2006/math">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𝑒</m:t>
                          </m:r>
                        </m:e>
                        <m:sup>
                          <m:r>
                            <a:rPr lang="en-US" sz="2200" b="0" i="1" smtClean="0">
                              <a:latin typeface="Cambria Math" panose="02040503050406030204" pitchFamily="18" charset="0"/>
                            </a:rPr>
                            <m:t>+</m:t>
                          </m:r>
                        </m:sup>
                      </m:sSup>
                      <m:r>
                        <a:rPr lang="en-US" sz="2200" b="0" i="1" smtClean="0">
                          <a:latin typeface="Cambria Math" panose="02040503050406030204" pitchFamily="18" charset="0"/>
                        </a:rPr>
                        <m:t>+</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𝑒</m:t>
                          </m:r>
                        </m:e>
                        <m:sup>
                          <m:r>
                            <a:rPr lang="en-US" sz="2200" b="0" i="1" smtClean="0">
                              <a:latin typeface="Cambria Math" panose="02040503050406030204" pitchFamily="18" charset="0"/>
                            </a:rPr>
                            <m:t>−</m:t>
                          </m:r>
                        </m:sup>
                      </m:sSup>
                      <m:r>
                        <a:rPr lang="en-US" sz="2200" b="0" i="1" smtClean="0">
                          <a:latin typeface="Cambria Math" panose="02040503050406030204" pitchFamily="18" charset="0"/>
                        </a:rPr>
                        <m:t> →</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𝐽</m:t>
                          </m:r>
                        </m:e>
                        <m:sub>
                          <m:r>
                            <a:rPr lang="en-US" sz="2200" b="0" i="1" smtClean="0">
                              <a:latin typeface="Cambria Math" panose="02040503050406030204" pitchFamily="18" charset="0"/>
                            </a:rPr>
                            <m:t>1</m:t>
                          </m:r>
                        </m:sub>
                      </m:sSub>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𝑁</m:t>
                          </m:r>
                        </m:e>
                      </m:d>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𝐽</m:t>
                          </m:r>
                        </m:e>
                        <m:sub>
                          <m:r>
                            <a:rPr lang="en-US" sz="2200" b="0" i="1" smtClean="0">
                              <a:latin typeface="Cambria Math" panose="02040503050406030204" pitchFamily="18" charset="0"/>
                            </a:rPr>
                            <m:t>2</m:t>
                          </m:r>
                        </m:sub>
                      </m:sSub>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𝑁</m:t>
                          </m:r>
                        </m:e>
                      </m:d>
                    </m:oMath>
                  </m:oMathPara>
                </a14:m>
                <a:endParaRPr lang="en-US" sz="2200" b="0" dirty="0"/>
              </a:p>
              <a:p>
                <a:r>
                  <a:rPr lang="en-US" sz="2200" dirty="0"/>
                  <a:t>The differential cross section for such di-jet events at fixed values of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oMath>
                </a14:m>
                <a:r>
                  <a:rPr lang="en-US" sz="2200" dirty="0"/>
                  <a:t> is given by</a:t>
                </a:r>
                <a:br>
                  <a:rPr lang="en-US" sz="2200" dirty="0"/>
                </a:br>
                <a14:m>
                  <m:oMath xmlns:m="http://schemas.openxmlformats.org/officeDocument/2006/math">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𝑑</m:t>
                        </m:r>
                        <m:r>
                          <a:rPr lang="en-US" sz="2200" b="0" i="1" smtClean="0">
                            <a:latin typeface="Cambria Math" panose="02040503050406030204" pitchFamily="18" charset="0"/>
                          </a:rPr>
                          <m:t>𝜎</m:t>
                        </m:r>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r>
                          <a:rPr lang="en-US" sz="2200" b="0" i="1" smtClean="0">
                            <a:latin typeface="Cambria Math" panose="02040503050406030204" pitchFamily="18" charset="0"/>
                          </a:rPr>
                          <m:t>,</m:t>
                        </m:r>
                        <m:r>
                          <a:rPr lang="en-US" sz="2200" b="0" i="1" smtClean="0">
                            <a:latin typeface="Cambria Math" panose="02040503050406030204" pitchFamily="18" charset="0"/>
                          </a:rPr>
                          <m:t>𝑄</m:t>
                        </m:r>
                        <m:r>
                          <a:rPr lang="en-US" sz="2200" b="0" i="1" smtClean="0">
                            <a:latin typeface="Cambria Math" panose="02040503050406030204" pitchFamily="18" charset="0"/>
                          </a:rPr>
                          <m:t>)</m:t>
                        </m:r>
                      </m:num>
                      <m:den>
                        <m:r>
                          <a:rPr lang="en-US" sz="2200" b="0" i="1" smtClean="0">
                            <a:latin typeface="Cambria Math" panose="02040503050406030204" pitchFamily="18" charset="0"/>
                          </a:rPr>
                          <m:t>𝑑</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den>
                    </m:f>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1</m:t>
                        </m:r>
                      </m:num>
                      <m:den>
                        <m:r>
                          <a:rPr lang="en-US" sz="2200" b="0" i="1" smtClean="0">
                            <a:latin typeface="Cambria Math" panose="02040503050406030204" pitchFamily="18" charset="0"/>
                          </a:rPr>
                          <m:t>2</m:t>
                        </m:r>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𝑄</m:t>
                            </m:r>
                          </m:e>
                          <m:sup>
                            <m:r>
                              <a:rPr lang="en-US" sz="2200" b="0" i="1" smtClean="0">
                                <a:latin typeface="Cambria Math" panose="02040503050406030204" pitchFamily="18" charset="0"/>
                              </a:rPr>
                              <m:t>2</m:t>
                            </m:r>
                          </m:sup>
                        </m:sSup>
                      </m:den>
                    </m:f>
                    <m:r>
                      <a:rPr lang="en-US" sz="2200" b="0" i="1" smtClean="0">
                        <a:latin typeface="Cambria Math" panose="02040503050406030204" pitchFamily="18" charset="0"/>
                      </a:rPr>
                      <m:t> </m:t>
                    </m:r>
                    <m:nary>
                      <m:naryPr>
                        <m:chr m:val="∑"/>
                        <m:supHide m:val="on"/>
                        <m:ctrlPr>
                          <a:rPr lang="en-US" sz="2200" b="0" i="1" smtClean="0">
                            <a:latin typeface="Cambria Math" panose="02040503050406030204" pitchFamily="18" charset="0"/>
                          </a:rPr>
                        </m:ctrlPr>
                      </m:naryPr>
                      <m:sub>
                        <m:r>
                          <a:rPr lang="en-US" sz="2200" b="0" i="1" smtClean="0">
                            <a:latin typeface="Cambria Math" panose="02040503050406030204" pitchFamily="18" charset="0"/>
                          </a:rPr>
                          <m:t>𝑁</m:t>
                        </m:r>
                      </m:sub>
                      <m:sup/>
                      <m:e>
                        <m:sSup>
                          <m:sSupPr>
                            <m:ctrlPr>
                              <a:rPr lang="en-US" sz="2200" b="0" i="1" smtClean="0">
                                <a:latin typeface="Cambria Math" panose="02040503050406030204" pitchFamily="18" charset="0"/>
                              </a:rPr>
                            </m:ctrlPr>
                          </m:sSupPr>
                          <m:e>
                            <m:d>
                              <m:dPr>
                                <m:begChr m:val="|"/>
                                <m:endChr m:val="|"/>
                                <m:ctrlPr>
                                  <a:rPr lang="en-US" sz="2200" b="0" i="1" smtClean="0">
                                    <a:latin typeface="Cambria Math" panose="02040503050406030204" pitchFamily="18" charset="0"/>
                                  </a:rPr>
                                </m:ctrlPr>
                              </m:dPr>
                              <m:e>
                                <m:r>
                                  <a:rPr lang="en-US" sz="2200" b="0" i="1" smtClean="0">
                                    <a:latin typeface="Cambria Math" panose="02040503050406030204" pitchFamily="18" charset="0"/>
                                  </a:rPr>
                                  <m:t>𝑀</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𝑁</m:t>
                                    </m:r>
                                  </m:e>
                                </m:d>
                              </m:e>
                            </m:d>
                          </m:e>
                          <m:sup>
                            <m:r>
                              <a:rPr lang="en-US" sz="2200" b="0" i="1" smtClean="0">
                                <a:latin typeface="Cambria Math" panose="02040503050406030204" pitchFamily="18" charset="0"/>
                              </a:rPr>
                              <m:t>2</m:t>
                            </m:r>
                          </m:sup>
                        </m:sSup>
                        <m:r>
                          <a:rPr lang="en-US" sz="2200" b="0" i="1" smtClean="0">
                            <a:latin typeface="Cambria Math" panose="02040503050406030204" pitchFamily="18" charset="0"/>
                          </a:rPr>
                          <m:t> </m:t>
                        </m:r>
                        <m:r>
                          <a:rPr lang="en-US" sz="2200" b="0" i="1" smtClean="0">
                            <a:latin typeface="Cambria Math" panose="02040503050406030204" pitchFamily="18" charset="0"/>
                          </a:rPr>
                          <m:t>𝛿</m:t>
                        </m:r>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r>
                          <a:rPr lang="en-US" sz="2200" b="0" i="1" smtClean="0">
                            <a:latin typeface="Cambria Math" panose="02040503050406030204" pitchFamily="18" charset="0"/>
                          </a:rPr>
                          <m:t> −</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r>
                          <a:rPr lang="en-US" sz="2200" b="0" i="1" smtClean="0">
                            <a:latin typeface="Cambria Math" panose="02040503050406030204" pitchFamily="18" charset="0"/>
                          </a:rPr>
                          <m:t>(</m:t>
                        </m:r>
                        <m:r>
                          <a:rPr lang="en-US" sz="2200" b="0" i="1" smtClean="0">
                            <a:latin typeface="Cambria Math" panose="02040503050406030204" pitchFamily="18" charset="0"/>
                          </a:rPr>
                          <m:t>𝑁</m:t>
                        </m:r>
                        <m:r>
                          <a:rPr lang="en-US" sz="2200" b="0" i="1" smtClean="0">
                            <a:latin typeface="Cambria Math" panose="02040503050406030204" pitchFamily="18" charset="0"/>
                          </a:rPr>
                          <m:t>))</m:t>
                        </m:r>
                      </m:e>
                    </m:nary>
                  </m:oMath>
                </a14:m>
                <a:endParaRPr lang="en-US" sz="2200" dirty="0"/>
              </a:p>
              <a:p>
                <a:r>
                  <a:rPr lang="en-US" sz="2200" dirty="0"/>
                  <a:t>For di-jet cross sections, we look at </a:t>
                </a:r>
                <a14:m>
                  <m:oMath xmlns:m="http://schemas.openxmlformats.org/officeDocument/2006/math">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r>
                      <a:rPr lang="en-US" sz="2200" b="0" i="1" smtClean="0">
                        <a:latin typeface="Cambria Math" panose="02040503050406030204" pitchFamily="18" charset="0"/>
                      </a:rPr>
                      <m:t>≪1</m:t>
                    </m:r>
                  </m:oMath>
                </a14:m>
                <a:r>
                  <a:rPr lang="en-US" sz="2200" dirty="0"/>
                  <a:t>, and we take the </a:t>
                </a:r>
                <a:r>
                  <a:rPr lang="en-US" sz="2200" dirty="0" err="1"/>
                  <a:t>laplace</a:t>
                </a:r>
                <a:r>
                  <a:rPr lang="en-US" sz="2200" dirty="0"/>
                  <a:t> transform of the cross-section</a:t>
                </a:r>
                <a:br>
                  <a:rPr lang="en-US" sz="2200" dirty="0"/>
                </a:br>
                <a14:m>
                  <m:oMath xmlns:m="http://schemas.openxmlformats.org/officeDocument/2006/math">
                    <m:acc>
                      <m:accPr>
                        <m:chr m:val="̃"/>
                        <m:ctrlPr>
                          <a:rPr lang="en-US" sz="2000" i="1">
                            <a:latin typeface="Cambria Math" panose="02040503050406030204" pitchFamily="18" charset="0"/>
                          </a:rPr>
                        </m:ctrlPr>
                      </m:accPr>
                      <m:e>
                        <m:r>
                          <a:rPr lang="en-US" sz="2000" i="1">
                            <a:latin typeface="Cambria Math" panose="02040503050406030204" pitchFamily="18" charset="0"/>
                          </a:rPr>
                          <m:t>𝜎</m:t>
                        </m:r>
                      </m:e>
                    </m:acc>
                    <m:d>
                      <m:dPr>
                        <m:ctrlPr>
                          <a:rPr lang="en-US" sz="2000" i="1">
                            <a:latin typeface="Cambria Math" panose="02040503050406030204" pitchFamily="18" charset="0"/>
                          </a:rPr>
                        </m:ctrlPr>
                      </m:dPr>
                      <m:e>
                        <m:r>
                          <a:rPr lang="en-US" sz="2000" i="1">
                            <a:latin typeface="Cambria Math" panose="02040503050406030204" pitchFamily="18" charset="0"/>
                          </a:rPr>
                          <m:t>𝜈</m:t>
                        </m:r>
                        <m:r>
                          <a:rPr lang="en-US" sz="2000" i="1">
                            <a:latin typeface="Cambria Math" panose="02040503050406030204" pitchFamily="18" charset="0"/>
                          </a:rPr>
                          <m:t>, </m:t>
                        </m:r>
                        <m:r>
                          <a:rPr lang="en-US" sz="2000" i="1">
                            <a:latin typeface="Cambria Math" panose="02040503050406030204" pitchFamily="18" charset="0"/>
                          </a:rPr>
                          <m:t>𝑄</m:t>
                        </m:r>
                        <m:r>
                          <a:rPr lang="en-US" sz="2000" i="1">
                            <a:latin typeface="Cambria Math" panose="02040503050406030204" pitchFamily="18" charset="0"/>
                          </a:rPr>
                          <m:t>, </m:t>
                        </m:r>
                        <m:r>
                          <a:rPr lang="en-US" sz="2000" i="1">
                            <a:latin typeface="Cambria Math" panose="02040503050406030204" pitchFamily="18" charset="0"/>
                          </a:rPr>
                          <m:t>𝑎</m:t>
                        </m:r>
                      </m:e>
                    </m:d>
                    <m:r>
                      <a:rPr lang="en-US" sz="2000" b="0" i="1" smtClean="0">
                        <a:latin typeface="Cambria Math" panose="02040503050406030204" pitchFamily="18" charset="0"/>
                      </a:rPr>
                      <m:t>=</m:t>
                    </m:r>
                    <m:nary>
                      <m:naryPr>
                        <m:ctrlPr>
                          <a:rPr lang="en-US" sz="2000" b="0" i="1" smtClean="0">
                            <a:latin typeface="Cambria Math" panose="02040503050406030204" pitchFamily="18" charset="0"/>
                          </a:rPr>
                        </m:ctrlPr>
                      </m:naryPr>
                      <m:sub>
                        <m:r>
                          <a:rPr lang="en-US" sz="2000" b="0" i="1" smtClean="0">
                            <a:latin typeface="Cambria Math" panose="02040503050406030204" pitchFamily="18" charset="0"/>
                          </a:rPr>
                          <m:t>0</m:t>
                        </m:r>
                      </m:sub>
                      <m:sup>
                        <m:r>
                          <a:rPr lang="en-US" sz="2000" b="0" i="1" smtClean="0">
                            <a:latin typeface="Cambria Math" panose="02040503050406030204" pitchFamily="18" charset="0"/>
                          </a:rPr>
                          <m:t>1</m:t>
                        </m:r>
                      </m:sup>
                      <m:e>
                        <m:r>
                          <a:rPr lang="en-US" sz="2000" b="0" i="1" smtClean="0">
                            <a:latin typeface="Cambria Math" panose="02040503050406030204" pitchFamily="18" charset="0"/>
                          </a:rPr>
                          <m:t>𝑑</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𝑎</m:t>
                            </m:r>
                          </m:sub>
                        </m:sSub>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r>
                              <a:rPr lang="en-US" sz="2000" b="0" i="1" smtClean="0">
                                <a:latin typeface="Cambria Math" panose="02040503050406030204" pitchFamily="18" charset="0"/>
                              </a:rPr>
                              <m:t>𝜈</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𝑎</m:t>
                                </m:r>
                              </m:sub>
                            </m:sSub>
                          </m:sup>
                        </m:sSup>
                      </m:e>
                    </m:nary>
                    <m:f>
                      <m:fPr>
                        <m:ctrlPr>
                          <a:rPr lang="en-US" sz="2200" i="1">
                            <a:latin typeface="Cambria Math" panose="02040503050406030204" pitchFamily="18" charset="0"/>
                          </a:rPr>
                        </m:ctrlPr>
                      </m:fPr>
                      <m:num>
                        <m:r>
                          <a:rPr lang="en-US" sz="2200" i="1">
                            <a:latin typeface="Cambria Math" panose="02040503050406030204" pitchFamily="18" charset="0"/>
                          </a:rPr>
                          <m:t>𝑑</m:t>
                        </m:r>
                        <m:r>
                          <a:rPr lang="en-US" sz="2200" i="1">
                            <a:latin typeface="Cambria Math" panose="02040503050406030204" pitchFamily="18" charset="0"/>
                          </a:rPr>
                          <m:t>𝜎</m:t>
                        </m:r>
                        <m:r>
                          <a:rPr lang="en-US" sz="2200" i="1">
                            <a:latin typeface="Cambria Math" panose="02040503050406030204" pitchFamily="18" charset="0"/>
                          </a:rPr>
                          <m:t>(</m:t>
                        </m:r>
                        <m:sSub>
                          <m:sSubPr>
                            <m:ctrlPr>
                              <a:rPr lang="en-US" sz="2200" i="1">
                                <a:latin typeface="Cambria Math" panose="02040503050406030204" pitchFamily="18" charset="0"/>
                              </a:rPr>
                            </m:ctrlPr>
                          </m:sSubPr>
                          <m:e>
                            <m:r>
                              <a:rPr lang="en-US" sz="2200" i="1">
                                <a:latin typeface="Cambria Math" panose="02040503050406030204" pitchFamily="18" charset="0"/>
                              </a:rPr>
                              <m:t>𝜏</m:t>
                            </m:r>
                          </m:e>
                          <m:sub>
                            <m:r>
                              <a:rPr lang="en-US" sz="2200" i="1">
                                <a:latin typeface="Cambria Math" panose="02040503050406030204" pitchFamily="18" charset="0"/>
                              </a:rPr>
                              <m:t>𝑎</m:t>
                            </m:r>
                          </m:sub>
                        </m:sSub>
                        <m:r>
                          <a:rPr lang="en-US" sz="2200" i="1">
                            <a:latin typeface="Cambria Math" panose="02040503050406030204" pitchFamily="18" charset="0"/>
                          </a:rPr>
                          <m:t>,</m:t>
                        </m:r>
                        <m:r>
                          <a:rPr lang="en-US" sz="2200" i="1">
                            <a:latin typeface="Cambria Math" panose="02040503050406030204" pitchFamily="18" charset="0"/>
                          </a:rPr>
                          <m:t>𝑄</m:t>
                        </m:r>
                        <m:r>
                          <a:rPr lang="en-US" sz="2200" i="1">
                            <a:latin typeface="Cambria Math" panose="02040503050406030204" pitchFamily="18" charset="0"/>
                          </a:rPr>
                          <m:t>)</m:t>
                        </m:r>
                      </m:num>
                      <m:den>
                        <m:r>
                          <a:rPr lang="en-US" sz="2200" i="1">
                            <a:latin typeface="Cambria Math" panose="02040503050406030204" pitchFamily="18" charset="0"/>
                          </a:rPr>
                          <m:t>𝑑</m:t>
                        </m:r>
                        <m:sSub>
                          <m:sSubPr>
                            <m:ctrlPr>
                              <a:rPr lang="en-US" sz="2200" i="1">
                                <a:latin typeface="Cambria Math" panose="02040503050406030204" pitchFamily="18" charset="0"/>
                              </a:rPr>
                            </m:ctrlPr>
                          </m:sSubPr>
                          <m:e>
                            <m:r>
                              <a:rPr lang="en-US" sz="2200" i="1">
                                <a:latin typeface="Cambria Math" panose="02040503050406030204" pitchFamily="18" charset="0"/>
                              </a:rPr>
                              <m:t>𝜏</m:t>
                            </m:r>
                          </m:e>
                          <m:sub>
                            <m:r>
                              <a:rPr lang="en-US" sz="2200" i="1">
                                <a:latin typeface="Cambria Math" panose="02040503050406030204" pitchFamily="18" charset="0"/>
                              </a:rPr>
                              <m:t>𝑎</m:t>
                            </m:r>
                          </m:sub>
                        </m:sSub>
                      </m:den>
                    </m:f>
                  </m:oMath>
                </a14:m>
                <a:endParaRPr lang="en-US" sz="2200" dirty="0"/>
              </a:p>
              <a:p>
                <a:r>
                  <a:rPr lang="en-US" sz="2200" dirty="0"/>
                  <a:t>Large logarithms of </a:t>
                </a:r>
                <a14:m>
                  <m:oMath xmlns:m="http://schemas.openxmlformats.org/officeDocument/2006/math">
                    <m:r>
                      <a:rPr lang="en-US" sz="2200" b="0" i="1" smtClean="0">
                        <a:latin typeface="Cambria Math" panose="02040503050406030204" pitchFamily="18" charset="0"/>
                      </a:rPr>
                      <m:t>𝜈</m:t>
                    </m:r>
                  </m:oMath>
                </a14:m>
                <a:r>
                  <a:rPr lang="en-US" sz="2200" dirty="0"/>
                  <a:t> need to be resummed.</a:t>
                </a:r>
              </a:p>
            </p:txBody>
          </p:sp>
        </mc:Choice>
        <mc:Fallback xmlns="">
          <p:sp>
            <p:nvSpPr>
              <p:cNvPr id="4" name="Content Placeholder 3">
                <a:extLst>
                  <a:ext uri="{FF2B5EF4-FFF2-40B4-BE49-F238E27FC236}">
                    <a16:creationId xmlns:a16="http://schemas.microsoft.com/office/drawing/2014/main" id="{19A7AADC-53CC-1819-9777-5F9D30B94BD0}"/>
                  </a:ext>
                </a:extLst>
              </p:cNvPr>
              <p:cNvSpPr>
                <a:spLocks noGrp="1" noRot="1" noChangeAspect="1" noMove="1" noResize="1" noEditPoints="1" noAdjustHandles="1" noChangeArrowheads="1" noChangeShapeType="1" noTextEdit="1"/>
              </p:cNvSpPr>
              <p:nvPr>
                <p:ph sz="half" idx="2"/>
              </p:nvPr>
            </p:nvSpPr>
            <p:spPr>
              <a:xfrm>
                <a:off x="462224" y="2228003"/>
                <a:ext cx="11238102" cy="4094976"/>
              </a:xfrm>
              <a:blipFill>
                <a:blip r:embed="rId3"/>
                <a:stretch>
                  <a:fillRect l="-434"/>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F6A81D31-9470-F6B3-55FB-C1DEEBC1DD76}"/>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
        <p:nvSpPr>
          <p:cNvPr id="6" name="Footer Placeholder 5">
            <a:extLst>
              <a:ext uri="{FF2B5EF4-FFF2-40B4-BE49-F238E27FC236}">
                <a16:creationId xmlns:a16="http://schemas.microsoft.com/office/drawing/2014/main" id="{AEFA8413-6550-2190-0767-AC3E300B2B40}"/>
              </a:ext>
            </a:extLst>
          </p:cNvPr>
          <p:cNvSpPr>
            <a:spLocks noGrp="1"/>
          </p:cNvSpPr>
          <p:nvPr>
            <p:ph type="ftr" sz="quarter" idx="11"/>
          </p:nvPr>
        </p:nvSpPr>
        <p:spPr/>
        <p:txBody>
          <a:bodyPr/>
          <a:lstStyle/>
          <a:p>
            <a:r>
              <a:rPr lang="en-US"/>
              <a:t>Pheno '23</a:t>
            </a:r>
            <a:endParaRPr lang="en-US" dirty="0"/>
          </a:p>
        </p:txBody>
      </p:sp>
    </p:spTree>
    <p:extLst>
      <p:ext uri="{BB962C8B-B14F-4D97-AF65-F5344CB8AC3E}">
        <p14:creationId xmlns:p14="http://schemas.microsoft.com/office/powerpoint/2010/main" val="770051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32D24-8E32-4B46-3F44-E1E144EABE50}"/>
              </a:ext>
            </a:extLst>
          </p:cNvPr>
          <p:cNvSpPr>
            <a:spLocks noGrp="1"/>
          </p:cNvSpPr>
          <p:nvPr>
            <p:ph type="title"/>
          </p:nvPr>
        </p:nvSpPr>
        <p:spPr/>
        <p:txBody>
          <a:bodyPr>
            <a:normAutofit/>
          </a:bodyPr>
          <a:lstStyle/>
          <a:p>
            <a:r>
              <a:rPr lang="en-US" sz="3600" dirty="0"/>
              <a:t>Resummed cross-section at NLL</a:t>
            </a:r>
          </a:p>
        </p:txBody>
      </p:sp>
      <p:sp>
        <p:nvSpPr>
          <p:cNvPr id="3" name="Content Placeholder 2">
            <a:extLst>
              <a:ext uri="{FF2B5EF4-FFF2-40B4-BE49-F238E27FC236}">
                <a16:creationId xmlns:a16="http://schemas.microsoft.com/office/drawing/2014/main" id="{5AC5B417-46A2-075E-AAF7-9DCE7FDC2A39}"/>
              </a:ext>
            </a:extLst>
          </p:cNvPr>
          <p:cNvSpPr>
            <a:spLocks noGrp="1"/>
          </p:cNvSpPr>
          <p:nvPr>
            <p:ph sz="half" idx="1"/>
          </p:nvPr>
        </p:nvSpPr>
        <p:spPr/>
        <p:txBody>
          <a:bodyPr>
            <a:normAutofit/>
          </a:bodyPr>
          <a:lstStyle/>
          <a:p>
            <a:endParaRPr lang="en-US" dirty="0"/>
          </a:p>
          <a:p>
            <a:endParaRPr lang="en-US"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19A7AADC-53CC-1819-9777-5F9D30B94BD0}"/>
                  </a:ext>
                </a:extLst>
              </p:cNvPr>
              <p:cNvSpPr>
                <a:spLocks noGrp="1"/>
              </p:cNvSpPr>
              <p:nvPr>
                <p:ph sz="half" idx="2"/>
              </p:nvPr>
            </p:nvSpPr>
            <p:spPr>
              <a:xfrm>
                <a:off x="670711" y="2228003"/>
                <a:ext cx="11029615" cy="4094976"/>
              </a:xfrm>
            </p:spPr>
            <p:txBody>
              <a:bodyPr>
                <a:normAutofit/>
              </a:bodyPr>
              <a:lstStyle/>
              <a:p>
                <a:r>
                  <a:rPr lang="en-US" sz="2300" dirty="0"/>
                  <a:t>The Next-to-leading-log (NLL) resummed cross-section for </a:t>
                </a:r>
                <a14:m>
                  <m:oMath xmlns:m="http://schemas.openxmlformats.org/officeDocument/2006/math">
                    <m:r>
                      <a:rPr lang="en-US" sz="2300" b="0" i="1" smtClean="0">
                        <a:latin typeface="Cambria Math" panose="02040503050406030204" pitchFamily="18" charset="0"/>
                      </a:rPr>
                      <m:t>𝑎</m:t>
                    </m:r>
                    <m:r>
                      <a:rPr lang="en-US" sz="2300" b="0" i="1" smtClean="0">
                        <a:latin typeface="Cambria Math" panose="02040503050406030204" pitchFamily="18" charset="0"/>
                      </a:rPr>
                      <m:t>&lt;1</m:t>
                    </m:r>
                  </m:oMath>
                </a14:m>
                <a:r>
                  <a:rPr lang="en-US" sz="2300" dirty="0"/>
                  <a:t> in moment space, can be written as</a:t>
                </a:r>
                <a:br>
                  <a:rPr lang="en-US" sz="2400" dirty="0"/>
                </a:br>
                <a14:m>
                  <m:oMath xmlns:m="http://schemas.openxmlformats.org/officeDocument/2006/math">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𝜎</m:t>
                            </m:r>
                          </m:e>
                          <m:sub>
                            <m:r>
                              <a:rPr lang="en-US" sz="2400" b="0" i="1" smtClean="0">
                                <a:latin typeface="Cambria Math" panose="02040503050406030204" pitchFamily="18" charset="0"/>
                              </a:rPr>
                              <m:t>𝑡𝑜𝑡</m:t>
                            </m:r>
                          </m:sub>
                        </m:sSub>
                      </m:den>
                    </m:f>
                    <m:r>
                      <a:rPr lang="en-US" sz="2400" b="0" i="1" smtClean="0">
                        <a:latin typeface="Cambria Math" panose="02040503050406030204" pitchFamily="18" charset="0"/>
                      </a:rPr>
                      <m:t> </m:t>
                    </m:r>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𝜎</m:t>
                        </m:r>
                      </m:e>
                    </m:acc>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𝜈</m:t>
                        </m:r>
                        <m:r>
                          <a:rPr lang="en-US" sz="2400" b="0" i="1" smtClean="0">
                            <a:latin typeface="Cambria Math" panose="02040503050406030204" pitchFamily="18" charset="0"/>
                          </a:rPr>
                          <m:t>, </m:t>
                        </m:r>
                        <m:r>
                          <a:rPr lang="en-US" sz="2400" b="0" i="1" smtClean="0">
                            <a:latin typeface="Cambria Math" panose="02040503050406030204" pitchFamily="18" charset="0"/>
                          </a:rPr>
                          <m:t>𝑄</m:t>
                        </m:r>
                        <m:r>
                          <a:rPr lang="en-US" sz="2400" b="0" i="1" smtClean="0">
                            <a:latin typeface="Cambria Math" panose="02040503050406030204" pitchFamily="18" charset="0"/>
                          </a:rPr>
                          <m:t>, </m:t>
                        </m:r>
                        <m:r>
                          <a:rPr lang="en-US" sz="2400" b="0" i="1" smtClean="0">
                            <a:latin typeface="Cambria Math" panose="02040503050406030204" pitchFamily="18" charset="0"/>
                          </a:rPr>
                          <m:t>𝑎</m:t>
                        </m:r>
                      </m:e>
                    </m:d>
                    <m:r>
                      <a:rPr lang="en-US" sz="2400" b="0" i="1" smtClean="0">
                        <a:latin typeface="Cambria Math" panose="02040503050406030204" pitchFamily="18" charset="0"/>
                      </a:rPr>
                      <m:t>=</m:t>
                    </m:r>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exp</m:t>
                        </m:r>
                      </m:fName>
                      <m:e>
                        <m:r>
                          <a:rPr lang="en-US" sz="2400" b="0" i="1" smtClean="0">
                            <a:latin typeface="Cambria Math" panose="02040503050406030204" pitchFamily="18" charset="0"/>
                          </a:rPr>
                          <m:t>{2</m:t>
                        </m:r>
                        <m:nary>
                          <m:naryPr>
                            <m:ctrlPr>
                              <a:rPr lang="en-US" sz="2400" b="0" i="1" smtClean="0">
                                <a:latin typeface="Cambria Math" panose="02040503050406030204" pitchFamily="18" charset="0"/>
                              </a:rPr>
                            </m:ctrlPr>
                          </m:naryPr>
                          <m:sub>
                            <m:r>
                              <a:rPr lang="en-US" sz="2400" b="0" i="1" smtClean="0">
                                <a:latin typeface="Cambria Math" panose="02040503050406030204" pitchFamily="18" charset="0"/>
                              </a:rPr>
                              <m:t>0</m:t>
                            </m:r>
                          </m:sub>
                          <m:sup>
                            <m:r>
                              <a:rPr lang="en-US" sz="2400" b="0" i="1" smtClean="0">
                                <a:latin typeface="Cambria Math" panose="02040503050406030204" pitchFamily="18" charset="0"/>
                              </a:rPr>
                              <m:t>1</m:t>
                            </m:r>
                          </m:sup>
                          <m:e>
                            <m:eqArr>
                              <m:eqArrPr>
                                <m:ctrlPr>
                                  <a:rPr lang="en-US" sz="2400" b="0" i="1" smtClean="0">
                                    <a:latin typeface="Cambria Math" panose="02040503050406030204" pitchFamily="18" charset="0"/>
                                  </a:rPr>
                                </m:ctrlPr>
                              </m:eqArrPr>
                              <m:e>
                                <m:r>
                                  <a:rPr lang="en-US" sz="2400" b="0" i="1" smtClean="0">
                                    <a:latin typeface="Cambria Math" panose="02040503050406030204" pitchFamily="18" charset="0"/>
                                  </a:rPr>
                                  <m:t> </m:t>
                                </m:r>
                              </m:e>
                              <m:e/>
                              <m:e/>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𝑑𝑢</m:t>
                                    </m:r>
                                  </m:num>
                                  <m:den>
                                    <m:r>
                                      <a:rPr lang="en-US" sz="2400" b="0" i="1" smtClean="0">
                                        <a:latin typeface="Cambria Math" panose="02040503050406030204" pitchFamily="18" charset="0"/>
                                      </a:rPr>
                                      <m:t>𝑢</m:t>
                                    </m:r>
                                  </m:den>
                                </m:f>
                                <m:r>
                                  <a:rPr lang="en-US" sz="2400" b="0" i="1" smtClean="0">
                                    <a:latin typeface="Cambria Math" panose="02040503050406030204" pitchFamily="18" charset="0"/>
                                  </a:rPr>
                                  <m:t>[</m:t>
                                </m:r>
                                <m:nary>
                                  <m:naryPr>
                                    <m:ctrlPr>
                                      <a:rPr lang="en-US" sz="2400" b="0" i="1" smtClean="0">
                                        <a:latin typeface="Cambria Math" panose="02040503050406030204" pitchFamily="18" charset="0"/>
                                      </a:rPr>
                                    </m:ctrlPr>
                                  </m:naryPr>
                                  <m:sub>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𝑢</m:t>
                                        </m:r>
                                      </m:e>
                                      <m:sup>
                                        <m:r>
                                          <a:rPr lang="en-US" sz="2400" b="0" i="1" smtClean="0">
                                            <a:latin typeface="Cambria Math" panose="02040503050406030204" pitchFamily="18" charset="0"/>
                                          </a:rPr>
                                          <m:t>2</m:t>
                                        </m:r>
                                      </m:sup>
                                    </m:sSup>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𝑄</m:t>
                                        </m:r>
                                      </m:e>
                                      <m:sup>
                                        <m:r>
                                          <a:rPr lang="en-US" sz="2400" b="0" i="1" smtClean="0">
                                            <a:latin typeface="Cambria Math" panose="02040503050406030204" pitchFamily="18" charset="0"/>
                                          </a:rPr>
                                          <m:t>2</m:t>
                                        </m:r>
                                      </m:sup>
                                    </m:sSup>
                                  </m:sub>
                                  <m:sup>
                                    <m:r>
                                      <a:rPr lang="en-US" sz="2400" b="0" i="1" smtClean="0">
                                        <a:latin typeface="Cambria Math" panose="02040503050406030204" pitchFamily="18" charset="0"/>
                                      </a:rPr>
                                      <m:t>𝑢</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𝑄</m:t>
                                        </m:r>
                                      </m:e>
                                      <m:sup>
                                        <m:r>
                                          <a:rPr lang="en-US" sz="2400" b="0" i="1" smtClean="0">
                                            <a:latin typeface="Cambria Math" panose="02040503050406030204" pitchFamily="18" charset="0"/>
                                          </a:rPr>
                                          <m:t>2</m:t>
                                        </m:r>
                                      </m:sup>
                                    </m:sSup>
                                  </m:sup>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𝑑</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𝑝</m:t>
                                            </m:r>
                                          </m:e>
                                          <m:sub>
                                            <m:r>
                                              <a:rPr lang="en-US" sz="2400" b="0" i="1" smtClean="0">
                                                <a:latin typeface="Cambria Math" panose="02040503050406030204" pitchFamily="18" charset="0"/>
                                              </a:rPr>
                                              <m:t>𝑇</m:t>
                                            </m:r>
                                          </m:sub>
                                          <m:sup>
                                            <m:r>
                                              <a:rPr lang="en-US" sz="2400" b="0" i="1" smtClean="0">
                                                <a:latin typeface="Cambria Math" panose="02040503050406030204" pitchFamily="18" charset="0"/>
                                              </a:rPr>
                                              <m:t>2</m:t>
                                            </m:r>
                                          </m:sup>
                                        </m:sSubSup>
                                      </m:num>
                                      <m:den>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𝑝</m:t>
                                            </m:r>
                                          </m:e>
                                          <m:sub>
                                            <m:r>
                                              <a:rPr lang="en-US" sz="2400" b="0" i="1" smtClean="0">
                                                <a:latin typeface="Cambria Math" panose="02040503050406030204" pitchFamily="18" charset="0"/>
                                              </a:rPr>
                                              <m:t>𝑇</m:t>
                                            </m:r>
                                          </m:sub>
                                          <m:sup>
                                            <m:r>
                                              <a:rPr lang="en-US" sz="2400" b="0" i="1" smtClean="0">
                                                <a:latin typeface="Cambria Math" panose="02040503050406030204" pitchFamily="18" charset="0"/>
                                              </a:rPr>
                                              <m:t>2</m:t>
                                            </m:r>
                                          </m:sup>
                                        </m:sSubSup>
                                      </m:den>
                                    </m:f>
                                    <m:r>
                                      <a:rPr lang="en-US" sz="2400" b="0" i="1" smtClean="0">
                                        <a:latin typeface="Cambria Math" panose="02040503050406030204" pitchFamily="18" charset="0"/>
                                      </a:rPr>
                                      <m:t>𝐴</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𝛼</m:t>
                                            </m:r>
                                          </m:e>
                                          <m:sub>
                                            <m:r>
                                              <a:rPr lang="en-US" sz="2400" b="0" i="1" smtClean="0">
                                                <a:latin typeface="Cambria Math" panose="02040503050406030204" pitchFamily="18" charset="0"/>
                                              </a:rPr>
                                              <m:t>𝑠</m:t>
                                            </m:r>
                                          </m:sub>
                                        </m:sSub>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𝑝</m:t>
                                                </m:r>
                                              </m:e>
                                              <m:sub>
                                                <m:r>
                                                  <a:rPr lang="en-US" sz="2400" b="0" i="1" smtClean="0">
                                                    <a:latin typeface="Cambria Math" panose="02040503050406030204" pitchFamily="18" charset="0"/>
                                                  </a:rPr>
                                                  <m:t>𝑇</m:t>
                                                </m:r>
                                              </m:sub>
                                            </m:sSub>
                                          </m:e>
                                        </m:d>
                                      </m:e>
                                    </m:d>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𝑢</m:t>
                                                </m:r>
                                              </m:e>
                                              <m:sup>
                                                <m:r>
                                                  <a:rPr lang="en-US" sz="2400" b="0" i="1" smtClean="0">
                                                    <a:latin typeface="Cambria Math" panose="02040503050406030204" pitchFamily="18" charset="0"/>
                                                  </a:rPr>
                                                  <m:t>1−</m:t>
                                                </m:r>
                                                <m:r>
                                                  <a:rPr lang="en-US" sz="2400" b="0" i="1" smtClean="0">
                                                    <a:latin typeface="Cambria Math" panose="02040503050406030204" pitchFamily="18" charset="0"/>
                                                  </a:rPr>
                                                  <m:t>𝑎</m:t>
                                                </m:r>
                                              </m:sup>
                                            </m:sSup>
                                            <m:r>
                                              <a:rPr lang="en-US" sz="2400" b="0" i="1" smtClean="0">
                                                <a:latin typeface="Cambria Math" panose="02040503050406030204" pitchFamily="18" charset="0"/>
                                              </a:rPr>
                                              <m:t>𝜈</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𝑝</m:t>
                                                        </m:r>
                                                      </m:e>
                                                      <m:sub>
                                                        <m:r>
                                                          <a:rPr lang="en-US" sz="2400" b="0" i="1" smtClean="0">
                                                            <a:latin typeface="Cambria Math" panose="02040503050406030204" pitchFamily="18" charset="0"/>
                                                          </a:rPr>
                                                          <m:t>𝑇</m:t>
                                                        </m:r>
                                                      </m:sub>
                                                    </m:sSub>
                                                    <m:r>
                                                      <a:rPr lang="en-US" sz="2400" b="0" i="1" smtClean="0">
                                                        <a:latin typeface="Cambria Math" panose="02040503050406030204" pitchFamily="18" charset="0"/>
                                                      </a:rPr>
                                                      <m:t>/</m:t>
                                                    </m:r>
                                                    <m:r>
                                                      <a:rPr lang="en-US" sz="2400" b="0" i="1" smtClean="0">
                                                        <a:latin typeface="Cambria Math" panose="02040503050406030204" pitchFamily="18" charset="0"/>
                                                      </a:rPr>
                                                      <m:t>𝑄</m:t>
                                                    </m:r>
                                                  </m:e>
                                                </m:d>
                                              </m:e>
                                              <m:sup>
                                                <m:r>
                                                  <a:rPr lang="en-US" sz="2400" b="0" i="1" smtClean="0">
                                                    <a:latin typeface="Cambria Math" panose="02040503050406030204" pitchFamily="18" charset="0"/>
                                                  </a:rPr>
                                                  <m:t>𝑎</m:t>
                                                </m:r>
                                              </m:sup>
                                            </m:sSup>
                                          </m:sup>
                                        </m:sSup>
                                        <m:r>
                                          <a:rPr lang="en-US" sz="2400" b="0" i="1" smtClean="0">
                                            <a:latin typeface="Cambria Math" panose="02040503050406030204" pitchFamily="18" charset="0"/>
                                          </a:rPr>
                                          <m:t>−1</m:t>
                                        </m:r>
                                      </m:e>
                                    </m:d>
                                  </m:e>
                                </m:nary>
                              </m:e>
                              <m:e>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𝐵</m:t>
                                </m:r>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𝛼</m:t>
                                    </m:r>
                                  </m:e>
                                  <m:sub>
                                    <m:r>
                                      <a:rPr lang="en-US" sz="2400" i="1">
                                        <a:latin typeface="Cambria Math" panose="02040503050406030204" pitchFamily="18" charset="0"/>
                                      </a:rPr>
                                      <m:t>𝑠</m:t>
                                    </m:r>
                                  </m:sub>
                                </m:sSub>
                                <m:r>
                                  <a:rPr lang="en-US" sz="2400" i="1">
                                    <a:latin typeface="Cambria Math" panose="02040503050406030204" pitchFamily="18" charset="0"/>
                                  </a:rPr>
                                  <m:t>(</m:t>
                                </m:r>
                                <m:r>
                                  <a:rPr lang="en-US" sz="2400" b="0" i="1" smtClean="0">
                                    <a:latin typeface="Cambria Math" panose="02040503050406030204" pitchFamily="18" charset="0"/>
                                  </a:rPr>
                                  <m:t>𝑄</m:t>
                                </m:r>
                                <m:r>
                                  <a:rPr lang="en-US" sz="2400" b="0" i="1" smtClean="0">
                                    <a:latin typeface="Cambria Math" panose="02040503050406030204" pitchFamily="18" charset="0"/>
                                  </a:rPr>
                                  <m:t>√</m:t>
                                </m:r>
                                <m:r>
                                  <a:rPr lang="en-US" sz="2400" b="0" i="1" smtClean="0">
                                    <a:latin typeface="Cambria Math" panose="02040503050406030204" pitchFamily="18" charset="0"/>
                                  </a:rPr>
                                  <m:t>𝑢</m:t>
                                </m:r>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r>
                                      <a:rPr lang="en-US" sz="2400" b="0" i="1" smtClean="0">
                                        <a:latin typeface="Cambria Math" panose="02040503050406030204" pitchFamily="18" charset="0"/>
                                      </a:rPr>
                                      <m:t>𝑢</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𝜈</m:t>
                                            </m:r>
                                            <m:r>
                                              <a:rPr lang="en-US" sz="2400" b="0" i="1" smtClean="0">
                                                <a:latin typeface="Cambria Math" panose="02040503050406030204" pitchFamily="18" charset="0"/>
                                              </a:rPr>
                                              <m:t>/2</m:t>
                                            </m:r>
                                          </m:e>
                                        </m:d>
                                      </m:e>
                                      <m:sup>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2</m:t>
                                            </m:r>
                                          </m:num>
                                          <m:den>
                                            <m:r>
                                              <a:rPr lang="en-US" sz="2400" b="0" i="1" smtClean="0">
                                                <a:latin typeface="Cambria Math" panose="02040503050406030204" pitchFamily="18" charset="0"/>
                                              </a:rPr>
                                              <m:t>2−</m:t>
                                            </m:r>
                                            <m:r>
                                              <a:rPr lang="en-US" sz="2400" b="0" i="1" smtClean="0">
                                                <a:latin typeface="Cambria Math" panose="02040503050406030204" pitchFamily="18" charset="0"/>
                                              </a:rPr>
                                              <m:t>𝑎</m:t>
                                            </m:r>
                                          </m:den>
                                        </m:f>
                                      </m:sup>
                                    </m:sSup>
                                  </m:sup>
                                </m:sSup>
                                <m:r>
                                  <a:rPr lang="en-US" sz="2400" i="1">
                                    <a:latin typeface="Cambria Math" panose="02040503050406030204" pitchFamily="18" charset="0"/>
                                  </a:rPr>
                                  <m:t>−1</m:t>
                                </m:r>
                                <m:r>
                                  <a:rPr lang="en-US" sz="2400" b="0" i="1" smtClean="0">
                                    <a:latin typeface="Cambria Math" panose="02040503050406030204" pitchFamily="18" charset="0"/>
                                  </a:rPr>
                                  <m:t>)]}</m:t>
                                </m:r>
                              </m:e>
                            </m:eqArr>
                          </m:e>
                        </m:nary>
                      </m:e>
                    </m:func>
                  </m:oMath>
                </a14:m>
                <a:br>
                  <a:rPr lang="en-US" sz="2400" b="0" i="1" dirty="0">
                    <a:latin typeface="Cambria Math" panose="02040503050406030204" pitchFamily="18" charset="0"/>
                  </a:rPr>
                </a:br>
                <a:r>
                  <a:rPr lang="en-US" sz="2400" b="0" i="1" dirty="0">
                    <a:latin typeface="Cambria Math" panose="02040503050406030204" pitchFamily="18" charset="0"/>
                  </a:rPr>
                  <a:t>                                  </a:t>
                </a:r>
                <a14:m>
                  <m:oMath xmlns:m="http://schemas.openxmlformats.org/officeDocument/2006/math">
                    <m:r>
                      <a:rPr lang="en-US" sz="2800" b="0" i="1" smtClean="0">
                        <a:latin typeface="Cambria Math" panose="02040503050406030204" pitchFamily="18" charset="0"/>
                        <a:ea typeface="Cambria Math" panose="02040503050406030204" pitchFamily="18" charset="0"/>
                      </a:rPr>
                      <m:t>≡</m:t>
                    </m:r>
                    <m:sSup>
                      <m:sSupPr>
                        <m:ctrlPr>
                          <a:rPr lang="en-US" sz="2800" b="0" i="1" smtClean="0">
                            <a:latin typeface="Cambria Math" panose="02040503050406030204" pitchFamily="18" charset="0"/>
                            <a:ea typeface="Cambria Math" panose="02040503050406030204" pitchFamily="18" charset="0"/>
                          </a:rPr>
                        </m:ctrlPr>
                      </m:sSupPr>
                      <m:e>
                        <m:d>
                          <m:dPr>
                            <m:begChr m:val="["/>
                            <m:endChr m:val="]"/>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𝒥</m:t>
                            </m:r>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𝜈</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𝑄</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𝑎</m:t>
                                </m:r>
                              </m:e>
                            </m:d>
                          </m:e>
                        </m:d>
                      </m:e>
                      <m:sup>
                        <m:r>
                          <a:rPr lang="en-US" sz="2800" b="0" i="1" smtClean="0">
                            <a:latin typeface="Cambria Math" panose="02040503050406030204" pitchFamily="18" charset="0"/>
                            <a:ea typeface="Cambria Math" panose="02040503050406030204" pitchFamily="18" charset="0"/>
                          </a:rPr>
                          <m:t>2</m:t>
                        </m:r>
                      </m:sup>
                    </m:sSup>
                  </m:oMath>
                </a14:m>
                <a:endParaRPr lang="en-US" sz="2800" b="0" dirty="0"/>
              </a:p>
            </p:txBody>
          </p:sp>
        </mc:Choice>
        <mc:Fallback xmlns="">
          <p:sp>
            <p:nvSpPr>
              <p:cNvPr id="4" name="Content Placeholder 3">
                <a:extLst>
                  <a:ext uri="{FF2B5EF4-FFF2-40B4-BE49-F238E27FC236}">
                    <a16:creationId xmlns:a16="http://schemas.microsoft.com/office/drawing/2014/main" id="{19A7AADC-53CC-1819-9777-5F9D30B94BD0}"/>
                  </a:ext>
                </a:extLst>
              </p:cNvPr>
              <p:cNvSpPr>
                <a:spLocks noGrp="1" noRot="1" noChangeAspect="1" noMove="1" noResize="1" noEditPoints="1" noAdjustHandles="1" noChangeArrowheads="1" noChangeShapeType="1" noTextEdit="1"/>
              </p:cNvSpPr>
              <p:nvPr>
                <p:ph sz="half" idx="2"/>
              </p:nvPr>
            </p:nvSpPr>
            <p:spPr>
              <a:xfrm>
                <a:off x="670711" y="2228003"/>
                <a:ext cx="11029615" cy="4094976"/>
              </a:xfrm>
              <a:blipFill>
                <a:blip r:embed="rId3"/>
                <a:stretch>
                  <a:fillRect l="-442" r="-884"/>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22E5BDDB-B808-8164-6BBA-EA158C462D64}"/>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
        <p:nvSpPr>
          <p:cNvPr id="7" name="Footer Placeholder 6">
            <a:extLst>
              <a:ext uri="{FF2B5EF4-FFF2-40B4-BE49-F238E27FC236}">
                <a16:creationId xmlns:a16="http://schemas.microsoft.com/office/drawing/2014/main" id="{6A75AD49-859D-96E8-5A7E-46202F2834DB}"/>
              </a:ext>
            </a:extLst>
          </p:cNvPr>
          <p:cNvSpPr>
            <a:spLocks noGrp="1"/>
          </p:cNvSpPr>
          <p:nvPr>
            <p:ph type="ftr" sz="quarter" idx="11"/>
          </p:nvPr>
        </p:nvSpPr>
        <p:spPr/>
        <p:txBody>
          <a:bodyPr/>
          <a:lstStyle/>
          <a:p>
            <a:r>
              <a:rPr lang="en-US"/>
              <a:t>Pheno '23</a:t>
            </a:r>
            <a:endParaRPr lang="en-US" dirty="0"/>
          </a:p>
        </p:txBody>
      </p:sp>
    </p:spTree>
    <p:extLst>
      <p:ext uri="{BB962C8B-B14F-4D97-AF65-F5344CB8AC3E}">
        <p14:creationId xmlns:p14="http://schemas.microsoft.com/office/powerpoint/2010/main" val="1067471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D8CDA309-0F70-54C2-A9EF-AB0538C821B5}"/>
              </a:ext>
            </a:extLst>
          </p:cNvPr>
          <p:cNvSpPr>
            <a:spLocks noGrp="1"/>
          </p:cNvSpPr>
          <p:nvPr>
            <p:ph type="title"/>
          </p:nvPr>
        </p:nvSpPr>
        <p:spPr>
          <a:xfrm>
            <a:off x="959157" y="1113764"/>
            <a:ext cx="3269749" cy="4624327"/>
          </a:xfrm>
        </p:spPr>
        <p:txBody>
          <a:bodyPr anchor="ctr">
            <a:normAutofit/>
          </a:bodyPr>
          <a:lstStyle/>
          <a:p>
            <a:r>
              <a:rPr lang="en-US" sz="3200" dirty="0">
                <a:solidFill>
                  <a:srgbClr val="FFFFFF"/>
                </a:solidFill>
              </a:rPr>
              <a:t>outline</a:t>
            </a:r>
          </a:p>
        </p:txBody>
      </p:sp>
      <p:sp>
        <p:nvSpPr>
          <p:cNvPr id="6" name="Content Placeholder 5">
            <a:extLst>
              <a:ext uri="{FF2B5EF4-FFF2-40B4-BE49-F238E27FC236}">
                <a16:creationId xmlns:a16="http://schemas.microsoft.com/office/drawing/2014/main" id="{98B0041E-84AF-7B59-716B-3937F0649BF7}"/>
              </a:ext>
            </a:extLst>
          </p:cNvPr>
          <p:cNvSpPr>
            <a:spLocks noGrp="1"/>
          </p:cNvSpPr>
          <p:nvPr>
            <p:ph idx="1"/>
          </p:nvPr>
        </p:nvSpPr>
        <p:spPr>
          <a:xfrm>
            <a:off x="5155905" y="1113764"/>
            <a:ext cx="6108179" cy="4624327"/>
          </a:xfrm>
        </p:spPr>
        <p:txBody>
          <a:bodyPr anchor="ctr">
            <a:normAutofit/>
          </a:bodyPr>
          <a:lstStyle/>
          <a:p>
            <a:r>
              <a:rPr lang="en-US" sz="2000" dirty="0"/>
              <a:t>Muon colliders</a:t>
            </a:r>
            <a:br>
              <a:rPr lang="en-US" sz="2000" dirty="0"/>
            </a:br>
            <a:endParaRPr lang="en-US" sz="2000" dirty="0"/>
          </a:p>
          <a:p>
            <a:r>
              <a:rPr lang="en-US" sz="2000" dirty="0"/>
              <a:t>Vector boson Fusion and collinear factorization</a:t>
            </a:r>
            <a:br>
              <a:rPr lang="en-US" sz="2000" dirty="0"/>
            </a:br>
            <a:endParaRPr lang="en-US" sz="2000" dirty="0"/>
          </a:p>
          <a:p>
            <a:r>
              <a:rPr lang="en-US" sz="2000" dirty="0"/>
              <a:t>Super-renormalizable splitting</a:t>
            </a:r>
            <a:br>
              <a:rPr lang="en-US" sz="2000" dirty="0"/>
            </a:br>
            <a:endParaRPr lang="en-US" sz="2000" dirty="0"/>
          </a:p>
          <a:p>
            <a:r>
              <a:rPr lang="en-US" sz="2000" dirty="0"/>
              <a:t>QCD di-jet events</a:t>
            </a:r>
            <a:br>
              <a:rPr lang="en-US" sz="2000" dirty="0"/>
            </a:br>
            <a:endParaRPr lang="en-US" sz="2000" dirty="0"/>
          </a:p>
          <a:p>
            <a:r>
              <a:rPr lang="en-US" sz="2000" dirty="0"/>
              <a:t>Comparison plots</a:t>
            </a:r>
          </a:p>
        </p:txBody>
      </p:sp>
      <p:sp>
        <p:nvSpPr>
          <p:cNvPr id="4" name="Slide Number Placeholder 3">
            <a:extLst>
              <a:ext uri="{FF2B5EF4-FFF2-40B4-BE49-F238E27FC236}">
                <a16:creationId xmlns:a16="http://schemas.microsoft.com/office/drawing/2014/main" id="{E90EEC08-139D-2FB5-AE29-88CFA509C633}"/>
              </a:ext>
            </a:extLst>
          </p:cNvPr>
          <p:cNvSpPr>
            <a:spLocks noGrp="1"/>
          </p:cNvSpPr>
          <p:nvPr>
            <p:ph type="sldNum" sz="quarter" idx="12"/>
          </p:nvPr>
        </p:nvSpPr>
        <p:spPr>
          <a:xfrm>
            <a:off x="10558300" y="6425344"/>
            <a:ext cx="1052508" cy="365125"/>
          </a:xfrm>
        </p:spPr>
        <p:txBody>
          <a:bodyPr>
            <a:normAutofit/>
          </a:bodyPr>
          <a:lstStyle/>
          <a:p>
            <a:pPr>
              <a:spcAft>
                <a:spcPts val="600"/>
              </a:spcAft>
            </a:pPr>
            <a:fld id="{3352F035-A5FA-4122-909F-FE154D5F8C31}" type="slidenum">
              <a:rPr lang="en-US">
                <a:solidFill>
                  <a:schemeClr val="tx1">
                    <a:lumMod val="75000"/>
                    <a:lumOff val="25000"/>
                  </a:schemeClr>
                </a:solidFill>
              </a:rPr>
              <a:pPr>
                <a:spcAft>
                  <a:spcPts val="600"/>
                </a:spcAft>
              </a:pPr>
              <a:t>2</a:t>
            </a:fld>
            <a:endParaRPr lang="en-US">
              <a:solidFill>
                <a:schemeClr val="tx1">
                  <a:lumMod val="75000"/>
                  <a:lumOff val="25000"/>
                </a:schemeClr>
              </a:solidFill>
            </a:endParaRPr>
          </a:p>
        </p:txBody>
      </p:sp>
      <p:sp>
        <p:nvSpPr>
          <p:cNvPr id="3" name="Footer Placeholder 2">
            <a:extLst>
              <a:ext uri="{FF2B5EF4-FFF2-40B4-BE49-F238E27FC236}">
                <a16:creationId xmlns:a16="http://schemas.microsoft.com/office/drawing/2014/main" id="{4569BA09-C27C-3009-458A-4A400EDEFBF0}"/>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a:ln>
                  <a:noFill/>
                </a:ln>
                <a:solidFill>
                  <a:srgbClr val="ED8428"/>
                </a:solidFill>
                <a:effectLst/>
                <a:uLnTx/>
                <a:uFillTx/>
                <a:latin typeface="Gill Sans MT" panose="020B0502020104020203"/>
                <a:ea typeface="+mn-ea"/>
                <a:cs typeface="+mn-cs"/>
              </a:rPr>
              <a:t>Pheno '23</a:t>
            </a:r>
            <a:endPar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1332005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32D24-8E32-4B46-3F44-E1E144EABE50}"/>
              </a:ext>
            </a:extLst>
          </p:cNvPr>
          <p:cNvSpPr>
            <a:spLocks noGrp="1"/>
          </p:cNvSpPr>
          <p:nvPr>
            <p:ph type="title"/>
          </p:nvPr>
        </p:nvSpPr>
        <p:spPr/>
        <p:txBody>
          <a:bodyPr>
            <a:normAutofit/>
          </a:bodyPr>
          <a:lstStyle/>
          <a:p>
            <a:r>
              <a:rPr lang="en-US" sz="3600" dirty="0"/>
              <a:t>Resummed cross-section at NLL</a:t>
            </a:r>
          </a:p>
        </p:txBody>
      </p:sp>
      <p:sp>
        <p:nvSpPr>
          <p:cNvPr id="3" name="Content Placeholder 2">
            <a:extLst>
              <a:ext uri="{FF2B5EF4-FFF2-40B4-BE49-F238E27FC236}">
                <a16:creationId xmlns:a16="http://schemas.microsoft.com/office/drawing/2014/main" id="{5AC5B417-46A2-075E-AAF7-9DCE7FDC2A39}"/>
              </a:ext>
            </a:extLst>
          </p:cNvPr>
          <p:cNvSpPr>
            <a:spLocks noGrp="1"/>
          </p:cNvSpPr>
          <p:nvPr>
            <p:ph sz="half" idx="1"/>
          </p:nvPr>
        </p:nvSpPr>
        <p:spPr/>
        <p:txBody>
          <a:bodyPr>
            <a:normAutofit fontScale="92500" lnSpcReduction="10000"/>
          </a:bodyPr>
          <a:lstStyle/>
          <a:p>
            <a:endParaRPr lang="en-US" dirty="0"/>
          </a:p>
          <a:p>
            <a:endParaRPr lang="en-US"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19A7AADC-53CC-1819-9777-5F9D30B94BD0}"/>
                  </a:ext>
                </a:extLst>
              </p:cNvPr>
              <p:cNvSpPr>
                <a:spLocks noGrp="1"/>
              </p:cNvSpPr>
              <p:nvPr>
                <p:ph sz="half" idx="2"/>
              </p:nvPr>
            </p:nvSpPr>
            <p:spPr>
              <a:xfrm>
                <a:off x="670711" y="2228003"/>
                <a:ext cx="11029615" cy="4094976"/>
              </a:xfrm>
            </p:spPr>
            <p:txBody>
              <a:bodyPr>
                <a:normAutofit fontScale="92500" lnSpcReduction="10000"/>
              </a:bodyPr>
              <a:lstStyle/>
              <a:p>
                <a:r>
                  <a:rPr lang="en-US" sz="2400" dirty="0"/>
                  <a:t>The resummation is in terms of anomalous dimensions </a:t>
                </a:r>
                <a14:m>
                  <m:oMath xmlns:m="http://schemas.openxmlformats.org/officeDocument/2006/math">
                    <m:r>
                      <a:rPr lang="en-US" sz="2400" b="0" i="1" smtClean="0">
                        <a:latin typeface="Cambria Math" panose="02040503050406030204" pitchFamily="18" charset="0"/>
                      </a:rPr>
                      <m:t>𝐴</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𝛼</m:t>
                            </m:r>
                          </m:e>
                          <m:sub>
                            <m:r>
                              <a:rPr lang="en-US" sz="2400" b="0" i="1" smtClean="0">
                                <a:latin typeface="Cambria Math" panose="02040503050406030204" pitchFamily="18" charset="0"/>
                              </a:rPr>
                              <m:t>𝑠</m:t>
                            </m:r>
                          </m:sub>
                        </m:sSub>
                      </m:e>
                    </m:d>
                  </m:oMath>
                </a14:m>
                <a:r>
                  <a:rPr lang="en-US" sz="3600" b="0" dirty="0"/>
                  <a:t> </a:t>
                </a:r>
                <a:r>
                  <a:rPr lang="en-US" sz="2400" b="0" dirty="0"/>
                  <a:t>and </a:t>
                </a:r>
                <a14:m>
                  <m:oMath xmlns:m="http://schemas.openxmlformats.org/officeDocument/2006/math">
                    <m:r>
                      <a:rPr lang="en-US" sz="2400" b="0" i="1" smtClean="0">
                        <a:latin typeface="Cambria Math" panose="02040503050406030204" pitchFamily="18" charset="0"/>
                      </a:rPr>
                      <m:t>𝐵</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𝛼</m:t>
                        </m:r>
                      </m:e>
                      <m:sub>
                        <m:r>
                          <a:rPr lang="en-US" sz="2400" b="0" i="1" smtClean="0">
                            <a:latin typeface="Cambria Math" panose="02040503050406030204" pitchFamily="18" charset="0"/>
                          </a:rPr>
                          <m:t>𝑠</m:t>
                        </m:r>
                      </m:sub>
                    </m:sSub>
                    <m:r>
                      <a:rPr lang="en-US" sz="2400" b="0" i="1" smtClean="0">
                        <a:latin typeface="Cambria Math" panose="02040503050406030204" pitchFamily="18" charset="0"/>
                      </a:rPr>
                      <m:t>)</m:t>
                    </m:r>
                  </m:oMath>
                </a14:m>
                <a:r>
                  <a:rPr lang="en-US" sz="3600" b="0" dirty="0"/>
                  <a:t> </a:t>
                </a:r>
                <a:r>
                  <a:rPr lang="en-US" sz="2400" b="0" dirty="0"/>
                  <a:t>which have finite expressions in the running coupling,</a:t>
                </a:r>
                <a:br>
                  <a:rPr lang="en-US" sz="2400" b="0" dirty="0"/>
                </a:br>
                <a:br>
                  <a:rPr lang="en-US" sz="2400" b="0" dirty="0"/>
                </a:br>
                <a14:m>
                  <m:oMath xmlns:m="http://schemas.openxmlformats.org/officeDocument/2006/math">
                    <m:r>
                      <a:rPr lang="en-US" sz="2400" i="1">
                        <a:latin typeface="Cambria Math" panose="02040503050406030204" pitchFamily="18" charset="0"/>
                      </a:rPr>
                      <m:t>𝐴</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𝛼</m:t>
                            </m:r>
                          </m:e>
                          <m:sub>
                            <m:r>
                              <a:rPr lang="en-US" sz="2400" i="1">
                                <a:latin typeface="Cambria Math" panose="02040503050406030204" pitchFamily="18" charset="0"/>
                              </a:rPr>
                              <m:t>𝑠</m:t>
                            </m:r>
                          </m:sub>
                        </m:sSub>
                      </m:e>
                    </m:d>
                    <m:r>
                      <a:rPr lang="en-US" sz="2400" b="0" i="0" smtClean="0">
                        <a:latin typeface="Cambria Math" panose="02040503050406030204" pitchFamily="18" charset="0"/>
                      </a:rPr>
                      <m:t>=</m:t>
                    </m:r>
                    <m:nary>
                      <m:naryPr>
                        <m:chr m:val="∑"/>
                        <m:ctrlPr>
                          <a:rPr lang="en-US" sz="2400" b="0" i="1" smtClean="0">
                            <a:latin typeface="Cambria Math" panose="02040503050406030204" pitchFamily="18" charset="0"/>
                          </a:rPr>
                        </m:ctrlPr>
                      </m:naryPr>
                      <m:sub>
                        <m:r>
                          <a:rPr lang="en-US" sz="2400" b="0" i="1" smtClean="0">
                            <a:latin typeface="Cambria Math" panose="02040503050406030204" pitchFamily="18" charset="0"/>
                          </a:rPr>
                          <m:t>𝑛</m:t>
                        </m:r>
                        <m:r>
                          <a:rPr lang="en-US" sz="2400" b="0" i="1" smtClean="0">
                            <a:latin typeface="Cambria Math" panose="02040503050406030204" pitchFamily="18" charset="0"/>
                          </a:rPr>
                          <m:t>=1</m:t>
                        </m:r>
                      </m:sub>
                      <m:sup>
                        <m:r>
                          <a:rPr lang="en-US" sz="2400" b="0" i="1" smtClean="0">
                            <a:latin typeface="Cambria Math" panose="02040503050406030204" pitchFamily="18" charset="0"/>
                          </a:rPr>
                          <m:t>∞</m:t>
                        </m:r>
                      </m:sup>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𝐴</m:t>
                            </m:r>
                          </m:e>
                          <m:sup>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𝑛</m:t>
                                </m:r>
                              </m:e>
                            </m:d>
                          </m:sup>
                        </m:sSup>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𝛼</m:t>
                                        </m:r>
                                      </m:e>
                                      <m:sub>
                                        <m:r>
                                          <a:rPr lang="en-US" sz="2400" b="0" i="1" smtClean="0">
                                            <a:latin typeface="Cambria Math" panose="02040503050406030204" pitchFamily="18" charset="0"/>
                                          </a:rPr>
                                          <m:t>𝑠</m:t>
                                        </m:r>
                                      </m:sub>
                                    </m:sSub>
                                  </m:num>
                                  <m:den>
                                    <m:r>
                                      <a:rPr lang="en-US" sz="2400" b="0" i="1" smtClean="0">
                                        <a:latin typeface="Cambria Math" panose="02040503050406030204" pitchFamily="18" charset="0"/>
                                      </a:rPr>
                                      <m:t>𝜋</m:t>
                                    </m:r>
                                  </m:den>
                                </m:f>
                              </m:e>
                            </m:d>
                          </m:e>
                          <m:sup>
                            <m:r>
                              <a:rPr lang="en-US" sz="2400" b="0" i="1" smtClean="0">
                                <a:latin typeface="Cambria Math" panose="02040503050406030204" pitchFamily="18" charset="0"/>
                              </a:rPr>
                              <m:t>𝑛</m:t>
                            </m:r>
                          </m:sup>
                        </m:sSup>
                      </m:e>
                    </m:nary>
                  </m:oMath>
                </a14:m>
                <a:endParaRPr lang="en-US" sz="2400" b="0" dirty="0"/>
              </a:p>
              <a:p>
                <a:r>
                  <a:rPr lang="en-US" sz="2400" dirty="0"/>
                  <a:t>T</a:t>
                </a:r>
                <a:r>
                  <a:rPr lang="en-US" sz="2400" b="0" dirty="0"/>
                  <a:t>he coefficients of the perturbative expansion are well known at NLL,</a:t>
                </a:r>
                <a:br>
                  <a:rPr lang="en-US" sz="2400" dirty="0"/>
                </a:b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𝐴</m:t>
                        </m:r>
                      </m:e>
                      <m:sup>
                        <m:r>
                          <a:rPr lang="en-US" sz="2400" b="0" i="1" smtClean="0">
                            <a:latin typeface="Cambria Math" panose="02040503050406030204" pitchFamily="18" charset="0"/>
                          </a:rPr>
                          <m:t>(1)</m:t>
                        </m:r>
                      </m:sup>
                    </m:sSup>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𝐹</m:t>
                        </m:r>
                      </m:sub>
                    </m:sSub>
                    <m:r>
                      <a:rPr lang="en-US" sz="2400" b="0" i="1" smtClean="0">
                        <a:latin typeface="Cambria Math" panose="02040503050406030204" pitchFamily="18" charset="0"/>
                      </a:rPr>
                      <m:t>,  </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𝐵</m:t>
                        </m:r>
                      </m:e>
                      <m:sup>
                        <m:r>
                          <a:rPr lang="en-US" sz="2400" b="0" i="1" smtClean="0">
                            <a:latin typeface="Cambria Math" panose="02040503050406030204" pitchFamily="18" charset="0"/>
                          </a:rPr>
                          <m:t>(1)</m:t>
                        </m:r>
                      </m:sup>
                    </m:s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3</m:t>
                        </m:r>
                      </m:num>
                      <m:den>
                        <m:r>
                          <a:rPr lang="en-US" sz="2400" b="0" i="1" smtClean="0">
                            <a:latin typeface="Cambria Math" panose="02040503050406030204" pitchFamily="18" charset="0"/>
                          </a:rPr>
                          <m:t>2</m:t>
                        </m:r>
                      </m:den>
                    </m:f>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𝐹</m:t>
                        </m:r>
                      </m:sub>
                    </m:sSub>
                  </m:oMath>
                </a14:m>
                <a:br>
                  <a:rPr lang="en-US" sz="2400" b="0" dirty="0"/>
                </a:br>
                <a:br>
                  <a:rPr lang="en-US" sz="2400" b="0" dirty="0"/>
                </a:b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𝐴</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𝐹</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𝐴</m:t>
                        </m:r>
                      </m:sub>
                    </m:sSub>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67</m:t>
                            </m:r>
                          </m:num>
                          <m:den>
                            <m:r>
                              <a:rPr lang="en-US" sz="2400" b="0" i="1" smtClean="0">
                                <a:latin typeface="Cambria Math" panose="02040503050406030204" pitchFamily="18" charset="0"/>
                              </a:rPr>
                              <m:t>18</m:t>
                            </m:r>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𝜋</m:t>
                                </m:r>
                              </m:e>
                              <m:sup>
                                <m:r>
                                  <a:rPr lang="en-US" sz="2400" b="0" i="1" smtClean="0">
                                    <a:latin typeface="Cambria Math" panose="02040503050406030204" pitchFamily="18" charset="0"/>
                                  </a:rPr>
                                  <m:t>2</m:t>
                                </m:r>
                              </m:sup>
                            </m:sSup>
                          </m:num>
                          <m:den>
                            <m:r>
                              <a:rPr lang="en-US" sz="2400" b="0" i="1" smtClean="0">
                                <a:latin typeface="Cambria Math" panose="02040503050406030204" pitchFamily="18" charset="0"/>
                              </a:rPr>
                              <m:t>6</m:t>
                            </m:r>
                          </m:den>
                        </m:f>
                      </m:e>
                    </m:d>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10</m:t>
                        </m:r>
                      </m:num>
                      <m:den>
                        <m:r>
                          <a:rPr lang="en-US" sz="2400" b="0" i="1" smtClean="0">
                            <a:latin typeface="Cambria Math" panose="02040503050406030204" pitchFamily="18" charset="0"/>
                          </a:rPr>
                          <m:t>9</m:t>
                        </m:r>
                      </m:den>
                    </m:f>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𝑇</m:t>
                        </m:r>
                      </m:e>
                      <m:sub>
                        <m:r>
                          <a:rPr lang="en-US" sz="2400" b="0" i="1" smtClean="0">
                            <a:latin typeface="Cambria Math" panose="02040503050406030204" pitchFamily="18" charset="0"/>
                          </a:rPr>
                          <m:t>𝐹</m:t>
                        </m:r>
                      </m:sub>
                    </m:s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𝑁</m:t>
                        </m:r>
                      </m:e>
                      <m:sub>
                        <m:r>
                          <a:rPr lang="en-US" sz="2400" b="0" i="1" smtClean="0">
                            <a:latin typeface="Cambria Math" panose="02040503050406030204" pitchFamily="18" charset="0"/>
                          </a:rPr>
                          <m:t>𝑓</m:t>
                        </m:r>
                      </m:sub>
                    </m:sSub>
                    <m:r>
                      <a:rPr lang="en-US" sz="2400" b="0" i="1" smtClean="0">
                        <a:latin typeface="Cambria Math" panose="02040503050406030204" pitchFamily="18" charset="0"/>
                      </a:rPr>
                      <m:t>]</m:t>
                    </m:r>
                  </m:oMath>
                </a14:m>
                <a:endParaRPr lang="en-US" sz="2400" b="0" dirty="0"/>
              </a:p>
            </p:txBody>
          </p:sp>
        </mc:Choice>
        <mc:Fallback xmlns="">
          <p:sp>
            <p:nvSpPr>
              <p:cNvPr id="4" name="Content Placeholder 3">
                <a:extLst>
                  <a:ext uri="{FF2B5EF4-FFF2-40B4-BE49-F238E27FC236}">
                    <a16:creationId xmlns:a16="http://schemas.microsoft.com/office/drawing/2014/main" id="{19A7AADC-53CC-1819-9777-5F9D30B94BD0}"/>
                  </a:ext>
                </a:extLst>
              </p:cNvPr>
              <p:cNvSpPr>
                <a:spLocks noGrp="1" noRot="1" noChangeAspect="1" noMove="1" noResize="1" noEditPoints="1" noAdjustHandles="1" noChangeArrowheads="1" noChangeShapeType="1" noTextEdit="1"/>
              </p:cNvSpPr>
              <p:nvPr>
                <p:ph sz="half" idx="2"/>
              </p:nvPr>
            </p:nvSpPr>
            <p:spPr>
              <a:xfrm>
                <a:off x="670711" y="2228003"/>
                <a:ext cx="11029615" cy="4094976"/>
              </a:xfrm>
              <a:blipFill>
                <a:blip r:embed="rId3"/>
                <a:stretch>
                  <a:fillRect l="-387"/>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9A1EAA7C-ABA9-8BFB-F149-B55CE4A23AD4}"/>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
        <p:nvSpPr>
          <p:cNvPr id="7" name="Footer Placeholder 6">
            <a:extLst>
              <a:ext uri="{FF2B5EF4-FFF2-40B4-BE49-F238E27FC236}">
                <a16:creationId xmlns:a16="http://schemas.microsoft.com/office/drawing/2014/main" id="{466242EA-6A78-D2F3-AB88-3465B703E568}"/>
              </a:ext>
            </a:extLst>
          </p:cNvPr>
          <p:cNvSpPr>
            <a:spLocks noGrp="1"/>
          </p:cNvSpPr>
          <p:nvPr>
            <p:ph type="ftr" sz="quarter" idx="11"/>
          </p:nvPr>
        </p:nvSpPr>
        <p:spPr/>
        <p:txBody>
          <a:bodyPr/>
          <a:lstStyle/>
          <a:p>
            <a:r>
              <a:rPr lang="en-US"/>
              <a:t>Pheno '23</a:t>
            </a:r>
            <a:endParaRPr lang="en-US" dirty="0"/>
          </a:p>
        </p:txBody>
      </p:sp>
    </p:spTree>
    <p:extLst>
      <p:ext uri="{BB962C8B-B14F-4D97-AF65-F5344CB8AC3E}">
        <p14:creationId xmlns:p14="http://schemas.microsoft.com/office/powerpoint/2010/main" val="4275270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32D24-8E32-4B46-3F44-E1E144EABE50}"/>
              </a:ext>
            </a:extLst>
          </p:cNvPr>
          <p:cNvSpPr>
            <a:spLocks noGrp="1"/>
          </p:cNvSpPr>
          <p:nvPr>
            <p:ph type="title"/>
          </p:nvPr>
        </p:nvSpPr>
        <p:spPr/>
        <p:txBody>
          <a:bodyPr>
            <a:normAutofit/>
          </a:bodyPr>
          <a:lstStyle/>
          <a:p>
            <a:r>
              <a:rPr lang="en-US" sz="3600" dirty="0"/>
              <a:t>Radiator</a:t>
            </a:r>
          </a:p>
        </p:txBody>
      </p:sp>
      <p:sp>
        <p:nvSpPr>
          <p:cNvPr id="3" name="Content Placeholder 2">
            <a:extLst>
              <a:ext uri="{FF2B5EF4-FFF2-40B4-BE49-F238E27FC236}">
                <a16:creationId xmlns:a16="http://schemas.microsoft.com/office/drawing/2014/main" id="{5AC5B417-46A2-075E-AAF7-9DCE7FDC2A39}"/>
              </a:ext>
            </a:extLst>
          </p:cNvPr>
          <p:cNvSpPr>
            <a:spLocks noGrp="1"/>
          </p:cNvSpPr>
          <p:nvPr>
            <p:ph sz="half" idx="1"/>
          </p:nvPr>
        </p:nvSpPr>
        <p:spPr/>
        <p:txBody>
          <a:bodyPr>
            <a:normAutofit/>
          </a:bodyPr>
          <a:lstStyle/>
          <a:p>
            <a:endParaRPr lang="en-US" dirty="0"/>
          </a:p>
          <a:p>
            <a:endParaRPr lang="en-US"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19A7AADC-53CC-1819-9777-5F9D30B94BD0}"/>
                  </a:ext>
                </a:extLst>
              </p:cNvPr>
              <p:cNvSpPr>
                <a:spLocks noGrp="1"/>
              </p:cNvSpPr>
              <p:nvPr>
                <p:ph sz="half" idx="2"/>
              </p:nvPr>
            </p:nvSpPr>
            <p:spPr>
              <a:xfrm>
                <a:off x="581193" y="2228003"/>
                <a:ext cx="11119133" cy="4094976"/>
              </a:xfrm>
            </p:spPr>
            <p:txBody>
              <a:bodyPr>
                <a:normAutofit/>
              </a:bodyPr>
              <a:lstStyle/>
              <a:p>
                <a:r>
                  <a:rPr lang="en-US" sz="2200" dirty="0"/>
                  <a:t>We work with integrated cross-section or the Radiator</a:t>
                </a:r>
                <a:br>
                  <a:rPr lang="en-US" sz="2200" dirty="0"/>
                </a:br>
                <a14:m>
                  <m:oMath xmlns:m="http://schemas.openxmlformats.org/officeDocument/2006/math">
                    <m:r>
                      <a:rPr lang="en-US" sz="2200" b="0" i="1" smtClean="0">
                        <a:latin typeface="Cambria Math" panose="02040503050406030204" pitchFamily="18" charset="0"/>
                      </a:rPr>
                      <m:t>𝑅</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r>
                          <a:rPr lang="en-US" sz="2200" b="0" i="1" smtClean="0">
                            <a:latin typeface="Cambria Math" panose="02040503050406030204" pitchFamily="18" charset="0"/>
                          </a:rPr>
                          <m:t>,</m:t>
                        </m:r>
                        <m:r>
                          <a:rPr lang="en-US" sz="2200" b="0" i="1" smtClean="0">
                            <a:latin typeface="Cambria Math" panose="02040503050406030204" pitchFamily="18" charset="0"/>
                          </a:rPr>
                          <m:t>𝑄</m:t>
                        </m:r>
                      </m:e>
                    </m:d>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1</m:t>
                        </m:r>
                      </m:num>
                      <m:den>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𝜎</m:t>
                            </m:r>
                          </m:e>
                          <m:sub>
                            <m:r>
                              <a:rPr lang="en-US" sz="2200" b="0" i="1" smtClean="0">
                                <a:latin typeface="Cambria Math" panose="02040503050406030204" pitchFamily="18" charset="0"/>
                              </a:rPr>
                              <m:t>𝑡𝑜𝑡</m:t>
                            </m:r>
                          </m:sub>
                        </m:sSub>
                      </m:den>
                    </m:f>
                    <m:nary>
                      <m:naryPr>
                        <m:ctrlPr>
                          <a:rPr lang="en-US" sz="2200" b="0" i="1" smtClean="0">
                            <a:latin typeface="Cambria Math" panose="02040503050406030204" pitchFamily="18" charset="0"/>
                          </a:rPr>
                        </m:ctrlPr>
                      </m:naryPr>
                      <m:sub>
                        <m:r>
                          <a:rPr lang="en-US" sz="2200" b="0" i="1" smtClean="0">
                            <a:latin typeface="Cambria Math" panose="02040503050406030204" pitchFamily="18" charset="0"/>
                          </a:rPr>
                          <m:t>0</m:t>
                        </m:r>
                      </m:sub>
                      <m:sup>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sup>
                      <m:e>
                        <m:r>
                          <a:rPr lang="en-US" sz="2200" b="0" i="1" smtClean="0">
                            <a:latin typeface="Cambria Math" panose="02040503050406030204" pitchFamily="18" charset="0"/>
                          </a:rPr>
                          <m:t>𝑑</m:t>
                        </m:r>
                        <m:sSubSup>
                          <m:sSubSupPr>
                            <m:ctrlPr>
                              <a:rPr lang="en-US" sz="2200" b="0" i="1" smtClean="0">
                                <a:latin typeface="Cambria Math" panose="02040503050406030204" pitchFamily="18" charset="0"/>
                              </a:rPr>
                            </m:ctrlPr>
                          </m:sSubSup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up>
                            <m:r>
                              <a:rPr lang="en-US" sz="2200" b="0" i="1" smtClean="0">
                                <a:latin typeface="Cambria Math" panose="02040503050406030204" pitchFamily="18" charset="0"/>
                              </a:rPr>
                              <m:t>′</m:t>
                            </m:r>
                          </m:sup>
                        </m:sSubSup>
                        <m:r>
                          <a:rPr lang="en-US" sz="2200" b="0" i="1" smtClean="0">
                            <a:latin typeface="Cambria Math" panose="02040503050406030204" pitchFamily="18" charset="0"/>
                          </a:rPr>
                          <m:t> </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𝑑</m:t>
                            </m:r>
                            <m:r>
                              <a:rPr lang="en-US" sz="2200" b="0" i="1" smtClean="0">
                                <a:latin typeface="Cambria Math" panose="02040503050406030204" pitchFamily="18" charset="0"/>
                              </a:rPr>
                              <m:t>𝜎</m:t>
                            </m:r>
                            <m:d>
                              <m:dPr>
                                <m:ctrlPr>
                                  <a:rPr lang="en-US" sz="2200" b="0" i="1" smtClean="0">
                                    <a:latin typeface="Cambria Math" panose="02040503050406030204" pitchFamily="18" charset="0"/>
                                  </a:rPr>
                                </m:ctrlPr>
                              </m:dPr>
                              <m:e>
                                <m:sSubSup>
                                  <m:sSubSupPr>
                                    <m:ctrlPr>
                                      <a:rPr lang="en-US" sz="2200" b="0" i="1" smtClean="0">
                                        <a:latin typeface="Cambria Math" panose="02040503050406030204" pitchFamily="18" charset="0"/>
                                      </a:rPr>
                                    </m:ctrlPr>
                                  </m:sSubSup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up>
                                    <m:r>
                                      <a:rPr lang="en-US" sz="2200" b="0" i="1" smtClean="0">
                                        <a:latin typeface="Cambria Math" panose="02040503050406030204" pitchFamily="18" charset="0"/>
                                      </a:rPr>
                                      <m:t>′</m:t>
                                    </m:r>
                                  </m:sup>
                                </m:sSubSup>
                                <m:r>
                                  <a:rPr lang="en-US" sz="2200" i="1">
                                    <a:latin typeface="Cambria Math" panose="02040503050406030204" pitchFamily="18" charset="0"/>
                                  </a:rPr>
                                  <m:t>,</m:t>
                                </m:r>
                                <m:r>
                                  <a:rPr lang="en-US" sz="2200" i="1">
                                    <a:latin typeface="Cambria Math" panose="02040503050406030204" pitchFamily="18" charset="0"/>
                                  </a:rPr>
                                  <m:t>𝑄</m:t>
                                </m:r>
                              </m:e>
                            </m:d>
                          </m:num>
                          <m:den>
                            <m:r>
                              <a:rPr lang="en-US" sz="2200" i="1">
                                <a:latin typeface="Cambria Math" panose="02040503050406030204" pitchFamily="18" charset="0"/>
                              </a:rPr>
                              <m:t>𝑑</m:t>
                            </m:r>
                            <m:sSubSup>
                              <m:sSubSupPr>
                                <m:ctrlPr>
                                  <a:rPr lang="en-US" sz="2200" i="1">
                                    <a:latin typeface="Cambria Math" panose="02040503050406030204" pitchFamily="18" charset="0"/>
                                  </a:rPr>
                                </m:ctrlPr>
                              </m:sSubSupPr>
                              <m:e>
                                <m:r>
                                  <a:rPr lang="en-US" sz="2200" i="1">
                                    <a:latin typeface="Cambria Math" panose="02040503050406030204" pitchFamily="18" charset="0"/>
                                  </a:rPr>
                                  <m:t>𝜏</m:t>
                                </m:r>
                              </m:e>
                              <m:sub>
                                <m:r>
                                  <a:rPr lang="en-US" sz="2200" i="1">
                                    <a:latin typeface="Cambria Math" panose="02040503050406030204" pitchFamily="18" charset="0"/>
                                  </a:rPr>
                                  <m:t>𝑎</m:t>
                                </m:r>
                              </m:sub>
                              <m:sup>
                                <m:r>
                                  <a:rPr lang="en-US" sz="2200" i="1">
                                    <a:latin typeface="Cambria Math" panose="02040503050406030204" pitchFamily="18" charset="0"/>
                                  </a:rPr>
                                  <m:t>′</m:t>
                                </m:r>
                              </m:sup>
                            </m:sSubSup>
                          </m:den>
                        </m:f>
                      </m:e>
                    </m:nary>
                  </m:oMath>
                </a14:m>
                <a:endParaRPr lang="en-US" sz="2200" dirty="0"/>
              </a:p>
              <a:p>
                <a:r>
                  <a:rPr lang="en-US" sz="2200" dirty="0"/>
                  <a:t>The Radiator can be directly calculated from the jet function </a:t>
                </a:r>
                <a14:m>
                  <m:oMath xmlns:m="http://schemas.openxmlformats.org/officeDocument/2006/math">
                    <m:r>
                      <a:rPr lang="en-US" sz="2200" b="0" i="1" smtClean="0">
                        <a:latin typeface="Cambria Math" panose="02040503050406030204" pitchFamily="18" charset="0"/>
                      </a:rPr>
                      <m:t>𝒥</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𝜈</m:t>
                        </m:r>
                        <m:r>
                          <a:rPr lang="en-US" sz="2200" b="0" i="1" smtClean="0">
                            <a:latin typeface="Cambria Math" panose="02040503050406030204" pitchFamily="18" charset="0"/>
                          </a:rPr>
                          <m:t>,</m:t>
                        </m:r>
                        <m:r>
                          <a:rPr lang="en-US" sz="2200" b="0" i="1" smtClean="0">
                            <a:latin typeface="Cambria Math" panose="02040503050406030204" pitchFamily="18" charset="0"/>
                          </a:rPr>
                          <m:t>𝑄</m:t>
                        </m:r>
                        <m:r>
                          <a:rPr lang="en-US" sz="2200" b="0" i="1" smtClean="0">
                            <a:latin typeface="Cambria Math" panose="02040503050406030204" pitchFamily="18" charset="0"/>
                          </a:rPr>
                          <m:t>,</m:t>
                        </m:r>
                        <m:r>
                          <a:rPr lang="en-US" sz="2200" b="0" i="1" smtClean="0">
                            <a:latin typeface="Cambria Math" panose="02040503050406030204" pitchFamily="18" charset="0"/>
                          </a:rPr>
                          <m:t>𝑎</m:t>
                        </m:r>
                      </m:e>
                    </m:d>
                  </m:oMath>
                </a14:m>
                <a:r>
                  <a:rPr lang="en-US" sz="2200" dirty="0"/>
                  <a:t> in transform space by </a:t>
                </a:r>
                <a:br>
                  <a:rPr lang="en-US" sz="2200" dirty="0"/>
                </a:br>
                <a14:m>
                  <m:oMath xmlns:m="http://schemas.openxmlformats.org/officeDocument/2006/math">
                    <m:r>
                      <a:rPr lang="en-US" sz="2200" i="1">
                        <a:latin typeface="Cambria Math" panose="02040503050406030204" pitchFamily="18" charset="0"/>
                      </a:rPr>
                      <m:t>𝑅</m:t>
                    </m:r>
                    <m:d>
                      <m:dPr>
                        <m:ctrlPr>
                          <a:rPr lang="en-US" sz="2200" i="1">
                            <a:latin typeface="Cambria Math" panose="02040503050406030204" pitchFamily="18" charset="0"/>
                          </a:rPr>
                        </m:ctrlPr>
                      </m:dPr>
                      <m:e>
                        <m:sSub>
                          <m:sSubPr>
                            <m:ctrlPr>
                              <a:rPr lang="en-US" sz="2200" i="1">
                                <a:latin typeface="Cambria Math" panose="02040503050406030204" pitchFamily="18" charset="0"/>
                              </a:rPr>
                            </m:ctrlPr>
                          </m:sSubPr>
                          <m:e>
                            <m:r>
                              <a:rPr lang="en-US" sz="2200" i="1">
                                <a:latin typeface="Cambria Math" panose="02040503050406030204" pitchFamily="18" charset="0"/>
                              </a:rPr>
                              <m:t>𝜏</m:t>
                            </m:r>
                          </m:e>
                          <m:sub>
                            <m:r>
                              <a:rPr lang="en-US" sz="2200" i="1">
                                <a:latin typeface="Cambria Math" panose="02040503050406030204" pitchFamily="18" charset="0"/>
                              </a:rPr>
                              <m:t>𝑎</m:t>
                            </m:r>
                          </m:sub>
                        </m:sSub>
                        <m:r>
                          <a:rPr lang="en-US" sz="2200" i="1">
                            <a:latin typeface="Cambria Math" panose="02040503050406030204" pitchFamily="18" charset="0"/>
                          </a:rPr>
                          <m:t>,</m:t>
                        </m:r>
                        <m:r>
                          <a:rPr lang="en-US" sz="2200" i="1">
                            <a:latin typeface="Cambria Math" panose="02040503050406030204" pitchFamily="18" charset="0"/>
                          </a:rPr>
                          <m:t>𝑄</m:t>
                        </m:r>
                      </m:e>
                    </m:d>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1</m:t>
                        </m:r>
                      </m:num>
                      <m:den>
                        <m:r>
                          <a:rPr lang="en-US" sz="2200" b="0" i="1" smtClean="0">
                            <a:latin typeface="Cambria Math" panose="02040503050406030204" pitchFamily="18" charset="0"/>
                          </a:rPr>
                          <m:t>2</m:t>
                        </m:r>
                        <m:r>
                          <a:rPr lang="en-US" sz="2200" b="0" i="1" smtClean="0">
                            <a:latin typeface="Cambria Math" panose="02040503050406030204" pitchFamily="18" charset="0"/>
                          </a:rPr>
                          <m:t>𝜋</m:t>
                        </m:r>
                        <m:r>
                          <a:rPr lang="en-US" sz="2200" b="0" i="1" smtClean="0">
                            <a:latin typeface="Cambria Math" panose="02040503050406030204" pitchFamily="18" charset="0"/>
                          </a:rPr>
                          <m:t>𝑖</m:t>
                        </m:r>
                      </m:den>
                    </m:f>
                    <m:sSup>
                      <m:sSupPr>
                        <m:ctrlPr>
                          <a:rPr lang="en-US" sz="2200" b="0" i="1" smtClean="0">
                            <a:latin typeface="Cambria Math" panose="02040503050406030204" pitchFamily="18" charset="0"/>
                          </a:rPr>
                        </m:ctrlPr>
                      </m:sSupPr>
                      <m:e>
                        <m:sSup>
                          <m:sSupPr>
                            <m:ctrlPr>
                              <a:rPr lang="en-US" sz="2200" b="0" i="1" smtClean="0">
                                <a:latin typeface="Cambria Math" panose="02040503050406030204" pitchFamily="18" charset="0"/>
                              </a:rPr>
                            </m:ctrlPr>
                          </m:sSupPr>
                          <m:e>
                            <m:nary>
                              <m:naryPr>
                                <m:supHide m:val="on"/>
                                <m:ctrlPr>
                                  <a:rPr lang="en-US" sz="2200" b="0" i="1" smtClean="0">
                                    <a:latin typeface="Cambria Math" panose="02040503050406030204" pitchFamily="18" charset="0"/>
                                  </a:rPr>
                                </m:ctrlPr>
                              </m:naryPr>
                              <m:sub>
                                <m:r>
                                  <a:rPr lang="en-US" sz="2200" b="0" i="1" smtClean="0">
                                    <a:latin typeface="Cambria Math" panose="02040503050406030204" pitchFamily="18" charset="0"/>
                                  </a:rPr>
                                  <m:t>𝐶</m:t>
                                </m:r>
                              </m:sub>
                              <m:sup/>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𝑑</m:t>
                                    </m:r>
                                    <m:r>
                                      <a:rPr lang="en-US" sz="2200" b="0" i="1" smtClean="0">
                                        <a:latin typeface="Cambria Math" panose="02040503050406030204" pitchFamily="18" charset="0"/>
                                      </a:rPr>
                                      <m:t>𝜈</m:t>
                                    </m:r>
                                  </m:num>
                                  <m:den>
                                    <m:r>
                                      <a:rPr lang="en-US" sz="2200" b="0" i="1" smtClean="0">
                                        <a:latin typeface="Cambria Math" panose="02040503050406030204" pitchFamily="18" charset="0"/>
                                      </a:rPr>
                                      <m:t>𝜈</m:t>
                                    </m:r>
                                  </m:den>
                                </m:f>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𝑒</m:t>
                                    </m:r>
                                  </m:e>
                                  <m:sup>
                                    <m:r>
                                      <a:rPr lang="en-US" sz="2200" b="0" i="1" smtClean="0">
                                        <a:latin typeface="Cambria Math" panose="02040503050406030204" pitchFamily="18" charset="0"/>
                                      </a:rPr>
                                      <m:t>𝜈</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sup>
                                </m:sSup>
                              </m:e>
                            </m:nary>
                            <m:r>
                              <a:rPr lang="en-US" sz="2200" b="0" i="1" smtClean="0">
                                <a:latin typeface="Cambria Math" panose="02040503050406030204" pitchFamily="18" charset="0"/>
                              </a:rPr>
                              <m:t>[</m:t>
                            </m:r>
                            <m:r>
                              <a:rPr lang="en-US" sz="2200" i="1">
                                <a:latin typeface="Cambria Math" panose="02040503050406030204" pitchFamily="18" charset="0"/>
                              </a:rPr>
                              <m:t>𝒥</m:t>
                            </m:r>
                            <m:sSup>
                              <m:sSupPr>
                                <m:ctrlPr>
                                  <a:rPr lang="en-US" sz="2200" b="0" i="1" smtClean="0">
                                    <a:latin typeface="Cambria Math" panose="02040503050406030204" pitchFamily="18" charset="0"/>
                                  </a:rPr>
                                </m:ctrlPr>
                              </m:sSupPr>
                              <m:e>
                                <m:d>
                                  <m:dPr>
                                    <m:ctrlPr>
                                      <a:rPr lang="en-US" sz="2200" i="1">
                                        <a:latin typeface="Cambria Math" panose="02040503050406030204" pitchFamily="18" charset="0"/>
                                      </a:rPr>
                                    </m:ctrlPr>
                                  </m:dPr>
                                  <m:e>
                                    <m:r>
                                      <a:rPr lang="en-US" sz="2200" i="1">
                                        <a:latin typeface="Cambria Math" panose="02040503050406030204" pitchFamily="18" charset="0"/>
                                      </a:rPr>
                                      <m:t>𝜈</m:t>
                                    </m:r>
                                    <m:r>
                                      <a:rPr lang="en-US" sz="2200" i="1">
                                        <a:latin typeface="Cambria Math" panose="02040503050406030204" pitchFamily="18" charset="0"/>
                                      </a:rPr>
                                      <m:t>,</m:t>
                                    </m:r>
                                    <m:r>
                                      <a:rPr lang="en-US" sz="2200" i="1">
                                        <a:latin typeface="Cambria Math" panose="02040503050406030204" pitchFamily="18" charset="0"/>
                                      </a:rPr>
                                      <m:t>𝑄</m:t>
                                    </m:r>
                                    <m:r>
                                      <a:rPr lang="en-US" sz="2200" i="1">
                                        <a:latin typeface="Cambria Math" panose="02040503050406030204" pitchFamily="18" charset="0"/>
                                      </a:rPr>
                                      <m:t>,</m:t>
                                    </m:r>
                                    <m:r>
                                      <a:rPr lang="en-US" sz="2200" i="1">
                                        <a:latin typeface="Cambria Math" panose="02040503050406030204" pitchFamily="18" charset="0"/>
                                      </a:rPr>
                                      <m:t>𝑎</m:t>
                                    </m:r>
                                  </m:e>
                                </m:d>
                                <m:r>
                                  <a:rPr lang="en-US" sz="2200" b="0" i="1" smtClean="0">
                                    <a:latin typeface="Cambria Math" panose="02040503050406030204" pitchFamily="18" charset="0"/>
                                  </a:rPr>
                                  <m:t>]</m:t>
                                </m:r>
                              </m:e>
                              <m:sup>
                                <m:r>
                                  <a:rPr lang="en-US" sz="2200" b="0" i="1" smtClean="0">
                                    <a:latin typeface="Cambria Math" panose="02040503050406030204" pitchFamily="18" charset="0"/>
                                  </a:rPr>
                                  <m:t>2</m:t>
                                </m:r>
                              </m:sup>
                            </m:sSup>
                          </m:e>
                          <m:sup/>
                        </m:sSup>
                      </m:e>
                      <m:sup/>
                    </m:sSup>
                  </m:oMath>
                </a14:m>
                <a:endParaRPr lang="en-US" sz="2200" dirty="0"/>
              </a:p>
              <a:p>
                <a:pPr marL="0" indent="0">
                  <a:buNone/>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𝑅</m:t>
                      </m:r>
                      <m:d>
                        <m:dPr>
                          <m:ctrlPr>
                            <a:rPr lang="en-US" sz="2200" b="0" i="1" smtClean="0">
                              <a:latin typeface="Cambria Math" panose="02040503050406030204" pitchFamily="18" charset="0"/>
                            </a:rPr>
                          </m:ctrlPr>
                        </m:dPr>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r>
                            <a:rPr lang="en-US" sz="2200" b="0" i="1" smtClean="0">
                              <a:latin typeface="Cambria Math" panose="02040503050406030204" pitchFamily="18" charset="0"/>
                            </a:rPr>
                            <m:t>,</m:t>
                          </m:r>
                          <m:r>
                            <a:rPr lang="en-US" sz="2200" b="0" i="1" smtClean="0">
                              <a:latin typeface="Cambria Math" panose="02040503050406030204" pitchFamily="18" charset="0"/>
                            </a:rPr>
                            <m:t>𝑄</m:t>
                          </m:r>
                        </m:e>
                      </m:d>
                      <m:r>
                        <a:rPr lang="en-US" sz="2200" b="0" i="1" smtClean="0">
                          <a:latin typeface="Cambria Math" panose="02040503050406030204" pitchFamily="18" charset="0"/>
                        </a:rPr>
                        <m:t>=</m:t>
                      </m:r>
                      <m:f>
                        <m:fPr>
                          <m:ctrlPr>
                            <a:rPr lang="en-US" sz="2200" b="0" i="1" smtClean="0">
                              <a:latin typeface="Cambria Math" panose="02040503050406030204" pitchFamily="18" charset="0"/>
                            </a:rPr>
                          </m:ctrlPr>
                        </m:fPr>
                        <m:num>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exp</m:t>
                              </m:r>
                            </m:fName>
                            <m:e>
                              <m:d>
                                <m:dPr>
                                  <m:begChr m:val="{"/>
                                  <m:endChr m:val="}"/>
                                  <m:ctrlPr>
                                    <a:rPr lang="en-US" sz="2200" b="0" i="1" smtClean="0">
                                      <a:latin typeface="Cambria Math" panose="02040503050406030204" pitchFamily="18" charset="0"/>
                                    </a:rPr>
                                  </m:ctrlPr>
                                </m:dPr>
                                <m:e>
                                  <m:r>
                                    <a:rPr lang="en-US" sz="2200" b="0" i="1" smtClean="0">
                                      <a:latin typeface="Cambria Math" panose="02040503050406030204" pitchFamily="18" charset="0"/>
                                    </a:rPr>
                                    <m:t>2</m:t>
                                  </m:r>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ln</m:t>
                                      </m:r>
                                    </m:fName>
                                    <m:e>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1</m:t>
                                              </m:r>
                                            </m:num>
                                            <m:den>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𝜏</m:t>
                                                  </m:r>
                                                </m:e>
                                                <m:sub>
                                                  <m:r>
                                                    <a:rPr lang="en-US" sz="2200" b="0" i="1" smtClean="0">
                                                      <a:latin typeface="Cambria Math" panose="02040503050406030204" pitchFamily="18" charset="0"/>
                                                    </a:rPr>
                                                    <m:t>𝑎</m:t>
                                                  </m:r>
                                                </m:sub>
                                              </m:sSub>
                                            </m:den>
                                          </m:f>
                                        </m:e>
                                      </m:d>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𝑔</m:t>
                                          </m:r>
                                        </m:e>
                                        <m:sub>
                                          <m:r>
                                            <a:rPr lang="en-US" sz="2200" b="0" i="1" smtClean="0">
                                              <a:latin typeface="Cambria Math" panose="02040503050406030204" pitchFamily="18" charset="0"/>
                                            </a:rPr>
                                            <m:t>1</m:t>
                                          </m:r>
                                        </m:sub>
                                      </m:sSub>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𝑥</m:t>
                                          </m:r>
                                          <m:r>
                                            <a:rPr lang="en-US" sz="2200" b="0" i="1" smtClean="0">
                                              <a:latin typeface="Cambria Math" panose="02040503050406030204" pitchFamily="18" charset="0"/>
                                            </a:rPr>
                                            <m:t>,</m:t>
                                          </m:r>
                                          <m:r>
                                            <a:rPr lang="en-US" sz="2200" b="0" i="1" smtClean="0">
                                              <a:latin typeface="Cambria Math" panose="02040503050406030204" pitchFamily="18" charset="0"/>
                                            </a:rPr>
                                            <m:t>𝑎</m:t>
                                          </m:r>
                                        </m:e>
                                      </m:d>
                                    </m:e>
                                  </m:func>
                                  <m:r>
                                    <a:rPr lang="en-US" sz="2200" b="0" i="1" smtClean="0">
                                      <a:latin typeface="Cambria Math" panose="02040503050406030204" pitchFamily="18" charset="0"/>
                                    </a:rPr>
                                    <m:t>+2</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𝑔</m:t>
                                      </m:r>
                                    </m:e>
                                    <m:sub>
                                      <m:r>
                                        <a:rPr lang="en-US" sz="2200" b="0" i="1" smtClean="0">
                                          <a:latin typeface="Cambria Math" panose="02040503050406030204" pitchFamily="18" charset="0"/>
                                        </a:rPr>
                                        <m:t>2</m:t>
                                      </m:r>
                                    </m:sub>
                                  </m:sSub>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𝑥</m:t>
                                      </m:r>
                                      <m:r>
                                        <a:rPr lang="en-US" sz="2200" b="0" i="1" smtClean="0">
                                          <a:latin typeface="Cambria Math" panose="02040503050406030204" pitchFamily="18" charset="0"/>
                                        </a:rPr>
                                        <m:t>,</m:t>
                                      </m:r>
                                      <m:r>
                                        <a:rPr lang="en-US" sz="2200" b="0" i="1" smtClean="0">
                                          <a:latin typeface="Cambria Math" panose="02040503050406030204" pitchFamily="18" charset="0"/>
                                        </a:rPr>
                                        <m:t>𝑎</m:t>
                                      </m:r>
                                    </m:e>
                                  </m:d>
                                  <m:r>
                                    <a:rPr lang="en-US" sz="2200" b="0" i="1" smtClean="0">
                                      <a:latin typeface="Cambria Math" panose="02040503050406030204" pitchFamily="18" charset="0"/>
                                    </a:rPr>
                                    <m:t>+2</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2−</m:t>
                                      </m:r>
                                      <m:r>
                                        <a:rPr lang="en-US" sz="2200" b="0" i="1" smtClean="0">
                                          <a:latin typeface="Cambria Math" panose="02040503050406030204" pitchFamily="18" charset="0"/>
                                        </a:rPr>
                                        <m:t>𝑎</m:t>
                                      </m:r>
                                    </m:e>
                                  </m:d>
                                  <m:sSup>
                                    <m:sSupPr>
                                      <m:ctrlPr>
                                        <a:rPr lang="en-US" sz="2200" b="0" i="1" smtClean="0">
                                          <a:latin typeface="Cambria Math" panose="02040503050406030204" pitchFamily="18" charset="0"/>
                                        </a:rPr>
                                      </m:ctrlPr>
                                    </m:sSupPr>
                                    <m:e>
                                      <m:r>
                                        <a:rPr lang="en-US" sz="2200" b="0" i="1" smtClean="0">
                                          <a:latin typeface="Cambria Math" panose="02040503050406030204" pitchFamily="18" charset="0"/>
                                        </a:rPr>
                                        <m:t>𝑥</m:t>
                                      </m:r>
                                    </m:e>
                                    <m:sup>
                                      <m:r>
                                        <a:rPr lang="en-US" sz="2200" b="0" i="1" smtClean="0">
                                          <a:latin typeface="Cambria Math" panose="02040503050406030204" pitchFamily="18" charset="0"/>
                                        </a:rPr>
                                        <m:t>2</m:t>
                                      </m:r>
                                    </m:sup>
                                  </m:sSup>
                                  <m:func>
                                    <m:funcPr>
                                      <m:ctrlPr>
                                        <a:rPr lang="en-US" sz="2200" b="0" i="1" smtClean="0">
                                          <a:latin typeface="Cambria Math" panose="02040503050406030204" pitchFamily="18" charset="0"/>
                                        </a:rPr>
                                      </m:ctrlPr>
                                    </m:funcPr>
                                    <m:fName>
                                      <m:r>
                                        <m:rPr>
                                          <m:sty m:val="p"/>
                                        </m:rPr>
                                        <a:rPr lang="en-US" sz="2200" b="0" i="0" smtClean="0">
                                          <a:latin typeface="Cambria Math" panose="02040503050406030204" pitchFamily="18" charset="0"/>
                                        </a:rPr>
                                        <m:t>ln</m:t>
                                      </m:r>
                                    </m:fName>
                                    <m:e>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2</m:t>
                                              </m:r>
                                              <m:r>
                                                <a:rPr lang="en-US" sz="2200" b="0" i="1" smtClean="0">
                                                  <a:latin typeface="Cambria Math" panose="02040503050406030204" pitchFamily="18" charset="0"/>
                                                </a:rPr>
                                                <m:t>𝜇</m:t>
                                              </m:r>
                                            </m:num>
                                            <m:den>
                                              <m:r>
                                                <a:rPr lang="en-US" sz="2200" b="0" i="1" smtClean="0">
                                                  <a:latin typeface="Cambria Math" panose="02040503050406030204" pitchFamily="18" charset="0"/>
                                                </a:rPr>
                                                <m:t>𝑄</m:t>
                                              </m:r>
                                            </m:den>
                                          </m:f>
                                        </m:e>
                                      </m:d>
                                      <m:sSubSup>
                                        <m:sSubSupPr>
                                          <m:ctrlPr>
                                            <a:rPr lang="en-US" sz="2200" b="0" i="1" smtClean="0">
                                              <a:latin typeface="Cambria Math" panose="02040503050406030204" pitchFamily="18" charset="0"/>
                                            </a:rPr>
                                          </m:ctrlPr>
                                        </m:sSubSupPr>
                                        <m:e>
                                          <m:r>
                                            <a:rPr lang="en-US" sz="2200" b="0" i="1" smtClean="0">
                                              <a:latin typeface="Cambria Math" panose="02040503050406030204" pitchFamily="18" charset="0"/>
                                            </a:rPr>
                                            <m:t>𝑔</m:t>
                                          </m:r>
                                        </m:e>
                                        <m:sub>
                                          <m:r>
                                            <a:rPr lang="en-US" sz="2200" b="0" i="1" smtClean="0">
                                              <a:latin typeface="Cambria Math" panose="02040503050406030204" pitchFamily="18" charset="0"/>
                                            </a:rPr>
                                            <m:t>1</m:t>
                                          </m:r>
                                        </m:sub>
                                        <m:sup>
                                          <m:r>
                                            <a:rPr lang="en-US" sz="2200" b="0" i="1" smtClean="0">
                                              <a:latin typeface="Cambria Math" panose="02040503050406030204" pitchFamily="18" charset="0"/>
                                            </a:rPr>
                                            <m:t>′</m:t>
                                          </m:r>
                                        </m:sup>
                                      </m:sSubSup>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𝑥</m:t>
                                          </m:r>
                                          <m:r>
                                            <a:rPr lang="en-US" sz="2200" b="0" i="1" smtClean="0">
                                              <a:latin typeface="Cambria Math" panose="02040503050406030204" pitchFamily="18" charset="0"/>
                                            </a:rPr>
                                            <m:t>,</m:t>
                                          </m:r>
                                          <m:r>
                                            <a:rPr lang="en-US" sz="2200" b="0" i="1" smtClean="0">
                                              <a:latin typeface="Cambria Math" panose="02040503050406030204" pitchFamily="18" charset="0"/>
                                            </a:rPr>
                                            <m:t>𝑎</m:t>
                                          </m:r>
                                        </m:e>
                                      </m:d>
                                    </m:e>
                                  </m:func>
                                </m:e>
                              </m:d>
                            </m:e>
                          </m:func>
                        </m:num>
                        <m:den>
                          <m:r>
                            <m:rPr>
                              <m:sty m:val="p"/>
                            </m:rPr>
                            <a:rPr lang="en-US" sz="2200" b="0" i="0" smtClean="0">
                              <a:latin typeface="Cambria Math" panose="02040503050406030204" pitchFamily="18" charset="0"/>
                            </a:rPr>
                            <m:t>Γ</m:t>
                          </m:r>
                          <m:d>
                            <m:dPr>
                              <m:begChr m:val="["/>
                              <m:endChr m:val="]"/>
                              <m:ctrlPr>
                                <a:rPr lang="en-US" sz="2200" b="0" i="1" smtClean="0">
                                  <a:latin typeface="Cambria Math" panose="02040503050406030204" pitchFamily="18" charset="0"/>
                                </a:rPr>
                              </m:ctrlPr>
                            </m:dPr>
                            <m:e>
                              <m:r>
                                <a:rPr lang="en-US" sz="2200" b="0" i="1" smtClean="0">
                                  <a:latin typeface="Cambria Math" panose="02040503050406030204" pitchFamily="18" charset="0"/>
                                </a:rPr>
                                <m:t>1−2</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𝑔</m:t>
                                  </m:r>
                                </m:e>
                                <m:sub>
                                  <m:r>
                                    <a:rPr lang="en-US" sz="2200" b="0" i="1" smtClean="0">
                                      <a:latin typeface="Cambria Math" panose="02040503050406030204" pitchFamily="18" charset="0"/>
                                    </a:rPr>
                                    <m:t>1</m:t>
                                  </m:r>
                                </m:sub>
                              </m:sSub>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𝑥</m:t>
                                  </m:r>
                                  <m:r>
                                    <a:rPr lang="en-US" sz="2200" b="0" i="1" smtClean="0">
                                      <a:latin typeface="Cambria Math" panose="02040503050406030204" pitchFamily="18" charset="0"/>
                                    </a:rPr>
                                    <m:t>,</m:t>
                                  </m:r>
                                  <m:r>
                                    <a:rPr lang="en-US" sz="2200" b="0" i="1" smtClean="0">
                                      <a:latin typeface="Cambria Math" panose="02040503050406030204" pitchFamily="18" charset="0"/>
                                    </a:rPr>
                                    <m:t>𝑎</m:t>
                                  </m:r>
                                </m:e>
                              </m:d>
                              <m:r>
                                <a:rPr lang="en-US" sz="2200" b="0" i="1" smtClean="0">
                                  <a:latin typeface="Cambria Math" panose="02040503050406030204" pitchFamily="18" charset="0"/>
                                </a:rPr>
                                <m:t>−2</m:t>
                              </m:r>
                              <m:r>
                                <a:rPr lang="en-US" sz="2200" b="0" i="1" smtClean="0">
                                  <a:latin typeface="Cambria Math" panose="02040503050406030204" pitchFamily="18" charset="0"/>
                                </a:rPr>
                                <m:t>𝑥</m:t>
                              </m:r>
                              <m:sSubSup>
                                <m:sSubSupPr>
                                  <m:ctrlPr>
                                    <a:rPr lang="en-US" sz="2200" b="0" i="1" smtClean="0">
                                      <a:latin typeface="Cambria Math" panose="02040503050406030204" pitchFamily="18" charset="0"/>
                                    </a:rPr>
                                  </m:ctrlPr>
                                </m:sSubSupPr>
                                <m:e>
                                  <m:r>
                                    <a:rPr lang="en-US" sz="2200" b="0" i="1" smtClean="0">
                                      <a:latin typeface="Cambria Math" panose="02040503050406030204" pitchFamily="18" charset="0"/>
                                    </a:rPr>
                                    <m:t>𝑔</m:t>
                                  </m:r>
                                </m:e>
                                <m:sub>
                                  <m:r>
                                    <a:rPr lang="en-US" sz="2200" b="0" i="1" smtClean="0">
                                      <a:latin typeface="Cambria Math" panose="02040503050406030204" pitchFamily="18" charset="0"/>
                                    </a:rPr>
                                    <m:t>1</m:t>
                                  </m:r>
                                </m:sub>
                                <m:sup>
                                  <m:r>
                                    <a:rPr lang="en-US" sz="2200" b="0" i="1" smtClean="0">
                                      <a:latin typeface="Cambria Math" panose="02040503050406030204" pitchFamily="18" charset="0"/>
                                    </a:rPr>
                                    <m:t>′</m:t>
                                  </m:r>
                                </m:sup>
                              </m:sSubSup>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𝑥</m:t>
                                  </m:r>
                                  <m:r>
                                    <a:rPr lang="en-US" sz="2200" b="0" i="1" smtClean="0">
                                      <a:latin typeface="Cambria Math" panose="02040503050406030204" pitchFamily="18" charset="0"/>
                                    </a:rPr>
                                    <m:t>,</m:t>
                                  </m:r>
                                  <m:r>
                                    <a:rPr lang="en-US" sz="2200" b="0" i="1" smtClean="0">
                                      <a:latin typeface="Cambria Math" panose="02040503050406030204" pitchFamily="18" charset="0"/>
                                    </a:rPr>
                                    <m:t>𝑎</m:t>
                                  </m:r>
                                </m:e>
                              </m:d>
                            </m:e>
                          </m:d>
                        </m:den>
                      </m:f>
                    </m:oMath>
                  </m:oMathPara>
                </a14:m>
                <a:endParaRPr lang="en-US" sz="2200" dirty="0"/>
              </a:p>
            </p:txBody>
          </p:sp>
        </mc:Choice>
        <mc:Fallback xmlns="">
          <p:sp>
            <p:nvSpPr>
              <p:cNvPr id="4" name="Content Placeholder 3">
                <a:extLst>
                  <a:ext uri="{FF2B5EF4-FFF2-40B4-BE49-F238E27FC236}">
                    <a16:creationId xmlns:a16="http://schemas.microsoft.com/office/drawing/2014/main" id="{19A7AADC-53CC-1819-9777-5F9D30B94BD0}"/>
                  </a:ext>
                </a:extLst>
              </p:cNvPr>
              <p:cNvSpPr>
                <a:spLocks noGrp="1" noRot="1" noChangeAspect="1" noMove="1" noResize="1" noEditPoints="1" noAdjustHandles="1" noChangeArrowheads="1" noChangeShapeType="1" noTextEdit="1"/>
              </p:cNvSpPr>
              <p:nvPr>
                <p:ph sz="half" idx="2"/>
              </p:nvPr>
            </p:nvSpPr>
            <p:spPr>
              <a:xfrm>
                <a:off x="581193" y="2228003"/>
                <a:ext cx="11119133" cy="4094976"/>
              </a:xfrm>
              <a:blipFill>
                <a:blip r:embed="rId3"/>
                <a:stretch>
                  <a:fillRect l="-384" r="-822"/>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9DEB05E7-9230-C18F-E426-03F22EE61797}"/>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
        <p:nvSpPr>
          <p:cNvPr id="7" name="Footer Placeholder 6">
            <a:extLst>
              <a:ext uri="{FF2B5EF4-FFF2-40B4-BE49-F238E27FC236}">
                <a16:creationId xmlns:a16="http://schemas.microsoft.com/office/drawing/2014/main" id="{E994AF3A-A564-070E-4425-89614FA03E6B}"/>
              </a:ext>
            </a:extLst>
          </p:cNvPr>
          <p:cNvSpPr>
            <a:spLocks noGrp="1"/>
          </p:cNvSpPr>
          <p:nvPr>
            <p:ph type="ftr" sz="quarter" idx="11"/>
          </p:nvPr>
        </p:nvSpPr>
        <p:spPr/>
        <p:txBody>
          <a:bodyPr/>
          <a:lstStyle/>
          <a:p>
            <a:r>
              <a:rPr lang="en-US"/>
              <a:t>Pheno '23</a:t>
            </a:r>
            <a:endParaRPr lang="en-US" dirty="0"/>
          </a:p>
        </p:txBody>
      </p:sp>
    </p:spTree>
    <p:extLst>
      <p:ext uri="{BB962C8B-B14F-4D97-AF65-F5344CB8AC3E}">
        <p14:creationId xmlns:p14="http://schemas.microsoft.com/office/powerpoint/2010/main" val="27774614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C375097-ED04-BFC3-B6AF-6FF08AA9FE79}"/>
              </a:ext>
            </a:extLst>
          </p:cNvPr>
          <p:cNvSpPr>
            <a:spLocks noGrp="1"/>
          </p:cNvSpPr>
          <p:nvPr>
            <p:ph type="title"/>
          </p:nvPr>
        </p:nvSpPr>
        <p:spPr/>
        <p:txBody>
          <a:bodyPr>
            <a:normAutofit/>
          </a:bodyPr>
          <a:lstStyle/>
          <a:p>
            <a:r>
              <a:rPr lang="en-US" sz="3600" dirty="0"/>
              <a:t>radiator</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C364D3BF-8660-2960-CCC9-E8075D0B15AD}"/>
                  </a:ext>
                </a:extLst>
              </p:cNvPr>
              <p:cNvSpPr>
                <a:spLocks noGrp="1"/>
              </p:cNvSpPr>
              <p:nvPr>
                <p:ph idx="1"/>
              </p:nvPr>
            </p:nvSpPr>
            <p:spPr>
              <a:xfrm>
                <a:off x="581192" y="2180496"/>
                <a:ext cx="11029615" cy="3975348"/>
              </a:xfrm>
            </p:spPr>
            <p:txBody>
              <a:bodyPr>
                <a:normAutofit/>
              </a:bodyPr>
              <a:lstStyle/>
              <a:p>
                <a:pPr marL="0" indent="0">
                  <a:buNone/>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𝑔</m:t>
                          </m:r>
                        </m:e>
                        <m:sub>
                          <m:r>
                            <a:rPr lang="en-US" sz="2000" b="0" i="1" smtClean="0">
                              <a:latin typeface="Cambria Math" panose="02040503050406030204" pitchFamily="18" charset="0"/>
                            </a:rPr>
                            <m:t>1</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r>
                            <a:rPr lang="en-US" sz="2000" b="0" i="1" smtClean="0">
                              <a:latin typeface="Cambria Math" panose="02040503050406030204" pitchFamily="18" charset="0"/>
                            </a:rPr>
                            <m:t>,</m:t>
                          </m:r>
                          <m:r>
                            <a:rPr lang="en-US" sz="2000" b="0" i="1" smtClean="0">
                              <a:latin typeface="Cambria Math" panose="02040503050406030204" pitchFamily="18" charset="0"/>
                            </a:rPr>
                            <m:t>𝑎</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4</m:t>
                          </m:r>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𝛽</m:t>
                              </m:r>
                            </m:e>
                            <m:sub>
                              <m:r>
                                <a:rPr lang="en-US" sz="2000" b="0" i="1" smtClean="0">
                                  <a:latin typeface="Cambria Math" panose="02040503050406030204" pitchFamily="18" charset="0"/>
                                </a:rPr>
                                <m:t>0</m:t>
                              </m:r>
                            </m:sub>
                          </m:sSub>
                        </m:den>
                      </m:f>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1−</m:t>
                          </m:r>
                          <m:r>
                            <a:rPr lang="en-US" sz="2000" b="0" i="1" smtClean="0">
                              <a:latin typeface="Cambria Math" panose="02040503050406030204" pitchFamily="18" charset="0"/>
                            </a:rPr>
                            <m:t>𝑎</m:t>
                          </m:r>
                        </m:den>
                      </m:f>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𝑥</m:t>
                          </m:r>
                        </m:den>
                      </m:f>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𝐴</m:t>
                          </m:r>
                        </m:e>
                        <m:sup>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sup>
                      </m:sSup>
                      <m:d>
                        <m:dPr>
                          <m:begChr m:val="["/>
                          <m:endChr m:val="]"/>
                          <m:ctrlPr>
                            <a:rPr lang="en-US" sz="2000" b="0" i="1" smtClean="0">
                              <a:latin typeface="Cambria Math" panose="02040503050406030204" pitchFamily="18" charset="0"/>
                            </a:rPr>
                          </m:ctrlPr>
                        </m:dPr>
                        <m:e>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r>
                                    <a:rPr lang="en-US" sz="2000" b="0" i="1" smtClean="0">
                                      <a:latin typeface="Cambria Math" panose="02040503050406030204" pitchFamily="18" charset="0"/>
                                    </a:rPr>
                                    <m:t>𝑎</m:t>
                                  </m:r>
                                </m:den>
                              </m:f>
                              <m:r>
                                <a:rPr lang="en-US" sz="2000" b="0" i="1" smtClean="0">
                                  <a:latin typeface="Cambria Math" panose="02040503050406030204" pitchFamily="18" charset="0"/>
                                </a:rPr>
                                <m:t>−</m:t>
                              </m:r>
                              <m:r>
                                <a:rPr lang="en-US" sz="2000" b="0" i="1" smtClean="0">
                                  <a:latin typeface="Cambria Math" panose="02040503050406030204" pitchFamily="18" charset="0"/>
                                </a:rPr>
                                <m:t>𝑥</m:t>
                              </m:r>
                            </m:e>
                          </m:d>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ln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𝑎</m:t>
                                      </m:r>
                                    </m:e>
                                  </m:d>
                                  <m:r>
                                    <a:rPr lang="en-US" sz="2000" b="0" i="1" smtClean="0">
                                      <a:latin typeface="Cambria Math" panose="02040503050406030204" pitchFamily="18" charset="0"/>
                                    </a:rPr>
                                    <m:t>𝑥</m:t>
                                  </m:r>
                                </m:e>
                              </m:d>
                            </m:e>
                          </m:func>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r>
                                <a:rPr lang="en-US" sz="2000" b="0" i="1" smtClean="0">
                                  <a:latin typeface="Cambria Math" panose="02040503050406030204" pitchFamily="18" charset="0"/>
                                </a:rPr>
                                <m:t>𝑥</m:t>
                              </m:r>
                            </m:e>
                          </m:d>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ln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r>
                                    <a:rPr lang="en-US" sz="2000" b="0" i="1" smtClean="0">
                                      <a:latin typeface="Cambria Math" panose="02040503050406030204" pitchFamily="18" charset="0"/>
                                    </a:rPr>
                                    <m:t>𝑥</m:t>
                                  </m:r>
                                </m:e>
                              </m:d>
                            </m:e>
                          </m:func>
                        </m:e>
                      </m:d>
                    </m:oMath>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𝑔</m:t>
                          </m:r>
                        </m:e>
                        <m:sub>
                          <m:r>
                            <a:rPr lang="en-US" sz="2000" b="0" i="1" smtClean="0">
                              <a:latin typeface="Cambria Math" panose="02040503050406030204" pitchFamily="18" charset="0"/>
                            </a:rPr>
                            <m:t>2</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r>
                            <a:rPr lang="en-US" sz="2000" b="0" i="1" smtClean="0">
                              <a:latin typeface="Cambria Math" panose="02040503050406030204" pitchFamily="18" charset="0"/>
                            </a:rPr>
                            <m:t>,</m:t>
                          </m:r>
                          <m:r>
                            <a:rPr lang="en-US" sz="2000" b="0" i="1" smtClean="0">
                              <a:latin typeface="Cambria Math" panose="02040503050406030204" pitchFamily="18" charset="0"/>
                            </a:rPr>
                            <m:t>𝑎</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2</m:t>
                          </m:r>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𝛽</m:t>
                              </m:r>
                            </m:e>
                            <m:sub>
                              <m:r>
                                <a:rPr lang="en-US" sz="2000" b="0" i="1" smtClean="0">
                                  <a:latin typeface="Cambria Math" panose="02040503050406030204" pitchFamily="18" charset="0"/>
                                </a:rPr>
                                <m:t>0</m:t>
                              </m:r>
                            </m:sub>
                          </m:sSub>
                        </m:den>
                      </m:f>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𝐵</m:t>
                          </m:r>
                        </m:e>
                        <m:sup>
                          <m:r>
                            <a:rPr lang="en-US" sz="2000" b="0" i="1" smtClean="0">
                              <a:latin typeface="Cambria Math" panose="02040503050406030204" pitchFamily="18" charset="0"/>
                            </a:rPr>
                            <m:t>(1)</m:t>
                          </m:r>
                        </m:sup>
                      </m:sSup>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ln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r>
                                <a:rPr lang="en-US" sz="2000" b="0" i="1" smtClean="0">
                                  <a:latin typeface="Cambria Math" panose="02040503050406030204" pitchFamily="18" charset="0"/>
                                </a:rPr>
                                <m:t>𝑥</m:t>
                              </m:r>
                            </m:e>
                          </m:d>
                          <m:r>
                            <a:rPr lang="en-US" sz="2000" b="0" i="1" smtClean="0">
                              <a:latin typeface="Cambria Math" panose="02040503050406030204" pitchFamily="18" charset="0"/>
                            </a:rPr>
                            <m:t>  −</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8</m:t>
                              </m:r>
                            </m:num>
                            <m:den>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𝛽</m:t>
                                  </m:r>
                                </m:e>
                                <m:sub>
                                  <m:r>
                                    <a:rPr lang="en-US" sz="2000" b="0" i="1" smtClean="0">
                                      <a:latin typeface="Cambria Math" panose="02040503050406030204" pitchFamily="18" charset="0"/>
                                    </a:rPr>
                                    <m:t>0</m:t>
                                  </m:r>
                                </m:sub>
                                <m:sup>
                                  <m:r>
                                    <a:rPr lang="en-US" sz="2000" b="0" i="1" smtClean="0">
                                      <a:latin typeface="Cambria Math" panose="02040503050406030204" pitchFamily="18" charset="0"/>
                                    </a:rPr>
                                    <m:t>2</m:t>
                                  </m:r>
                                </m:sup>
                              </m:sSubSup>
                            </m:den>
                          </m:f>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1−</m:t>
                              </m:r>
                              <m:r>
                                <a:rPr lang="en-US" sz="2000" b="0" i="1" smtClean="0">
                                  <a:latin typeface="Cambria Math" panose="02040503050406030204" pitchFamily="18" charset="0"/>
                                </a:rPr>
                                <m:t>𝑎</m:t>
                              </m:r>
                            </m:den>
                          </m:f>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𝐴</m:t>
                              </m:r>
                            </m:e>
                            <m:sup>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sup>
                          </m:sSup>
                          <m:d>
                            <m:dPr>
                              <m:begChr m:val="["/>
                              <m:endChr m:val="]"/>
                              <m:ctrlPr>
                                <a:rPr lang="en-US" sz="2000" b="0" i="1" smtClean="0">
                                  <a:latin typeface="Cambria Math" panose="02040503050406030204" pitchFamily="18" charset="0"/>
                                </a:rPr>
                              </m:ctrlPr>
                            </m:dPr>
                            <m:e>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ln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r>
                                        <a:rPr lang="en-US" sz="2000" b="0" i="1" smtClean="0">
                                          <a:latin typeface="Cambria Math" panose="02040503050406030204" pitchFamily="18" charset="0"/>
                                        </a:rPr>
                                        <m:t>𝑥</m:t>
                                      </m:r>
                                    </m:e>
                                  </m:d>
                                  <m:r>
                                    <a:rPr lang="en-US" sz="2000" b="0" i="1" smtClean="0">
                                      <a:latin typeface="Cambria Math" panose="02040503050406030204" pitchFamily="18" charset="0"/>
                                    </a:rPr>
                                    <m:t>−</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ln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𝑎</m:t>
                                              </m:r>
                                            </m:e>
                                          </m:d>
                                          <m:r>
                                            <a:rPr lang="en-US" sz="2000" b="0" i="1" smtClean="0">
                                              <a:latin typeface="Cambria Math" panose="02040503050406030204" pitchFamily="18" charset="0"/>
                                            </a:rPr>
                                            <m:t>𝑥</m:t>
                                          </m:r>
                                        </m:e>
                                      </m:d>
                                    </m:e>
                                  </m:func>
                                </m:e>
                              </m:func>
                            </m:e>
                          </m:d>
                        </m:e>
                      </m:func>
                    </m:oMath>
                  </m:oMathPara>
                </a14:m>
                <a:br>
                  <a:rPr lang="en-US" sz="2000" b="0" dirty="0"/>
                </a:br>
                <a14:m>
                  <m:oMath xmlns:m="http://schemas.openxmlformats.org/officeDocument/2006/math">
                    <m:r>
                      <a:rPr lang="en-US" sz="2000" b="0" i="0" smtClean="0">
                        <a:latin typeface="Cambria Math" panose="02040503050406030204" pitchFamily="18" charset="0"/>
                      </a:rPr>
                      <m:t>                                                  </m:t>
                    </m:r>
                    <m:r>
                      <a:rPr lang="en-US" sz="2000" i="1">
                        <a:latin typeface="Cambria Math" panose="02040503050406030204" pitchFamily="18" charset="0"/>
                      </a:rPr>
                      <m:t>+</m:t>
                    </m:r>
                    <m:f>
                      <m:fPr>
                        <m:ctrlPr>
                          <a:rPr lang="en-US" sz="2000" i="1">
                            <a:latin typeface="Cambria Math" panose="02040503050406030204" pitchFamily="18" charset="0"/>
                          </a:rPr>
                        </m:ctrlPr>
                      </m:fPr>
                      <m:num>
                        <m:r>
                          <a:rPr lang="en-US" sz="2000" i="1">
                            <a:latin typeface="Cambria Math" panose="02040503050406030204" pitchFamily="18" charset="0"/>
                          </a:rPr>
                          <m:t>4</m:t>
                        </m:r>
                      </m:num>
                      <m:den>
                        <m:sSub>
                          <m:sSubPr>
                            <m:ctrlPr>
                              <a:rPr lang="en-US" sz="2000" i="1">
                                <a:latin typeface="Cambria Math" panose="02040503050406030204" pitchFamily="18" charset="0"/>
                              </a:rPr>
                            </m:ctrlPr>
                          </m:sSubPr>
                          <m:e>
                            <m:r>
                              <a:rPr lang="en-US" sz="2000" i="1">
                                <a:latin typeface="Cambria Math" panose="02040503050406030204" pitchFamily="18" charset="0"/>
                              </a:rPr>
                              <m:t>𝛽</m:t>
                            </m:r>
                          </m:e>
                          <m:sub>
                            <m:r>
                              <a:rPr lang="en-US" sz="2000" i="1">
                                <a:latin typeface="Cambria Math" panose="02040503050406030204" pitchFamily="18" charset="0"/>
                              </a:rPr>
                              <m:t>0</m:t>
                            </m:r>
                          </m:sub>
                        </m:sSub>
                      </m:den>
                    </m:f>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ln</m:t>
                        </m:r>
                      </m:fName>
                      <m:e>
                        <m:r>
                          <a:rPr lang="en-US" sz="2000" i="1">
                            <a:latin typeface="Cambria Math" panose="02040503050406030204" pitchFamily="18" charset="0"/>
                          </a:rPr>
                          <m:t>2</m:t>
                        </m:r>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1−</m:t>
                            </m:r>
                            <m:r>
                              <a:rPr lang="en-US" sz="2000" i="1">
                                <a:latin typeface="Cambria Math" panose="02040503050406030204" pitchFamily="18" charset="0"/>
                              </a:rPr>
                              <m:t>𝑎</m:t>
                            </m:r>
                          </m:den>
                        </m:f>
                      </m:e>
                    </m:func>
                  </m:oMath>
                </a14:m>
                <a:r>
                  <a:rPr lang="en-US" sz="2000" dirty="0"/>
                  <a:t> </a:t>
                </a:r>
                <a14:m>
                  <m:oMath xmlns:m="http://schemas.openxmlformats.org/officeDocument/2006/math">
                    <m:sSup>
                      <m:sSupPr>
                        <m:ctrlPr>
                          <a:rPr lang="en-US" sz="2000" i="1">
                            <a:latin typeface="Cambria Math" panose="02040503050406030204" pitchFamily="18" charset="0"/>
                          </a:rPr>
                        </m:ctrlPr>
                      </m:sSupPr>
                      <m:e>
                        <m:r>
                          <a:rPr lang="en-US" sz="2000" i="1">
                            <a:latin typeface="Cambria Math" panose="02040503050406030204" pitchFamily="18" charset="0"/>
                          </a:rPr>
                          <m:t>𝐴</m:t>
                        </m:r>
                      </m:e>
                      <m:sup>
                        <m:d>
                          <m:dPr>
                            <m:ctrlPr>
                              <a:rPr lang="en-US" sz="2000" i="1">
                                <a:latin typeface="Cambria Math" panose="02040503050406030204" pitchFamily="18" charset="0"/>
                              </a:rPr>
                            </m:ctrlPr>
                          </m:dPr>
                          <m:e>
                            <m:r>
                              <a:rPr lang="en-US" sz="2000" i="1">
                                <a:latin typeface="Cambria Math" panose="02040503050406030204" pitchFamily="18" charset="0"/>
                              </a:rPr>
                              <m:t>1</m:t>
                            </m:r>
                          </m:e>
                        </m:d>
                      </m:sup>
                    </m:sSup>
                    <m:d>
                      <m:dPr>
                        <m:begChr m:val="["/>
                        <m:endChr m:val="]"/>
                        <m:ctrlPr>
                          <a:rPr lang="en-US" sz="2000" i="1">
                            <a:latin typeface="Cambria Math" panose="02040503050406030204" pitchFamily="18" charset="0"/>
                          </a:rPr>
                        </m:ctrlPr>
                      </m:d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panose="02040503050406030204" pitchFamily="18" charset="0"/>
                                  </a:rPr>
                                  <m:t>1</m:t>
                                </m:r>
                              </m:num>
                              <m:den>
                                <m:r>
                                  <a:rPr lang="en-US" sz="2000" i="1">
                                    <a:latin typeface="Cambria Math" panose="02040503050406030204" pitchFamily="18" charset="0"/>
                                  </a:rPr>
                                  <m:t>2−</m:t>
                                </m:r>
                                <m:r>
                                  <a:rPr lang="en-US" sz="2000" i="1">
                                    <a:latin typeface="Cambria Math" panose="02040503050406030204" pitchFamily="18" charset="0"/>
                                  </a:rPr>
                                  <m:t>𝑎</m:t>
                                </m:r>
                              </m:den>
                            </m:f>
                            <m:r>
                              <a:rPr lang="en-US" sz="2000" i="1">
                                <a:latin typeface="Cambria Math" panose="02040503050406030204" pitchFamily="18" charset="0"/>
                              </a:rPr>
                              <m:t>−</m:t>
                            </m:r>
                            <m:r>
                              <a:rPr lang="en-US" sz="2000" i="1">
                                <a:latin typeface="Cambria Math" panose="02040503050406030204" pitchFamily="18" charset="0"/>
                              </a:rPr>
                              <m:t>𝑥</m:t>
                            </m:r>
                          </m:e>
                        </m:d>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ln</m:t>
                            </m:r>
                          </m:fName>
                          <m:e>
                            <m:d>
                              <m:dPr>
                                <m:ctrlPr>
                                  <a:rPr lang="en-US" sz="2000" i="1">
                                    <a:latin typeface="Cambria Math" panose="02040503050406030204" pitchFamily="18" charset="0"/>
                                  </a:rPr>
                                </m:ctrlPr>
                              </m:dPr>
                              <m:e>
                                <m:r>
                                  <a:rPr lang="en-US" sz="2000" i="1">
                                    <a:latin typeface="Cambria Math" panose="02040503050406030204" pitchFamily="18" charset="0"/>
                                  </a:rPr>
                                  <m:t>1−</m:t>
                                </m:r>
                                <m:d>
                                  <m:dPr>
                                    <m:ctrlPr>
                                      <a:rPr lang="en-US" sz="2000" i="1">
                                        <a:latin typeface="Cambria Math" panose="02040503050406030204" pitchFamily="18" charset="0"/>
                                      </a:rPr>
                                    </m:ctrlPr>
                                  </m:dPr>
                                  <m:e>
                                    <m:r>
                                      <a:rPr lang="en-US" sz="2000" i="1">
                                        <a:latin typeface="Cambria Math" panose="02040503050406030204" pitchFamily="18" charset="0"/>
                                      </a:rPr>
                                      <m:t>2−</m:t>
                                    </m:r>
                                    <m:r>
                                      <a:rPr lang="en-US" sz="2000" i="1">
                                        <a:latin typeface="Cambria Math" panose="02040503050406030204" pitchFamily="18" charset="0"/>
                                      </a:rPr>
                                      <m:t>𝑎</m:t>
                                    </m:r>
                                  </m:e>
                                </m:d>
                                <m:r>
                                  <a:rPr lang="en-US" sz="2000" i="1">
                                    <a:latin typeface="Cambria Math" panose="02040503050406030204" pitchFamily="18" charset="0"/>
                                  </a:rPr>
                                  <m:t>𝑥</m:t>
                                </m:r>
                              </m:e>
                            </m:d>
                          </m:e>
                        </m:func>
                        <m:r>
                          <a:rPr lang="en-US" sz="2000" i="1">
                            <a:latin typeface="Cambria Math" panose="02040503050406030204" pitchFamily="18" charset="0"/>
                          </a:rPr>
                          <m:t>−</m:t>
                        </m:r>
                        <m:d>
                          <m:dPr>
                            <m:ctrlPr>
                              <a:rPr lang="en-US" sz="2000" i="1">
                                <a:latin typeface="Cambria Math" panose="02040503050406030204" pitchFamily="18" charset="0"/>
                              </a:rPr>
                            </m:ctrlPr>
                          </m:dPr>
                          <m:e>
                            <m:r>
                              <a:rPr lang="en-US" sz="2000" i="1">
                                <a:latin typeface="Cambria Math" panose="02040503050406030204" pitchFamily="18" charset="0"/>
                              </a:rPr>
                              <m:t>1−</m:t>
                            </m:r>
                            <m:r>
                              <a:rPr lang="en-US" sz="2000" i="1">
                                <a:latin typeface="Cambria Math" panose="02040503050406030204" pitchFamily="18" charset="0"/>
                              </a:rPr>
                              <m:t>𝑥</m:t>
                            </m:r>
                          </m:e>
                        </m:d>
                        <m:func>
                          <m:funcPr>
                            <m:ctrlPr>
                              <a:rPr lang="en-US" sz="2000" i="1">
                                <a:latin typeface="Cambria Math" panose="02040503050406030204" pitchFamily="18" charset="0"/>
                              </a:rPr>
                            </m:ctrlPr>
                          </m:funcPr>
                          <m:fName>
                            <m:r>
                              <m:rPr>
                                <m:sty m:val="p"/>
                              </m:rPr>
                              <a:rPr lang="en-US" sz="2000">
                                <a:latin typeface="Cambria Math" panose="02040503050406030204" pitchFamily="18" charset="0"/>
                              </a:rPr>
                              <m:t>ln</m:t>
                            </m:r>
                          </m:fName>
                          <m:e>
                            <m:d>
                              <m:dPr>
                                <m:ctrlPr>
                                  <a:rPr lang="en-US" sz="2000" i="1">
                                    <a:latin typeface="Cambria Math" panose="02040503050406030204" pitchFamily="18" charset="0"/>
                                  </a:rPr>
                                </m:ctrlPr>
                              </m:dPr>
                              <m:e>
                                <m:r>
                                  <a:rPr lang="en-US" sz="2000" i="1">
                                    <a:latin typeface="Cambria Math" panose="02040503050406030204" pitchFamily="18" charset="0"/>
                                  </a:rPr>
                                  <m:t>1−</m:t>
                                </m:r>
                                <m:r>
                                  <a:rPr lang="en-US" sz="2000" i="1">
                                    <a:latin typeface="Cambria Math" panose="02040503050406030204" pitchFamily="18" charset="0"/>
                                  </a:rPr>
                                  <m:t>𝑥</m:t>
                                </m:r>
                              </m:e>
                            </m:d>
                          </m:e>
                        </m:func>
                      </m:e>
                    </m:d>
                  </m:oMath>
                </a14:m>
                <a:br>
                  <a:rPr lang="en-US" sz="2000" b="0" dirty="0"/>
                </a:b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𝛽</m:t>
                              </m:r>
                            </m:e>
                            <m:sub>
                              <m:r>
                                <a:rPr lang="en-US" sz="2000" b="0" i="1" smtClean="0">
                                  <a:latin typeface="Cambria Math" panose="02040503050406030204" pitchFamily="18" charset="0"/>
                                </a:rPr>
                                <m:t>1</m:t>
                              </m:r>
                            </m:sub>
                          </m:sSub>
                        </m:num>
                        <m:den>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𝛽</m:t>
                              </m:r>
                            </m:e>
                            <m:sub>
                              <m:r>
                                <a:rPr lang="en-US" sz="2000" b="0" i="1" smtClean="0">
                                  <a:latin typeface="Cambria Math" panose="02040503050406030204" pitchFamily="18" charset="0"/>
                                </a:rPr>
                                <m:t>0</m:t>
                              </m:r>
                            </m:sub>
                            <m:sup>
                              <m:r>
                                <a:rPr lang="en-US" sz="2000" b="0" i="1" smtClean="0">
                                  <a:latin typeface="Cambria Math" panose="02040503050406030204" pitchFamily="18" charset="0"/>
                                </a:rPr>
                                <m:t>3</m:t>
                              </m:r>
                            </m:sup>
                          </m:sSubSup>
                        </m:den>
                      </m:f>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1−</m:t>
                          </m:r>
                          <m:r>
                            <a:rPr lang="en-US" sz="2000" b="0" i="1" smtClean="0">
                              <a:latin typeface="Cambria Math" panose="02040503050406030204" pitchFamily="18" charset="0"/>
                            </a:rPr>
                            <m:t>𝑎</m:t>
                          </m:r>
                        </m:den>
                      </m:f>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𝐴</m:t>
                          </m:r>
                        </m:e>
                        <m:sup>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e>
                          </m:d>
                        </m:sup>
                      </m:sSup>
                      <m:r>
                        <a:rPr lang="en-US" sz="2000" b="0" i="1" smtClean="0">
                          <a:latin typeface="Cambria Math" panose="02040503050406030204" pitchFamily="18" charset="0"/>
                        </a:rPr>
                        <m:t>[2</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ln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𝑎</m:t>
                                  </m:r>
                                </m:e>
                              </m:d>
                              <m:r>
                                <a:rPr lang="en-US" sz="2000" b="0" i="1" smtClean="0">
                                  <a:latin typeface="Cambria Math" panose="02040503050406030204" pitchFamily="18" charset="0"/>
                                </a:rPr>
                                <m:t>𝑥</m:t>
                              </m:r>
                            </m:e>
                          </m:d>
                          <m:r>
                            <a:rPr lang="en-US" sz="2000" b="0" i="1" smtClean="0">
                              <a:latin typeface="Cambria Math" panose="02040503050406030204" pitchFamily="18" charset="0"/>
                            </a:rPr>
                            <m:t>−2</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𝑎</m:t>
                              </m:r>
                            </m:e>
                          </m:d>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ln</m:t>
                              </m:r>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r>
                                    <a:rPr lang="en-US" sz="2000" b="0" i="1" smtClean="0">
                                      <a:latin typeface="Cambria Math" panose="02040503050406030204" pitchFamily="18" charset="0"/>
                                    </a:rPr>
                                    <m:t>𝑥</m:t>
                                  </m:r>
                                </m:e>
                              </m:d>
                              <m:r>
                                <a:rPr lang="en-US" sz="2000" b="0" i="1" smtClean="0">
                                  <a:latin typeface="Cambria Math" panose="02040503050406030204" pitchFamily="18" charset="0"/>
                                </a:rPr>
                                <m:t> </m:t>
                              </m:r>
                            </m:e>
                          </m:func>
                        </m:e>
                      </m:func>
                    </m:oMath>
                  </m:oMathPara>
                </a14:m>
                <a:br>
                  <a:rPr lang="en-US" sz="2000" b="0" dirty="0"/>
                </a:br>
                <a14:m>
                  <m:oMath xmlns:m="http://schemas.openxmlformats.org/officeDocument/2006/math">
                    <m:r>
                      <a:rPr lang="en-US" sz="2000" b="0" i="1" smtClean="0">
                        <a:latin typeface="Cambria Math" panose="02040503050406030204" pitchFamily="18" charset="0"/>
                      </a:rPr>
                      <m:t>                                                                            +</m:t>
                    </m:r>
                  </m:oMath>
                </a14:m>
                <a:r>
                  <a:rPr lang="en-US" sz="2000" dirty="0"/>
                  <a:t> </a:t>
                </a:r>
                <a14:m>
                  <m:oMath xmlns:m="http://schemas.openxmlformats.org/officeDocument/2006/math">
                    <m:func>
                      <m:funcPr>
                        <m:ctrlPr>
                          <a:rPr lang="en-US" sz="2000" i="1">
                            <a:latin typeface="Cambria Math" panose="02040503050406030204" pitchFamily="18" charset="0"/>
                          </a:rPr>
                        </m:ctrlPr>
                      </m:funcPr>
                      <m:fName>
                        <m:sSup>
                          <m:sSupPr>
                            <m:ctrlPr>
                              <a:rPr lang="en-US" sz="2000" i="1">
                                <a:latin typeface="Cambria Math" panose="02040503050406030204" pitchFamily="18" charset="0"/>
                              </a:rPr>
                            </m:ctrlPr>
                          </m:sSupPr>
                          <m:e>
                            <m:r>
                              <m:rPr>
                                <m:sty m:val="p"/>
                              </m:rPr>
                              <a:rPr lang="en-US" sz="2000">
                                <a:latin typeface="Cambria Math" panose="02040503050406030204" pitchFamily="18" charset="0"/>
                              </a:rPr>
                              <m:t>ln</m:t>
                            </m:r>
                          </m:e>
                          <m:sup>
                            <m:r>
                              <a:rPr lang="en-US" sz="2000" i="1">
                                <a:latin typeface="Cambria Math" panose="02040503050406030204" pitchFamily="18" charset="0"/>
                              </a:rPr>
                              <m:t>2</m:t>
                            </m:r>
                          </m:sup>
                        </m:sSup>
                      </m:fName>
                      <m:e>
                        <m:d>
                          <m:dPr>
                            <m:ctrlPr>
                              <a:rPr lang="en-US" sz="2000" i="1">
                                <a:latin typeface="Cambria Math" panose="02040503050406030204" pitchFamily="18" charset="0"/>
                              </a:rPr>
                            </m:ctrlPr>
                          </m:dPr>
                          <m:e>
                            <m:r>
                              <a:rPr lang="en-US" sz="2000" i="1">
                                <a:latin typeface="Cambria Math" panose="02040503050406030204" pitchFamily="18" charset="0"/>
                              </a:rPr>
                              <m:t>1−</m:t>
                            </m:r>
                            <m:d>
                              <m:dPr>
                                <m:ctrlPr>
                                  <a:rPr lang="en-US" sz="2000" i="1">
                                    <a:latin typeface="Cambria Math" panose="02040503050406030204" pitchFamily="18" charset="0"/>
                                  </a:rPr>
                                </m:ctrlPr>
                              </m:dPr>
                              <m:e>
                                <m:r>
                                  <a:rPr lang="en-US" sz="2000" i="1">
                                    <a:latin typeface="Cambria Math" panose="02040503050406030204" pitchFamily="18" charset="0"/>
                                  </a:rPr>
                                  <m:t>2−</m:t>
                                </m:r>
                                <m:r>
                                  <a:rPr lang="en-US" sz="2000" i="1">
                                    <a:latin typeface="Cambria Math" panose="02040503050406030204" pitchFamily="18" charset="0"/>
                                  </a:rPr>
                                  <m:t>𝑎</m:t>
                                </m:r>
                              </m:e>
                            </m:d>
                            <m:r>
                              <a:rPr lang="en-US" sz="2000" i="1">
                                <a:latin typeface="Cambria Math" panose="02040503050406030204" pitchFamily="18" charset="0"/>
                              </a:rPr>
                              <m:t>𝑥</m:t>
                            </m:r>
                          </m:e>
                        </m:d>
                      </m:e>
                    </m:func>
                    <m:r>
                      <a:rPr lang="en-US" sz="2000" b="0" i="1" smtClean="0">
                        <a:latin typeface="Cambria Math" panose="02040503050406030204" pitchFamily="18" charset="0"/>
                      </a:rPr>
                      <m:t> −</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𝑎</m:t>
                        </m:r>
                      </m:e>
                    </m:d>
                    <m:func>
                      <m:funcPr>
                        <m:ctrlPr>
                          <a:rPr lang="en-US" sz="2000" b="0" i="1" smtClean="0">
                            <a:latin typeface="Cambria Math" panose="02040503050406030204" pitchFamily="18" charset="0"/>
                          </a:rPr>
                        </m:ctrlPr>
                      </m:funcPr>
                      <m:fName>
                        <m:sSup>
                          <m:sSupPr>
                            <m:ctrlPr>
                              <a:rPr lang="en-US" sz="2000" b="0" i="1" smtClean="0">
                                <a:latin typeface="Cambria Math" panose="02040503050406030204" pitchFamily="18" charset="0"/>
                              </a:rPr>
                            </m:ctrlPr>
                          </m:sSupPr>
                          <m:e>
                            <m:r>
                              <m:rPr>
                                <m:sty m:val="p"/>
                              </m:rPr>
                              <a:rPr lang="en-US" sz="2000" b="0" i="0" smtClean="0">
                                <a:latin typeface="Cambria Math" panose="02040503050406030204" pitchFamily="18" charset="0"/>
                              </a:rPr>
                              <m:t>ln</m:t>
                            </m:r>
                          </m:e>
                          <m:sup>
                            <m:r>
                              <a:rPr lang="en-US" sz="2000" b="0" i="1" smtClean="0">
                                <a:latin typeface="Cambria Math" panose="02040503050406030204" pitchFamily="18" charset="0"/>
                              </a:rPr>
                              <m:t>2</m:t>
                            </m:r>
                          </m:sup>
                        </m:sSup>
                      </m:fName>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1−</m:t>
                            </m:r>
                            <m:r>
                              <a:rPr lang="en-US" sz="2000" b="0" i="1" smtClean="0">
                                <a:latin typeface="Cambria Math" panose="02040503050406030204" pitchFamily="18" charset="0"/>
                              </a:rPr>
                              <m:t>𝑥</m:t>
                            </m:r>
                          </m:e>
                        </m:d>
                      </m:e>
                    </m:func>
                    <m:r>
                      <a:rPr lang="en-US" sz="2000" b="0" i="1" smtClean="0">
                        <a:latin typeface="Cambria Math" panose="02040503050406030204" pitchFamily="18" charset="0"/>
                      </a:rPr>
                      <m:t>]</m:t>
                    </m:r>
                  </m:oMath>
                </a14:m>
                <a:br>
                  <a:rPr lang="en-US" sz="2000" b="0" dirty="0"/>
                </a:br>
                <a:r>
                  <a:rPr lang="en-US" sz="2000" b="0" dirty="0"/>
                  <a:t>     where, </a:t>
                </a:r>
                <a:br>
                  <a:rPr lang="en-US" sz="2000" b="0" dirty="0"/>
                </a:b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𝑥</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𝛼</m:t>
                              </m:r>
                            </m:e>
                            <m:sub>
                              <m:r>
                                <a:rPr lang="en-US" sz="2000" b="0" i="1" smtClean="0">
                                  <a:latin typeface="Cambria Math" panose="02040503050406030204" pitchFamily="18" charset="0"/>
                                </a:rPr>
                                <m:t>𝑠</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𝜇</m:t>
                              </m:r>
                            </m:e>
                          </m:d>
                        </m:num>
                        <m:den>
                          <m:r>
                            <a:rPr lang="en-US" sz="2000" b="0" i="1" smtClean="0">
                              <a:latin typeface="Cambria Math" panose="02040503050406030204" pitchFamily="18" charset="0"/>
                            </a:rPr>
                            <m:t>𝜋</m:t>
                          </m:r>
                        </m:den>
                      </m:f>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𝛽</m:t>
                              </m:r>
                            </m:e>
                            <m:sub>
                              <m:r>
                                <a:rPr lang="en-US" sz="2000" b="0" i="1" smtClean="0">
                                  <a:latin typeface="Cambria Math" panose="02040503050406030204" pitchFamily="18" charset="0"/>
                                </a:rPr>
                                <m:t>0</m:t>
                              </m:r>
                            </m:sub>
                          </m:sSub>
                        </m:num>
                        <m:den>
                          <m:r>
                            <a:rPr lang="en-US" sz="2000" b="0" i="1" smtClean="0">
                              <a:latin typeface="Cambria Math" panose="02040503050406030204" pitchFamily="18" charset="0"/>
                            </a:rPr>
                            <m:t>2</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𝑎</m:t>
                              </m:r>
                            </m:e>
                          </m:d>
                        </m:den>
                      </m:f>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ln</m:t>
                          </m:r>
                        </m:fName>
                        <m:e>
                          <m:r>
                            <a:rPr lang="en-US" sz="2000" b="0" i="1" smtClean="0">
                              <a:latin typeface="Cambria Math" panose="02040503050406030204" pitchFamily="18" charset="0"/>
                            </a:rPr>
                            <m:t>(1/</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𝜏</m:t>
                              </m:r>
                            </m:e>
                            <m:sub>
                              <m:r>
                                <a:rPr lang="en-US" sz="2000" b="0" i="1" smtClean="0">
                                  <a:latin typeface="Cambria Math" panose="02040503050406030204" pitchFamily="18" charset="0"/>
                                </a:rPr>
                                <m:t>𝑎</m:t>
                              </m:r>
                            </m:sub>
                          </m:sSub>
                          <m:r>
                            <a:rPr lang="en-US" sz="2000" b="0" i="1" smtClean="0">
                              <a:latin typeface="Cambria Math" panose="02040503050406030204" pitchFamily="18" charset="0"/>
                            </a:rPr>
                            <m:t>)</m:t>
                          </m:r>
                        </m:e>
                      </m:func>
                    </m:oMath>
                  </m:oMathPara>
                </a14:m>
                <a:br>
                  <a:rPr lang="en-US" sz="2000" b="0" dirty="0"/>
                </a:br>
                <a:endParaRPr lang="en-US" sz="2000" dirty="0"/>
              </a:p>
            </p:txBody>
          </p:sp>
        </mc:Choice>
        <mc:Fallback xmlns="">
          <p:sp>
            <p:nvSpPr>
              <p:cNvPr id="6" name="Content Placeholder 5">
                <a:extLst>
                  <a:ext uri="{FF2B5EF4-FFF2-40B4-BE49-F238E27FC236}">
                    <a16:creationId xmlns:a16="http://schemas.microsoft.com/office/drawing/2014/main" id="{C364D3BF-8660-2960-CCC9-E8075D0B15AD}"/>
                  </a:ext>
                </a:extLst>
              </p:cNvPr>
              <p:cNvSpPr>
                <a:spLocks noGrp="1" noRot="1" noChangeAspect="1" noMove="1" noResize="1" noEditPoints="1" noAdjustHandles="1" noChangeArrowheads="1" noChangeShapeType="1" noTextEdit="1"/>
              </p:cNvSpPr>
              <p:nvPr>
                <p:ph idx="1"/>
              </p:nvPr>
            </p:nvSpPr>
            <p:spPr>
              <a:xfrm>
                <a:off x="581192" y="2180496"/>
                <a:ext cx="11029615" cy="3975348"/>
              </a:xfrm>
              <a:blipFill>
                <a:blip r:embed="rId2"/>
                <a:stretch>
                  <a:fillRect/>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87DE330C-57F2-3F3F-5C4C-4EB64B712487}"/>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
        <p:nvSpPr>
          <p:cNvPr id="4" name="Footer Placeholder 3">
            <a:extLst>
              <a:ext uri="{FF2B5EF4-FFF2-40B4-BE49-F238E27FC236}">
                <a16:creationId xmlns:a16="http://schemas.microsoft.com/office/drawing/2014/main" id="{5C4919D8-D295-2BE8-169F-77D179A2269F}"/>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a:ln>
                  <a:noFill/>
                </a:ln>
                <a:solidFill>
                  <a:srgbClr val="ED8428"/>
                </a:solidFill>
                <a:effectLst/>
                <a:uLnTx/>
                <a:uFillTx/>
                <a:latin typeface="Gill Sans MT" panose="020B0502020104020203"/>
                <a:ea typeface="+mn-ea"/>
                <a:cs typeface="+mn-cs"/>
              </a:rPr>
              <a:t>Pheno '23</a:t>
            </a:r>
            <a:endPar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5421086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7E418-0DD1-6277-3EC5-2346E300D9B3}"/>
              </a:ext>
            </a:extLst>
          </p:cNvPr>
          <p:cNvSpPr>
            <a:spLocks noGrp="1"/>
          </p:cNvSpPr>
          <p:nvPr>
            <p:ph type="title"/>
          </p:nvPr>
        </p:nvSpPr>
        <p:spPr/>
        <p:txBody>
          <a:bodyPr/>
          <a:lstStyle/>
          <a:p>
            <a:r>
              <a:rPr lang="en-US" dirty="0"/>
              <a:t>Comparison plots</a:t>
            </a:r>
          </a:p>
        </p:txBody>
      </p:sp>
      <p:pic>
        <p:nvPicPr>
          <p:cNvPr id="6" name="Content Placeholder 5">
            <a:extLst>
              <a:ext uri="{FF2B5EF4-FFF2-40B4-BE49-F238E27FC236}">
                <a16:creationId xmlns:a16="http://schemas.microsoft.com/office/drawing/2014/main" id="{E64BCE48-9A2E-2675-51C9-C1E982BBDA1D}"/>
              </a:ext>
            </a:extLst>
          </p:cNvPr>
          <p:cNvPicPr>
            <a:picLocks noGrp="1" noChangeAspect="1"/>
          </p:cNvPicPr>
          <p:nvPr>
            <p:ph sz="half" idx="1"/>
          </p:nvPr>
        </p:nvPicPr>
        <p:blipFill>
          <a:blip r:embed="rId3">
            <a:extLst>
              <a:ext uri="{96DAC541-7B7A-43D3-8B79-37D633B846F1}">
                <asvg:svgBlip xmlns:asvg="http://schemas.microsoft.com/office/drawing/2016/SVG/main" r:embed="rId4"/>
              </a:ext>
            </a:extLst>
          </a:blip>
          <a:srcRect/>
          <a:stretch/>
        </p:blipFill>
        <p:spPr>
          <a:xfrm>
            <a:off x="761094" y="2329656"/>
            <a:ext cx="5062761" cy="3429000"/>
          </a:xfrm>
        </p:spPr>
      </p:pic>
      <p:pic>
        <p:nvPicPr>
          <p:cNvPr id="8" name="Content Placeholder 7">
            <a:extLst>
              <a:ext uri="{FF2B5EF4-FFF2-40B4-BE49-F238E27FC236}">
                <a16:creationId xmlns:a16="http://schemas.microsoft.com/office/drawing/2014/main" id="{EF2A1ADD-3D59-A776-0936-1B53DB7ACC61}"/>
              </a:ext>
            </a:extLst>
          </p:cNvPr>
          <p:cNvPicPr>
            <a:picLocks noGrp="1" noChangeAspect="1"/>
          </p:cNvPicPr>
          <p:nvPr>
            <p:ph sz="half" idx="2"/>
          </p:nvPr>
        </p:nvPicPr>
        <p:blipFill>
          <a:blip r:embed="rId5">
            <a:extLst>
              <a:ext uri="{96DAC541-7B7A-43D3-8B79-37D633B846F1}">
                <asvg:svgBlip xmlns:asvg="http://schemas.microsoft.com/office/drawing/2016/SVG/main" r:embed="rId6"/>
              </a:ext>
            </a:extLst>
          </a:blip>
          <a:srcRect/>
          <a:stretch/>
        </p:blipFill>
        <p:spPr>
          <a:xfrm>
            <a:off x="6368144" y="2329656"/>
            <a:ext cx="5062761" cy="3429000"/>
          </a:xfrm>
        </p:spPr>
      </p:pic>
      <p:sp>
        <p:nvSpPr>
          <p:cNvPr id="3" name="Slide Number Placeholder 2">
            <a:extLst>
              <a:ext uri="{FF2B5EF4-FFF2-40B4-BE49-F238E27FC236}">
                <a16:creationId xmlns:a16="http://schemas.microsoft.com/office/drawing/2014/main" id="{5E944CB9-CEC9-774E-F632-40858094D8B1}"/>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
        <p:nvSpPr>
          <p:cNvPr id="5" name="Footer Placeholder 4">
            <a:extLst>
              <a:ext uri="{FF2B5EF4-FFF2-40B4-BE49-F238E27FC236}">
                <a16:creationId xmlns:a16="http://schemas.microsoft.com/office/drawing/2014/main" id="{9C480A28-95F6-443A-0D21-4ADB455E5C01}"/>
              </a:ext>
            </a:extLst>
          </p:cNvPr>
          <p:cNvSpPr>
            <a:spLocks noGrp="1"/>
          </p:cNvSpPr>
          <p:nvPr>
            <p:ph type="ftr" sz="quarter" idx="11"/>
          </p:nvPr>
        </p:nvSpPr>
        <p:spPr/>
        <p:txBody>
          <a:bodyPr/>
          <a:lstStyle/>
          <a:p>
            <a:r>
              <a:rPr lang="en-US"/>
              <a:t>Pheno '23</a:t>
            </a:r>
            <a:endParaRPr lang="en-US" dirty="0"/>
          </a:p>
        </p:txBody>
      </p:sp>
    </p:spTree>
    <p:extLst>
      <p:ext uri="{BB962C8B-B14F-4D97-AF65-F5344CB8AC3E}">
        <p14:creationId xmlns:p14="http://schemas.microsoft.com/office/powerpoint/2010/main" val="2780309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CF11A6D-EDDC-454E-DB61-C0B5E39AEA81}"/>
              </a:ext>
            </a:extLst>
          </p:cNvPr>
          <p:cNvSpPr>
            <a:spLocks noGrp="1"/>
          </p:cNvSpPr>
          <p:nvPr>
            <p:ph type="title"/>
          </p:nvPr>
        </p:nvSpPr>
        <p:spPr/>
        <p:txBody>
          <a:bodyPr>
            <a:normAutofit/>
          </a:bodyPr>
          <a:lstStyle/>
          <a:p>
            <a:r>
              <a:rPr lang="en-US" sz="3600" dirty="0"/>
              <a:t>Case for a muon collider</a:t>
            </a:r>
          </a:p>
        </p:txBody>
      </p:sp>
      <p:pic>
        <p:nvPicPr>
          <p:cNvPr id="11" name="Content Placeholder 10" descr="Diagram&#10;&#10;Description automatically generated">
            <a:extLst>
              <a:ext uri="{FF2B5EF4-FFF2-40B4-BE49-F238E27FC236}">
                <a16:creationId xmlns:a16="http://schemas.microsoft.com/office/drawing/2014/main" id="{DCB21ADE-C4F9-CBCE-2CD4-C5156BC9F425}"/>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83660" y="2913287"/>
            <a:ext cx="2116639" cy="2119563"/>
          </a:xfrm>
        </p:spPr>
      </p:pic>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E95FE8C1-8B6B-DA30-6CD8-340578ADD60D}"/>
                  </a:ext>
                </a:extLst>
              </p:cNvPr>
              <p:cNvSpPr>
                <a:spLocks noGrp="1"/>
              </p:cNvSpPr>
              <p:nvPr>
                <p:ph sz="half" idx="2"/>
              </p:nvPr>
            </p:nvSpPr>
            <p:spPr>
              <a:xfrm>
                <a:off x="2435266" y="2204923"/>
                <a:ext cx="5422392" cy="3782521"/>
              </a:xfrm>
            </p:spPr>
            <p:txBody>
              <a:bodyPr/>
              <a:lstStyle/>
              <a:p>
                <a:r>
                  <a:rPr lang="en-US" sz="2000" dirty="0"/>
                  <a:t>Muon colliders can extend the precision frontier and the energy frontier in comparison to </a:t>
                </a:r>
                <a14:m>
                  <m:oMath xmlns:m="http://schemas.openxmlformats.org/officeDocument/2006/math">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sup>
                    </m:sSup>
                  </m:oMath>
                </a14:m>
                <a:r>
                  <a:rPr lang="en-US" sz="2000" dirty="0"/>
                  <a:t> colliders and </a:t>
                </a:r>
                <a14:m>
                  <m:oMath xmlns:m="http://schemas.openxmlformats.org/officeDocument/2006/math">
                    <m:r>
                      <a:rPr lang="en-US" sz="2000" b="0" i="1" smtClean="0">
                        <a:latin typeface="Cambria Math" panose="02040503050406030204" pitchFamily="18" charset="0"/>
                      </a:rPr>
                      <m:t>𝑝𝑝</m:t>
                    </m:r>
                  </m:oMath>
                </a14:m>
                <a:r>
                  <a:rPr lang="en-US" sz="2000" dirty="0"/>
                  <a:t> colliders.</a:t>
                </a:r>
                <a:br>
                  <a:rPr lang="en-US" sz="2000" dirty="0"/>
                </a:br>
                <a:endParaRPr lang="en-US" sz="2000" dirty="0"/>
              </a:p>
              <a:p>
                <a:r>
                  <a:rPr lang="en-US" sz="2000" dirty="0"/>
                  <a:t>An </a:t>
                </a:r>
                <a14:m>
                  <m:oMath xmlns:m="http://schemas.openxmlformats.org/officeDocument/2006/math">
                    <m:r>
                      <a:rPr lang="en-US" sz="2000" i="1" smtClean="0">
                        <a:latin typeface="Cambria Math" panose="02040503050406030204" pitchFamily="18" charset="0"/>
                      </a:rPr>
                      <m:t>𝒪</m:t>
                    </m:r>
                    <m:r>
                      <a:rPr lang="en-US" sz="2000" b="0" i="1" smtClean="0">
                        <a:latin typeface="Cambria Math" panose="02040503050406030204" pitchFamily="18" charset="0"/>
                      </a:rPr>
                      <m:t>(10)</m:t>
                    </m:r>
                  </m:oMath>
                </a14:m>
                <a:r>
                  <a:rPr lang="en-US" sz="2000" dirty="0"/>
                  <a:t> </a:t>
                </a:r>
                <a:r>
                  <a:rPr lang="en-US" sz="2000" dirty="0" err="1"/>
                  <a:t>TeV</a:t>
                </a:r>
                <a:r>
                  <a:rPr lang="en-US" sz="2000" dirty="0"/>
                  <a:t> muon collider with </a:t>
                </a:r>
                <a14:m>
                  <m:oMath xmlns:m="http://schemas.openxmlformats.org/officeDocument/2006/math">
                    <m:r>
                      <a:rPr lang="en-US" sz="2000" b="0" i="1" smtClean="0">
                        <a:latin typeface="Cambria Math" panose="02040503050406030204" pitchFamily="18" charset="0"/>
                      </a:rPr>
                      <m:t>𝒪</m:t>
                    </m:r>
                    <m:r>
                      <a:rPr lang="en-US" sz="2000" b="0" i="1" smtClean="0">
                        <a:latin typeface="Cambria Math" panose="02040503050406030204" pitchFamily="18" charset="0"/>
                      </a:rPr>
                      <m:t>(10/</m:t>
                    </m:r>
                    <m:r>
                      <a:rPr lang="en-US" sz="2000" b="0" i="1" smtClean="0">
                        <a:latin typeface="Cambria Math" panose="02040503050406030204" pitchFamily="18" charset="0"/>
                      </a:rPr>
                      <m:t>𝑎𝑏</m:t>
                    </m:r>
                    <m:r>
                      <a:rPr lang="en-US" sz="2000" b="0" i="1" smtClean="0">
                        <a:latin typeface="Cambria Math" panose="02040503050406030204" pitchFamily="18" charset="0"/>
                      </a:rPr>
                      <m:t>)</m:t>
                    </m:r>
                  </m:oMath>
                </a14:m>
                <a:r>
                  <a:rPr lang="en-US" sz="2000" dirty="0"/>
                  <a:t> luminosity could produce an order of magnitude more Higgs bosons compared to </a:t>
                </a:r>
                <a14:m>
                  <m:oMath xmlns:m="http://schemas.openxmlformats.org/officeDocument/2006/math">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sup>
                    </m:sSup>
                  </m:oMath>
                </a14:m>
                <a:r>
                  <a:rPr lang="en-US" sz="2000" dirty="0"/>
                  <a:t> “Higgs factories”. It will additionally produce </a:t>
                </a:r>
                <a14:m>
                  <m:oMath xmlns:m="http://schemas.openxmlformats.org/officeDocument/2006/math">
                    <m:r>
                      <a:rPr lang="en-US" sz="2000" i="1">
                        <a:latin typeface="Cambria Math" panose="02040503050406030204" pitchFamily="18" charset="0"/>
                      </a:rPr>
                      <m:t>𝒪</m:t>
                    </m:r>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10</m:t>
                        </m:r>
                      </m:e>
                      <m:sup>
                        <m:r>
                          <a:rPr lang="en-US" sz="2000" i="1">
                            <a:latin typeface="Cambria Math" panose="02040503050406030204" pitchFamily="18" charset="0"/>
                          </a:rPr>
                          <m:t>4</m:t>
                        </m:r>
                      </m:sup>
                    </m:sSup>
                    <m:r>
                      <a:rPr lang="en-US" sz="2000" i="1">
                        <a:latin typeface="Cambria Math" panose="02040503050406030204" pitchFamily="18" charset="0"/>
                      </a:rPr>
                      <m:t>)</m:t>
                    </m:r>
                  </m:oMath>
                </a14:m>
                <a:r>
                  <a:rPr lang="en-US" sz="2000" dirty="0"/>
                  <a:t> di-Higgs events. </a:t>
                </a:r>
              </a:p>
            </p:txBody>
          </p:sp>
        </mc:Choice>
        <mc:Fallback xmlns="">
          <p:sp>
            <p:nvSpPr>
              <p:cNvPr id="9" name="Content Placeholder 8">
                <a:extLst>
                  <a:ext uri="{FF2B5EF4-FFF2-40B4-BE49-F238E27FC236}">
                    <a16:creationId xmlns:a16="http://schemas.microsoft.com/office/drawing/2014/main" id="{E95FE8C1-8B6B-DA30-6CD8-340578ADD60D}"/>
                  </a:ext>
                </a:extLst>
              </p:cNvPr>
              <p:cNvSpPr>
                <a:spLocks noGrp="1" noRot="1" noChangeAspect="1" noMove="1" noResize="1" noEditPoints="1" noAdjustHandles="1" noChangeArrowheads="1" noChangeShapeType="1" noTextEdit="1"/>
              </p:cNvSpPr>
              <p:nvPr>
                <p:ph sz="half" idx="2"/>
              </p:nvPr>
            </p:nvSpPr>
            <p:spPr>
              <a:xfrm>
                <a:off x="2435266" y="2204923"/>
                <a:ext cx="5422392" cy="3782521"/>
              </a:xfrm>
              <a:blipFill>
                <a:blip r:embed="rId4"/>
                <a:stretch>
                  <a:fillRect l="-56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AB5803E2-AF4F-AAE0-EB11-FED8C8099D19}"/>
              </a:ext>
            </a:extLst>
          </p:cNvPr>
          <p:cNvSpPr>
            <a:spLocks noGrp="1"/>
          </p:cNvSpPr>
          <p:nvPr>
            <p:ph type="sldNum" sz="quarter" idx="12"/>
          </p:nvPr>
        </p:nvSpPr>
        <p:spPr/>
        <p:txBody>
          <a:bodyPr/>
          <a:lstStyle/>
          <a:p>
            <a:fld id="{3352F035-A5FA-4122-909F-FE154D5F8C31}" type="slidenum">
              <a:rPr lang="en-US" smtClean="0"/>
              <a:t>3</a:t>
            </a:fld>
            <a:endParaRPr lang="en-US"/>
          </a:p>
        </p:txBody>
      </p:sp>
      <p:sp>
        <p:nvSpPr>
          <p:cNvPr id="12" name="TextBox 11">
            <a:extLst>
              <a:ext uri="{FF2B5EF4-FFF2-40B4-BE49-F238E27FC236}">
                <a16:creationId xmlns:a16="http://schemas.microsoft.com/office/drawing/2014/main" id="{039289E5-31C6-A55D-A68A-6FBC473FF669}"/>
              </a:ext>
            </a:extLst>
          </p:cNvPr>
          <p:cNvSpPr txBox="1"/>
          <p:nvPr/>
        </p:nvSpPr>
        <p:spPr>
          <a:xfrm>
            <a:off x="393467" y="5416924"/>
            <a:ext cx="2183479" cy="276999"/>
          </a:xfrm>
          <a:prstGeom prst="rect">
            <a:avLst/>
          </a:prstGeom>
          <a:noFill/>
        </p:spPr>
        <p:txBody>
          <a:bodyPr wrap="square" rtlCol="0">
            <a:spAutoFit/>
          </a:bodyPr>
          <a:lstStyle/>
          <a:p>
            <a:r>
              <a:rPr lang="en-US" sz="1200" dirty="0"/>
              <a:t>image ref: Symmetry Magazine</a:t>
            </a:r>
          </a:p>
        </p:txBody>
      </p:sp>
      <p:sp>
        <p:nvSpPr>
          <p:cNvPr id="2" name="TextBox 1">
            <a:extLst>
              <a:ext uri="{FF2B5EF4-FFF2-40B4-BE49-F238E27FC236}">
                <a16:creationId xmlns:a16="http://schemas.microsoft.com/office/drawing/2014/main" id="{CB0F5D32-1C9E-2559-72BD-47CD9677C88F}"/>
              </a:ext>
            </a:extLst>
          </p:cNvPr>
          <p:cNvSpPr txBox="1"/>
          <p:nvPr/>
        </p:nvSpPr>
        <p:spPr>
          <a:xfrm>
            <a:off x="3135469" y="6363234"/>
            <a:ext cx="4289196" cy="307777"/>
          </a:xfrm>
          <a:prstGeom prst="rect">
            <a:avLst/>
          </a:prstGeom>
          <a:noFill/>
        </p:spPr>
        <p:txBody>
          <a:bodyPr wrap="square" rtlCol="0">
            <a:spAutoFit/>
          </a:bodyPr>
          <a:lstStyle/>
          <a:p>
            <a:r>
              <a:rPr lang="en-US" sz="1400" dirty="0"/>
              <a:t>ref: The Muon Smasher’s Guide</a:t>
            </a:r>
          </a:p>
        </p:txBody>
      </p:sp>
      <p:pic>
        <p:nvPicPr>
          <p:cNvPr id="3" name="Content Placeholder 7" descr="Chart, line chart&#10;&#10;Description automatically generated">
            <a:extLst>
              <a:ext uri="{FF2B5EF4-FFF2-40B4-BE49-F238E27FC236}">
                <a16:creationId xmlns:a16="http://schemas.microsoft.com/office/drawing/2014/main" id="{1B270BDA-642C-C5F2-F625-2327D3E63CA2}"/>
              </a:ext>
            </a:extLst>
          </p:cNvPr>
          <p:cNvPicPr>
            <a:picLocks noChangeAspect="1"/>
          </p:cNvPicPr>
          <p:nvPr/>
        </p:nvPicPr>
        <p:blipFill rotWithShape="1">
          <a:blip r:embed="rId5"/>
          <a:srcRect l="4775" r="6177"/>
          <a:stretch/>
        </p:blipFill>
        <p:spPr>
          <a:xfrm>
            <a:off x="7838791" y="2600690"/>
            <a:ext cx="4104166" cy="2882244"/>
          </a:xfrm>
          <a:prstGeom prst="rect">
            <a:avLst/>
          </a:prstGeom>
        </p:spPr>
      </p:pic>
      <p:sp>
        <p:nvSpPr>
          <p:cNvPr id="5" name="TextBox 4">
            <a:extLst>
              <a:ext uri="{FF2B5EF4-FFF2-40B4-BE49-F238E27FC236}">
                <a16:creationId xmlns:a16="http://schemas.microsoft.com/office/drawing/2014/main" id="{3608CE37-B642-2C4D-A5A8-41CECFFC3056}"/>
              </a:ext>
            </a:extLst>
          </p:cNvPr>
          <p:cNvSpPr txBox="1"/>
          <p:nvPr/>
        </p:nvSpPr>
        <p:spPr>
          <a:xfrm>
            <a:off x="8087833" y="2297289"/>
            <a:ext cx="4104167" cy="276999"/>
          </a:xfrm>
          <a:prstGeom prst="rect">
            <a:avLst/>
          </a:prstGeom>
          <a:noFill/>
        </p:spPr>
        <p:txBody>
          <a:bodyPr wrap="square" rtlCol="0">
            <a:spAutoFit/>
          </a:bodyPr>
          <a:lstStyle/>
          <a:p>
            <a:r>
              <a:rPr lang="en-US" sz="1200" dirty="0"/>
              <a:t>Higgs production as a fraction of “total” cross-section</a:t>
            </a:r>
          </a:p>
        </p:txBody>
      </p:sp>
      <p:sp>
        <p:nvSpPr>
          <p:cNvPr id="8" name="Footer Placeholder 7">
            <a:extLst>
              <a:ext uri="{FF2B5EF4-FFF2-40B4-BE49-F238E27FC236}">
                <a16:creationId xmlns:a16="http://schemas.microsoft.com/office/drawing/2014/main" id="{C1A1A526-09C3-6E39-1487-3A248570AA50}"/>
              </a:ext>
            </a:extLst>
          </p:cNvPr>
          <p:cNvSpPr>
            <a:spLocks noGrp="1"/>
          </p:cNvSpPr>
          <p:nvPr>
            <p:ph type="ftr" sz="quarter" idx="11"/>
          </p:nvPr>
        </p:nvSpPr>
        <p:spPr/>
        <p:txBody>
          <a:bodyPr/>
          <a:lstStyle/>
          <a:p>
            <a:r>
              <a:rPr lang="en-US"/>
              <a:t>Pheno '23</a:t>
            </a:r>
            <a:endParaRPr lang="en-US" dirty="0"/>
          </a:p>
        </p:txBody>
      </p:sp>
    </p:spTree>
    <p:extLst>
      <p:ext uri="{BB962C8B-B14F-4D97-AF65-F5344CB8AC3E}">
        <p14:creationId xmlns:p14="http://schemas.microsoft.com/office/powerpoint/2010/main" val="3038816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D8CDA309-0F70-54C2-A9EF-AB0538C821B5}"/>
              </a:ext>
            </a:extLst>
          </p:cNvPr>
          <p:cNvSpPr>
            <a:spLocks noGrp="1"/>
          </p:cNvSpPr>
          <p:nvPr>
            <p:ph type="title"/>
          </p:nvPr>
        </p:nvSpPr>
        <p:spPr>
          <a:xfrm>
            <a:off x="959157" y="483550"/>
            <a:ext cx="3269749" cy="3117489"/>
          </a:xfrm>
        </p:spPr>
        <p:txBody>
          <a:bodyPr anchor="ctr">
            <a:normAutofit/>
          </a:bodyPr>
          <a:lstStyle/>
          <a:p>
            <a:r>
              <a:rPr lang="en-US" sz="2500" dirty="0">
                <a:solidFill>
                  <a:srgbClr val="FFFFFF"/>
                </a:solidFill>
              </a:rPr>
              <a:t>Vector-boson fusion &amp;</a:t>
            </a:r>
            <a:br>
              <a:rPr lang="en-US" sz="2500" dirty="0">
                <a:solidFill>
                  <a:srgbClr val="FFFFFF"/>
                </a:solidFill>
              </a:rPr>
            </a:br>
            <a:r>
              <a:rPr lang="en-US" sz="2500" dirty="0">
                <a:solidFill>
                  <a:srgbClr val="FFFFFF"/>
                </a:solidFill>
              </a:rPr>
              <a:t>Collinear factorization</a:t>
            </a:r>
            <a:br>
              <a:rPr lang="en-US" sz="2500" dirty="0">
                <a:solidFill>
                  <a:srgbClr val="FFFFFF"/>
                </a:solidFill>
              </a:rPr>
            </a:br>
            <a:br>
              <a:rPr lang="en-US" sz="2500" dirty="0">
                <a:solidFill>
                  <a:srgbClr val="FFFFFF"/>
                </a:solidFill>
              </a:rPr>
            </a:br>
            <a:endParaRPr lang="en-US" sz="2500" dirty="0">
              <a:solidFill>
                <a:srgbClr val="FFFFFF"/>
              </a:solidFill>
            </a:endParaRP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98B0041E-84AF-7B59-716B-3937F0649BF7}"/>
                  </a:ext>
                </a:extLst>
              </p:cNvPr>
              <p:cNvSpPr>
                <a:spLocks noGrp="1"/>
              </p:cNvSpPr>
              <p:nvPr>
                <p:ph idx="1"/>
              </p:nvPr>
            </p:nvSpPr>
            <p:spPr>
              <a:xfrm>
                <a:off x="5078144" y="686281"/>
                <a:ext cx="6108179" cy="5112353"/>
              </a:xfrm>
            </p:spPr>
            <p:txBody>
              <a:bodyPr anchor="ctr">
                <a:normAutofit/>
              </a:bodyPr>
              <a:lstStyle/>
              <a:p>
                <a:r>
                  <a:rPr lang="en-US" sz="1800" dirty="0"/>
                  <a:t>Vector boson fusion provides a dominant channel.</a:t>
                </a:r>
                <a:endParaRPr lang="en-US" dirty="0"/>
              </a:p>
              <a:p>
                <a:r>
                  <a:rPr lang="en-US" dirty="0"/>
                  <a:t>We consider collinear factorization in final state </a:t>
                </a:r>
                <a:r>
                  <a:rPr lang="en-US" dirty="0" err="1"/>
                  <a:t>splittings</a:t>
                </a:r>
                <a:r>
                  <a:rPr lang="en-US" dirty="0"/>
                  <a:t> for High-energy electroweak processes. </a:t>
                </a:r>
                <a:br>
                  <a:rPr lang="en-US" dirty="0"/>
                </a:br>
                <a:br>
                  <a:rPr lang="en-US" dirty="0"/>
                </a:br>
                <a:br>
                  <a:rPr lang="en-US" dirty="0"/>
                </a:br>
                <a:br>
                  <a:rPr lang="en-US" dirty="0"/>
                </a:br>
                <a:br>
                  <a:rPr lang="en-US" dirty="0"/>
                </a:br>
                <a:br>
                  <a:rPr lang="en-US" dirty="0"/>
                </a:br>
                <a:br>
                  <a:rPr lang="en-US" dirty="0"/>
                </a:br>
                <a:endParaRPr lang="en-US" dirty="0"/>
              </a:p>
              <a:p>
                <a:r>
                  <a:rPr lang="en-US" dirty="0"/>
                  <a:t>If the daughter particles B and C are approximately collinear to the offshell parent particle A*, we have</a:t>
                </a:r>
                <a:br>
                  <a:rPr lang="en-US" dirty="0"/>
                </a:br>
                <a:br>
                  <a:rPr lang="en-US" dirty="0"/>
                </a:br>
                <a:r>
                  <a:rPr lang="en-US" dirty="0"/>
                  <a:t>  				</a:t>
                </a:r>
                <a14:m>
                  <m:oMath xmlns:m="http://schemas.openxmlformats.org/officeDocument/2006/math">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𝑌</m:t>
                        </m:r>
                        <m:r>
                          <a:rPr lang="en-US" b="0" i="1" smtClean="0">
                            <a:latin typeface="Cambria Math" panose="02040503050406030204" pitchFamily="18" charset="0"/>
                          </a:rPr>
                          <m:t>,</m:t>
                        </m:r>
                        <m:r>
                          <a:rPr lang="en-US" b="0" i="1" smtClean="0">
                            <a:latin typeface="Cambria Math" panose="02040503050406030204" pitchFamily="18" charset="0"/>
                          </a:rPr>
                          <m:t>𝐵𝐶</m:t>
                        </m:r>
                      </m:sub>
                    </m:sSub>
                    <m:r>
                      <a:rPr lang="en-US" b="0" i="1" smtClean="0">
                        <a:latin typeface="Cambria Math" panose="02040503050406030204" pitchFamily="18" charset="0"/>
                      </a:rPr>
                      <m:t>≃</m:t>
                    </m:r>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𝑌</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𝐴</m:t>
                            </m:r>
                          </m:e>
                          <m:sup>
                            <m:r>
                              <a:rPr lang="en-US" b="0" i="1" smtClean="0">
                                <a:latin typeface="Cambria Math" panose="02040503050406030204" pitchFamily="18" charset="0"/>
                              </a:rPr>
                              <m:t>∗</m:t>
                            </m:r>
                          </m:sup>
                        </m:sSup>
                        <m:r>
                          <a:rPr lang="en-US" b="0" i="1" smtClean="0">
                            <a:latin typeface="Cambria Math" panose="02040503050406030204" pitchFamily="18" charset="0"/>
                          </a:rPr>
                          <m:t> </m:t>
                        </m:r>
                      </m:sub>
                    </m:sSub>
                    <m:r>
                      <a:rPr lang="en-US" b="0" i="1" smtClean="0">
                        <a:latin typeface="Cambria Math" panose="02040503050406030204" pitchFamily="18" charset="0"/>
                      </a:rPr>
                      <m:t>×</m:t>
                    </m:r>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sSup>
                          <m:sSupPr>
                            <m:ctrlPr>
                              <a:rPr lang="en-US" b="0" i="1" smtClean="0">
                                <a:latin typeface="Cambria Math" panose="02040503050406030204" pitchFamily="18" charset="0"/>
                              </a:rPr>
                            </m:ctrlPr>
                          </m:sSupPr>
                          <m:e>
                            <m:r>
                              <a:rPr lang="en-US" b="0" i="1" smtClean="0">
                                <a:latin typeface="Cambria Math" panose="02040503050406030204" pitchFamily="18" charset="0"/>
                              </a:rPr>
                              <m:t>𝐴</m:t>
                            </m:r>
                          </m:e>
                          <m:sup>
                            <m:r>
                              <a:rPr lang="en-US" b="0" i="1" smtClean="0">
                                <a:latin typeface="Cambria Math" panose="02040503050406030204" pitchFamily="18" charset="0"/>
                              </a:rPr>
                              <m:t>∗</m:t>
                            </m:r>
                          </m:sup>
                        </m:sSup>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r>
                          <a:rPr lang="en-US" b="0" i="1" smtClean="0">
                            <a:latin typeface="Cambria Math" panose="02040503050406030204" pitchFamily="18" charset="0"/>
                          </a:rPr>
                          <m:t>𝐶</m:t>
                        </m:r>
                      </m:sub>
                    </m:sSub>
                    <m:r>
                      <a:rPr lang="en-US" b="0" i="1" smtClean="0">
                        <a:latin typeface="Cambria Math" panose="02040503050406030204" pitchFamily="18" charset="0"/>
                      </a:rPr>
                      <m:t> </m:t>
                    </m:r>
                  </m:oMath>
                </a14:m>
                <a:endParaRPr lang="en-US" dirty="0"/>
              </a:p>
              <a:p>
                <a:r>
                  <a:rPr lang="en-US" dirty="0"/>
                  <a:t>To compute the hard cross-section, we convolute the partonic cross-section with the W-boson PDFs.</a:t>
                </a:r>
              </a:p>
            </p:txBody>
          </p:sp>
        </mc:Choice>
        <mc:Fallback xmlns="">
          <p:sp>
            <p:nvSpPr>
              <p:cNvPr id="6" name="Content Placeholder 5">
                <a:extLst>
                  <a:ext uri="{FF2B5EF4-FFF2-40B4-BE49-F238E27FC236}">
                    <a16:creationId xmlns:a16="http://schemas.microsoft.com/office/drawing/2014/main" id="{98B0041E-84AF-7B59-716B-3937F0649BF7}"/>
                  </a:ext>
                </a:extLst>
              </p:cNvPr>
              <p:cNvSpPr>
                <a:spLocks noGrp="1" noRot="1" noChangeAspect="1" noMove="1" noResize="1" noEditPoints="1" noAdjustHandles="1" noChangeArrowheads="1" noChangeShapeType="1" noTextEdit="1"/>
              </p:cNvSpPr>
              <p:nvPr>
                <p:ph idx="1"/>
              </p:nvPr>
            </p:nvSpPr>
            <p:spPr>
              <a:xfrm>
                <a:off x="5078144" y="686281"/>
                <a:ext cx="6108179" cy="5112353"/>
              </a:xfrm>
              <a:blipFill>
                <a:blip r:embed="rId3"/>
                <a:stretch>
                  <a:fillRect l="-399" r="-129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90EEC08-139D-2FB5-AE29-88CFA509C633}"/>
              </a:ext>
            </a:extLst>
          </p:cNvPr>
          <p:cNvSpPr>
            <a:spLocks noGrp="1"/>
          </p:cNvSpPr>
          <p:nvPr>
            <p:ph type="sldNum" sz="quarter" idx="12"/>
          </p:nvPr>
        </p:nvSpPr>
        <p:spPr>
          <a:xfrm>
            <a:off x="10558300" y="6425344"/>
            <a:ext cx="1052508" cy="365125"/>
          </a:xfrm>
        </p:spPr>
        <p:txBody>
          <a:bodyPr>
            <a:normAutofit/>
          </a:bodyPr>
          <a:lstStyle/>
          <a:p>
            <a:pPr>
              <a:spcAft>
                <a:spcPts val="600"/>
              </a:spcAft>
            </a:pPr>
            <a:fld id="{3352F035-A5FA-4122-909F-FE154D5F8C31}" type="slidenum">
              <a:rPr lang="en-US">
                <a:solidFill>
                  <a:schemeClr val="tx1">
                    <a:lumMod val="75000"/>
                    <a:lumOff val="25000"/>
                  </a:schemeClr>
                </a:solidFill>
              </a:rPr>
              <a:pPr>
                <a:spcAft>
                  <a:spcPts val="600"/>
                </a:spcAft>
              </a:pPr>
              <a:t>4</a:t>
            </a:fld>
            <a:endParaRPr lang="en-US">
              <a:solidFill>
                <a:schemeClr val="tx1">
                  <a:lumMod val="75000"/>
                  <a:lumOff val="25000"/>
                </a:schemeClr>
              </a:solidFill>
            </a:endParaRPr>
          </a:p>
        </p:txBody>
      </p:sp>
      <p:sp>
        <p:nvSpPr>
          <p:cNvPr id="15" name="TextBox 14">
            <a:extLst>
              <a:ext uri="{FF2B5EF4-FFF2-40B4-BE49-F238E27FC236}">
                <a16:creationId xmlns:a16="http://schemas.microsoft.com/office/drawing/2014/main" id="{0A9ECF3C-55EC-C1B6-B0F4-A0FF0D314816}"/>
              </a:ext>
            </a:extLst>
          </p:cNvPr>
          <p:cNvSpPr txBox="1"/>
          <p:nvPr/>
        </p:nvSpPr>
        <p:spPr>
          <a:xfrm>
            <a:off x="5190406" y="6194064"/>
            <a:ext cx="3091149" cy="461665"/>
          </a:xfrm>
          <a:prstGeom prst="rect">
            <a:avLst/>
          </a:prstGeom>
          <a:noFill/>
        </p:spPr>
        <p:txBody>
          <a:bodyPr wrap="square" rtlCol="0">
            <a:spAutoFit/>
          </a:bodyPr>
          <a:lstStyle/>
          <a:p>
            <a:r>
              <a:rPr lang="en-US" sz="1200" dirty="0"/>
              <a:t>ref:  T. Han et.al. </a:t>
            </a:r>
            <a:r>
              <a:rPr lang="en-US" sz="1200" dirty="0">
                <a:hlinkClick r:id="rId4"/>
              </a:rPr>
              <a:t>arXiv:1611.00788v2</a:t>
            </a:r>
            <a:endParaRPr lang="en-US" sz="1200" dirty="0"/>
          </a:p>
          <a:p>
            <a:r>
              <a:rPr lang="en-US" sz="1200" dirty="0"/>
              <a:t>      Cuomo et. al. </a:t>
            </a:r>
            <a:r>
              <a:rPr lang="en-US" sz="1200" dirty="0">
                <a:hlinkClick r:id="rId5"/>
              </a:rPr>
              <a:t>arXiv:1911.12366v2</a:t>
            </a:r>
            <a:endParaRPr lang="en-US" sz="1200" dirty="0"/>
          </a:p>
        </p:txBody>
      </p:sp>
      <p:pic>
        <p:nvPicPr>
          <p:cNvPr id="2" name="Content Placeholder 7">
            <a:extLst>
              <a:ext uri="{FF2B5EF4-FFF2-40B4-BE49-F238E27FC236}">
                <a16:creationId xmlns:a16="http://schemas.microsoft.com/office/drawing/2014/main" id="{ACC04E54-333C-4C8C-1E2A-814F88D1917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97068" y="2875135"/>
            <a:ext cx="3892769" cy="2798585"/>
          </a:xfrm>
          <a:prstGeom prst="rect">
            <a:avLst/>
          </a:prstGeom>
        </p:spPr>
      </p:pic>
      <p:pic>
        <p:nvPicPr>
          <p:cNvPr id="8" name="Picture 7" descr="A picture containing wire, antenna, line&#10;&#10;Description automatically generated">
            <a:extLst>
              <a:ext uri="{FF2B5EF4-FFF2-40B4-BE49-F238E27FC236}">
                <a16:creationId xmlns:a16="http://schemas.microsoft.com/office/drawing/2014/main" id="{327ECF92-54A4-5E9C-7069-A6E4CAE2A1E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24188" y="1866537"/>
            <a:ext cx="3032861" cy="1828026"/>
          </a:xfrm>
          <a:prstGeom prst="rect">
            <a:avLst/>
          </a:prstGeom>
        </p:spPr>
      </p:pic>
      <p:sp>
        <p:nvSpPr>
          <p:cNvPr id="7" name="Footer Placeholder 6">
            <a:extLst>
              <a:ext uri="{FF2B5EF4-FFF2-40B4-BE49-F238E27FC236}">
                <a16:creationId xmlns:a16="http://schemas.microsoft.com/office/drawing/2014/main" id="{93F8BB41-2E36-C62F-2C7A-CC2E1E85611D}"/>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dirty="0" err="1">
                <a:ln>
                  <a:noFill/>
                </a:ln>
                <a:solidFill>
                  <a:srgbClr val="ED8428"/>
                </a:solidFill>
                <a:effectLst/>
                <a:uLnTx/>
                <a:uFillTx/>
                <a:latin typeface="Gill Sans MT" panose="020B0502020104020203"/>
                <a:ea typeface="+mn-ea"/>
                <a:cs typeface="+mn-cs"/>
              </a:rPr>
              <a:t>Pheno</a:t>
            </a:r>
            <a:r>
              <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rPr>
              <a:t> '23</a:t>
            </a:r>
          </a:p>
        </p:txBody>
      </p:sp>
      <p:sp>
        <p:nvSpPr>
          <p:cNvPr id="3" name="TextBox 2">
            <a:extLst>
              <a:ext uri="{FF2B5EF4-FFF2-40B4-BE49-F238E27FC236}">
                <a16:creationId xmlns:a16="http://schemas.microsoft.com/office/drawing/2014/main" id="{D9C68C58-365A-FF4A-8877-F17482F32D8B}"/>
              </a:ext>
            </a:extLst>
          </p:cNvPr>
          <p:cNvSpPr txBox="1"/>
          <p:nvPr/>
        </p:nvSpPr>
        <p:spPr>
          <a:xfrm>
            <a:off x="8582891" y="6255327"/>
            <a:ext cx="2566554" cy="276999"/>
          </a:xfrm>
          <a:prstGeom prst="rect">
            <a:avLst/>
          </a:prstGeom>
          <a:noFill/>
        </p:spPr>
        <p:txBody>
          <a:bodyPr wrap="square" rtlCol="0">
            <a:spAutoFit/>
          </a:bodyPr>
          <a:lstStyle/>
          <a:p>
            <a:r>
              <a:rPr lang="en-US" sz="1200" dirty="0"/>
              <a:t>ref:  T. Han et.al. </a:t>
            </a:r>
            <a:r>
              <a:rPr lang="en-US" sz="1200" b="0" i="0" u="none" strike="noStrike" baseline="0" dirty="0">
                <a:solidFill>
                  <a:srgbClr val="808080"/>
                </a:solidFill>
                <a:latin typeface="Times New Roman" panose="02020603050405020304" pitchFamily="18" charset="0"/>
                <a:hlinkClick r:id="rId8"/>
              </a:rPr>
              <a:t>arXiv:2007.14300v3</a:t>
            </a:r>
            <a:endParaRPr lang="en-US" sz="1200" dirty="0"/>
          </a:p>
        </p:txBody>
      </p:sp>
    </p:spTree>
    <p:extLst>
      <p:ext uri="{BB962C8B-B14F-4D97-AF65-F5344CB8AC3E}">
        <p14:creationId xmlns:p14="http://schemas.microsoft.com/office/powerpoint/2010/main" val="3400772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D8CDA309-0F70-54C2-A9EF-AB0538C821B5}"/>
              </a:ext>
            </a:extLst>
          </p:cNvPr>
          <p:cNvSpPr>
            <a:spLocks noGrp="1"/>
          </p:cNvSpPr>
          <p:nvPr>
            <p:ph type="title"/>
          </p:nvPr>
        </p:nvSpPr>
        <p:spPr>
          <a:xfrm>
            <a:off x="959157" y="483550"/>
            <a:ext cx="3269749" cy="4624327"/>
          </a:xfrm>
        </p:spPr>
        <p:txBody>
          <a:bodyPr anchor="ctr">
            <a:normAutofit/>
          </a:bodyPr>
          <a:lstStyle/>
          <a:p>
            <a:r>
              <a:rPr lang="en-US" dirty="0">
                <a:solidFill>
                  <a:srgbClr val="FFFFFF"/>
                </a:solidFill>
              </a:rPr>
              <a:t>Super-renormalizable splitting</a:t>
            </a:r>
            <a:br>
              <a:rPr lang="en-US" sz="2500" dirty="0">
                <a:solidFill>
                  <a:srgbClr val="FFFFFF"/>
                </a:solidFill>
              </a:rPr>
            </a:br>
            <a:br>
              <a:rPr lang="en-US" sz="2500" dirty="0">
                <a:solidFill>
                  <a:srgbClr val="FFFFFF"/>
                </a:solidFill>
              </a:rPr>
            </a:br>
            <a:endParaRPr lang="en-US" sz="2500" dirty="0">
              <a:solidFill>
                <a:srgbClr val="FFFFFF"/>
              </a:solidFill>
            </a:endParaRPr>
          </a:p>
        </p:txBody>
      </p:sp>
      <mc:AlternateContent xmlns:mc="http://schemas.openxmlformats.org/markup-compatibility/2006">
        <mc:Choice xmlns:a14="http://schemas.microsoft.com/office/drawing/2010/main" Requires="a14">
          <p:sp>
            <p:nvSpPr>
              <p:cNvPr id="6" name="Content Placeholder 5">
                <a:extLst>
                  <a:ext uri="{FF2B5EF4-FFF2-40B4-BE49-F238E27FC236}">
                    <a16:creationId xmlns:a16="http://schemas.microsoft.com/office/drawing/2014/main" id="{98B0041E-84AF-7B59-716B-3937F0649BF7}"/>
                  </a:ext>
                </a:extLst>
              </p:cNvPr>
              <p:cNvSpPr>
                <a:spLocks noGrp="1"/>
              </p:cNvSpPr>
              <p:nvPr>
                <p:ph idx="1"/>
              </p:nvPr>
            </p:nvSpPr>
            <p:spPr>
              <a:xfrm>
                <a:off x="4976375" y="600299"/>
                <a:ext cx="6442474" cy="5774151"/>
              </a:xfrm>
            </p:spPr>
            <p:txBody>
              <a:bodyPr anchor="ctr">
                <a:normAutofit lnSpcReduction="10000"/>
              </a:bodyPr>
              <a:lstStyle/>
              <a:p>
                <a:r>
                  <a:rPr lang="en-US" dirty="0"/>
                  <a:t>All gauge and Yukawa </a:t>
                </a:r>
                <a:r>
                  <a:rPr lang="en-US" dirty="0" err="1"/>
                  <a:t>splittings</a:t>
                </a:r>
                <a:r>
                  <a:rPr lang="en-US" dirty="0"/>
                  <a:t> in the unbroken electroweak theory scale as </a:t>
                </a:r>
                <a14:m>
                  <m:oMath xmlns:m="http://schemas.openxmlformats.org/officeDocument/2006/math">
                    <m:r>
                      <a:rPr lang="en-US" b="0" i="1" smtClean="0">
                        <a:latin typeface="Cambria Math" panose="02040503050406030204" pitchFamily="18" charset="0"/>
                      </a:rPr>
                      <m:t>𝑑</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𝑘</m:t>
                        </m:r>
                      </m:e>
                      <m:sub>
                        <m:r>
                          <a:rPr lang="en-US" b="0" i="1" smtClean="0">
                            <a:latin typeface="Cambria Math" panose="02040503050406030204" pitchFamily="18" charset="0"/>
                          </a:rPr>
                          <m:t>𝑇</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𝑘</m:t>
                        </m:r>
                      </m:e>
                      <m:sub>
                        <m:r>
                          <a:rPr lang="en-US" b="0" i="1" smtClean="0">
                            <a:latin typeface="Cambria Math" panose="02040503050406030204" pitchFamily="18" charset="0"/>
                          </a:rPr>
                          <m:t>𝑇</m:t>
                        </m:r>
                      </m:sub>
                      <m:sup>
                        <m:r>
                          <a:rPr lang="en-US" b="0" i="1" smtClean="0">
                            <a:latin typeface="Cambria Math" panose="02040503050406030204" pitchFamily="18" charset="0"/>
                          </a:rPr>
                          <m:t>2</m:t>
                        </m:r>
                      </m:sup>
                    </m:sSubSup>
                  </m:oMath>
                </a14:m>
                <a:r>
                  <a:rPr lang="en-US" dirty="0"/>
                  <a:t>,  so typical </a:t>
                </a:r>
                <a:r>
                  <a:rPr lang="en-US" dirty="0" err="1"/>
                  <a:t>splittings</a:t>
                </a:r>
                <a:r>
                  <a:rPr lang="en-US" dirty="0"/>
                  <a:t> in the broken theory scale the same way. </a:t>
                </a:r>
                <a:br>
                  <a:rPr lang="en-US" dirty="0"/>
                </a:br>
                <a:br>
                  <a:rPr lang="en-US" dirty="0"/>
                </a:br>
                <a:br>
                  <a:rPr lang="en-US" dirty="0"/>
                </a:br>
                <a:br>
                  <a:rPr lang="en-US" dirty="0"/>
                </a:br>
                <a:br>
                  <a:rPr lang="en-US" dirty="0"/>
                </a:br>
                <a:endParaRPr lang="en-US" dirty="0"/>
              </a:p>
              <a:p>
                <a:r>
                  <a:rPr lang="en-US" dirty="0"/>
                  <a:t>After SSB, we also have ‘super-renormalizable’ </a:t>
                </a:r>
                <a:r>
                  <a:rPr lang="en-US" dirty="0" err="1"/>
                  <a:t>splittings</a:t>
                </a:r>
                <a:r>
                  <a:rPr lang="en-US" dirty="0"/>
                  <a:t> (or ultra-collinear) in the broken theory that scale as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r>
                      <a:rPr lang="en-US" b="0" i="1" smtClean="0">
                        <a:latin typeface="Cambria Math" panose="02040503050406030204" pitchFamily="18" charset="0"/>
                      </a:rPr>
                      <m:t>𝑑</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𝑘</m:t>
                        </m:r>
                      </m:e>
                      <m:sub>
                        <m:r>
                          <a:rPr lang="en-US" b="0" i="1" smtClean="0">
                            <a:latin typeface="Cambria Math" panose="02040503050406030204" pitchFamily="18" charset="0"/>
                          </a:rPr>
                          <m:t>𝑇</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𝑘</m:t>
                        </m:r>
                      </m:e>
                      <m:sub>
                        <m:r>
                          <a:rPr lang="en-US" b="0" i="1" smtClean="0">
                            <a:latin typeface="Cambria Math" panose="02040503050406030204" pitchFamily="18" charset="0"/>
                          </a:rPr>
                          <m:t>𝑇</m:t>
                        </m:r>
                      </m:sub>
                      <m:sup>
                        <m:r>
                          <a:rPr lang="en-US" b="0" i="1" smtClean="0">
                            <a:latin typeface="Cambria Math" panose="02040503050406030204" pitchFamily="18" charset="0"/>
                          </a:rPr>
                          <m:t>4</m:t>
                        </m:r>
                      </m:sup>
                    </m:sSubSup>
                  </m:oMath>
                </a14:m>
                <a:endParaRPr lang="en-US" dirty="0"/>
              </a:p>
              <a:p>
                <a:r>
                  <a:rPr lang="en-US" dirty="0"/>
                  <a:t>In particular,  we look at </a:t>
                </a:r>
                <a14:m>
                  <m:oMath xmlns:m="http://schemas.openxmlformats.org/officeDocument/2006/math">
                    <m:r>
                      <a:rPr lang="en-US" b="0" i="1" smtClean="0">
                        <a:latin typeface="Cambria Math" panose="02040503050406030204" pitchFamily="18" charset="0"/>
                      </a:rPr>
                      <m:t>h</m:t>
                    </m:r>
                    <m:r>
                      <a:rPr lang="en-US" b="0" i="1" smtClean="0">
                        <a:latin typeface="Cambria Math" panose="02040503050406030204" pitchFamily="18" charset="0"/>
                      </a:rPr>
                      <m:t>→</m:t>
                    </m:r>
                    <m:r>
                      <a:rPr lang="en-US" b="0" i="1" smtClean="0">
                        <a:latin typeface="Cambria Math" panose="02040503050406030204" pitchFamily="18" charset="0"/>
                      </a:rPr>
                      <m:t>hh</m:t>
                    </m:r>
                  </m:oMath>
                </a14:m>
                <a:r>
                  <a:rPr lang="en-US" dirty="0"/>
                  <a:t> splitting.  We can calculate the jet function cross-section for the process with an offshell initial Higgs at an observed invariant jet mass </a:t>
                </a:r>
                <a14:m>
                  <m:oMath xmlns:m="http://schemas.openxmlformats.org/officeDocument/2006/math">
                    <m:r>
                      <a:rPr lang="en-US" b="0" i="1" smtClean="0">
                        <a:latin typeface="Cambria Math" panose="02040503050406030204" pitchFamily="18" charset="0"/>
                      </a:rPr>
                      <m:t>𝑚</m:t>
                    </m:r>
                  </m:oMath>
                </a14:m>
                <a:br>
                  <a:rPr lang="en-US" dirty="0"/>
                </a:br>
                <a:br>
                  <a:rPr lang="en-US" dirty="0"/>
                </a:br>
                <a:r>
                  <a:rPr lang="en-US" dirty="0"/>
                  <a:t>																			    </a:t>
                </a:r>
                <a14:m>
                  <m:oMath xmlns:m="http://schemas.openxmlformats.org/officeDocument/2006/math">
                    <m:sSub>
                      <m:sSubPr>
                        <m:ctrlPr>
                          <a:rPr lang="en-US" sz="2000" b="0" i="1" smtClean="0">
                            <a:latin typeface="Cambria Math" panose="02040503050406030204" pitchFamily="18" charset="0"/>
                          </a:rPr>
                        </m:ctrlPr>
                      </m:sSubPr>
                      <m:e>
                        <m:r>
                          <a:rPr lang="en-US" sz="2000" b="0" i="0" smtClean="0">
                            <a:latin typeface="Cambria Math" panose="02040503050406030204" pitchFamily="18" charset="0"/>
                          </a:rPr>
                          <m:t>  </m:t>
                        </m:r>
                        <m:r>
                          <m:rPr>
                            <m:sty m:val="p"/>
                          </m:rPr>
                          <a:rPr lang="en-US" sz="2000" b="0" i="0" smtClean="0">
                            <a:latin typeface="Cambria Math" panose="02040503050406030204" pitchFamily="18" charset="0"/>
                          </a:rPr>
                          <m:t>J</m:t>
                        </m:r>
                      </m:e>
                      <m:sub>
                        <m:r>
                          <m:rPr>
                            <m:sty m:val="p"/>
                          </m:rPr>
                          <a:rPr lang="en-US" sz="2000" b="0" i="0" smtClean="0">
                            <a:latin typeface="Cambria Math" panose="02040503050406030204" pitchFamily="18" charset="0"/>
                          </a:rPr>
                          <m:t>H</m:t>
                        </m:r>
                      </m:sub>
                    </m:sSub>
                    <m:r>
                      <a:rPr lang="en-US"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2</m:t>
                        </m:r>
                      </m:sup>
                    </m:sSup>
                    <m:r>
                      <a:rPr lang="en-US" sz="2000" i="1">
                        <a:latin typeface="Cambria Math" panose="02040503050406030204" pitchFamily="18" charset="0"/>
                      </a:rPr>
                      <m:t>)=</m:t>
                    </m:r>
                    <m:f>
                      <m:fPr>
                        <m:ctrlPr>
                          <a:rPr lang="en-US" sz="2000" i="1">
                            <a:latin typeface="Cambria Math" panose="02040503050406030204" pitchFamily="18" charset="0"/>
                          </a:rPr>
                        </m:ctrlPr>
                      </m:fPr>
                      <m:num>
                        <m:sSup>
                          <m:sSupPr>
                            <m:ctrlPr>
                              <a:rPr lang="en-US" sz="2000" i="1">
                                <a:latin typeface="Cambria Math" panose="02040503050406030204" pitchFamily="18" charset="0"/>
                              </a:rPr>
                            </m:ctrlPr>
                          </m:sSupPr>
                          <m:e>
                            <m:r>
                              <a:rPr lang="en-US" sz="2000" i="1">
                                <a:latin typeface="Cambria Math" panose="02040503050406030204" pitchFamily="18" charset="0"/>
                              </a:rPr>
                              <m:t>𝜆</m:t>
                            </m:r>
                          </m:e>
                          <m:sup>
                            <m:r>
                              <a:rPr lang="en-US" sz="2000" i="1">
                                <a:latin typeface="Cambria Math" panose="02040503050406030204" pitchFamily="18" charset="0"/>
                              </a:rPr>
                              <m:t>2</m:t>
                            </m:r>
                          </m:sup>
                        </m:sSup>
                        <m:sSup>
                          <m:sSupPr>
                            <m:ctrlPr>
                              <a:rPr lang="en-US" sz="2000" i="1">
                                <a:latin typeface="Cambria Math" panose="02040503050406030204" pitchFamily="18" charset="0"/>
                              </a:rPr>
                            </m:ctrlPr>
                          </m:sSupPr>
                          <m:e>
                            <m:r>
                              <a:rPr lang="en-US" sz="2000" i="1">
                                <a:latin typeface="Cambria Math" panose="02040503050406030204" pitchFamily="18" charset="0"/>
                              </a:rPr>
                              <m:t>𝑣</m:t>
                            </m:r>
                          </m:e>
                          <m:sup>
                            <m:r>
                              <a:rPr lang="en-US" sz="2000" i="1">
                                <a:latin typeface="Cambria Math" panose="02040503050406030204" pitchFamily="18" charset="0"/>
                              </a:rPr>
                              <m:t>2</m:t>
                            </m:r>
                          </m:sup>
                        </m:sSup>
                      </m:num>
                      <m:den>
                        <m:r>
                          <a:rPr lang="en-US" sz="2000" i="1">
                            <a:latin typeface="Cambria Math" panose="02040503050406030204" pitchFamily="18" charset="0"/>
                          </a:rPr>
                          <m:t>16</m:t>
                        </m:r>
                        <m:r>
                          <a:rPr lang="en-US" sz="2000" i="1">
                            <a:latin typeface="Cambria Math" panose="02040503050406030204" pitchFamily="18" charset="0"/>
                          </a:rPr>
                          <m:t>𝜋</m:t>
                        </m:r>
                      </m:den>
                    </m:f>
                    <m:f>
                      <m:fPr>
                        <m:ctrlPr>
                          <a:rPr lang="en-US" sz="2000" i="1">
                            <a:latin typeface="Cambria Math" panose="02040503050406030204" pitchFamily="18" charset="0"/>
                          </a:rPr>
                        </m:ctrlPr>
                      </m:fPr>
                      <m:num>
                        <m:rad>
                          <m:radPr>
                            <m:degHide m:val="on"/>
                            <m:ctrlPr>
                              <a:rPr lang="en-US" sz="2000" i="1">
                                <a:latin typeface="Cambria Math" panose="02040503050406030204" pitchFamily="18" charset="0"/>
                              </a:rPr>
                            </m:ctrlPr>
                          </m:radPr>
                          <m:deg/>
                          <m:e>
                            <m:r>
                              <a:rPr lang="en-US" sz="2000" i="1">
                                <a:latin typeface="Cambria Math" panose="02040503050406030204" pitchFamily="18" charset="0"/>
                              </a:rPr>
                              <m:t>1−</m:t>
                            </m:r>
                            <m:f>
                              <m:fPr>
                                <m:ctrlPr>
                                  <a:rPr lang="en-US" sz="2000" i="1">
                                    <a:latin typeface="Cambria Math" panose="02040503050406030204" pitchFamily="18" charset="0"/>
                                  </a:rPr>
                                </m:ctrlPr>
                              </m:fPr>
                              <m:num>
                                <m:r>
                                  <a:rPr lang="en-US" sz="2000" i="1">
                                    <a:latin typeface="Cambria Math" panose="02040503050406030204" pitchFamily="18" charset="0"/>
                                  </a:rPr>
                                  <m:t>4</m:t>
                                </m:r>
                                <m:sSubSup>
                                  <m:sSubSupPr>
                                    <m:ctrlPr>
                                      <a:rPr lang="en-US" sz="2000" i="1">
                                        <a:latin typeface="Cambria Math" panose="02040503050406030204" pitchFamily="18" charset="0"/>
                                      </a:rPr>
                                    </m:ctrlPr>
                                  </m:sSubSupPr>
                                  <m:e>
                                    <m:r>
                                      <a:rPr lang="en-US" sz="2000" i="1">
                                        <a:latin typeface="Cambria Math" panose="02040503050406030204" pitchFamily="18" charset="0"/>
                                      </a:rPr>
                                      <m:t>𝑚</m:t>
                                    </m:r>
                                  </m:e>
                                  <m:sub>
                                    <m:r>
                                      <a:rPr lang="en-US" sz="2000" i="1">
                                        <a:latin typeface="Cambria Math" panose="02040503050406030204" pitchFamily="18" charset="0"/>
                                      </a:rPr>
                                      <m:t>h</m:t>
                                    </m:r>
                                  </m:sub>
                                  <m:sup>
                                    <m:r>
                                      <a:rPr lang="en-US" sz="2000" i="1">
                                        <a:latin typeface="Cambria Math" panose="02040503050406030204" pitchFamily="18" charset="0"/>
                                      </a:rPr>
                                      <m:t>2</m:t>
                                    </m:r>
                                  </m:sup>
                                </m:sSubSup>
                              </m:num>
                              <m:den>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2</m:t>
                                    </m:r>
                                  </m:sup>
                                </m:sSup>
                              </m:den>
                            </m:f>
                          </m:e>
                        </m:rad>
                      </m:num>
                      <m:den>
                        <m:r>
                          <a:rPr lang="en-US" sz="2000" i="1">
                            <a:latin typeface="Cambria Math" panose="02040503050406030204" pitchFamily="18" charset="0"/>
                          </a:rPr>
                          <m:t> </m:t>
                        </m:r>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sSup>
                                  <m:sSupPr>
                                    <m:ctrlPr>
                                      <a:rPr lang="en-US" sz="2000" i="1">
                                        <a:latin typeface="Cambria Math" panose="02040503050406030204" pitchFamily="18" charset="0"/>
                                      </a:rPr>
                                    </m:ctrlPr>
                                  </m:sSupPr>
                                  <m:e>
                                    <m:r>
                                      <a:rPr lang="en-US" sz="2000" i="1">
                                        <a:latin typeface="Cambria Math" panose="02040503050406030204" pitchFamily="18" charset="0"/>
                                      </a:rPr>
                                      <m:t>𝑚</m:t>
                                    </m:r>
                                  </m:e>
                                  <m:sup>
                                    <m:r>
                                      <a:rPr lang="en-US" sz="2000" i="1">
                                        <a:latin typeface="Cambria Math" panose="02040503050406030204" pitchFamily="18" charset="0"/>
                                      </a:rPr>
                                      <m:t>2</m:t>
                                    </m:r>
                                  </m:sup>
                                </m:sSup>
                                <m:r>
                                  <a:rPr lang="en-US" sz="2000" i="1">
                                    <a:latin typeface="Cambria Math" panose="02040503050406030204" pitchFamily="18" charset="0"/>
                                  </a:rPr>
                                  <m:t>−</m:t>
                                </m:r>
                                <m:sSubSup>
                                  <m:sSubSupPr>
                                    <m:ctrlPr>
                                      <a:rPr lang="en-US" sz="2000" i="1">
                                        <a:latin typeface="Cambria Math" panose="02040503050406030204" pitchFamily="18" charset="0"/>
                                      </a:rPr>
                                    </m:ctrlPr>
                                  </m:sSubSupPr>
                                  <m:e>
                                    <m:r>
                                      <a:rPr lang="en-US" sz="2000" i="1">
                                        <a:latin typeface="Cambria Math" panose="02040503050406030204" pitchFamily="18" charset="0"/>
                                      </a:rPr>
                                      <m:t>𝑚</m:t>
                                    </m:r>
                                  </m:e>
                                  <m:sub>
                                    <m:r>
                                      <a:rPr lang="en-US" sz="2000" i="1">
                                        <a:latin typeface="Cambria Math" panose="02040503050406030204" pitchFamily="18" charset="0"/>
                                      </a:rPr>
                                      <m:t>h</m:t>
                                    </m:r>
                                  </m:sub>
                                  <m:sup>
                                    <m:r>
                                      <a:rPr lang="en-US" sz="2000" i="1">
                                        <a:latin typeface="Cambria Math" panose="02040503050406030204" pitchFamily="18" charset="0"/>
                                      </a:rPr>
                                      <m:t>2</m:t>
                                    </m:r>
                                  </m:sup>
                                </m:sSubSup>
                              </m:e>
                            </m:d>
                          </m:e>
                          <m:sup>
                            <m:r>
                              <a:rPr lang="en-US" sz="2000" i="1">
                                <a:latin typeface="Cambria Math" panose="02040503050406030204" pitchFamily="18" charset="0"/>
                              </a:rPr>
                              <m:t>2</m:t>
                            </m:r>
                          </m:sup>
                        </m:sSup>
                      </m:den>
                    </m:f>
                  </m:oMath>
                </a14:m>
                <a:br>
                  <a:rPr lang="en-US" dirty="0"/>
                </a:br>
                <a:r>
                  <a:rPr lang="en-US" dirty="0"/>
                  <a:t>																		</a:t>
                </a:r>
              </a:p>
            </p:txBody>
          </p:sp>
        </mc:Choice>
        <mc:Fallback>
          <p:sp>
            <p:nvSpPr>
              <p:cNvPr id="6" name="Content Placeholder 5">
                <a:extLst>
                  <a:ext uri="{FF2B5EF4-FFF2-40B4-BE49-F238E27FC236}">
                    <a16:creationId xmlns:a16="http://schemas.microsoft.com/office/drawing/2014/main" id="{98B0041E-84AF-7B59-716B-3937F0649BF7}"/>
                  </a:ext>
                </a:extLst>
              </p:cNvPr>
              <p:cNvSpPr>
                <a:spLocks noGrp="1" noRot="1" noChangeAspect="1" noMove="1" noResize="1" noEditPoints="1" noAdjustHandles="1" noChangeArrowheads="1" noChangeShapeType="1" noTextEdit="1"/>
              </p:cNvSpPr>
              <p:nvPr>
                <p:ph idx="1"/>
              </p:nvPr>
            </p:nvSpPr>
            <p:spPr>
              <a:xfrm>
                <a:off x="4976375" y="600299"/>
                <a:ext cx="6442474" cy="5774151"/>
              </a:xfrm>
              <a:blipFill>
                <a:blip r:embed="rId3"/>
                <a:stretch>
                  <a:fillRect l="-37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90EEC08-139D-2FB5-AE29-88CFA509C633}"/>
              </a:ext>
            </a:extLst>
          </p:cNvPr>
          <p:cNvSpPr>
            <a:spLocks noGrp="1"/>
          </p:cNvSpPr>
          <p:nvPr>
            <p:ph type="sldNum" sz="quarter" idx="12"/>
          </p:nvPr>
        </p:nvSpPr>
        <p:spPr>
          <a:xfrm>
            <a:off x="10558300" y="6425344"/>
            <a:ext cx="1052508" cy="365125"/>
          </a:xfrm>
        </p:spPr>
        <p:txBody>
          <a:bodyPr>
            <a:normAutofit/>
          </a:bodyPr>
          <a:lstStyle/>
          <a:p>
            <a:pPr>
              <a:spcAft>
                <a:spcPts val="600"/>
              </a:spcAft>
            </a:pPr>
            <a:fld id="{3352F035-A5FA-4122-909F-FE154D5F8C31}" type="slidenum">
              <a:rPr lang="en-US">
                <a:solidFill>
                  <a:schemeClr val="tx1">
                    <a:lumMod val="75000"/>
                    <a:lumOff val="25000"/>
                  </a:schemeClr>
                </a:solidFill>
              </a:rPr>
              <a:pPr>
                <a:spcAft>
                  <a:spcPts val="600"/>
                </a:spcAft>
              </a:pPr>
              <a:t>5</a:t>
            </a:fld>
            <a:endParaRPr lang="en-US">
              <a:solidFill>
                <a:schemeClr val="tx1">
                  <a:lumMod val="75000"/>
                  <a:lumOff val="25000"/>
                </a:schemeClr>
              </a:solidFill>
            </a:endParaRPr>
          </a:p>
        </p:txBody>
      </p:sp>
      <p:pic>
        <p:nvPicPr>
          <p:cNvPr id="9" name="Picture 8" descr="Diagram&#10;&#10;Description automatically generated">
            <a:extLst>
              <a:ext uri="{FF2B5EF4-FFF2-40B4-BE49-F238E27FC236}">
                <a16:creationId xmlns:a16="http://schemas.microsoft.com/office/drawing/2014/main" id="{A2A296B6-F9AE-8A39-D7FB-987B5153CC2D}"/>
              </a:ext>
            </a:extLst>
          </p:cNvPr>
          <p:cNvPicPr>
            <a:picLocks noChangeAspect="1"/>
          </p:cNvPicPr>
          <p:nvPr/>
        </p:nvPicPr>
        <p:blipFill rotWithShape="1">
          <a:blip r:embed="rId4">
            <a:extLst>
              <a:ext uri="{28A0092B-C50C-407E-A947-70E740481C1C}">
                <a14:useLocalDpi xmlns:a14="http://schemas.microsoft.com/office/drawing/2010/main" val="0"/>
              </a:ext>
            </a:extLst>
          </a:blip>
          <a:srcRect t="13008" b="12669"/>
          <a:stretch/>
        </p:blipFill>
        <p:spPr>
          <a:xfrm>
            <a:off x="5143459" y="4944779"/>
            <a:ext cx="2682275" cy="1245952"/>
          </a:xfrm>
          <a:prstGeom prst="rect">
            <a:avLst/>
          </a:prstGeom>
        </p:spPr>
      </p:pic>
      <p:pic>
        <p:nvPicPr>
          <p:cNvPr id="12" name="Picture 11" descr="Shape&#10;&#10;Description automatically generated">
            <a:extLst>
              <a:ext uri="{FF2B5EF4-FFF2-40B4-BE49-F238E27FC236}">
                <a16:creationId xmlns:a16="http://schemas.microsoft.com/office/drawing/2014/main" id="{815395B3-94B8-AF1B-13F1-8DEA595C2D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79095" y="3771271"/>
            <a:ext cx="2522846" cy="1313262"/>
          </a:xfrm>
          <a:prstGeom prst="rect">
            <a:avLst/>
          </a:prstGeom>
        </p:spPr>
      </p:pic>
      <p:pic>
        <p:nvPicPr>
          <p:cNvPr id="3" name="Picture 2" descr="A picture containing diagram&#10;&#10;Description automatically generated">
            <a:extLst>
              <a:ext uri="{FF2B5EF4-FFF2-40B4-BE49-F238E27FC236}">
                <a16:creationId xmlns:a16="http://schemas.microsoft.com/office/drawing/2014/main" id="{375EDB39-667E-2ECD-4355-2AC849860DC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3382" y="1692805"/>
            <a:ext cx="1969218" cy="1073143"/>
          </a:xfrm>
          <a:prstGeom prst="rect">
            <a:avLst/>
          </a:prstGeom>
        </p:spPr>
      </p:pic>
      <p:sp>
        <p:nvSpPr>
          <p:cNvPr id="2" name="TextBox 1">
            <a:extLst>
              <a:ext uri="{FF2B5EF4-FFF2-40B4-BE49-F238E27FC236}">
                <a16:creationId xmlns:a16="http://schemas.microsoft.com/office/drawing/2014/main" id="{0006EFAB-6402-07E3-A76D-BBD8C3663D71}"/>
              </a:ext>
            </a:extLst>
          </p:cNvPr>
          <p:cNvSpPr txBox="1"/>
          <p:nvPr/>
        </p:nvSpPr>
        <p:spPr>
          <a:xfrm>
            <a:off x="5467217" y="6374450"/>
            <a:ext cx="5101547" cy="307777"/>
          </a:xfrm>
          <a:prstGeom prst="rect">
            <a:avLst/>
          </a:prstGeom>
          <a:noFill/>
        </p:spPr>
        <p:txBody>
          <a:bodyPr wrap="square" rtlCol="0">
            <a:spAutoFit/>
          </a:bodyPr>
          <a:lstStyle/>
          <a:p>
            <a:r>
              <a:rPr lang="en-US" sz="1400" dirty="0"/>
              <a:t>ref:  T. Han et.al. </a:t>
            </a:r>
            <a:r>
              <a:rPr lang="en-US" sz="1400" dirty="0">
                <a:hlinkClick r:id="rId7"/>
              </a:rPr>
              <a:t>arXiv:1611.00788v2</a:t>
            </a:r>
            <a:endParaRPr lang="en-US" sz="1400" dirty="0"/>
          </a:p>
        </p:txBody>
      </p:sp>
      <p:sp>
        <p:nvSpPr>
          <p:cNvPr id="8" name="Footer Placeholder 7">
            <a:extLst>
              <a:ext uri="{FF2B5EF4-FFF2-40B4-BE49-F238E27FC236}">
                <a16:creationId xmlns:a16="http://schemas.microsoft.com/office/drawing/2014/main" id="{0A4BD60D-ED9B-1EC5-B6BE-3567DA33F433}"/>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a:ln>
                  <a:noFill/>
                </a:ln>
                <a:solidFill>
                  <a:srgbClr val="ED8428"/>
                </a:solidFill>
                <a:effectLst/>
                <a:uLnTx/>
                <a:uFillTx/>
                <a:latin typeface="Gill Sans MT" panose="020B0502020104020203"/>
                <a:ea typeface="+mn-ea"/>
                <a:cs typeface="+mn-cs"/>
              </a:rPr>
              <a:t>Pheno '23</a:t>
            </a:r>
            <a:endPar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257252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D8CDA309-0F70-54C2-A9EF-AB0538C821B5}"/>
              </a:ext>
            </a:extLst>
          </p:cNvPr>
          <p:cNvSpPr>
            <a:spLocks noGrp="1"/>
          </p:cNvSpPr>
          <p:nvPr>
            <p:ph type="title"/>
          </p:nvPr>
        </p:nvSpPr>
        <p:spPr>
          <a:xfrm>
            <a:off x="959157" y="483551"/>
            <a:ext cx="3269749" cy="2945450"/>
          </a:xfrm>
        </p:spPr>
        <p:txBody>
          <a:bodyPr anchor="ctr">
            <a:normAutofit/>
          </a:bodyPr>
          <a:lstStyle/>
          <a:p>
            <a:r>
              <a:rPr lang="en-US" sz="2500" dirty="0" err="1">
                <a:solidFill>
                  <a:srgbClr val="FFFFFF"/>
                </a:solidFill>
              </a:rPr>
              <a:t>Qcd</a:t>
            </a:r>
            <a:r>
              <a:rPr lang="en-US" sz="2500" dirty="0">
                <a:solidFill>
                  <a:srgbClr val="FFFFFF"/>
                </a:solidFill>
              </a:rPr>
              <a:t> background</a:t>
            </a:r>
            <a:br>
              <a:rPr lang="en-US" sz="2500" dirty="0">
                <a:solidFill>
                  <a:srgbClr val="FFFFFF"/>
                </a:solidFill>
              </a:rPr>
            </a:br>
            <a:br>
              <a:rPr lang="en-US" sz="2500" dirty="0">
                <a:solidFill>
                  <a:srgbClr val="FFFFFF"/>
                </a:solidFill>
              </a:rPr>
            </a:br>
            <a:endParaRPr lang="en-US" sz="2500" dirty="0">
              <a:solidFill>
                <a:srgbClr val="FFFFFF"/>
              </a:solidFill>
            </a:endParaRP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98B0041E-84AF-7B59-716B-3937F0649BF7}"/>
                  </a:ext>
                </a:extLst>
              </p:cNvPr>
              <p:cNvSpPr>
                <a:spLocks noGrp="1"/>
              </p:cNvSpPr>
              <p:nvPr>
                <p:ph idx="1"/>
              </p:nvPr>
            </p:nvSpPr>
            <p:spPr>
              <a:xfrm>
                <a:off x="5124664" y="474841"/>
                <a:ext cx="6108179" cy="3563005"/>
              </a:xfrm>
            </p:spPr>
            <p:txBody>
              <a:bodyPr anchor="ctr">
                <a:noAutofit/>
              </a:bodyPr>
              <a:lstStyle/>
              <a:p>
                <a:r>
                  <a:rPr lang="en-US" dirty="0"/>
                  <a:t>The hard process that we study, at fixed jet mass </a:t>
                </a:r>
                <a14:m>
                  <m:oMath xmlns:m="http://schemas.openxmlformats.org/officeDocument/2006/math">
                    <m:r>
                      <a:rPr lang="en-US" i="1">
                        <a:latin typeface="Cambria Math" panose="02040503050406030204" pitchFamily="18" charset="0"/>
                      </a:rPr>
                      <m:t>𝑚</m:t>
                    </m:r>
                    <m:r>
                      <a:rPr lang="en-US" i="1">
                        <a:latin typeface="Cambria Math" panose="02040503050406030204" pitchFamily="18" charset="0"/>
                      </a:rPr>
                      <m:t>,</m:t>
                    </m:r>
                  </m:oMath>
                </a14:m>
                <a:r>
                  <a:rPr lang="en-US" dirty="0"/>
                  <a:t> for QCD backgrounds is</a:t>
                </a:r>
                <a:br>
                  <a:rPr lang="en-US" dirty="0"/>
                </a:br>
                <a:r>
                  <a:rPr lang="en-US" dirty="0"/>
                  <a:t>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𝑊</m:t>
                        </m:r>
                      </m:e>
                      <m:sup>
                        <m:r>
                          <a:rPr lang="en-US" i="1">
                            <a:latin typeface="Cambria Math" panose="02040503050406030204" pitchFamily="18" charset="0"/>
                          </a:rPr>
                          <m:t>+</m:t>
                        </m:r>
                      </m:sup>
                    </m:sSup>
                    <m:sSup>
                      <m:sSupPr>
                        <m:ctrlPr>
                          <a:rPr lang="en-US" i="1">
                            <a:latin typeface="Cambria Math" panose="02040503050406030204" pitchFamily="18" charset="0"/>
                          </a:rPr>
                        </m:ctrlPr>
                      </m:sSupPr>
                      <m:e>
                        <m:r>
                          <a:rPr lang="en-US" i="1">
                            <a:latin typeface="Cambria Math" panose="02040503050406030204" pitchFamily="18" charset="0"/>
                          </a:rPr>
                          <m:t>𝑊</m:t>
                        </m:r>
                      </m:e>
                      <m:sup>
                        <m:r>
                          <a:rPr lang="en-US" i="1">
                            <a:latin typeface="Cambria Math" panose="02040503050406030204" pitchFamily="18" charset="0"/>
                          </a:rPr>
                          <m:t>−</m:t>
                        </m:r>
                      </m:sup>
                    </m:sSup>
                    <m:r>
                      <a:rPr lang="en-US" i="1">
                        <a:latin typeface="Cambria Math" panose="02040503050406030204" pitchFamily="18" charset="0"/>
                      </a:rPr>
                      <m:t>→</m:t>
                    </m:r>
                    <m:r>
                      <a:rPr lang="en-US" i="1">
                        <a:latin typeface="Cambria Math" panose="02040503050406030204" pitchFamily="18" charset="0"/>
                      </a:rPr>
                      <m:t>𝑞</m:t>
                    </m:r>
                    <m:r>
                      <a:rPr lang="en-US" i="1">
                        <a:latin typeface="Cambria Math" panose="02040503050406030204" pitchFamily="18" charset="0"/>
                      </a:rPr>
                      <m:t> </m:t>
                    </m:r>
                    <m:bar>
                      <m:barPr>
                        <m:pos m:val="top"/>
                        <m:ctrlPr>
                          <a:rPr lang="en-US" i="1">
                            <a:latin typeface="Cambria Math" panose="02040503050406030204" pitchFamily="18" charset="0"/>
                          </a:rPr>
                        </m:ctrlPr>
                      </m:barPr>
                      <m:e>
                        <m:r>
                          <a:rPr lang="en-US" i="1">
                            <a:latin typeface="Cambria Math" panose="02040503050406030204" pitchFamily="18" charset="0"/>
                          </a:rPr>
                          <m:t>𝑞</m:t>
                        </m:r>
                      </m:e>
                    </m:bar>
                  </m:oMath>
                </a14:m>
                <a:endParaRPr lang="en-US" dirty="0"/>
              </a:p>
              <a:p>
                <a:r>
                  <a:rPr lang="en-US" dirty="0"/>
                  <a:t>The differential cross-section can be obtained by taking the inverse Laplace Transform of the NLL resummed cross-section </a:t>
                </a:r>
                <a:br>
                  <a:rPr lang="en-US" dirty="0"/>
                </a:br>
                <a:br>
                  <a:rPr lang="en-US" dirty="0"/>
                </a:b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𝑑</m:t>
                        </m:r>
                        <m:r>
                          <a:rPr lang="en-US" b="0" i="1" smtClean="0">
                            <a:latin typeface="Cambria Math" panose="02040503050406030204" pitchFamily="18" charset="0"/>
                          </a:rPr>
                          <m:t>𝜎</m:t>
                        </m:r>
                      </m:num>
                      <m:den>
                        <m:r>
                          <a:rPr lang="en-US" i="1">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den>
                    </m:f>
                    <m:r>
                      <a:rPr lang="en-US" i="1">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0</m:t>
                        </m:r>
                      </m:sub>
                    </m:sSub>
                    <m:r>
                      <a:rPr lang="en-US" b="0" i="1" smtClean="0">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𝑑</m:t>
                        </m:r>
                      </m:num>
                      <m:den>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den>
                    </m:f>
                    <m:r>
                      <a:rPr lang="en-US" i="1">
                        <a:latin typeface="Cambria Math" panose="02040503050406030204" pitchFamily="18" charset="0"/>
                      </a:rPr>
                      <m:t> </m:t>
                    </m:r>
                    <m:sSub>
                      <m:sSubPr>
                        <m:ctrlPr>
                          <a:rPr lang="en-US" b="0" i="1" smtClean="0">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𝑄𝐶𝐷</m:t>
                        </m:r>
                      </m:sub>
                    </m:sSub>
                    <m:d>
                      <m:dPr>
                        <m:ctrlPr>
                          <a:rPr lang="en-US" i="1">
                            <a:latin typeface="Cambria Math" panose="02040503050406030204" pitchFamily="18" charset="0"/>
                          </a:rPr>
                        </m:ctrlPr>
                      </m:dPr>
                      <m:e>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den>
                        </m:f>
                        <m:r>
                          <a:rPr lang="en-US" i="1">
                            <a:latin typeface="Cambria Math" panose="02040503050406030204" pitchFamily="18" charset="0"/>
                          </a:rPr>
                          <m:t>,</m:t>
                        </m:r>
                        <m:r>
                          <a:rPr lang="en-US" i="1">
                            <a:latin typeface="Cambria Math" panose="02040503050406030204" pitchFamily="18" charset="0"/>
                          </a:rPr>
                          <m:t>𝑄</m:t>
                        </m:r>
                      </m:e>
                    </m:d>
                  </m:oMath>
                </a14:m>
                <a:br>
                  <a:rPr lang="en-US" dirty="0"/>
                </a:br>
                <a:br>
                  <a:rPr lang="en-US" dirty="0"/>
                </a:br>
                <a:r>
                  <a:rPr lang="en-US" dirty="0"/>
                  <a:t>where,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oMath>
                </a14:m>
                <a:r>
                  <a:rPr lang="en-US" dirty="0"/>
                  <a:t> is the invariant mass squared of the final state jets.</a:t>
                </a:r>
                <a:br>
                  <a:rPr lang="en-US" dirty="0"/>
                </a:br>
                <a:endParaRPr lang="en-US" dirty="0"/>
              </a:p>
            </p:txBody>
          </p:sp>
        </mc:Choice>
        <mc:Fallback xmlns="">
          <p:sp>
            <p:nvSpPr>
              <p:cNvPr id="6" name="Content Placeholder 5">
                <a:extLst>
                  <a:ext uri="{FF2B5EF4-FFF2-40B4-BE49-F238E27FC236}">
                    <a16:creationId xmlns:a16="http://schemas.microsoft.com/office/drawing/2014/main" id="{98B0041E-84AF-7B59-716B-3937F0649BF7}"/>
                  </a:ext>
                </a:extLst>
              </p:cNvPr>
              <p:cNvSpPr>
                <a:spLocks noGrp="1" noRot="1" noChangeAspect="1" noMove="1" noResize="1" noEditPoints="1" noAdjustHandles="1" noChangeArrowheads="1" noChangeShapeType="1" noTextEdit="1"/>
              </p:cNvSpPr>
              <p:nvPr>
                <p:ph idx="1"/>
              </p:nvPr>
            </p:nvSpPr>
            <p:spPr>
              <a:xfrm>
                <a:off x="5124664" y="474841"/>
                <a:ext cx="6108179" cy="3563005"/>
              </a:xfrm>
              <a:blipFill>
                <a:blip r:embed="rId3"/>
                <a:stretch>
                  <a:fillRect l="-399" t="-513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90EEC08-139D-2FB5-AE29-88CFA509C633}"/>
              </a:ext>
            </a:extLst>
          </p:cNvPr>
          <p:cNvSpPr>
            <a:spLocks noGrp="1"/>
          </p:cNvSpPr>
          <p:nvPr>
            <p:ph type="sldNum" sz="quarter" idx="12"/>
          </p:nvPr>
        </p:nvSpPr>
        <p:spPr>
          <a:xfrm>
            <a:off x="10558300" y="6425344"/>
            <a:ext cx="1052508" cy="365125"/>
          </a:xfrm>
        </p:spPr>
        <p:txBody>
          <a:bodyPr>
            <a:normAutofit/>
          </a:bodyPr>
          <a:lstStyle/>
          <a:p>
            <a:pPr>
              <a:spcAft>
                <a:spcPts val="600"/>
              </a:spcAft>
            </a:pPr>
            <a:fld id="{3352F035-A5FA-4122-909F-FE154D5F8C31}" type="slidenum">
              <a:rPr lang="en-US">
                <a:solidFill>
                  <a:schemeClr val="tx1">
                    <a:lumMod val="75000"/>
                    <a:lumOff val="25000"/>
                  </a:schemeClr>
                </a:solidFill>
              </a:rPr>
              <a:pPr>
                <a:spcAft>
                  <a:spcPts val="600"/>
                </a:spcAft>
              </a:pPr>
              <a:t>6</a:t>
            </a:fld>
            <a:endParaRPr lang="en-US">
              <a:solidFill>
                <a:schemeClr val="tx1">
                  <a:lumMod val="75000"/>
                  <a:lumOff val="25000"/>
                </a:schemeClr>
              </a:solidFill>
            </a:endParaRPr>
          </a:p>
        </p:txBody>
      </p:sp>
      <p:pic>
        <p:nvPicPr>
          <p:cNvPr id="3" name="Content Placeholder 7">
            <a:extLst>
              <a:ext uri="{FF2B5EF4-FFF2-40B4-BE49-F238E27FC236}">
                <a16:creationId xmlns:a16="http://schemas.microsoft.com/office/drawing/2014/main" id="{5A0D5DE7-9539-B633-FB67-7EA2823E2CE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20808" y="2288067"/>
            <a:ext cx="3714287" cy="2765419"/>
          </a:xfrm>
          <a:prstGeom prst="rect">
            <a:avLst/>
          </a:prstGeom>
        </p:spPr>
      </p:pic>
      <p:sp>
        <p:nvSpPr>
          <p:cNvPr id="2" name="TextBox 1">
            <a:extLst>
              <a:ext uri="{FF2B5EF4-FFF2-40B4-BE49-F238E27FC236}">
                <a16:creationId xmlns:a16="http://schemas.microsoft.com/office/drawing/2014/main" id="{CB3929AD-82B7-027C-990A-7C7274EDDA7A}"/>
              </a:ext>
            </a:extLst>
          </p:cNvPr>
          <p:cNvSpPr txBox="1"/>
          <p:nvPr/>
        </p:nvSpPr>
        <p:spPr>
          <a:xfrm>
            <a:off x="255285" y="6393540"/>
            <a:ext cx="5402395" cy="400110"/>
          </a:xfrm>
          <a:prstGeom prst="rect">
            <a:avLst/>
          </a:prstGeom>
          <a:noFill/>
        </p:spPr>
        <p:txBody>
          <a:bodyPr wrap="square" rtlCol="0">
            <a:spAutoFit/>
          </a:bodyPr>
          <a:lstStyle/>
          <a:p>
            <a:r>
              <a:rPr lang="en-US" sz="1000" dirty="0"/>
              <a:t>ref: C. Berger, G. </a:t>
            </a:r>
            <a:r>
              <a:rPr lang="en-US" sz="1000" dirty="0" err="1"/>
              <a:t>Sterman</a:t>
            </a:r>
            <a:r>
              <a:rPr lang="en-US" sz="1000" dirty="0"/>
              <a:t> </a:t>
            </a:r>
            <a:r>
              <a:rPr lang="en-US" sz="1000" dirty="0" err="1">
                <a:hlinkClick r:id="rId5"/>
              </a:rPr>
              <a:t>arXiv:hep-ph</a:t>
            </a:r>
            <a:r>
              <a:rPr lang="en-US" sz="1000" dirty="0">
                <a:hlinkClick r:id="rId5"/>
              </a:rPr>
              <a:t>/0307394v2</a:t>
            </a:r>
            <a:br>
              <a:rPr lang="en-US" sz="1000" dirty="0"/>
            </a:br>
            <a:r>
              <a:rPr lang="en-US" sz="1000" dirty="0"/>
              <a:t>      S. Catani et.al Nuclear Physics B, Volume 407, Issue 1, 1993, Pages 3-42, ISSN 0550-3213</a:t>
            </a:r>
          </a:p>
        </p:txBody>
      </p:sp>
      <p:pic>
        <p:nvPicPr>
          <p:cNvPr id="10" name="Graphic 9">
            <a:extLst>
              <a:ext uri="{FF2B5EF4-FFF2-40B4-BE49-F238E27FC236}">
                <a16:creationId xmlns:a16="http://schemas.microsoft.com/office/drawing/2014/main" id="{78CB5139-AC56-836F-B3CF-BD36E19D21C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5954826" y="3775829"/>
            <a:ext cx="4601674" cy="3082171"/>
          </a:xfrm>
          <a:prstGeom prst="rect">
            <a:avLst/>
          </a:prstGeom>
        </p:spPr>
      </p:pic>
      <p:sp>
        <p:nvSpPr>
          <p:cNvPr id="8" name="Footer Placeholder 7">
            <a:extLst>
              <a:ext uri="{FF2B5EF4-FFF2-40B4-BE49-F238E27FC236}">
                <a16:creationId xmlns:a16="http://schemas.microsoft.com/office/drawing/2014/main" id="{8BD09E22-9A85-63A4-64D7-FE68D833936C}"/>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0" normalizeH="0" baseline="0" noProof="0">
                <a:ln>
                  <a:noFill/>
                </a:ln>
                <a:solidFill>
                  <a:srgbClr val="ED8428"/>
                </a:solidFill>
                <a:effectLst/>
                <a:uLnTx/>
                <a:uFillTx/>
                <a:latin typeface="Gill Sans MT" panose="020B0502020104020203"/>
                <a:ea typeface="+mn-ea"/>
                <a:cs typeface="+mn-cs"/>
              </a:rPr>
              <a:t>Pheno '23</a:t>
            </a:r>
            <a:endParaRPr kumimoji="0" lang="en-US" sz="900" b="0" i="0" u="none" strike="noStrike" kern="1200" cap="all" spc="0" normalizeH="0" baseline="0" noProof="0" dirty="0">
              <a:ln>
                <a:noFill/>
              </a:ln>
              <a:solidFill>
                <a:srgbClr val="ED8428"/>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07480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F0227-A39F-5A5D-8658-40B869C71C2D}"/>
              </a:ext>
            </a:extLst>
          </p:cNvPr>
          <p:cNvSpPr>
            <a:spLocks noGrp="1"/>
          </p:cNvSpPr>
          <p:nvPr>
            <p:ph type="title"/>
          </p:nvPr>
        </p:nvSpPr>
        <p:spPr/>
        <p:txBody>
          <a:bodyPr/>
          <a:lstStyle/>
          <a:p>
            <a:r>
              <a:rPr lang="en-US" dirty="0"/>
              <a:t>Super-renormalizable HIGGS Jet distribution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C0A2CEE-1484-3E62-63D1-D499A00C4299}"/>
                  </a:ext>
                </a:extLst>
              </p:cNvPr>
              <p:cNvSpPr>
                <a:spLocks noGrp="1"/>
              </p:cNvSpPr>
              <p:nvPr>
                <p:ph sz="half" idx="1"/>
              </p:nvPr>
            </p:nvSpPr>
            <p:spPr>
              <a:xfrm>
                <a:off x="581193" y="2228004"/>
                <a:ext cx="5422390" cy="3801604"/>
              </a:xfrm>
            </p:spPr>
            <p:txBody>
              <a:bodyPr>
                <a:normAutofit lnSpcReduction="10000"/>
              </a:bodyPr>
              <a:lstStyle/>
              <a:p>
                <a:r>
                  <a:rPr lang="en-US" dirty="0"/>
                  <a:t>Integrated cross-section for Higgs jets  </a:t>
                </a:r>
                <a:br>
                  <a:rPr lang="en-US" dirty="0"/>
                </a:br>
                <a:r>
                  <a:rPr lang="en-US" dirty="0"/>
                  <a:t>			</a:t>
                </a:r>
                <a14:m>
                  <m:oMath xmlns:m="http://schemas.openxmlformats.org/officeDocument/2006/math">
                    <m:sSub>
                      <m:sSubPr>
                        <m:ctrlPr>
                          <a:rPr lang="en-US" sz="2200" b="0" i="1" smtClean="0">
                            <a:latin typeface="Cambria Math" panose="02040503050406030204" pitchFamily="18" charset="0"/>
                          </a:rPr>
                        </m:ctrlPr>
                      </m:sSubPr>
                      <m:e>
                        <m:r>
                          <a:rPr lang="en-US" sz="2200" i="1">
                            <a:latin typeface="Cambria Math" panose="02040503050406030204" pitchFamily="18" charset="0"/>
                          </a:rPr>
                          <m:t>𝑅</m:t>
                        </m:r>
                      </m:e>
                      <m:sub>
                        <m:r>
                          <a:rPr lang="en-US" sz="2200" b="0" i="1" smtClean="0">
                            <a:latin typeface="Cambria Math" panose="02040503050406030204" pitchFamily="18" charset="0"/>
                          </a:rPr>
                          <m:t>𝐻</m:t>
                        </m:r>
                      </m:sub>
                    </m:sSub>
                    <m:d>
                      <m:dPr>
                        <m:ctrlPr>
                          <a:rPr lang="en-US" sz="2200" i="1">
                            <a:latin typeface="Cambria Math" panose="02040503050406030204" pitchFamily="18" charset="0"/>
                          </a:rPr>
                        </m:ctrlPr>
                      </m:dPr>
                      <m:e>
                        <m:sSup>
                          <m:sSupPr>
                            <m:ctrlPr>
                              <a:rPr lang="en-US" sz="2200" i="1">
                                <a:latin typeface="Cambria Math" panose="02040503050406030204" pitchFamily="18" charset="0"/>
                              </a:rPr>
                            </m:ctrlPr>
                          </m:sSupPr>
                          <m:e>
                            <m:r>
                              <a:rPr lang="en-US" sz="2200" i="1">
                                <a:latin typeface="Cambria Math" panose="02040503050406030204" pitchFamily="18" charset="0"/>
                              </a:rPr>
                              <m:t>𝑚</m:t>
                            </m:r>
                          </m:e>
                          <m:sup>
                            <m:r>
                              <a:rPr lang="en-US" sz="2200" i="1">
                                <a:latin typeface="Cambria Math" panose="02040503050406030204" pitchFamily="18" charset="0"/>
                              </a:rPr>
                              <m:t>2</m:t>
                            </m:r>
                          </m:sup>
                        </m:sSup>
                      </m:e>
                    </m:d>
                    <m:r>
                      <a:rPr lang="en-US" sz="2200" i="1">
                        <a:latin typeface="Cambria Math" panose="02040503050406030204" pitchFamily="18" charset="0"/>
                      </a:rPr>
                      <m:t>=</m:t>
                    </m:r>
                    <m:f>
                      <m:fPr>
                        <m:ctrlPr>
                          <a:rPr lang="en-US" sz="2200" i="1">
                            <a:latin typeface="Cambria Math" panose="02040503050406030204" pitchFamily="18" charset="0"/>
                          </a:rPr>
                        </m:ctrlPr>
                      </m:fPr>
                      <m:num>
                        <m:nary>
                          <m:naryPr>
                            <m:ctrlPr>
                              <a:rPr lang="en-US" sz="2200" i="1">
                                <a:latin typeface="Cambria Math" panose="02040503050406030204" pitchFamily="18" charset="0"/>
                              </a:rPr>
                            </m:ctrlPr>
                          </m:naryPr>
                          <m:sub>
                            <m:r>
                              <a:rPr lang="en-US" sz="2200" i="1">
                                <a:latin typeface="Cambria Math" panose="02040503050406030204" pitchFamily="18" charset="0"/>
                              </a:rPr>
                              <m:t>4</m:t>
                            </m:r>
                            <m:sSubSup>
                              <m:sSubSupPr>
                                <m:ctrlPr>
                                  <a:rPr lang="en-US" sz="2200" i="1">
                                    <a:latin typeface="Cambria Math" panose="02040503050406030204" pitchFamily="18" charset="0"/>
                                  </a:rPr>
                                </m:ctrlPr>
                              </m:sSubSupPr>
                              <m:e>
                                <m:r>
                                  <a:rPr lang="en-US" sz="2200" i="1">
                                    <a:latin typeface="Cambria Math" panose="02040503050406030204" pitchFamily="18" charset="0"/>
                                  </a:rPr>
                                  <m:t>𝑚</m:t>
                                </m:r>
                              </m:e>
                              <m:sub>
                                <m:r>
                                  <a:rPr lang="en-US" sz="2200" i="1">
                                    <a:latin typeface="Cambria Math" panose="02040503050406030204" pitchFamily="18" charset="0"/>
                                  </a:rPr>
                                  <m:t>h</m:t>
                                </m:r>
                              </m:sub>
                              <m:sup>
                                <m:r>
                                  <a:rPr lang="en-US" sz="2200" i="1">
                                    <a:latin typeface="Cambria Math" panose="02040503050406030204" pitchFamily="18" charset="0"/>
                                  </a:rPr>
                                  <m:t>2</m:t>
                                </m:r>
                              </m:sup>
                            </m:sSubSup>
                          </m:sub>
                          <m:sup>
                            <m:sSup>
                              <m:sSupPr>
                                <m:ctrlPr>
                                  <a:rPr lang="en-US" sz="2200" i="1">
                                    <a:latin typeface="Cambria Math" panose="02040503050406030204" pitchFamily="18" charset="0"/>
                                  </a:rPr>
                                </m:ctrlPr>
                              </m:sSupPr>
                              <m:e>
                                <m:r>
                                  <a:rPr lang="en-US" sz="2200" i="1">
                                    <a:latin typeface="Cambria Math" panose="02040503050406030204" pitchFamily="18" charset="0"/>
                                  </a:rPr>
                                  <m:t>𝑚</m:t>
                                </m:r>
                              </m:e>
                              <m:sup>
                                <m:r>
                                  <a:rPr lang="en-US" sz="2200" i="1">
                                    <a:latin typeface="Cambria Math" panose="02040503050406030204" pitchFamily="18" charset="0"/>
                                  </a:rPr>
                                  <m:t>2</m:t>
                                </m:r>
                              </m:sup>
                            </m:sSup>
                          </m:sup>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𝐽</m:t>
                                </m:r>
                              </m:e>
                              <m:sub>
                                <m:r>
                                  <a:rPr lang="en-US" sz="2200" b="0" i="1" smtClean="0">
                                    <a:latin typeface="Cambria Math" panose="02040503050406030204" pitchFamily="18" charset="0"/>
                                  </a:rPr>
                                  <m:t>𝐻</m:t>
                                </m:r>
                              </m:sub>
                            </m:sSub>
                            <m:d>
                              <m:dPr>
                                <m:ctrlPr>
                                  <a:rPr lang="en-US" sz="2200" i="1">
                                    <a:latin typeface="Cambria Math" panose="02040503050406030204" pitchFamily="18" charset="0"/>
                                  </a:rPr>
                                </m:ctrlPr>
                              </m:dPr>
                              <m:e>
                                <m:sSup>
                                  <m:sSupPr>
                                    <m:ctrlPr>
                                      <a:rPr lang="en-US" sz="2200" i="1">
                                        <a:latin typeface="Cambria Math" panose="02040503050406030204" pitchFamily="18" charset="0"/>
                                      </a:rPr>
                                    </m:ctrlPr>
                                  </m:sSupPr>
                                  <m:e>
                                    <m:r>
                                      <a:rPr lang="en-US" sz="2200" i="1">
                                        <a:latin typeface="Cambria Math" panose="02040503050406030204" pitchFamily="18" charset="0"/>
                                      </a:rPr>
                                      <m:t>𝑚</m:t>
                                    </m:r>
                                  </m:e>
                                  <m:sup>
                                    <m:r>
                                      <a:rPr lang="en-US" sz="2200" i="1">
                                        <a:latin typeface="Cambria Math" panose="02040503050406030204" pitchFamily="18" charset="0"/>
                                      </a:rPr>
                                      <m:t>′2</m:t>
                                    </m:r>
                                  </m:sup>
                                </m:sSup>
                              </m:e>
                            </m:d>
                            <m:r>
                              <a:rPr lang="en-US" sz="2200" i="1">
                                <a:latin typeface="Cambria Math" panose="02040503050406030204" pitchFamily="18" charset="0"/>
                              </a:rPr>
                              <m:t>𝑑</m:t>
                            </m:r>
                            <m:sSup>
                              <m:sSupPr>
                                <m:ctrlPr>
                                  <a:rPr lang="en-US" sz="2200" i="1">
                                    <a:latin typeface="Cambria Math" panose="02040503050406030204" pitchFamily="18" charset="0"/>
                                  </a:rPr>
                                </m:ctrlPr>
                              </m:sSupPr>
                              <m:e>
                                <m:r>
                                  <a:rPr lang="en-US" sz="2200" i="1">
                                    <a:latin typeface="Cambria Math" panose="02040503050406030204" pitchFamily="18" charset="0"/>
                                  </a:rPr>
                                  <m:t>𝑚</m:t>
                                </m:r>
                              </m:e>
                              <m:sup>
                                <m:r>
                                  <a:rPr lang="en-US" sz="2200" i="1">
                                    <a:latin typeface="Cambria Math" panose="02040503050406030204" pitchFamily="18" charset="0"/>
                                  </a:rPr>
                                  <m:t>′2</m:t>
                                </m:r>
                              </m:sup>
                            </m:sSup>
                          </m:e>
                        </m:nary>
                      </m:num>
                      <m:den>
                        <m:nary>
                          <m:naryPr>
                            <m:ctrlPr>
                              <a:rPr lang="en-US" sz="2200" i="1">
                                <a:latin typeface="Cambria Math" panose="02040503050406030204" pitchFamily="18" charset="0"/>
                              </a:rPr>
                            </m:ctrlPr>
                          </m:naryPr>
                          <m:sub>
                            <m:r>
                              <a:rPr lang="en-US" sz="2200" i="1">
                                <a:latin typeface="Cambria Math" panose="02040503050406030204" pitchFamily="18" charset="0"/>
                              </a:rPr>
                              <m:t>4</m:t>
                            </m:r>
                            <m:sSubSup>
                              <m:sSubSupPr>
                                <m:ctrlPr>
                                  <a:rPr lang="en-US" sz="2200" i="1">
                                    <a:latin typeface="Cambria Math" panose="02040503050406030204" pitchFamily="18" charset="0"/>
                                  </a:rPr>
                                </m:ctrlPr>
                              </m:sSubSupPr>
                              <m:e>
                                <m:r>
                                  <a:rPr lang="en-US" sz="2200" i="1">
                                    <a:latin typeface="Cambria Math" panose="02040503050406030204" pitchFamily="18" charset="0"/>
                                  </a:rPr>
                                  <m:t>𝑚</m:t>
                                </m:r>
                              </m:e>
                              <m:sub>
                                <m:r>
                                  <a:rPr lang="en-US" sz="2200" i="1">
                                    <a:latin typeface="Cambria Math" panose="02040503050406030204" pitchFamily="18" charset="0"/>
                                  </a:rPr>
                                  <m:t>h</m:t>
                                </m:r>
                              </m:sub>
                              <m:sup>
                                <m:r>
                                  <a:rPr lang="en-US" sz="2200" i="1">
                                    <a:latin typeface="Cambria Math" panose="02040503050406030204" pitchFamily="18" charset="0"/>
                                  </a:rPr>
                                  <m:t>2</m:t>
                                </m:r>
                              </m:sup>
                            </m:sSubSup>
                          </m:sub>
                          <m:sup>
                            <m:sSup>
                              <m:sSupPr>
                                <m:ctrlPr>
                                  <a:rPr lang="en-US" sz="2200" i="1">
                                    <a:latin typeface="Cambria Math" panose="02040503050406030204" pitchFamily="18" charset="0"/>
                                  </a:rPr>
                                </m:ctrlPr>
                              </m:sSupPr>
                              <m:e>
                                <m:r>
                                  <a:rPr lang="en-US" sz="2200" i="1">
                                    <a:latin typeface="Cambria Math" panose="02040503050406030204" pitchFamily="18" charset="0"/>
                                  </a:rPr>
                                  <m:t>∞</m:t>
                                </m:r>
                              </m:e>
                              <m:sup/>
                            </m:sSup>
                          </m:sup>
                          <m:e>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𝐽</m:t>
                                </m:r>
                              </m:e>
                              <m:sub>
                                <m:r>
                                  <a:rPr lang="en-US" sz="2200" b="0" i="1" smtClean="0">
                                    <a:latin typeface="Cambria Math" panose="02040503050406030204" pitchFamily="18" charset="0"/>
                                  </a:rPr>
                                  <m:t>𝐻</m:t>
                                </m:r>
                              </m:sub>
                            </m:sSub>
                            <m:d>
                              <m:dPr>
                                <m:ctrlPr>
                                  <a:rPr lang="en-US" sz="2200" i="1">
                                    <a:latin typeface="Cambria Math" panose="02040503050406030204" pitchFamily="18" charset="0"/>
                                  </a:rPr>
                                </m:ctrlPr>
                              </m:dPr>
                              <m:e>
                                <m:sSup>
                                  <m:sSupPr>
                                    <m:ctrlPr>
                                      <a:rPr lang="en-US" sz="2200" i="1">
                                        <a:latin typeface="Cambria Math" panose="02040503050406030204" pitchFamily="18" charset="0"/>
                                      </a:rPr>
                                    </m:ctrlPr>
                                  </m:sSupPr>
                                  <m:e>
                                    <m:r>
                                      <a:rPr lang="en-US" sz="2200" i="1">
                                        <a:latin typeface="Cambria Math" panose="02040503050406030204" pitchFamily="18" charset="0"/>
                                      </a:rPr>
                                      <m:t>𝑚</m:t>
                                    </m:r>
                                  </m:e>
                                  <m:sup>
                                    <m:r>
                                      <a:rPr lang="en-US" sz="2200" i="1">
                                        <a:latin typeface="Cambria Math" panose="02040503050406030204" pitchFamily="18" charset="0"/>
                                      </a:rPr>
                                      <m:t>′2</m:t>
                                    </m:r>
                                  </m:sup>
                                </m:sSup>
                              </m:e>
                            </m:d>
                            <m:r>
                              <a:rPr lang="en-US" sz="2200" i="1">
                                <a:latin typeface="Cambria Math" panose="02040503050406030204" pitchFamily="18" charset="0"/>
                              </a:rPr>
                              <m:t>𝑑</m:t>
                            </m:r>
                            <m:sSup>
                              <m:sSupPr>
                                <m:ctrlPr>
                                  <a:rPr lang="en-US" sz="2200" i="1">
                                    <a:latin typeface="Cambria Math" panose="02040503050406030204" pitchFamily="18" charset="0"/>
                                  </a:rPr>
                                </m:ctrlPr>
                              </m:sSupPr>
                              <m:e>
                                <m:r>
                                  <a:rPr lang="en-US" sz="2200" i="1">
                                    <a:latin typeface="Cambria Math" panose="02040503050406030204" pitchFamily="18" charset="0"/>
                                  </a:rPr>
                                  <m:t>𝑚</m:t>
                                </m:r>
                              </m:e>
                              <m:sup>
                                <m:r>
                                  <a:rPr lang="en-US" sz="2200" i="1">
                                    <a:latin typeface="Cambria Math" panose="02040503050406030204" pitchFamily="18" charset="0"/>
                                  </a:rPr>
                                  <m:t>′2</m:t>
                                </m:r>
                              </m:sup>
                            </m:sSup>
                          </m:e>
                        </m:nary>
                      </m:den>
                    </m:f>
                  </m:oMath>
                </a14:m>
                <a:endParaRPr lang="en-US" sz="2200" dirty="0"/>
              </a:p>
              <a:p>
                <a:r>
                  <a:rPr lang="en-US" dirty="0"/>
                  <a:t>The Higgs jet distribution is given by </a:t>
                </a:r>
                <a:br>
                  <a:rPr lang="en-US" dirty="0"/>
                </a:br>
                <a:br>
                  <a:rPr lang="en-US" dirty="0"/>
                </a:b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𝐻𝐻</m:t>
                            </m:r>
                          </m:sub>
                        </m:sSub>
                      </m:den>
                    </m:f>
                    <m:f>
                      <m:fPr>
                        <m:ctrlPr>
                          <a:rPr lang="en-US" i="1">
                            <a:latin typeface="Cambria Math" panose="02040503050406030204" pitchFamily="18" charset="0"/>
                          </a:rPr>
                        </m:ctrlPr>
                      </m:fPr>
                      <m:num>
                        <m:r>
                          <a:rPr lang="en-US" i="1">
                            <a:latin typeface="Cambria Math" panose="02040503050406030204" pitchFamily="18" charset="0"/>
                          </a:rPr>
                          <m:t>𝑑</m:t>
                        </m:r>
                        <m:r>
                          <a:rPr lang="en-US" i="1">
                            <a:latin typeface="Cambria Math" panose="02040503050406030204" pitchFamily="18" charset="0"/>
                          </a:rPr>
                          <m:t>𝜎</m:t>
                        </m:r>
                      </m:num>
                      <m:den>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den>
                    </m:f>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𝑑</m:t>
                        </m:r>
                      </m:num>
                      <m:den>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den>
                    </m:f>
                    <m:r>
                      <a:rPr lang="en-US" i="1">
                        <a:latin typeface="Cambria Math" panose="02040503050406030204" pitchFamily="18" charset="0"/>
                      </a:rPr>
                      <m:t>𝑅</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rPr>
                              <m:t>𝜎</m:t>
                            </m:r>
                          </m:e>
                          <m:sub>
                            <m:r>
                              <a:rPr lang="en-US" i="1">
                                <a:latin typeface="Cambria Math" panose="02040503050406030204" pitchFamily="18" charset="0"/>
                              </a:rPr>
                              <m:t>𝑡𝑜𝑡</m:t>
                            </m:r>
                          </m:sub>
                        </m:sSub>
                      </m:den>
                    </m:f>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𝐻</m:t>
                        </m:r>
                      </m:sub>
                    </m:sSub>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2</m:t>
                            </m:r>
                          </m:sup>
                        </m:sSup>
                      </m:e>
                    </m:d>
                  </m:oMath>
                </a14:m>
                <a:br>
                  <a:rPr lang="en-US" b="0" dirty="0"/>
                </a:br>
                <a:br>
                  <a:rPr lang="en-US" b="0" dirty="0"/>
                </a:br>
                <a14:m>
                  <m:oMath xmlns:m="http://schemas.openxmlformats.org/officeDocument/2006/math">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𝑑</m:t>
                        </m:r>
                        <m:r>
                          <a:rPr lang="en-US" b="0" i="1" smtClean="0">
                            <a:latin typeface="Cambria Math" panose="02040503050406030204" pitchFamily="18" charset="0"/>
                          </a:rPr>
                          <m:t>𝜎</m:t>
                        </m:r>
                      </m:num>
                      <m:den>
                        <m:r>
                          <a:rPr lang="en-US" b="0" i="1" smtClean="0">
                            <a:latin typeface="Cambria Math" panose="02040503050406030204" pitchFamily="18" charset="0"/>
                          </a:rPr>
                          <m:t>𝑑</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𝐻𝐻</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𝑡𝑜𝑡</m:t>
                            </m:r>
                            <m:r>
                              <a:rPr lang="en-US" b="0" i="1" smtClean="0">
                                <a:latin typeface="Cambria Math" panose="02040503050406030204" pitchFamily="18" charset="0"/>
                              </a:rPr>
                              <m:t> </m:t>
                            </m:r>
                          </m:sub>
                        </m:sSub>
                      </m:den>
                    </m:f>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𝐻</m:t>
                        </m:r>
                      </m:sub>
                    </m:sSub>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𝑚</m:t>
                            </m:r>
                          </m:e>
                          <m:sup>
                            <m:r>
                              <a:rPr lang="en-US" b="0" i="1" smtClean="0">
                                <a:latin typeface="Cambria Math" panose="02040503050406030204" pitchFamily="18" charset="0"/>
                              </a:rPr>
                              <m:t>2</m:t>
                            </m:r>
                          </m:sup>
                        </m:sSup>
                      </m:e>
                    </m:d>
                  </m:oMath>
                </a14:m>
                <a:endParaRPr lang="en-US" dirty="0"/>
              </a:p>
              <a:p>
                <a:r>
                  <a:rPr lang="en-US" dirty="0"/>
                  <a:t>This is the lowest order 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𝐸𝑊</m:t>
                        </m:r>
                      </m:sub>
                    </m:sSub>
                    <m:r>
                      <a:rPr lang="en-US" b="0" i="1" smtClean="0">
                        <a:latin typeface="Cambria Math" panose="02040503050406030204" pitchFamily="18" charset="0"/>
                      </a:rPr>
                      <m:t>. </m:t>
                    </m:r>
                  </m:oMath>
                </a14:m>
                <a:r>
                  <a:rPr lang="en-US" dirty="0"/>
                  <a:t>What about higher-order corrections 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𝐻</m:t>
                        </m:r>
                      </m:sub>
                    </m:sSub>
                  </m:oMath>
                </a14:m>
                <a:r>
                  <a:rPr lang="en-US" dirty="0"/>
                  <a:t>?</a:t>
                </a:r>
              </a:p>
            </p:txBody>
          </p:sp>
        </mc:Choice>
        <mc:Fallback xmlns="">
          <p:sp>
            <p:nvSpPr>
              <p:cNvPr id="3" name="Content Placeholder 2">
                <a:extLst>
                  <a:ext uri="{FF2B5EF4-FFF2-40B4-BE49-F238E27FC236}">
                    <a16:creationId xmlns:a16="http://schemas.microsoft.com/office/drawing/2014/main" id="{DC0A2CEE-1484-3E62-63D1-D499A00C4299}"/>
                  </a:ext>
                </a:extLst>
              </p:cNvPr>
              <p:cNvSpPr>
                <a:spLocks noGrp="1" noRot="1" noChangeAspect="1" noMove="1" noResize="1" noEditPoints="1" noAdjustHandles="1" noChangeArrowheads="1" noChangeShapeType="1" noTextEdit="1"/>
              </p:cNvSpPr>
              <p:nvPr>
                <p:ph sz="half" idx="1"/>
              </p:nvPr>
            </p:nvSpPr>
            <p:spPr>
              <a:xfrm>
                <a:off x="581193" y="2228004"/>
                <a:ext cx="5422390" cy="3801604"/>
              </a:xfrm>
              <a:blipFill>
                <a:blip r:embed="rId3"/>
                <a:stretch>
                  <a:fillRect l="-449" t="-1122" b="-2244"/>
                </a:stretch>
              </a:blipFill>
            </p:spPr>
            <p:txBody>
              <a:bodyPr/>
              <a:lstStyle/>
              <a:p>
                <a:r>
                  <a:rPr lang="en-US">
                    <a:noFill/>
                  </a:rPr>
                  <a:t> </a:t>
                </a:r>
              </a:p>
            </p:txBody>
          </p:sp>
        </mc:Fallback>
      </mc:AlternateContent>
      <p:pic>
        <p:nvPicPr>
          <p:cNvPr id="6" name="Content Placeholder 5">
            <a:extLst>
              <a:ext uri="{FF2B5EF4-FFF2-40B4-BE49-F238E27FC236}">
                <a16:creationId xmlns:a16="http://schemas.microsoft.com/office/drawing/2014/main" id="{059965B8-56F1-5533-D7FB-FF5C5B78799D}"/>
              </a:ext>
            </a:extLst>
          </p:cNvPr>
          <p:cNvPicPr>
            <a:picLocks noGrp="1" noChangeAspect="1"/>
          </p:cNvPicPr>
          <p:nvPr>
            <p:ph sz="half" idx="2"/>
          </p:nvPr>
        </p:nvPicPr>
        <p:blipFill>
          <a:blip r:embed="rId4">
            <a:extLst>
              <a:ext uri="{96DAC541-7B7A-43D3-8B79-37D633B846F1}">
                <asvg:svgBlip xmlns:asvg="http://schemas.microsoft.com/office/drawing/2016/SVG/main" r:embed="rId5"/>
              </a:ext>
            </a:extLst>
          </a:blip>
          <a:srcRect/>
          <a:stretch/>
        </p:blipFill>
        <p:spPr>
          <a:xfrm>
            <a:off x="6396270" y="2348706"/>
            <a:ext cx="5006508" cy="3390900"/>
          </a:xfrm>
        </p:spPr>
      </p:pic>
      <p:sp>
        <p:nvSpPr>
          <p:cNvPr id="4" name="Slide Number Placeholder 3">
            <a:extLst>
              <a:ext uri="{FF2B5EF4-FFF2-40B4-BE49-F238E27FC236}">
                <a16:creationId xmlns:a16="http://schemas.microsoft.com/office/drawing/2014/main" id="{CC9378B2-6DEB-8FBA-ED87-0B0DB2C1BF73}"/>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
        <p:nvSpPr>
          <p:cNvPr id="7" name="Footer Placeholder 6">
            <a:extLst>
              <a:ext uri="{FF2B5EF4-FFF2-40B4-BE49-F238E27FC236}">
                <a16:creationId xmlns:a16="http://schemas.microsoft.com/office/drawing/2014/main" id="{C604E209-789B-6AD0-7850-D8152F727E3F}"/>
              </a:ext>
            </a:extLst>
          </p:cNvPr>
          <p:cNvSpPr>
            <a:spLocks noGrp="1"/>
          </p:cNvSpPr>
          <p:nvPr>
            <p:ph type="ftr" sz="quarter" idx="11"/>
          </p:nvPr>
        </p:nvSpPr>
        <p:spPr/>
        <p:txBody>
          <a:bodyPr/>
          <a:lstStyle/>
          <a:p>
            <a:r>
              <a:rPr lang="en-US"/>
              <a:t>Pheno '23</a:t>
            </a:r>
            <a:endParaRPr lang="en-US" dirty="0"/>
          </a:p>
        </p:txBody>
      </p:sp>
    </p:spTree>
    <p:extLst>
      <p:ext uri="{BB962C8B-B14F-4D97-AF65-F5344CB8AC3E}">
        <p14:creationId xmlns:p14="http://schemas.microsoft.com/office/powerpoint/2010/main" val="3877257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F0227-A39F-5A5D-8658-40B869C71C2D}"/>
              </a:ext>
            </a:extLst>
          </p:cNvPr>
          <p:cNvSpPr>
            <a:spLocks noGrp="1"/>
          </p:cNvSpPr>
          <p:nvPr>
            <p:ph type="title"/>
          </p:nvPr>
        </p:nvSpPr>
        <p:spPr/>
        <p:txBody>
          <a:bodyPr>
            <a:normAutofit fontScale="90000"/>
          </a:bodyPr>
          <a:lstStyle/>
          <a:p>
            <a:br>
              <a:rPr lang="en-US" dirty="0"/>
            </a:br>
            <a:br>
              <a:rPr lang="en-US" dirty="0"/>
            </a:br>
            <a:br>
              <a:rPr lang="en-US" dirty="0"/>
            </a:br>
            <a:br>
              <a:rPr lang="en-US" dirty="0"/>
            </a:br>
            <a:r>
              <a:rPr lang="en-US" dirty="0"/>
              <a:t>Electro-weak corrections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C0A2CEE-1484-3E62-63D1-D499A00C4299}"/>
                  </a:ext>
                </a:extLst>
              </p:cNvPr>
              <p:cNvSpPr>
                <a:spLocks noGrp="1"/>
              </p:cNvSpPr>
              <p:nvPr>
                <p:ph sz="half" idx="1"/>
              </p:nvPr>
            </p:nvSpPr>
            <p:spPr>
              <a:xfrm>
                <a:off x="581190" y="1860239"/>
                <a:ext cx="6671665" cy="4537134"/>
              </a:xfrm>
            </p:spPr>
            <p:txBody>
              <a:bodyPr>
                <a:normAutofit/>
              </a:bodyPr>
              <a:lstStyle/>
              <a:p>
                <a:r>
                  <a:rPr lang="en-US" dirty="0"/>
                  <a:t>Typical higher order Electroweak corrections that go as double log will look like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𝐸𝑊</m:t>
                        </m:r>
                      </m:sub>
                    </m:sSub>
                    <m:r>
                      <a:rPr lang="en-US" b="0" i="1" smtClean="0">
                        <a:latin typeface="Cambria Math" panose="02040503050406030204" pitchFamily="18" charset="0"/>
                      </a:rPr>
                      <m:t>≃0.033</m:t>
                    </m:r>
                  </m:oMath>
                </a14:m>
                <a:r>
                  <a:rPr lang="en-US" dirty="0"/>
                  <a:t>)</a:t>
                </a:r>
                <a:br>
                  <a:rPr lang="en-US" dirty="0"/>
                </a:br>
                <a:br>
                  <a:rPr lang="en-US" dirty="0"/>
                </a:b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𝐶</m:t>
                        </m:r>
                      </m:e>
                      <m:sub>
                        <m:r>
                          <a:rPr lang="en-US" b="0" i="1" smtClean="0">
                            <a:latin typeface="Cambria Math" panose="02040503050406030204" pitchFamily="18" charset="0"/>
                          </a:rPr>
                          <m:t>𝐸𝑊</m:t>
                        </m:r>
                      </m:sub>
                      <m:sup>
                        <m:r>
                          <a:rPr lang="en-US" b="0" i="1" smtClean="0">
                            <a:latin typeface="Cambria Math" panose="02040503050406030204" pitchFamily="18" charset="0"/>
                          </a:rPr>
                          <m:t>(1)</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𝐸𝑊</m:t>
                            </m:r>
                          </m:sub>
                        </m:sSub>
                      </m:num>
                      <m:den>
                        <m:r>
                          <a:rPr lang="en-US" b="0" i="1" smtClean="0">
                            <a:latin typeface="Cambria Math" panose="02040503050406030204" pitchFamily="18" charset="0"/>
                          </a:rPr>
                          <m:t>𝜋</m:t>
                        </m:r>
                      </m:den>
                    </m:f>
                    <m:func>
                      <m:funcPr>
                        <m:ctrlPr>
                          <a:rPr lang="en-US" b="0" i="1" smtClean="0">
                            <a:latin typeface="Cambria Math" panose="02040503050406030204" pitchFamily="18" charset="0"/>
                          </a:rPr>
                        </m:ctrlPr>
                      </m:funcPr>
                      <m:fName>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ln</m:t>
                            </m:r>
                          </m:e>
                          <m:sup>
                            <m:r>
                              <a:rPr lang="en-US" b="0" i="1" smtClean="0">
                                <a:latin typeface="Cambria Math" panose="02040503050406030204" pitchFamily="18" charset="0"/>
                              </a:rPr>
                              <m:t>2</m:t>
                            </m:r>
                          </m:sup>
                        </m:sSup>
                      </m:fName>
                      <m:e>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r>
                          <a:rPr lang="en-US" b="0" i="1" smtClean="0">
                            <a:latin typeface="Cambria Math" panose="02040503050406030204" pitchFamily="18" charset="0"/>
                          </a:rPr>
                          <m:t>/4</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𝑚</m:t>
                            </m:r>
                          </m:e>
                          <m:sub>
                            <m:r>
                              <a:rPr lang="en-US" b="0" i="1" smtClean="0">
                                <a:latin typeface="Cambria Math" panose="02040503050406030204" pitchFamily="18" charset="0"/>
                              </a:rPr>
                              <m:t>𝐻</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e>
                    </m:func>
                  </m:oMath>
                </a14:m>
                <a:br>
                  <a:rPr lang="en-US" b="0" dirty="0"/>
                </a:br>
                <a:br>
                  <a:rPr lang="en-US" b="0" dirty="0"/>
                </a:br>
                <a14:m>
                  <m:oMath xmlns:m="http://schemas.openxmlformats.org/officeDocument/2006/math">
                    <m:r>
                      <a:rPr lang="en-US" b="0" i="1" smtClean="0">
                        <a:latin typeface="Cambria Math" panose="02040503050406030204" pitchFamily="18" charset="0"/>
                      </a:rPr>
                      <m:t>         ≃  −0.0866∗</m:t>
                    </m:r>
                    <m:func>
                      <m:funcPr>
                        <m:ctrlPr>
                          <a:rPr lang="en-US" b="0" i="1" smtClean="0">
                            <a:latin typeface="Cambria Math" panose="02040503050406030204" pitchFamily="18" charset="0"/>
                          </a:rPr>
                        </m:ctrlPr>
                      </m:funcPr>
                      <m:fName>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ln</m:t>
                            </m:r>
                          </m:e>
                          <m:sup>
                            <m:r>
                              <a:rPr lang="en-US" b="0" i="1" smtClean="0">
                                <a:latin typeface="Cambria Math" panose="02040503050406030204" pitchFamily="18" charset="0"/>
                              </a:rPr>
                              <m:t>2</m:t>
                            </m:r>
                          </m:sup>
                        </m:sSup>
                      </m:fName>
                      <m:e>
                        <m:d>
                          <m:dPr>
                            <m:ctrlPr>
                              <a:rPr lang="en-US" b="0" i="1" smtClean="0">
                                <a:latin typeface="Cambria Math" panose="02040503050406030204" pitchFamily="18" charset="0"/>
                              </a:rPr>
                            </m:ctrlPr>
                          </m:dPr>
                          <m:e>
                            <m:r>
                              <a:rPr lang="en-US" b="0" i="1" smtClean="0">
                                <a:latin typeface="Cambria Math" panose="02040503050406030204" pitchFamily="18" charset="0"/>
                              </a:rPr>
                              <m:t>4∗</m:t>
                            </m:r>
                            <m:r>
                              <a:rPr lang="en-US" b="0" i="1" smtClean="0">
                                <a:latin typeface="Cambria Math" panose="02040503050406030204" pitchFamily="18" charset="0"/>
                              </a:rPr>
                              <m:t>𝑄</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𝑇𝑒𝑉</m:t>
                                </m:r>
                              </m:e>
                            </m:d>
                          </m:e>
                        </m:d>
                      </m:e>
                    </m:func>
                  </m:oMath>
                </a14:m>
                <a:br>
                  <a:rPr lang="en-US" dirty="0"/>
                </a:br>
                <a:br>
                  <a:rPr lang="en-US" dirty="0"/>
                </a:br>
                <a:br>
                  <a:rPr lang="en-US" dirty="0"/>
                </a:br>
                <a:br>
                  <a:rPr lang="en-US" dirty="0"/>
                </a:br>
                <a:br>
                  <a:rPr lang="en-US" dirty="0"/>
                </a:br>
                <a:endParaRPr lang="en-US" dirty="0"/>
              </a:p>
              <a:p>
                <a:r>
                  <a:rPr lang="en-US" dirty="0"/>
                  <a:t>While these corrections are not small, they can be resummed.  This will be part of future work.</a:t>
                </a:r>
              </a:p>
            </p:txBody>
          </p:sp>
        </mc:Choice>
        <mc:Fallback xmlns="">
          <p:sp>
            <p:nvSpPr>
              <p:cNvPr id="3" name="Content Placeholder 2">
                <a:extLst>
                  <a:ext uri="{FF2B5EF4-FFF2-40B4-BE49-F238E27FC236}">
                    <a16:creationId xmlns:a16="http://schemas.microsoft.com/office/drawing/2014/main" id="{DC0A2CEE-1484-3E62-63D1-D499A00C4299}"/>
                  </a:ext>
                </a:extLst>
              </p:cNvPr>
              <p:cNvSpPr>
                <a:spLocks noGrp="1" noRot="1" noChangeAspect="1" noMove="1" noResize="1" noEditPoints="1" noAdjustHandles="1" noChangeArrowheads="1" noChangeShapeType="1" noTextEdit="1"/>
              </p:cNvSpPr>
              <p:nvPr>
                <p:ph sz="half" idx="1"/>
              </p:nvPr>
            </p:nvSpPr>
            <p:spPr>
              <a:xfrm>
                <a:off x="581190" y="1860239"/>
                <a:ext cx="6671665" cy="4537134"/>
              </a:xfrm>
              <a:blipFill>
                <a:blip r:embed="rId3"/>
                <a:stretch>
                  <a:fillRect l="-365" r="-146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C9378B2-6DEB-8FBA-ED87-0B0DB2C1BF73}"/>
              </a:ext>
            </a:extLst>
          </p:cNvPr>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14" name="Content Placeholder 13">
            <a:extLst>
              <a:ext uri="{FF2B5EF4-FFF2-40B4-BE49-F238E27FC236}">
                <a16:creationId xmlns:a16="http://schemas.microsoft.com/office/drawing/2014/main" id="{D244D346-2BAC-BD7A-1879-8949C32168F9}"/>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rcRect/>
          <a:stretch/>
        </p:blipFill>
        <p:spPr>
          <a:xfrm>
            <a:off x="7405080" y="2016581"/>
            <a:ext cx="3542535" cy="2186813"/>
          </a:xfrm>
        </p:spPr>
      </p:pic>
      <mc:AlternateContent xmlns:mc="http://schemas.openxmlformats.org/markup-compatibility/2006" xmlns:a14="http://schemas.microsoft.com/office/drawing/2010/main">
        <mc:Choice Requires="a14">
          <p:graphicFrame>
            <p:nvGraphicFramePr>
              <p:cNvPr id="6" name="Table 6">
                <a:extLst>
                  <a:ext uri="{FF2B5EF4-FFF2-40B4-BE49-F238E27FC236}">
                    <a16:creationId xmlns:a16="http://schemas.microsoft.com/office/drawing/2014/main" id="{CF2A790F-508F-2831-FEA4-F2A0F169AE05}"/>
                  </a:ext>
                </a:extLst>
              </p:cNvPr>
              <p:cNvGraphicFramePr>
                <a:graphicFrameLocks noGrp="1"/>
              </p:cNvGraphicFramePr>
              <p:nvPr>
                <p:extLst>
                  <p:ext uri="{D42A27DB-BD31-4B8C-83A1-F6EECF244321}">
                    <p14:modId xmlns:p14="http://schemas.microsoft.com/office/powerpoint/2010/main" val="1788989998"/>
                  </p:ext>
                </p:extLst>
              </p:nvPr>
            </p:nvGraphicFramePr>
            <p:xfrm>
              <a:off x="722921" y="4501985"/>
              <a:ext cx="8127999" cy="877143"/>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415725244"/>
                        </a:ext>
                      </a:extLst>
                    </a:gridCol>
                    <a:gridCol w="2709333">
                      <a:extLst>
                        <a:ext uri="{9D8B030D-6E8A-4147-A177-3AD203B41FA5}">
                          <a16:colId xmlns:a16="http://schemas.microsoft.com/office/drawing/2014/main" val="2055929542"/>
                        </a:ext>
                      </a:extLst>
                    </a:gridCol>
                    <a:gridCol w="2709333">
                      <a:extLst>
                        <a:ext uri="{9D8B030D-6E8A-4147-A177-3AD203B41FA5}">
                          <a16:colId xmlns:a16="http://schemas.microsoft.com/office/drawing/2014/main" val="996852658"/>
                        </a:ext>
                      </a:extLst>
                    </a:gridCol>
                  </a:tblGrid>
                  <a:tr h="506303">
                    <a:tc>
                      <a:txBody>
                        <a:bodyPr/>
                        <a:lstStyle/>
                        <a:p>
                          <a:pPr/>
                          <a14:m>
                            <m:oMathPara xmlns:m="http://schemas.openxmlformats.org/officeDocument/2006/math">
                              <m:oMathParaPr>
                                <m:jc m:val="centerGroup"/>
                              </m:oMathParaPr>
                              <m:oMath xmlns:m="http://schemas.openxmlformats.org/officeDocument/2006/math">
                                <m:sSubSup>
                                  <m:sSubSupPr>
                                    <m:ctrlPr>
                                      <a:rPr lang="en-US" b="1" i="1" smtClean="0">
                                        <a:latin typeface="Cambria Math" panose="02040503050406030204" pitchFamily="18" charset="0"/>
                                      </a:rPr>
                                    </m:ctrlPr>
                                  </m:sSubSupPr>
                                  <m:e>
                                    <m:r>
                                      <a:rPr lang="en-US" b="1" i="1" smtClean="0">
                                        <a:latin typeface="Cambria Math" panose="02040503050406030204" pitchFamily="18" charset="0"/>
                                      </a:rPr>
                                      <m:t>𝑪</m:t>
                                    </m:r>
                                  </m:e>
                                  <m:sub>
                                    <m:r>
                                      <a:rPr lang="en-US" b="1" i="1" smtClean="0">
                                        <a:latin typeface="Cambria Math" panose="02040503050406030204" pitchFamily="18" charset="0"/>
                                      </a:rPr>
                                      <m:t>𝑬𝑾</m:t>
                                    </m:r>
                                  </m:sub>
                                  <m:sup>
                                    <m:d>
                                      <m:dPr>
                                        <m:ctrlPr>
                                          <a:rPr lang="en-US" b="1" i="1" smtClean="0">
                                            <a:latin typeface="Cambria Math" panose="02040503050406030204" pitchFamily="18" charset="0"/>
                                          </a:rPr>
                                        </m:ctrlPr>
                                      </m:dPr>
                                      <m:e>
                                        <m:r>
                                          <a:rPr lang="en-US" b="1" i="1" smtClean="0">
                                            <a:latin typeface="Cambria Math" panose="02040503050406030204" pitchFamily="18" charset="0"/>
                                          </a:rPr>
                                          <m:t>𝟏</m:t>
                                        </m:r>
                                      </m:e>
                                    </m:d>
                                  </m:sup>
                                </m:sSubSup>
                                <m:r>
                                  <a:rPr lang="en-US" b="1" i="1" smtClean="0">
                                    <a:latin typeface="Cambria Math" panose="02040503050406030204" pitchFamily="18" charset="0"/>
                                  </a:rPr>
                                  <m:t>(</m:t>
                                </m:r>
                                <m:r>
                                  <a:rPr lang="en-US" b="1" i="1" smtClean="0">
                                    <a:latin typeface="Cambria Math" panose="02040503050406030204" pitchFamily="18" charset="0"/>
                                  </a:rPr>
                                  <m:t>𝟏𝟎</m:t>
                                </m:r>
                                <m:r>
                                  <a:rPr lang="en-US" b="1" i="1" smtClean="0">
                                    <a:latin typeface="Cambria Math" panose="02040503050406030204" pitchFamily="18" charset="0"/>
                                  </a:rPr>
                                  <m:t> </m:t>
                                </m:r>
                                <m:r>
                                  <a:rPr lang="en-US" b="1" i="1" smtClean="0">
                                    <a:latin typeface="Cambria Math" panose="02040503050406030204" pitchFamily="18" charset="0"/>
                                  </a:rPr>
                                  <m:t>𝑻𝒆𝑽</m:t>
                                </m:r>
                                <m:r>
                                  <a:rPr lang="en-US" b="1" i="1" smtClean="0">
                                    <a:latin typeface="Cambria Math" panose="02040503050406030204" pitchFamily="18" charset="0"/>
                                  </a:rPr>
                                  <m:t>)</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sSubSup>
                                  <m:sSubSupPr>
                                    <m:ctrlPr>
                                      <a:rPr lang="en-US" b="1" i="1" smtClean="0">
                                        <a:latin typeface="Cambria Math" panose="02040503050406030204" pitchFamily="18" charset="0"/>
                                      </a:rPr>
                                    </m:ctrlPr>
                                  </m:sSubSupPr>
                                  <m:e>
                                    <m:r>
                                      <a:rPr lang="en-US" b="1" i="1" smtClean="0">
                                        <a:latin typeface="Cambria Math" panose="02040503050406030204" pitchFamily="18" charset="0"/>
                                      </a:rPr>
                                      <m:t>𝑪</m:t>
                                    </m:r>
                                  </m:e>
                                  <m:sub>
                                    <m:r>
                                      <a:rPr lang="en-US" b="1" i="1" smtClean="0">
                                        <a:latin typeface="Cambria Math" panose="02040503050406030204" pitchFamily="18" charset="0"/>
                                      </a:rPr>
                                      <m:t>𝑬𝑾</m:t>
                                    </m:r>
                                  </m:sub>
                                  <m:sup>
                                    <m:d>
                                      <m:dPr>
                                        <m:ctrlPr>
                                          <a:rPr lang="en-US" b="1" i="1" smtClean="0">
                                            <a:latin typeface="Cambria Math" panose="02040503050406030204" pitchFamily="18" charset="0"/>
                                          </a:rPr>
                                        </m:ctrlPr>
                                      </m:dPr>
                                      <m:e>
                                        <m:r>
                                          <a:rPr lang="en-US" b="1" i="1" smtClean="0">
                                            <a:latin typeface="Cambria Math" panose="02040503050406030204" pitchFamily="18" charset="0"/>
                                          </a:rPr>
                                          <m:t>𝟏</m:t>
                                        </m:r>
                                      </m:e>
                                    </m:d>
                                  </m:sup>
                                </m:sSubSup>
                                <m:r>
                                  <a:rPr lang="en-US" b="1" i="1" smtClean="0">
                                    <a:latin typeface="Cambria Math" panose="02040503050406030204" pitchFamily="18" charset="0"/>
                                  </a:rPr>
                                  <m:t>(</m:t>
                                </m:r>
                                <m:r>
                                  <a:rPr lang="en-US" b="1" i="1" smtClean="0">
                                    <a:latin typeface="Cambria Math" panose="02040503050406030204" pitchFamily="18" charset="0"/>
                                  </a:rPr>
                                  <m:t>𝟑𝟎</m:t>
                                </m:r>
                                <m:r>
                                  <a:rPr lang="en-US" b="1" i="1" smtClean="0">
                                    <a:latin typeface="Cambria Math" panose="02040503050406030204" pitchFamily="18" charset="0"/>
                                  </a:rPr>
                                  <m:t> </m:t>
                                </m:r>
                                <m:r>
                                  <a:rPr lang="en-US" b="1" i="1" smtClean="0">
                                    <a:latin typeface="Cambria Math" panose="02040503050406030204" pitchFamily="18" charset="0"/>
                                  </a:rPr>
                                  <m:t>𝑻𝒆𝑽</m:t>
                                </m:r>
                                <m:r>
                                  <a:rPr lang="en-US" b="1" i="1" smtClean="0">
                                    <a:latin typeface="Cambria Math" panose="02040503050406030204" pitchFamily="18" charset="0"/>
                                  </a:rPr>
                                  <m:t>)</m:t>
                                </m:r>
                              </m:oMath>
                            </m:oMathPara>
                          </a14:m>
                          <a:endParaRPr lang="en-US" dirty="0"/>
                        </a:p>
                      </a:txBody>
                      <a:tcPr/>
                    </a:tc>
                    <a:tc>
                      <a:txBody>
                        <a:bodyPr/>
                        <a:lstStyle/>
                        <a:p>
                          <a:pPr/>
                          <a14:m>
                            <m:oMathPara xmlns:m="http://schemas.openxmlformats.org/officeDocument/2006/math">
                              <m:oMathParaPr>
                                <m:jc m:val="centerGroup"/>
                              </m:oMathParaPr>
                              <m:oMath xmlns:m="http://schemas.openxmlformats.org/officeDocument/2006/math">
                                <m:sSubSup>
                                  <m:sSubSupPr>
                                    <m:ctrlPr>
                                      <a:rPr lang="en-US" b="1" i="1" smtClean="0">
                                        <a:latin typeface="Cambria Math" panose="02040503050406030204" pitchFamily="18" charset="0"/>
                                      </a:rPr>
                                    </m:ctrlPr>
                                  </m:sSubSupPr>
                                  <m:e>
                                    <m:r>
                                      <a:rPr lang="en-US" b="1" i="1" smtClean="0">
                                        <a:latin typeface="Cambria Math" panose="02040503050406030204" pitchFamily="18" charset="0"/>
                                      </a:rPr>
                                      <m:t>𝑪</m:t>
                                    </m:r>
                                  </m:e>
                                  <m:sub>
                                    <m:r>
                                      <a:rPr lang="en-US" b="1" i="1" smtClean="0">
                                        <a:latin typeface="Cambria Math" panose="02040503050406030204" pitchFamily="18" charset="0"/>
                                      </a:rPr>
                                      <m:t>𝑬𝑾</m:t>
                                    </m:r>
                                  </m:sub>
                                  <m:sup>
                                    <m:d>
                                      <m:dPr>
                                        <m:ctrlPr>
                                          <a:rPr lang="en-US" b="1" i="1" smtClean="0">
                                            <a:latin typeface="Cambria Math" panose="02040503050406030204" pitchFamily="18" charset="0"/>
                                          </a:rPr>
                                        </m:ctrlPr>
                                      </m:dPr>
                                      <m:e>
                                        <m:r>
                                          <a:rPr lang="en-US" b="1" i="1" smtClean="0">
                                            <a:latin typeface="Cambria Math" panose="02040503050406030204" pitchFamily="18" charset="0"/>
                                          </a:rPr>
                                          <m:t>𝟏</m:t>
                                        </m:r>
                                      </m:e>
                                    </m:d>
                                  </m:sup>
                                </m:sSubSup>
                                <m:r>
                                  <a:rPr lang="en-US" b="1" i="1" smtClean="0">
                                    <a:latin typeface="Cambria Math" panose="02040503050406030204" pitchFamily="18" charset="0"/>
                                  </a:rPr>
                                  <m:t>(</m:t>
                                </m:r>
                                <m:r>
                                  <a:rPr lang="en-US" b="1" i="1" smtClean="0">
                                    <a:latin typeface="Cambria Math" panose="02040503050406030204" pitchFamily="18" charset="0"/>
                                  </a:rPr>
                                  <m:t>𝟏𝟎𝟎</m:t>
                                </m:r>
                                <m:r>
                                  <a:rPr lang="en-US" b="1" i="1" smtClean="0">
                                    <a:latin typeface="Cambria Math" panose="02040503050406030204" pitchFamily="18" charset="0"/>
                                  </a:rPr>
                                  <m:t> </m:t>
                                </m:r>
                                <m:r>
                                  <a:rPr lang="en-US" b="1" i="1" smtClean="0">
                                    <a:latin typeface="Cambria Math" panose="02040503050406030204" pitchFamily="18" charset="0"/>
                                  </a:rPr>
                                  <m:t>𝑻𝒆𝑽</m:t>
                                </m:r>
                                <m:r>
                                  <a:rPr lang="en-US" b="1" i="1" smtClean="0">
                                    <a:latin typeface="Cambria Math" panose="02040503050406030204" pitchFamily="18" charset="0"/>
                                  </a:rPr>
                                  <m:t>)</m:t>
                                </m:r>
                              </m:oMath>
                            </m:oMathPara>
                          </a14:m>
                          <a:endParaRPr lang="en-US" dirty="0"/>
                        </a:p>
                      </a:txBody>
                      <a:tcPr/>
                    </a:tc>
                    <a:extLst>
                      <a:ext uri="{0D108BD9-81ED-4DB2-BD59-A6C34878D82A}">
                        <a16:rowId xmlns:a16="http://schemas.microsoft.com/office/drawing/2014/main" val="848207948"/>
                      </a:ext>
                    </a:extLst>
                  </a:tr>
                  <a:tr h="370840">
                    <a:tc>
                      <a:txBody>
                        <a:bodyPr/>
                        <a:lstStyle/>
                        <a:p>
                          <a:r>
                            <a:rPr lang="en-US" dirty="0"/>
                            <a:t>-1.178</a:t>
                          </a:r>
                        </a:p>
                      </a:txBody>
                      <a:tcPr/>
                    </a:tc>
                    <a:tc>
                      <a:txBody>
                        <a:bodyPr/>
                        <a:lstStyle/>
                        <a:p>
                          <a:r>
                            <a:rPr lang="en-US" dirty="0"/>
                            <a:t>-1.984</a:t>
                          </a:r>
                        </a:p>
                      </a:txBody>
                      <a:tcPr/>
                    </a:tc>
                    <a:tc>
                      <a:txBody>
                        <a:bodyPr/>
                        <a:lstStyle/>
                        <a:p>
                          <a:r>
                            <a:rPr lang="en-US" dirty="0"/>
                            <a:t>-3.108</a:t>
                          </a:r>
                        </a:p>
                      </a:txBody>
                      <a:tcPr/>
                    </a:tc>
                    <a:extLst>
                      <a:ext uri="{0D108BD9-81ED-4DB2-BD59-A6C34878D82A}">
                        <a16:rowId xmlns:a16="http://schemas.microsoft.com/office/drawing/2014/main" val="2273249829"/>
                      </a:ext>
                    </a:extLst>
                  </a:tr>
                </a:tbl>
              </a:graphicData>
            </a:graphic>
          </p:graphicFrame>
        </mc:Choice>
        <mc:Fallback xmlns="">
          <p:graphicFrame>
            <p:nvGraphicFramePr>
              <p:cNvPr id="6" name="Table 6">
                <a:extLst>
                  <a:ext uri="{FF2B5EF4-FFF2-40B4-BE49-F238E27FC236}">
                    <a16:creationId xmlns:a16="http://schemas.microsoft.com/office/drawing/2014/main" id="{CF2A790F-508F-2831-FEA4-F2A0F169AE05}"/>
                  </a:ext>
                </a:extLst>
              </p:cNvPr>
              <p:cNvGraphicFramePr>
                <a:graphicFrameLocks noGrp="1"/>
              </p:cNvGraphicFramePr>
              <p:nvPr>
                <p:extLst>
                  <p:ext uri="{D42A27DB-BD31-4B8C-83A1-F6EECF244321}">
                    <p14:modId xmlns:p14="http://schemas.microsoft.com/office/powerpoint/2010/main" val="1788989998"/>
                  </p:ext>
                </p:extLst>
              </p:nvPr>
            </p:nvGraphicFramePr>
            <p:xfrm>
              <a:off x="722921" y="4501985"/>
              <a:ext cx="8127999" cy="877143"/>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415725244"/>
                        </a:ext>
                      </a:extLst>
                    </a:gridCol>
                    <a:gridCol w="2709333">
                      <a:extLst>
                        <a:ext uri="{9D8B030D-6E8A-4147-A177-3AD203B41FA5}">
                          <a16:colId xmlns:a16="http://schemas.microsoft.com/office/drawing/2014/main" val="2055929542"/>
                        </a:ext>
                      </a:extLst>
                    </a:gridCol>
                    <a:gridCol w="2709333">
                      <a:extLst>
                        <a:ext uri="{9D8B030D-6E8A-4147-A177-3AD203B41FA5}">
                          <a16:colId xmlns:a16="http://schemas.microsoft.com/office/drawing/2014/main" val="996852658"/>
                        </a:ext>
                      </a:extLst>
                    </a:gridCol>
                  </a:tblGrid>
                  <a:tr h="506303">
                    <a:tc>
                      <a:txBody>
                        <a:bodyPr/>
                        <a:lstStyle/>
                        <a:p>
                          <a:endParaRPr lang="en-US"/>
                        </a:p>
                      </a:txBody>
                      <a:tcPr>
                        <a:blipFill>
                          <a:blip r:embed="rId5"/>
                          <a:stretch>
                            <a:fillRect l="-225" t="-1190" r="-200899" b="-90476"/>
                          </a:stretch>
                        </a:blipFill>
                      </a:tcPr>
                    </a:tc>
                    <a:tc>
                      <a:txBody>
                        <a:bodyPr/>
                        <a:lstStyle/>
                        <a:p>
                          <a:endParaRPr lang="en-US"/>
                        </a:p>
                      </a:txBody>
                      <a:tcPr>
                        <a:blipFill>
                          <a:blip r:embed="rId5"/>
                          <a:stretch>
                            <a:fillRect l="-100450" t="-1190" r="-101351" b="-90476"/>
                          </a:stretch>
                        </a:blipFill>
                      </a:tcPr>
                    </a:tc>
                    <a:tc>
                      <a:txBody>
                        <a:bodyPr/>
                        <a:lstStyle/>
                        <a:p>
                          <a:endParaRPr lang="en-US"/>
                        </a:p>
                      </a:txBody>
                      <a:tcPr>
                        <a:blipFill>
                          <a:blip r:embed="rId5"/>
                          <a:stretch>
                            <a:fillRect l="-200000" t="-1190" r="-1124" b="-90476"/>
                          </a:stretch>
                        </a:blipFill>
                      </a:tcPr>
                    </a:tc>
                    <a:extLst>
                      <a:ext uri="{0D108BD9-81ED-4DB2-BD59-A6C34878D82A}">
                        <a16:rowId xmlns:a16="http://schemas.microsoft.com/office/drawing/2014/main" val="848207948"/>
                      </a:ext>
                    </a:extLst>
                  </a:tr>
                  <a:tr h="370840">
                    <a:tc>
                      <a:txBody>
                        <a:bodyPr/>
                        <a:lstStyle/>
                        <a:p>
                          <a:r>
                            <a:rPr lang="en-US" dirty="0"/>
                            <a:t>-1.178</a:t>
                          </a:r>
                        </a:p>
                      </a:txBody>
                      <a:tcPr/>
                    </a:tc>
                    <a:tc>
                      <a:txBody>
                        <a:bodyPr/>
                        <a:lstStyle/>
                        <a:p>
                          <a:r>
                            <a:rPr lang="en-US" dirty="0"/>
                            <a:t>-1.984</a:t>
                          </a:r>
                        </a:p>
                      </a:txBody>
                      <a:tcPr/>
                    </a:tc>
                    <a:tc>
                      <a:txBody>
                        <a:bodyPr/>
                        <a:lstStyle/>
                        <a:p>
                          <a:r>
                            <a:rPr lang="en-US" dirty="0"/>
                            <a:t>-3.108</a:t>
                          </a:r>
                        </a:p>
                      </a:txBody>
                      <a:tcPr/>
                    </a:tc>
                    <a:extLst>
                      <a:ext uri="{0D108BD9-81ED-4DB2-BD59-A6C34878D82A}">
                        <a16:rowId xmlns:a16="http://schemas.microsoft.com/office/drawing/2014/main" val="2273249829"/>
                      </a:ext>
                    </a:extLst>
                  </a:tr>
                </a:tbl>
              </a:graphicData>
            </a:graphic>
          </p:graphicFrame>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E1AEF4D-93F9-DF34-7858-C0FC616D2154}"/>
                  </a:ext>
                </a:extLst>
              </p:cNvPr>
              <p:cNvSpPr txBox="1"/>
              <p:nvPr/>
            </p:nvSpPr>
            <p:spPr>
              <a:xfrm>
                <a:off x="7405080" y="4016804"/>
                <a:ext cx="3055254" cy="37317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4</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𝑚</m:t>
                          </m:r>
                        </m:e>
                        <m:sub>
                          <m:r>
                            <a:rPr lang="en-US" b="0" i="1" smtClean="0">
                              <a:latin typeface="Cambria Math" panose="02040503050406030204" pitchFamily="18" charset="0"/>
                            </a:rPr>
                            <m:t>𝐻</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𝑘</m:t>
                          </m:r>
                        </m:e>
                        <m:sub>
                          <m:r>
                            <a:rPr lang="en-US" b="0" i="1" smtClean="0">
                              <a:latin typeface="Cambria Math" panose="02040503050406030204" pitchFamily="18" charset="0"/>
                            </a:rPr>
                            <m:t>⊥</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2</m:t>
                          </m:r>
                        </m:sup>
                      </m:sSup>
                    </m:oMath>
                  </m:oMathPara>
                </a14:m>
                <a:endParaRPr lang="en-US" dirty="0"/>
              </a:p>
            </p:txBody>
          </p:sp>
        </mc:Choice>
        <mc:Fallback xmlns="">
          <p:sp>
            <p:nvSpPr>
              <p:cNvPr id="5" name="TextBox 4">
                <a:extLst>
                  <a:ext uri="{FF2B5EF4-FFF2-40B4-BE49-F238E27FC236}">
                    <a16:creationId xmlns:a16="http://schemas.microsoft.com/office/drawing/2014/main" id="{BE1AEF4D-93F9-DF34-7858-C0FC616D2154}"/>
                  </a:ext>
                </a:extLst>
              </p:cNvPr>
              <p:cNvSpPr txBox="1">
                <a:spLocks noRot="1" noChangeAspect="1" noMove="1" noResize="1" noEditPoints="1" noAdjustHandles="1" noChangeArrowheads="1" noChangeShapeType="1" noTextEdit="1"/>
              </p:cNvSpPr>
              <p:nvPr/>
            </p:nvSpPr>
            <p:spPr>
              <a:xfrm>
                <a:off x="7405080" y="4016804"/>
                <a:ext cx="3055254" cy="373179"/>
              </a:xfrm>
              <a:prstGeom prst="rect">
                <a:avLst/>
              </a:prstGeom>
              <a:blipFill>
                <a:blip r:embed="rId6"/>
                <a:stretch>
                  <a:fillRect b="-11475"/>
                </a:stretch>
              </a:blipFill>
            </p:spPr>
            <p:txBody>
              <a:bodyPr/>
              <a:lstStyle/>
              <a:p>
                <a:r>
                  <a:rPr lang="en-US">
                    <a:noFill/>
                  </a:rPr>
                  <a:t> </a:t>
                </a:r>
              </a:p>
            </p:txBody>
          </p:sp>
        </mc:Fallback>
      </mc:AlternateContent>
      <p:sp>
        <p:nvSpPr>
          <p:cNvPr id="8" name="Footer Placeholder 7">
            <a:extLst>
              <a:ext uri="{FF2B5EF4-FFF2-40B4-BE49-F238E27FC236}">
                <a16:creationId xmlns:a16="http://schemas.microsoft.com/office/drawing/2014/main" id="{CD4BCBF3-43AF-7BBD-817A-784E1DE92490}"/>
              </a:ext>
            </a:extLst>
          </p:cNvPr>
          <p:cNvSpPr>
            <a:spLocks noGrp="1"/>
          </p:cNvSpPr>
          <p:nvPr>
            <p:ph type="ftr" sz="quarter" idx="11"/>
          </p:nvPr>
        </p:nvSpPr>
        <p:spPr>
          <a:xfrm>
            <a:off x="592344" y="6308650"/>
            <a:ext cx="6917210" cy="365125"/>
          </a:xfrm>
        </p:spPr>
        <p:txBody>
          <a:bodyPr/>
          <a:lstStyle/>
          <a:p>
            <a:r>
              <a:rPr lang="en-US" dirty="0" err="1"/>
              <a:t>Pheno</a:t>
            </a:r>
            <a:r>
              <a:rPr lang="en-US" dirty="0"/>
              <a:t> '23</a:t>
            </a:r>
          </a:p>
        </p:txBody>
      </p:sp>
    </p:spTree>
    <p:extLst>
      <p:ext uri="{BB962C8B-B14F-4D97-AF65-F5344CB8AC3E}">
        <p14:creationId xmlns:p14="http://schemas.microsoft.com/office/powerpoint/2010/main" val="1698241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14D4FB2-29E9-46FD-BF2D-F9F7839AD5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425454A4-D2E3-4C9B-9C98-0753150CE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18">
            <a:extLst>
              <a:ext uri="{FF2B5EF4-FFF2-40B4-BE49-F238E27FC236}">
                <a16:creationId xmlns:a16="http://schemas.microsoft.com/office/drawing/2014/main" id="{A44748C1-3EA7-44B8-AB46-D94CFD9536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0">
            <a:extLst>
              <a:ext uri="{FF2B5EF4-FFF2-40B4-BE49-F238E27FC236}">
                <a16:creationId xmlns:a16="http://schemas.microsoft.com/office/drawing/2014/main" id="{BB58AE2A-2E65-4243-AB68-B53651639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useBgFill="1">
        <p:nvSpPr>
          <p:cNvPr id="23" name="Rectangle 22">
            <a:extLst>
              <a:ext uri="{FF2B5EF4-FFF2-40B4-BE49-F238E27FC236}">
                <a16:creationId xmlns:a16="http://schemas.microsoft.com/office/drawing/2014/main" id="{5C6FAB9F-E173-4BA1-8DAC-4742FEDDA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23900"/>
            <a:ext cx="12192000" cy="6134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F1CB0C19-E2CE-6B58-6477-95BBA59C30FD}"/>
              </a:ext>
            </a:extLst>
          </p:cNvPr>
          <p:cNvSpPr>
            <a:spLocks noGrp="1"/>
          </p:cNvSpPr>
          <p:nvPr>
            <p:ph type="title"/>
          </p:nvPr>
        </p:nvSpPr>
        <p:spPr>
          <a:xfrm>
            <a:off x="581191" y="723901"/>
            <a:ext cx="10993549" cy="959933"/>
          </a:xfrm>
        </p:spPr>
        <p:txBody>
          <a:bodyPr vert="horz" lIns="91440" tIns="45720" rIns="91440" bIns="45720" rtlCol="0" anchor="b">
            <a:normAutofit/>
          </a:bodyPr>
          <a:lstStyle/>
          <a:p>
            <a:r>
              <a:rPr lang="en-US" sz="3600" dirty="0">
                <a:solidFill>
                  <a:schemeClr val="tx2"/>
                </a:solidFill>
              </a:rPr>
              <a:t>Comparison plots</a:t>
            </a:r>
          </a:p>
        </p:txBody>
      </p:sp>
      <p:sp>
        <p:nvSpPr>
          <p:cNvPr id="25" name="Rectangle 24">
            <a:extLst>
              <a:ext uri="{FF2B5EF4-FFF2-40B4-BE49-F238E27FC236}">
                <a16:creationId xmlns:a16="http://schemas.microsoft.com/office/drawing/2014/main" id="{582FF1DE-D404-419D-85D4-A44D437490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pic>
        <p:nvPicPr>
          <p:cNvPr id="8" name="Content Placeholder 7">
            <a:extLst>
              <a:ext uri="{FF2B5EF4-FFF2-40B4-BE49-F238E27FC236}">
                <a16:creationId xmlns:a16="http://schemas.microsoft.com/office/drawing/2014/main" id="{CAC99D36-F1A8-73BB-074A-F999FC450C32}"/>
              </a:ext>
            </a:extLst>
          </p:cNvPr>
          <p:cNvPicPr>
            <a:picLocks noGrp="1" noChangeAspect="1"/>
          </p:cNvPicPr>
          <p:nvPr>
            <p:ph sz="half"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4270249" y="2852669"/>
            <a:ext cx="3645188" cy="2468880"/>
          </a:xfrm>
          <a:prstGeom prst="rect">
            <a:avLst/>
          </a:prstGeom>
        </p:spPr>
      </p:pic>
      <p:sp>
        <p:nvSpPr>
          <p:cNvPr id="27" name="Rectangle 26">
            <a:extLst>
              <a:ext uri="{FF2B5EF4-FFF2-40B4-BE49-F238E27FC236}">
                <a16:creationId xmlns:a16="http://schemas.microsoft.com/office/drawing/2014/main" id="{59930553-8A16-4FA3-8A1A-F5B8897C2E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311" y="2785013"/>
            <a:ext cx="3702878" cy="3602736"/>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6878A0A-6575-4B20-BF8C-DB69BB868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275" y="2786877"/>
            <a:ext cx="3702878" cy="3602736"/>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Content Placeholder 9">
            <a:extLst>
              <a:ext uri="{FF2B5EF4-FFF2-40B4-BE49-F238E27FC236}">
                <a16:creationId xmlns:a16="http://schemas.microsoft.com/office/drawing/2014/main" id="{7BAEE4B2-B372-7A23-D52A-3D57EEAAFF3C}"/>
              </a:ext>
            </a:extLst>
          </p:cNvPr>
          <p:cNvPicPr>
            <a:picLocks noGrp="1" noChangeAspect="1"/>
          </p:cNvPicPr>
          <p:nvPr>
            <p:ph sz="half" idx="2"/>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8046721" y="2852669"/>
            <a:ext cx="3645188" cy="2468880"/>
          </a:xfrm>
          <a:prstGeom prst="rect">
            <a:avLst/>
          </a:prstGeom>
        </p:spPr>
      </p:pic>
      <p:sp>
        <p:nvSpPr>
          <p:cNvPr id="2" name="Slide Number Placeholder 1">
            <a:extLst>
              <a:ext uri="{FF2B5EF4-FFF2-40B4-BE49-F238E27FC236}">
                <a16:creationId xmlns:a16="http://schemas.microsoft.com/office/drawing/2014/main" id="{7C470B8E-460A-C3C9-348D-D3D2DF4E2CD9}"/>
              </a:ext>
            </a:extLst>
          </p:cNvPr>
          <p:cNvSpPr>
            <a:spLocks noGrp="1"/>
          </p:cNvSpPr>
          <p:nvPr>
            <p:ph type="sldNum" sz="quarter" idx="12"/>
          </p:nvPr>
        </p:nvSpPr>
        <p:spPr>
          <a:xfrm>
            <a:off x="10558300" y="6400800"/>
            <a:ext cx="1016440" cy="365125"/>
          </a:xfrm>
        </p:spPr>
        <p:txBody>
          <a:bodyPr vert="horz" lIns="91440" tIns="45720" rIns="91440" bIns="45720" rtlCol="0" anchor="ctr">
            <a:normAutofit/>
          </a:bodyPr>
          <a:lstStyle/>
          <a:p>
            <a:pPr defTabSz="457200">
              <a:spcAft>
                <a:spcPts val="600"/>
              </a:spcAft>
            </a:pPr>
            <a:fld id="{D57F1E4F-1CFF-5643-939E-217C01CDF565}" type="slidenum">
              <a:rPr lang="en-US" kern="1200" dirty="0">
                <a:solidFill>
                  <a:schemeClr val="accent1">
                    <a:lumMod val="75000"/>
                    <a:lumOff val="25000"/>
                  </a:schemeClr>
                </a:solidFill>
                <a:latin typeface="+mn-lt"/>
                <a:ea typeface="+mn-ea"/>
                <a:cs typeface="+mn-cs"/>
              </a:rPr>
              <a:pPr defTabSz="457200">
                <a:spcAft>
                  <a:spcPts val="600"/>
                </a:spcAft>
              </a:pPr>
              <a:t>9</a:t>
            </a:fld>
            <a:endParaRPr lang="en-US" kern="1200" dirty="0">
              <a:solidFill>
                <a:schemeClr val="accent1">
                  <a:lumMod val="75000"/>
                  <a:lumOff val="25000"/>
                </a:schemeClr>
              </a:solidFill>
              <a:latin typeface="+mn-lt"/>
              <a:ea typeface="+mn-ea"/>
              <a:cs typeface="+mn-cs"/>
            </a:endParaRPr>
          </a:p>
        </p:txBody>
      </p:sp>
      <p:sp>
        <p:nvSpPr>
          <p:cNvPr id="31" name="Rectangle 30">
            <a:extLst>
              <a:ext uri="{FF2B5EF4-FFF2-40B4-BE49-F238E27FC236}">
                <a16:creationId xmlns:a16="http://schemas.microsoft.com/office/drawing/2014/main" id="{962A4B40-93B3-4B94-8D5C-D666BA6206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36239" y="2790605"/>
            <a:ext cx="3702878" cy="3602736"/>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Content Placeholder 5">
            <a:extLst>
              <a:ext uri="{FF2B5EF4-FFF2-40B4-BE49-F238E27FC236}">
                <a16:creationId xmlns:a16="http://schemas.microsoft.com/office/drawing/2014/main" id="{553D9830-5775-62FF-1306-9CDA3FBBC34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57200" y="2852928"/>
            <a:ext cx="3645188" cy="2468880"/>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3F00E77-6274-C38C-548D-933BF4AFF840}"/>
                  </a:ext>
                </a:extLst>
              </p:cNvPr>
              <p:cNvSpPr txBox="1"/>
              <p:nvPr/>
            </p:nvSpPr>
            <p:spPr>
              <a:xfrm>
                <a:off x="742950" y="5581650"/>
                <a:ext cx="3045442" cy="3981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rPr>
                            <m:t>𝐶</m:t>
                          </m:r>
                        </m:e>
                        <m:sub>
                          <m:r>
                            <a:rPr lang="en-US" sz="1600" b="0" i="1" smtClean="0">
                              <a:latin typeface="Cambria Math" panose="02040503050406030204" pitchFamily="18" charset="0"/>
                            </a:rPr>
                            <m:t>𝐸𝑊</m:t>
                          </m:r>
                        </m:sub>
                        <m:sup>
                          <m:d>
                            <m:dPr>
                              <m:ctrlPr>
                                <a:rPr lang="en-US" sz="1600" b="0" i="1" smtClean="0">
                                  <a:latin typeface="Cambria Math" panose="02040503050406030204" pitchFamily="18" charset="0"/>
                                </a:rPr>
                              </m:ctrlPr>
                            </m:dPr>
                            <m:e>
                              <m:r>
                                <a:rPr lang="en-US" sz="1600" b="0" i="1" smtClean="0">
                                  <a:latin typeface="Cambria Math" panose="02040503050406030204" pitchFamily="18" charset="0"/>
                                </a:rPr>
                                <m:t>1</m:t>
                              </m:r>
                            </m:e>
                          </m:d>
                        </m:sup>
                      </m:sSubSup>
                      <m:r>
                        <a:rPr lang="en-US" sz="1600" b="0" i="1" smtClean="0">
                          <a:latin typeface="Cambria Math" panose="02040503050406030204" pitchFamily="18" charset="0"/>
                        </a:rPr>
                        <m:t> </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10 </m:t>
                          </m:r>
                          <m:r>
                            <a:rPr lang="en-US" sz="1600" b="0" i="1" smtClean="0">
                              <a:latin typeface="Cambria Math" panose="02040503050406030204" pitchFamily="18" charset="0"/>
                            </a:rPr>
                            <m:t>𝑇𝑒𝑉</m:t>
                          </m:r>
                        </m:e>
                      </m:d>
                      <m:r>
                        <a:rPr lang="en-US" sz="1600" b="0" i="1" smtClean="0">
                          <a:latin typeface="Cambria Math" panose="02040503050406030204" pitchFamily="18" charset="0"/>
                        </a:rPr>
                        <m:t>=−1.178</m:t>
                      </m:r>
                    </m:oMath>
                  </m:oMathPara>
                </a14:m>
                <a:endParaRPr lang="en-US" sz="1600" dirty="0"/>
              </a:p>
            </p:txBody>
          </p:sp>
        </mc:Choice>
        <mc:Fallback xmlns="">
          <p:sp>
            <p:nvSpPr>
              <p:cNvPr id="4" name="TextBox 3">
                <a:extLst>
                  <a:ext uri="{FF2B5EF4-FFF2-40B4-BE49-F238E27FC236}">
                    <a16:creationId xmlns:a16="http://schemas.microsoft.com/office/drawing/2014/main" id="{E3F00E77-6274-C38C-548D-933BF4AFF840}"/>
                  </a:ext>
                </a:extLst>
              </p:cNvPr>
              <p:cNvSpPr txBox="1">
                <a:spLocks noRot="1" noChangeAspect="1" noMove="1" noResize="1" noEditPoints="1" noAdjustHandles="1" noChangeArrowheads="1" noChangeShapeType="1" noTextEdit="1"/>
              </p:cNvSpPr>
              <p:nvPr/>
            </p:nvSpPr>
            <p:spPr>
              <a:xfrm>
                <a:off x="742950" y="5581650"/>
                <a:ext cx="3045442" cy="398122"/>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C7A22E0-7ECE-FE39-1B0D-BF2D8CE2D5B7}"/>
                  </a:ext>
                </a:extLst>
              </p:cNvPr>
              <p:cNvSpPr txBox="1"/>
              <p:nvPr/>
            </p:nvSpPr>
            <p:spPr>
              <a:xfrm>
                <a:off x="4886325" y="5554645"/>
                <a:ext cx="2696808" cy="3981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rPr>
                            <m:t>𝐶</m:t>
                          </m:r>
                        </m:e>
                        <m:sub>
                          <m:r>
                            <a:rPr lang="en-US" sz="1600" b="0" i="1" smtClean="0">
                              <a:latin typeface="Cambria Math" panose="02040503050406030204" pitchFamily="18" charset="0"/>
                            </a:rPr>
                            <m:t>𝐸𝑊</m:t>
                          </m:r>
                        </m:sub>
                        <m:sup>
                          <m:d>
                            <m:dPr>
                              <m:ctrlPr>
                                <a:rPr lang="en-US" sz="1600" b="0" i="1" smtClean="0">
                                  <a:latin typeface="Cambria Math" panose="02040503050406030204" pitchFamily="18" charset="0"/>
                                </a:rPr>
                              </m:ctrlPr>
                            </m:dPr>
                            <m:e>
                              <m:r>
                                <a:rPr lang="en-US" sz="1600" b="0" i="1" smtClean="0">
                                  <a:latin typeface="Cambria Math" panose="02040503050406030204" pitchFamily="18" charset="0"/>
                                </a:rPr>
                                <m:t>1</m:t>
                              </m:r>
                            </m:e>
                          </m:d>
                        </m:sup>
                      </m:sSubSup>
                      <m:r>
                        <a:rPr lang="en-US" sz="1600" b="0" i="1" smtClean="0">
                          <a:latin typeface="Cambria Math" panose="02040503050406030204" pitchFamily="18" charset="0"/>
                        </a:rPr>
                        <m:t> </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3</m:t>
                          </m:r>
                          <m:r>
                            <a:rPr lang="en-US" sz="1600" i="1">
                              <a:latin typeface="Cambria Math" panose="02040503050406030204" pitchFamily="18" charset="0"/>
                            </a:rPr>
                            <m:t>0 </m:t>
                          </m:r>
                          <m:r>
                            <a:rPr lang="en-US" sz="1600" i="1">
                              <a:latin typeface="Cambria Math" panose="02040503050406030204" pitchFamily="18" charset="0"/>
                            </a:rPr>
                            <m:t>𝑇𝑒𝑉</m:t>
                          </m:r>
                        </m:e>
                      </m:d>
                      <m:r>
                        <a:rPr lang="en-US" sz="1600" b="0" i="1" smtClean="0">
                          <a:latin typeface="Cambria Math" panose="02040503050406030204" pitchFamily="18" charset="0"/>
                        </a:rPr>
                        <m:t>=−1.984</m:t>
                      </m:r>
                    </m:oMath>
                  </m:oMathPara>
                </a14:m>
                <a:endParaRPr lang="en-US" sz="1600" dirty="0"/>
              </a:p>
            </p:txBody>
          </p:sp>
        </mc:Choice>
        <mc:Fallback xmlns="">
          <p:sp>
            <p:nvSpPr>
              <p:cNvPr id="5" name="TextBox 4">
                <a:extLst>
                  <a:ext uri="{FF2B5EF4-FFF2-40B4-BE49-F238E27FC236}">
                    <a16:creationId xmlns:a16="http://schemas.microsoft.com/office/drawing/2014/main" id="{3C7A22E0-7ECE-FE39-1B0D-BF2D8CE2D5B7}"/>
                  </a:ext>
                </a:extLst>
              </p:cNvPr>
              <p:cNvSpPr txBox="1">
                <a:spLocks noRot="1" noChangeAspect="1" noMove="1" noResize="1" noEditPoints="1" noAdjustHandles="1" noChangeArrowheads="1" noChangeShapeType="1" noTextEdit="1"/>
              </p:cNvSpPr>
              <p:nvPr/>
            </p:nvSpPr>
            <p:spPr>
              <a:xfrm>
                <a:off x="4886325" y="5554645"/>
                <a:ext cx="2696808" cy="398122"/>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D07960C-195D-654A-3E9F-099F948E4549}"/>
                  </a:ext>
                </a:extLst>
              </p:cNvPr>
              <p:cNvSpPr txBox="1"/>
              <p:nvPr/>
            </p:nvSpPr>
            <p:spPr>
              <a:xfrm>
                <a:off x="8589203" y="5581650"/>
                <a:ext cx="2880980" cy="39812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rPr>
                            <m:t>𝐶</m:t>
                          </m:r>
                        </m:e>
                        <m:sub>
                          <m:r>
                            <a:rPr lang="en-US" sz="1600" b="0" i="1" smtClean="0">
                              <a:latin typeface="Cambria Math" panose="02040503050406030204" pitchFamily="18" charset="0"/>
                            </a:rPr>
                            <m:t>𝐸𝑊</m:t>
                          </m:r>
                        </m:sub>
                        <m:sup>
                          <m:d>
                            <m:dPr>
                              <m:ctrlPr>
                                <a:rPr lang="en-US" sz="1600" b="0" i="1" smtClean="0">
                                  <a:latin typeface="Cambria Math" panose="02040503050406030204" pitchFamily="18" charset="0"/>
                                </a:rPr>
                              </m:ctrlPr>
                            </m:dPr>
                            <m:e>
                              <m:r>
                                <a:rPr lang="en-US" sz="1600" b="0" i="1" smtClean="0">
                                  <a:latin typeface="Cambria Math" panose="02040503050406030204" pitchFamily="18" charset="0"/>
                                </a:rPr>
                                <m:t>1</m:t>
                              </m:r>
                            </m:e>
                          </m:d>
                        </m:sup>
                      </m:sSubSup>
                      <m:r>
                        <a:rPr lang="en-US" sz="1600" b="0" i="1" smtClean="0">
                          <a:latin typeface="Cambria Math" panose="02040503050406030204" pitchFamily="18" charset="0"/>
                        </a:rPr>
                        <m:t> </m:t>
                      </m:r>
                      <m:d>
                        <m:dPr>
                          <m:ctrlPr>
                            <a:rPr lang="en-US" sz="1600" i="1">
                              <a:latin typeface="Cambria Math" panose="02040503050406030204" pitchFamily="18" charset="0"/>
                            </a:rPr>
                          </m:ctrlPr>
                        </m:dPr>
                        <m:e>
                          <m:r>
                            <a:rPr lang="en-US" sz="1600" i="1">
                              <a:latin typeface="Cambria Math" panose="02040503050406030204" pitchFamily="18" charset="0"/>
                            </a:rPr>
                            <m:t>10</m:t>
                          </m:r>
                          <m:r>
                            <a:rPr lang="en-US" sz="1600" b="0" i="1" smtClean="0">
                              <a:latin typeface="Cambria Math" panose="02040503050406030204" pitchFamily="18" charset="0"/>
                            </a:rPr>
                            <m:t>0</m:t>
                          </m:r>
                          <m:r>
                            <a:rPr lang="en-US" sz="1600" i="1">
                              <a:latin typeface="Cambria Math" panose="02040503050406030204" pitchFamily="18" charset="0"/>
                            </a:rPr>
                            <m:t> </m:t>
                          </m:r>
                          <m:r>
                            <a:rPr lang="en-US" sz="1600" i="1">
                              <a:latin typeface="Cambria Math" panose="02040503050406030204" pitchFamily="18" charset="0"/>
                            </a:rPr>
                            <m:t>𝑇𝑒𝑉</m:t>
                          </m:r>
                        </m:e>
                      </m:d>
                      <m:r>
                        <a:rPr lang="en-US" sz="1600" b="0" i="1" smtClean="0">
                          <a:latin typeface="Cambria Math" panose="02040503050406030204" pitchFamily="18" charset="0"/>
                        </a:rPr>
                        <m:t>=−3.108</m:t>
                      </m:r>
                    </m:oMath>
                  </m:oMathPara>
                </a14:m>
                <a:endParaRPr lang="en-US" sz="1600" dirty="0"/>
              </a:p>
            </p:txBody>
          </p:sp>
        </mc:Choice>
        <mc:Fallback xmlns="">
          <p:sp>
            <p:nvSpPr>
              <p:cNvPr id="6" name="TextBox 5">
                <a:extLst>
                  <a:ext uri="{FF2B5EF4-FFF2-40B4-BE49-F238E27FC236}">
                    <a16:creationId xmlns:a16="http://schemas.microsoft.com/office/drawing/2014/main" id="{3D07960C-195D-654A-3E9F-099F948E4549}"/>
                  </a:ext>
                </a:extLst>
              </p:cNvPr>
              <p:cNvSpPr txBox="1">
                <a:spLocks noRot="1" noChangeAspect="1" noMove="1" noResize="1" noEditPoints="1" noAdjustHandles="1" noChangeArrowheads="1" noChangeShapeType="1" noTextEdit="1"/>
              </p:cNvSpPr>
              <p:nvPr/>
            </p:nvSpPr>
            <p:spPr>
              <a:xfrm>
                <a:off x="8589203" y="5581650"/>
                <a:ext cx="2880980" cy="398122"/>
              </a:xfrm>
              <a:prstGeom prst="rect">
                <a:avLst/>
              </a:prstGeom>
              <a:blipFill>
                <a:blip r:embed="rId11"/>
                <a:stretch>
                  <a:fillRect/>
                </a:stretch>
              </a:blipFill>
            </p:spPr>
            <p:txBody>
              <a:bodyPr/>
              <a:lstStyle/>
              <a:p>
                <a:r>
                  <a:rPr lang="en-US">
                    <a:noFill/>
                  </a:rPr>
                  <a:t> </a:t>
                </a:r>
              </a:p>
            </p:txBody>
          </p:sp>
        </mc:Fallback>
      </mc:AlternateContent>
      <p:sp>
        <p:nvSpPr>
          <p:cNvPr id="11" name="Footer Placeholder 10">
            <a:extLst>
              <a:ext uri="{FF2B5EF4-FFF2-40B4-BE49-F238E27FC236}">
                <a16:creationId xmlns:a16="http://schemas.microsoft.com/office/drawing/2014/main" id="{668B7408-1DD5-AF4D-CA4C-A9D136AAFEC0}"/>
              </a:ext>
            </a:extLst>
          </p:cNvPr>
          <p:cNvSpPr>
            <a:spLocks noGrp="1"/>
          </p:cNvSpPr>
          <p:nvPr>
            <p:ph type="ftr" sz="quarter" idx="11"/>
          </p:nvPr>
        </p:nvSpPr>
        <p:spPr>
          <a:xfrm>
            <a:off x="458528" y="6386709"/>
            <a:ext cx="6917210" cy="365125"/>
          </a:xfrm>
        </p:spPr>
        <p:txBody>
          <a:bodyPr/>
          <a:lstStyle/>
          <a:p>
            <a:r>
              <a:rPr lang="en-US" dirty="0" err="1"/>
              <a:t>Pheno</a:t>
            </a:r>
            <a:r>
              <a:rPr lang="en-US" dirty="0"/>
              <a:t> '23</a:t>
            </a:r>
          </a:p>
        </p:txBody>
      </p:sp>
    </p:spTree>
    <p:extLst>
      <p:ext uri="{BB962C8B-B14F-4D97-AF65-F5344CB8AC3E}">
        <p14:creationId xmlns:p14="http://schemas.microsoft.com/office/powerpoint/2010/main" val="1086970480"/>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65359"/>
      </a:accent1>
      <a:accent2>
        <a:srgbClr val="ED8428"/>
      </a:accent2>
      <a:accent3>
        <a:srgbClr val="E6C46D"/>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2.xml><?xml version="1.0" encoding="utf-8"?>
<a:theme xmlns:a="http://schemas.openxmlformats.org/drawingml/2006/main" name="1_Dividend">
  <a:themeElements>
    <a:clrScheme name="Dividend">
      <a:dk1>
        <a:sysClr val="windowText" lastClr="000000"/>
      </a:dk1>
      <a:lt1>
        <a:sysClr val="window" lastClr="FFFFFF"/>
      </a:lt1>
      <a:dk2>
        <a:srgbClr val="3D3D3D"/>
      </a:dk2>
      <a:lt2>
        <a:srgbClr val="EBEBEB"/>
      </a:lt2>
      <a:accent1>
        <a:srgbClr val="465359"/>
      </a:accent1>
      <a:accent2>
        <a:srgbClr val="ED8428"/>
      </a:accent2>
      <a:accent3>
        <a:srgbClr val="E6C46D"/>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2783</TotalTime>
  <Words>3095</Words>
  <Application>Microsoft Office PowerPoint</Application>
  <PresentationFormat>Widescreen</PresentationFormat>
  <Paragraphs>255</Paragraphs>
  <Slides>23</Slides>
  <Notes>19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Calibri</vt:lpstr>
      <vt:lpstr>Cambria Math</vt:lpstr>
      <vt:lpstr>Gill Sans MT</vt:lpstr>
      <vt:lpstr>Times New Roman</vt:lpstr>
      <vt:lpstr>Wingdings 2</vt:lpstr>
      <vt:lpstr>Dividend</vt:lpstr>
      <vt:lpstr>1_Dividend</vt:lpstr>
      <vt:lpstr>A phenomenological study of higgs jets at a muon collider</vt:lpstr>
      <vt:lpstr>outline</vt:lpstr>
      <vt:lpstr>Case for a muon collider</vt:lpstr>
      <vt:lpstr>Vector-boson fusion &amp; Collinear factorization  </vt:lpstr>
      <vt:lpstr>Super-renormalizable splitting  </vt:lpstr>
      <vt:lpstr>Qcd background  </vt:lpstr>
      <vt:lpstr>Super-renormalizable HIGGS Jet distribution </vt:lpstr>
      <vt:lpstr>    Electro-weak corrections</vt:lpstr>
      <vt:lpstr>Comparison plots</vt:lpstr>
      <vt:lpstr>conclusions</vt:lpstr>
      <vt:lpstr>Works cited</vt:lpstr>
      <vt:lpstr>Thank you for listening</vt:lpstr>
      <vt:lpstr>PowerPoint Presentation</vt:lpstr>
      <vt:lpstr>BACKUP SLIDES</vt:lpstr>
      <vt:lpstr>Qcd background  </vt:lpstr>
      <vt:lpstr>Qcd background  </vt:lpstr>
      <vt:lpstr>Muon collider</vt:lpstr>
      <vt:lpstr>Di-jet cross section</vt:lpstr>
      <vt:lpstr>Resummed cross-section at NLL</vt:lpstr>
      <vt:lpstr>Resummed cross-section at NLL</vt:lpstr>
      <vt:lpstr>Radiator</vt:lpstr>
      <vt:lpstr>radiator</vt:lpstr>
      <vt:lpstr>Comparison plots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phenomenological study of higgs jets in a muon collider</dc:title>
  <dc:creator>Jay Desai</dc:creator>
  <cp:lastModifiedBy>Jay Desai</cp:lastModifiedBy>
  <cp:revision>38</cp:revision>
  <dcterms:created xsi:type="dcterms:W3CDTF">2022-11-01T15:00:26Z</dcterms:created>
  <dcterms:modified xsi:type="dcterms:W3CDTF">2023-05-08T15:50:32Z</dcterms:modified>
</cp:coreProperties>
</file>