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60" r:id="rId2"/>
  </p:sldMasterIdLst>
  <p:sldIdLst>
    <p:sldId id="273" r:id="rId3"/>
    <p:sldId id="257" r:id="rId4"/>
    <p:sldId id="268" r:id="rId5"/>
    <p:sldId id="269" r:id="rId6"/>
    <p:sldId id="270" r:id="rId7"/>
    <p:sldId id="259" r:id="rId8"/>
    <p:sldId id="262" r:id="rId9"/>
    <p:sldId id="271" r:id="rId10"/>
    <p:sldId id="263" r:id="rId11"/>
    <p:sldId id="272" r:id="rId12"/>
    <p:sldId id="260" r:id="rId13"/>
    <p:sldId id="261" r:id="rId14"/>
    <p:sldId id="264" r:id="rId15"/>
    <p:sldId id="265" r:id="rId16"/>
    <p:sldId id="266" r:id="rId17"/>
    <p:sldId id="274" r:id="rId18"/>
    <p:sldId id="26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8CE355-AC30-63E4-EF70-1C803A6F6F80}" v="1616" dt="2023-05-09T03:49:10.014"/>
    <p1510:client id="{C4E30950-CC56-74D6-B108-EC24672621E8}" v="963" dt="2023-05-09T19:58:29.2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74317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273977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305098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16597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224428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154841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436492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55479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943448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720711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2679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572700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2665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640962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482666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218151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75828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</a:t>
            </a:r>
          </a:p>
          <a:p>
            <a:pPr lvl="6"/>
            <a:r>
              <a:rPr lang="en-US" dirty="0"/>
              <a:t>Seven</a:t>
            </a:r>
          </a:p>
          <a:p>
            <a:pPr lvl="7"/>
            <a:r>
              <a:rPr lang="en-US" dirty="0"/>
              <a:t>Eight</a:t>
            </a:r>
          </a:p>
          <a:p>
            <a:pPr lvl="8"/>
            <a:r>
              <a:rPr lang="en-US" dirty="0"/>
              <a:t>nine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5671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bigcartoon.org/wiki/Garfield" TargetMode="External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igcartoon.org/wiki/Garfield" TargetMode="External"/><Relationship Id="rId5" Type="http://schemas.openxmlformats.org/officeDocument/2006/relationships/image" Target="../media/image35.gif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hyperlink" Target="http://www.pngall.com/shrek-pn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3727" y="877261"/>
            <a:ext cx="11898206" cy="569908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cs typeface="Calibri Light"/>
              </a:rPr>
              <a:t>Low Energy Supernova bounds on Sterile Neutrinos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9729" y="1545060"/>
            <a:ext cx="2580046" cy="522527"/>
          </a:xfrm>
        </p:spPr>
        <p:txBody>
          <a:bodyPr>
            <a:noAutofit/>
          </a:bodyPr>
          <a:lstStyle/>
          <a:p>
            <a:r>
              <a:rPr lang="en-US" sz="1800" b="1" dirty="0">
                <a:latin typeface="Neue Haas Grotesk Text Pro"/>
              </a:rPr>
              <a:t>Garv Chauhan</a:t>
            </a:r>
            <a:endParaRPr lang="en-US" sz="1800" b="1">
              <a:effectLst>
                <a:glow rad="38100">
                  <a:prstClr val="black">
                    <a:lumMod val="50000"/>
                    <a:lumOff val="50000"/>
                    <a:alpha val="20000"/>
                  </a:prst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  <a:latin typeface="Neue Haas Grotesk Text Pro"/>
            </a:endParaRPr>
          </a:p>
        </p:txBody>
      </p:sp>
      <p:pic>
        <p:nvPicPr>
          <p:cNvPr id="4" name="Picture 3" descr="Cosmic Nebula">
            <a:extLst>
              <a:ext uri="{FF2B5EF4-FFF2-40B4-BE49-F238E27FC236}">
                <a16:creationId xmlns:a16="http://schemas.microsoft.com/office/drawing/2014/main" id="{85EEADEC-1FAF-4881-C315-CCCD3BBFC26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r="6250" b="6250"/>
          <a:stretch/>
        </p:blipFill>
        <p:spPr>
          <a:xfrm>
            <a:off x="3599530" y="2988555"/>
            <a:ext cx="4901066" cy="27568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D4FC0C-325C-A025-D032-848F26CFDA1F}"/>
              </a:ext>
            </a:extLst>
          </p:cNvPr>
          <p:cNvSpPr txBox="1"/>
          <p:nvPr/>
        </p:nvSpPr>
        <p:spPr>
          <a:xfrm>
            <a:off x="3117284" y="1892734"/>
            <a:ext cx="6712548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i="1" dirty="0">
                <a:ea typeface="+mn-lt"/>
                <a:cs typeface="+mn-lt"/>
              </a:rPr>
              <a:t>Center for Neutrino Physics, Department of Physics, Virginia Tech</a:t>
            </a:r>
            <a:endParaRPr lang="en-US" sz="1600" i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C06221-1067-09E7-F7C8-96CD22344B1B}"/>
              </a:ext>
            </a:extLst>
          </p:cNvPr>
          <p:cNvSpPr txBox="1"/>
          <p:nvPr/>
        </p:nvSpPr>
        <p:spPr>
          <a:xfrm>
            <a:off x="2463939" y="2537532"/>
            <a:ext cx="8184633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Neue Haas Grotesk Text Pro"/>
              </a:rPr>
              <a:t>in collaboration with P. Huber, S. Horiuchi, I. M. Shoemaker (</a:t>
            </a:r>
            <a:r>
              <a:rPr lang="en-US" sz="1600" err="1">
                <a:latin typeface="Neue Haas Grotesk Text Pro"/>
              </a:rPr>
              <a:t>arXiv</a:t>
            </a:r>
            <a:r>
              <a:rPr lang="en-US" sz="1600" dirty="0">
                <a:latin typeface="Neue Haas Grotesk Text Pro"/>
              </a:rPr>
              <a:t> : 2305.abcde)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2EAFAD-9924-25D7-B88B-F75264D7A4A3}"/>
              </a:ext>
            </a:extLst>
          </p:cNvPr>
          <p:cNvSpPr txBox="1"/>
          <p:nvPr/>
        </p:nvSpPr>
        <p:spPr>
          <a:xfrm>
            <a:off x="5336675" y="5705826"/>
            <a:ext cx="2088776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PHENO 2023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A365A2-E315-29D3-09CC-7224162651A4}"/>
              </a:ext>
            </a:extLst>
          </p:cNvPr>
          <p:cNvSpPr txBox="1"/>
          <p:nvPr/>
        </p:nvSpPr>
        <p:spPr>
          <a:xfrm>
            <a:off x="5084448" y="5939117"/>
            <a:ext cx="218290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i="1" dirty="0"/>
              <a:t>University of Pittsburgh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4CC798-888F-A149-FD20-A154E23FEAA2}"/>
              </a:ext>
            </a:extLst>
          </p:cNvPr>
          <p:cNvSpPr txBox="1"/>
          <p:nvPr/>
        </p:nvSpPr>
        <p:spPr>
          <a:xfrm>
            <a:off x="5685500" y="6212541"/>
            <a:ext cx="157778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May 9</a:t>
            </a:r>
          </a:p>
        </p:txBody>
      </p:sp>
      <p:pic>
        <p:nvPicPr>
          <p:cNvPr id="11" name="Picture 11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161FBF0F-571A-A988-9BC8-B523568CFA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542" y="98611"/>
            <a:ext cx="1021978" cy="1021978"/>
          </a:xfrm>
          <a:prstGeom prst="rect">
            <a:avLst/>
          </a:prstGeom>
        </p:spPr>
      </p:pic>
      <p:pic>
        <p:nvPicPr>
          <p:cNvPr id="12" name="Picture 12" descr="Icon&#10;&#10;Description automatically generated">
            <a:extLst>
              <a:ext uri="{FF2B5EF4-FFF2-40B4-BE49-F238E27FC236}">
                <a16:creationId xmlns:a16="http://schemas.microsoft.com/office/drawing/2014/main" id="{549D1972-4009-3532-EFE3-3DE0146809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8776" y="165737"/>
            <a:ext cx="2357718" cy="70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539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771B9-0BC3-0986-13EE-96D99E871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98" y="695916"/>
            <a:ext cx="10515600" cy="604912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Neue Haas Grotesk Text Pro"/>
                <a:ea typeface="Calibri Light"/>
                <a:cs typeface="Calibri Light"/>
              </a:rPr>
              <a:t>Low-energy SN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B600E-B4A5-C344-89EE-87E9929F1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5589182" cy="425196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600" dirty="0">
                <a:latin typeface="Neue Haas Grotesk Text Pro"/>
                <a:ea typeface="+mn-lt"/>
                <a:cs typeface="+mn-lt"/>
              </a:rPr>
              <a:t>(Pejcha:2015 ,Muller:2017) use the fitting formulae and statistical inference along with quantifying the </a:t>
            </a:r>
            <a:r>
              <a:rPr lang="en-US" sz="1600" err="1">
                <a:latin typeface="Neue Haas Grotesk Text Pro"/>
                <a:ea typeface="+mn-lt"/>
                <a:cs typeface="+mn-lt"/>
              </a:rPr>
              <a:t>uncertanities</a:t>
            </a:r>
            <a:r>
              <a:rPr lang="en-US" sz="1600" dirty="0">
                <a:latin typeface="Neue Haas Grotesk Text Pro"/>
                <a:ea typeface="+mn-lt"/>
                <a:cs typeface="+mn-lt"/>
              </a:rPr>
              <a:t>, to infer the most likely explosion energy.</a:t>
            </a:r>
            <a:endParaRPr lang="en-US" dirty="0"/>
          </a:p>
          <a:p>
            <a:endParaRPr lang="en-US" sz="1600" dirty="0">
              <a:latin typeface="Neue Haas Grotesk Text Pro"/>
              <a:ea typeface="+mn-lt"/>
              <a:cs typeface="+mn-lt"/>
            </a:endParaRPr>
          </a:p>
          <a:p>
            <a:r>
              <a:rPr lang="en-US" sz="1600" dirty="0">
                <a:latin typeface="Neue Haas Grotesk Text Pro"/>
                <a:ea typeface="+mn-lt"/>
                <a:cs typeface="+mn-lt"/>
              </a:rPr>
              <a:t> The inferred explosion energy ranges from </a:t>
            </a:r>
            <a:endParaRPr lang="en-US">
              <a:latin typeface="Calibri" panose="020F0502020204030204"/>
              <a:ea typeface="+mn-lt"/>
              <a:cs typeface="+mn-lt"/>
            </a:endParaRPr>
          </a:p>
          <a:p>
            <a:endParaRPr lang="en-US" sz="1600" dirty="0">
              <a:latin typeface="Neue Haas Grotesk Text Pro"/>
              <a:ea typeface="+mn-lt"/>
              <a:cs typeface="+mn-lt"/>
            </a:endParaRPr>
          </a:p>
          <a:p>
            <a:endParaRPr lang="en-US" sz="1600" dirty="0">
              <a:latin typeface="Neue Haas Grotesk Text Pro"/>
              <a:ea typeface="+mn-lt"/>
              <a:cs typeface="+mn-lt"/>
            </a:endParaRPr>
          </a:p>
          <a:p>
            <a:r>
              <a:rPr lang="en-US" sz="1600" dirty="0">
                <a:latin typeface="Neue Haas Grotesk Text Pro"/>
                <a:ea typeface="+mn-lt"/>
                <a:cs typeface="+mn-lt"/>
              </a:rPr>
              <a:t>These reconstructed energies are in good agreement with expectations from the simulated low-energy SN. </a:t>
            </a:r>
            <a:endParaRPr lang="en-US">
              <a:ea typeface="Calibri"/>
              <a:cs typeface="Calibri"/>
            </a:endParaRPr>
          </a:p>
          <a:p>
            <a:endParaRPr lang="en-US" sz="1600" dirty="0">
              <a:latin typeface="Neue Haas Grotesk Text Pro"/>
              <a:ea typeface="+mn-lt"/>
              <a:cs typeface="+mn-lt"/>
            </a:endParaRPr>
          </a:p>
          <a:p>
            <a:r>
              <a:rPr lang="en-US" sz="1600" dirty="0">
                <a:latin typeface="Neue Haas Grotesk Text Pro"/>
                <a:ea typeface="+mn-lt"/>
                <a:cs typeface="+mn-lt"/>
              </a:rPr>
              <a:t>But the sterile neutrinos produced in the core can deposit energies of a similar magnitude, and hence can be constrained from the observations of these low-</a:t>
            </a:r>
            <a:r>
              <a:rPr lang="en-US" sz="1600">
                <a:latin typeface="Neue Haas Grotesk Text Pro"/>
                <a:ea typeface="+mn-lt"/>
                <a:cs typeface="+mn-lt"/>
              </a:rPr>
              <a:t>energy SN </a:t>
            </a:r>
          </a:p>
          <a:p>
            <a:endParaRPr lang="en-US" sz="1600" dirty="0">
              <a:latin typeface="Neue Haas Grotesk Text Pro"/>
              <a:ea typeface="Calibri"/>
              <a:cs typeface="Calibri"/>
            </a:endParaRPr>
          </a:p>
        </p:txBody>
      </p:sp>
      <p:pic>
        <p:nvPicPr>
          <p:cNvPr id="4" name="Picture 4" descr="Table&#10;&#10;Description automatically generated">
            <a:extLst>
              <a:ext uri="{FF2B5EF4-FFF2-40B4-BE49-F238E27FC236}">
                <a16:creationId xmlns:a16="http://schemas.microsoft.com/office/drawing/2014/main" id="{441BD594-03D6-0286-7DDD-663E4388BD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420" t="8878" r="22269" b="71056"/>
          <a:stretch/>
        </p:blipFill>
        <p:spPr>
          <a:xfrm>
            <a:off x="7395104" y="3830166"/>
            <a:ext cx="3576753" cy="1706644"/>
          </a:xfrm>
          <a:prstGeom prst="rect">
            <a:avLst/>
          </a:prstGeom>
        </p:spPr>
      </p:pic>
      <p:pic>
        <p:nvPicPr>
          <p:cNvPr id="5" name="Picture 5" descr="Diagram&#10;&#10;Description automatically generated">
            <a:extLst>
              <a:ext uri="{FF2B5EF4-FFF2-40B4-BE49-F238E27FC236}">
                <a16:creationId xmlns:a16="http://schemas.microsoft.com/office/drawing/2014/main" id="{9A0E2663-5AB1-8A63-BA20-FFB1289B8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5936" y="497731"/>
            <a:ext cx="4397152" cy="3115799"/>
          </a:xfrm>
          <a:prstGeom prst="rect">
            <a:avLst/>
          </a:prstGeom>
        </p:spPr>
      </p:pic>
      <p:pic>
        <p:nvPicPr>
          <p:cNvPr id="6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D667F4AD-0529-0C0A-9D25-EE89827105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8958" y="3494001"/>
            <a:ext cx="3192130" cy="342557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5E8DB053-6F7B-5407-DDB0-AF5CC8DC07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6074" y="6009825"/>
            <a:ext cx="1526363" cy="331839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1BA6D0A-BA4D-8C0C-5A71-3A5DECE03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BACCA6-BF1B-160F-7709-EF4E9305D18E}"/>
              </a:ext>
            </a:extLst>
          </p:cNvPr>
          <p:cNvSpPr txBox="1"/>
          <p:nvPr/>
        </p:nvSpPr>
        <p:spPr>
          <a:xfrm>
            <a:off x="1382232" y="6403162"/>
            <a:ext cx="4004930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cs typeface="Calibri"/>
              </a:rPr>
              <a:t>Caputo, Janka, </a:t>
            </a:r>
            <a:r>
              <a:rPr lang="en-US" sz="1000" err="1">
                <a:solidFill>
                  <a:srgbClr val="FF0000"/>
                </a:solidFill>
                <a:cs typeface="Calibri"/>
              </a:rPr>
              <a:t>Raffelt</a:t>
            </a:r>
            <a:r>
              <a:rPr lang="en-US" sz="1000" dirty="0">
                <a:solidFill>
                  <a:srgbClr val="FF0000"/>
                </a:solidFill>
                <a:cs typeface="Calibri"/>
              </a:rPr>
              <a:t>, Vitagliano PRL 128(2022)</a:t>
            </a:r>
            <a:endParaRPr lang="en-US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53FD56-F45C-065D-6316-2ED3EFEFD39B}"/>
              </a:ext>
            </a:extLst>
          </p:cNvPr>
          <p:cNvSpPr txBox="1"/>
          <p:nvPr/>
        </p:nvSpPr>
        <p:spPr>
          <a:xfrm>
            <a:off x="7324650" y="5883348"/>
            <a:ext cx="428846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err="1">
                <a:solidFill>
                  <a:srgbClr val="FF0000"/>
                </a:solidFill>
                <a:cs typeface="Calibri"/>
              </a:rPr>
              <a:t>Muller,Prieto,Pejcha,Clocchiatti</a:t>
            </a:r>
            <a:r>
              <a:rPr lang="en-US" sz="1000" dirty="0">
                <a:solidFill>
                  <a:srgbClr val="FF0000"/>
                </a:solidFill>
                <a:cs typeface="Calibri"/>
              </a:rPr>
              <a:t> </a:t>
            </a:r>
            <a:r>
              <a:rPr lang="en-US" sz="1000" err="1">
                <a:solidFill>
                  <a:srgbClr val="FF0000"/>
                </a:solidFill>
                <a:cs typeface="Calibri"/>
              </a:rPr>
              <a:t>Astrophys.J</a:t>
            </a:r>
            <a:r>
              <a:rPr lang="en-US" sz="1000" dirty="0">
                <a:solidFill>
                  <a:srgbClr val="FF0000"/>
                </a:solidFill>
                <a:cs typeface="Calibri"/>
              </a:rPr>
              <a:t>. 841 (2017), </a:t>
            </a:r>
            <a:r>
              <a:rPr lang="en-US" sz="1000" err="1">
                <a:solidFill>
                  <a:srgbClr val="FF0000"/>
                </a:solidFill>
                <a:cs typeface="Calibri"/>
              </a:rPr>
              <a:t>Murphy,Mabanta,Dolence</a:t>
            </a:r>
            <a:r>
              <a:rPr lang="en-US" sz="1000" dirty="0">
                <a:solidFill>
                  <a:srgbClr val="FF0000"/>
                </a:solidFill>
                <a:cs typeface="Calibri"/>
              </a:rPr>
              <a:t> MNRAS 489(2019)</a:t>
            </a:r>
          </a:p>
        </p:txBody>
      </p:sp>
    </p:spTree>
    <p:extLst>
      <p:ext uri="{BB962C8B-B14F-4D97-AF65-F5344CB8AC3E}">
        <p14:creationId xmlns:p14="http://schemas.microsoft.com/office/powerpoint/2010/main" val="3735357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771B9-0BC3-0986-13EE-96D99E871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98" y="695916"/>
            <a:ext cx="10515600" cy="604912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Neue Haas Grotesk Text Pro"/>
                <a:ea typeface="Calibri Light"/>
                <a:cs typeface="Calibri Light"/>
              </a:rPr>
              <a:t>Sterile neutrino production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6235793A-3B33-C112-3309-28CBA0CD69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88620" y="138042"/>
            <a:ext cx="2507365" cy="140194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36AB87-C0E3-6C8C-FB46-85F603B59762}"/>
              </a:ext>
            </a:extLst>
          </p:cNvPr>
          <p:cNvSpPr txBox="1"/>
          <p:nvPr/>
        </p:nvSpPr>
        <p:spPr>
          <a:xfrm>
            <a:off x="803348" y="1937488"/>
            <a:ext cx="6497673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Neue Haas Grotesk Text Pro"/>
                <a:ea typeface="+mn-lt"/>
                <a:cs typeface="+mn-lt"/>
              </a:rPr>
              <a:t>In a SN core, sterile neutrino can be produced by  </a:t>
            </a:r>
            <a:r>
              <a:rPr lang="en-US" sz="1600" dirty="0" err="1">
                <a:solidFill>
                  <a:schemeClr val="bg1"/>
                </a:solidFill>
                <a:latin typeface="Neue Haas Grotesk Text Pro"/>
                <a:ea typeface="+mn-lt"/>
                <a:cs typeface="+mn-lt"/>
              </a:rPr>
              <a:t>ddd</a:t>
            </a:r>
            <a:r>
              <a:rPr lang="en-US" sz="1600" dirty="0">
                <a:solidFill>
                  <a:schemeClr val="bg1"/>
                </a:solidFill>
                <a:latin typeface="Neue Haas Grotesk Text Pro"/>
                <a:ea typeface="+mn-lt"/>
                <a:cs typeface="+mn-lt"/>
              </a:rPr>
              <a:t> </a:t>
            </a:r>
            <a:r>
              <a:rPr lang="en-US" sz="1600" dirty="0">
                <a:latin typeface="Neue Haas Grotesk Text Pro"/>
                <a:ea typeface="+mn-lt"/>
                <a:cs typeface="+mn-lt"/>
              </a:rPr>
              <a:t> d  or neutrino pair annihilation and the inelastic scattering of (anti-) neutrinos. 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Neue Haas Grotesk Text Pro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Neue Haas Grotesk Text Pro"/>
                <a:ea typeface="+mn-lt"/>
                <a:cs typeface="+mn-lt"/>
              </a:rPr>
              <a:t>But                                           are degenerate in the hot proto-neutron star core,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Neue Haas Grotesk Text Pro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Neue Haas Grotesk Text Pro"/>
                <a:ea typeface="+mn-lt"/>
                <a:cs typeface="+mn-lt"/>
              </a:rPr>
              <a:t>Pauli-blocking will render pair-annihilation and inelastic scattering on the non-degenerate neutrino species,  the dominant processes for sterile production.</a:t>
            </a:r>
            <a:endParaRPr lang="en-US" sz="1600" dirty="0">
              <a:latin typeface="Neue Haas Grotesk Text Pro"/>
              <a:cs typeface="Calibri" panose="020F0502020204030204"/>
            </a:endParaRPr>
          </a:p>
        </p:txBody>
      </p:sp>
      <p:pic>
        <p:nvPicPr>
          <p:cNvPr id="5" name="Picture 5" descr="Table&#10;&#10;Description automatically generated">
            <a:extLst>
              <a:ext uri="{FF2B5EF4-FFF2-40B4-BE49-F238E27FC236}">
                <a16:creationId xmlns:a16="http://schemas.microsoft.com/office/drawing/2014/main" id="{F57C565A-1BA0-C1A7-9D9F-2D447752DD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796" y="2076966"/>
            <a:ext cx="3877339" cy="3572393"/>
          </a:xfrm>
          <a:prstGeom prst="rect">
            <a:avLst/>
          </a:prstGeom>
        </p:spPr>
      </p:pic>
      <p:pic>
        <p:nvPicPr>
          <p:cNvPr id="6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A03691B5-3E10-6E37-A10B-98D8EE1ABD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2961941"/>
            <a:ext cx="1951666" cy="248910"/>
          </a:xfrm>
          <a:prstGeom prst="rect">
            <a:avLst/>
          </a:prstGeom>
        </p:spPr>
      </p:pic>
      <p:pic>
        <p:nvPicPr>
          <p:cNvPr id="7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83750830-80A9-9C00-4B39-9589084C4C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9879" y="2004976"/>
            <a:ext cx="550383" cy="207631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B055E8F-E3B9-AB77-4AF4-6D6DD3A8C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5A97B9-41DE-2454-F32B-A024ABA71A25}"/>
              </a:ext>
            </a:extLst>
          </p:cNvPr>
          <p:cNvSpPr txBox="1"/>
          <p:nvPr/>
        </p:nvSpPr>
        <p:spPr>
          <a:xfrm>
            <a:off x="8387906" y="6031024"/>
            <a:ext cx="3934046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err="1">
                <a:solidFill>
                  <a:srgbClr val="FF0000"/>
                </a:solidFill>
                <a:cs typeface="Calibri"/>
              </a:rPr>
              <a:t>Fuller,Kusenko,Petraki</a:t>
            </a:r>
            <a:r>
              <a:rPr lang="en-US" sz="1000" dirty="0">
                <a:solidFill>
                  <a:srgbClr val="FF0000"/>
                </a:solidFill>
                <a:cs typeface="Calibri"/>
              </a:rPr>
              <a:t> PLB 670(2009)</a:t>
            </a:r>
            <a:endParaRPr lang="en-US" dirty="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1697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771B9-0BC3-0986-13EE-96D99E871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98" y="695916"/>
            <a:ext cx="10515600" cy="604912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Neue Haas Grotesk Text Pro"/>
                <a:ea typeface="Calibri Light"/>
                <a:cs typeface="Calibri Light"/>
              </a:rPr>
              <a:t>Boltzmann Transport</a:t>
            </a:r>
            <a:endParaRPr lang="en-US" dirty="0"/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B600E-B4A5-C344-89EE-87E9929F1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588" y="2063750"/>
            <a:ext cx="10503788" cy="38621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sz="1600" dirty="0">
              <a:latin typeface="Neue Haas Grotesk Text Pro"/>
              <a:ea typeface="+mn-lt"/>
              <a:cs typeface="+mn-lt"/>
            </a:endParaRPr>
          </a:p>
          <a:p>
            <a:r>
              <a:rPr lang="en-US" sz="1600" dirty="0">
                <a:latin typeface="Neue Haas Grotesk Text Pro"/>
                <a:ea typeface="+mn-lt"/>
                <a:cs typeface="+mn-lt"/>
              </a:rPr>
              <a:t>Assuming the medium is homogeneous and isotropic. This implies that the change in phase-space density  will only be affected by the scatterings/pair-annihilation processes in the SN core. </a:t>
            </a:r>
            <a:endParaRPr lang="en-US" sz="1600">
              <a:latin typeface="Neue Haas Grotesk Text Pro"/>
              <a:cs typeface="Calibri"/>
            </a:endParaRPr>
          </a:p>
        </p:txBody>
      </p:sp>
      <p:pic>
        <p:nvPicPr>
          <p:cNvPr id="4" name="Picture 4" descr="Text&#10;&#10;Description automatically generated">
            <a:extLst>
              <a:ext uri="{FF2B5EF4-FFF2-40B4-BE49-F238E27FC236}">
                <a16:creationId xmlns:a16="http://schemas.microsoft.com/office/drawing/2014/main" id="{D50952DF-030C-1B55-559F-E45359084F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4858" y="3042739"/>
            <a:ext cx="1987107" cy="774327"/>
          </a:xfrm>
          <a:prstGeom prst="rect">
            <a:avLst/>
          </a:prstGeom>
        </p:spPr>
      </p:pic>
      <p:pic>
        <p:nvPicPr>
          <p:cNvPr id="8" name="Picture 8" descr="A picture containing schematic&#10;&#10;Description automatically generated">
            <a:extLst>
              <a:ext uri="{FF2B5EF4-FFF2-40B4-BE49-F238E27FC236}">
                <a16:creationId xmlns:a16="http://schemas.microsoft.com/office/drawing/2014/main" id="{637F2E5B-28B6-8B04-27E8-8708AE4C8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0121" y="5414383"/>
            <a:ext cx="3268920" cy="8113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8C611A-86CC-D0E2-D6FA-009082EF480D}"/>
              </a:ext>
            </a:extLst>
          </p:cNvPr>
          <p:cNvSpPr txBox="1"/>
          <p:nvPr/>
        </p:nvSpPr>
        <p:spPr>
          <a:xfrm>
            <a:off x="846122" y="1854790"/>
            <a:ext cx="974223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Neue Haas Grotesk Text Pro"/>
              </a:rPr>
              <a:t>The evolution of sterile neutrino abundances is governed by the Boltzmann transport equation.</a:t>
            </a:r>
            <a:endParaRPr lang="en-US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1B8BA64-A574-BD18-C6BB-4C5D26BB3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F8F9E43-0F93-EA62-F1E4-1AE92E149976}"/>
              </a:ext>
            </a:extLst>
          </p:cNvPr>
          <p:cNvGrpSpPr/>
          <p:nvPr/>
        </p:nvGrpSpPr>
        <p:grpSpPr>
          <a:xfrm>
            <a:off x="1768064" y="3952508"/>
            <a:ext cx="8236687" cy="1060211"/>
            <a:chOff x="1768064" y="4185590"/>
            <a:chExt cx="8236687" cy="106021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0FF424B-F3AF-618A-32D1-B4A5A7DDDB1A}"/>
                </a:ext>
              </a:extLst>
            </p:cNvPr>
            <p:cNvGrpSpPr/>
            <p:nvPr/>
          </p:nvGrpSpPr>
          <p:grpSpPr>
            <a:xfrm>
              <a:off x="1768064" y="4185590"/>
              <a:ext cx="8236687" cy="608260"/>
              <a:chOff x="1747285" y="4808359"/>
              <a:chExt cx="8236687" cy="608260"/>
            </a:xfrm>
          </p:grpSpPr>
          <p:pic>
            <p:nvPicPr>
              <p:cNvPr id="6" name="Picture 6" descr="Text, letter&#10;&#10;Description automatically generated">
                <a:extLst>
                  <a:ext uri="{FF2B5EF4-FFF2-40B4-BE49-F238E27FC236}">
                    <a16:creationId xmlns:a16="http://schemas.microsoft.com/office/drawing/2014/main" id="{AFB8E825-036F-79D8-F196-607A541072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47285" y="4808359"/>
                <a:ext cx="4349897" cy="608260"/>
              </a:xfrm>
              <a:prstGeom prst="rect">
                <a:avLst/>
              </a:prstGeom>
            </p:spPr>
          </p:pic>
          <p:pic>
            <p:nvPicPr>
              <p:cNvPr id="7" name="Picture 7" descr="A picture containing clock, watch&#10;&#10;Description automatically generated">
                <a:extLst>
                  <a:ext uri="{FF2B5EF4-FFF2-40B4-BE49-F238E27FC236}">
                    <a16:creationId xmlns:a16="http://schemas.microsoft.com/office/drawing/2014/main" id="{3F860243-362C-DDAA-E7F5-90E04FE28A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94820" y="4929866"/>
                <a:ext cx="3889152" cy="365248"/>
              </a:xfrm>
              <a:prstGeom prst="rect">
                <a:avLst/>
              </a:prstGeom>
            </p:spPr>
          </p:pic>
        </p:grpSp>
        <p:pic>
          <p:nvPicPr>
            <p:cNvPr id="11" name="Picture 11" descr="Icon&#10;&#10;Description automatically generated">
              <a:extLst>
                <a:ext uri="{FF2B5EF4-FFF2-40B4-BE49-F238E27FC236}">
                  <a16:creationId xmlns:a16="http://schemas.microsoft.com/office/drawing/2014/main" id="{8E04D35A-32DB-B38E-4608-80C9EF40B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04882" y="4978445"/>
              <a:ext cx="4890246" cy="267356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83F5A6D-12E4-4007-3CCB-80642798BC27}"/>
              </a:ext>
            </a:extLst>
          </p:cNvPr>
          <p:cNvSpPr txBox="1"/>
          <p:nvPr/>
        </p:nvSpPr>
        <p:spPr>
          <a:xfrm>
            <a:off x="1145952" y="6355906"/>
            <a:ext cx="4276651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err="1">
                <a:solidFill>
                  <a:srgbClr val="FF0000"/>
                </a:solidFill>
                <a:cs typeface="Calibri"/>
              </a:rPr>
              <a:t>Mastrotaro</a:t>
            </a:r>
            <a:r>
              <a:rPr lang="en-US" sz="1000" dirty="0">
                <a:solidFill>
                  <a:srgbClr val="FF0000"/>
                </a:solidFill>
                <a:cs typeface="Calibri"/>
              </a:rPr>
              <a:t>, </a:t>
            </a:r>
            <a:r>
              <a:rPr lang="en-US" sz="1000" err="1">
                <a:solidFill>
                  <a:srgbClr val="FF0000"/>
                </a:solidFill>
                <a:cs typeface="Calibri"/>
              </a:rPr>
              <a:t>Mirizzi</a:t>
            </a:r>
            <a:r>
              <a:rPr lang="en-US" sz="1000" dirty="0">
                <a:solidFill>
                  <a:srgbClr val="FF0000"/>
                </a:solidFill>
                <a:cs typeface="Calibri"/>
              </a:rPr>
              <a:t>, Serpico, Esmaili JCAP 01 (2020)</a:t>
            </a:r>
            <a:endParaRPr lang="en-US" dirty="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2444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771B9-0BC3-0986-13EE-96D99E871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98" y="695916"/>
            <a:ext cx="10515600" cy="604912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Neue Haas Grotesk Text Pro"/>
                <a:ea typeface="Calibri Light"/>
                <a:cs typeface="Calibri Light"/>
              </a:rPr>
              <a:t>Energy Deposition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725D89-9825-06F2-5087-AA0EB8FB0530}"/>
              </a:ext>
            </a:extLst>
          </p:cNvPr>
          <p:cNvSpPr txBox="1"/>
          <p:nvPr/>
        </p:nvSpPr>
        <p:spPr>
          <a:xfrm>
            <a:off x="914399" y="1909482"/>
            <a:ext cx="992392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ea typeface="Calibri"/>
                <a:cs typeface="Calibri"/>
              </a:rPr>
              <a:t>The sterile neutrino produced in SN core, decays outside the core but inside the mantle region, depositing energy into the SN envelope. </a:t>
            </a:r>
          </a:p>
        </p:txBody>
      </p:sp>
      <p:pic>
        <p:nvPicPr>
          <p:cNvPr id="6" name="Picture 6" descr="A picture containing clipart, linedrawing&#10;&#10;Description automatically generated">
            <a:extLst>
              <a:ext uri="{FF2B5EF4-FFF2-40B4-BE49-F238E27FC236}">
                <a16:creationId xmlns:a16="http://schemas.microsoft.com/office/drawing/2014/main" id="{89CABB72-6283-DAD2-E1F5-A05722F7EF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516214" y="350727"/>
            <a:ext cx="1488411" cy="12065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42BF88-F2CD-5594-329C-936E7E8AA7EE}"/>
              </a:ext>
            </a:extLst>
          </p:cNvPr>
          <p:cNvSpPr txBox="1"/>
          <p:nvPr/>
        </p:nvSpPr>
        <p:spPr>
          <a:xfrm>
            <a:off x="9705237" y="2514157"/>
            <a:ext cx="2114550" cy="317500"/>
          </a:xfrm>
          <a:prstGeom prst="rect">
            <a:avLst/>
          </a:prstGeom>
        </p:spPr>
        <p:txBody>
          <a:bodyPr lIns="91440" tIns="45720" rIns="91440" bIns="45720" anchor="t">
            <a:normAutofit fontScale="92500" lnSpcReduction="20000"/>
          </a:bodyPr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921BB4-206F-8498-9C1F-A330FCF36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13</a:t>
            </a:fld>
            <a:endParaRPr lang="en-US"/>
          </a:p>
        </p:txBody>
      </p:sp>
      <p:pic>
        <p:nvPicPr>
          <p:cNvPr id="10" name="Picture 10">
            <a:extLst>
              <a:ext uri="{FF2B5EF4-FFF2-40B4-BE49-F238E27FC236}">
                <a16:creationId xmlns:a16="http://schemas.microsoft.com/office/drawing/2014/main" id="{86C8B053-D471-AAB6-B811-2A18AF6EAE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14991" y="2956392"/>
            <a:ext cx="10515600" cy="943850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EA3EF62-5DDF-0BAA-F87D-0C2CDF03AAC8}"/>
              </a:ext>
            </a:extLst>
          </p:cNvPr>
          <p:cNvSpPr txBox="1"/>
          <p:nvPr/>
        </p:nvSpPr>
        <p:spPr>
          <a:xfrm>
            <a:off x="915581" y="4560186"/>
            <a:ext cx="9711069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Neue Haas Grotesk Text Pro"/>
                <a:cs typeface="Calibri" panose="020F0502020204030204"/>
              </a:rPr>
              <a:t>For reference model, we use </a:t>
            </a:r>
            <a:r>
              <a:rPr lang="en-US" sz="1600" dirty="0" err="1">
                <a:latin typeface="Neue Haas Grotesk Text Pro"/>
                <a:cs typeface="Calibri" panose="020F0502020204030204"/>
              </a:rPr>
              <a:t>Garching</a:t>
            </a:r>
            <a:r>
              <a:rPr lang="en-US" sz="1600" dirty="0">
                <a:latin typeface="Neue Haas Grotesk Text Pro"/>
                <a:cs typeface="Calibri" panose="020F0502020204030204"/>
              </a:rPr>
              <a:t> group's SFHo-18.8 muonic model.</a:t>
            </a:r>
            <a:endParaRPr lang="en-US" dirty="0"/>
          </a:p>
          <a:p>
            <a:endParaRPr lang="en-US">
              <a:cs typeface="Calibri" panose="020F0502020204030204"/>
            </a:endParaRPr>
          </a:p>
          <a:p>
            <a:r>
              <a:rPr lang="en-US" sz="1600" dirty="0">
                <a:latin typeface="Neue Haas Grotesk Text Pro"/>
                <a:cs typeface="Calibri" panose="020F0502020204030204"/>
              </a:rPr>
              <a:t>     Peak Temps. : 30-40 MeV</a:t>
            </a:r>
          </a:p>
          <a:p>
            <a:r>
              <a:rPr lang="en-US" sz="1600" dirty="0">
                <a:latin typeface="Neue Haas Grotesk Text Pro"/>
                <a:cs typeface="Calibri" panose="020F0502020204030204"/>
              </a:rPr>
              <a:t>     Final NS mass : </a:t>
            </a:r>
          </a:p>
        </p:txBody>
      </p:sp>
      <p:pic>
        <p:nvPicPr>
          <p:cNvPr id="12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B69B8E93-F6AC-1788-23F7-B74C19AABB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9656" y="5390296"/>
            <a:ext cx="917944" cy="2654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10A04A-430A-6CAE-59EB-AC2330D64447}"/>
              </a:ext>
            </a:extLst>
          </p:cNvPr>
          <p:cNvSpPr txBox="1"/>
          <p:nvPr/>
        </p:nvSpPr>
        <p:spPr>
          <a:xfrm>
            <a:off x="1104604" y="6072372"/>
            <a:ext cx="4772836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 err="1">
                <a:solidFill>
                  <a:srgbClr val="FF0000"/>
                </a:solidFill>
                <a:latin typeface="Calibri"/>
                <a:cs typeface="Calibri"/>
              </a:rPr>
              <a:t>Mirizzi</a:t>
            </a:r>
            <a:r>
              <a:rPr lang="en-US" sz="1000" dirty="0">
                <a:solidFill>
                  <a:srgbClr val="FF0000"/>
                </a:solidFill>
                <a:latin typeface="Calibri"/>
                <a:cs typeface="Calibri"/>
              </a:rPr>
              <a:t>, </a:t>
            </a:r>
            <a:r>
              <a:rPr lang="en-US" sz="1000" dirty="0" err="1">
                <a:solidFill>
                  <a:srgbClr val="FF0000"/>
                </a:solidFill>
                <a:latin typeface="Calibri"/>
                <a:cs typeface="Calibri"/>
              </a:rPr>
              <a:t>Tamborra</a:t>
            </a:r>
            <a:r>
              <a:rPr lang="en-US" sz="1000" dirty="0">
                <a:solidFill>
                  <a:srgbClr val="FF0000"/>
                </a:solidFill>
                <a:latin typeface="Calibri"/>
                <a:cs typeface="Calibri"/>
              </a:rPr>
              <a:t>, Janka, Saviano, </a:t>
            </a:r>
            <a:r>
              <a:rPr lang="en-US" sz="1000" dirty="0" err="1">
                <a:solidFill>
                  <a:srgbClr val="FF0000"/>
                </a:solidFill>
                <a:latin typeface="Calibri"/>
                <a:cs typeface="Calibri"/>
              </a:rPr>
              <a:t>Scholberg</a:t>
            </a:r>
            <a:r>
              <a:rPr lang="en-US" sz="1000" dirty="0">
                <a:solidFill>
                  <a:srgbClr val="FF0000"/>
                </a:solidFill>
                <a:latin typeface="Calibri"/>
                <a:cs typeface="Calibri"/>
              </a:rPr>
              <a:t>, Bollig RNC 39(2016), </a:t>
            </a:r>
            <a:r>
              <a:rPr lang="en-US" sz="1000" dirty="0" err="1">
                <a:solidFill>
                  <a:srgbClr val="FF0000"/>
                </a:solidFill>
                <a:latin typeface="Calibri"/>
                <a:cs typeface="Calibri"/>
              </a:rPr>
              <a:t>Bollig,Janka,Lohs,PInedo,Horowitz,Melson</a:t>
            </a:r>
            <a:r>
              <a:rPr lang="en-US" sz="1000" dirty="0">
                <a:solidFill>
                  <a:srgbClr val="FF0000"/>
                </a:solidFill>
                <a:latin typeface="Calibri"/>
                <a:cs typeface="Calibri"/>
              </a:rPr>
              <a:t> PRL 119(2017)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151BB9-3293-9941-A07C-18590BB2727B}"/>
              </a:ext>
            </a:extLst>
          </p:cNvPr>
          <p:cNvSpPr txBox="1"/>
          <p:nvPr/>
        </p:nvSpPr>
        <p:spPr>
          <a:xfrm>
            <a:off x="1215656" y="4157330"/>
            <a:ext cx="2743200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cs typeface="Calibri"/>
              </a:rPr>
              <a:t>Caputo, Janka, </a:t>
            </a:r>
            <a:r>
              <a:rPr lang="en-US" sz="1000" dirty="0" err="1">
                <a:solidFill>
                  <a:srgbClr val="FF0000"/>
                </a:solidFill>
                <a:cs typeface="Calibri"/>
              </a:rPr>
              <a:t>Raffelt</a:t>
            </a:r>
            <a:r>
              <a:rPr lang="en-US" sz="1000" dirty="0">
                <a:solidFill>
                  <a:srgbClr val="FF0000"/>
                </a:solidFill>
                <a:cs typeface="Calibri"/>
              </a:rPr>
              <a:t>, Vitagliano PRL 128(2022)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63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771B9-0BC3-0986-13EE-96D99E871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98" y="695916"/>
            <a:ext cx="10515600" cy="604912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Neue Haas Grotesk Text Pro"/>
                <a:ea typeface="Calibri Light"/>
                <a:cs typeface="Calibri Light"/>
              </a:rPr>
              <a:t>Energy Deposition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B600E-B4A5-C344-89EE-87E9929F1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600" dirty="0">
                <a:latin typeface="Neue Haas Grotesk Text Pro"/>
                <a:ea typeface="+mn-lt"/>
                <a:cs typeface="+mn-lt"/>
              </a:rPr>
              <a:t>For mass range of interest and mixing only with        , the charged-current processes are kinematically forbidden. </a:t>
            </a:r>
            <a:endParaRPr lang="en-US" sz="1600" dirty="0">
              <a:latin typeface="Neue Haas Grotesk Text Pro"/>
              <a:ea typeface="Calibri"/>
              <a:cs typeface="Calibri" panose="020F0502020204030204"/>
            </a:endParaRPr>
          </a:p>
          <a:p>
            <a:endParaRPr lang="en-US" sz="1600" dirty="0">
              <a:latin typeface="Neue Haas Grotesk Text Pro"/>
              <a:cs typeface="Calibri" panose="020F0502020204030204"/>
            </a:endParaRPr>
          </a:p>
          <a:p>
            <a:endParaRPr lang="en-US" sz="1600" dirty="0">
              <a:latin typeface="Neue Haas Grotesk Text Pro"/>
              <a:cs typeface="Calibri" panose="020F0502020204030204"/>
            </a:endParaRPr>
          </a:p>
          <a:p>
            <a:endParaRPr lang="en-US" sz="1600" dirty="0">
              <a:latin typeface="Neue Haas Grotesk Text Pro"/>
              <a:cs typeface="Calibri" panose="020F0502020204030204"/>
            </a:endParaRPr>
          </a:p>
          <a:p>
            <a:endParaRPr lang="en-US" sz="1600" dirty="0">
              <a:latin typeface="Neue Haas Grotesk Text Pro"/>
              <a:ea typeface="+mn-lt"/>
              <a:cs typeface="+mn-lt"/>
            </a:endParaRPr>
          </a:p>
          <a:p>
            <a:endParaRPr lang="en-US" sz="1600" dirty="0">
              <a:latin typeface="Neue Haas Grotesk Text Pro"/>
              <a:ea typeface="+mn-lt"/>
              <a:cs typeface="+mn-lt"/>
            </a:endParaRPr>
          </a:p>
          <a:p>
            <a:r>
              <a:rPr lang="en-US" sz="1600" dirty="0">
                <a:latin typeface="Neue Haas Grotesk Text Pro"/>
                <a:ea typeface="+mn-lt"/>
                <a:cs typeface="+mn-lt"/>
              </a:rPr>
              <a:t>Only the </a:t>
            </a:r>
            <a:r>
              <a:rPr lang="en-US" sz="1600" i="1" dirty="0">
                <a:latin typeface="Neue Haas Grotesk Text Pro"/>
                <a:ea typeface="+mn-lt"/>
                <a:cs typeface="+mn-lt"/>
              </a:rPr>
              <a:t>visible</a:t>
            </a:r>
            <a:r>
              <a:rPr lang="en-US" sz="1600" dirty="0">
                <a:latin typeface="Neue Haas Grotesk Text Pro"/>
                <a:ea typeface="+mn-lt"/>
                <a:cs typeface="+mn-lt"/>
              </a:rPr>
              <a:t> decay modes deposit their energy, determined by</a:t>
            </a:r>
            <a:endParaRPr lang="en-US" sz="1600">
              <a:latin typeface="Neue Haas Grotesk Text Pro"/>
              <a:cs typeface="Calibri" panose="020F0502020204030204"/>
            </a:endParaRPr>
          </a:p>
        </p:txBody>
      </p:sp>
      <p:pic>
        <p:nvPicPr>
          <p:cNvPr id="4" name="Picture 4" descr="Text, letter&#10;&#10;Description automatically generated">
            <a:extLst>
              <a:ext uri="{FF2B5EF4-FFF2-40B4-BE49-F238E27FC236}">
                <a16:creationId xmlns:a16="http://schemas.microsoft.com/office/drawing/2014/main" id="{C067BFDB-5C07-BDC6-0D2D-503978AF84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313" b="6209"/>
          <a:stretch/>
        </p:blipFill>
        <p:spPr>
          <a:xfrm>
            <a:off x="4556421" y="2311474"/>
            <a:ext cx="1891862" cy="1697381"/>
          </a:xfrm>
          <a:prstGeom prst="rect">
            <a:avLst/>
          </a:prstGeom>
        </p:spPr>
      </p:pic>
      <p:pic>
        <p:nvPicPr>
          <p:cNvPr id="5" name="Picture 5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E37BF8E8-240C-628E-85F8-954A3AD98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1470" y="5069302"/>
            <a:ext cx="2949944" cy="677071"/>
          </a:xfrm>
          <a:prstGeom prst="rect">
            <a:avLst/>
          </a:prstGeom>
        </p:spPr>
      </p:pic>
      <p:pic>
        <p:nvPicPr>
          <p:cNvPr id="7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E86DD216-AFEF-EBAC-28C0-665CF794682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6780" b="18333"/>
          <a:stretch/>
        </p:blipFill>
        <p:spPr>
          <a:xfrm>
            <a:off x="5601403" y="1949533"/>
            <a:ext cx="370934" cy="291933"/>
          </a:xfrm>
          <a:prstGeom prst="rect">
            <a:avLst/>
          </a:prstGeom>
        </p:spPr>
      </p:pic>
      <p:pic>
        <p:nvPicPr>
          <p:cNvPr id="9" name="Picture 6" descr="A picture containing clipart, linedrawing&#10;&#10;Description automatically generated">
            <a:extLst>
              <a:ext uri="{FF2B5EF4-FFF2-40B4-BE49-F238E27FC236}">
                <a16:creationId xmlns:a16="http://schemas.microsoft.com/office/drawing/2014/main" id="{3EA29D6D-D609-8954-2F83-9958E2BA83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9516214" y="350727"/>
            <a:ext cx="1488411" cy="120650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3BF5F-35D4-F852-AE74-5516C9C60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7CE479-654F-B824-5CAB-B8CD5A02B950}"/>
              </a:ext>
            </a:extLst>
          </p:cNvPr>
          <p:cNvSpPr txBox="1"/>
          <p:nvPr/>
        </p:nvSpPr>
        <p:spPr>
          <a:xfrm>
            <a:off x="1275907" y="6119628"/>
            <a:ext cx="4938232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err="1">
                <a:solidFill>
                  <a:srgbClr val="FF0000"/>
                </a:solidFill>
                <a:latin typeface="Calibri"/>
                <a:cs typeface="Calibri"/>
              </a:rPr>
              <a:t>Atre,Han,Pascoli</a:t>
            </a:r>
            <a:r>
              <a:rPr lang="en-US" sz="1000" dirty="0">
                <a:solidFill>
                  <a:srgbClr val="FF0000"/>
                </a:solidFill>
                <a:latin typeface="Calibri"/>
                <a:cs typeface="Calibri"/>
              </a:rPr>
              <a:t>, Zhang JHEP 05(2009), </a:t>
            </a:r>
            <a:r>
              <a:rPr lang="en-US" sz="1000" err="1">
                <a:solidFill>
                  <a:srgbClr val="FF0000"/>
                </a:solidFill>
                <a:latin typeface="Calibri"/>
                <a:cs typeface="Calibri"/>
              </a:rPr>
              <a:t>Gorbunov,Shaposhnikov</a:t>
            </a:r>
            <a:r>
              <a:rPr lang="en-US" sz="1000" dirty="0">
                <a:solidFill>
                  <a:srgbClr val="FF0000"/>
                </a:solidFill>
                <a:latin typeface="Calibri"/>
                <a:cs typeface="Calibri"/>
              </a:rPr>
              <a:t> JHEP 10(2007)</a:t>
            </a:r>
          </a:p>
        </p:txBody>
      </p:sp>
    </p:spTree>
    <p:extLst>
      <p:ext uri="{BB962C8B-B14F-4D97-AF65-F5344CB8AC3E}">
        <p14:creationId xmlns:p14="http://schemas.microsoft.com/office/powerpoint/2010/main" val="4153784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771B9-0BC3-0986-13EE-96D99E871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98" y="695916"/>
            <a:ext cx="10515600" cy="604912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Neue Haas Grotesk Text Pro"/>
                <a:ea typeface="Calibri Light"/>
                <a:cs typeface="Calibri Light"/>
              </a:rPr>
              <a:t>Results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2B540D-3DE4-A898-1925-BE0F47B37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15</a:t>
            </a:fld>
            <a:endParaRPr lang="en-US"/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E194BC38-80F4-EB10-94DA-B66D147E42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562" y="1937684"/>
            <a:ext cx="7087651" cy="4351338"/>
          </a:xfrm>
        </p:spPr>
      </p:pic>
      <p:pic>
        <p:nvPicPr>
          <p:cNvPr id="10" name="Picture 10" descr="Chart&#10;&#10;Description automatically generated">
            <a:extLst>
              <a:ext uri="{FF2B5EF4-FFF2-40B4-BE49-F238E27FC236}">
                <a16:creationId xmlns:a16="http://schemas.microsoft.com/office/drawing/2014/main" id="{5533579F-E30A-F8F8-DBFA-4374352D9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3524" y="862379"/>
            <a:ext cx="4308548" cy="2600679"/>
          </a:xfrm>
          <a:prstGeom prst="rect">
            <a:avLst/>
          </a:prstGeom>
        </p:spPr>
      </p:pic>
      <p:pic>
        <p:nvPicPr>
          <p:cNvPr id="11" name="Picture 11" descr="Diagram&#10;&#10;Description automatically generated">
            <a:extLst>
              <a:ext uri="{FF2B5EF4-FFF2-40B4-BE49-F238E27FC236}">
                <a16:creationId xmlns:a16="http://schemas.microsoft.com/office/drawing/2014/main" id="{8CEF36C0-3962-1C8D-0CF7-6728C3CA7A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7890" y="3575044"/>
            <a:ext cx="4137245" cy="258461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626B98A-0F70-CA01-B67B-5D1A8A93B6DF}"/>
              </a:ext>
            </a:extLst>
          </p:cNvPr>
          <p:cNvSpPr txBox="1"/>
          <p:nvPr/>
        </p:nvSpPr>
        <p:spPr>
          <a:xfrm>
            <a:off x="2185581" y="6456325"/>
            <a:ext cx="4477488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ea typeface="+mn-lt"/>
                <a:cs typeface="+mn-lt"/>
              </a:rPr>
              <a:t>GC,  Huber,  Horiuchi,  Shoemaker (</a:t>
            </a:r>
            <a:r>
              <a:rPr lang="en-US" sz="1000" dirty="0" err="1">
                <a:solidFill>
                  <a:srgbClr val="FF0000"/>
                </a:solidFill>
                <a:ea typeface="+mn-lt"/>
                <a:cs typeface="+mn-lt"/>
              </a:rPr>
              <a:t>arXiv</a:t>
            </a:r>
            <a:r>
              <a:rPr lang="en-US" sz="1000" dirty="0">
                <a:solidFill>
                  <a:srgbClr val="FF0000"/>
                </a:solidFill>
                <a:ea typeface="+mn-lt"/>
                <a:cs typeface="+mn-lt"/>
              </a:rPr>
              <a:t> : 2305.abcde) </a:t>
            </a:r>
          </a:p>
          <a:p>
            <a:endParaRPr lang="en-US" sz="1000" dirty="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178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771B9-0BC3-0986-13EE-96D99E871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98" y="695916"/>
            <a:ext cx="10515600" cy="604912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Neue Haas Grotesk Text Pro"/>
                <a:ea typeface="Calibri Light"/>
                <a:cs typeface="Calibri Light"/>
              </a:rPr>
              <a:t>Results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2B540D-3DE4-A898-1925-BE0F47B37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16</a:t>
            </a:fld>
            <a:endParaRPr lang="en-US"/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E194BC38-80F4-EB10-94DA-B66D147E42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562" y="1937684"/>
            <a:ext cx="7087651" cy="4351338"/>
          </a:xfrm>
        </p:spPr>
      </p:pic>
      <p:pic>
        <p:nvPicPr>
          <p:cNvPr id="10" name="Picture 10" descr="Chart&#10;&#10;Description automatically generated">
            <a:extLst>
              <a:ext uri="{FF2B5EF4-FFF2-40B4-BE49-F238E27FC236}">
                <a16:creationId xmlns:a16="http://schemas.microsoft.com/office/drawing/2014/main" id="{5533579F-E30A-F8F8-DBFA-4374352D9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3524" y="862379"/>
            <a:ext cx="4308548" cy="2600679"/>
          </a:xfrm>
          <a:prstGeom prst="rect">
            <a:avLst/>
          </a:prstGeom>
        </p:spPr>
      </p:pic>
      <p:pic>
        <p:nvPicPr>
          <p:cNvPr id="11" name="Picture 11" descr="Diagram&#10;&#10;Description automatically generated">
            <a:extLst>
              <a:ext uri="{FF2B5EF4-FFF2-40B4-BE49-F238E27FC236}">
                <a16:creationId xmlns:a16="http://schemas.microsoft.com/office/drawing/2014/main" id="{8CEF36C0-3962-1C8D-0CF7-6728C3CA7A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7890" y="3575044"/>
            <a:ext cx="4137245" cy="2584610"/>
          </a:xfrm>
          <a:prstGeom prst="rect">
            <a:avLst/>
          </a:prstGeom>
        </p:spPr>
      </p:pic>
      <p:pic>
        <p:nvPicPr>
          <p:cNvPr id="5" name="Picture 3" descr="Chart&#10;&#10;Description automatically generated">
            <a:extLst>
              <a:ext uri="{FF2B5EF4-FFF2-40B4-BE49-F238E27FC236}">
                <a16:creationId xmlns:a16="http://schemas.microsoft.com/office/drawing/2014/main" id="{117E29F7-CD8F-45C0-C80E-AB306C9B84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0728" y="1245977"/>
            <a:ext cx="8737890" cy="5529719"/>
          </a:xfrm>
          <a:prstGeom prst="rect">
            <a:avLst/>
          </a:prstGeom>
        </p:spPr>
      </p:pic>
      <p:sp>
        <p:nvSpPr>
          <p:cNvPr id="6" name="Star: 4 Points 5">
            <a:extLst>
              <a:ext uri="{FF2B5EF4-FFF2-40B4-BE49-F238E27FC236}">
                <a16:creationId xmlns:a16="http://schemas.microsoft.com/office/drawing/2014/main" id="{868A0F2F-ED80-05EA-B46E-D140CC2F5658}"/>
              </a:ext>
            </a:extLst>
          </p:cNvPr>
          <p:cNvSpPr/>
          <p:nvPr/>
        </p:nvSpPr>
        <p:spPr>
          <a:xfrm flipH="1" flipV="1">
            <a:off x="7460511" y="3632790"/>
            <a:ext cx="271719" cy="248093"/>
          </a:xfrm>
          <a:prstGeom prst="star4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02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771B9-0BC3-0986-13EE-96D99E871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98" y="695916"/>
            <a:ext cx="10515600" cy="604912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Neue Haas Grotesk Text Pro"/>
                <a:ea typeface="Calibri Light"/>
                <a:cs typeface="Calibri Light"/>
              </a:rPr>
              <a:t>Summary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B600E-B4A5-C344-89EE-87E9929F1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600" dirty="0">
                <a:latin typeface="Neue Haas Grotesk Text Pro"/>
                <a:ea typeface="+mn-lt"/>
                <a:cs typeface="+mn-lt"/>
              </a:rPr>
              <a:t>Sterile neutrinos can be produced through mixing with active neutrinos in the hot and dense core of a collapsing supernova (SN).</a:t>
            </a:r>
          </a:p>
          <a:p>
            <a:endParaRPr lang="en-US" sz="1600" dirty="0">
              <a:latin typeface="Neue Haas Grotesk Text Pro"/>
              <a:ea typeface="+mn-lt"/>
              <a:cs typeface="+mn-lt"/>
            </a:endParaRPr>
          </a:p>
          <a:p>
            <a:r>
              <a:rPr lang="en-US" sz="1600" dirty="0">
                <a:latin typeface="Neue Haas Grotesk Text Pro"/>
                <a:ea typeface="+mn-lt"/>
                <a:cs typeface="+mn-lt"/>
              </a:rPr>
              <a:t>We discuss a novel bound from energy deposition through the decays of sterile neutrinos inside the SN envelope.</a:t>
            </a:r>
          </a:p>
          <a:p>
            <a:endParaRPr lang="en-US" sz="1600" dirty="0">
              <a:latin typeface="Neue Haas Grotesk Text Pro"/>
              <a:ea typeface="+mn-lt"/>
              <a:cs typeface="+mn-lt"/>
            </a:endParaRPr>
          </a:p>
          <a:p>
            <a:r>
              <a:rPr lang="en-US" sz="1600" dirty="0">
                <a:latin typeface="Neue Haas Grotesk Text Pro"/>
                <a:ea typeface="+mn-lt"/>
                <a:cs typeface="+mn-lt"/>
              </a:rPr>
              <a:t>Using observed SN IIP population with low-ejecta velocities, this energy deposition is constrained </a:t>
            </a:r>
          </a:p>
          <a:p>
            <a:endParaRPr lang="en-US" sz="1600" dirty="0">
              <a:latin typeface="Neue Haas Grotesk Text Pro"/>
              <a:ea typeface="+mn-lt"/>
              <a:cs typeface="+mn-lt"/>
            </a:endParaRPr>
          </a:p>
          <a:p>
            <a:endParaRPr lang="en-US" sz="1600" dirty="0">
              <a:latin typeface="Neue Haas Grotesk Text Pro"/>
              <a:ea typeface="+mn-lt"/>
              <a:cs typeface="+mn-lt"/>
            </a:endParaRPr>
          </a:p>
          <a:p>
            <a:r>
              <a:rPr lang="en-US" sz="1600" dirty="0">
                <a:latin typeface="Neue Haas Grotesk Text Pro"/>
                <a:ea typeface="+mn-lt"/>
                <a:cs typeface="+mn-lt"/>
              </a:rPr>
              <a:t>for masses 10-400 MeV stringent constraints on tau mixing,  2-3 orders of magnitude lower than those from current constraints</a:t>
            </a:r>
          </a:p>
          <a:p>
            <a:pPr marL="0" indent="0">
              <a:buNone/>
            </a:pPr>
            <a:endParaRPr lang="en-US" sz="1600" dirty="0">
              <a:latin typeface="Neue Haas Grotesk Text Pro"/>
              <a:ea typeface="Calibri"/>
              <a:cs typeface="Calibri"/>
            </a:endParaRPr>
          </a:p>
        </p:txBody>
      </p:sp>
      <p:pic>
        <p:nvPicPr>
          <p:cNvPr id="5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7F77C3C9-EC5E-6739-A3F8-8F2AD9F936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725" y="4178662"/>
            <a:ext cx="1526363" cy="33183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7BEAC2-9ED0-4BC7-3A97-C54F34880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41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771B9-0BC3-0986-13EE-96D99E871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98" y="695916"/>
            <a:ext cx="10515600" cy="604912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Neue Haas Grotesk Text Pro"/>
                <a:ea typeface="Calibri Light"/>
                <a:cs typeface="Calibri Light"/>
              </a:rPr>
              <a:t>Sterile Neutrino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0E5D70C0-986D-E2AD-8B22-1A13BB32A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8121" y="58405"/>
            <a:ext cx="2743200" cy="1543050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1A49C41-0C1A-5A63-20B7-7DB7D1814D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1600" dirty="0">
                <a:latin typeface="Neue Haas Grotesk Text Pro"/>
                <a:ea typeface="Calibri"/>
                <a:cs typeface="Calibri"/>
              </a:rPr>
              <a:t>Motivated class of BSM candidates : neutrino mass mechanisms, dark matter and baryon asymmetry generation. </a:t>
            </a:r>
          </a:p>
          <a:p>
            <a:endParaRPr lang="en-US" sz="1600" dirty="0">
              <a:latin typeface="Neue Haas Grotesk Text Pro"/>
              <a:ea typeface="Calibri"/>
              <a:cs typeface="Calibri"/>
            </a:endParaRPr>
          </a:p>
          <a:p>
            <a:r>
              <a:rPr lang="en-US" sz="1600" dirty="0">
                <a:latin typeface="Neue Haas Grotesk Text Pro"/>
                <a:ea typeface="Calibri"/>
                <a:cs typeface="Calibri"/>
              </a:rPr>
              <a:t>Sterile neutrinos have been suggested as solutions of various anomalies in neutrino experiments.</a:t>
            </a:r>
            <a:endParaRPr lang="en-US" dirty="0"/>
          </a:p>
          <a:p>
            <a:endParaRPr lang="en-US" sz="1600" dirty="0">
              <a:latin typeface="Neue Haas Grotesk Text Pro"/>
              <a:ea typeface="Calibri"/>
              <a:cs typeface="Calibri"/>
            </a:endParaRPr>
          </a:p>
          <a:p>
            <a:r>
              <a:rPr lang="en-US" sz="1600" dirty="0">
                <a:latin typeface="Neue Haas Grotesk Text Pro"/>
                <a:ea typeface="Calibri"/>
                <a:cs typeface="Calibri"/>
              </a:rPr>
              <a:t>An interesting question : which values of masses and mixing angles can be excluded by</a:t>
            </a:r>
            <a:br>
              <a:rPr lang="en-US" sz="1600" dirty="0">
                <a:latin typeface="Neue Haas Grotesk Text Pro"/>
                <a:ea typeface="Calibri"/>
                <a:cs typeface="Calibri"/>
              </a:rPr>
            </a:br>
            <a:r>
              <a:rPr lang="en-US" sz="1600" dirty="0">
                <a:latin typeface="Neue Haas Grotesk Text Pro"/>
                <a:ea typeface="Calibri"/>
                <a:cs typeface="Calibri"/>
              </a:rPr>
              <a:t>direct experiments, cosmology and astrophysics.</a:t>
            </a:r>
          </a:p>
          <a:p>
            <a:endParaRPr lang="en-US" sz="1600" dirty="0">
              <a:latin typeface="Neue Haas Grotesk Text Pro"/>
              <a:ea typeface="Calibri"/>
              <a:cs typeface="Calibri"/>
            </a:endParaRPr>
          </a:p>
          <a:p>
            <a:r>
              <a:rPr lang="en-US" sz="1600" dirty="0">
                <a:latin typeface="Neue Haas Grotesk Text Pro"/>
                <a:ea typeface="Calibri"/>
                <a:cs typeface="Calibri"/>
              </a:rPr>
              <a:t>We assume that the sterile mixes dominantly with one flavor </a:t>
            </a:r>
            <a:r>
              <a:rPr lang="en-US" sz="1600" dirty="0" err="1">
                <a:latin typeface="Neue Haas Grotesk Text Pro"/>
                <a:ea typeface="Calibri"/>
                <a:cs typeface="Calibri"/>
              </a:rPr>
              <a:t>i.e</a:t>
            </a:r>
            <a:r>
              <a:rPr lang="en-US" sz="1600" dirty="0">
                <a:latin typeface="Neue Haas Grotesk Text Pro"/>
                <a:ea typeface="Calibri"/>
                <a:cs typeface="Calibri"/>
              </a:rPr>
              <a:t> </a:t>
            </a:r>
          </a:p>
          <a:p>
            <a:endParaRPr lang="en-US" sz="1600" dirty="0">
              <a:latin typeface="Neue Haas Grotesk Text Pro"/>
              <a:ea typeface="Calibri"/>
              <a:cs typeface="Calibri"/>
            </a:endParaRPr>
          </a:p>
        </p:txBody>
      </p:sp>
      <p:pic>
        <p:nvPicPr>
          <p:cNvPr id="3" name="Picture 3" descr="A picture containing text, orange, antenna&#10;&#10;Description automatically generated">
            <a:extLst>
              <a:ext uri="{FF2B5EF4-FFF2-40B4-BE49-F238E27FC236}">
                <a16:creationId xmlns:a16="http://schemas.microsoft.com/office/drawing/2014/main" id="{9F750D06-31A3-D631-21DA-E59A2533D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5792" y="5002088"/>
            <a:ext cx="2743200" cy="800100"/>
          </a:xfrm>
          <a:prstGeom prst="rect">
            <a:avLst/>
          </a:prstGeom>
        </p:spPr>
      </p:pic>
      <p:pic>
        <p:nvPicPr>
          <p:cNvPr id="4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73FD6DC1-1F33-509E-8C10-7260E40345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1775" y="4341858"/>
            <a:ext cx="347383" cy="35746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288472-A318-014C-D8C6-1C54D5227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3DFE3A8E-BEA8-6AA4-6DAA-7CC8BBD7A7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6651" y="4999200"/>
            <a:ext cx="282407" cy="28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003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2466C508-88F4-1B54-995D-35E1A786A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334" y="643466"/>
            <a:ext cx="8773331" cy="557106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110257-362E-1FAE-0A4C-75B2ED9B7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984DA7-9CFB-6B44-4A2F-CD10C6E61AD1}"/>
              </a:ext>
            </a:extLst>
          </p:cNvPr>
          <p:cNvSpPr txBox="1"/>
          <p:nvPr/>
        </p:nvSpPr>
        <p:spPr>
          <a:xfrm>
            <a:off x="1264093" y="6320464"/>
            <a:ext cx="948660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ea typeface="+mn-lt"/>
                <a:cs typeface="+mn-lt"/>
              </a:rPr>
              <a:t>[Bolton, Deppisch, Dev (JHEP ’20)][Atre, Han, Pascoli, Zhang (JHEP ’09); Deppisch, Dev, </a:t>
            </a:r>
            <a:r>
              <a:rPr lang="en-US" sz="1000" err="1">
                <a:solidFill>
                  <a:srgbClr val="FF0000"/>
                </a:solidFill>
                <a:ea typeface="+mn-lt"/>
                <a:cs typeface="+mn-lt"/>
              </a:rPr>
              <a:t>Pilaftsis</a:t>
            </a:r>
            <a:r>
              <a:rPr lang="en-US" sz="1000" dirty="0">
                <a:solidFill>
                  <a:srgbClr val="FF0000"/>
                </a:solidFill>
                <a:ea typeface="+mn-lt"/>
                <a:cs typeface="+mn-lt"/>
              </a:rPr>
              <a:t> (NJP ’15); de Gouvea, Kobach (PRD ’16); Drewes, Garbrecht (NPB ’17)]</a:t>
            </a:r>
            <a:endParaRPr lang="en-US" sz="100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0404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hart&#10;&#10;Description automatically generated">
            <a:extLst>
              <a:ext uri="{FF2B5EF4-FFF2-40B4-BE49-F238E27FC236}">
                <a16:creationId xmlns:a16="http://schemas.microsoft.com/office/drawing/2014/main" id="{3B9735B8-6CE2-7201-B7E6-49F45A7D9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996" y="643466"/>
            <a:ext cx="8808008" cy="55710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4FBB56-DC5F-60A5-3217-C8358982D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CA026C-DF67-C9D6-84A1-E99332931BE7}"/>
              </a:ext>
            </a:extLst>
          </p:cNvPr>
          <p:cNvSpPr txBox="1"/>
          <p:nvPr/>
        </p:nvSpPr>
        <p:spPr>
          <a:xfrm>
            <a:off x="1264093" y="6320464"/>
            <a:ext cx="948660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ea typeface="+mn-lt"/>
                <a:cs typeface="+mn-lt"/>
              </a:rPr>
              <a:t>[Bolton, Deppisch, Dev (JHEP ’20)][Atre, Han, Pascoli, Zhang (JHEP ’09); Deppisch, Dev, </a:t>
            </a:r>
            <a:r>
              <a:rPr lang="en-US" sz="1000" err="1">
                <a:solidFill>
                  <a:srgbClr val="FF0000"/>
                </a:solidFill>
                <a:ea typeface="+mn-lt"/>
                <a:cs typeface="+mn-lt"/>
              </a:rPr>
              <a:t>Pilaftsis</a:t>
            </a:r>
            <a:r>
              <a:rPr lang="en-US" sz="1000" dirty="0">
                <a:solidFill>
                  <a:srgbClr val="FF0000"/>
                </a:solidFill>
                <a:ea typeface="+mn-lt"/>
                <a:cs typeface="+mn-lt"/>
              </a:rPr>
              <a:t> (NJP ’15); de Gouvea, Kobach (PRD ’16); Drewes, Garbrecht (NPB ’17)]</a:t>
            </a:r>
            <a:endParaRPr lang="en-US" sz="100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3500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hart&#10;&#10;Description automatically generated">
            <a:extLst>
              <a:ext uri="{FF2B5EF4-FFF2-40B4-BE49-F238E27FC236}">
                <a16:creationId xmlns:a16="http://schemas.microsoft.com/office/drawing/2014/main" id="{2E663D5B-8518-0A38-55D1-A07975088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334" y="643466"/>
            <a:ext cx="8773331" cy="55710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DE5C12-3F5A-26C2-F975-B6234E958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4B0FE6-DE60-9806-BEE4-5AAE0074D4A4}"/>
              </a:ext>
            </a:extLst>
          </p:cNvPr>
          <p:cNvSpPr txBox="1"/>
          <p:nvPr/>
        </p:nvSpPr>
        <p:spPr>
          <a:xfrm>
            <a:off x="1264093" y="6320464"/>
            <a:ext cx="9486604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ea typeface="+mn-lt"/>
                <a:cs typeface="+mn-lt"/>
              </a:rPr>
              <a:t>[Bolton, Deppisch, Dev (JHEP ’20)][Atre, Han, Pascoli, Zhang (JHEP ’09); Deppisch, Dev, </a:t>
            </a:r>
            <a:r>
              <a:rPr lang="en-US" sz="1000" err="1">
                <a:solidFill>
                  <a:srgbClr val="FF0000"/>
                </a:solidFill>
                <a:ea typeface="+mn-lt"/>
                <a:cs typeface="+mn-lt"/>
              </a:rPr>
              <a:t>Pilaftsis</a:t>
            </a:r>
            <a:r>
              <a:rPr lang="en-US" sz="1000" dirty="0">
                <a:solidFill>
                  <a:srgbClr val="FF0000"/>
                </a:solidFill>
                <a:ea typeface="+mn-lt"/>
                <a:cs typeface="+mn-lt"/>
              </a:rPr>
              <a:t> (NJP ’15); de Gouvea, Kobach (PRD ’16); Drewes, Garbrecht (NPB ’17)]</a:t>
            </a:r>
            <a:endParaRPr lang="en-US" sz="100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2547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771B9-0BC3-0986-13EE-96D99E871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98" y="695916"/>
            <a:ext cx="10515600" cy="604912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Neue Haas Grotesk Text Pro"/>
                <a:ea typeface="Calibri Light"/>
                <a:cs typeface="Calibri Light"/>
              </a:rPr>
              <a:t> Supernova :    factory  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7E2D3D97-3A5E-9A5F-F0DA-26D4D18283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26475" y="178910"/>
            <a:ext cx="2305937" cy="1314303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361300D-BA32-4203-5F1F-3263F96A5D7A}"/>
              </a:ext>
            </a:extLst>
          </p:cNvPr>
          <p:cNvSpPr txBox="1"/>
          <p:nvPr/>
        </p:nvSpPr>
        <p:spPr>
          <a:xfrm>
            <a:off x="697023" y="1937488"/>
            <a:ext cx="5321769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Neue Haas Grotesk Text Pro"/>
                <a:cs typeface="Calibri"/>
              </a:rPr>
              <a:t>Core-collapse supernovae represent the most powerful sources of neutrinos in the Universe. 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Neue Haas Grotesk Text Pro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Neue Haas Grotesk Text Pro"/>
                <a:cs typeface="Calibri"/>
              </a:rPr>
              <a:t>during the explosion,                (anti)neutrinos of all the flavors are emitted with average  E ∼ 15 MeV. 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Neue Haas Grotesk Text Pro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Neue Haas Grotesk Text Pro"/>
                <a:cs typeface="Calibri"/>
              </a:rPr>
              <a:t>Can be used to probe fundamental properties of neutrinos and even …..</a:t>
            </a:r>
          </a:p>
          <a:p>
            <a:r>
              <a:rPr lang="en-US" sz="1600" dirty="0">
                <a:latin typeface="Neue Haas Grotesk Text Pro"/>
                <a:cs typeface="Calibri"/>
              </a:rPr>
              <a:t>                </a:t>
            </a:r>
            <a:endParaRPr lang="en-US">
              <a:latin typeface="Calibri" panose="020F0502020204030204"/>
              <a:ea typeface="Calibri"/>
              <a:cs typeface="Calibri"/>
            </a:endParaRPr>
          </a:p>
          <a:p>
            <a:r>
              <a:rPr lang="en-US" sz="1600" dirty="0">
                <a:latin typeface="Neue Haas Grotesk Text Pro"/>
                <a:cs typeface="Calibri"/>
              </a:rPr>
              <a:t>              </a:t>
            </a:r>
            <a:r>
              <a:rPr lang="en-US" sz="1600" i="1" dirty="0">
                <a:latin typeface="Neue Haas Grotesk Text Pro"/>
                <a:cs typeface="Calibri"/>
              </a:rPr>
              <a:t>  emission of exotic BSM particles!</a:t>
            </a:r>
            <a:endParaRPr lang="en-US" i="1" dirty="0">
              <a:ea typeface="Calibri"/>
              <a:cs typeface="Calibri"/>
            </a:endParaRPr>
          </a:p>
        </p:txBody>
      </p:sp>
      <p:pic>
        <p:nvPicPr>
          <p:cNvPr id="5" name="Picture 5" descr="Diagram, schematic&#10;&#10;Description automatically generated">
            <a:extLst>
              <a:ext uri="{FF2B5EF4-FFF2-40B4-BE49-F238E27FC236}">
                <a16:creationId xmlns:a16="http://schemas.microsoft.com/office/drawing/2014/main" id="{25374015-5473-D972-2D58-C2FC35344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1656" y="1937363"/>
            <a:ext cx="5767571" cy="4406858"/>
          </a:xfrm>
          <a:prstGeom prst="rect">
            <a:avLst/>
          </a:prstGeom>
        </p:spPr>
      </p:pic>
      <p:pic>
        <p:nvPicPr>
          <p:cNvPr id="6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FE4342FA-70C7-F31C-092A-EED932350C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622" t="30954" r="30709" b="869"/>
          <a:stretch/>
        </p:blipFill>
        <p:spPr>
          <a:xfrm>
            <a:off x="3553785" y="836190"/>
            <a:ext cx="341931" cy="459401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F7A606ED-76BA-530E-6769-8B36A17CBFF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633" r="8175" b="21569"/>
          <a:stretch/>
        </p:blipFill>
        <p:spPr>
          <a:xfrm>
            <a:off x="3089498" y="2686493"/>
            <a:ext cx="721187" cy="257128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0B55966C-E228-91A0-B78A-7CC336E3D0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685451" y="4517671"/>
            <a:ext cx="2276861" cy="23408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516494-C2C8-DBFE-B11B-266F7510E1E1}"/>
              </a:ext>
            </a:extLst>
          </p:cNvPr>
          <p:cNvSpPr txBox="1"/>
          <p:nvPr/>
        </p:nvSpPr>
        <p:spPr>
          <a:xfrm>
            <a:off x="4957763" y="4598988"/>
            <a:ext cx="2276475" cy="317500"/>
          </a:xfrm>
          <a:prstGeom prst="rect">
            <a:avLst/>
          </a:prstGeom>
        </p:spPr>
        <p:txBody>
          <a:bodyPr lIns="91440" tIns="45720" rIns="91440" bIns="45720" anchor="t">
            <a:normAutofit fontScale="92500" lnSpcReduction="20000"/>
          </a:bodyPr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8BADA59-D565-E1F4-F6C5-E1D6EF97B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6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229800-6C1C-D78A-7019-C3604F63EC91}"/>
              </a:ext>
            </a:extLst>
          </p:cNvPr>
          <p:cNvSpPr txBox="1"/>
          <p:nvPr/>
        </p:nvSpPr>
        <p:spPr>
          <a:xfrm>
            <a:off x="8435162" y="6580371"/>
            <a:ext cx="1122325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latin typeface="Calibri"/>
                <a:cs typeface="Calibri"/>
              </a:rPr>
              <a:t>[Burrows, 1990b]</a:t>
            </a:r>
          </a:p>
        </p:txBody>
      </p:sp>
    </p:spTree>
    <p:extLst>
      <p:ext uri="{BB962C8B-B14F-4D97-AF65-F5344CB8AC3E}">
        <p14:creationId xmlns:p14="http://schemas.microsoft.com/office/powerpoint/2010/main" val="1765866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771B9-0BC3-0986-13EE-96D99E871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98" y="695916"/>
            <a:ext cx="10515600" cy="604912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Neue Haas Grotesk Text Pro"/>
                <a:ea typeface="Calibri Light"/>
                <a:cs typeface="Calibri Light"/>
              </a:rPr>
              <a:t>Energy Loss SN1987A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EAFCA134-1FA6-9D30-EAD1-E8D813C609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63902" y="2012082"/>
            <a:ext cx="3014149" cy="425196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2E18ACA-C543-E6E8-BFD5-D652AF9ECE8F}"/>
              </a:ext>
            </a:extLst>
          </p:cNvPr>
          <p:cNvSpPr txBox="1"/>
          <p:nvPr/>
        </p:nvSpPr>
        <p:spPr>
          <a:xfrm>
            <a:off x="756092" y="1961116"/>
            <a:ext cx="7218325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Neue Haas Grotesk Text Pro"/>
                <a:cs typeface="Calibri" panose="020F0502020204030204"/>
              </a:rPr>
              <a:t>Light BSM particles produced in the SN core would constitute a novel</a:t>
            </a:r>
            <a:br>
              <a:rPr lang="en-US" sz="1600" dirty="0">
                <a:latin typeface="Neue Haas Grotesk Text Pro"/>
                <a:cs typeface="Calibri" panose="020F0502020204030204"/>
              </a:rPr>
            </a:br>
            <a:r>
              <a:rPr lang="en-US" sz="1600" dirty="0">
                <a:latin typeface="Neue Haas Grotesk Text Pro"/>
                <a:cs typeface="Calibri" panose="020F0502020204030204"/>
              </a:rPr>
              <a:t>channel of energy loss, shortening the duration of the neutrino burst.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Neue Haas Grotesk Text Pro"/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Neue Haas Grotesk Text Pro"/>
                <a:cs typeface="Calibri" panose="020F0502020204030204"/>
              </a:rPr>
              <a:t>SN 1987A neutrino signal ∼ 10 s, as expected from standard</a:t>
            </a:r>
            <a:br>
              <a:rPr lang="en-US" sz="1600" dirty="0">
                <a:latin typeface="Neue Haas Grotesk Text Pro"/>
                <a:cs typeface="Calibri" panose="020F0502020204030204"/>
              </a:rPr>
            </a:br>
            <a:r>
              <a:rPr lang="en-US" sz="1600" dirty="0">
                <a:latin typeface="Neue Haas Grotesk Text Pro"/>
                <a:cs typeface="Calibri" panose="020F0502020204030204"/>
              </a:rPr>
              <a:t>SN cooling scenario, excludes an additional energy drain associated with exotic particles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Neue Haas Grotesk Text Pro"/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Neue Haas Grotesk Text Pro"/>
                <a:cs typeface="Calibri" panose="020F0502020204030204"/>
              </a:rPr>
              <a:t>Constrain sterile states mixing with the active ones.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Neue Haas Grotesk Text Pro"/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Neue Haas Grotesk Text Pro"/>
                <a:cs typeface="Calibri" panose="020F0502020204030204"/>
              </a:rPr>
              <a:t>typical temperature T ∼ 30 MeV in the SN core, heavy sterile neutrinos might still be produced by the mixing with the active ones, suffering only a moderate suppression due to the Boltzmann factor.</a:t>
            </a:r>
          </a:p>
        </p:txBody>
      </p:sp>
      <p:pic>
        <p:nvPicPr>
          <p:cNvPr id="5" name="Picture 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E11F5C5A-FA1A-97EE-1039-9B7C531FD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3562" y="139266"/>
            <a:ext cx="1065619" cy="140495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1C8A12-E937-B03E-2BA0-B11660635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7CC9D9-C718-0205-97A1-8B9D218D334D}"/>
              </a:ext>
            </a:extLst>
          </p:cNvPr>
          <p:cNvSpPr txBox="1"/>
          <p:nvPr/>
        </p:nvSpPr>
        <p:spPr>
          <a:xfrm>
            <a:off x="9415721" y="6355906"/>
            <a:ext cx="2339162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  <a:ea typeface="+mn-lt"/>
                <a:cs typeface="+mn-lt"/>
              </a:rPr>
              <a:t>[Janka 1702.08713, </a:t>
            </a:r>
            <a:r>
              <a:rPr lang="en-US" sz="1000" dirty="0" err="1">
                <a:solidFill>
                  <a:srgbClr val="FF0000"/>
                </a:solidFill>
                <a:cs typeface="Calibri"/>
              </a:rPr>
              <a:t>Raffelt</a:t>
            </a:r>
            <a:r>
              <a:rPr lang="en-US" sz="1000" dirty="0">
                <a:solidFill>
                  <a:srgbClr val="FF0000"/>
                </a:solidFill>
                <a:cs typeface="Calibri"/>
              </a:rPr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401328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771B9-0BC3-0986-13EE-96D99E871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98" y="695916"/>
            <a:ext cx="10515600" cy="604912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Neue Haas Grotesk Text Pro"/>
                <a:ea typeface="Calibri Light"/>
                <a:cs typeface="Calibri Light"/>
              </a:rPr>
              <a:t>Energy Loss SN1987A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E18ACA-C543-E6E8-BFD5-D652AF9ECE8F}"/>
              </a:ext>
            </a:extLst>
          </p:cNvPr>
          <p:cNvSpPr txBox="1"/>
          <p:nvPr/>
        </p:nvSpPr>
        <p:spPr>
          <a:xfrm>
            <a:off x="756092" y="1961116"/>
            <a:ext cx="1115237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Neue Haas Grotesk Text Pro"/>
                <a:cs typeface="Calibri" panose="020F0502020204030204"/>
              </a:rPr>
              <a:t>Observations constrain energy-loss rate per unit mass        total luminosity        bounds on active-sterile mixing 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Neue Haas Grotesk Text Pro"/>
              <a:cs typeface="Calibri" panose="020F0502020204030204"/>
            </a:endParaRPr>
          </a:p>
        </p:txBody>
      </p:sp>
      <p:pic>
        <p:nvPicPr>
          <p:cNvPr id="5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9ED00DC0-CFD6-3FD8-7F50-483D9E2AA4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517" y="2737209"/>
            <a:ext cx="3475665" cy="332140"/>
          </a:xfrm>
          <a:prstGeom prst="rect">
            <a:avLst/>
          </a:prstGeom>
        </p:spPr>
      </p:pic>
      <p:pic>
        <p:nvPicPr>
          <p:cNvPr id="8" name="Picture 8" descr="Chart&#10;&#10;Description automatically generated">
            <a:extLst>
              <a:ext uri="{FF2B5EF4-FFF2-40B4-BE49-F238E27FC236}">
                <a16:creationId xmlns:a16="http://schemas.microsoft.com/office/drawing/2014/main" id="{70BB55B9-1949-37D8-9C79-91B3D57E3B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73348" y="2623066"/>
            <a:ext cx="5717676" cy="3790176"/>
          </a:xfrm>
        </p:spPr>
      </p:pic>
      <p:pic>
        <p:nvPicPr>
          <p:cNvPr id="6" name="Picture 3" descr="Chart&#10;&#10;Description automatically generated">
            <a:extLst>
              <a:ext uri="{FF2B5EF4-FFF2-40B4-BE49-F238E27FC236}">
                <a16:creationId xmlns:a16="http://schemas.microsoft.com/office/drawing/2014/main" id="{9D337000-3484-59BF-DEB8-4C7AE9D07E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938" y="3455185"/>
            <a:ext cx="4213146" cy="267665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CB4218E-C1DE-8894-7D83-5C09FB6BEA22}"/>
              </a:ext>
            </a:extLst>
          </p:cNvPr>
          <p:cNvCxnSpPr/>
          <p:nvPr/>
        </p:nvCxnSpPr>
        <p:spPr>
          <a:xfrm flipV="1">
            <a:off x="6270847" y="2131827"/>
            <a:ext cx="335517" cy="7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448F41C-56ED-AE88-3F80-39E9D615633F}"/>
              </a:ext>
            </a:extLst>
          </p:cNvPr>
          <p:cNvCxnSpPr>
            <a:cxnSpLocks/>
          </p:cNvCxnSpPr>
          <p:nvPr/>
        </p:nvCxnSpPr>
        <p:spPr>
          <a:xfrm>
            <a:off x="8131544" y="2133008"/>
            <a:ext cx="276446" cy="4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6E5C50-796B-2087-BAB3-73D366337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9B0E5C-8CB9-AAAE-43ED-62CF4E455E6F}"/>
              </a:ext>
            </a:extLst>
          </p:cNvPr>
          <p:cNvSpPr txBox="1"/>
          <p:nvPr/>
        </p:nvSpPr>
        <p:spPr>
          <a:xfrm>
            <a:off x="7714510" y="6355906"/>
            <a:ext cx="4276651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err="1">
                <a:solidFill>
                  <a:srgbClr val="FF0000"/>
                </a:solidFill>
                <a:cs typeface="Calibri"/>
              </a:rPr>
              <a:t>Mastrotaro</a:t>
            </a:r>
            <a:r>
              <a:rPr lang="en-US" sz="1000" dirty="0">
                <a:solidFill>
                  <a:srgbClr val="FF0000"/>
                </a:solidFill>
                <a:cs typeface="Calibri"/>
              </a:rPr>
              <a:t>, </a:t>
            </a:r>
            <a:r>
              <a:rPr lang="en-US" sz="1000" err="1">
                <a:solidFill>
                  <a:srgbClr val="FF0000"/>
                </a:solidFill>
                <a:cs typeface="Calibri"/>
              </a:rPr>
              <a:t>Mirizzi</a:t>
            </a:r>
            <a:r>
              <a:rPr lang="en-US" sz="1000" dirty="0">
                <a:solidFill>
                  <a:srgbClr val="FF0000"/>
                </a:solidFill>
                <a:cs typeface="Calibri"/>
              </a:rPr>
              <a:t>, Serpico, Esmaili JCAP 01 (2020)</a:t>
            </a:r>
            <a:endParaRPr lang="en-US" dirty="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5309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771B9-0BC3-0986-13EE-96D99E871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898" y="695916"/>
            <a:ext cx="10515600" cy="604912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Neue Haas Grotesk Text Pro"/>
                <a:ea typeface="Calibri Light"/>
                <a:cs typeface="Calibri Light"/>
              </a:rPr>
              <a:t>Low-energy SN : IIP or not IIP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B600E-B4A5-C344-89EE-87E9929F1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5246577" cy="425196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600" dirty="0">
                <a:latin typeface="Neue Haas Grotesk Text Pro"/>
                <a:ea typeface="+mn-lt"/>
                <a:cs typeface="+mn-lt"/>
              </a:rPr>
              <a:t>There is a separate class of core-collapse SN with low-explosion energies : </a:t>
            </a:r>
            <a:r>
              <a:rPr lang="en-US" sz="1600" dirty="0" err="1">
                <a:latin typeface="Neue Haas Grotesk Text Pro"/>
                <a:ea typeface="+mn-lt"/>
                <a:cs typeface="+mn-lt"/>
              </a:rPr>
              <a:t>underluminous</a:t>
            </a:r>
            <a:r>
              <a:rPr lang="en-US" sz="1600" dirty="0">
                <a:latin typeface="Neue Haas Grotesk Text Pro"/>
                <a:ea typeface="+mn-lt"/>
                <a:cs typeface="+mn-lt"/>
              </a:rPr>
              <a:t> SN IIP </a:t>
            </a:r>
          </a:p>
          <a:p>
            <a:endParaRPr lang="en-US" sz="1600" dirty="0">
              <a:latin typeface="Neue Haas Grotesk Text Pro"/>
              <a:ea typeface="+mn-lt"/>
              <a:cs typeface="+mn-lt"/>
            </a:endParaRPr>
          </a:p>
          <a:p>
            <a:r>
              <a:rPr lang="en-US" sz="1600" dirty="0">
                <a:latin typeface="Neue Haas Grotesk Text Pro"/>
                <a:ea typeface="+mn-lt"/>
                <a:cs typeface="+mn-lt"/>
              </a:rPr>
              <a:t>Based on the presence of characteristic</a:t>
            </a:r>
            <a:r>
              <a:rPr lang="en-US" sz="1600" i="1" dirty="0">
                <a:latin typeface="Neue Haas Grotesk Text Pro"/>
                <a:ea typeface="+mn-lt"/>
                <a:cs typeface="+mn-lt"/>
              </a:rPr>
              <a:t> plateau</a:t>
            </a:r>
            <a:r>
              <a:rPr lang="en-US" sz="1600" dirty="0">
                <a:latin typeface="Neue Haas Grotesk Text Pro"/>
                <a:ea typeface="+mn-lt"/>
                <a:cs typeface="+mn-lt"/>
              </a:rPr>
              <a:t> shape in their light curves , are termed SN IIP. </a:t>
            </a:r>
          </a:p>
          <a:p>
            <a:endParaRPr lang="en-US" sz="1600" dirty="0">
              <a:latin typeface="Neue Haas Grotesk Text Pro"/>
              <a:ea typeface="+mn-lt"/>
              <a:cs typeface="+mn-lt"/>
            </a:endParaRPr>
          </a:p>
          <a:p>
            <a:r>
              <a:rPr lang="en-US" sz="1600" dirty="0">
                <a:latin typeface="Neue Haas Grotesk Text Pro"/>
                <a:ea typeface="+mn-lt"/>
                <a:cs typeface="+mn-lt"/>
              </a:rPr>
              <a:t>The brightness and duration of the plateau is determined mainly by the explosion energy, ejecta mass, nickel mass and progenitor radius.</a:t>
            </a:r>
          </a:p>
          <a:p>
            <a:endParaRPr lang="en-US" sz="1600" dirty="0">
              <a:latin typeface="Neue Haas Grotesk Text Pro"/>
              <a:ea typeface="+mn-lt"/>
              <a:cs typeface="+mn-lt"/>
            </a:endParaRPr>
          </a:p>
          <a:p>
            <a:r>
              <a:rPr lang="en-US" sz="1600" dirty="0">
                <a:latin typeface="Neue Haas Grotesk Text Pro"/>
                <a:ea typeface="+mn-lt"/>
                <a:cs typeface="+mn-lt"/>
              </a:rPr>
              <a:t> Therefore, the explosion energy can be inferred given the spectrum and the light curves. </a:t>
            </a:r>
            <a:endParaRPr lang="en-US"/>
          </a:p>
          <a:p>
            <a:endParaRPr lang="en-US" sz="1600" dirty="0">
              <a:latin typeface="Neue Haas Grotesk Text Pro"/>
              <a:cs typeface="Calibri"/>
            </a:endParaRPr>
          </a:p>
        </p:txBody>
      </p:sp>
      <p:pic>
        <p:nvPicPr>
          <p:cNvPr id="4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B7125A37-ECE5-3A3E-E724-829D75B9D4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843" y="1852705"/>
            <a:ext cx="3771012" cy="2538263"/>
          </a:xfrm>
          <a:prstGeom prst="rect">
            <a:avLst/>
          </a:prstGeom>
        </p:spPr>
      </p:pic>
      <p:pic>
        <p:nvPicPr>
          <p:cNvPr id="5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14F30AD4-C360-115D-D18D-1B9BB281C4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1488" y="4502593"/>
            <a:ext cx="3319722" cy="215900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B15E57-4232-8D82-C2AD-2B377655F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653822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Mesh</vt:lpstr>
      <vt:lpstr>Low Energy Supernova bounds on Sterile Neutrinos</vt:lpstr>
      <vt:lpstr>Sterile Neutrino</vt:lpstr>
      <vt:lpstr>PowerPoint Presentation</vt:lpstr>
      <vt:lpstr>PowerPoint Presentation</vt:lpstr>
      <vt:lpstr>PowerPoint Presentation</vt:lpstr>
      <vt:lpstr> Supernova :    factory  </vt:lpstr>
      <vt:lpstr>Energy Loss SN1987A</vt:lpstr>
      <vt:lpstr>Energy Loss SN1987A</vt:lpstr>
      <vt:lpstr>Low-energy SN : IIP or not IIP</vt:lpstr>
      <vt:lpstr>Low-energy SN</vt:lpstr>
      <vt:lpstr>Sterile neutrino production</vt:lpstr>
      <vt:lpstr>Boltzmann Transport</vt:lpstr>
      <vt:lpstr>Energy Deposition</vt:lpstr>
      <vt:lpstr>Energy Deposition</vt:lpstr>
      <vt:lpstr>Results</vt:lpstr>
      <vt:lpstr>Results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899</cp:revision>
  <dcterms:created xsi:type="dcterms:W3CDTF">2023-05-08T04:44:37Z</dcterms:created>
  <dcterms:modified xsi:type="dcterms:W3CDTF">2023-05-09T20:03:56Z</dcterms:modified>
</cp:coreProperties>
</file>