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0"/>
  </p:notesMasterIdLst>
  <p:sldIdLst>
    <p:sldId id="278" r:id="rId3"/>
    <p:sldId id="259" r:id="rId4"/>
    <p:sldId id="257" r:id="rId5"/>
    <p:sldId id="258" r:id="rId6"/>
    <p:sldId id="277" r:id="rId7"/>
    <p:sldId id="260" r:id="rId8"/>
    <p:sldId id="267" r:id="rId9"/>
    <p:sldId id="266" r:id="rId10"/>
    <p:sldId id="271" r:id="rId11"/>
    <p:sldId id="268" r:id="rId12"/>
    <p:sldId id="269" r:id="rId13"/>
    <p:sldId id="273" r:id="rId14"/>
    <p:sldId id="276" r:id="rId15"/>
    <p:sldId id="265" r:id="rId16"/>
    <p:sldId id="275" r:id="rId17"/>
    <p:sldId id="274" r:id="rId18"/>
    <p:sldId id="270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57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03" autoAdjust="0"/>
    <p:restoredTop sz="94660"/>
  </p:normalViewPr>
  <p:slideViewPr>
    <p:cSldViewPr snapToGrid="0">
      <p:cViewPr>
        <p:scale>
          <a:sx n="93" d="100"/>
          <a:sy n="93" d="100"/>
        </p:scale>
        <p:origin x="72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3A85DB-6B47-408C-B092-A793127DD6C4}" type="datetimeFigureOut">
              <a:rPr lang="en-US" smtClean="0"/>
              <a:t>5/8/2023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BE1CC6-CF14-4775-BBE8-8C2ADBFCB8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790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9D989B-12D6-CCFE-E27F-614BF4381C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38555C7-3A26-7F7D-231A-C8F5583832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2ACAB8-94F9-8731-81DF-67ED552C2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C4C13-7BF6-4FE4-AEBA-C0BDBDA99043}" type="datetime1">
              <a:rPr lang="en-US" smtClean="0"/>
              <a:t>5/8/2023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96A7F1-74A8-8D5A-0A67-421488CCD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FB35D7-CE5F-75CE-DB0F-36CF8B90F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0205B-11BD-4E36-BD2D-7EE133899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49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203271-B481-CC2A-9E15-B10D83F5DF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FF3EBE-D57F-AFAC-44B3-A7A4FAFE7A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719051-C22F-3D3D-A085-9CB7A5DE6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CB3FD-550E-4ED1-BA3A-AB95FADB329C}" type="datetime1">
              <a:rPr lang="en-US" smtClean="0"/>
              <a:t>5/8/2023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B1ADFE-01EB-7189-8AEE-4F6B9666FF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3C5E24-1B67-9765-19BA-F533B062F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0205B-11BD-4E36-BD2D-7EE133899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669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6768E92-56FC-3277-46E4-9A05F4CB9A5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1EB99E8-12AD-9F57-28B7-EE076CB434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58EE31-6DB5-A5BE-CABD-291D9DCFD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F4103-03EC-4A28-97C6-E7BE1AD4A022}" type="datetime1">
              <a:rPr lang="en-US" smtClean="0"/>
              <a:t>5/8/2023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6E40C0-7E79-1088-6F90-5859DF50B0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0CC0C9-C06E-0886-08FC-8B4CCE860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0205B-11BD-4E36-BD2D-7EE133899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8395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</p:spPr>
        <p:txBody>
          <a:bodyPr/>
          <a:lstStyle/>
          <a:p>
            <a:fld id="{49876B99-1F5C-4E45-ACF8-A757952A326E}" type="datetime1">
              <a:rPr lang="en-US" smtClean="0"/>
              <a:t>5/8/2023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fld id="{3CD5B470-24F1-6744-BE88-730898E97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8756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Graphic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</p:spPr>
        <p:txBody>
          <a:bodyPr/>
          <a:lstStyle/>
          <a:p>
            <a:fld id="{DCFE7AC9-246F-274F-90B0-9B5F72AD257B}" type="datetime1">
              <a:rPr lang="en-US" smtClean="0"/>
              <a:t>5/8/2023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fld id="{3CD5B470-24F1-6744-BE88-730898E97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664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C5FA7-125C-0C4A-A698-3C3B1B89F9E6}" type="datetime1">
              <a:rPr lang="en-US" smtClean="0"/>
              <a:t>5/8/2023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5B470-24F1-6744-BE88-730898E97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7429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with Graphic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5C47E-A1DB-2145-AD89-7CD67B276434}" type="datetime1">
              <a:rPr lang="en-US" smtClean="0"/>
              <a:t>5/8/2023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5B470-24F1-6744-BE88-730898E97D2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1666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01612-8457-0F45-9037-542885C50CD0}" type="datetime1">
              <a:rPr lang="en-US" smtClean="0"/>
              <a:t>5/8/2023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5B470-24F1-6744-BE88-730898E97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8183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12B47-1129-A14A-A2B6-9E4149B6642C}" type="datetime1">
              <a:rPr lang="en-US" smtClean="0"/>
              <a:t>5/8/2023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5B470-24F1-6744-BE88-730898E97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7408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49"/>
            <a:ext cx="10972800" cy="1162051"/>
          </a:xfrm>
        </p:spPr>
        <p:txBody>
          <a:bodyPr anchor="b">
            <a:normAutofit/>
          </a:bodyPr>
          <a:lstStyle>
            <a:lvl1pPr algn="ctr">
              <a:defRPr sz="5867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435102"/>
            <a:ext cx="6815667" cy="469106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F5497-67D5-5B4B-AD21-B28310D102AE}" type="datetime1">
              <a:rPr lang="en-US" smtClean="0"/>
              <a:t>5/8/2023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5B470-24F1-6744-BE88-730898E97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7341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EA91A-B92F-8744-80AE-4EADCD339B75}" type="datetime1">
              <a:rPr lang="en-US" smtClean="0"/>
              <a:t>5/8/2023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5B470-24F1-6744-BE88-730898E97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437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DEE9C5-54FC-EEA1-8A39-CF24169FCB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50312"/>
          </a:xfrm>
          <a:solidFill>
            <a:srgbClr val="115740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1D0A3B-9382-1759-4D61-AE598E05F6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766A87-3FE0-C304-757F-E7516FDB65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21620-0D25-4A66-ADC5-4A1F74C9BDFA}" type="datetime1">
              <a:rPr lang="en-US" smtClean="0"/>
              <a:t>5/8/2023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F56F89-248E-8C28-FCB3-31DC1B7624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0D941B-EFCB-F20D-9A0E-49D91800E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0205B-11BD-4E36-BD2D-7EE13389989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7D1DF11-8652-07DB-5A04-BBBB2C3E486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83" y="6092575"/>
            <a:ext cx="846709" cy="76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3300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74605-632E-8E46-B0E8-8E407C6C1C1B}" type="datetime1">
              <a:rPr lang="en-US" smtClean="0"/>
              <a:t>5/8/2023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5B470-24F1-6744-BE88-730898E97D2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389717" y="3539518"/>
            <a:ext cx="7315200" cy="380389"/>
          </a:xfrm>
        </p:spPr>
        <p:txBody>
          <a:bodyPr>
            <a:normAutofit/>
          </a:bodyPr>
          <a:lstStyle>
            <a:lvl1pPr marL="0" indent="0" algn="ctr">
              <a:buNone/>
              <a:defRPr sz="2400" baseline="0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 dirty="0"/>
              <a:t>-Johnny Appleseed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866141" y="1854360"/>
            <a:ext cx="10472420" cy="1396841"/>
          </a:xfrm>
        </p:spPr>
        <p:txBody>
          <a:bodyPr anchor="ctr" anchorCtr="1">
            <a:normAutofit/>
          </a:bodyPr>
          <a:lstStyle>
            <a:lvl1pPr marL="0" indent="0" algn="ctr">
              <a:buNone/>
              <a:defRPr sz="3733">
                <a:latin typeface="+mn-lt"/>
              </a:defRPr>
            </a:lvl1pPr>
          </a:lstStyle>
          <a:p>
            <a:pPr lvl="0"/>
            <a:r>
              <a:rPr lang="en-US" dirty="0"/>
              <a:t>“Type a quote here.”</a:t>
            </a:r>
          </a:p>
        </p:txBody>
      </p:sp>
    </p:spTree>
    <p:extLst>
      <p:ext uri="{BB962C8B-B14F-4D97-AF65-F5344CB8AC3E}">
        <p14:creationId xmlns:p14="http://schemas.microsoft.com/office/powerpoint/2010/main" val="3943689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42C2A9-4014-1846-EE56-71DE854EF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3F1019-F32B-B174-6F52-5004FA9BDA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059344-0F12-D530-9E92-144829D6B9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F4E83-EEA2-47E3-8CD8-1151C81CFF10}" type="datetime1">
              <a:rPr lang="en-US" smtClean="0"/>
              <a:t>5/8/2023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EDAA66-7049-5EF9-1C4F-8A7E5F8B3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71CC2F-7DEC-8886-EA76-E401342EA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0205B-11BD-4E36-BD2D-7EE133899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882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8C19A8-1DC0-1C46-435D-09D10696A8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EDCF48-A208-CA9C-18E8-E5681F74D2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692E8F-C6DD-3EB8-B475-E9CC79077B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277F0E-2471-9BA7-133C-D062B18BD5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E5705-AC32-4D5F-BF9B-0D82A3AC5622}" type="datetime1">
              <a:rPr lang="en-US" smtClean="0"/>
              <a:t>5/8/2023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90E24A-0681-5AA4-4081-3EBC8CB70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E14B85-0564-EA53-A273-41FED476B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0205B-11BD-4E36-BD2D-7EE133899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443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A52EC0-52ED-CF65-55E8-B89CE746F8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C724B9-B642-FE41-B458-59526071B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6AC7E4-F2F2-0265-3D76-BDCAA94D1B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0866C43-F17B-6169-1724-14D6AC4FB7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B2A1CEA-FF8C-C590-B5DD-7D8D795E36B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E1F2368-EC47-B779-828C-3B04754EE5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8D5AA-C247-49E5-A731-4C29E6BD5E9B}" type="datetime1">
              <a:rPr lang="en-US" smtClean="0"/>
              <a:t>5/8/2023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7EAE781-737A-AA87-6CA3-CA5C457E40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A746D8-C8D0-46B4-F36C-AA953C3F0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0205B-11BD-4E36-BD2D-7EE133899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305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F789A-165E-B2F2-2491-77F5F8B900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B8FABCF-9B20-381C-F287-062855AD0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D2B22-F9C7-4257-BACC-0D8F34376236}" type="datetime1">
              <a:rPr lang="en-US" smtClean="0"/>
              <a:t>5/8/2023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176696-5B99-D5A3-35A9-1B412548E0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863C39-25B7-D92E-14A8-2B1359B6E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0205B-11BD-4E36-BD2D-7EE133899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177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DA2CD06-F841-8645-E1E5-76499B0C7C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A2013-1141-439E-B027-F7AD5C8CC46F}" type="datetime1">
              <a:rPr lang="en-US" smtClean="0"/>
              <a:t>5/8/2023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83E951-05BC-A465-BF29-FF20420FF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97D02B-F92F-77A3-C60A-D036A4BF10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0205B-11BD-4E36-BD2D-7EE133899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516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DBC94-AA52-5FF7-F296-3D730E7490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B26DD7-1408-B05E-7A5B-A2B6DB8057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9E789F-7881-63E8-5C0D-BFE9EA92D5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D2E80B-418E-5383-457B-43793F012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002AE-4B4B-4821-A845-284F1B516CF7}" type="datetime1">
              <a:rPr lang="en-US" smtClean="0"/>
              <a:t>5/8/2023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1F8B69-B850-1DC4-0B45-DD47A5AB7A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395BFD-4709-4B78-AFD2-4E5D4AB0F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0205B-11BD-4E36-BD2D-7EE133899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064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36D033-9723-2040-877C-FF2BD65431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14DAC21-0A91-A9B5-2F48-7898861B69E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DF08A5-673D-FB1D-CA73-0D1B1BCCC9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84360F-A86E-8603-3F9E-98DFEE009B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F4C18-536E-45F3-8BF6-6F33F6DA193C}" type="datetime1">
              <a:rPr lang="en-US" smtClean="0"/>
              <a:t>5/8/2023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44F89A-3710-EBE8-B19B-8D59281FC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6EEFE2-A6A2-9A53-941F-4E428B835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0205B-11BD-4E36-BD2D-7EE133899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054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305C24D-1EC3-3CDD-0EAC-6EDE1347B7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699FE3-31CF-DE93-A433-667D494CD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A023BC-B99E-7C1B-F0D2-58A4AE04A4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28E7CF-69E1-4014-925B-30492F91EEAD}" type="datetime1">
              <a:rPr lang="en-US" smtClean="0"/>
              <a:t>5/8/2023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374D76-8A52-BAEE-A4D2-421E776757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AB3C96-4FFD-8401-06DF-4E03E0FF73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80205B-11BD-4E36-BD2D-7EE133899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283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  <a:latin typeface="Avenir Next Regular"/>
                <a:cs typeface="Avenir Next Regular"/>
              </a:defRPr>
            </a:lvl1pPr>
          </a:lstStyle>
          <a:p>
            <a:fld id="{7527057D-347E-4F49-87E4-D800B7A46B0A}" type="datetime1">
              <a:rPr lang="en-US" smtClean="0"/>
              <a:t>5/8/2023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b="0" i="0">
                <a:solidFill>
                  <a:schemeClr val="tx1">
                    <a:tint val="75000"/>
                  </a:schemeClr>
                </a:solidFill>
                <a:latin typeface="Avenir Next Regular"/>
                <a:cs typeface="Avenir Next Regular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 i="0">
                <a:solidFill>
                  <a:schemeClr val="tx1">
                    <a:tint val="75000"/>
                  </a:schemeClr>
                </a:solidFill>
                <a:latin typeface="Avenir Next Regular"/>
                <a:cs typeface="Avenir Next Regular"/>
              </a:defRPr>
            </a:lvl1pPr>
          </a:lstStyle>
          <a:p>
            <a:fld id="{3CD5B470-24F1-6744-BE88-730898E97D2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903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hdr="0" ftr="0" dt="0"/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2"/>
          </a:solidFill>
          <a:latin typeface="Arial"/>
          <a:ea typeface="+mj-ea"/>
          <a:cs typeface="Arial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Arial"/>
          <a:ea typeface="+mn-ea"/>
          <a:cs typeface="Arial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Arial"/>
          <a:ea typeface="+mn-ea"/>
          <a:cs typeface="Arial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Arial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Arial"/>
          <a:ea typeface="+mn-ea"/>
          <a:cs typeface="Arial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Arial"/>
          <a:ea typeface="+mn-ea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8.png"/><Relationship Id="rId3" Type="http://schemas.openxmlformats.org/officeDocument/2006/relationships/image" Target="../media/image30.png"/><Relationship Id="rId7" Type="http://schemas.openxmlformats.org/officeDocument/2006/relationships/image" Target="../media/image33.png"/><Relationship Id="rId12" Type="http://schemas.openxmlformats.org/officeDocument/2006/relationships/image" Target="../media/image230.png"/><Relationship Id="rId2" Type="http://schemas.openxmlformats.org/officeDocument/2006/relationships/image" Target="../media/image29.png"/><Relationship Id="rId16" Type="http://schemas.openxmlformats.org/officeDocument/2006/relationships/image" Target="../media/image2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15" Type="http://schemas.openxmlformats.org/officeDocument/2006/relationships/image" Target="../media/image39.png"/><Relationship Id="rId10" Type="http://schemas.openxmlformats.org/officeDocument/2006/relationships/image" Target="../media/image36.png"/><Relationship Id="rId4" Type="http://schemas.openxmlformats.org/officeDocument/2006/relationships/image" Target="../media/image170.png"/><Relationship Id="rId9" Type="http://schemas.openxmlformats.org/officeDocument/2006/relationships/image" Target="../media/image35.png"/><Relationship Id="rId14" Type="http://schemas.openxmlformats.org/officeDocument/2006/relationships/image" Target="../media/image25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5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0.png"/><Relationship Id="rId5" Type="http://schemas.openxmlformats.org/officeDocument/2006/relationships/image" Target="../media/image140.png"/><Relationship Id="rId4" Type="http://schemas.openxmlformats.org/officeDocument/2006/relationships/image" Target="../media/image1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756878"/>
            <a:ext cx="10363200" cy="1470025"/>
          </a:xfrm>
        </p:spPr>
        <p:txBody>
          <a:bodyPr>
            <a:normAutofit fontScale="90000"/>
          </a:bodyPr>
          <a:lstStyle/>
          <a:p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Asymptotically safe dark matter with gauged baryon number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828800" y="2512652"/>
            <a:ext cx="8534400" cy="1752600"/>
          </a:xfrm>
        </p:spPr>
        <p:txBody>
          <a:bodyPr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Christopher D.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Carone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  <a:r>
              <a:rPr kumimoji="0" lang="en-US" sz="2400" b="0" i="0" u="sng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Noah L. Donald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Mikkie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R. Musser, Jens Boos</a:t>
            </a:r>
          </a:p>
          <a:p>
            <a:pPr marL="0" marR="0" lvl="0" indent="0" algn="ctr" defTabSz="914400" rtl="0" eaLnBrk="1" fontAlgn="auto" latinLnBrk="0" hangingPunct="1"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Phys. Rev. D 106, no. 3, 035015 (2022) </a:t>
            </a:r>
          </a:p>
          <a:p>
            <a:pPr marL="0" marR="0" lvl="0" indent="0" algn="ctr" defTabSz="914400" rtl="0" eaLnBrk="1" fontAlgn="auto" latinLnBrk="0" hangingPunct="1"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Phys. Rev. D 107, no. 3, 035018 (2023)</a:t>
            </a:r>
          </a:p>
          <a:p>
            <a:pPr marL="0" marR="0" lvl="0" indent="0" algn="ctr" defTabSz="914400" rtl="0" eaLnBrk="1" fontAlgn="auto" latinLnBrk="0" hangingPunct="1"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Email: nldonald@wm.edu</a:t>
            </a:r>
          </a:p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330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D2EA2D-C964-6309-4967-2F87C2440D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Dark Matter Relic Density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9416058-F730-EA58-BDA6-EE77D884F8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3474" y="1783155"/>
            <a:ext cx="7725051" cy="4838539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6B3B5A2-4491-6A58-92E0-D5468AAFD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0205B-11BD-4E36-BD2D-7EE13389989D}" type="slidenum">
              <a:rPr lang="en-US" smtClean="0"/>
              <a:t>10</a:t>
            </a:fld>
            <a:r>
              <a:rPr lang="en-US" dirty="0"/>
              <a:t>/12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1D4E87-A49A-1F4E-B534-9163C6E1980E}"/>
              </a:ext>
            </a:extLst>
          </p:cNvPr>
          <p:cNvSpPr txBox="1"/>
          <p:nvPr/>
        </p:nvSpPr>
        <p:spPr>
          <a:xfrm>
            <a:off x="9698804" y="2465797"/>
            <a:ext cx="2357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(Planck measurement)</a:t>
            </a:r>
          </a:p>
        </p:txBody>
      </p:sp>
    </p:spTree>
    <p:extLst>
      <p:ext uri="{BB962C8B-B14F-4D97-AF65-F5344CB8AC3E}">
        <p14:creationId xmlns:p14="http://schemas.microsoft.com/office/powerpoint/2010/main" val="34408784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0E573-8829-1BF2-AF33-8196B79B49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Direct Detection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19A5E02-7B7E-212C-2588-47526B63B84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825625"/>
                <a:ext cx="4006065" cy="4351338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𝜒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/>
                  <a:t> fixed by the observed relic density within two standard deviations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19A5E02-7B7E-212C-2588-47526B63B84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825625"/>
                <a:ext cx="4006065" cy="4351338"/>
              </a:xfrm>
              <a:blipFill>
                <a:blip r:embed="rId2"/>
                <a:stretch>
                  <a:fillRect t="-1401" r="-2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30E2083C-27F5-F176-B884-1441F8463D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2404" y="1690688"/>
            <a:ext cx="6868765" cy="434664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4F462FD-8FF2-3F70-347B-E62C31035A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0752" y="3672521"/>
            <a:ext cx="3097036" cy="810838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FD8CC9-128E-A3AC-D68A-87EE82D2B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0205B-11BD-4E36-BD2D-7EE13389989D}" type="slidenum">
              <a:rPr lang="en-US" smtClean="0"/>
              <a:t>11</a:t>
            </a:fld>
            <a:r>
              <a:rPr lang="en-US" dirty="0"/>
              <a:t>/12</a:t>
            </a:r>
          </a:p>
        </p:txBody>
      </p:sp>
    </p:spTree>
    <p:extLst>
      <p:ext uri="{BB962C8B-B14F-4D97-AF65-F5344CB8AC3E}">
        <p14:creationId xmlns:p14="http://schemas.microsoft.com/office/powerpoint/2010/main" val="32072816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04511D-09C7-BFF8-F514-E3F3162D7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B330EF-9710-7641-F134-385027A9A7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dirty="0"/>
              <a:t>Gravitational corrections above the Planck scale allow for different fixed-point scenarios in the theory. Requiring asymptotic safety constrains the model’s couplings, including the kinetic mixing parameter, and yields a more predictive theory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dirty="0"/>
              <a:t>The model includes a stable </a:t>
            </a:r>
            <a:r>
              <a:rPr lang="en-US" dirty="0" err="1"/>
              <a:t>TeV</a:t>
            </a:r>
            <a:r>
              <a:rPr lang="en-US" dirty="0"/>
              <a:t> scale dark matter candidate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dirty="0"/>
              <a:t>These models can predict the observed relic density while also remain consistent with direct detection experiments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FC5FF8-E0BF-DD1A-2A74-3A9136D4F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0205B-11BD-4E36-BD2D-7EE13389989D}" type="slidenum">
              <a:rPr lang="en-US" smtClean="0"/>
              <a:t>12</a:t>
            </a:fld>
            <a:r>
              <a:rPr lang="en-US" dirty="0"/>
              <a:t>/12</a:t>
            </a:r>
          </a:p>
        </p:txBody>
      </p:sp>
    </p:spTree>
    <p:extLst>
      <p:ext uri="{BB962C8B-B14F-4D97-AF65-F5344CB8AC3E}">
        <p14:creationId xmlns:p14="http://schemas.microsoft.com/office/powerpoint/2010/main" val="13625679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835116-197D-D2E6-43D3-6B82D3EFB6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Stability in the Higgs Sector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48A32155-94A4-FDAA-819C-1641E926F8E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 dirty="0"/>
                  <a:t>In the standard model, the Higgs vacuum is metastable. Our extension of the standard model changes this analysis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After substituting, we find the mass matrix: 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/>
                  <a:t>Thus, we require the quantity: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𝔰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𝜆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endParaRPr lang="en-US" dirty="0"/>
              </a:p>
              <a:p>
                <a:r>
                  <a:rPr lang="en-US" dirty="0"/>
                  <a:t>If we also require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en-US" dirty="0"/>
                  <a:t>, then the stability of the scalar potential is guaranteed for large field amplitudes</a:t>
                </a:r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48A32155-94A4-FDAA-819C-1641E926F8E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28" t="-2801" b="-1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006E974A-5249-C5C8-4710-6178C6B625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7653" y="2415760"/>
            <a:ext cx="3446729" cy="108903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C7F7308-5FCA-1DB2-5048-A8AEAA8EBA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6726" y="2625117"/>
            <a:ext cx="5742401" cy="67031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E48D79C-D46E-1BFE-BF1C-9F2657FD99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98978" y="3882369"/>
            <a:ext cx="2409673" cy="96170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A016428-1D83-BF97-5645-10C334D2950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32072" y="4146298"/>
            <a:ext cx="4731625" cy="425459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E831036-FEF3-C8A7-9E1C-20B7FEB905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0205B-11BD-4E36-BD2D-7EE13389989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8061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43B22A-D69C-C101-EBBA-28FF122F8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Couplings and Asymptotic Safety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857E524-BF0F-A4C3-566C-095C2DC133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36"/>
          <a:stretch/>
        </p:blipFill>
        <p:spPr>
          <a:xfrm>
            <a:off x="221730" y="2387977"/>
            <a:ext cx="6892285" cy="358773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D63858B-E368-A868-1B31-31FCEC9577A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415"/>
          <a:stretch/>
        </p:blipFill>
        <p:spPr>
          <a:xfrm>
            <a:off x="7401502" y="2387977"/>
            <a:ext cx="4693921" cy="107670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60909DF-E784-F5D5-8A5B-4CDDF0882315}"/>
                  </a:ext>
                </a:extLst>
              </p:cNvPr>
              <p:cNvSpPr txBox="1"/>
              <p:nvPr/>
            </p:nvSpPr>
            <p:spPr>
              <a:xfrm>
                <a:off x="7778075" y="1724049"/>
                <a:ext cx="371182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Consider the following choices of the couplings at 1 </a:t>
                </a:r>
                <a:r>
                  <a:rPr kumimoji="0" lang="en-US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TeV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(</a:t>
                </a:r>
                <a14:m>
                  <m:oMath xmlns:m="http://schemas.openxmlformats.org/officeDocument/2006/math">
                    <m:r>
                      <a:rPr kumimoji="0" lang="en-US" sz="18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  <m:sSub>
                      <m:sSubPr>
                        <m:ctrlP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𝜇</m:t>
                        </m:r>
                      </m:e>
                      <m:sub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0</m:t>
                        </m:r>
                      </m:sub>
                    </m:sSub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):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60909DF-E784-F5D5-8A5B-4CDDF08823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78075" y="1724049"/>
                <a:ext cx="3711824" cy="646331"/>
              </a:xfrm>
              <a:prstGeom prst="rect">
                <a:avLst/>
              </a:prstGeom>
              <a:blipFill>
                <a:blip r:embed="rId4"/>
                <a:stretch>
                  <a:fillRect l="-1478" t="-5660" r="-328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Connector: Curved 7">
            <a:extLst>
              <a:ext uri="{FF2B5EF4-FFF2-40B4-BE49-F238E27FC236}">
                <a16:creationId xmlns:a16="http://schemas.microsoft.com/office/drawing/2014/main" id="{25B60E6A-652B-4066-CB34-00A73962E96C}"/>
              </a:ext>
            </a:extLst>
          </p:cNvPr>
          <p:cNvCxnSpPr>
            <a:cxnSpLocks/>
          </p:cNvCxnSpPr>
          <p:nvPr/>
        </p:nvCxnSpPr>
        <p:spPr>
          <a:xfrm rot="10800000">
            <a:off x="6166042" y="2743201"/>
            <a:ext cx="1160978" cy="234499"/>
          </a:xfrm>
          <a:prstGeom prst="curvedConnector3">
            <a:avLst>
              <a:gd name="adj1" fmla="val 50000"/>
            </a:avLst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or: Curved 14">
            <a:extLst>
              <a:ext uri="{FF2B5EF4-FFF2-40B4-BE49-F238E27FC236}">
                <a16:creationId xmlns:a16="http://schemas.microsoft.com/office/drawing/2014/main" id="{B7DAD0D9-8D97-5D70-DB39-08B40334D191}"/>
              </a:ext>
            </a:extLst>
          </p:cNvPr>
          <p:cNvCxnSpPr>
            <a:cxnSpLocks/>
          </p:cNvCxnSpPr>
          <p:nvPr/>
        </p:nvCxnSpPr>
        <p:spPr>
          <a:xfrm rot="10800000" flipV="1">
            <a:off x="6801492" y="3195260"/>
            <a:ext cx="525528" cy="233739"/>
          </a:xfrm>
          <a:prstGeom prst="curvedConnector3">
            <a:avLst>
              <a:gd name="adj1" fmla="val 50000"/>
            </a:avLst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065D555-46B1-511C-E1FD-863B327CA834}"/>
              </a:ext>
            </a:extLst>
          </p:cNvPr>
          <p:cNvGrpSpPr/>
          <p:nvPr/>
        </p:nvGrpSpPr>
        <p:grpSpPr>
          <a:xfrm>
            <a:off x="7401502" y="3663236"/>
            <a:ext cx="4484203" cy="679424"/>
            <a:chOff x="640732" y="3620929"/>
            <a:chExt cx="4484203" cy="679424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885ABE7F-2D4D-8185-A620-1CE822D6977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40732" y="3620929"/>
              <a:ext cx="4484203" cy="679424"/>
            </a:xfrm>
            <a:prstGeom prst="rect">
              <a:avLst/>
            </a:prstGeom>
          </p:spPr>
        </p:pic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DE77C9CA-CE6A-79E9-B340-2C1F7CFE457E}"/>
                </a:ext>
              </a:extLst>
            </p:cNvPr>
            <p:cNvSpPr/>
            <p:nvPr/>
          </p:nvSpPr>
          <p:spPr>
            <a:xfrm>
              <a:off x="4592548" y="4001294"/>
              <a:ext cx="532387" cy="2265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9481086F-B32F-48B6-574E-FC1B0E18D93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297" t="7611" r="1"/>
          <a:stretch/>
        </p:blipFill>
        <p:spPr>
          <a:xfrm>
            <a:off x="7401502" y="4457744"/>
            <a:ext cx="2954815" cy="350418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5FFF0ACB-2C84-D113-ADE4-53CB8F82124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01502" y="4874924"/>
            <a:ext cx="2624778" cy="310993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31896069-F17D-E796-C886-ED676826DAA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70493" y="5185917"/>
            <a:ext cx="1343398" cy="397536"/>
          </a:xfrm>
          <a:prstGeom prst="rect">
            <a:avLst/>
          </a:prstGeom>
        </p:spPr>
      </p:pic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CD17569D-B11F-50AE-BB73-13B249CCF208}"/>
              </a:ext>
            </a:extLst>
          </p:cNvPr>
          <p:cNvCxnSpPr>
            <a:cxnSpLocks/>
          </p:cNvCxnSpPr>
          <p:nvPr/>
        </p:nvCxnSpPr>
        <p:spPr>
          <a:xfrm flipH="1" flipV="1">
            <a:off x="10489915" y="4119937"/>
            <a:ext cx="411350" cy="1894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A36EF369-791F-65BF-F835-CDC5D97D7101}"/>
              </a:ext>
            </a:extLst>
          </p:cNvPr>
          <p:cNvSpPr txBox="1"/>
          <p:nvPr/>
        </p:nvSpPr>
        <p:spPr>
          <a:xfrm>
            <a:off x="10901265" y="4002948"/>
            <a:ext cx="11772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Measured values of standard model couplings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3136C10-0A8D-5FBA-846A-A4D728C3417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464578" y="5653987"/>
            <a:ext cx="1028708" cy="21907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AAE67C7-B14D-99BA-39B2-6AD0F907158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731989" y="5649922"/>
            <a:ext cx="1143008" cy="209552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91C484C-C4E3-95FB-2132-A09F5B7CCEBC}"/>
              </a:ext>
            </a:extLst>
          </p:cNvPr>
          <p:cNvCxnSpPr/>
          <p:nvPr/>
        </p:nvCxnSpPr>
        <p:spPr>
          <a:xfrm>
            <a:off x="7327020" y="4383756"/>
            <a:ext cx="329645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id="{9BFEAF26-0DA1-C41E-54C9-4CC8026F15FF}"/>
              </a:ext>
            </a:extLst>
          </p:cNvPr>
          <p:cNvGrpSpPr/>
          <p:nvPr/>
        </p:nvGrpSpPr>
        <p:grpSpPr>
          <a:xfrm>
            <a:off x="7464578" y="5879232"/>
            <a:ext cx="4662575" cy="387145"/>
            <a:chOff x="7464578" y="5879232"/>
            <a:chExt cx="4662575" cy="387145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363E2A8D-0E76-6445-1623-20574163CF2D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7464578" y="5943598"/>
              <a:ext cx="1247784" cy="276227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C2822D08-4155-8A26-5526-44DCE753BD30}"/>
                    </a:ext>
                  </a:extLst>
                </p:cNvPr>
                <p:cNvSpPr txBox="1"/>
                <p:nvPr/>
              </p:nvSpPr>
              <p:spPr>
                <a:xfrm>
                  <a:off x="8712362" y="5879232"/>
                  <a:ext cx="45206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⟹</m:t>
                        </m:r>
                      </m:oMath>
                    </m:oMathPara>
                  </a14:m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C2822D08-4155-8A26-5526-44DCE753BD3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12362" y="5879232"/>
                  <a:ext cx="452063" cy="369332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FDD2FFE-0681-CBD3-AA6D-95BAF9B4008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9072182" y="5940072"/>
              <a:ext cx="1352560" cy="247652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F20DA1B1-AEC4-0BBC-EFE8-E4ADD0B5FC95}"/>
                    </a:ext>
                  </a:extLst>
                </p:cNvPr>
                <p:cNvSpPr txBox="1"/>
                <p:nvPr/>
              </p:nvSpPr>
              <p:spPr>
                <a:xfrm>
                  <a:off x="10397447" y="5897045"/>
                  <a:ext cx="45206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⟹</m:t>
                        </m:r>
                      </m:oMath>
                    </m:oMathPara>
                  </a14:m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F20DA1B1-AEC4-0BBC-EFE8-E4ADD0B5FC9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97447" y="5897045"/>
                  <a:ext cx="452063" cy="369332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A63AD7E5-8B49-FF30-EA28-23461BA45228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11317522" y="5958475"/>
              <a:ext cx="809631" cy="238127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C863D942-6EAD-99EC-469F-5EB142AF77E8}"/>
                    </a:ext>
                  </a:extLst>
                </p:cNvPr>
                <p:cNvSpPr txBox="1"/>
                <p:nvPr/>
              </p:nvSpPr>
              <p:spPr>
                <a:xfrm>
                  <a:off x="10701905" y="5914065"/>
                  <a:ext cx="667228" cy="32694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𝑚</m:t>
                            </m:r>
                          </m:e>
                          <m:sub>
                            <m:r>
                              <a:rPr kumimoji="0" lang="en-US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𝜙</m:t>
                            </m:r>
                          </m:sub>
                        </m:sSub>
                        <m:r>
                          <a:rPr kumimoji="0" lang="en-US" sz="1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=</m:t>
                        </m:r>
                      </m:oMath>
                    </m:oMathPara>
                  </a14:m>
                  <a:endPara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C863D942-6EAD-99EC-469F-5EB142AF77E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701905" y="5914065"/>
                  <a:ext cx="667228" cy="326949"/>
                </a:xfrm>
                <a:prstGeom prst="rect">
                  <a:avLst/>
                </a:prstGeom>
                <a:blipFill>
                  <a:blip r:embed="rId16"/>
                  <a:stretch>
                    <a:fillRect b="-370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26CA400-88F5-CC3B-1B1D-6BE832AAC2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0205B-11BD-4E36-BD2D-7EE13389989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5348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1B74697-D2F6-284F-C0D5-F2B920CF71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44540" y="1714917"/>
            <a:ext cx="8171380" cy="5006558"/>
          </a:xfr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42C264F-5C1C-F1BE-2C9D-6F0C2638A5DC}"/>
              </a:ext>
            </a:extLst>
          </p:cNvPr>
          <p:cNvCxnSpPr/>
          <p:nvPr/>
        </p:nvCxnSpPr>
        <p:spPr>
          <a:xfrm flipH="1">
            <a:off x="9215920" y="2511560"/>
            <a:ext cx="77569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DB585FDE-CDD4-823A-B82B-C46F7A1F8CFE}"/>
              </a:ext>
            </a:extLst>
          </p:cNvPr>
          <p:cNvCxnSpPr/>
          <p:nvPr/>
        </p:nvCxnSpPr>
        <p:spPr>
          <a:xfrm flipH="1">
            <a:off x="9257872" y="5102360"/>
            <a:ext cx="77569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80B5B5EF-B4FD-EAE9-9966-F08BD158F990}"/>
              </a:ext>
            </a:extLst>
          </p:cNvPr>
          <p:cNvSpPr txBox="1"/>
          <p:nvPr/>
        </p:nvSpPr>
        <p:spPr>
          <a:xfrm>
            <a:off x="10120046" y="2188394"/>
            <a:ext cx="13510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Gaussian Fixed Point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B01567-BE7A-2ABE-9840-470BEA29FD76}"/>
              </a:ext>
            </a:extLst>
          </p:cNvPr>
          <p:cNvSpPr txBox="1"/>
          <p:nvPr/>
        </p:nvSpPr>
        <p:spPr>
          <a:xfrm>
            <a:off x="10120046" y="4779194"/>
            <a:ext cx="13510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Interacting Fixed Point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DD230AA-56CA-0F59-85C9-E83D05D7308E}"/>
                  </a:ext>
                </a:extLst>
              </p:cNvPr>
              <p:cNvSpPr txBox="1"/>
              <p:nvPr/>
            </p:nvSpPr>
            <p:spPr>
              <a:xfrm>
                <a:off x="9480480" y="3165384"/>
                <a:ext cx="2337370" cy="92333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v"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These are parameter choices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𝜇</m:t>
                        </m:r>
                      </m:e>
                      <m:sub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0</m:t>
                        </m:r>
                      </m:sub>
                    </m:sSub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=1</m:t>
                    </m:r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TeV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DD230AA-56CA-0F59-85C9-E83D05D730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80480" y="3165384"/>
                <a:ext cx="2337370" cy="923330"/>
              </a:xfrm>
              <a:prstGeom prst="rect">
                <a:avLst/>
              </a:prstGeom>
              <a:blipFill>
                <a:blip r:embed="rId3"/>
                <a:stretch>
                  <a:fillRect l="-1295" t="-2597" b="-8442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510C04-AF16-FE49-AB19-B54733642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0205B-11BD-4E36-BD2D-7EE13389989D}" type="slidenum">
              <a:rPr lang="en-US" smtClean="0"/>
              <a:t>15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17EDE08-5C1F-1585-A408-9DBCC64BD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554" y="347602"/>
            <a:ext cx="10515600" cy="1150312"/>
          </a:xfrm>
        </p:spPr>
        <p:txBody>
          <a:bodyPr/>
          <a:lstStyle/>
          <a:p>
            <a:r>
              <a:rPr lang="en-US" dirty="0"/>
              <a:t>Exploring the Parameter Space</a:t>
            </a:r>
          </a:p>
        </p:txBody>
      </p:sp>
    </p:spTree>
    <p:extLst>
      <p:ext uri="{BB962C8B-B14F-4D97-AF65-F5344CB8AC3E}">
        <p14:creationId xmlns:p14="http://schemas.microsoft.com/office/powerpoint/2010/main" val="33561903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59E5CE-C22B-7D0E-D48A-446FDBA7C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 (Cont.):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782B31D-48C0-E374-0994-F8CBF218EB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5216" y="1690688"/>
            <a:ext cx="4362209" cy="21840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82DDAC1-338C-B475-140D-08CCD9F41D2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6963"/>
          <a:stretch/>
        </p:blipFill>
        <p:spPr>
          <a:xfrm>
            <a:off x="975216" y="3874728"/>
            <a:ext cx="4362209" cy="261814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8BE3699-16A2-7137-CA2F-7B13F50E60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690688"/>
            <a:ext cx="4554564" cy="1615742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1E20F30-BDEC-8F9F-CD7D-E8DD8690F4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0205B-11BD-4E36-BD2D-7EE13389989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8253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23BC20-AF72-1915-C753-C5F668956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References: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0A7DC19-9365-1E2C-6F5C-E9449CDE0572}"/>
              </a:ext>
            </a:extLst>
          </p:cNvPr>
          <p:cNvGrpSpPr/>
          <p:nvPr/>
        </p:nvGrpSpPr>
        <p:grpSpPr>
          <a:xfrm>
            <a:off x="920250" y="1566809"/>
            <a:ext cx="4265589" cy="4816796"/>
            <a:chOff x="622299" y="1566916"/>
            <a:chExt cx="4265589" cy="487833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1766969-A70B-9DCB-E1D0-4BE8FB17786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96887" y="1566916"/>
              <a:ext cx="4191001" cy="827033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E88839A-3BDD-0379-E6B0-DFBCB055090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2299" y="2470150"/>
              <a:ext cx="4191001" cy="3975100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4FCE256-D5F1-E0B4-53D7-F6B48C9948E0}"/>
              </a:ext>
            </a:extLst>
          </p:cNvPr>
          <p:cNvGrpSpPr/>
          <p:nvPr/>
        </p:nvGrpSpPr>
        <p:grpSpPr>
          <a:xfrm>
            <a:off x="5873272" y="1566809"/>
            <a:ext cx="4248694" cy="5079286"/>
            <a:chOff x="5179767" y="1566916"/>
            <a:chExt cx="4248694" cy="517678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251AC87-6FBF-41A2-BC20-829B0A10950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79767" y="1566916"/>
              <a:ext cx="4248694" cy="1570047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EF6A000E-B022-F5A6-6C32-FE42B161D14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790" b="17507"/>
            <a:stretch/>
          </p:blipFill>
          <p:spPr>
            <a:xfrm>
              <a:off x="5213350" y="3136963"/>
              <a:ext cx="4215111" cy="3606737"/>
            </a:xfrm>
            <a:prstGeom prst="rect">
              <a:avLst/>
            </a:prstGeom>
          </p:spPr>
        </p:pic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4463DBF-2C61-79DB-1472-D958FEC3EF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0205B-11BD-4E36-BD2D-7EE13389989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863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5D8B2-4B6A-BC04-B37E-B3EB8897B4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Asymptotic Safety and Quantum Field Theory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9B621F-50AD-F240-69EE-49727399FD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602074" cy="4351338"/>
          </a:xfrm>
        </p:spPr>
        <p:txBody>
          <a:bodyPr>
            <a:normAutofit/>
          </a:bodyPr>
          <a:lstStyle/>
          <a:p>
            <a:r>
              <a:rPr lang="en-US" dirty="0"/>
              <a:t>Asymptotic safety is a framework that can reduce the number of free parameters in a model to only those that can be extrapolated to arbitrarily high energy scales</a:t>
            </a:r>
          </a:p>
          <a:p>
            <a:r>
              <a:rPr lang="en-US" dirty="0"/>
              <a:t>Renormalization Group Equations (RGEs) govern the dependence of couplings on energy scale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A theory is asymptotically safe if one or more couplings in the theory flow to non-trivial ultraviolet fixed points and all others flow to zero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0CF6C9-1B36-5D48-6EE3-82A677C9A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0205B-11BD-4E36-BD2D-7EE13389989D}" type="slidenum">
              <a:rPr lang="en-US" smtClean="0"/>
              <a:t>2</a:t>
            </a:fld>
            <a:r>
              <a:rPr lang="en-US" dirty="0"/>
              <a:t>/12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3BF7C6D-8655-090D-C122-70FF579AEC04}"/>
                  </a:ext>
                </a:extLst>
              </p:cNvPr>
              <p:cNvSpPr txBox="1"/>
              <p:nvPr/>
            </p:nvSpPr>
            <p:spPr>
              <a:xfrm>
                <a:off x="3091665" y="3955074"/>
                <a:ext cx="6095144" cy="84760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1800" b="0" i="0" smtClean="0"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num>
                        <m:den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m:rPr>
                              <m:sty m:val="p"/>
                            </m:rPr>
                            <a:rPr lang="en-US" sz="1800" b="0" i="0" smtClean="0">
                              <a:latin typeface="Cambria Math" panose="02040503050406030204" pitchFamily="18" charset="0"/>
                            </a:rPr>
                            <m:t>log</m:t>
                          </m:r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⁡(</m:t>
                          </m:r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r>
                        <a:rPr lang="en-US" sz="1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𝛽</m:t>
                      </m:r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  <m:r>
                        <a:rPr lang="en-US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nary>
                        <m:naryPr>
                          <m:chr m:val="∑"/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</m:t>
                          </m:r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f>
                            <m:f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1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4</m:t>
                                      </m:r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𝜋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𝑙</m:t>
                                  </m:r>
                                </m:sup>
                              </m:sSup>
                            </m:den>
                          </m:f>
                          <m:sSup>
                            <m:sSup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p>
                              <m:d>
                                <m:d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𝑙</m:t>
                                  </m:r>
                                </m:e>
                              </m:d>
                            </m:sup>
                          </m:sSup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3BF7C6D-8655-090D-C122-70FF579AEC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1665" y="3955074"/>
                <a:ext cx="6095144" cy="84760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408103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80C91-4B8B-CC7C-278D-88D714E7B7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Extend the Standard Model?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19A83D-C258-F8D9-B090-7259A4DEB9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327900" cy="4667250"/>
          </a:xfrm>
        </p:spPr>
        <p:txBody>
          <a:bodyPr>
            <a:normAutofit/>
          </a:bodyPr>
          <a:lstStyle/>
          <a:p>
            <a:r>
              <a:rPr lang="en-US" dirty="0"/>
              <a:t>The hypercharge gauge coupling has a Landau pole (blows up at some scale)</a:t>
            </a:r>
          </a:p>
          <a:p>
            <a:r>
              <a:rPr lang="en-US" dirty="0"/>
              <a:t>No dark matter candidate</a:t>
            </a:r>
          </a:p>
          <a:p>
            <a:r>
              <a:rPr lang="en-US" dirty="0"/>
              <a:t>Assuring proton stability if quantum gravitational effects violate global symmetries</a:t>
            </a:r>
          </a:p>
          <a:p>
            <a:r>
              <a:rPr lang="en-US" u="sng" dirty="0"/>
              <a:t>Idea:</a:t>
            </a:r>
            <a:r>
              <a:rPr lang="en-US" dirty="0"/>
              <a:t> Change the baryon number symmetry from a global symmetry to a gauge symmetry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 descr="Standard Model - Wikipedia">
            <a:extLst>
              <a:ext uri="{FF2B5EF4-FFF2-40B4-BE49-F238E27FC236}">
                <a16:creationId xmlns:a16="http://schemas.microsoft.com/office/drawing/2014/main" id="{73A2C4C1-A9E9-E27D-B2EE-5F9A214878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4331" y="1825625"/>
            <a:ext cx="4038600" cy="3863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1A66996-C302-8099-391C-F199131F7A4A}"/>
              </a:ext>
            </a:extLst>
          </p:cNvPr>
          <p:cNvSpPr txBox="1"/>
          <p:nvPr/>
        </p:nvSpPr>
        <p:spPr>
          <a:xfrm>
            <a:off x="8166100" y="5622537"/>
            <a:ext cx="36062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© Users: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202122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MissMJ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202122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Cush, minor edit by Acrux13/Wikimedia Commons/CC-BY-SA-3.0/GFDL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04B1A7-9ADC-C38F-B768-DA337B443A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0205B-11BD-4E36-BD2D-7EE13389989D}" type="slidenum">
              <a:rPr lang="en-US" smtClean="0"/>
              <a:t>3</a:t>
            </a:fld>
            <a:r>
              <a:rPr lang="en-US" dirty="0"/>
              <a:t>/12</a:t>
            </a:r>
          </a:p>
        </p:txBody>
      </p:sp>
    </p:spTree>
    <p:extLst>
      <p:ext uri="{BB962C8B-B14F-4D97-AF65-F5344CB8AC3E}">
        <p14:creationId xmlns:p14="http://schemas.microsoft.com/office/powerpoint/2010/main" val="1661623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2B9CE-D2E3-D51B-23C9-8252568D4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Gauged Baryon Number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3E7FBF4-7045-860C-FD87-8BF22BBCE02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06590" y="1690688"/>
                <a:ext cx="6214911" cy="4752975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Standard model particles + right-handed neutrinos</a:t>
                </a:r>
              </a:p>
              <a:p>
                <a:r>
                  <a:rPr lang="en-US" dirty="0"/>
                  <a:t>3 new generations of Dirac, vector-like fermions</a:t>
                </a:r>
              </a:p>
              <a:p>
                <a:r>
                  <a:rPr lang="en-US" dirty="0"/>
                  <a:t>1 new Dirac, vector-like fermion,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𝜒</m:t>
                    </m:r>
                  </m:oMath>
                </a14:m>
                <a:endParaRPr lang="en-US" dirty="0"/>
              </a:p>
              <a:p>
                <a:r>
                  <a:rPr lang="en-US" dirty="0"/>
                  <a:t>1 new vector boson </a:t>
                </a:r>
              </a:p>
              <a:p>
                <a:r>
                  <a:rPr lang="en-US" dirty="0"/>
                  <a:t>1 new complex scalar boson,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endParaRPr lang="en-US" dirty="0"/>
              </a:p>
              <a:p>
                <a:r>
                  <a:rPr lang="en-US" dirty="0"/>
                  <a:t>Kinetic mixing between baryon number and hypercharge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3E7FBF4-7045-860C-FD87-8BF22BBCE02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06590" y="1690688"/>
                <a:ext cx="6214911" cy="4752975"/>
              </a:xfrm>
              <a:blipFill>
                <a:blip r:embed="rId2"/>
                <a:stretch>
                  <a:fillRect l="-1766" t="-2051" r="-14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62D0ED00-EBF8-8CD5-0853-00B9B27AC8D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0268"/>
          <a:stretch/>
        </p:blipFill>
        <p:spPr>
          <a:xfrm>
            <a:off x="7165177" y="1600040"/>
            <a:ext cx="4432299" cy="169248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30D819B-5068-F4D8-3747-75F3365955C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6233"/>
          <a:stretch/>
        </p:blipFill>
        <p:spPr>
          <a:xfrm>
            <a:off x="7065162" y="3377128"/>
            <a:ext cx="4532314" cy="169248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F2CF75F-A2E7-0F4C-1AE8-151DD0B4B9D0}"/>
              </a:ext>
            </a:extLst>
          </p:cNvPr>
          <p:cNvSpPr/>
          <p:nvPr/>
        </p:nvSpPr>
        <p:spPr>
          <a:xfrm>
            <a:off x="10993348" y="3791164"/>
            <a:ext cx="416103" cy="11609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72CA499-3274-881D-F701-8A63DC6A9EFE}"/>
                  </a:ext>
                </a:extLst>
              </p:cNvPr>
              <p:cNvSpPr txBox="1"/>
              <p:nvPr/>
            </p:nvSpPr>
            <p:spPr>
              <a:xfrm>
                <a:off x="7165177" y="5527496"/>
                <a:ext cx="4432299" cy="64633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𝜙</m:t>
                    </m:r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is a singlet under the standard model gauge group </a:t>
                </a:r>
                <a:r>
                  <a:rPr lang="en-US" dirty="0">
                    <a:solidFill>
                      <a:prstClr val="black"/>
                    </a:solidFill>
                    <a:latin typeface="Calibri" panose="020F0502020204030204"/>
                  </a:rPr>
                  <a:t>with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baryon number </a:t>
                </a:r>
                <a14:m>
                  <m:oMath xmlns:m="http://schemas.openxmlformats.org/officeDocument/2006/math"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+1</m:t>
                    </m:r>
                  </m:oMath>
                </a14:m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72CA499-3274-881D-F701-8A63DC6A9E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5177" y="5527496"/>
                <a:ext cx="4432299" cy="646331"/>
              </a:xfrm>
              <a:prstGeom prst="rect">
                <a:avLst/>
              </a:prstGeom>
              <a:blipFill>
                <a:blip r:embed="rId5"/>
                <a:stretch>
                  <a:fillRect l="-960" t="-4630" b="-1296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2FD053DD-72B4-B917-86A8-12A28808249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65177" y="5083247"/>
            <a:ext cx="1805283" cy="35298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D05CEEF-D66F-7B9E-0E42-5AAC329B5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0205B-11BD-4E36-BD2D-7EE13389989D}" type="slidenum">
              <a:rPr lang="en-US" smtClean="0"/>
              <a:t>4</a:t>
            </a:fld>
            <a:r>
              <a:rPr lang="en-US" dirty="0"/>
              <a:t>/12</a:t>
            </a:r>
          </a:p>
        </p:txBody>
      </p:sp>
    </p:spTree>
    <p:extLst>
      <p:ext uri="{BB962C8B-B14F-4D97-AF65-F5344CB8AC3E}">
        <p14:creationId xmlns:p14="http://schemas.microsoft.com/office/powerpoint/2010/main" val="6788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8ACE8D-EE72-DEBB-5226-822B326511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Dark Matter Stability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C282E2D-4F0F-32EC-5D11-0EA3459AF84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For all particles (except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𝜒</m:t>
                    </m:r>
                  </m:oMath>
                </a14:m>
                <a:r>
                  <a:rPr lang="en-US" dirty="0"/>
                  <a:t>), the baryon number charge is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|=0,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or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1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.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𝜒</m:t>
                    </m:r>
                  </m:oMath>
                </a14:m>
                <a:r>
                  <a:rPr lang="en-US" dirty="0"/>
                  <a:t> has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=1/6</m:t>
                    </m:r>
                  </m:oMath>
                </a14:m>
                <a:endParaRPr lang="en-US" b="0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𝑈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dirty="0"/>
                  <a:t> phase rotation: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(6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p>
                    <m:r>
                      <a:rPr lang="en-US" b="0" i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US" dirty="0"/>
                  <a:t> All fields are left invariant,               but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→−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𝜒</m:t>
                    </m:r>
                  </m:oMath>
                </a14:m>
                <a:endParaRPr lang="en-US" dirty="0"/>
              </a:p>
              <a:p>
                <a:r>
                  <a:rPr lang="en-US" dirty="0"/>
                  <a:t>This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ℤ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𝑈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dirty="0"/>
                  <a:t> remains unbroken after spontaneous symmetry breaking. It is safe from violation by quantum gravitational effects</a:t>
                </a:r>
              </a:p>
              <a:p>
                <a:r>
                  <a:rPr lang="en-US" dirty="0"/>
                  <a:t>Since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𝜒</m:t>
                    </m:r>
                  </m:oMath>
                </a14:m>
                <a:r>
                  <a:rPr lang="en-US" dirty="0"/>
                  <a:t> is the only field odd under this symmetry, its stability is guaranteed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C282E2D-4F0F-32EC-5D11-0EA3459AF84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535454-FD62-69CC-47A8-0FCB14AF5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0205B-11BD-4E36-BD2D-7EE13389989D}" type="slidenum">
              <a:rPr lang="en-US" smtClean="0"/>
              <a:t>5</a:t>
            </a:fld>
            <a:r>
              <a:rPr lang="en-US" dirty="0"/>
              <a:t>/12</a:t>
            </a:r>
          </a:p>
        </p:txBody>
      </p:sp>
    </p:spTree>
    <p:extLst>
      <p:ext uri="{BB962C8B-B14F-4D97-AF65-F5344CB8AC3E}">
        <p14:creationId xmlns:p14="http://schemas.microsoft.com/office/powerpoint/2010/main" val="2715497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4C208E-46CB-0798-35B4-E34C2F84E4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Renormalization Group Equations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FFC4B60-D27B-6DDF-E7E3-B1C96DCDF33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909300" cy="4351338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Quantum gravitational effects become important at the Planck scale</a:t>
                </a:r>
              </a:p>
              <a:p>
                <a:r>
                  <a:rPr lang="en-US" dirty="0"/>
                  <a:t>The gauge sector RGEs (1-Loop):</a:t>
                </a:r>
                <a:endParaRPr lang="en-US" sz="1800" b="0" i="1" dirty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25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p>
                          <m:d>
                            <m:d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</m:sup>
                      </m:sSup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77</m:t>
                          </m:r>
                        </m:num>
                        <m:den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  <m:sSubSup>
                        <m:sSub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bSup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𝜃</m:t>
                      </m:r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𝑃𝑙</m:t>
                              </m:r>
                            </m:sub>
                          </m:sSub>
                        </m:e>
                      </m:d>
                      <m:acc>
                        <m:accPr>
                          <m:chr m:val="̂"/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</m:e>
                      </m:acc>
                      <m:sSub>
                        <m:sSub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1800" b="0" i="1" dirty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25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p>
                          <m:d>
                            <m:d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</m:sup>
                      </m:sSup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</m:e>
                      </m:d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=11</m:t>
                      </m:r>
                      <m:sSubSup>
                        <m:sSub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bSup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77</m:t>
                          </m:r>
                        </m:num>
                        <m:den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sSub>
                        <m:sSub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sSup>
                        <m:sSupPr>
                          <m:ctrlPr>
                            <a:rPr lang="en-US" sz="1800" b="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̃"/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</m:acc>
                        </m:e>
                        <m:sup>
                          <m:r>
                            <a:rPr lang="en-US" sz="18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800" b="0" i="1" dirty="0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1800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dirty="0" smtClean="0">
                              <a:latin typeface="Cambria Math" panose="02040503050406030204" pitchFamily="18" charset="0"/>
                            </a:rPr>
                            <m:t>16</m:t>
                          </m:r>
                        </m:num>
                        <m:den>
                          <m:r>
                            <a:rPr lang="en-US" sz="1800" b="0" i="1" dirty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sSubSup>
                        <m:sSubSupPr>
                          <m:ctrlPr>
                            <a:rPr lang="en-US" sz="1800" b="0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800" b="0" i="1" dirty="0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1800" b="0" i="1" dirty="0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  <m:sup>
                          <m:r>
                            <a:rPr lang="en-US" sz="18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acc>
                        <m:accPr>
                          <m:chr m:val="̃"/>
                          <m:ctrlPr>
                            <a:rPr lang="en-US" sz="1800" b="0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800" b="0" i="1" dirty="0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acc>
                      <m:r>
                        <a:rPr lang="en-US" sz="1800" b="0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800" b="0" i="1" dirty="0" smtClean="0">
                          <a:latin typeface="Cambria Math" panose="02040503050406030204" pitchFamily="18" charset="0"/>
                        </a:rPr>
                        <m:t>𝜃</m:t>
                      </m:r>
                      <m:d>
                        <m:dPr>
                          <m:ctrlPr>
                            <a:rPr lang="en-US" sz="18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dirty="0" smtClean="0">
                              <a:latin typeface="Cambria Math" panose="02040503050406030204" pitchFamily="18" charset="0"/>
                            </a:rPr>
                            <m:t>𝜇</m:t>
                          </m:r>
                          <m:r>
                            <a:rPr lang="en-US" sz="1800" b="0" i="1" dirty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8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dirty="0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1800" b="0" i="1" dirty="0" smtClean="0">
                                  <a:latin typeface="Cambria Math" panose="02040503050406030204" pitchFamily="18" charset="0"/>
                                </a:rPr>
                                <m:t>𝑃𝑙</m:t>
                              </m:r>
                            </m:sub>
                          </m:sSub>
                        </m:e>
                      </m:d>
                      <m:acc>
                        <m:accPr>
                          <m:chr m:val="̂"/>
                          <m:ctrlPr>
                            <a:rPr lang="en-US" sz="1800" b="0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sz="18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dirty="0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1800" b="0" i="1" dirty="0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</m:e>
                      </m:acc>
                      <m:sSub>
                        <m:sSubPr>
                          <m:ctrlPr>
                            <a:rPr lang="en-US" sz="18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dirty="0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1800" b="0" i="1" dirty="0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</m:oMath>
                  </m:oMathPara>
                </a14:m>
                <a:endParaRPr lang="en-US" sz="1800" b="0" i="1" dirty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25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p>
                          <m:d>
                            <m:d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</m:sup>
                      </m:sSup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̃"/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</m:acc>
                        </m:e>
                      </m:d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16</m:t>
                          </m:r>
                        </m:num>
                        <m:den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sSubSup>
                        <m:sSub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sSub>
                        <m:sSub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16</m:t>
                          </m:r>
                        </m:num>
                        <m:den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sSub>
                        <m:sSub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̃"/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</m:acc>
                        </m:e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77</m:t>
                          </m:r>
                        </m:num>
                        <m:den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sSubSup>
                        <m:sSub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acc>
                        <m:accPr>
                          <m:chr m:val="̃"/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acc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+11</m:t>
                      </m:r>
                      <m:sSubSup>
                        <m:sSub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acc>
                        <m:accPr>
                          <m:chr m:val="̃"/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acc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77</m:t>
                          </m:r>
                        </m:num>
                        <m:den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̃"/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</m:acc>
                        </m:e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𝜃</m:t>
                      </m:r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𝑃𝑙</m:t>
                              </m:r>
                            </m:sub>
                          </m:sSub>
                        </m:e>
                      </m:d>
                      <m:acc>
                        <m:accPr>
                          <m:chr m:val="̂"/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</m:e>
                      </m:acc>
                      <m:acc>
                        <m:accPr>
                          <m:chr m:val="̃"/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acc>
                    </m:oMath>
                  </m:oMathPara>
                </a14:m>
                <a:endParaRPr lang="en-US" dirty="0"/>
              </a:p>
              <a:p>
                <a:pPr>
                  <a:lnSpc>
                    <a:spcPct val="125000"/>
                  </a:lnSpc>
                </a:pPr>
                <a:r>
                  <a:rPr lang="en-US" dirty="0"/>
                  <a:t>Ultraviolet fixed points satisfy the conditions:</a:t>
                </a:r>
              </a:p>
              <a:p>
                <a:pPr marL="0" indent="0">
                  <a:lnSpc>
                    <a:spcPct val="125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p>
                          <m:d>
                            <m:d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</m:sup>
                      </m:sSup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b>
                          </m:sSub>
                        </m:e>
                      </m:d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p>
                          <m:d>
                            <m:d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</m:sup>
                      </m:sSup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sub>
                              </m:sSub>
                            </m:e>
                            <m: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b>
                          </m:sSub>
                        </m:e>
                      </m:d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p>
                          <m:d>
                            <m:d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</m:sup>
                      </m:sSup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b>
                          </m:sSub>
                        </m:e>
                      </m:d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FFC4B60-D27B-6DDF-E7E3-B1C96DCDF33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909300" cy="4351338"/>
              </a:xfrm>
              <a:blipFill>
                <a:blip r:embed="rId2"/>
                <a:stretch>
                  <a:fillRect l="-1006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85FF39-C5DE-3682-3478-8226D6840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0205B-11BD-4E36-BD2D-7EE13389989D}" type="slidenum">
              <a:rPr lang="en-US" smtClean="0"/>
              <a:t>6</a:t>
            </a:fld>
            <a:r>
              <a:rPr lang="en-US" dirty="0"/>
              <a:t>/12</a:t>
            </a:r>
          </a:p>
        </p:txBody>
      </p:sp>
    </p:spTree>
    <p:extLst>
      <p:ext uri="{BB962C8B-B14F-4D97-AF65-F5344CB8AC3E}">
        <p14:creationId xmlns:p14="http://schemas.microsoft.com/office/powerpoint/2010/main" val="6269702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E5E110-0409-86A3-5222-607AC26FB4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Ultraviolet Fixed Points in the Model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C7F7035-7A92-D4A8-DD32-7C832AF9B8E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68"/>
          <a:stretch/>
        </p:blipFill>
        <p:spPr>
          <a:xfrm>
            <a:off x="2606346" y="1583600"/>
            <a:ext cx="7233166" cy="3945901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4687878-2CA9-186D-12CD-0933A9733EF1}"/>
              </a:ext>
            </a:extLst>
          </p:cNvPr>
          <p:cNvCxnSpPr>
            <a:cxnSpLocks/>
            <a:stCxn id="20" idx="0"/>
          </p:cNvCxnSpPr>
          <p:nvPr/>
        </p:nvCxnSpPr>
        <p:spPr>
          <a:xfrm flipH="1" flipV="1">
            <a:off x="8358027" y="3205537"/>
            <a:ext cx="1675457" cy="223742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BDCB69E-6F1D-2853-DBF6-559C814AC5E7}"/>
              </a:ext>
            </a:extLst>
          </p:cNvPr>
          <p:cNvCxnSpPr>
            <a:cxnSpLocks/>
            <a:stCxn id="19" idx="0"/>
          </p:cNvCxnSpPr>
          <p:nvPr/>
        </p:nvCxnSpPr>
        <p:spPr>
          <a:xfrm flipV="1">
            <a:off x="6400363" y="3429000"/>
            <a:ext cx="344618" cy="201396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5DD83A6-F306-0B1D-B13B-936B73EAAB8B}"/>
              </a:ext>
            </a:extLst>
          </p:cNvPr>
          <p:cNvCxnSpPr>
            <a:cxnSpLocks/>
            <a:stCxn id="18" idx="0"/>
          </p:cNvCxnSpPr>
          <p:nvPr/>
        </p:nvCxnSpPr>
        <p:spPr>
          <a:xfrm flipV="1">
            <a:off x="2302772" y="2119256"/>
            <a:ext cx="1043934" cy="332665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4C79A069-355B-AB25-4015-B4307B3A763C}"/>
              </a:ext>
            </a:extLst>
          </p:cNvPr>
          <p:cNvSpPr txBox="1"/>
          <p:nvPr/>
        </p:nvSpPr>
        <p:spPr>
          <a:xfrm>
            <a:off x="81667" y="5445908"/>
            <a:ext cx="4442209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Benchmark Fixed Point: (0.202, 1.136)</a:t>
            </a:r>
          </a:p>
          <a:p>
            <a:r>
              <a:rPr lang="en-US" dirty="0"/>
              <a:t>At 1 </a:t>
            </a:r>
            <a:r>
              <a:rPr lang="en-US" dirty="0" err="1"/>
              <a:t>TeV</a:t>
            </a:r>
            <a:r>
              <a:rPr lang="en-US" dirty="0"/>
              <a:t>: (0.200, 0.150)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123510E-B52F-E6D7-05F3-A768359B1E1A}"/>
              </a:ext>
            </a:extLst>
          </p:cNvPr>
          <p:cNvSpPr txBox="1"/>
          <p:nvPr/>
        </p:nvSpPr>
        <p:spPr>
          <a:xfrm>
            <a:off x="4919600" y="5442964"/>
            <a:ext cx="296152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Fixed Point: (0,0)</a:t>
            </a:r>
          </a:p>
          <a:p>
            <a:r>
              <a:rPr lang="en-US" dirty="0"/>
              <a:t>At 1 </a:t>
            </a:r>
            <a:r>
              <a:rPr lang="en-US" dirty="0" err="1"/>
              <a:t>TeV</a:t>
            </a:r>
            <a:r>
              <a:rPr lang="en-US" dirty="0"/>
              <a:t>: (0.200,0.041)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B6EF4D5-BA9E-6DC0-2062-E05CE3DE13ED}"/>
                  </a:ext>
                </a:extLst>
              </p:cNvPr>
              <p:cNvSpPr txBox="1"/>
              <p:nvPr/>
            </p:nvSpPr>
            <p:spPr>
              <a:xfrm>
                <a:off x="8317914" y="5442964"/>
                <a:ext cx="3431139" cy="64633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Fixed Point: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(0.871, 0.181)</m:t>
                    </m:r>
                  </m:oMath>
                </a14:m>
                <a:endParaRPr lang="en-US" dirty="0"/>
              </a:p>
              <a:p>
                <a:r>
                  <a:rPr lang="en-US" dirty="0"/>
                  <a:t>At 1 </a:t>
                </a:r>
                <a:r>
                  <a:rPr lang="en-US" dirty="0" err="1"/>
                  <a:t>TeV</a:t>
                </a:r>
                <a:r>
                  <a:rPr lang="en-US" dirty="0">
                    <a:sym typeface="Wingdings" panose="05000000000000000000" pitchFamily="2" charset="2"/>
                  </a:rPr>
                  <a:t>: (0.400, 0.083)</a:t>
                </a:r>
                <a:endParaRPr lang="en-US" dirty="0"/>
              </a:p>
            </p:txBody>
          </p:sp>
        </mc:Choice>
        <mc:Fallback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B6EF4D5-BA9E-6DC0-2062-E05CE3DE13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17914" y="5442964"/>
                <a:ext cx="3431139" cy="646331"/>
              </a:xfrm>
              <a:prstGeom prst="rect">
                <a:avLst/>
              </a:prstGeom>
              <a:blipFill>
                <a:blip r:embed="rId3"/>
                <a:stretch>
                  <a:fillRect l="-1239" t="-4630" b="-1296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TextBox 32">
            <a:extLst>
              <a:ext uri="{FF2B5EF4-FFF2-40B4-BE49-F238E27FC236}">
                <a16:creationId xmlns:a16="http://schemas.microsoft.com/office/drawing/2014/main" id="{BC5AB664-72B5-7D76-3182-F62AE3879FE2}"/>
              </a:ext>
            </a:extLst>
          </p:cNvPr>
          <p:cNvSpPr txBox="1"/>
          <p:nvPr/>
        </p:nvSpPr>
        <p:spPr>
          <a:xfrm>
            <a:off x="1768356" y="6114857"/>
            <a:ext cx="534415" cy="380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21D8F75-CB10-B657-D756-9AE7FFC4096A}"/>
              </a:ext>
            </a:extLst>
          </p:cNvPr>
          <p:cNvSpPr txBox="1"/>
          <p:nvPr/>
        </p:nvSpPr>
        <p:spPr>
          <a:xfrm>
            <a:off x="9714992" y="6132838"/>
            <a:ext cx="534415" cy="380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ia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3DBC9BD-99C2-FB95-B79A-872C538A4DB7}"/>
              </a:ext>
            </a:extLst>
          </p:cNvPr>
          <p:cNvSpPr txBox="1"/>
          <p:nvPr/>
        </p:nvSpPr>
        <p:spPr>
          <a:xfrm>
            <a:off x="5955721" y="6156347"/>
            <a:ext cx="534415" cy="380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ib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0278220-6507-B584-133C-C5DA78845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0205B-11BD-4E36-BD2D-7EE13389989D}" type="slidenum">
              <a:rPr lang="en-US" smtClean="0"/>
              <a:t>7</a:t>
            </a:fld>
            <a:r>
              <a:rPr lang="en-US" dirty="0"/>
              <a:t>/12</a:t>
            </a:r>
          </a:p>
        </p:txBody>
      </p:sp>
    </p:spTree>
    <p:extLst>
      <p:ext uri="{BB962C8B-B14F-4D97-AF65-F5344CB8AC3E}">
        <p14:creationId xmlns:p14="http://schemas.microsoft.com/office/powerpoint/2010/main" val="15335334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A199F-A251-BA77-87FE-DDA054D033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Evolution of Couplings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ADFD66-B961-4BD9-6FD4-EA278AE62E8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42" t="2790" r="2385" b="1474"/>
          <a:stretch/>
        </p:blipFill>
        <p:spPr>
          <a:xfrm>
            <a:off x="1019091" y="1606531"/>
            <a:ext cx="7444292" cy="4932381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13E2749-7C3A-1579-954F-5AA4478B63F5}"/>
              </a:ext>
            </a:extLst>
          </p:cNvPr>
          <p:cNvCxnSpPr>
            <a:cxnSpLocks/>
          </p:cNvCxnSpPr>
          <p:nvPr/>
        </p:nvCxnSpPr>
        <p:spPr>
          <a:xfrm flipH="1">
            <a:off x="8585280" y="2214366"/>
            <a:ext cx="8509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8F9CC2D-B46B-3970-78D6-F40AC894518F}"/>
                  </a:ext>
                </a:extLst>
              </p:cNvPr>
              <p:cNvSpPr txBox="1"/>
              <p:nvPr/>
            </p:nvSpPr>
            <p:spPr>
              <a:xfrm>
                <a:off x="9455150" y="2044648"/>
                <a:ext cx="2336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>
                    <a:solidFill>
                      <a:prstClr val="black"/>
                    </a:solidFill>
                    <a:latin typeface="Calibri" panose="020F0502020204030204"/>
                  </a:rPr>
                  <a:t>trivial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𝑔</m:t>
                        </m:r>
                      </m:e>
                      <m:sub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1</m:t>
                        </m:r>
                      </m:sub>
                    </m:sSub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fixed point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8F9CC2D-B46B-3970-78D6-F40AC89451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55150" y="2044648"/>
                <a:ext cx="2336800" cy="369332"/>
              </a:xfrm>
              <a:prstGeom prst="rect">
                <a:avLst/>
              </a:prstGeom>
              <a:blipFill>
                <a:blip r:embed="rId3"/>
                <a:stretch>
                  <a:fillRect l="-2089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BFFB0F6-01B1-DFCB-BCB7-3C2F10670349}"/>
              </a:ext>
            </a:extLst>
          </p:cNvPr>
          <p:cNvCxnSpPr>
            <a:cxnSpLocks/>
          </p:cNvCxnSpPr>
          <p:nvPr/>
        </p:nvCxnSpPr>
        <p:spPr>
          <a:xfrm flipH="1">
            <a:off x="8540749" y="4518346"/>
            <a:ext cx="8509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DAE277D-625F-4A03-0017-A9C50CB4E1AD}"/>
                  </a:ext>
                </a:extLst>
              </p:cNvPr>
              <p:cNvSpPr txBox="1"/>
              <p:nvPr/>
            </p:nvSpPr>
            <p:spPr>
              <a:xfrm>
                <a:off x="9391649" y="4333680"/>
                <a:ext cx="25717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Interacting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𝑔</m:t>
                        </m:r>
                      </m:e>
                      <m:sub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1</m:t>
                        </m:r>
                      </m:sub>
                    </m:sSub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fixed point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DAE277D-625F-4A03-0017-A9C50CB4E1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91649" y="4333680"/>
                <a:ext cx="2571750" cy="369332"/>
              </a:xfrm>
              <a:prstGeom prst="rect">
                <a:avLst/>
              </a:prstGeom>
              <a:blipFill>
                <a:blip r:embed="rId4"/>
                <a:stretch>
                  <a:fillRect l="-2138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F7607857-8466-E59E-CFA7-061C08456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0205B-11BD-4E36-BD2D-7EE13389989D}" type="slidenum">
              <a:rPr lang="en-US" smtClean="0"/>
              <a:t>8</a:t>
            </a:fld>
            <a:r>
              <a:rPr lang="en-US" dirty="0"/>
              <a:t>/12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716F770-28EC-3FAC-6B69-94C4CC1B84CB}"/>
                  </a:ext>
                </a:extLst>
              </p:cNvPr>
              <p:cNvSpPr txBox="1"/>
              <p:nvPr/>
            </p:nvSpPr>
            <p:spPr>
              <a:xfrm>
                <a:off x="9696372" y="2405184"/>
                <a:ext cx="1476537" cy="9480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0" dirty="0"/>
                  <a:t>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⋆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=0.065</m:t>
                    </m:r>
                  </m:oMath>
                </a14:m>
                <a:endParaRPr lang="en-US" dirty="0"/>
              </a:p>
              <a:p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⋆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=0.014</m:t>
                    </m:r>
                  </m:oMath>
                </a14:m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⋆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=0.030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716F770-28EC-3FAC-6B69-94C4CC1B84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96372" y="2405184"/>
                <a:ext cx="1476537" cy="94808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645C584-CCB5-497A-70D3-FD8B78D94B34}"/>
                  </a:ext>
                </a:extLst>
              </p:cNvPr>
              <p:cNvSpPr txBox="1"/>
              <p:nvPr/>
            </p:nvSpPr>
            <p:spPr>
              <a:xfrm>
                <a:off x="9391649" y="4727035"/>
                <a:ext cx="2357990" cy="12499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0" dirty="0"/>
                  <a:t>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⋆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=0.018</m:t>
                    </m:r>
                  </m:oMath>
                </a14:m>
                <a:endParaRPr lang="en-US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⋆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=0.32</m:t>
                      </m:r>
                    </m:oMath>
                  </m:oMathPara>
                </a14:m>
                <a:endParaRPr lang="en-US" dirty="0"/>
              </a:p>
              <a:p>
                <a:pPr algn="ctr"/>
                <a:r>
                  <a:rPr lang="en-US" b="0" dirty="0"/>
                  <a:t>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⋆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=0.0037</m:t>
                    </m:r>
                  </m:oMath>
                </a14:m>
                <a:endParaRPr lang="en-US" dirty="0"/>
              </a:p>
              <a:p>
                <a:pPr algn="ctr"/>
                <a:r>
                  <a:rPr lang="en-US" b="0" dirty="0"/>
                  <a:t>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1⋆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=1.016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645C584-CCB5-497A-70D3-FD8B78D94B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91649" y="4727035"/>
                <a:ext cx="2357990" cy="124995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827147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685FAB-F73B-EB95-6156-515EED1A2E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Dark Matter Relic Density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0EA4680-2A94-DEE1-B09D-6C7118158CF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860682" cy="4351338"/>
              </a:xfrm>
            </p:spPr>
            <p:txBody>
              <a:bodyPr/>
              <a:lstStyle/>
              <a:p>
                <a:r>
                  <a:rPr lang="en-US" dirty="0"/>
                  <a:t>A relativistic treatment of the thermally averaged cross section times relative velocity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𝜎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  <m:acc>
                          <m:accPr>
                            <m:chr m:val="̅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𝜒</m:t>
                            </m:r>
                          </m:e>
                        </m:acc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acc>
                          <m:accPr>
                            <m:chr m:val="̅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</m:acc>
                      </m:e>
                    </m:d>
                  </m:oMath>
                </a14:m>
                <a:r>
                  <a:rPr lang="en-US" dirty="0"/>
                  <a:t>: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/>
                  <a:t>Dark matter falls out of thermal equilibrium at the freeze-out temperature:</a:t>
                </a:r>
              </a:p>
              <a:p>
                <a:endParaRPr lang="en-US" dirty="0"/>
              </a:p>
              <a:p>
                <a:r>
                  <a:rPr lang="en-US" dirty="0"/>
                  <a:t>The entropy density to number density ratio is then propagated from the freeze-out temperature to the present temperature: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0EA4680-2A94-DEE1-B09D-6C7118158CF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860682" cy="4351338"/>
              </a:xfrm>
              <a:blipFill>
                <a:blip r:embed="rId2"/>
                <a:stretch>
                  <a:fillRect l="-1011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BB0BB782-7F00-3968-4025-E0AB8F1491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8138" y="3976142"/>
            <a:ext cx="2187169" cy="60062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236CB2C-18C5-EBD4-FB27-C1785680A5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0246" y="5693354"/>
            <a:ext cx="2308642" cy="61340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9A2243F-1CB6-4E30-F894-163DB06B10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84079" y="2632028"/>
            <a:ext cx="5135285" cy="656358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E8A7890-974B-A2A5-4469-44C47E478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0205B-11BD-4E36-BD2D-7EE13389989D}" type="slidenum">
              <a:rPr lang="en-US" smtClean="0"/>
              <a:t>9</a:t>
            </a:fld>
            <a:r>
              <a:rPr lang="en-US" dirty="0"/>
              <a:t>/12</a:t>
            </a:r>
          </a:p>
        </p:txBody>
      </p:sp>
    </p:spTree>
    <p:extLst>
      <p:ext uri="{BB962C8B-B14F-4D97-AF65-F5344CB8AC3E}">
        <p14:creationId xmlns:p14="http://schemas.microsoft.com/office/powerpoint/2010/main" val="34902479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informal_presentation_powerpoint_2">
  <a:themeElements>
    <a:clrScheme name="Custom WM">
      <a:dk1>
        <a:sysClr val="windowText" lastClr="000000"/>
      </a:dk1>
      <a:lt1>
        <a:sysClr val="window" lastClr="FFFFFF"/>
      </a:lt1>
      <a:dk2>
        <a:srgbClr val="B9975B"/>
      </a:dk2>
      <a:lt2>
        <a:srgbClr val="EEECE1"/>
      </a:lt2>
      <a:accent1>
        <a:srgbClr val="115740"/>
      </a:accent1>
      <a:accent2>
        <a:srgbClr val="D0D3D4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06600"/>
      </a:hlink>
      <a:folHlink>
        <a:srgbClr val="0066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35953</TotalTime>
  <Words>810</Words>
  <Application>Microsoft Office PowerPoint</Application>
  <PresentationFormat>Widescreen</PresentationFormat>
  <Paragraphs>110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Arial</vt:lpstr>
      <vt:lpstr>Avenir Next Regular</vt:lpstr>
      <vt:lpstr>Calibri</vt:lpstr>
      <vt:lpstr>Calibri Light</vt:lpstr>
      <vt:lpstr>Cambria Math</vt:lpstr>
      <vt:lpstr>Times New Roman</vt:lpstr>
      <vt:lpstr>Wingdings</vt:lpstr>
      <vt:lpstr>Office Theme</vt:lpstr>
      <vt:lpstr>informal_presentation_powerpoint_2</vt:lpstr>
      <vt:lpstr>Asymptotically safe dark matter with gauged baryon number</vt:lpstr>
      <vt:lpstr>Asymptotic Safety and Quantum Field Theory</vt:lpstr>
      <vt:lpstr>Why Extend the Standard Model?</vt:lpstr>
      <vt:lpstr>A Gauged Baryon Number Model</vt:lpstr>
      <vt:lpstr>Dark Matter Stability</vt:lpstr>
      <vt:lpstr>Renormalization Group Equations</vt:lpstr>
      <vt:lpstr>Ultraviolet Fixed Points in the Model</vt:lpstr>
      <vt:lpstr>Evolution of Couplings</vt:lpstr>
      <vt:lpstr>Dark Matter Relic Density</vt:lpstr>
      <vt:lpstr>Dark Matter Relic Density</vt:lpstr>
      <vt:lpstr>Direct Detection</vt:lpstr>
      <vt:lpstr>Conclusions</vt:lpstr>
      <vt:lpstr>Stability in the Higgs Sector</vt:lpstr>
      <vt:lpstr>Couplings and Asymptotic Safety</vt:lpstr>
      <vt:lpstr>Exploring the Parameter Space</vt:lpstr>
      <vt:lpstr>References (Cont.):</vt:lpstr>
      <vt:lpstr>References: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Noah Donald</dc:creator>
  <cp:lastModifiedBy>Noah Donald</cp:lastModifiedBy>
  <cp:revision>27</cp:revision>
  <dcterms:created xsi:type="dcterms:W3CDTF">2023-04-06T15:00:22Z</dcterms:created>
  <dcterms:modified xsi:type="dcterms:W3CDTF">2023-05-08T20:04:16Z</dcterms:modified>
</cp:coreProperties>
</file>