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70" r:id="rId3"/>
    <p:sldId id="271" r:id="rId4"/>
    <p:sldId id="259" r:id="rId5"/>
    <p:sldId id="263" r:id="rId6"/>
    <p:sldId id="273" r:id="rId7"/>
    <p:sldId id="265" r:id="rId8"/>
    <p:sldId id="276" r:id="rId9"/>
    <p:sldId id="278" r:id="rId10"/>
    <p:sldId id="272" r:id="rId11"/>
    <p:sldId id="274" r:id="rId12"/>
    <p:sldId id="264" r:id="rId13"/>
    <p:sldId id="268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1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5802"/>
  </p:normalViewPr>
  <p:slideViewPr>
    <p:cSldViewPr snapToGrid="0" snapToObjects="1">
      <p:cViewPr varScale="1">
        <p:scale>
          <a:sx n="108" d="100"/>
          <a:sy n="108" d="100"/>
        </p:scale>
        <p:origin x="1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62BA-2C73-B74D-9E0F-5DC5B1E7C09E}" type="datetimeFigureOut">
              <a:rPr lang="en-US" smtClean="0"/>
              <a:t>5/8/23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205B7-0397-9741-86E2-18B65EF15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47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ravelogue"/>
              </a:rPr>
              <a:t>fermions have masses spanning many decades and exhibiting peculiar patterns — the "flavor problem" — is addressed by an elegant mechanism presented in 1977 by Froggatt &amp; Nielsen, through introducing a new 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48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 </a:t>
            </a:r>
            <a:r>
              <a:rPr lang="en-US" sz="1800" dirty="0">
                <a:effectLst/>
                <a:latin typeface="CMR10"/>
              </a:rPr>
              <a:t>that extends the SM gauge group with a (global or local) symmetry. The lightness of fermions </a:t>
            </a:r>
            <a:r>
              <a:rPr lang="en-US" sz="1800" dirty="0">
                <a:effectLst/>
                <a:latin typeface="CMMI10"/>
              </a:rPr>
              <a:t>f </a:t>
            </a:r>
            <a:r>
              <a:rPr lang="en-US" sz="1800" dirty="0">
                <a:effectLst/>
                <a:latin typeface="CMR10"/>
              </a:rPr>
              <a:t>is then arranged by mixing with heavy fermions </a:t>
            </a:r>
            <a:r>
              <a:rPr lang="en-US" sz="1800" dirty="0">
                <a:effectLst/>
                <a:latin typeface="CMMI10"/>
              </a:rPr>
              <a:t>F </a:t>
            </a:r>
            <a:r>
              <a:rPr lang="en-US" sz="1800" dirty="0">
                <a:effectLst/>
                <a:latin typeface="CMR10"/>
              </a:rPr>
              <a:t>vector-like under the new and SM symmetries: </a:t>
            </a:r>
            <a:r>
              <a:rPr lang="en-US" sz="1800" dirty="0" err="1">
                <a:effectLst/>
                <a:latin typeface="CMMI10"/>
              </a:rPr>
              <a:t>SFf</a:t>
            </a:r>
            <a:r>
              <a:rPr lang="en-US" sz="1800" dirty="0">
                <a:effectLst/>
                <a:latin typeface="CMMI10"/>
              </a:rPr>
              <a:t> </a:t>
            </a:r>
            <a:r>
              <a:rPr lang="en-US" sz="1800" dirty="0">
                <a:effectLst/>
                <a:latin typeface="CMR10"/>
              </a:rPr>
              <a:t>+ </a:t>
            </a:r>
            <a:r>
              <a:rPr lang="el-GR" sz="1800" dirty="0">
                <a:effectLst/>
                <a:latin typeface="CMR10"/>
              </a:rPr>
              <a:t>Λ</a:t>
            </a:r>
            <a:r>
              <a:rPr lang="en-US" sz="1800" dirty="0">
                <a:effectLst/>
                <a:latin typeface="CMR7"/>
              </a:rPr>
              <a:t>FN</a:t>
            </a:r>
            <a:r>
              <a:rPr lang="en-US" sz="1800" dirty="0">
                <a:effectLst/>
                <a:latin typeface="CMMI10"/>
              </a:rPr>
              <a:t>FF</a:t>
            </a:r>
            <a:r>
              <a:rPr lang="en-US" sz="1800" dirty="0">
                <a:effectLst/>
                <a:latin typeface="CMR10"/>
              </a:rPr>
              <a:t> ̄, where </a:t>
            </a:r>
            <a:r>
              <a:rPr lang="en-US" sz="1800" dirty="0">
                <a:effectLst/>
                <a:latin typeface="CMMI10"/>
              </a:rPr>
              <a:t>S </a:t>
            </a:r>
            <a:r>
              <a:rPr lang="en-US" sz="1800" dirty="0">
                <a:effectLst/>
                <a:latin typeface="CMR10"/>
              </a:rPr>
              <a:t>is the “flavon”, a scalar field acquiring a </a:t>
            </a:r>
            <a:r>
              <a:rPr lang="en-US" sz="1800" dirty="0" err="1">
                <a:effectLst/>
                <a:latin typeface="CMR10"/>
              </a:rPr>
              <a:t>vev</a:t>
            </a:r>
            <a:r>
              <a:rPr lang="en-US" sz="1800" dirty="0">
                <a:effectLst/>
                <a:latin typeface="CMR10"/>
              </a:rPr>
              <a:t> </a:t>
            </a:r>
            <a:r>
              <a:rPr lang="en-US" sz="1800" dirty="0">
                <a:effectLst/>
                <a:latin typeface="CMMI10"/>
              </a:rPr>
              <a:t>v</a:t>
            </a:r>
            <a:r>
              <a:rPr lang="en-US" sz="1800" dirty="0">
                <a:effectLst/>
                <a:latin typeface="CMMI7"/>
              </a:rPr>
              <a:t>s </a:t>
            </a:r>
            <a:r>
              <a:rPr lang="en-US" sz="1800" dirty="0">
                <a:effectLst/>
                <a:latin typeface="CMR10"/>
              </a:rPr>
              <a:t>and breaking the </a:t>
            </a:r>
            <a:r>
              <a:rPr lang="en-US" sz="1800" dirty="0" err="1">
                <a:effectLst/>
                <a:latin typeface="CMR10"/>
              </a:rPr>
              <a:t>symme</a:t>
            </a:r>
            <a:r>
              <a:rPr lang="en-US" sz="1800" dirty="0">
                <a:effectLst/>
                <a:latin typeface="CMR10"/>
              </a:rPr>
              <a:t>- try.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0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36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65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scalar portals included in the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43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find that the DM remains non-thermal at high temperature for higher values of n, </a:t>
            </a:r>
            <a:r>
              <a:rPr lang="en-US" dirty="0" err="1">
                <a:effectLst/>
                <a:latin typeface="Helvetica" pitchFamily="2" charset="0"/>
              </a:rPr>
              <a:t>i.e</a:t>
            </a:r>
            <a:r>
              <a:rPr lang="en-US" dirty="0">
                <a:effectLst/>
                <a:latin typeface="Helvetica" pitchFamily="2" charset="0"/>
              </a:rPr>
              <a:t> for n  5:5 for T = MS and y = 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09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Brown region= perturbative limit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59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-</a:t>
                </a:r>
                <a:r>
                  <a:rPr lang="en-US" sz="1200" baseline="-25000" dirty="0"/>
                  <a:t> </a:t>
                </a:r>
                <a:r>
                  <a:rPr lang="en-US" sz="1200" dirty="0"/>
                  <a:t>The additional </a:t>
                </a:r>
                <a:r>
                  <a:rPr lang="en-US" sz="1200" i="1" dirty="0"/>
                  <a:t>Z</a:t>
                </a:r>
                <a:r>
                  <a:rPr lang="en-US" sz="1200" i="1" baseline="-25000" dirty="0"/>
                  <a:t>2</a:t>
                </a:r>
                <a:r>
                  <a:rPr lang="en-US" sz="1200" dirty="0"/>
                  <a:t> symmetry prevents from receiving a nonzero </a:t>
                </a:r>
                <a:r>
                  <a:rPr lang="en-US" sz="1200" dirty="0" err="1"/>
                  <a:t>vev</a:t>
                </a:r>
                <a:r>
                  <a:rPr lang="en-US" sz="1200" dirty="0"/>
                  <a:t> and allows N</a:t>
                </a:r>
                <a:r>
                  <a:rPr lang="en-US" sz="1200" baseline="-25000" dirty="0"/>
                  <a:t>i</a:t>
                </a:r>
                <a:r>
                  <a:rPr lang="en-US" sz="1200" dirty="0"/>
                  <a:t> or </a:t>
                </a:r>
                <a:r>
                  <a:rPr lang="en-US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𝜂</a:t>
                </a:r>
                <a:r>
                  <a:rPr lang="en-US" sz="1200" dirty="0"/>
                  <a:t> to act as a DM candidate particle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4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89257-C166-394A-9A7A-E597C866D835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schakdar@holycross.edu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8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1B33-41A0-2D48-925F-8E90F470B68E}" type="datetime1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5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279D-31C4-994D-BF86-207AA7440D44}" type="datetime1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1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A030-524D-854E-8729-01A769006E97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schakdar@holycross.edu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4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F435-2EF3-B34C-A6C6-68BCC44C5E01}" type="datetime1">
              <a:rPr lang="en-US" smtClean="0"/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0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BF66-DC0F-D047-B9F8-768B97691FA0}" type="datetime1">
              <a:rPr lang="en-US" smtClean="0"/>
              <a:t>5/8/23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8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3D07-B610-D840-B2DE-F964F1BAC52C}" type="datetime1">
              <a:rPr lang="en-US" smtClean="0"/>
              <a:t>5/8/23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4626-5945-9843-92B7-5C9D21A02872}" type="datetime1">
              <a:rPr lang="en-US" smtClean="0"/>
              <a:t>5/8/23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5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D3B62-3171-2A4F-AEB7-88690ABB33B7}" type="datetime1">
              <a:rPr lang="en-US" smtClean="0"/>
              <a:t>5/8/23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9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158E-D5EB-D342-949E-5985064C1D82}" type="datetime1">
              <a:rPr lang="en-US" smtClean="0"/>
              <a:t>5/8/23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4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354-BFE1-9D44-B119-97B6B5117BF2}" type="datetime1">
              <a:rPr lang="en-US" smtClean="0"/>
              <a:t>5/8/23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@schakdar@holycross.edu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2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CE1B1-60DE-2F46-807E-EB0370EDED6D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@schakdar@holycross.edu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E31F-8239-AF47-A239-56203D6507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rxiv.org/abs/2305.0316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DD4B8-B67C-9A48-941D-BFA5CC0FF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267" y="713238"/>
            <a:ext cx="8182099" cy="808117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FIMP Dark Matter from Flavon Portals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E9FF13-7A45-D247-A830-50AA2E8C4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484924"/>
            <a:ext cx="6858000" cy="1241822"/>
          </a:xfrm>
        </p:spPr>
        <p:txBody>
          <a:bodyPr/>
          <a:lstStyle/>
          <a:p>
            <a:r>
              <a:rPr lang="en-US" dirty="0"/>
              <a:t>Shreyashi Chakdar</a:t>
            </a:r>
          </a:p>
          <a:p>
            <a:r>
              <a:rPr lang="en-US" dirty="0"/>
              <a:t>College of the Holy Cross, MA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9A3C0C-3782-DC43-9D77-4359894F6631}"/>
              </a:ext>
            </a:extLst>
          </p:cNvPr>
          <p:cNvSpPr txBox="1"/>
          <p:nvPr/>
        </p:nvSpPr>
        <p:spPr>
          <a:xfrm>
            <a:off x="1556757" y="4484280"/>
            <a:ext cx="6030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 collaboration with K.S. Babu, N. Das, D. Ghosh and P. Ghosh </a:t>
            </a:r>
          </a:p>
          <a:p>
            <a:pPr algn="ctr"/>
            <a:r>
              <a:rPr lang="en-US" dirty="0"/>
              <a:t>Based on arXiv: </a:t>
            </a:r>
            <a:r>
              <a:rPr lang="en-US" dirty="0">
                <a:hlinkClick r:id="rId2"/>
              </a:rPr>
              <a:t>2305.03167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C754BC-56D6-F842-A4B3-4118CDD64C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59797" y="3429000"/>
            <a:ext cx="926249" cy="926249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C34B5-D0A8-3305-66E2-7DE41826D329}"/>
              </a:ext>
            </a:extLst>
          </p:cNvPr>
          <p:cNvSpPr/>
          <p:nvPr/>
        </p:nvSpPr>
        <p:spPr>
          <a:xfrm>
            <a:off x="534390" y="478693"/>
            <a:ext cx="8395854" cy="1377727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4411D7D-ACC3-D0D5-ED3B-E7B0FE14D6B8}"/>
              </a:ext>
            </a:extLst>
          </p:cNvPr>
          <p:cNvCxnSpPr/>
          <p:nvPr/>
        </p:nvCxnSpPr>
        <p:spPr>
          <a:xfrm>
            <a:off x="1576137" y="5498432"/>
            <a:ext cx="6076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8DD8C2D-2670-08C9-99A1-1BD132AE739D}"/>
              </a:ext>
            </a:extLst>
          </p:cNvPr>
          <p:cNvSpPr txBox="1"/>
          <p:nvPr/>
        </p:nvSpPr>
        <p:spPr>
          <a:xfrm>
            <a:off x="2885288" y="5597107"/>
            <a:ext cx="33734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Phenomenology 2023 Symposium</a:t>
            </a:r>
          </a:p>
          <a:p>
            <a:pPr algn="ctr"/>
            <a:r>
              <a:rPr lang="en-US" dirty="0"/>
              <a:t>May 8,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37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10EE-4503-3590-2CA7-4914E300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834" y="60112"/>
            <a:ext cx="8128332" cy="647769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density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040D7-EC5F-4B54-9E85-FF7565C50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56E1D-3126-8752-764A-9D2D766F00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25624" y="730788"/>
            <a:ext cx="4680753" cy="46516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28449-6029-4DCF-B364-68ABF5F91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9E11-0B16-A04C-8A62-E53352CFD26C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5D1AAF-577C-5302-0D42-3F66922EF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AF7DCE-10D6-1F82-49AA-0C1B6C6684B2}"/>
                  </a:ext>
                </a:extLst>
              </p:cNvPr>
              <p:cNvSpPr txBox="1"/>
              <p:nvPr/>
            </p:nvSpPr>
            <p:spPr>
              <a:xfrm>
                <a:off x="237505" y="5581403"/>
                <a:ext cx="4655129" cy="393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Fig: Evolution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number density vs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AF7DCE-10D6-1F82-49AA-0C1B6C668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05" y="5581403"/>
                <a:ext cx="4655129" cy="393569"/>
              </a:xfrm>
              <a:prstGeom prst="rect">
                <a:avLst/>
              </a:prstGeom>
              <a:blipFill>
                <a:blip r:embed="rId3"/>
                <a:stretch>
                  <a:fillRect l="-1087" t="-137500" r="-1359" b="-20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99D0A5-6EB9-213D-314A-054271C5060D}"/>
                  </a:ext>
                </a:extLst>
              </p:cNvPr>
              <p:cNvSpPr txBox="1"/>
              <p:nvPr/>
            </p:nvSpPr>
            <p:spPr>
              <a:xfrm>
                <a:off x="4488872" y="1747277"/>
                <a:ext cx="4655128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>
                    <a:ea typeface="Cambria Math" panose="02040503050406030204" pitchFamily="18" charset="0"/>
                  </a:rPr>
                  <a:t>Calculate </a:t>
                </a:r>
                <a:r>
                  <a:rPr lang="en-US" b="0" i="1" dirty="0">
                    <a:ea typeface="Cambria Math" panose="02040503050406030204" pitchFamily="18" charset="0"/>
                  </a:rPr>
                  <a:t>DM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number density by solving BEQ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</a:t>
                </a:r>
                <a:r>
                  <a:rPr lang="en-US" dirty="0">
                    <a:effectLst/>
                  </a:rPr>
                  <a:t>ash-dotted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effectLst/>
                  </a:rPr>
                  <a:t>blue</a:t>
                </a:r>
                <a:r>
                  <a:rPr lang="en-US" dirty="0">
                    <a:effectLst/>
                  </a:rPr>
                  <a:t> (</a:t>
                </a:r>
                <a:r>
                  <a:rPr lang="en-US" dirty="0">
                    <a:solidFill>
                      <a:srgbClr val="FF0000"/>
                    </a:solidFill>
                    <a:effectLst/>
                  </a:rPr>
                  <a:t>red</a:t>
                </a:r>
                <a:r>
                  <a:rPr lang="en-US" dirty="0">
                    <a:effectLst/>
                  </a:rPr>
                  <a:t>) line: co-moving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>
                    <a:effectLst/>
                  </a:rPr>
                  <a:t> number density for decay term (scattering term) in number density evolution </a:t>
                </a:r>
                <a:r>
                  <a:rPr lang="en-US" dirty="0" err="1">
                    <a:effectLst/>
                  </a:rPr>
                  <a:t>eqn</a:t>
                </a:r>
                <a:r>
                  <a:rPr lang="en-US" dirty="0">
                    <a:effectLst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7030A0"/>
                    </a:solidFill>
                  </a:rPr>
                  <a:t>M</a:t>
                </a:r>
                <a:r>
                  <a:rPr lang="en-US" dirty="0">
                    <a:solidFill>
                      <a:srgbClr val="7030A0"/>
                    </a:solidFill>
                    <a:effectLst/>
                  </a:rPr>
                  <a:t>agenta</a:t>
                </a:r>
                <a:r>
                  <a:rPr lang="en-US" dirty="0">
                    <a:effectLst/>
                  </a:rPr>
                  <a:t> solid line: evolution of </a:t>
                </a:r>
                <a:r>
                  <a:rPr lang="en-US" i="1" dirty="0">
                    <a:effectLst/>
                  </a:rPr>
                  <a:t>S</a:t>
                </a:r>
                <a:r>
                  <a:rPr lang="en-US" dirty="0">
                    <a:effectLst/>
                  </a:rPr>
                  <a:t> co-moving number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/>
                    </a:solidFill>
                    <a:effectLst/>
                  </a:rPr>
                  <a:t>Green</a:t>
                </a:r>
                <a:r>
                  <a:rPr lang="en-US" dirty="0">
                    <a:effectLst/>
                  </a:rPr>
                  <a:t> line: total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comoving number density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41E79"/>
                    </a:solidFill>
                  </a:rPr>
                  <a:t>N</a:t>
                </a:r>
                <a:r>
                  <a:rPr lang="en-US" dirty="0">
                    <a:solidFill>
                      <a:srgbClr val="241E79"/>
                    </a:solidFill>
                    <a:effectLst/>
                  </a:rPr>
                  <a:t>avy blue </a:t>
                </a:r>
                <a:r>
                  <a:rPr lang="en-US" dirty="0">
                    <a:effectLst/>
                  </a:rPr>
                  <a:t>dashed line: </a:t>
                </a:r>
                <a:r>
                  <a:rPr lang="en-US" i="1" dirty="0">
                    <a:effectLst/>
                  </a:rPr>
                  <a:t>S</a:t>
                </a:r>
                <a:r>
                  <a:rPr lang="en-US" dirty="0">
                    <a:effectLst/>
                  </a:rPr>
                  <a:t> equilibrium density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D99D0A5-6EB9-213D-314A-054271C50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872" y="1747277"/>
                <a:ext cx="4655128" cy="2585323"/>
              </a:xfrm>
              <a:prstGeom prst="rect">
                <a:avLst/>
              </a:prstGeom>
              <a:blipFill>
                <a:blip r:embed="rId4"/>
                <a:stretch>
                  <a:fillRect l="-817" t="-976" r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4749E6-64C0-E756-9B53-CB0A19000290}"/>
                  </a:ext>
                </a:extLst>
              </p:cNvPr>
              <p:cNvSpPr txBox="1"/>
              <p:nvPr/>
            </p:nvSpPr>
            <p:spPr>
              <a:xfrm>
                <a:off x="4989330" y="4579118"/>
                <a:ext cx="405797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Helvetica" pitchFamily="2" charset="0"/>
                  </a:rPr>
                  <a:t>S</a:t>
                </a:r>
                <a:r>
                  <a:rPr lang="en-US" dirty="0">
                    <a:effectLst/>
                    <a:latin typeface="Helvetica" pitchFamily="2" charset="0"/>
                  </a:rPr>
                  <a:t>cattering contributions are negligible in comparison to decay due to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 suppression in coupling.</a:t>
                </a:r>
              </a:p>
              <a:p>
                <a:pPr algn="ctr"/>
                <a:r>
                  <a:rPr lang="en-US" dirty="0">
                    <a:latin typeface="Helvetica" pitchFamily="2" charset="0"/>
                  </a:rPr>
                  <a:t>F</a:t>
                </a:r>
                <a:r>
                  <a:rPr lang="en-US" dirty="0">
                    <a:effectLst/>
                    <a:latin typeface="Helvetica" pitchFamily="2" charset="0"/>
                  </a:rPr>
                  <a:t>inal relic density will always be</a:t>
                </a:r>
              </a:p>
              <a:p>
                <a:pPr algn="ctr"/>
                <a:r>
                  <a:rPr lang="en-US" dirty="0">
                    <a:effectLst/>
                    <a:latin typeface="Helvetica" pitchFamily="2" charset="0"/>
                  </a:rPr>
                  <a:t>controlled by the decay process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𝜒𝜒</m:t>
                    </m:r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!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4749E6-64C0-E756-9B53-CB0A19000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330" y="4579118"/>
                <a:ext cx="4057975" cy="1754326"/>
              </a:xfrm>
              <a:prstGeom prst="rect">
                <a:avLst/>
              </a:prstGeom>
              <a:blipFill>
                <a:blip r:embed="rId5"/>
                <a:stretch>
                  <a:fillRect l="-312" t="-1439" r="-2181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C1DA6F-DD01-AAD5-0C8F-BA502CFECE72}"/>
              </a:ext>
            </a:extLst>
          </p:cNvPr>
          <p:cNvSpPr/>
          <p:nvPr/>
        </p:nvSpPr>
        <p:spPr>
          <a:xfrm>
            <a:off x="4989330" y="4537329"/>
            <a:ext cx="4057975" cy="17617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C920382-25D6-D6CA-FCE5-F18644673E3C}"/>
                  </a:ext>
                </a:extLst>
              </p:cNvPr>
              <p:cNvSpPr txBox="1"/>
              <p:nvPr/>
            </p:nvSpPr>
            <p:spPr>
              <a:xfrm>
                <a:off x="4762005" y="704015"/>
                <a:ext cx="4057975" cy="704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DM relic density is controlled by 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h𝑎𝑙𝑓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𝑖𝑛𝑡𝑒𝑔𝑒𝑟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C920382-25D6-D6CA-FCE5-F18644673E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005" y="704015"/>
                <a:ext cx="4057975" cy="704232"/>
              </a:xfrm>
              <a:prstGeom prst="rect">
                <a:avLst/>
              </a:prstGeom>
              <a:blipFill>
                <a:blip r:embed="rId6"/>
                <a:stretch>
                  <a:fillRect l="-623" t="-357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452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00B61-3AA6-71F7-6C3D-97C19233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76" y="38539"/>
            <a:ext cx="8963524" cy="657558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relic density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53901-E1ED-78BE-3556-C110685B7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11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EA1C33-C611-3EA5-422E-378981ABC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0" y="576349"/>
            <a:ext cx="5200000" cy="470756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0C90A-2E94-6439-AA02-1AFC69D1A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401D5-3D77-CC49-B89E-0F9691E91177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DE984-544E-E109-9A57-CD8CD9BAC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2C0ABD-6E92-E256-C83D-10704A5D0AB8}"/>
                  </a:ext>
                </a:extLst>
              </p:cNvPr>
              <p:cNvSpPr txBox="1"/>
              <p:nvPr/>
            </p:nvSpPr>
            <p:spPr>
              <a:xfrm>
                <a:off x="403761" y="5467624"/>
                <a:ext cx="5946180" cy="521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Fig: </a:t>
                </a:r>
                <a:r>
                  <a:rPr lang="en-US" sz="2000" i="1" dirty="0"/>
                  <a:t>DM</a:t>
                </a:r>
                <a:r>
                  <a:rPr lang="en-US" sz="2000" dirty="0"/>
                  <a:t> Relic density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2C0ABD-6E92-E256-C83D-10704A5D0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61" y="5467624"/>
                <a:ext cx="5946180" cy="521297"/>
              </a:xfrm>
              <a:prstGeom prst="rect">
                <a:avLst/>
              </a:prstGeom>
              <a:blipFill>
                <a:blip r:embed="rId4"/>
                <a:stretch>
                  <a:fillRect l="-1064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C263AA6-A282-4030-5B25-08BCD22918DE}"/>
                  </a:ext>
                </a:extLst>
              </p:cNvPr>
              <p:cNvSpPr txBox="1"/>
              <p:nvPr/>
            </p:nvSpPr>
            <p:spPr>
              <a:xfrm>
                <a:off x="5050876" y="1212009"/>
                <a:ext cx="4007074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PLANCK r</a:t>
                </a:r>
                <a:r>
                  <a:rPr lang="en-US" dirty="0">
                    <a:effectLst/>
                    <a:latin typeface="Helvetica" pitchFamily="2" charset="0"/>
                  </a:rPr>
                  <a:t>elic density bound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  <m:sSup>
                      <m:s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= 0.12 </a:t>
                </a:r>
                <a14:m>
                  <m:oMath xmlns:m="http://schemas.openxmlformats.org/officeDocument/2006/math">
                    <m:r>
                      <a:rPr lang="en-US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0.001</m:t>
                    </m:r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) presented by black dashed line</a:t>
                </a:r>
              </a:p>
              <a:p>
                <a:r>
                  <a:rPr lang="en-US" dirty="0">
                    <a:effectLst/>
                    <a:latin typeface="Helvetica" pitchFamily="2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G</a:t>
                </a:r>
                <a:r>
                  <a:rPr lang="en-US" dirty="0">
                    <a:effectLst/>
                    <a:latin typeface="Helvetica" pitchFamily="2" charset="0"/>
                  </a:rPr>
                  <a:t>ray shaded region excluded from structure formation (Lyman-forest)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effectLst/>
                  <a:latin typeface="Helvetica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Helvetica" pitchFamily="2" charset="0"/>
                  </a:rPr>
                  <a:t>S</a:t>
                </a:r>
                <a:r>
                  <a:rPr lang="en-US" dirty="0">
                    <a:effectLst/>
                    <a:latin typeface="Helvetica" pitchFamily="2" charset="0"/>
                  </a:rPr>
                  <a:t>olid(dashed) lines correspond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effectLst/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effectLst/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 = 1(5) </a:t>
                </a:r>
                <a:r>
                  <a:rPr lang="en-US" dirty="0" err="1">
                    <a:effectLst/>
                    <a:latin typeface="Helvetica" pitchFamily="2" charset="0"/>
                  </a:rPr>
                  <a:t>TeV</a:t>
                </a:r>
                <a:r>
                  <a:rPr lang="en-US" dirty="0">
                    <a:effectLst/>
                    <a:latin typeface="Helvetica" pitchFamily="2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= 6.5,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7.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effectLst/>
                        <a:latin typeface="Cambria Math" panose="02040503050406030204" pitchFamily="18" charset="0"/>
                      </a:rPr>
                      <m:t>5, 8.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C263AA6-A282-4030-5B25-08BCD2291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876" y="1212009"/>
                <a:ext cx="4007074" cy="2585323"/>
              </a:xfrm>
              <a:prstGeom prst="rect">
                <a:avLst/>
              </a:prstGeom>
              <a:blipFill>
                <a:blip r:embed="rId5"/>
                <a:stretch>
                  <a:fillRect l="-946" t="-976" r="-1893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3CB6821-D1F4-ACA7-4B20-92E258BC7FB0}"/>
              </a:ext>
            </a:extLst>
          </p:cNvPr>
          <p:cNvSpPr/>
          <p:nvPr/>
        </p:nvSpPr>
        <p:spPr>
          <a:xfrm>
            <a:off x="4940135" y="1111616"/>
            <a:ext cx="4117815" cy="283243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7B69AA-60A5-488D-4BF8-B1E48042D985}"/>
                  </a:ext>
                </a:extLst>
              </p:cNvPr>
              <p:cNvSpPr txBox="1"/>
              <p:nvPr/>
            </p:nvSpPr>
            <p:spPr>
              <a:xfrm>
                <a:off x="909228" y="5861030"/>
                <a:ext cx="40309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</m:oMath>
                </a14:m>
                <a:r>
                  <a:rPr lang="en-US" sz="1800" dirty="0">
                    <a:cs typeface="Arial" panose="020B0604020202020204" pitchFamily="34" charset="0"/>
                  </a:rPr>
                  <a:t> = 7.5 preferred </a:t>
                </a:r>
                <a:r>
                  <a:rPr lang="en-US" sz="1800" i="1" dirty="0"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cs typeface="Arial" panose="020B0604020202020204" pitchFamily="34" charset="0"/>
                  </a:rPr>
                  <a:t> mass 100 keV</a:t>
                </a:r>
                <a:endParaRPr lang="en-US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7B69AA-60A5-488D-4BF8-B1E48042D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28" y="5861030"/>
                <a:ext cx="4030907" cy="369332"/>
              </a:xfrm>
              <a:prstGeom prst="rect">
                <a:avLst/>
              </a:prstGeom>
              <a:blipFill>
                <a:blip r:embed="rId6"/>
                <a:stretch>
                  <a:fillRect l="-1258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1193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555D1-6FAA-6C4C-BDF2-31899B166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4105"/>
            <a:ext cx="9023565" cy="525210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abundance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DB7376-170E-F14D-B24F-C50869EF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157E39-F260-E247-0A77-2777E00392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054" y="885713"/>
            <a:ext cx="8970397" cy="429192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0159E-817D-2C3F-3E27-2A6A2FB11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3714-BE8E-B64B-8AF5-C33024B3C71A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7A249-1DAB-EE15-2BB8-ED796218D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21F7A3-6487-1F6E-1E2C-0F6D18CF5E1E}"/>
                  </a:ext>
                </a:extLst>
              </p:cNvPr>
              <p:cNvSpPr txBox="1"/>
              <p:nvPr/>
            </p:nvSpPr>
            <p:spPr>
              <a:xfrm>
                <a:off x="66054" y="5245603"/>
                <a:ext cx="8970397" cy="1042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Fig: </a:t>
                </a:r>
                <a:r>
                  <a:rPr lang="en-US" sz="2000" dirty="0">
                    <a:effectLst/>
                  </a:rPr>
                  <a:t>Observed </a:t>
                </a:r>
                <a14:m>
                  <m:oMath xmlns:m="http://schemas.openxmlformats.org/officeDocument/2006/math">
                    <m:r>
                      <a:rPr lang="en-US" sz="20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effectLst/>
                  </a:rPr>
                  <a:t>abundance satisfying PLANCK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</a:rPr>
                  <a:t> plane for (</a:t>
                </a:r>
                <a:r>
                  <a:rPr lang="en-US" sz="2000" i="1" dirty="0"/>
                  <a:t>L</a:t>
                </a:r>
                <a:r>
                  <a:rPr lang="en-US" sz="2000" dirty="0">
                    <a:effectLst/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</a:rPr>
                      <m:t>=7.5 </m:t>
                    </m:r>
                  </m:oMath>
                </a14:m>
                <a:r>
                  <a:rPr lang="en-US" sz="2000" dirty="0">
                    <a:effectLst/>
                  </a:rPr>
                  <a:t>and </a:t>
                </a:r>
              </a:p>
              <a:p>
                <a:r>
                  <a:rPr lang="en-US" sz="2000" dirty="0">
                    <a:effectLst/>
                  </a:rPr>
                  <a:t>(</a:t>
                </a:r>
                <a:r>
                  <a:rPr lang="en-US" sz="2000" i="1" dirty="0">
                    <a:effectLst/>
                  </a:rPr>
                  <a:t>R</a:t>
                </a:r>
                <a:r>
                  <a:rPr lang="en-US" sz="2000" dirty="0">
                    <a:effectLst/>
                  </a:rPr>
                  <a:t>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>
                    <a:effectLst/>
                  </a:rPr>
                  <a:t> = 8.5 </a:t>
                </a:r>
                <a:r>
                  <a:rPr lang="en-US" sz="2000" dirty="0"/>
                  <a:t>with corresponding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2000" dirty="0"/>
                  <a:t> values shown in color bar with regions above and below colored region </a:t>
                </a:r>
                <a:r>
                  <a:rPr lang="en-US" sz="2000" dirty="0" err="1"/>
                  <a:t>corrs</a:t>
                </a:r>
                <a:r>
                  <a:rPr lang="en-US" sz="2000" dirty="0"/>
                  <a:t> to over-abundant (OA) and under-abundant (UA) regions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721F7A3-6487-1F6E-1E2C-0F6D18CF5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4" y="5245603"/>
                <a:ext cx="8970397" cy="1042786"/>
              </a:xfrm>
              <a:prstGeom prst="rect">
                <a:avLst/>
              </a:prstGeom>
              <a:blipFill>
                <a:blip r:embed="rId3"/>
                <a:stretch>
                  <a:fillRect l="-707" t="-2381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820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C34C8-682F-3849-A272-354DE1F2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69" y="-31918"/>
            <a:ext cx="7886700" cy="83502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ADD74-A53F-FF40-9105-39DE5B1C99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802869"/>
                <a:ext cx="9144000" cy="5135987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>
                    <a:cs typeface="Arial" panose="020B0604020202020204" pitchFamily="34" charset="0"/>
                  </a:rPr>
                  <a:t>Proposed a unified </a:t>
                </a:r>
                <a:r>
                  <a:rPr lang="en-US" sz="2400" dirty="0" err="1">
                    <a:cs typeface="Arial" panose="020B0604020202020204" pitchFamily="34" charset="0"/>
                  </a:rPr>
                  <a:t>sol</a:t>
                </a:r>
                <a:r>
                  <a:rPr lang="en-US" sz="2400" baseline="30000" dirty="0" err="1">
                    <a:cs typeface="Arial" panose="020B0604020202020204" pitchFamily="34" charset="0"/>
                  </a:rPr>
                  <a:t>n</a:t>
                </a:r>
                <a:r>
                  <a:rPr lang="en-US" sz="2400" dirty="0">
                    <a:cs typeface="Arial" panose="020B0604020202020204" pitchFamily="34" charset="0"/>
                  </a:rPr>
                  <a:t> to fermion mass hierarchy and </a:t>
                </a:r>
                <a:r>
                  <a:rPr lang="en-US" sz="2400" i="1" dirty="0">
                    <a:cs typeface="Arial" panose="020B0604020202020204" pitchFamily="34" charset="0"/>
                  </a:rPr>
                  <a:t>DM </a:t>
                </a:r>
                <a:r>
                  <a:rPr lang="en-US" sz="2400" dirty="0"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</m:oMath>
                </a14:m>
                <a:endParaRPr lang="en-US" sz="2400" dirty="0"/>
              </a:p>
              <a:p>
                <a:r>
                  <a:rPr lang="en-US" sz="2400" dirty="0"/>
                  <a:t>Flavon </a:t>
                </a:r>
                <a:r>
                  <a:rPr lang="en-US" sz="2400" dirty="0">
                    <a:cs typeface="Arial" panose="020B0604020202020204" pitchFamily="34" charset="0"/>
                  </a:rPr>
                  <a:t>scenario(s)</a:t>
                </a:r>
                <a:r>
                  <a:rPr lang="en-US" sz="2400" i="1" dirty="0"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cs typeface="Arial" panose="020B0604020202020204" pitchFamily="34" charset="0"/>
                  </a:rPr>
                  <a:t>successfully</a:t>
                </a:r>
                <a:r>
                  <a:rPr lang="en-US" sz="2400" i="1" dirty="0"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cs typeface="Arial" panose="020B0604020202020204" pitchFamily="34" charset="0"/>
                  </a:rPr>
                  <a:t>generate fermion masses and mixings </a:t>
                </a:r>
                <a:endParaRPr lang="en-US" sz="2400" dirty="0"/>
              </a:p>
              <a:p>
                <a:r>
                  <a:rPr lang="en-US" sz="2400" dirty="0"/>
                  <a:t>Half-integer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</m:oMath>
                </a14:m>
                <a:r>
                  <a:rPr lang="en-US" sz="24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400" dirty="0">
                    <a:cs typeface="Arial" panose="020B0604020202020204" pitchFamily="34" charset="0"/>
                  </a:rPr>
                  <a:t>charges </a:t>
                </a:r>
                <a:r>
                  <a:rPr lang="en-US" sz="2400" i="1" dirty="0"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 lead to stable </a:t>
                </a:r>
                <a:r>
                  <a:rPr lang="en-US" sz="2400" i="1" dirty="0">
                    <a:ea typeface="Cambria Math" panose="02040503050406030204" pitchFamily="18" charset="0"/>
                    <a:cs typeface="Arial" panose="020B0604020202020204" pitchFamily="34" charset="0"/>
                  </a:rPr>
                  <a:t>DM </a:t>
                </a:r>
                <a:endParaRPr lang="en-US" sz="2400" dirty="0"/>
              </a:p>
              <a:p>
                <a:r>
                  <a:rPr lang="en-US" sz="2400" dirty="0">
                    <a:cs typeface="Arial" panose="020B0604020202020204" pitchFamily="34" charset="0"/>
                  </a:rPr>
                  <a:t>Flavon </a:t>
                </a:r>
                <a:r>
                  <a:rPr lang="en-US" sz="2400" i="1" dirty="0">
                    <a:cs typeface="Arial" panose="020B0604020202020204" pitchFamily="34" charset="0"/>
                  </a:rPr>
                  <a:t>S</a:t>
                </a:r>
                <a:r>
                  <a:rPr lang="en-US" sz="2400" dirty="0">
                    <a:cs typeface="Arial" panose="020B0604020202020204" pitchFamily="34" charset="0"/>
                  </a:rPr>
                  <a:t> connects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US" sz="2400" dirty="0">
                    <a:cs typeface="Arial" panose="020B0604020202020204" pitchFamily="34" charset="0"/>
                  </a:rPr>
                  <a:t> to </a:t>
                </a:r>
                <a:r>
                  <a:rPr lang="en-US" sz="2400" i="1" dirty="0">
                    <a:cs typeface="Arial" panose="020B0604020202020204" pitchFamily="34" charset="0"/>
                  </a:rPr>
                  <a:t>SM</a:t>
                </a:r>
                <a:r>
                  <a:rPr lang="en-US" sz="2400" dirty="0">
                    <a:cs typeface="Arial" panose="020B0604020202020204" pitchFamily="34" charset="0"/>
                  </a:rPr>
                  <a:t> with Yukawas suppressed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𝜖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400" dirty="0">
                  <a:cs typeface="Arial" panose="020B0604020202020204" pitchFamily="34" charset="0"/>
                </a:endParaRPr>
              </a:p>
              <a:p>
                <a:r>
                  <a:rPr lang="en-US" sz="2400" dirty="0"/>
                  <a:t>F</a:t>
                </a:r>
                <a:r>
                  <a:rPr lang="en-US" sz="2400" dirty="0">
                    <a:effectLst/>
                  </a:rPr>
                  <a:t>lavon in thermal equilibrium with SM via dim-6 Yukawa interaction as well as Higgs portal interactions </a:t>
                </a:r>
              </a:p>
              <a:p>
                <a:r>
                  <a:rPr lang="en-US" sz="2400" i="1" dirty="0">
                    <a:ea typeface="Cambria Math" panose="02040503050406030204" pitchFamily="18" charset="0"/>
                    <a:cs typeface="Arial" panose="020B0604020202020204" pitchFamily="34" charset="0"/>
                  </a:rPr>
                  <a:t>DM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400" dirty="0">
                    <a:effectLst/>
                  </a:rPr>
                  <a:t>produced non-thermally from thermal flavon via Freeze-in</a:t>
                </a:r>
                <a:endParaRPr lang="en-US" sz="2400" dirty="0"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cs typeface="Arial" panose="020B0604020202020204" pitchFamily="34" charset="0"/>
                  </a:rPr>
                  <a:t>Framework naturally leads to FIMP </a:t>
                </a:r>
                <a:r>
                  <a:rPr lang="en-US" sz="2400" i="1" dirty="0">
                    <a:cs typeface="Arial" panose="020B0604020202020204" pitchFamily="34" charset="0"/>
                  </a:rPr>
                  <a:t>DM </a:t>
                </a:r>
                <a:r>
                  <a:rPr lang="en-US" sz="2400" dirty="0">
                    <a:cs typeface="Arial" panose="020B0604020202020204" pitchFamily="34" charset="0"/>
                  </a:rPr>
                  <a:t>scenario satisfying current constraints corresponding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=6.5−8.5</m:t>
                    </m:r>
                  </m:oMath>
                </a14:m>
                <a:endParaRPr lang="en-US" sz="2400" b="0" dirty="0"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</m:oMath>
                </a14:m>
                <a:r>
                  <a:rPr lang="en-US" sz="2400" dirty="0">
                    <a:cs typeface="Arial" panose="020B0604020202020204" pitchFamily="34" charset="0"/>
                  </a:rPr>
                  <a:t> = 7.5 (8.5) preferred </a:t>
                </a:r>
                <a:r>
                  <a:rPr lang="en-US" sz="2400" i="1" dirty="0">
                    <a:cs typeface="Arial" panose="020B0604020202020204" pitchFamily="34" charset="0"/>
                  </a:rPr>
                  <a:t>DM</a:t>
                </a:r>
                <a:r>
                  <a:rPr lang="en-US" sz="2400" dirty="0">
                    <a:cs typeface="Arial" panose="020B0604020202020204" pitchFamily="34" charset="0"/>
                  </a:rPr>
                  <a:t> mass 100-300 keV (3-10 MeV)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ADD74-A53F-FF40-9105-39DE5B1C99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02869"/>
                <a:ext cx="9144000" cy="5135987"/>
              </a:xfrm>
              <a:blipFill>
                <a:blip r:embed="rId2"/>
                <a:stretch>
                  <a:fillRect l="-972" t="-1481" r="-1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1717C-C7D7-FD4F-A32F-4FCBCC398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9213" y="6408992"/>
            <a:ext cx="2057400" cy="365125"/>
          </a:xfrm>
        </p:spPr>
        <p:txBody>
          <a:bodyPr/>
          <a:lstStyle/>
          <a:p>
            <a:fld id="{4E9BE31F-8239-AF47-A239-56203D6507C8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C3C14-AF70-3094-F6B6-BAA8A6C0C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F619-AB52-4A4A-998D-42E1B97CF3EC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7673F-40A7-E68F-9757-8678C046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24CCAE9-346E-65CD-DCDC-1897BF48994F}"/>
              </a:ext>
            </a:extLst>
          </p:cNvPr>
          <p:cNvSpPr/>
          <p:nvPr/>
        </p:nvSpPr>
        <p:spPr>
          <a:xfrm>
            <a:off x="3265712" y="5873066"/>
            <a:ext cx="2612572" cy="5839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76AC6D-007E-CAE5-E180-6AF54F0E016B}"/>
              </a:ext>
            </a:extLst>
          </p:cNvPr>
          <p:cNvSpPr txBox="1"/>
          <p:nvPr/>
        </p:nvSpPr>
        <p:spPr>
          <a:xfrm>
            <a:off x="3726253" y="5916771"/>
            <a:ext cx="1691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143069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C221C-27A6-85D5-8659-7D4D60D0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55"/>
            <a:ext cx="7886700" cy="702705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up slide: </a:t>
            </a: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Scalar Sector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D14579-9D5E-6187-FE0C-DE43A079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46818" y="6368226"/>
            <a:ext cx="2057400" cy="365125"/>
          </a:xfrm>
        </p:spPr>
        <p:txBody>
          <a:bodyPr/>
          <a:lstStyle/>
          <a:p>
            <a:fld id="{4E9BE31F-8239-AF47-A239-56203D6507C8}" type="slidenum">
              <a:rPr lang="en-US" smtClean="0"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F9DEB97-E79E-2AD1-B468-F9F8003A7B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502" y="653357"/>
                <a:ext cx="9048996" cy="31712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ea typeface="Cambria Math" panose="02040503050406030204" pitchFamily="18" charset="0"/>
                  </a:rPr>
                  <a:t>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𝑆𝑐𝑎𝑙𝑎𝑟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𝐹𝑙𝑎𝑣𝑜𝑛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𝐻𝑖𝑔𝑔𝑠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CP odd scalar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 has no mixing with CP even scalar 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F9DEB97-E79E-2AD1-B468-F9F8003A7B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502" y="653357"/>
                <a:ext cx="9048996" cy="3171220"/>
              </a:xfrm>
              <a:blipFill>
                <a:blip r:embed="rId3"/>
                <a:stretch>
                  <a:fillRect l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40A2E4D0-D497-9D2D-DB55-77CBDA2A5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40" y="1390032"/>
            <a:ext cx="8942120" cy="619180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806D947-F705-0020-4A25-08372692F726}"/>
              </a:ext>
            </a:extLst>
          </p:cNvPr>
          <p:cNvSpPr/>
          <p:nvPr/>
        </p:nvSpPr>
        <p:spPr>
          <a:xfrm>
            <a:off x="0" y="1329029"/>
            <a:ext cx="9144000" cy="8431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09051C-7B00-AA3F-E10F-53DF3DF5EE6A}"/>
                  </a:ext>
                </a:extLst>
              </p:cNvPr>
              <p:cNvSpPr txBox="1"/>
              <p:nvPr/>
            </p:nvSpPr>
            <p:spPr>
              <a:xfrm>
                <a:off x="6739803" y="2117468"/>
                <a:ext cx="1659685" cy="476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𝐴𝑆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=4 </m:t>
                    </m:r>
                    <m:sSubSup>
                      <m:sSub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E09051C-7B00-AA3F-E10F-53DF3DF5EE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803" y="2117468"/>
                <a:ext cx="1659685" cy="476284"/>
              </a:xfrm>
              <a:prstGeom prst="rect">
                <a:avLst/>
              </a:prstGeom>
              <a:blipFill>
                <a:blip r:embed="rId5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0A649C-A498-6682-7F61-A55C4EF1BD53}"/>
                  </a:ext>
                </a:extLst>
              </p:cNvPr>
              <p:cNvSpPr txBox="1"/>
              <p:nvPr/>
            </p:nvSpPr>
            <p:spPr>
              <a:xfrm>
                <a:off x="47502" y="2702008"/>
                <a:ext cx="9239003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CP even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 mix with mass matrix: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ℳ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0A649C-A498-6682-7F61-A55C4EF1B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2" y="2702008"/>
                <a:ext cx="9239003" cy="714683"/>
              </a:xfrm>
              <a:prstGeom prst="rect">
                <a:avLst/>
              </a:prstGeom>
              <a:blipFill>
                <a:blip r:embed="rId6"/>
                <a:stretch>
                  <a:fillRect l="-960" b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848D63D-0EF0-99AA-0B6E-FB24E37B3390}"/>
              </a:ext>
            </a:extLst>
          </p:cNvPr>
          <p:cNvSpPr txBox="1"/>
          <p:nvPr/>
        </p:nvSpPr>
        <p:spPr>
          <a:xfrm>
            <a:off x="95004" y="3471168"/>
            <a:ext cx="9048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Scalar sector parameters in terms of physical masses &amp; mixing angle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E872D77-7B8B-75DA-167F-F99684011E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9500" y="3959285"/>
            <a:ext cx="4445000" cy="2400300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E020D69-BE9F-E9A7-7EEF-951A017D7436}"/>
              </a:ext>
            </a:extLst>
          </p:cNvPr>
          <p:cNvSpPr/>
          <p:nvPr/>
        </p:nvSpPr>
        <p:spPr>
          <a:xfrm>
            <a:off x="2434442" y="3987310"/>
            <a:ext cx="4360058" cy="2400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449DC1-FB57-0B8A-467B-C682E517F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7725-7A95-C547-BCFE-5BEDDE27506D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F2215-841E-4058-C5D2-8F1A542C5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</p:spTree>
    <p:extLst>
      <p:ext uri="{BB962C8B-B14F-4D97-AF65-F5344CB8AC3E}">
        <p14:creationId xmlns:p14="http://schemas.microsoft.com/office/powerpoint/2010/main" val="266694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F028AC-A9F1-0D40-8B8E-2F7F531F17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90337" y="133914"/>
                <a:ext cx="7074567" cy="757618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600" b="1" dirty="0"/>
                  <a:t> </a:t>
                </a:r>
                <a:r>
                  <a:rPr lang="en-US" sz="3200" i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Fermion 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</m:oMath>
                </a14:m>
                <a:r>
                  <a:rPr lang="en-US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F028AC-A9F1-0D40-8B8E-2F7F531F17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90337" y="133914"/>
                <a:ext cx="7074567" cy="757618"/>
              </a:xfr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1922C-AE52-5448-9A7A-66FF5BDB8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AA3D4D-847F-154D-89B7-CE2870456AA7}"/>
                  </a:ext>
                </a:extLst>
              </p:cNvPr>
              <p:cNvSpPr txBox="1"/>
              <p:nvPr/>
            </p:nvSpPr>
            <p:spPr>
              <a:xfrm>
                <a:off x="221806" y="1110315"/>
                <a:ext cx="8676329" cy="52629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cs typeface="Arial" panose="020B0604020202020204" pitchFamily="34" charset="0"/>
                  </a:rPr>
                  <a:t>Fermion mass hierarchy and existence of </a:t>
                </a:r>
                <a:r>
                  <a:rPr lang="en-US" sz="2400" i="1" dirty="0">
                    <a:cs typeface="Arial" panose="020B0604020202020204" pitchFamily="34" charset="0"/>
                  </a:rPr>
                  <a:t>DM</a:t>
                </a:r>
                <a:r>
                  <a:rPr lang="en-US" sz="2400" dirty="0">
                    <a:cs typeface="Arial" panose="020B0604020202020204" pitchFamily="34" charset="0"/>
                  </a:rPr>
                  <a:t> are two pressing   puzzles</a:t>
                </a:r>
                <a:r>
                  <a:rPr lang="en-US" sz="2400" i="1" dirty="0">
                    <a:cs typeface="Arial" panose="020B0604020202020204" pitchFamily="34" charset="0"/>
                  </a:rPr>
                  <a:t>     </a:t>
                </a:r>
                <a:r>
                  <a:rPr lang="en-US" sz="2400" dirty="0">
                    <a:cs typeface="Arial" panose="020B0604020202020204" pitchFamily="34" charset="0"/>
                  </a:rPr>
                  <a:t>addressed through Froggatt Nielson (1977) mechanism</a:t>
                </a:r>
              </a:p>
              <a:p>
                <a:endParaRPr lang="en-US" sz="2400" dirty="0"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2400" dirty="0">
                    <a:cs typeface="Arial" panose="020B0604020202020204" pitchFamily="34" charset="0"/>
                  </a:rPr>
                  <a:t>Flavor dependent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400" dirty="0">
                    <a:cs typeface="Arial" panose="020B0604020202020204" pitchFamily="34" charset="0"/>
                  </a:rPr>
                  <a:t> symmetry suppresses Majorana </a:t>
                </a:r>
                <a:r>
                  <a:rPr lang="en-US" sz="2400" i="1" dirty="0">
                    <a:cs typeface="Arial" panose="020B0604020202020204" pitchFamily="34" charset="0"/>
                  </a:rPr>
                  <a:t>DM</a:t>
                </a:r>
                <a:r>
                  <a:rPr lang="en-US" sz="2400" dirty="0"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r>
                  <a:rPr lang="en-US" sz="2400" dirty="0">
                    <a:cs typeface="Arial" panose="020B0604020202020204" pitchFamily="34" charset="0"/>
                  </a:rPr>
                  <a:t>mass and interactions        </a:t>
                </a:r>
                <a:r>
                  <a:rPr lang="en-US" sz="2400" i="1" dirty="0">
                    <a:cs typeface="Arial" panose="020B0604020202020204" pitchFamily="34" charset="0"/>
                  </a:rPr>
                  <a:t>FIMP</a:t>
                </a:r>
                <a:r>
                  <a:rPr lang="en-US" sz="2400" dirty="0">
                    <a:cs typeface="Arial" panose="020B0604020202020204" pitchFamily="34" charset="0"/>
                  </a:rPr>
                  <a:t> DM candidate</a:t>
                </a:r>
              </a:p>
              <a:p>
                <a:endParaRPr lang="en-US" sz="2400" dirty="0">
                  <a:cs typeface="Arial" panose="020B0604020202020204" pitchFamily="34" charset="0"/>
                </a:endParaRPr>
              </a:p>
              <a:p>
                <a:pPr algn="ctr"/>
                <a:endParaRPr lang="en-US" sz="2400" i="1" dirty="0"/>
              </a:p>
              <a:p>
                <a:pPr algn="ctr"/>
                <a:r>
                  <a:rPr lang="en-US" sz="2400" i="1" dirty="0">
                    <a:effectLst/>
                  </a:rPr>
                  <a:t>DM</a:t>
                </a:r>
                <a:r>
                  <a:rPr lang="en-US" sz="2400" dirty="0">
                    <a:effectLst/>
                  </a:rPr>
                  <a:t> non-thermally produced from the decay of the flavon </a:t>
                </a:r>
              </a:p>
              <a:p>
                <a:pPr algn="ctr"/>
                <a:r>
                  <a:rPr lang="en-US" sz="2400" dirty="0">
                    <a:effectLst/>
                  </a:rPr>
                  <a:t>relic through the freeze-in mechanism</a:t>
                </a:r>
              </a:p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</a:p>
              <a:p>
                <a:pPr algn="ctr"/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cs typeface="Arial" panose="020B0604020202020204" pitchFamily="34" charset="0"/>
                  </a:rPr>
                  <a:t>Explore viable parameter space for </a:t>
                </a:r>
                <a:r>
                  <a:rPr lang="en-US" sz="2400" i="1" dirty="0">
                    <a:effectLst/>
                  </a:rPr>
                  <a:t>DM</a:t>
                </a:r>
                <a:r>
                  <a:rPr lang="en-US" sz="2400" dirty="0">
                    <a:effectLst/>
                  </a:rPr>
                  <a:t> from current constraints and relic abundance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AA3D4D-847F-154D-89B7-CE2870456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06" y="1110315"/>
                <a:ext cx="8676329" cy="5262979"/>
              </a:xfrm>
              <a:prstGeom prst="rect">
                <a:avLst/>
              </a:prstGeom>
              <a:blipFill>
                <a:blip r:embed="rId4"/>
                <a:stretch>
                  <a:fillRect t="-964" b="-16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A52D7EE-F88B-FAE5-826B-DE84F4E860F8}"/>
              </a:ext>
            </a:extLst>
          </p:cNvPr>
          <p:cNvCxnSpPr>
            <a:cxnSpLocks/>
          </p:cNvCxnSpPr>
          <p:nvPr/>
        </p:nvCxnSpPr>
        <p:spPr>
          <a:xfrm>
            <a:off x="1542860" y="1729889"/>
            <a:ext cx="228601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C57BCD-4446-F17B-D8D0-3877CEB2317E}"/>
              </a:ext>
            </a:extLst>
          </p:cNvPr>
          <p:cNvSpPr/>
          <p:nvPr/>
        </p:nvSpPr>
        <p:spPr>
          <a:xfrm>
            <a:off x="324854" y="1110315"/>
            <a:ext cx="8325852" cy="1043338"/>
          </a:xfrm>
          <a:prstGeom prst="round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25CBE3-3BC4-22EC-325E-664B1E1CEE7E}"/>
              </a:ext>
            </a:extLst>
          </p:cNvPr>
          <p:cNvSpPr/>
          <p:nvPr/>
        </p:nvSpPr>
        <p:spPr>
          <a:xfrm>
            <a:off x="324854" y="2498452"/>
            <a:ext cx="8325851" cy="102268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D1BEBDE-2CA6-6434-2AEE-B1C50327F80F}"/>
              </a:ext>
            </a:extLst>
          </p:cNvPr>
          <p:cNvSpPr/>
          <p:nvPr/>
        </p:nvSpPr>
        <p:spPr>
          <a:xfrm>
            <a:off x="397046" y="3908360"/>
            <a:ext cx="8253660" cy="1022684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420EE23-B745-1B2A-8172-C171A6251BB0}"/>
              </a:ext>
            </a:extLst>
          </p:cNvPr>
          <p:cNvSpPr/>
          <p:nvPr/>
        </p:nvSpPr>
        <p:spPr>
          <a:xfrm>
            <a:off x="397046" y="5291403"/>
            <a:ext cx="8325851" cy="1044828"/>
          </a:xfrm>
          <a:prstGeom prst="roundRect">
            <a:avLst/>
          </a:prstGeom>
          <a:noFill/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40155AC-406B-0EBF-9217-E78C68C594EA}"/>
              </a:ext>
            </a:extLst>
          </p:cNvPr>
          <p:cNvCxnSpPr>
            <a:cxnSpLocks/>
          </p:cNvCxnSpPr>
          <p:nvPr/>
        </p:nvCxnSpPr>
        <p:spPr>
          <a:xfrm>
            <a:off x="4572000" y="3202696"/>
            <a:ext cx="228601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823F1D-FC53-DB3E-B5A5-A2ED261AFFA8}"/>
              </a:ext>
            </a:extLst>
          </p:cNvPr>
          <p:cNvCxnSpPr>
            <a:cxnSpLocks/>
          </p:cNvCxnSpPr>
          <p:nvPr/>
        </p:nvCxnSpPr>
        <p:spPr>
          <a:xfrm>
            <a:off x="1890214" y="4653500"/>
            <a:ext cx="228601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2201C9-AADF-4181-C51D-F360BC0D2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78A22-CACC-B347-9328-C9B62D6DDBA0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965F8EF-B2A1-12AC-CCA4-560788BC8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</p:spTree>
    <p:extLst>
      <p:ext uri="{BB962C8B-B14F-4D97-AF65-F5344CB8AC3E}">
        <p14:creationId xmlns:p14="http://schemas.microsoft.com/office/powerpoint/2010/main" val="328252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6097B-6DE0-0D4B-868E-C41E2424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77" y="0"/>
            <a:ext cx="8408570" cy="712931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Froggatt-Nielsen Mechanism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7E892-440D-3A4D-AF14-5FA2C75C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0748827-09CB-8732-994C-1EC7C2F162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736512"/>
                <a:ext cx="9144000" cy="5384975"/>
              </a:xfrm>
              <a:noFill/>
            </p:spPr>
            <p:txBody>
              <a:bodyPr>
                <a:noAutofit/>
              </a:bodyPr>
              <a:lstStyle/>
              <a:p>
                <a:r>
                  <a:rPr lang="en-US" sz="2400" dirty="0">
                    <a:cs typeface="Arial" panose="020B0604020202020204" pitchFamily="34" charset="0"/>
                  </a:rPr>
                  <a:t>Extend SM gauge group with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𝑆𝑈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(2)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𝐹𝑁</m:t>
                        </m:r>
                      </m:sub>
                    </m:sSub>
                  </m:oMath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ea typeface="Cambria Math" panose="02040503050406030204" pitchFamily="18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𝑆𝑐𝑎𝑙𝑎𝑟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𝐹𝑙𝑎𝑣𝑜𝑛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𝐻𝑖𝑔𝑔𝑠</m:t>
                        </m:r>
                      </m:sup>
                    </m:sSubSup>
                  </m:oMath>
                </a14:m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𝐾𝑖𝑛</m:t>
                        </m:r>
                      </m:sup>
                    </m:sSubSup>
                  </m:oMath>
                </a14:m>
                <a:r>
                  <a:rPr lang="en-US" sz="2400" dirty="0"/>
                  <a:t>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𝐹𝑁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𝑌𝑢𝑘</m:t>
                        </m:r>
                      </m:sup>
                    </m:sSubSup>
                  </m:oMath>
                </a14:m>
                <a:endParaRPr lang="en-US" sz="2400" dirty="0"/>
              </a:p>
              <a:p>
                <a:r>
                  <a:rPr lang="en-US" sz="2400" dirty="0"/>
                  <a:t>Lightness of fermions is arranged by mixing with heavy fermions F vector-like under the new and </a:t>
                </a:r>
                <a:r>
                  <a:rPr lang="en-US" sz="2400" i="1" dirty="0"/>
                  <a:t>SM</a:t>
                </a:r>
                <a:r>
                  <a:rPr lang="en-US" sz="2400" dirty="0"/>
                  <a:t> symmetries:  </a:t>
                </a:r>
                <a14:m>
                  <m:oMath xmlns:m="http://schemas.openxmlformats.org/officeDocument/2006/math">
                    <m:r>
                      <a:rPr lang="en-US" sz="2400" b="0" i="1" smtClean="0"/>
                      <m:t>𝑆𝐹𝑓</m:t>
                    </m:r>
                    <m:r>
                      <a:rPr lang="en-US" sz="2400" b="0" i="1" smtClean="0"/>
                      <m:t>+</m:t>
                    </m:r>
                    <m:sSub>
                      <m:sSubPr>
                        <m:ctrlPr>
                          <a:rPr lang="en-US" sz="2400" b="0" i="1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b="0" i="1" smtClean="0"/>
                          <m:t>𝐹𝑁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/>
                      <m:t>F</m:t>
                    </m:r>
                    <m:acc>
                      <m:accPr>
                        <m:chr m:val="̅"/>
                        <m:ctrlPr>
                          <a:rPr lang="en-US" sz="2400" b="0" i="1" smtClean="0"/>
                        </m:ctrlPr>
                      </m:accPr>
                      <m:e>
                        <m:r>
                          <a:rPr lang="en-US" sz="2400" b="0" i="1" smtClean="0"/>
                          <m:t>𝐹</m:t>
                        </m:r>
                      </m:e>
                    </m:acc>
                  </m:oMath>
                </a14:m>
                <a:r>
                  <a:rPr lang="en-US" sz="2400" dirty="0"/>
                  <a:t>, where a new complex scalar </a:t>
                </a:r>
                <a:r>
                  <a:rPr lang="en-US" sz="2400" i="1" dirty="0"/>
                  <a:t>S </a:t>
                </a:r>
                <a:r>
                  <a:rPr lang="en-US" sz="2400" dirty="0"/>
                  <a:t>is the “flavon”</a:t>
                </a:r>
              </a:p>
              <a:p>
                <a:r>
                  <a:rPr lang="en-US" sz="2400" dirty="0"/>
                  <a:t>Mass matrices for (u/</a:t>
                </a:r>
                <a:r>
                  <a:rPr lang="en-US" sz="2400" i="1" dirty="0"/>
                  <a:t>d</a:t>
                </a:r>
                <a:r>
                  <a:rPr lang="en-US" sz="2400" dirty="0"/>
                  <a:t>/</a:t>
                </a:r>
                <a:r>
                  <a:rPr lang="en-US" sz="2400" i="1" dirty="0"/>
                  <a:t>e</a:t>
                </a:r>
                <a:r>
                  <a:rPr lang="en-US" sz="2400" dirty="0"/>
                  <a:t>) arise through higher dim operators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400" dirty="0"/>
                  <a:t> broken with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dirty="0"/>
                  <a:t> </a:t>
                </a:r>
              </a:p>
              <a:p>
                <a:pPr marL="0" indent="0">
                  <a:buNone/>
                </a:pPr>
                <a:r>
                  <a:rPr lang="en-US" sz="2400" dirty="0"/>
                  <a:t>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bSup>
                  </m:oMath>
                </a14:m>
                <a:r>
                  <a:rPr lang="en-US" sz="2400" b="1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bSup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𝑯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b="1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p>
                    </m:sSubSup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𝒏𝒇</m:t>
                        </m:r>
                      </m:sup>
                    </m:sSubSup>
                  </m:oMath>
                </a14:m>
                <a:endParaRPr lang="en-US" sz="2400" b="1" dirty="0"/>
              </a:p>
              <a:p>
                <a:r>
                  <a:rPr lang="en-US" sz="2400" dirty="0"/>
                  <a:t>Hierarchical nature of SM Yukawa matrices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sup>
                    </m:sSubSup>
                  </m:oMath>
                </a14:m>
                <a:r>
                  <a:rPr lang="en-US" sz="2400" dirty="0"/>
                  <a:t> expressed through powers of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𝐹𝑁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with</a:t>
                </a:r>
                <a:r>
                  <a:rPr lang="el-GR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usually fixed to </a:t>
                </a:r>
                <a:r>
                  <a:rPr lang="en-US" sz="2400" dirty="0" err="1"/>
                  <a:t>Cabibbo</a:t>
                </a:r>
                <a:r>
                  <a:rPr lang="en-US" sz="2400" dirty="0"/>
                  <a:t> angle ≃ 0.225 </a:t>
                </a:r>
              </a:p>
              <a:p>
                <a:r>
                  <a:rPr lang="en-US" sz="2400" dirty="0"/>
                  <a:t>Both mass and mixings hierarchies can be obtained but t</a:t>
                </a:r>
                <a:r>
                  <a:rPr lang="en-US" sz="2400" dirty="0">
                    <a:effectLst/>
                  </a:rPr>
                  <a:t>o avoid constraints from </a:t>
                </a:r>
                <a:r>
                  <a:rPr lang="en-US" sz="2400" i="1" dirty="0">
                    <a:effectLst/>
                  </a:rPr>
                  <a:t>FCNC</a:t>
                </a:r>
                <a:r>
                  <a:rPr lang="en-US" sz="2400" dirty="0">
                    <a:effectLst/>
                  </a:rPr>
                  <a:t>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𝐹𝑁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effectLst/>
                  </a:rPr>
                  <a:t>&gt;  </a:t>
                </a:r>
                <a:r>
                  <a:rPr lang="en-US" sz="2400" dirty="0" err="1">
                    <a:effectLst/>
                  </a:rPr>
                  <a:t>TeV</a:t>
                </a:r>
                <a:r>
                  <a:rPr lang="en-US" sz="2400" dirty="0">
                    <a:effectLst/>
                  </a:rPr>
                  <a:t>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0748827-09CB-8732-994C-1EC7C2F162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36512"/>
                <a:ext cx="9144000" cy="5384975"/>
              </a:xfrm>
              <a:blipFill>
                <a:blip r:embed="rId3"/>
                <a:stretch>
                  <a:fillRect l="-972" t="-1415" r="-278" b="-3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99BFF4-C34D-B982-37CB-CA49816A1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FBF4-4FE6-444C-92EA-162339B6ACDC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7E163-6CB2-C615-F149-66B78D892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843E4DB-CD1E-0890-C702-E2787B5382A7}"/>
              </a:ext>
            </a:extLst>
          </p:cNvPr>
          <p:cNvSpPr/>
          <p:nvPr/>
        </p:nvSpPr>
        <p:spPr>
          <a:xfrm>
            <a:off x="2567296" y="3676961"/>
            <a:ext cx="3014106" cy="6734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5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7B1B6-7BD9-4A48-9F76-C2D5254C3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3215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 to Dark Sector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68284F-CFA6-2C4A-A34B-22D7DABC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7BDD28-8A62-ECB0-B03F-FE0708FA1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79" y="5288605"/>
            <a:ext cx="7016990" cy="10876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A2357A-5FF9-4B96-8827-9B775C124078}"/>
                  </a:ext>
                </a:extLst>
              </p:cNvPr>
              <p:cNvSpPr txBox="1"/>
              <p:nvPr/>
            </p:nvSpPr>
            <p:spPr>
              <a:xfrm>
                <a:off x="0" y="2380519"/>
                <a:ext cx="9147879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Incorporate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/>
                  <a:t> into FN set up to solve flavor puzzle and </a:t>
                </a:r>
                <a:r>
                  <a:rPr lang="en-US" sz="2400" i="1" dirty="0"/>
                  <a:t>DM</a:t>
                </a:r>
                <a:r>
                  <a:rPr lang="en-US" sz="2400" dirty="0"/>
                  <a:t> problem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</a:t>
                </a:r>
                <a:r>
                  <a:rPr lang="en-US" sz="2400" dirty="0">
                    <a:effectLst/>
                  </a:rPr>
                  <a:t>any </a:t>
                </a:r>
                <a:r>
                  <a:rPr lang="en-US" sz="2400" i="1" dirty="0">
                    <a:effectLst/>
                  </a:rPr>
                  <a:t>DM</a:t>
                </a:r>
                <a:r>
                  <a:rPr lang="en-US" sz="2400" dirty="0">
                    <a:effectLst/>
                  </a:rPr>
                  <a:t> models employ thermal production mechanism postulating WIMP scenario with </a:t>
                </a:r>
                <a:r>
                  <a:rPr lang="en-US" sz="2400" i="1" dirty="0">
                    <a:effectLst/>
                  </a:rPr>
                  <a:t>DM</a:t>
                </a:r>
                <a:r>
                  <a:rPr lang="en-US" sz="2400" dirty="0">
                    <a:effectLst/>
                  </a:rPr>
                  <a:t> mass of order the weak scale </a:t>
                </a: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In this case Flavon connects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with </a:t>
                </a:r>
                <a:r>
                  <a:rPr lang="en-US" sz="2400" i="1" dirty="0"/>
                  <a:t>SM</a:t>
                </a:r>
                <a:r>
                  <a:rPr lang="en-US" sz="2400" dirty="0"/>
                  <a:t> with suppressed couplings naturally leading to feeble interactions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: </a:t>
                </a:r>
                <a:r>
                  <a:rPr lang="en-US" sz="2400" i="1" dirty="0"/>
                  <a:t>FIMP scenario</a:t>
                </a:r>
                <a:r>
                  <a:rPr lang="en-US" sz="2400" dirty="0"/>
                  <a:t>!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Bare mass for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/>
                  <a:t> is not allowed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𝐹𝑁</m:t>
                        </m:r>
                      </m:sub>
                    </m:sSub>
                  </m:oMath>
                </a14:m>
                <a:r>
                  <a:rPr lang="en-US" sz="2400" dirty="0"/>
                  <a:t> and with half integer charge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)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dirty="0"/>
                  <a:t> charge of S =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dirty="0"/>
                  <a:t>1 + SM integer charges: stability of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/>
                  <a:t> is guaranteed!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A2357A-5FF9-4B96-8827-9B775C124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80519"/>
                <a:ext cx="9147879" cy="3046988"/>
              </a:xfrm>
              <a:prstGeom prst="rect">
                <a:avLst/>
              </a:prstGeom>
              <a:blipFill>
                <a:blip r:embed="rId4"/>
                <a:stretch>
                  <a:fillRect l="-971" t="-1245" r="-1526" b="-16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9F2CB-064A-991A-2B82-A1DFC2D5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B6EE-B174-E34A-B52C-4C37433CA112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459E6-8D42-7CAF-C42B-A9B2597F4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DA935F-152C-1B7F-AD3C-A9105538333A}"/>
              </a:ext>
            </a:extLst>
          </p:cNvPr>
          <p:cNvSpPr txBox="1"/>
          <p:nvPr/>
        </p:nvSpPr>
        <p:spPr>
          <a:xfrm>
            <a:off x="166254" y="600790"/>
            <a:ext cx="8330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</a:t>
            </a:r>
            <a:r>
              <a:rPr lang="en-US" sz="2400" dirty="0">
                <a:effectLst/>
              </a:rPr>
              <a:t>ermions couple to Higgs doublet only via non-renormalizable </a:t>
            </a:r>
          </a:p>
          <a:p>
            <a:r>
              <a:rPr lang="en-US" sz="2400" dirty="0">
                <a:effectLst/>
              </a:rPr>
              <a:t>terms containing several powers of </a:t>
            </a:r>
            <a:r>
              <a:rPr lang="en-US" sz="2400" i="1" dirty="0">
                <a:effectLst/>
              </a:rPr>
              <a:t>S</a:t>
            </a:r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DA28D3-ADAE-F591-04CD-C81B299A4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3200" y="1397459"/>
            <a:ext cx="61976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75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06ECC-5F07-27B6-FEC6-F1E06DBEC74E}"/>
              </a:ext>
            </a:extLst>
          </p:cNvPr>
          <p:cNvSpPr txBox="1"/>
          <p:nvPr/>
        </p:nvSpPr>
        <p:spPr>
          <a:xfrm>
            <a:off x="1997242" y="50652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3F8A36-6E2E-4C4C-A7F2-209211AA2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10">
                <a:extLst>
                  <a:ext uri="{FF2B5EF4-FFF2-40B4-BE49-F238E27FC236}">
                    <a16:creationId xmlns:a16="http://schemas.microsoft.com/office/drawing/2014/main" id="{30B42798-3595-1EA5-CFB0-D5D5625C55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0"/>
                <a:ext cx="7886700" cy="718163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200" b="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Flavor models: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global</m:t>
                    </m:r>
                    <m:r>
                      <a:rPr lang="en-US" sz="3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and</m:t>
                    </m:r>
                    <m:r>
                      <a:rPr lang="en-US" sz="3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local</m:t>
                    </m:r>
                  </m:oMath>
                </a14:m>
                <a:endParaRPr lang="en-US" sz="3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1" name="Title 10">
                <a:extLst>
                  <a:ext uri="{FF2B5EF4-FFF2-40B4-BE49-F238E27FC236}">
                    <a16:creationId xmlns:a16="http://schemas.microsoft.com/office/drawing/2014/main" id="{30B42798-3595-1EA5-CFB0-D5D5625C5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0"/>
                <a:ext cx="7886700" cy="718163"/>
              </a:xfrm>
              <a:blipFill>
                <a:blip r:embed="rId3"/>
                <a:stretch>
                  <a:fillRect t="-5263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7CB702-9413-A20C-85BB-A0F4887CB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5D1F-06C5-E34E-9EA0-F71A95D6F0CF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F97D31-67DE-6F52-A4BD-C848159CB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764A32-648F-365B-68E1-B054B33365DE}"/>
                  </a:ext>
                </a:extLst>
              </p:cNvPr>
              <p:cNvSpPr txBox="1"/>
              <p:nvPr/>
            </p:nvSpPr>
            <p:spPr>
              <a:xfrm>
                <a:off x="0" y="617429"/>
                <a:ext cx="9144000" cy="5869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FN charges </a:t>
                </a:r>
                <a:r>
                  <a:rPr lang="en-US" sz="2400" dirty="0">
                    <a:cs typeface="Arial" panose="020B0604020202020204" pitchFamily="34" charset="0"/>
                  </a:rPr>
                  <a:t>normalized to </a:t>
                </a:r>
                <a:r>
                  <a:rPr lang="en-US" sz="2400" dirty="0"/>
                  <a:t>S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dirty="0"/>
                  <a:t>1 and neutral Higgs doublet given by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 From mass matrices can obtain fermion mass hierarchies: 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2000" dirty="0"/>
                  <a:t>: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dirty="0"/>
                  <a:t>: 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/>
                  <a:t>: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: 1 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/>
                  <a:t>: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: 1,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/>
                  <a:t>: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/>
                  <a:t>: 1</a:t>
                </a:r>
              </a:p>
              <a:p>
                <a:pPr algn="ctr"/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CKM mixing angles obey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𝑢𝑠</m:t>
                        </m:r>
                      </m:sub>
                    </m:sSub>
                  </m:oMath>
                </a14:m>
                <a:r>
                  <a:rPr lang="en-US" sz="2400" dirty="0"/>
                  <a:t>|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𝑐𝑏</m:t>
                        </m:r>
                      </m:sub>
                    </m:sSub>
                  </m:oMath>
                </a14:m>
                <a:r>
                  <a:rPr lang="en-US" sz="2400" dirty="0"/>
                  <a:t>|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/>
                  <a:t>|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𝐶𝐾𝑀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</a:t>
                </a:r>
                <a:r>
                  <a:rPr lang="en-US" sz="2400" dirty="0">
                    <a:effectLst/>
                  </a:rPr>
                  <a:t>arge leptonic mixing angles and weaker hierarchy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b="0" i="0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effectLst/>
                        <a:latin typeface="Cambria Math" panose="02040503050406030204" pitchFamily="18" charset="0"/>
                      </a:rPr>
                      <m:t>observed</m:t>
                    </m:r>
                  </m:oMath>
                </a14:m>
                <a:endParaRPr lang="en-US" sz="2400" b="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0" dirty="0">
                    <a:effectLst/>
                  </a:rPr>
                  <a:t>Alternatively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𝐹𝑁</m:t>
                        </m:r>
                      </m:sub>
                    </m:sSub>
                  </m:oMath>
                </a14:m>
                <a:r>
                  <a:rPr lang="en-US" sz="2400" b="0" dirty="0">
                    <a:effectLst/>
                  </a:rPr>
                  <a:t> flavor symm can also be gauged and </a:t>
                </a:r>
                <a:r>
                  <a:rPr lang="en-US" sz="2400" dirty="0"/>
                  <a:t>resulting model can explain main hierarchical features of fermion masses</a:t>
                </a:r>
                <a:endParaRPr lang="en-US" sz="2400" b="0" dirty="0">
                  <a:effectLst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effectLst/>
                  </a:rPr>
                  <a:t>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effectLst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>
                    <a:effectLst/>
                  </a:rPr>
                  <a:t> masses </a:t>
                </a:r>
                <a14:m>
                  <m:oMath xmlns:m="http://schemas.openxmlformats.org/officeDocument/2006/math">
                    <m:r>
                      <a:rPr lang="en-US" sz="24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>
                    <a:effectLst/>
                  </a:rPr>
                  <a:t> </a:t>
                </a:r>
                <a:r>
                  <a:rPr lang="en-US" sz="2400" dirty="0" err="1">
                    <a:effectLst/>
                  </a:rPr>
                  <a:t>TeV</a:t>
                </a:r>
                <a:r>
                  <a:rPr lang="en-US" sz="2400" dirty="0">
                    <a:effectLst/>
                  </a:rPr>
                  <a:t> consistent with </a:t>
                </a:r>
                <a:r>
                  <a:rPr lang="en-US" sz="2400" i="1" dirty="0">
                    <a:effectLst/>
                  </a:rPr>
                  <a:t>FCNC</a:t>
                </a:r>
                <a:r>
                  <a:rPr lang="en-US" sz="2400" dirty="0">
                    <a:effectLst/>
                  </a:rPr>
                  <a:t> constraints (most stringent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400" dirty="0">
                    <a:effectLst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2400" i="1" dirty="0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effectLst/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b="0" i="1" dirty="0" smtClean="0">
                                <a:effectLst/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sz="2400" dirty="0">
                    <a:effectLst/>
                  </a:rPr>
                  <a:t> mixing) mediated by these fields at tree level</a:t>
                </a:r>
                <a:endParaRPr lang="en-US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764A32-648F-365B-68E1-B054B3336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29"/>
                <a:ext cx="9144000" cy="5869364"/>
              </a:xfrm>
              <a:prstGeom prst="rect">
                <a:avLst/>
              </a:prstGeom>
              <a:blipFill>
                <a:blip r:embed="rId4"/>
                <a:stretch>
                  <a:fillRect l="-972" t="-648" b="-1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675B2645-A810-EA2E-3BCF-97245D866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6050" y="1010898"/>
            <a:ext cx="3655373" cy="189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84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592E9-349A-9E66-E104-0728A405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2D3F7AB-E61E-D56A-C302-911F30BFF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96" y="1"/>
            <a:ext cx="7886700" cy="70064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FIMP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phenomenology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2CC87E-1407-456F-705C-C999DB2FCB57}"/>
                  </a:ext>
                </a:extLst>
              </p:cNvPr>
              <p:cNvSpPr txBox="1"/>
              <p:nvPr/>
            </p:nvSpPr>
            <p:spPr>
              <a:xfrm>
                <a:off x="0" y="338042"/>
                <a:ext cx="9144000" cy="3963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ea typeface="Cambria Math" panose="02040503050406030204" pitchFamily="18" charset="0"/>
                  </a:rPr>
                  <a:t>                </a:t>
                </a:r>
                <a:endParaRPr lang="en-US" sz="28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Sub-MeV </a:t>
                </a:r>
                <a:r>
                  <a:rPr lang="en-US" sz="2400" i="1" dirty="0"/>
                  <a:t>FIMP</a:t>
                </a:r>
                <a:r>
                  <a:rPr lang="en-US" sz="2400" dirty="0"/>
                  <a:t> leads to naturally suppressed coupling to visible sector      </a:t>
                </a:r>
                <a:r>
                  <a:rPr lang="en-US" sz="2400" i="1" dirty="0"/>
                  <a:t>DM</a:t>
                </a:r>
                <a:r>
                  <a:rPr lang="en-US" sz="2400" dirty="0"/>
                  <a:t>-nucleon scattering cross sec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lies well below </a:t>
                </a:r>
                <a:r>
                  <a:rPr lang="en-US" sz="2400" i="1" dirty="0"/>
                  <a:t>DD</a:t>
                </a:r>
                <a:r>
                  <a:rPr lang="en-US" sz="2400" dirty="0"/>
                  <a:t> bounds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Structure formation bounds from Lyman-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forest data place a strong constraint: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US" sz="2400" dirty="0"/>
                  <a:t> constraint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 via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2CC87E-1407-456F-705C-C999DB2FC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8042"/>
                <a:ext cx="9144000" cy="3963777"/>
              </a:xfrm>
              <a:prstGeom prst="rect">
                <a:avLst/>
              </a:prstGeom>
              <a:blipFill>
                <a:blip r:embed="rId2"/>
                <a:stretch>
                  <a:fillRect l="-972" r="-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B50D1EB-B948-D9D2-8F29-F8F38D6BFDDD}"/>
              </a:ext>
            </a:extLst>
          </p:cNvPr>
          <p:cNvSpPr/>
          <p:nvPr/>
        </p:nvSpPr>
        <p:spPr>
          <a:xfrm>
            <a:off x="5064084" y="2122314"/>
            <a:ext cx="2422566" cy="74951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755A7F-2970-54CB-51AC-80240AD2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F2CF-7452-3849-862B-1D3EB0A4C2E7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FB6A5-A83D-4584-FF55-B658C6E5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0" y="6499211"/>
            <a:ext cx="3086100" cy="365125"/>
          </a:xfrm>
        </p:spPr>
        <p:txBody>
          <a:bodyPr/>
          <a:lstStyle/>
          <a:p>
            <a:r>
              <a:rPr lang="en-US" dirty="0"/>
              <a:t>schakdar@holycross.edu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15631A9-F08D-3DE5-DCA6-9F79CF61CD6F}"/>
              </a:ext>
            </a:extLst>
          </p:cNvPr>
          <p:cNvCxnSpPr>
            <a:cxnSpLocks/>
          </p:cNvCxnSpPr>
          <p:nvPr/>
        </p:nvCxnSpPr>
        <p:spPr>
          <a:xfrm>
            <a:off x="1287893" y="1317768"/>
            <a:ext cx="2286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2184E59-2895-B47F-1FA2-ED404175F380}"/>
              </a:ext>
            </a:extLst>
          </p:cNvPr>
          <p:cNvSpPr txBox="1"/>
          <p:nvPr/>
        </p:nvSpPr>
        <p:spPr>
          <a:xfrm>
            <a:off x="1397742" y="377463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 </a:t>
            </a:r>
          </a:p>
        </p:txBody>
      </p:sp>
      <p:pic>
        <p:nvPicPr>
          <p:cNvPr id="8" name="Content Placeholder 12">
            <a:extLst>
              <a:ext uri="{FF2B5EF4-FFF2-40B4-BE49-F238E27FC236}">
                <a16:creationId xmlns:a16="http://schemas.microsoft.com/office/drawing/2014/main" id="{AB8ABC90-F736-173A-3EC0-8DE735207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06334" y="2700099"/>
            <a:ext cx="4453298" cy="4149079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C8372A-8060-2E47-E7A2-240194ADAA62}"/>
                  </a:ext>
                </a:extLst>
              </p:cNvPr>
              <p:cNvSpPr txBox="1"/>
              <p:nvPr/>
            </p:nvSpPr>
            <p:spPr>
              <a:xfrm>
                <a:off x="4665966" y="5976728"/>
                <a:ext cx="4478035" cy="393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Fig (</a:t>
                </a:r>
                <a:r>
                  <a:rPr lang="en-US" i="1" dirty="0"/>
                  <a:t>L</a:t>
                </a:r>
                <a:r>
                  <a:rPr lang="en-US" dirty="0"/>
                  <a:t>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 presented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C8372A-8060-2E47-E7A2-240194ADAA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966" y="5976728"/>
                <a:ext cx="4478035" cy="393890"/>
              </a:xfrm>
              <a:prstGeom prst="rect">
                <a:avLst/>
              </a:prstGeom>
              <a:blipFill>
                <a:blip r:embed="rId4"/>
                <a:stretch>
                  <a:fillRect l="-1133" t="-6250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C72FB9-03AB-1254-E3D3-7F97E99186C9}"/>
                  </a:ext>
                </a:extLst>
              </p:cNvPr>
              <p:cNvSpPr txBox="1"/>
              <p:nvPr/>
            </p:nvSpPr>
            <p:spPr>
              <a:xfrm>
                <a:off x="4946472" y="3429001"/>
                <a:ext cx="3815886" cy="2246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Gray region: constraint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on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2000" dirty="0"/>
                  <a:t> from structure formation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DM FN charges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7.5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8.5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 </a:t>
                </a:r>
                <a:r>
                  <a:rPr lang="en-US" sz="2000" dirty="0"/>
                  <a:t>allowed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/>
                  <a:t>larger than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/>
                  <a:t> GeV)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000" dirty="0"/>
                  <a:t> GeV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≤8.5</m:t>
                    </m:r>
                  </m:oMath>
                </a14:m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BC72FB9-03AB-1254-E3D3-7F97E9918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472" y="3429001"/>
                <a:ext cx="3815886" cy="2246641"/>
              </a:xfrm>
              <a:prstGeom prst="rect">
                <a:avLst/>
              </a:prstGeom>
              <a:blipFill>
                <a:blip r:embed="rId5"/>
                <a:stretch>
                  <a:fillRect l="-1329" t="-1695" r="-26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E164037-2F9F-56A0-1E4F-79DA3BD33CBB}"/>
              </a:ext>
            </a:extLst>
          </p:cNvPr>
          <p:cNvSpPr/>
          <p:nvPr/>
        </p:nvSpPr>
        <p:spPr>
          <a:xfrm>
            <a:off x="4941275" y="3371429"/>
            <a:ext cx="3821082" cy="21056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8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A02AE-EC67-CB40-B44B-6CA45E94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1" y="12963"/>
            <a:ext cx="8647697" cy="694909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Freeze-in production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E38941-90F1-3241-BE56-435AD630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421C02-6848-8D92-C3D4-B991F9C71073}"/>
                  </a:ext>
                </a:extLst>
              </p:cNvPr>
              <p:cNvSpPr txBox="1"/>
              <p:nvPr/>
            </p:nvSpPr>
            <p:spPr>
              <a:xfrm>
                <a:off x="0" y="807523"/>
                <a:ext cx="9144000" cy="3795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ea typeface="Cambria Math" panose="02040503050406030204" pitchFamily="18" charset="0"/>
                  </a:rPr>
                  <a:t>Feeble interaction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and </a:t>
                </a:r>
                <a:r>
                  <a:rPr lang="en-US" sz="2400" i="1" dirty="0"/>
                  <a:t>S</a:t>
                </a:r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400" dirty="0"/>
                  <a:t> never attains thermal equilibrium in early universe leading to freeze in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Freeze in starts with negligible initial abundance and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gradually produced through </a:t>
                </a:r>
                <a:r>
                  <a:rPr lang="en-US" sz="2400" i="1" dirty="0"/>
                  <a:t>S </a:t>
                </a:r>
                <a:r>
                  <a:rPr lang="en-US" sz="2400" dirty="0"/>
                  <a:t>decays</a:t>
                </a:r>
                <a:endParaRPr lang="en-US" sz="2400" i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Dim 6 Yukawa interactions (</a:t>
                </a:r>
                <a:r>
                  <a:rPr lang="en-US" sz="2000" dirty="0"/>
                  <a:t>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⟷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/</m:t>
                    </m:r>
                    <m:r>
                      <m:rPr>
                        <m:nor/>
                      </m:rPr>
                      <a:rPr lang="en-US" sz="2000" dirty="0"/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⟷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400" dirty="0"/>
                  <a:t>) + Higgs portal interactions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sz="2400" dirty="0"/>
                  <a:t>S)(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keep </a:t>
                </a:r>
                <a:r>
                  <a:rPr lang="en-US" sz="2400" i="1" dirty="0"/>
                  <a:t>S </a:t>
                </a:r>
                <a:r>
                  <a:rPr lang="en-US" sz="2400" dirty="0"/>
                  <a:t>in thermal bath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Total interaction rate of S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𝐸𝑊</m:t>
                        </m:r>
                      </m:sub>
                    </m:sSub>
                  </m:oMath>
                </a14:m>
                <a:r>
                  <a:rPr lang="en-US" sz="2000" dirty="0"/>
                  <a:t> &lt; T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2400" dirty="0"/>
                  <a:t>):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421C02-6848-8D92-C3D4-B991F9C71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07523"/>
                <a:ext cx="9144000" cy="3795206"/>
              </a:xfrm>
              <a:prstGeom prst="rect">
                <a:avLst/>
              </a:prstGeom>
              <a:blipFill>
                <a:blip r:embed="rId3"/>
                <a:stretch>
                  <a:fillRect l="-972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8E73B30-ACEE-E914-1C66-E79FA618E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543" y="3586098"/>
            <a:ext cx="6008914" cy="1357745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AFA73FC-DAEA-0310-6CB5-2E38B4C36B07}"/>
              </a:ext>
            </a:extLst>
          </p:cNvPr>
          <p:cNvSpPr/>
          <p:nvPr/>
        </p:nvSpPr>
        <p:spPr>
          <a:xfrm>
            <a:off x="1520043" y="3523754"/>
            <a:ext cx="6127667" cy="15294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6F80AA5-9086-6FA7-FDD0-C6D3A4612492}"/>
                  </a:ext>
                </a:extLst>
              </p:cNvPr>
              <p:cNvSpPr txBox="1"/>
              <p:nvPr/>
            </p:nvSpPr>
            <p:spPr>
              <a:xfrm>
                <a:off x="0" y="5177979"/>
                <a:ext cx="9144000" cy="778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ℋ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90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) compared to interaction rate: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ℋ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 (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𝑡h𝑒𝑟𝑚𝑎𝑙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𝑒𝑞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&lt;1 (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𝑜𝑢𝑡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𝑡h𝑒𝑟𝑚𝑎𝑙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𝑒𝑞</m:t>
                            </m:r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6F80AA5-9086-6FA7-FDD0-C6D3A4612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77979"/>
                <a:ext cx="9144000" cy="778868"/>
              </a:xfrm>
              <a:prstGeom prst="rect">
                <a:avLst/>
              </a:prstGeom>
              <a:blipFill>
                <a:blip r:embed="rId5"/>
                <a:stretch>
                  <a:fillRect l="-556" t="-193548" b="-283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CDB2E-0D85-3F7C-9AD6-B8006BF5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99F6-2CFF-F44C-AEDE-EC6C091145F7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28AE5-A309-B900-B46A-C23944AE0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</p:spTree>
    <p:extLst>
      <p:ext uri="{BB962C8B-B14F-4D97-AF65-F5344CB8AC3E}">
        <p14:creationId xmlns:p14="http://schemas.microsoft.com/office/powerpoint/2010/main" val="1746854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B2EB3E-A46F-6706-A2AF-F2AC0014DB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63725"/>
                <a:ext cx="7886700" cy="596775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  <m:r>
                      <a:rPr lang="en-US" sz="3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production: Thermalization of </a:t>
                </a:r>
                <a:r>
                  <a:rPr lang="en-US" sz="3200" i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EB2EB3E-A46F-6706-A2AF-F2AC0014DB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63725"/>
                <a:ext cx="7886700" cy="596775"/>
              </a:xfrm>
              <a:blipFill>
                <a:blip r:embed="rId2"/>
                <a:stretch>
                  <a:fillRect t="-14583" b="-27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6C28397-0AB8-FFF1-C650-9C0970F251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0" y="725663"/>
            <a:ext cx="4367217" cy="460635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D0A55-0F5C-921E-4E35-F6000EAB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E5589C-8C22-C317-A383-41A9D2F03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AC61-4117-364C-84FD-2FEA8E73A614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D2864-4B8B-74A7-26A2-25375A3C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6BB2BF-B067-DCF3-B07D-99797823FB89}"/>
                  </a:ext>
                </a:extLst>
              </p:cNvPr>
              <p:cNvSpPr txBox="1"/>
              <p:nvPr/>
            </p:nvSpPr>
            <p:spPr>
              <a:xfrm>
                <a:off x="14833" y="5351996"/>
                <a:ext cx="4557167" cy="735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Fig (</a:t>
                </a:r>
                <a:r>
                  <a:rPr lang="en-US" sz="2000" i="1" dirty="0"/>
                  <a:t>L</a:t>
                </a:r>
                <a:r>
                  <a:rPr lang="en-US" sz="2000" dirty="0"/>
                  <a:t>): Interaction rate of </a:t>
                </a:r>
                <a:r>
                  <a:rPr lang="en-US" sz="2000" i="1" dirty="0"/>
                  <a:t>S</a:t>
                </a:r>
                <a:r>
                  <a:rPr lang="en-US" sz="2000" dirty="0"/>
                  <a:t> with thermal bath particles as a function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6BB2BF-B067-DCF3-B07D-99797823FB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3" y="5351996"/>
                <a:ext cx="4557167" cy="735073"/>
              </a:xfrm>
              <a:prstGeom prst="rect">
                <a:avLst/>
              </a:prstGeom>
              <a:blipFill>
                <a:blip r:embed="rId4"/>
                <a:stretch>
                  <a:fillRect l="-1111" t="-45763" b="-128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EE37040-366D-77C2-74B8-B721254BF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1003" y="725663"/>
            <a:ext cx="4820595" cy="47332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38BAA7-253A-4327-DBC6-09688CE4724C}"/>
                  </a:ext>
                </a:extLst>
              </p:cNvPr>
              <p:cNvSpPr txBox="1"/>
              <p:nvPr/>
            </p:nvSpPr>
            <p:spPr>
              <a:xfrm>
                <a:off x="4411503" y="5386188"/>
                <a:ext cx="4660096" cy="1042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Fig (</a:t>
                </a:r>
                <a:r>
                  <a:rPr lang="en-US" sz="2000" i="1" dirty="0"/>
                  <a:t>R</a:t>
                </a:r>
                <a:r>
                  <a:rPr lang="en-US" sz="2000" dirty="0"/>
                  <a:t>): Interaction rate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scattering</m:t>
                    </m:r>
                  </m:oMath>
                </a14:m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processes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m:rPr>
                        <m:nor/>
                      </m:rPr>
                      <a:rPr lang="en-US" dirty="0"/>
                      <m:t> &amp;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𝑞𝐻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for thermalization of S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vs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38BAA7-253A-4327-DBC6-09688CE47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503" y="5386188"/>
                <a:ext cx="4660096" cy="1042850"/>
              </a:xfrm>
              <a:prstGeom prst="rect">
                <a:avLst/>
              </a:prstGeom>
              <a:blipFill>
                <a:blip r:embed="rId6"/>
                <a:stretch>
                  <a:fillRect l="-1359" t="-4819" b="-91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8147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AC48B85-5C1E-7956-440B-3FB2F0FC9BF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1"/>
                <a:ext cx="7886700" cy="608651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Non-thermal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US" sz="3200" dirty="0"/>
                  <a:t> </a:t>
                </a:r>
                <a:r>
                  <a:rPr lang="en-US" sz="32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&amp; thermal </a:t>
                </a:r>
                <a:r>
                  <a:rPr lang="en-US" sz="3200" i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AC48B85-5C1E-7956-440B-3FB2F0FC9B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1"/>
                <a:ext cx="7886700" cy="608651"/>
              </a:xfrm>
              <a:blipFill>
                <a:blip r:embed="rId3"/>
                <a:stretch>
                  <a:fillRect t="-1875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4A101-F64F-4D2E-36F1-3321ABA9F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6EB697-575F-D384-AEBB-9F4DBBF2B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57A2-E880-1D4F-8A03-62553B2263CA}" type="datetime1">
              <a:rPr lang="en-US" smtClean="0"/>
              <a:t>5/8/23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6F27A-1902-F6AA-B89F-36904AC88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schakdar@holycross.edu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18A521B-2D3D-A546-7507-DF303023D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22366" y="608652"/>
            <a:ext cx="4191000" cy="4025900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406462-4F3B-B516-7733-2272446D8E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9121" y="526503"/>
            <a:ext cx="4602513" cy="41618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DBEDF4-C28B-F522-9F97-F7EB24014024}"/>
                  </a:ext>
                </a:extLst>
              </p:cNvPr>
              <p:cNvSpPr txBox="1"/>
              <p:nvPr/>
            </p:nvSpPr>
            <p:spPr>
              <a:xfrm>
                <a:off x="143870" y="4599020"/>
                <a:ext cx="456003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Fig </a:t>
                </a:r>
                <a:r>
                  <a:rPr lang="en-US" i="1" dirty="0"/>
                  <a:t>L</a:t>
                </a:r>
                <a:r>
                  <a:rPr lang="en-US" dirty="0"/>
                  <a:t>: Thermalization of 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plane</a:t>
                </a:r>
              </a:p>
              <a:p>
                <a:r>
                  <a:rPr lang="en-US" dirty="0"/>
                  <a:t>Orange shaded region corresponds to </a:t>
                </a:r>
                <a:r>
                  <a:rPr lang="en-US" dirty="0">
                    <a:solidFill>
                      <a:schemeClr val="accent2"/>
                    </a:solidFill>
                  </a:rPr>
                  <a:t>thermal 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flavon</a:t>
                </a:r>
                <a:r>
                  <a:rPr lang="en-US" dirty="0"/>
                  <a:t> and gray region non-thermal flavon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3DBEDF4-C28B-F522-9F97-F7EB24014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870" y="4599020"/>
                <a:ext cx="4560031" cy="923330"/>
              </a:xfrm>
              <a:prstGeom prst="rect">
                <a:avLst/>
              </a:prstGeom>
              <a:blipFill>
                <a:blip r:embed="rId6"/>
                <a:stretch>
                  <a:fillRect l="-1111" t="-1351" r="-278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2865966-731A-6B31-1959-8BBDCC0697B1}"/>
                  </a:ext>
                </a:extLst>
              </p:cNvPr>
              <p:cNvSpPr txBox="1"/>
              <p:nvPr/>
            </p:nvSpPr>
            <p:spPr>
              <a:xfrm>
                <a:off x="4975761" y="4525143"/>
                <a:ext cx="4168239" cy="1379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Fig </a:t>
                </a:r>
                <a:r>
                  <a:rPr lang="en-US" i="1" dirty="0"/>
                  <a:t>R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interaction rate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vs eff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𝜒𝜒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 plane. Region below black dotted line </a:t>
                </a:r>
                <a:r>
                  <a:rPr lang="en-US" dirty="0" err="1"/>
                  <a:t>corr</a:t>
                </a:r>
                <a:r>
                  <a:rPr lang="en-US" dirty="0"/>
                  <a:t> to non-thermal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from thermal </a:t>
                </a:r>
                <a:r>
                  <a:rPr lang="en-US" i="1" dirty="0"/>
                  <a:t>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i="1" dirty="0"/>
                  <a:t> &lt;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ℋ</m:t>
                    </m:r>
                  </m:oMath>
                </a14:m>
                <a:endParaRPr lang="en-US" i="1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2865966-731A-6B31-1959-8BBDCC069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761" y="4525143"/>
                <a:ext cx="4168239" cy="1379417"/>
              </a:xfrm>
              <a:prstGeom prst="rect">
                <a:avLst/>
              </a:prstGeom>
              <a:blipFill>
                <a:blip r:embed="rId7"/>
                <a:stretch>
                  <a:fillRect l="-1216" t="-1545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8A8E1C-4683-88C3-54A1-8BFDFE4D3FB9}"/>
                  </a:ext>
                </a:extLst>
              </p:cNvPr>
              <p:cNvSpPr txBox="1"/>
              <p:nvPr/>
            </p:nvSpPr>
            <p:spPr>
              <a:xfrm>
                <a:off x="763206" y="5924158"/>
                <a:ext cx="6911829" cy="39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effectLst/>
                    <a:latin typeface="Helvetica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remains non-thermal at high T for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5.5 for </a:t>
                </a:r>
                <a14:m>
                  <m:oMath xmlns:m="http://schemas.openxmlformats.org/officeDocument/2006/math"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Helvetica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 = 1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8A8E1C-4683-88C3-54A1-8BFDFE4D3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06" y="5924158"/>
                <a:ext cx="6911829" cy="393890"/>
              </a:xfrm>
              <a:prstGeom prst="rect">
                <a:avLst/>
              </a:prstGeom>
              <a:blipFill>
                <a:blip r:embed="rId8"/>
                <a:stretch>
                  <a:fillRect t="-6250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09A183E-6BF1-C0E2-2915-CFCC41EDF779}"/>
              </a:ext>
            </a:extLst>
          </p:cNvPr>
          <p:cNvSpPr/>
          <p:nvPr/>
        </p:nvSpPr>
        <p:spPr>
          <a:xfrm>
            <a:off x="763206" y="5904560"/>
            <a:ext cx="6911829" cy="4134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04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12659</TotalTime>
  <Words>1500</Words>
  <Application>Microsoft Macintosh PowerPoint</Application>
  <PresentationFormat>On-screen Show (4:3)</PresentationFormat>
  <Paragraphs>175</Paragraphs>
  <Slides>14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Apple Chancery</vt:lpstr>
      <vt:lpstr>Arial</vt:lpstr>
      <vt:lpstr>Calibri</vt:lpstr>
      <vt:lpstr>Calibri Light</vt:lpstr>
      <vt:lpstr>Cambria Math</vt:lpstr>
      <vt:lpstr>CMMI10</vt:lpstr>
      <vt:lpstr>CMMI7</vt:lpstr>
      <vt:lpstr>CMR10</vt:lpstr>
      <vt:lpstr>CMR7</vt:lpstr>
      <vt:lpstr>Helvetica</vt:lpstr>
      <vt:lpstr>Travelogue</vt:lpstr>
      <vt:lpstr>Office Theme</vt:lpstr>
      <vt:lpstr>FIMP Dark Matter from Flavon Portals</vt:lpstr>
      <vt:lpstr> DM and Fermion mass: 〖U(1)〗_FN </vt:lpstr>
      <vt:lpstr>Froggatt-Nielsen Mechanism</vt:lpstr>
      <vt:lpstr>Extension to Dark Sector </vt:lpstr>
      <vt:lpstr>Flavor models: global and local</vt:lpstr>
      <vt:lpstr>FIMP DM phenomenology</vt:lpstr>
      <vt:lpstr>Freeze-in production</vt:lpstr>
      <vt:lpstr>χ production: Thermalization of S</vt:lpstr>
      <vt:lpstr>Non-thermal χ &amp; thermal S</vt:lpstr>
      <vt:lpstr>DM number density</vt:lpstr>
      <vt:lpstr>DM relic density</vt:lpstr>
      <vt:lpstr>DM abundance </vt:lpstr>
      <vt:lpstr>Summary</vt:lpstr>
      <vt:lpstr>Back up slide: Scalar Sector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161</cp:revision>
  <dcterms:created xsi:type="dcterms:W3CDTF">2022-03-25T22:45:28Z</dcterms:created>
  <dcterms:modified xsi:type="dcterms:W3CDTF">2023-05-08T20:15:49Z</dcterms:modified>
</cp:coreProperties>
</file>