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media/image1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b="0" baseline="0" cap="none" i="0" spc="78" strike="noStrike" sz="2600" u="none" kumimoji="0" normalizeH="0">
        <a:ln>
          <a:noFill/>
        </a:ln>
        <a:solidFill>
          <a:srgbClr val="000034"/>
        </a:solidFill>
        <a:effectLst/>
        <a:uFillTx/>
        <a:latin typeface="Founders Grotesk Semibold"/>
        <a:ea typeface="Founders Grotesk Semibold"/>
        <a:cs typeface="Founders Grotesk Semibold"/>
        <a:sym typeface="Founders Grotesk Semibold"/>
      </a:defRPr>
    </a:lvl1pPr>
    <a:lvl2pPr marL="0" marR="0" indent="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b="0" baseline="0" cap="none" i="0" spc="78" strike="noStrike" sz="2600" u="none" kumimoji="0" normalizeH="0">
        <a:ln>
          <a:noFill/>
        </a:ln>
        <a:solidFill>
          <a:srgbClr val="000034"/>
        </a:solidFill>
        <a:effectLst/>
        <a:uFillTx/>
        <a:latin typeface="Founders Grotesk Semibold"/>
        <a:ea typeface="Founders Grotesk Semibold"/>
        <a:cs typeface="Founders Grotesk Semibold"/>
        <a:sym typeface="Founders Grotesk Semibold"/>
      </a:defRPr>
    </a:lvl2pPr>
    <a:lvl3pPr marL="0" marR="0" indent="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b="0" baseline="0" cap="none" i="0" spc="78" strike="noStrike" sz="2600" u="none" kumimoji="0" normalizeH="0">
        <a:ln>
          <a:noFill/>
        </a:ln>
        <a:solidFill>
          <a:srgbClr val="000034"/>
        </a:solidFill>
        <a:effectLst/>
        <a:uFillTx/>
        <a:latin typeface="Founders Grotesk Semibold"/>
        <a:ea typeface="Founders Grotesk Semibold"/>
        <a:cs typeface="Founders Grotesk Semibold"/>
        <a:sym typeface="Founders Grotesk Semibold"/>
      </a:defRPr>
    </a:lvl3pPr>
    <a:lvl4pPr marL="0" marR="0" indent="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b="0" baseline="0" cap="none" i="0" spc="78" strike="noStrike" sz="2600" u="none" kumimoji="0" normalizeH="0">
        <a:ln>
          <a:noFill/>
        </a:ln>
        <a:solidFill>
          <a:srgbClr val="000034"/>
        </a:solidFill>
        <a:effectLst/>
        <a:uFillTx/>
        <a:latin typeface="Founders Grotesk Semibold"/>
        <a:ea typeface="Founders Grotesk Semibold"/>
        <a:cs typeface="Founders Grotesk Semibold"/>
        <a:sym typeface="Founders Grotesk Semibold"/>
      </a:defRPr>
    </a:lvl4pPr>
    <a:lvl5pPr marL="0" marR="0" indent="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b="0" baseline="0" cap="none" i="0" spc="78" strike="noStrike" sz="2600" u="none" kumimoji="0" normalizeH="0">
        <a:ln>
          <a:noFill/>
        </a:ln>
        <a:solidFill>
          <a:srgbClr val="000034"/>
        </a:solidFill>
        <a:effectLst/>
        <a:uFillTx/>
        <a:latin typeface="Founders Grotesk Semibold"/>
        <a:ea typeface="Founders Grotesk Semibold"/>
        <a:cs typeface="Founders Grotesk Semibold"/>
        <a:sym typeface="Founders Grotesk Semibold"/>
      </a:defRPr>
    </a:lvl5pPr>
    <a:lvl6pPr marL="0" marR="0" indent="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b="0" baseline="0" cap="none" i="0" spc="78" strike="noStrike" sz="2600" u="none" kumimoji="0" normalizeH="0">
        <a:ln>
          <a:noFill/>
        </a:ln>
        <a:solidFill>
          <a:srgbClr val="000034"/>
        </a:solidFill>
        <a:effectLst/>
        <a:uFillTx/>
        <a:latin typeface="Founders Grotesk Semibold"/>
        <a:ea typeface="Founders Grotesk Semibold"/>
        <a:cs typeface="Founders Grotesk Semibold"/>
        <a:sym typeface="Founders Grotesk Semibold"/>
      </a:defRPr>
    </a:lvl6pPr>
    <a:lvl7pPr marL="0" marR="0" indent="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b="0" baseline="0" cap="none" i="0" spc="78" strike="noStrike" sz="2600" u="none" kumimoji="0" normalizeH="0">
        <a:ln>
          <a:noFill/>
        </a:ln>
        <a:solidFill>
          <a:srgbClr val="000034"/>
        </a:solidFill>
        <a:effectLst/>
        <a:uFillTx/>
        <a:latin typeface="Founders Grotesk Semibold"/>
        <a:ea typeface="Founders Grotesk Semibold"/>
        <a:cs typeface="Founders Grotesk Semibold"/>
        <a:sym typeface="Founders Grotesk Semibold"/>
      </a:defRPr>
    </a:lvl7pPr>
    <a:lvl8pPr marL="0" marR="0" indent="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b="0" baseline="0" cap="none" i="0" spc="78" strike="noStrike" sz="2600" u="none" kumimoji="0" normalizeH="0">
        <a:ln>
          <a:noFill/>
        </a:ln>
        <a:solidFill>
          <a:srgbClr val="000034"/>
        </a:solidFill>
        <a:effectLst/>
        <a:uFillTx/>
        <a:latin typeface="Founders Grotesk Semibold"/>
        <a:ea typeface="Founders Grotesk Semibold"/>
        <a:cs typeface="Founders Grotesk Semibold"/>
        <a:sym typeface="Founders Grotesk Semibold"/>
      </a:defRPr>
    </a:lvl8pPr>
    <a:lvl9pPr marL="0" marR="0" indent="0" algn="ctr" defTabSz="584200" rtl="0" fontAlgn="auto" latinLnBrk="0" hangingPunct="0">
      <a:lnSpc>
        <a:spcPct val="100000"/>
      </a:lnSpc>
      <a:spcBef>
        <a:spcPts val="2400"/>
      </a:spcBef>
      <a:spcAft>
        <a:spcPts val="0"/>
      </a:spcAft>
      <a:buClrTx/>
      <a:buSzTx/>
      <a:buFontTx/>
      <a:buNone/>
      <a:tabLst>
        <a:tab pos="584200" algn="l"/>
      </a:tabLst>
      <a:defRPr b="0" baseline="0" cap="none" i="0" spc="78" strike="noStrike" sz="2600" u="none" kumimoji="0" normalizeH="0">
        <a:ln>
          <a:noFill/>
        </a:ln>
        <a:solidFill>
          <a:srgbClr val="000034"/>
        </a:solidFill>
        <a:effectLst/>
        <a:uFillTx/>
        <a:latin typeface="Founders Grotesk Semibold"/>
        <a:ea typeface="Founders Grotesk Semibold"/>
        <a:cs typeface="Founders Grotesk Semibold"/>
        <a:sym typeface="Founders Grotesk Semibold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on" i="off">
        <a:font>
          <a:latin typeface="Founders Grotesk Semibold"/>
          <a:ea typeface="Founders Grotesk Semibold"/>
          <a:cs typeface="Founders Grotesk Semibold"/>
        </a:font>
        <a:srgbClr val="000034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rgbClr val="CDCCF5"/>
          </a:solidFill>
        </a:fill>
      </a:tcStyle>
    </a:wholeTbl>
    <a:band2H>
      <a:tcTxStyle b="def" i="def"/>
      <a:tcStyle>
        <a:tcBdr/>
        <a:fill>
          <a:solidFill>
            <a:srgbClr val="E7E7FA"/>
          </a:solidFill>
        </a:fill>
      </a:tcStyle>
    </a:band2H>
    <a:firstCol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381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381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n" i="off">
        <a:font>
          <a:latin typeface="Founders Grotesk Semibold"/>
          <a:ea typeface="Founders Grotesk Semibold"/>
          <a:cs typeface="Founders Grotesk Semibold"/>
        </a:font>
        <a:srgbClr val="000034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rgbClr val="D1FCEE"/>
          </a:solidFill>
        </a:fill>
      </a:tcStyle>
    </a:wholeTbl>
    <a:band2H>
      <a:tcTxStyle b="def" i="def"/>
      <a:tcStyle>
        <a:tcBdr/>
        <a:fill>
          <a:solidFill>
            <a:srgbClr val="E9FDF7"/>
          </a:solidFill>
        </a:fill>
      </a:tcStyle>
    </a:band2H>
    <a:firstCol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381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381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n" i="off">
        <a:font>
          <a:latin typeface="Founders Grotesk Semibold"/>
          <a:ea typeface="Founders Grotesk Semibold"/>
          <a:cs typeface="Founders Grotesk Semibold"/>
        </a:font>
        <a:srgbClr val="000034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rgbClr val="FFD1CF"/>
          </a:solidFill>
        </a:fill>
      </a:tcStyle>
    </a:wholeTbl>
    <a:band2H>
      <a:tcTxStyle b="def" i="def"/>
      <a:tcStyle>
        <a:tcBdr/>
        <a:fill>
          <a:solidFill>
            <a:srgbClr val="FFE9E9"/>
          </a:solidFill>
        </a:fill>
      </a:tcStyle>
    </a:band2H>
    <a:firstCol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381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381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n" i="off">
        <a:font>
          <a:latin typeface="Founders Grotesk Semibold"/>
          <a:ea typeface="Founders Grotesk Semibold"/>
          <a:cs typeface="Founders Grotesk Semibold"/>
        </a:font>
        <a:srgbClr val="00003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7"/>
          </a:solidFill>
        </a:fill>
      </a:tcStyle>
    </a:wholeTbl>
    <a:band2H>
      <a:tcTxStyle b="def" i="def"/>
      <a:tcStyle>
        <a:tcBdr/>
        <a:fill>
          <a:solidFill>
            <a:schemeClr val="accent1"/>
          </a:solidFill>
        </a:fill>
      </a:tcStyle>
    </a:band2H>
    <a:firstCol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Founders Grotesk Semibold"/>
          <a:ea typeface="Founders Grotesk Semibold"/>
          <a:cs typeface="Founders Grotesk Semibold"/>
        </a:font>
        <a:srgbClr val="000034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34"/>
              </a:solidFill>
              <a:prstDash val="solid"/>
              <a:round/>
            </a:ln>
          </a:top>
          <a:bottom>
            <a:ln w="25400" cap="flat">
              <a:solidFill>
                <a:srgbClr val="00003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34"/>
              </a:solidFill>
              <a:prstDash val="solid"/>
              <a:round/>
            </a:ln>
          </a:top>
          <a:bottom>
            <a:ln w="25400" cap="flat">
              <a:solidFill>
                <a:srgbClr val="000034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n" i="off">
        <a:font>
          <a:latin typeface="Founders Grotesk Semibold"/>
          <a:ea typeface="Founders Grotesk Semibold"/>
          <a:cs typeface="Founders Grotesk Semibold"/>
        </a:font>
        <a:srgbClr val="000034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rgbClr val="CACACC"/>
          </a:solidFill>
        </a:fill>
      </a:tcStyle>
    </a:wholeTbl>
    <a:band2H>
      <a:tcTxStyle b="def" i="def"/>
      <a:tcStyle>
        <a:tcBdr/>
        <a:fill>
          <a:solidFill>
            <a:srgbClr val="E6E6E7"/>
          </a:solidFill>
        </a:fill>
      </a:tcStyle>
    </a:band2H>
    <a:firstCol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rgbClr val="000034"/>
          </a:solidFill>
        </a:fill>
      </a:tcStyle>
    </a:firstCol>
    <a:lastRow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381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rgbClr val="000034"/>
          </a:solidFill>
        </a:fill>
      </a:tcStyle>
    </a:lastRow>
    <a:firstRow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381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rgbClr val="000034"/>
          </a:solidFill>
        </a:fill>
      </a:tcStyle>
    </a:firstRow>
  </a:tblStyle>
  <a:tblStyle styleId="{2708684C-4D16-4618-839F-0558EEFCDFE6}" styleName="">
    <a:tblBg/>
    <a:wholeTbl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1">
              <a:alpha val="20000"/>
            </a:schemeClr>
          </a:solidFill>
        </a:fill>
      </a:tcStyle>
    </a:wholeTbl>
    <a:band2H>
      <a:tcTxStyle b="def" i="def"/>
      <a:tcStyle>
        <a:tcBdr/>
        <a:fill>
          <a:solidFill>
            <a:srgbClr val="FFFFFF"/>
          </a:solidFill>
        </a:fill>
      </a:tcStyle>
    </a:band2H>
    <a:firstCol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solidFill>
            <a:schemeClr val="accent1">
              <a:alpha val="20000"/>
            </a:schemeClr>
          </a:solidFill>
        </a:fill>
      </a:tcStyle>
    </a:firstCol>
    <a:lastRow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50800" cap="flat">
              <a:solidFill>
                <a:schemeClr val="accent1"/>
              </a:solidFill>
              <a:prstDash val="solid"/>
              <a:round/>
            </a:ln>
          </a:top>
          <a:bottom>
            <a:ln w="127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Founders Grotesk Semibold"/>
          <a:ea typeface="Founders Grotesk Semibold"/>
          <a:cs typeface="Founders Grotesk Semibold"/>
        </a:font>
        <a:schemeClr val="accent1"/>
      </a:tcTxStyle>
      <a:tcStyle>
        <a:tcBdr>
          <a:left>
            <a:ln w="12700" cap="flat">
              <a:solidFill>
                <a:schemeClr val="accent1"/>
              </a:solidFill>
              <a:prstDash val="solid"/>
              <a:round/>
            </a:ln>
          </a:left>
          <a:right>
            <a:ln w="12700" cap="flat">
              <a:solidFill>
                <a:schemeClr val="accent1"/>
              </a:solidFill>
              <a:prstDash val="solid"/>
              <a:round/>
            </a:ln>
          </a:right>
          <a:top>
            <a:ln w="12700" cap="flat">
              <a:solidFill>
                <a:schemeClr val="accent1"/>
              </a:solidFill>
              <a:prstDash val="solid"/>
              <a:round/>
            </a:ln>
          </a:top>
          <a:bottom>
            <a:ln w="25400" cap="flat">
              <a:solidFill>
                <a:schemeClr val="accent1"/>
              </a:solidFill>
              <a:prstDash val="solid"/>
              <a:round/>
            </a:ln>
          </a:bottom>
          <a:insideH>
            <a:ln w="12700" cap="flat">
              <a:solidFill>
                <a:schemeClr val="accent1"/>
              </a:solidFill>
              <a:prstDash val="solid"/>
              <a:round/>
            </a:ln>
          </a:insideH>
          <a:insideV>
            <a:ln w="12700" cap="flat">
              <a:solidFill>
                <a:schemeClr val="accent1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70" name="Shape 170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1pPr>
    <a:lvl2pPr indent="228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2pPr>
    <a:lvl3pPr indent="457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3pPr>
    <a:lvl4pPr indent="685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4pPr>
    <a:lvl5pPr indent="9144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5pPr>
    <a:lvl6pPr indent="11430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6pPr>
    <a:lvl7pPr indent="13716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7pPr>
    <a:lvl8pPr indent="16002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8pPr>
    <a:lvl9pPr indent="1828800" defTabSz="457200" latinLnBrk="0">
      <a:lnSpc>
        <a:spcPct val="117999"/>
      </a:lnSpc>
      <a:defRPr sz="2200">
        <a:latin typeface="+mj-lt"/>
        <a:ea typeface="+mj-ea"/>
        <a:cs typeface="+mj-cs"/>
        <a:sym typeface="Helvetica Neu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"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Line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14" name="Body Level One…"/>
          <p:cNvSpPr txBox="1"/>
          <p:nvPr>
            <p:ph type="body" sz="quarter" idx="1" hasCustomPrompt="1"/>
          </p:nvPr>
        </p:nvSpPr>
        <p:spPr>
          <a:xfrm>
            <a:off x="571500" y="12269258"/>
            <a:ext cx="23235148" cy="555246"/>
          </a:xfrm>
          <a:prstGeom prst="rect">
            <a:avLst/>
          </a:prstGeom>
        </p:spPr>
        <p:txBody>
          <a:bodyPr anchor="t"/>
          <a:lstStyle>
            <a:lvl1pPr defTabSz="825500">
              <a:lnSpc>
                <a:spcPct val="100000"/>
              </a:lnSpc>
              <a:defRPr b="1" cap="all" spc="168" sz="2800">
                <a:solidFill>
                  <a:schemeClr val="accent4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1pPr>
            <a:lvl2pPr defTabSz="825500">
              <a:lnSpc>
                <a:spcPct val="100000"/>
              </a:lnSpc>
              <a:defRPr b="1" cap="all" spc="168" sz="2800">
                <a:solidFill>
                  <a:schemeClr val="accent4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2pPr>
            <a:lvl3pPr defTabSz="825500">
              <a:lnSpc>
                <a:spcPct val="100000"/>
              </a:lnSpc>
              <a:defRPr b="1" cap="all" spc="168" sz="2800">
                <a:solidFill>
                  <a:schemeClr val="accent4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3pPr>
            <a:lvl4pPr defTabSz="825500">
              <a:lnSpc>
                <a:spcPct val="100000"/>
              </a:lnSpc>
              <a:defRPr b="1" cap="all" spc="168" sz="2800">
                <a:solidFill>
                  <a:schemeClr val="accent4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4pPr>
            <a:lvl5pPr defTabSz="825500">
              <a:lnSpc>
                <a:spcPct val="100000"/>
              </a:lnSpc>
              <a:defRPr b="1" cap="all" spc="168" sz="2800">
                <a:solidFill>
                  <a:schemeClr val="accent4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5pPr>
          </a:lstStyle>
          <a:p>
            <a:pPr/>
            <a:r>
              <a:t>Author and Date 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5" name="Line"/>
          <p:cNvSpPr/>
          <p:nvPr/>
        </p:nvSpPr>
        <p:spPr>
          <a:xfrm>
            <a:off x="634955" y="9475085"/>
            <a:ext cx="23114090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16" name="Presentation Title"/>
          <p:cNvSpPr txBox="1"/>
          <p:nvPr>
            <p:ph type="title" hasCustomPrompt="1"/>
          </p:nvPr>
        </p:nvSpPr>
        <p:spPr>
          <a:xfrm>
            <a:off x="571500" y="9525885"/>
            <a:ext cx="23235148" cy="2647066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pc="-300" sz="15000">
                <a:solidFill>
                  <a:srgbClr val="FFFFFF"/>
                </a:solidFill>
                <a:latin typeface="Founders Grotesk Semibold"/>
                <a:ea typeface="Founders Grotesk Semibold"/>
                <a:cs typeface="Founders Grotesk Semibold"/>
                <a:sym typeface="Founders Grotesk Semibold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17" name="Body Level One…"/>
          <p:cNvSpPr txBox="1"/>
          <p:nvPr>
            <p:ph type="body" sz="quarter" idx="21" hasCustomPrompt="1"/>
          </p:nvPr>
        </p:nvSpPr>
        <p:spPr>
          <a:xfrm>
            <a:off x="571500" y="847715"/>
            <a:ext cx="23235148" cy="2324102"/>
          </a:xfrm>
          <a:prstGeom prst="rect">
            <a:avLst/>
          </a:prstGeom>
        </p:spPr>
        <p:txBody>
          <a:bodyPr anchor="t"/>
          <a:lstStyle>
            <a:lvl1pPr defTabSz="825500">
              <a:defRPr spc="-100" sz="8000">
                <a:solidFill>
                  <a:schemeClr val="accent4"/>
                </a:solidFill>
                <a:latin typeface="Founders Grotesk"/>
                <a:ea typeface="Founders Grotesk"/>
                <a:cs typeface="Founders Grotesk"/>
                <a:sym typeface="Founders Grotesk"/>
              </a:defRPr>
            </a:lvl1pPr>
          </a:lstStyle>
          <a:p>
            <a:pPr/>
            <a:r>
              <a:t>Presentation Subtitle</a:t>
            </a:r>
          </a:p>
        </p:txBody>
      </p:sp>
      <p:sp>
        <p:nvSpPr>
          <p:cNvPr id="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tatemen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Line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116" name="Line"/>
          <p:cNvSpPr/>
          <p:nvPr/>
        </p:nvSpPr>
        <p:spPr>
          <a:xfrm>
            <a:off x="639141" y="692907"/>
            <a:ext cx="23114004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117" name="Body Level One…"/>
          <p:cNvSpPr txBox="1"/>
          <p:nvPr>
            <p:ph type="body" sz="half" idx="1" hasCustomPrompt="1"/>
          </p:nvPr>
        </p:nvSpPr>
        <p:spPr>
          <a:xfrm>
            <a:off x="571500" y="3898900"/>
            <a:ext cx="23236827" cy="5499100"/>
          </a:xfrm>
          <a:prstGeom prst="rect">
            <a:avLst/>
          </a:prstGeom>
        </p:spPr>
        <p:txBody>
          <a:bodyPr/>
          <a:lstStyle>
            <a:lvl1pPr defTabSz="825500">
              <a:lnSpc>
                <a:spcPct val="100000"/>
              </a:lnSpc>
              <a:defRPr spc="-239" sz="12000">
                <a:latin typeface="Founders Grotesk"/>
                <a:ea typeface="Founders Grotesk"/>
                <a:cs typeface="Founders Grotesk"/>
                <a:sym typeface="Founders Grotesk"/>
              </a:defRPr>
            </a:lvl1pPr>
            <a:lvl2pPr defTabSz="825500">
              <a:lnSpc>
                <a:spcPct val="100000"/>
              </a:lnSpc>
              <a:defRPr spc="-239" sz="12000">
                <a:latin typeface="Founders Grotesk"/>
                <a:ea typeface="Founders Grotesk"/>
                <a:cs typeface="Founders Grotesk"/>
                <a:sym typeface="Founders Grotesk"/>
              </a:defRPr>
            </a:lvl2pPr>
            <a:lvl3pPr defTabSz="825500">
              <a:lnSpc>
                <a:spcPct val="100000"/>
              </a:lnSpc>
              <a:defRPr spc="-239" sz="12000">
                <a:latin typeface="Founders Grotesk"/>
                <a:ea typeface="Founders Grotesk"/>
                <a:cs typeface="Founders Grotesk"/>
                <a:sym typeface="Founders Grotesk"/>
              </a:defRPr>
            </a:lvl3pPr>
            <a:lvl4pPr defTabSz="825500">
              <a:lnSpc>
                <a:spcPct val="100000"/>
              </a:lnSpc>
              <a:defRPr spc="-239" sz="12000">
                <a:latin typeface="Founders Grotesk"/>
                <a:ea typeface="Founders Grotesk"/>
                <a:cs typeface="Founders Grotesk"/>
                <a:sym typeface="Founders Grotesk"/>
              </a:defRPr>
            </a:lvl4pPr>
            <a:lvl5pPr defTabSz="825500">
              <a:lnSpc>
                <a:spcPct val="100000"/>
              </a:lnSpc>
              <a:defRPr spc="-239" sz="12000">
                <a:latin typeface="Founders Grotesk"/>
                <a:ea typeface="Founders Grotesk"/>
                <a:cs typeface="Founders Grotesk"/>
                <a:sym typeface="Founders Grotesk"/>
              </a:defRPr>
            </a:lvl5pPr>
          </a:lstStyle>
          <a:p>
            <a:pPr/>
            <a:r>
              <a:t>Statement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1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ig F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Body Level One…"/>
          <p:cNvSpPr txBox="1"/>
          <p:nvPr>
            <p:ph type="body" idx="1" hasCustomPrompt="1"/>
          </p:nvPr>
        </p:nvSpPr>
        <p:spPr>
          <a:xfrm>
            <a:off x="634998" y="1346200"/>
            <a:ext cx="23241003" cy="8451368"/>
          </a:xfrm>
          <a:prstGeom prst="rect">
            <a:avLst/>
          </a:prstGeom>
        </p:spPr>
        <p:txBody>
          <a:bodyPr anchor="b"/>
          <a:lstStyle>
            <a:lvl1pPr defTabSz="825500">
              <a:defRPr spc="-419" sz="42000">
                <a:latin typeface="Founders Grotesk Light"/>
                <a:ea typeface="Founders Grotesk Light"/>
                <a:cs typeface="Founders Grotesk Light"/>
                <a:sym typeface="Founders Grotesk Light"/>
              </a:defRPr>
            </a:lvl1pPr>
            <a:lvl2pPr defTabSz="825500">
              <a:defRPr spc="-419" sz="42000">
                <a:latin typeface="Founders Grotesk Light"/>
                <a:ea typeface="Founders Grotesk Light"/>
                <a:cs typeface="Founders Grotesk Light"/>
                <a:sym typeface="Founders Grotesk Light"/>
              </a:defRPr>
            </a:lvl2pPr>
            <a:lvl3pPr defTabSz="825500">
              <a:defRPr spc="-419" sz="42000">
                <a:latin typeface="Founders Grotesk Light"/>
                <a:ea typeface="Founders Grotesk Light"/>
                <a:cs typeface="Founders Grotesk Light"/>
                <a:sym typeface="Founders Grotesk Light"/>
              </a:defRPr>
            </a:lvl3pPr>
            <a:lvl4pPr defTabSz="825500">
              <a:defRPr spc="-419" sz="42000">
                <a:latin typeface="Founders Grotesk Light"/>
                <a:ea typeface="Founders Grotesk Light"/>
                <a:cs typeface="Founders Grotesk Light"/>
                <a:sym typeface="Founders Grotesk Light"/>
              </a:defRPr>
            </a:lvl4pPr>
            <a:lvl5pPr defTabSz="825500">
              <a:defRPr spc="-419" sz="42000">
                <a:latin typeface="Founders Grotesk Light"/>
                <a:ea typeface="Founders Grotesk Light"/>
                <a:cs typeface="Founders Grotesk Light"/>
                <a:sym typeface="Founders Grotesk Light"/>
              </a:defRPr>
            </a:lvl5pPr>
          </a:lstStyle>
          <a:p>
            <a:pPr/>
            <a:r>
              <a:t>100%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26" name="Fact information"/>
          <p:cNvSpPr txBox="1"/>
          <p:nvPr>
            <p:ph type="body" sz="quarter" idx="21" hasCustomPrompt="1"/>
          </p:nvPr>
        </p:nvSpPr>
        <p:spPr>
          <a:xfrm>
            <a:off x="635000" y="9170947"/>
            <a:ext cx="23241000" cy="932817"/>
          </a:xfrm>
          <a:prstGeom prst="rect">
            <a:avLst/>
          </a:prstGeom>
        </p:spPr>
        <p:txBody>
          <a:bodyPr anchor="t"/>
          <a:lstStyle>
            <a:lvl1pPr>
              <a:defRPr spc="-100"/>
            </a:lvl1pPr>
          </a:lstStyle>
          <a:p>
            <a:pPr/>
            <a:r>
              <a:t>Fact information</a:t>
            </a:r>
          </a:p>
        </p:txBody>
      </p:sp>
      <p:sp>
        <p:nvSpPr>
          <p:cNvPr id="127" name="Line"/>
          <p:cNvSpPr/>
          <p:nvPr/>
        </p:nvSpPr>
        <p:spPr>
          <a:xfrm>
            <a:off x="634999" y="12192000"/>
            <a:ext cx="23118144" cy="0"/>
          </a:xfrm>
          <a:prstGeom prst="line">
            <a:avLst/>
          </a:prstGeom>
          <a:ln w="38100">
            <a:solidFill>
              <a:srgbClr val="00003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128" name="Line"/>
          <p:cNvSpPr/>
          <p:nvPr/>
        </p:nvSpPr>
        <p:spPr>
          <a:xfrm>
            <a:off x="639141" y="692907"/>
            <a:ext cx="23114004" cy="1"/>
          </a:xfrm>
          <a:prstGeom prst="line">
            <a:avLst/>
          </a:prstGeom>
          <a:ln w="114300">
            <a:solidFill>
              <a:srgbClr val="00003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129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Body Level One…"/>
          <p:cNvSpPr txBox="1"/>
          <p:nvPr>
            <p:ph type="body" sz="quarter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37" name="Body Level One…"/>
          <p:cNvSpPr txBox="1"/>
          <p:nvPr>
            <p:ph type="body" sz="half" idx="21" hasCustomPrompt="1"/>
          </p:nvPr>
        </p:nvSpPr>
        <p:spPr>
          <a:xfrm>
            <a:off x="515837" y="1325581"/>
            <a:ext cx="23241004" cy="4970080"/>
          </a:xfrm>
          <a:prstGeom prst="rect">
            <a:avLst/>
          </a:prstGeom>
        </p:spPr>
        <p:txBody>
          <a:bodyPr anchor="t"/>
          <a:lstStyle>
            <a:lvl1pPr marL="419100" indent="-419100" defTabSz="825500">
              <a:defRPr spc="-200" sz="12000">
                <a:latin typeface="Founders Grotesk"/>
                <a:ea typeface="Founders Grotesk"/>
                <a:cs typeface="Founders Grotesk"/>
                <a:sym typeface="Founders Grotesk"/>
              </a:defRPr>
            </a:lvl1pPr>
          </a:lstStyle>
          <a:p>
            <a:pPr/>
            <a:r>
              <a:t>“Notable Quote”</a:t>
            </a:r>
          </a:p>
        </p:txBody>
      </p:sp>
      <p:sp>
        <p:nvSpPr>
          <p:cNvPr id="13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 - 3 Up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ink flamingo with its nose to the water"/>
          <p:cNvSpPr/>
          <p:nvPr>
            <p:ph type="pic" sz="half" idx="21"/>
          </p:nvPr>
        </p:nvSpPr>
        <p:spPr>
          <a:xfrm>
            <a:off x="12192000" y="-1003300"/>
            <a:ext cx="11557000" cy="767926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46" name="Black iguana with its baby on its back"/>
          <p:cNvSpPr/>
          <p:nvPr>
            <p:ph type="pic" sz="half" idx="22"/>
          </p:nvPr>
        </p:nvSpPr>
        <p:spPr>
          <a:xfrm>
            <a:off x="12192000" y="5397500"/>
            <a:ext cx="11557000" cy="774978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47" name="Blue-footed booby bird on sand"/>
          <p:cNvSpPr/>
          <p:nvPr>
            <p:ph type="pic" idx="23"/>
          </p:nvPr>
        </p:nvSpPr>
        <p:spPr>
          <a:xfrm>
            <a:off x="571500" y="-698500"/>
            <a:ext cx="11684000" cy="144264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4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Sea turtle swimming underwater"/>
          <p:cNvSpPr/>
          <p:nvPr>
            <p:ph type="pic" idx="21"/>
          </p:nvPr>
        </p:nvSpPr>
        <p:spPr>
          <a:xfrm>
            <a:off x="0" y="-2984500"/>
            <a:ext cx="28333700" cy="17480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156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Photo"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ea turtle swimming underwater"/>
          <p:cNvSpPr/>
          <p:nvPr>
            <p:ph type="pic" idx="21"/>
          </p:nvPr>
        </p:nvSpPr>
        <p:spPr>
          <a:xfrm>
            <a:off x="0" y="-3898900"/>
            <a:ext cx="28587700" cy="17636699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26" name="Body Level One…"/>
          <p:cNvSpPr txBox="1"/>
          <p:nvPr>
            <p:ph type="body" sz="quarter" idx="1" hasCustomPrompt="1"/>
          </p:nvPr>
        </p:nvSpPr>
        <p:spPr>
          <a:xfrm>
            <a:off x="571500" y="12269258"/>
            <a:ext cx="23241000" cy="555246"/>
          </a:xfrm>
          <a:prstGeom prst="rect">
            <a:avLst/>
          </a:prstGeom>
        </p:spPr>
        <p:txBody>
          <a:bodyPr anchor="t"/>
          <a:lstStyle>
            <a:lvl1pPr defTabSz="825500">
              <a:lnSpc>
                <a:spcPct val="100000"/>
              </a:lnSpc>
              <a:defRPr b="1" cap="all" spc="168" sz="2800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1pPr>
            <a:lvl2pPr defTabSz="825500">
              <a:lnSpc>
                <a:spcPct val="100000"/>
              </a:lnSpc>
              <a:defRPr b="1" cap="all" spc="168" sz="2800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2pPr>
            <a:lvl3pPr defTabSz="825500">
              <a:lnSpc>
                <a:spcPct val="100000"/>
              </a:lnSpc>
              <a:defRPr b="1" cap="all" spc="168" sz="2800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3pPr>
            <a:lvl4pPr defTabSz="825500">
              <a:lnSpc>
                <a:spcPct val="100000"/>
              </a:lnSpc>
              <a:defRPr b="1" cap="all" spc="168" sz="2800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4pPr>
            <a:lvl5pPr defTabSz="825500">
              <a:lnSpc>
                <a:spcPct val="100000"/>
              </a:lnSpc>
              <a:defRPr b="1" cap="all" spc="168" sz="2800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27" name="Body Level One…"/>
          <p:cNvSpPr txBox="1"/>
          <p:nvPr>
            <p:ph type="body" sz="quarter" idx="22" hasCustomPrompt="1"/>
          </p:nvPr>
        </p:nvSpPr>
        <p:spPr>
          <a:xfrm>
            <a:off x="571500" y="853952"/>
            <a:ext cx="23241000" cy="2321050"/>
          </a:xfrm>
          <a:prstGeom prst="rect">
            <a:avLst/>
          </a:prstGeom>
        </p:spPr>
        <p:txBody>
          <a:bodyPr anchor="t"/>
          <a:lstStyle>
            <a:lvl1pPr defTabSz="825500">
              <a:defRPr spc="-100" sz="8000">
                <a:solidFill>
                  <a:srgbClr val="FFFFFF"/>
                </a:solidFill>
                <a:latin typeface="Founders Grotesk"/>
                <a:ea typeface="Founders Grotesk"/>
                <a:cs typeface="Founders Grotesk"/>
                <a:sym typeface="Founders Grotesk"/>
              </a:defRPr>
            </a:lvl1pPr>
          </a:lstStyle>
          <a:p>
            <a:pPr/>
            <a:r>
              <a:t>Presentation Subtitle</a:t>
            </a:r>
          </a:p>
        </p:txBody>
      </p:sp>
      <p:sp>
        <p:nvSpPr>
          <p:cNvPr id="28" name="Line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29" name="Line"/>
          <p:cNvSpPr/>
          <p:nvPr/>
        </p:nvSpPr>
        <p:spPr>
          <a:xfrm>
            <a:off x="634955" y="9475085"/>
            <a:ext cx="23114090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30" name="Presentation Title"/>
          <p:cNvSpPr txBox="1"/>
          <p:nvPr>
            <p:ph type="title" hasCustomPrompt="1"/>
          </p:nvPr>
        </p:nvSpPr>
        <p:spPr>
          <a:xfrm>
            <a:off x="571500" y="9525000"/>
            <a:ext cx="23241000" cy="2641600"/>
          </a:xfrm>
          <a:prstGeom prst="rect">
            <a:avLst/>
          </a:prstGeom>
        </p:spPr>
        <p:txBody>
          <a:bodyPr/>
          <a:lstStyle>
            <a:lvl1pPr>
              <a:lnSpc>
                <a:spcPct val="70000"/>
              </a:lnSpc>
              <a:defRPr spc="-300" sz="15000">
                <a:solidFill>
                  <a:srgbClr val="FFFFFF"/>
                </a:solidFill>
                <a:latin typeface="Founders Grotesk Semibold"/>
                <a:ea typeface="Founders Grotesk Semibold"/>
                <a:cs typeface="Founders Grotesk Semibold"/>
                <a:sym typeface="Founders Grotesk Semibold"/>
              </a:defRPr>
            </a:lvl1pPr>
          </a:lstStyle>
          <a:p>
            <a:pPr/>
            <a:r>
              <a:t>Presentation Title</a:t>
            </a:r>
          </a:p>
        </p:txBody>
      </p:sp>
      <p:sp>
        <p:nvSpPr>
          <p:cNvPr id="31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Photo Alt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ea turtle swimming underwater with a school of fish"/>
          <p:cNvSpPr/>
          <p:nvPr>
            <p:ph type="pic" idx="21"/>
          </p:nvPr>
        </p:nvSpPr>
        <p:spPr>
          <a:xfrm>
            <a:off x="9626600" y="-2"/>
            <a:ext cx="21901493" cy="1371600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39" name="Line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40" name="Line"/>
          <p:cNvSpPr/>
          <p:nvPr/>
        </p:nvSpPr>
        <p:spPr>
          <a:xfrm>
            <a:off x="639141" y="692907"/>
            <a:ext cx="23114004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41" name="Body Level One…"/>
          <p:cNvSpPr txBox="1"/>
          <p:nvPr>
            <p:ph type="body" sz="quarter" idx="1" hasCustomPrompt="1"/>
          </p:nvPr>
        </p:nvSpPr>
        <p:spPr>
          <a:xfrm>
            <a:off x="571500" y="12269258"/>
            <a:ext cx="11049000" cy="555246"/>
          </a:xfrm>
          <a:prstGeom prst="rect">
            <a:avLst/>
          </a:prstGeom>
        </p:spPr>
        <p:txBody>
          <a:bodyPr anchor="t"/>
          <a:lstStyle>
            <a:lvl1pPr defTabSz="825500">
              <a:lnSpc>
                <a:spcPct val="100000"/>
              </a:lnSpc>
              <a:defRPr b="1" cap="all" spc="168" sz="2800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1pPr>
            <a:lvl2pPr defTabSz="825500">
              <a:lnSpc>
                <a:spcPct val="100000"/>
              </a:lnSpc>
              <a:defRPr b="1" cap="all" spc="168" sz="2800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2pPr>
            <a:lvl3pPr defTabSz="825500">
              <a:lnSpc>
                <a:spcPct val="100000"/>
              </a:lnSpc>
              <a:defRPr b="1" cap="all" spc="168" sz="2800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3pPr>
            <a:lvl4pPr defTabSz="825500">
              <a:lnSpc>
                <a:spcPct val="100000"/>
              </a:lnSpc>
              <a:defRPr b="1" cap="all" spc="168" sz="2800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4pPr>
            <a:lvl5pPr defTabSz="825500">
              <a:lnSpc>
                <a:spcPct val="100000"/>
              </a:lnSpc>
              <a:defRPr b="1" cap="all" spc="168" sz="2800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42" name="Slide Title"/>
          <p:cNvSpPr txBox="1"/>
          <p:nvPr>
            <p:ph type="title" hasCustomPrompt="1"/>
          </p:nvPr>
        </p:nvSpPr>
        <p:spPr>
          <a:xfrm>
            <a:off x="571500" y="4770137"/>
            <a:ext cx="11049000" cy="7036979"/>
          </a:xfrm>
          <a:prstGeom prst="rect">
            <a:avLst/>
          </a:prstGeom>
        </p:spPr>
        <p:txBody>
          <a:bodyPr/>
          <a:lstStyle>
            <a:lvl1pPr>
              <a:defRPr spc="-300" sz="15000">
                <a:solidFill>
                  <a:schemeClr val="accent1"/>
                </a:solidFill>
                <a:latin typeface="Founders Grotesk Semibold"/>
                <a:ea typeface="Founders Grotesk Semibold"/>
                <a:cs typeface="Founders Grotesk Semibold"/>
                <a:sym typeface="Founders Grotesk Semibold"/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Line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51" name="Body Level One…"/>
          <p:cNvSpPr txBox="1"/>
          <p:nvPr>
            <p:ph type="body" sz="quarter" idx="1" hasCustomPrompt="1"/>
          </p:nvPr>
        </p:nvSpPr>
        <p:spPr>
          <a:xfrm>
            <a:off x="571500" y="12269258"/>
            <a:ext cx="23241000" cy="555246"/>
          </a:xfrm>
          <a:prstGeom prst="rect">
            <a:avLst/>
          </a:prstGeom>
        </p:spPr>
        <p:txBody>
          <a:bodyPr anchor="t"/>
          <a:lstStyle>
            <a:lvl1pPr defTabSz="825500">
              <a:lnSpc>
                <a:spcPct val="100000"/>
              </a:lnSpc>
              <a:defRPr b="1" cap="all" spc="168" sz="2800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1pPr>
            <a:lvl2pPr defTabSz="825500">
              <a:lnSpc>
                <a:spcPct val="100000"/>
              </a:lnSpc>
              <a:defRPr b="1" cap="all" spc="168" sz="2800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2pPr>
            <a:lvl3pPr defTabSz="825500">
              <a:lnSpc>
                <a:spcPct val="100000"/>
              </a:lnSpc>
              <a:defRPr b="1" cap="all" spc="168" sz="2800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3pPr>
            <a:lvl4pPr defTabSz="825500">
              <a:lnSpc>
                <a:spcPct val="100000"/>
              </a:lnSpc>
              <a:defRPr b="1" cap="all" spc="168" sz="2800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4pPr>
            <a:lvl5pPr defTabSz="825500">
              <a:lnSpc>
                <a:spcPct val="100000"/>
              </a:lnSpc>
              <a:defRPr b="1" cap="all" spc="168" sz="2800"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5pPr>
          </a:lstStyle>
          <a:p>
            <a:pPr/>
            <a:r>
              <a:t>Author and Date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2" name="Body Level One…"/>
          <p:cNvSpPr txBox="1"/>
          <p:nvPr>
            <p:ph type="body" idx="21" hasCustomPrompt="1"/>
          </p:nvPr>
        </p:nvSpPr>
        <p:spPr>
          <a:xfrm>
            <a:off x="571500" y="3904441"/>
            <a:ext cx="23241000" cy="7697009"/>
          </a:xfrm>
          <a:prstGeom prst="rect">
            <a:avLst/>
          </a:prstGeom>
        </p:spPr>
        <p:txBody>
          <a:bodyPr anchor="t"/>
          <a:lstStyle>
            <a:lvl1pPr marL="457200" indent="-457200" defTabSz="825500"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defRPr spc="-100" sz="4200">
                <a:solidFill>
                  <a:srgbClr val="000000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Slide bullet text</a:t>
            </a:r>
          </a:p>
        </p:txBody>
      </p:sp>
      <p:sp>
        <p:nvSpPr>
          <p:cNvPr id="53" name="Slide Title"/>
          <p:cNvSpPr txBox="1"/>
          <p:nvPr>
            <p:ph type="title" hasCustomPrompt="1"/>
          </p:nvPr>
        </p:nvSpPr>
        <p:spPr>
          <a:xfrm>
            <a:off x="571500" y="1671249"/>
            <a:ext cx="23241000" cy="1951021"/>
          </a:xfrm>
          <a:prstGeom prst="rect">
            <a:avLst/>
          </a:prstGeom>
        </p:spPr>
        <p:txBody>
          <a:bodyPr/>
          <a:lstStyle>
            <a:lvl1pPr>
              <a:lnSpc>
                <a:spcPct val="60000"/>
              </a:lnSpc>
              <a:defRPr spc="-239" sz="12000">
                <a:solidFill>
                  <a:schemeClr val="accent1"/>
                </a:solidFill>
                <a:latin typeface="Founders Grotesk Semibold"/>
                <a:ea typeface="Founders Grotesk Semibold"/>
                <a:cs typeface="Founders Grotesk Semibold"/>
                <a:sym typeface="Founders Grotesk Semibold"/>
              </a:defRPr>
            </a:lvl1pPr>
          </a:lstStyle>
          <a:p>
            <a:pPr/>
            <a:r>
              <a:t>Slide Title</a:t>
            </a:r>
          </a:p>
        </p:txBody>
      </p:sp>
      <p:sp>
        <p:nvSpPr>
          <p:cNvPr id="54" name="Line"/>
          <p:cNvSpPr/>
          <p:nvPr/>
        </p:nvSpPr>
        <p:spPr>
          <a:xfrm>
            <a:off x="635000" y="715054"/>
            <a:ext cx="23114000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55" name="Slide Number"/>
          <p:cNvSpPr txBox="1"/>
          <p:nvPr>
            <p:ph type="sldNum" sz="quarter" idx="2"/>
          </p:nvPr>
        </p:nvSpPr>
        <p:spPr>
          <a:xfrm>
            <a:off x="23436122" y="12268200"/>
            <a:ext cx="371756" cy="555245"/>
          </a:xfrm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ullets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Line"/>
          <p:cNvSpPr/>
          <p:nvPr/>
        </p:nvSpPr>
        <p:spPr>
          <a:xfrm>
            <a:off x="634999" y="12192000"/>
            <a:ext cx="23118144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63" name="Line"/>
          <p:cNvSpPr/>
          <p:nvPr/>
        </p:nvSpPr>
        <p:spPr>
          <a:xfrm>
            <a:off x="639141" y="692907"/>
            <a:ext cx="23114004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64" name="Body Level One…"/>
          <p:cNvSpPr txBox="1"/>
          <p:nvPr>
            <p:ph type="body" idx="1" hasCustomPrompt="1"/>
          </p:nvPr>
        </p:nvSpPr>
        <p:spPr>
          <a:xfrm>
            <a:off x="571500" y="3898900"/>
            <a:ext cx="23241000" cy="7696200"/>
          </a:xfrm>
          <a:prstGeom prst="rect">
            <a:avLst/>
          </a:prstGeom>
        </p:spPr>
        <p:txBody>
          <a:bodyPr numCol="2" spcCol="1162050" anchor="t"/>
          <a:lstStyle>
            <a:lvl1pPr marL="457200" indent="-457200" defTabSz="825500"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defRPr spc="-42" sz="4200">
                <a:solidFill>
                  <a:srgbClr val="000000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  <a:lvl2pPr marL="914400" indent="-457200" defTabSz="825500"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defRPr spc="-42" sz="4200">
                <a:solidFill>
                  <a:srgbClr val="000000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2pPr>
            <a:lvl3pPr marL="1371600" indent="-457200" defTabSz="825500"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defRPr spc="-42" sz="4200">
                <a:solidFill>
                  <a:srgbClr val="000000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3pPr>
            <a:lvl4pPr marL="1828800" indent="-457200" defTabSz="825500"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defRPr spc="-42" sz="4200">
                <a:solidFill>
                  <a:srgbClr val="000000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4pPr>
            <a:lvl5pPr marL="2286000" indent="-457200" defTabSz="825500"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defRPr spc="-42" sz="4200">
                <a:solidFill>
                  <a:srgbClr val="000000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5pPr>
          </a:lstStyle>
          <a:p>
            <a:pPr/>
            <a:r>
              <a:t>Slide bullet text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65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, Bullets &amp; Photo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Body Level One…"/>
          <p:cNvSpPr txBox="1"/>
          <p:nvPr>
            <p:ph type="body" sz="quarter" idx="1" hasCustomPrompt="1"/>
          </p:nvPr>
        </p:nvSpPr>
        <p:spPr>
          <a:xfrm>
            <a:off x="13157200" y="1852247"/>
            <a:ext cx="10256839" cy="1310643"/>
          </a:xfrm>
          <a:prstGeom prst="rect">
            <a:avLst/>
          </a:prstGeom>
        </p:spPr>
        <p:txBody>
          <a:bodyPr/>
          <a:lstStyle>
            <a:lvl1pPr>
              <a:defRPr spc="-79" sz="7900">
                <a:latin typeface="Founders Grotesk"/>
                <a:ea typeface="Founders Grotesk"/>
                <a:cs typeface="Founders Grotesk"/>
                <a:sym typeface="Founders Grotesk"/>
              </a:defRPr>
            </a:lvl1pPr>
            <a:lvl2pPr>
              <a:defRPr spc="-79" sz="7900">
                <a:latin typeface="Founders Grotesk"/>
                <a:ea typeface="Founders Grotesk"/>
                <a:cs typeface="Founders Grotesk"/>
                <a:sym typeface="Founders Grotesk"/>
              </a:defRPr>
            </a:lvl2pPr>
            <a:lvl3pPr>
              <a:defRPr spc="-79" sz="7900">
                <a:latin typeface="Founders Grotesk"/>
                <a:ea typeface="Founders Grotesk"/>
                <a:cs typeface="Founders Grotesk"/>
                <a:sym typeface="Founders Grotesk"/>
              </a:defRPr>
            </a:lvl3pPr>
            <a:lvl4pPr>
              <a:defRPr spc="-79" sz="7900">
                <a:latin typeface="Founders Grotesk"/>
                <a:ea typeface="Founders Grotesk"/>
                <a:cs typeface="Founders Grotesk"/>
                <a:sym typeface="Founders Grotesk"/>
              </a:defRPr>
            </a:lvl4pPr>
            <a:lvl5pPr>
              <a:defRPr spc="-79" sz="7900">
                <a:latin typeface="Founders Grotesk"/>
                <a:ea typeface="Founders Grotesk"/>
                <a:cs typeface="Founders Grotesk"/>
                <a:sym typeface="Founders Grotesk"/>
              </a:defRPr>
            </a:lvl5pPr>
          </a:lstStyle>
          <a:p>
            <a:pPr/>
            <a:r>
              <a:t>Slide Subtitle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73" name="Blue-footed booby bird on sand"/>
          <p:cNvSpPr/>
          <p:nvPr>
            <p:ph type="pic" idx="21"/>
          </p:nvPr>
        </p:nvSpPr>
        <p:spPr>
          <a:xfrm>
            <a:off x="0" y="-671784"/>
            <a:ext cx="12196747" cy="15059596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pPr/>
          </a:p>
        </p:txBody>
      </p:sp>
      <p:sp>
        <p:nvSpPr>
          <p:cNvPr id="74" name="Line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75" name="Line"/>
          <p:cNvSpPr/>
          <p:nvPr/>
        </p:nvSpPr>
        <p:spPr>
          <a:xfrm>
            <a:off x="639141" y="692907"/>
            <a:ext cx="23114004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76" name="Slide Title"/>
          <p:cNvSpPr txBox="1"/>
          <p:nvPr>
            <p:ph type="title" hasCustomPrompt="1"/>
          </p:nvPr>
        </p:nvSpPr>
        <p:spPr>
          <a:xfrm>
            <a:off x="13157200" y="864810"/>
            <a:ext cx="10256839" cy="1308101"/>
          </a:xfrm>
          <a:prstGeom prst="rect">
            <a:avLst/>
          </a:prstGeom>
        </p:spPr>
        <p:txBody>
          <a:bodyPr anchor="b"/>
          <a:lstStyle>
            <a:lvl1pPr>
              <a:defRPr spc="0">
                <a:solidFill>
                  <a:schemeClr val="accent1"/>
                </a:solidFill>
                <a:latin typeface="Founders Grotesk Semibold"/>
                <a:ea typeface="Founders Grotesk Semibold"/>
                <a:cs typeface="Founders Grotesk Semibold"/>
                <a:sym typeface="Founders Grotesk Semibold"/>
              </a:defRPr>
            </a:lvl1pPr>
          </a:lstStyle>
          <a:p>
            <a:pPr/>
            <a:r>
              <a:t>Slide Title </a:t>
            </a:r>
          </a:p>
        </p:txBody>
      </p:sp>
      <p:sp>
        <p:nvSpPr>
          <p:cNvPr id="77" name="Body Level One…"/>
          <p:cNvSpPr txBox="1"/>
          <p:nvPr>
            <p:ph type="body" sz="half" idx="22" hasCustomPrompt="1"/>
          </p:nvPr>
        </p:nvSpPr>
        <p:spPr>
          <a:xfrm>
            <a:off x="13157200" y="3904441"/>
            <a:ext cx="10256839" cy="7303309"/>
          </a:xfrm>
          <a:prstGeom prst="rect">
            <a:avLst/>
          </a:prstGeom>
        </p:spPr>
        <p:txBody>
          <a:bodyPr anchor="t"/>
          <a:lstStyle>
            <a:lvl1pPr marL="457200" indent="-457200" defTabSz="825500">
              <a:spcBef>
                <a:spcPts val="3600"/>
              </a:spcBef>
              <a:buClr>
                <a:schemeClr val="accent1"/>
              </a:buClr>
              <a:buSzPct val="100000"/>
              <a:buChar char="•"/>
              <a:defRPr spc="-100" sz="4200">
                <a:solidFill>
                  <a:srgbClr val="000000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Slide bullet text</a:t>
            </a:r>
          </a:p>
        </p:txBody>
      </p:sp>
      <p:sp>
        <p:nvSpPr>
          <p:cNvPr id="7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Section">
    <p:bg>
      <p:bgPr>
        <a:solidFill>
          <a:srgbClr val="AFFFF7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Line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1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86" name="Line"/>
          <p:cNvSpPr/>
          <p:nvPr/>
        </p:nvSpPr>
        <p:spPr>
          <a:xfrm>
            <a:off x="635000" y="9443335"/>
            <a:ext cx="23114000" cy="1"/>
          </a:xfrm>
          <a:prstGeom prst="line">
            <a:avLst/>
          </a:prstGeom>
          <a:ln w="114300">
            <a:solidFill>
              <a:schemeClr val="accent1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87" name="Section Title"/>
          <p:cNvSpPr txBox="1"/>
          <p:nvPr>
            <p:ph type="title" hasCustomPrompt="1"/>
          </p:nvPr>
        </p:nvSpPr>
        <p:spPr>
          <a:xfrm>
            <a:off x="571500" y="9530978"/>
            <a:ext cx="23241000" cy="2019302"/>
          </a:xfrm>
          <a:prstGeom prst="rect">
            <a:avLst/>
          </a:prstGeom>
        </p:spPr>
        <p:txBody>
          <a:bodyPr anchor="b"/>
          <a:lstStyle>
            <a:lvl1pPr>
              <a:lnSpc>
                <a:spcPct val="70000"/>
              </a:lnSpc>
              <a:defRPr spc="-300" sz="15000">
                <a:solidFill>
                  <a:schemeClr val="accent1"/>
                </a:solidFill>
                <a:latin typeface="Founders Grotesk Semibold"/>
                <a:ea typeface="Founders Grotesk Semibold"/>
                <a:cs typeface="Founders Grotesk Semibold"/>
                <a:sym typeface="Founders Grotesk Semibold"/>
              </a:defRPr>
            </a:lvl1pPr>
          </a:lstStyle>
          <a:p>
            <a:pPr/>
            <a:r>
              <a:t>Section Title</a:t>
            </a:r>
          </a:p>
        </p:txBody>
      </p:sp>
      <p:sp>
        <p:nvSpPr>
          <p:cNvPr id="8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Only"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Line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96" name="Line"/>
          <p:cNvSpPr/>
          <p:nvPr/>
        </p:nvSpPr>
        <p:spPr>
          <a:xfrm>
            <a:off x="639141" y="692907"/>
            <a:ext cx="23114004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97" name="Slide Title"/>
          <p:cNvSpPr txBox="1"/>
          <p:nvPr>
            <p:ph type="title" hasCustomPrompt="1"/>
          </p:nvPr>
        </p:nvSpPr>
        <p:spPr>
          <a:xfrm>
            <a:off x="571500" y="715982"/>
            <a:ext cx="23241000" cy="1951018"/>
          </a:xfrm>
          <a:prstGeom prst="rect">
            <a:avLst/>
          </a:prstGeom>
        </p:spPr>
        <p:txBody>
          <a:bodyPr/>
          <a:lstStyle>
            <a:lvl1pPr>
              <a:lnSpc>
                <a:spcPct val="60000"/>
              </a:lnSpc>
              <a:defRPr spc="-239" sz="12000">
                <a:solidFill>
                  <a:schemeClr val="accent1"/>
                </a:solidFill>
                <a:latin typeface="Founders Grotesk Semibold"/>
                <a:ea typeface="Founders Grotesk Semibold"/>
                <a:cs typeface="Founders Grotesk Semibold"/>
                <a:sym typeface="Founders Grotesk Semibold"/>
              </a:defRPr>
            </a:lvl1pPr>
          </a:lstStyle>
          <a:p>
            <a:pPr/>
            <a:r>
              <a:t>Slide Title </a:t>
            </a:r>
          </a:p>
        </p:txBody>
      </p:sp>
      <p:sp>
        <p:nvSpPr>
          <p:cNvPr id="9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Agenda"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Line"/>
          <p:cNvSpPr/>
          <p:nvPr/>
        </p:nvSpPr>
        <p:spPr>
          <a:xfrm>
            <a:off x="639141" y="692907"/>
            <a:ext cx="23114004" cy="1"/>
          </a:xfrm>
          <a:prstGeom prst="line">
            <a:avLst/>
          </a:prstGeom>
          <a:ln w="114300">
            <a:solidFill>
              <a:schemeClr val="accent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106" name="Agenda Title"/>
          <p:cNvSpPr txBox="1"/>
          <p:nvPr>
            <p:ph type="title" hasCustomPrompt="1"/>
          </p:nvPr>
        </p:nvSpPr>
        <p:spPr>
          <a:xfrm>
            <a:off x="575640" y="881081"/>
            <a:ext cx="23241003" cy="1951019"/>
          </a:xfrm>
          <a:prstGeom prst="rect">
            <a:avLst/>
          </a:prstGeom>
        </p:spPr>
        <p:txBody>
          <a:bodyPr/>
          <a:lstStyle/>
          <a:p>
            <a:pPr/>
            <a:r>
              <a:t>Agenda Title</a:t>
            </a:r>
          </a:p>
        </p:txBody>
      </p:sp>
      <p:sp>
        <p:nvSpPr>
          <p:cNvPr id="107" name="Body Level One…"/>
          <p:cNvSpPr txBox="1"/>
          <p:nvPr>
            <p:ph type="body" idx="1" hasCustomPrompt="1"/>
          </p:nvPr>
        </p:nvSpPr>
        <p:spPr>
          <a:xfrm>
            <a:off x="575640" y="3276600"/>
            <a:ext cx="23241003" cy="9870679"/>
          </a:xfrm>
          <a:prstGeom prst="rect">
            <a:avLst/>
          </a:prstGeom>
        </p:spPr>
        <p:txBody>
          <a:bodyPr anchor="t"/>
          <a:lstStyle>
            <a:lvl1pPr defTabSz="469900">
              <a:lnSpc>
                <a:spcPct val="120000"/>
              </a:lnSpc>
              <a:tabLst>
                <a:tab pos="469900" algn="l"/>
              </a:tabLst>
              <a:defRPr spc="0" sz="8000">
                <a:solidFill>
                  <a:srgbClr val="C3CCB0"/>
                </a:solidFill>
              </a:defRPr>
            </a:lvl1pPr>
            <a:lvl2pPr defTabSz="469900">
              <a:lnSpc>
                <a:spcPct val="120000"/>
              </a:lnSpc>
              <a:tabLst>
                <a:tab pos="469900" algn="l"/>
              </a:tabLst>
              <a:defRPr spc="0" sz="8000">
                <a:solidFill>
                  <a:srgbClr val="C3CCB0"/>
                </a:solidFill>
              </a:defRPr>
            </a:lvl2pPr>
            <a:lvl3pPr defTabSz="469900">
              <a:lnSpc>
                <a:spcPct val="120000"/>
              </a:lnSpc>
              <a:tabLst>
                <a:tab pos="469900" algn="l"/>
              </a:tabLst>
              <a:defRPr spc="0" sz="8000">
                <a:solidFill>
                  <a:srgbClr val="C3CCB0"/>
                </a:solidFill>
              </a:defRPr>
            </a:lvl3pPr>
            <a:lvl4pPr defTabSz="469900">
              <a:lnSpc>
                <a:spcPct val="120000"/>
              </a:lnSpc>
              <a:tabLst>
                <a:tab pos="469900" algn="l"/>
              </a:tabLst>
              <a:defRPr spc="0" sz="8000">
                <a:solidFill>
                  <a:srgbClr val="C3CCB0"/>
                </a:solidFill>
              </a:defRPr>
            </a:lvl4pPr>
            <a:lvl5pPr defTabSz="469900">
              <a:lnSpc>
                <a:spcPct val="120000"/>
              </a:lnSpc>
              <a:tabLst>
                <a:tab pos="469900" algn="l"/>
              </a:tabLst>
              <a:defRPr spc="0" sz="8000">
                <a:solidFill>
                  <a:srgbClr val="C3CCB0"/>
                </a:solidFill>
              </a:defRPr>
            </a:lvl5pPr>
          </a:lstStyle>
          <a:p>
            <a:pPr/>
            <a:r>
              <a:t>Agenda Topics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10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<Relationship Id="rId14" Type="http://schemas.openxmlformats.org/officeDocument/2006/relationships/slideLayout" Target="../slideLayouts/slideLayout13.xml"/><Relationship Id="rId15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15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C3D9E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>
            <a:off x="635000" y="12192000"/>
            <a:ext cx="23114000" cy="0"/>
          </a:xfrm>
          <a:prstGeom prst="line">
            <a:avLst/>
          </a:prstGeom>
          <a:ln w="38100">
            <a:solidFill>
              <a:srgbClr val="00003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3" name="Line"/>
          <p:cNvSpPr/>
          <p:nvPr/>
        </p:nvSpPr>
        <p:spPr>
          <a:xfrm>
            <a:off x="639141" y="692907"/>
            <a:ext cx="23114004" cy="1"/>
          </a:xfrm>
          <a:prstGeom prst="line">
            <a:avLst/>
          </a:prstGeom>
          <a:ln w="114300">
            <a:solidFill>
              <a:srgbClr val="000034"/>
            </a:solidFill>
            <a:miter lim="400000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4" name="Body Level One…"/>
          <p:cNvSpPr txBox="1"/>
          <p:nvPr>
            <p:ph type="body" idx="1" hasCustomPrompt="1"/>
          </p:nvPr>
        </p:nvSpPr>
        <p:spPr>
          <a:xfrm>
            <a:off x="1148059" y="9247147"/>
            <a:ext cx="22707183" cy="9328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normAutofit fontScale="100000" lnSpcReduction="0"/>
          </a:bodyPr>
          <a:lstStyle/>
          <a:p>
            <a:pPr/>
            <a:r>
              <a:t>Attribution</a:t>
            </a:r>
          </a:p>
          <a:p>
            <a:pPr lvl="1"/>
            <a:r>
              <a:t/>
            </a:r>
          </a:p>
          <a:p>
            <a:pPr lvl="2"/>
            <a:r>
              <a:t/>
            </a:r>
          </a:p>
          <a:p>
            <a:pPr lvl="3"/>
            <a:r>
              <a:t/>
            </a:r>
          </a:p>
          <a:p>
            <a:pPr lvl="4"/>
            <a:r>
              <a:t/>
            </a:r>
          </a:p>
        </p:txBody>
      </p:sp>
      <p:sp>
        <p:nvSpPr>
          <p:cNvPr id="5" name="Title Text"/>
          <p:cNvSpPr txBox="1"/>
          <p:nvPr>
            <p:ph type="title"/>
          </p:nvPr>
        </p:nvSpPr>
        <p:spPr>
          <a:xfrm>
            <a:off x="3653366" y="2743200"/>
            <a:ext cx="19507201" cy="435927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/>
            <a:r>
              <a:t>Title Text</a:t>
            </a:r>
          </a:p>
        </p:txBody>
      </p:sp>
      <p:sp>
        <p:nvSpPr>
          <p:cNvPr id="6" name="Slide Number"/>
          <p:cNvSpPr txBox="1"/>
          <p:nvPr>
            <p:ph type="sldNum" sz="quarter" idx="2"/>
          </p:nvPr>
        </p:nvSpPr>
        <p:spPr>
          <a:xfrm>
            <a:off x="23431499" y="12268200"/>
            <a:ext cx="371756" cy="555245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 defTabSz="825500">
              <a:spcBef>
                <a:spcPts val="0"/>
              </a:spcBef>
              <a:tabLst/>
              <a:defRPr spc="28" sz="2800">
                <a:solidFill>
                  <a:srgbClr val="000000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transition xmlns:p14="http://schemas.microsoft.com/office/powerpoint/2010/main" spd="med" advClick="1"/>
  <p:txStyles>
    <p:titleStyle>
      <a:lvl1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79" strike="noStrike" sz="8000" u="none">
          <a:solidFill>
            <a:schemeClr val="accent4"/>
          </a:solidFill>
          <a:uFillTx/>
          <a:latin typeface="Founders Grotesk"/>
          <a:ea typeface="Founders Grotesk"/>
          <a:cs typeface="Founders Grotesk"/>
          <a:sym typeface="Founders Grotesk"/>
        </a:defRPr>
      </a:lvl1pPr>
      <a:lvl2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79" strike="noStrike" sz="8000" u="none">
          <a:solidFill>
            <a:schemeClr val="accent4"/>
          </a:solidFill>
          <a:uFillTx/>
          <a:latin typeface="Founders Grotesk"/>
          <a:ea typeface="Founders Grotesk"/>
          <a:cs typeface="Founders Grotesk"/>
          <a:sym typeface="Founders Grotesk"/>
        </a:defRPr>
      </a:lvl2pPr>
      <a:lvl3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79" strike="noStrike" sz="8000" u="none">
          <a:solidFill>
            <a:schemeClr val="accent4"/>
          </a:solidFill>
          <a:uFillTx/>
          <a:latin typeface="Founders Grotesk"/>
          <a:ea typeface="Founders Grotesk"/>
          <a:cs typeface="Founders Grotesk"/>
          <a:sym typeface="Founders Grotesk"/>
        </a:defRPr>
      </a:lvl3pPr>
      <a:lvl4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79" strike="noStrike" sz="8000" u="none">
          <a:solidFill>
            <a:schemeClr val="accent4"/>
          </a:solidFill>
          <a:uFillTx/>
          <a:latin typeface="Founders Grotesk"/>
          <a:ea typeface="Founders Grotesk"/>
          <a:cs typeface="Founders Grotesk"/>
          <a:sym typeface="Founders Grotesk"/>
        </a:defRPr>
      </a:lvl4pPr>
      <a:lvl5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79" strike="noStrike" sz="8000" u="none">
          <a:solidFill>
            <a:schemeClr val="accent4"/>
          </a:solidFill>
          <a:uFillTx/>
          <a:latin typeface="Founders Grotesk"/>
          <a:ea typeface="Founders Grotesk"/>
          <a:cs typeface="Founders Grotesk"/>
          <a:sym typeface="Founders Grotesk"/>
        </a:defRPr>
      </a:lvl5pPr>
      <a:lvl6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79" strike="noStrike" sz="8000" u="none">
          <a:solidFill>
            <a:schemeClr val="accent4"/>
          </a:solidFill>
          <a:uFillTx/>
          <a:latin typeface="Founders Grotesk"/>
          <a:ea typeface="Founders Grotesk"/>
          <a:cs typeface="Founders Grotesk"/>
          <a:sym typeface="Founders Grotesk"/>
        </a:defRPr>
      </a:lvl6pPr>
      <a:lvl7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79" strike="noStrike" sz="8000" u="none">
          <a:solidFill>
            <a:schemeClr val="accent4"/>
          </a:solidFill>
          <a:uFillTx/>
          <a:latin typeface="Founders Grotesk"/>
          <a:ea typeface="Founders Grotesk"/>
          <a:cs typeface="Founders Grotesk"/>
          <a:sym typeface="Founders Grotesk"/>
        </a:defRPr>
      </a:lvl7pPr>
      <a:lvl8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79" strike="noStrike" sz="8000" u="none">
          <a:solidFill>
            <a:schemeClr val="accent4"/>
          </a:solidFill>
          <a:uFillTx/>
          <a:latin typeface="Founders Grotesk"/>
          <a:ea typeface="Founders Grotesk"/>
          <a:cs typeface="Founders Grotesk"/>
          <a:sym typeface="Founders Grotesk"/>
        </a:defRPr>
      </a:lvl8pPr>
      <a:lvl9pPr marL="0" marR="0" indent="0" algn="l" defTabSz="825500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79" strike="noStrike" sz="8000" u="none">
          <a:solidFill>
            <a:schemeClr val="accent4"/>
          </a:solidFill>
          <a:uFillTx/>
          <a:latin typeface="Founders Grotesk"/>
          <a:ea typeface="Founders Grotesk"/>
          <a:cs typeface="Founders Grotesk"/>
          <a:sym typeface="Founders Grotesk"/>
        </a:defRPr>
      </a:lvl9pPr>
    </p:titleStyle>
    <p:bodyStyle>
      <a:lvl1pPr marL="0" marR="0" indent="0" algn="l" defTabSz="81724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4" strike="noStrike" sz="5400" u="none">
          <a:solidFill>
            <a:schemeClr val="accent1"/>
          </a:solidFill>
          <a:uFillTx/>
          <a:latin typeface="Founders Grotesk Semibold"/>
          <a:ea typeface="Founders Grotesk Semibold"/>
          <a:cs typeface="Founders Grotesk Semibold"/>
          <a:sym typeface="Founders Grotesk Semibold"/>
        </a:defRPr>
      </a:lvl1pPr>
      <a:lvl2pPr marL="0" marR="0" indent="0" algn="l" defTabSz="81724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4" strike="noStrike" sz="5400" u="none">
          <a:solidFill>
            <a:schemeClr val="accent1"/>
          </a:solidFill>
          <a:uFillTx/>
          <a:latin typeface="Founders Grotesk Semibold"/>
          <a:ea typeface="Founders Grotesk Semibold"/>
          <a:cs typeface="Founders Grotesk Semibold"/>
          <a:sym typeface="Founders Grotesk Semibold"/>
        </a:defRPr>
      </a:lvl2pPr>
      <a:lvl3pPr marL="0" marR="0" indent="0" algn="l" defTabSz="81724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4" strike="noStrike" sz="5400" u="none">
          <a:solidFill>
            <a:schemeClr val="accent1"/>
          </a:solidFill>
          <a:uFillTx/>
          <a:latin typeface="Founders Grotesk Semibold"/>
          <a:ea typeface="Founders Grotesk Semibold"/>
          <a:cs typeface="Founders Grotesk Semibold"/>
          <a:sym typeface="Founders Grotesk Semibold"/>
        </a:defRPr>
      </a:lvl3pPr>
      <a:lvl4pPr marL="0" marR="0" indent="0" algn="l" defTabSz="81724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4" strike="noStrike" sz="5400" u="none">
          <a:solidFill>
            <a:schemeClr val="accent1"/>
          </a:solidFill>
          <a:uFillTx/>
          <a:latin typeface="Founders Grotesk Semibold"/>
          <a:ea typeface="Founders Grotesk Semibold"/>
          <a:cs typeface="Founders Grotesk Semibold"/>
          <a:sym typeface="Founders Grotesk Semibold"/>
        </a:defRPr>
      </a:lvl4pPr>
      <a:lvl5pPr marL="0" marR="0" indent="0" algn="l" defTabSz="81724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4" strike="noStrike" sz="5400" u="none">
          <a:solidFill>
            <a:schemeClr val="accent1"/>
          </a:solidFill>
          <a:uFillTx/>
          <a:latin typeface="Founders Grotesk Semibold"/>
          <a:ea typeface="Founders Grotesk Semibold"/>
          <a:cs typeface="Founders Grotesk Semibold"/>
          <a:sym typeface="Founders Grotesk Semibold"/>
        </a:defRPr>
      </a:lvl5pPr>
      <a:lvl6pPr marL="0" marR="0" indent="0" algn="l" defTabSz="81724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4" strike="noStrike" sz="5400" u="none">
          <a:solidFill>
            <a:schemeClr val="accent1"/>
          </a:solidFill>
          <a:uFillTx/>
          <a:latin typeface="Founders Grotesk Semibold"/>
          <a:ea typeface="Founders Grotesk Semibold"/>
          <a:cs typeface="Founders Grotesk Semibold"/>
          <a:sym typeface="Founders Grotesk Semibold"/>
        </a:defRPr>
      </a:lvl6pPr>
      <a:lvl7pPr marL="0" marR="0" indent="0" algn="l" defTabSz="81724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4" strike="noStrike" sz="5400" u="none">
          <a:solidFill>
            <a:schemeClr val="accent1"/>
          </a:solidFill>
          <a:uFillTx/>
          <a:latin typeface="Founders Grotesk Semibold"/>
          <a:ea typeface="Founders Grotesk Semibold"/>
          <a:cs typeface="Founders Grotesk Semibold"/>
          <a:sym typeface="Founders Grotesk Semibold"/>
        </a:defRPr>
      </a:lvl7pPr>
      <a:lvl8pPr marL="0" marR="0" indent="0" algn="l" defTabSz="81724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4" strike="noStrike" sz="5400" u="none">
          <a:solidFill>
            <a:schemeClr val="accent1"/>
          </a:solidFill>
          <a:uFillTx/>
          <a:latin typeface="Founders Grotesk Semibold"/>
          <a:ea typeface="Founders Grotesk Semibold"/>
          <a:cs typeface="Founders Grotesk Semibold"/>
          <a:sym typeface="Founders Grotesk Semibold"/>
        </a:defRPr>
      </a:lvl8pPr>
      <a:lvl9pPr marL="0" marR="0" indent="0" algn="l" defTabSz="817244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-54" strike="noStrike" sz="5400" u="none">
          <a:solidFill>
            <a:schemeClr val="accent1"/>
          </a:solidFill>
          <a:uFillTx/>
          <a:latin typeface="Founders Grotesk Semibold"/>
          <a:ea typeface="Founders Grotesk Semibold"/>
          <a:cs typeface="Founders Grotesk Semibold"/>
          <a:sym typeface="Founders Grotesk Semibold"/>
        </a:defRPr>
      </a:lvl9pPr>
    </p:bodyStyle>
    <p:otherStyle>
      <a:lvl1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28" strike="noStrike" sz="2800" u="none">
          <a:solidFill>
            <a:schemeClr val="tx1"/>
          </a:solidFill>
          <a:uFillTx/>
          <a:latin typeface="+mn-lt"/>
          <a:ea typeface="+mn-ea"/>
          <a:cs typeface="+mn-cs"/>
          <a:sym typeface="Founders Grotesk Condensed"/>
        </a:defRPr>
      </a:lvl1pPr>
      <a:lvl2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28" strike="noStrike" sz="2800" u="none">
          <a:solidFill>
            <a:schemeClr val="tx1"/>
          </a:solidFill>
          <a:uFillTx/>
          <a:latin typeface="+mn-lt"/>
          <a:ea typeface="+mn-ea"/>
          <a:cs typeface="+mn-cs"/>
          <a:sym typeface="Founders Grotesk Condensed"/>
        </a:defRPr>
      </a:lvl2pPr>
      <a:lvl3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28" strike="noStrike" sz="2800" u="none">
          <a:solidFill>
            <a:schemeClr val="tx1"/>
          </a:solidFill>
          <a:uFillTx/>
          <a:latin typeface="+mn-lt"/>
          <a:ea typeface="+mn-ea"/>
          <a:cs typeface="+mn-cs"/>
          <a:sym typeface="Founders Grotesk Condensed"/>
        </a:defRPr>
      </a:lvl3pPr>
      <a:lvl4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28" strike="noStrike" sz="2800" u="none">
          <a:solidFill>
            <a:schemeClr val="tx1"/>
          </a:solidFill>
          <a:uFillTx/>
          <a:latin typeface="+mn-lt"/>
          <a:ea typeface="+mn-ea"/>
          <a:cs typeface="+mn-cs"/>
          <a:sym typeface="Founders Grotesk Condensed"/>
        </a:defRPr>
      </a:lvl4pPr>
      <a:lvl5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28" strike="noStrike" sz="2800" u="none">
          <a:solidFill>
            <a:schemeClr val="tx1"/>
          </a:solidFill>
          <a:uFillTx/>
          <a:latin typeface="+mn-lt"/>
          <a:ea typeface="+mn-ea"/>
          <a:cs typeface="+mn-cs"/>
          <a:sym typeface="Founders Grotesk Condensed"/>
        </a:defRPr>
      </a:lvl5pPr>
      <a:lvl6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28" strike="noStrike" sz="2800" u="none">
          <a:solidFill>
            <a:schemeClr val="tx1"/>
          </a:solidFill>
          <a:uFillTx/>
          <a:latin typeface="+mn-lt"/>
          <a:ea typeface="+mn-ea"/>
          <a:cs typeface="+mn-cs"/>
          <a:sym typeface="Founders Grotesk Condensed"/>
        </a:defRPr>
      </a:lvl6pPr>
      <a:lvl7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28" strike="noStrike" sz="2800" u="none">
          <a:solidFill>
            <a:schemeClr val="tx1"/>
          </a:solidFill>
          <a:uFillTx/>
          <a:latin typeface="+mn-lt"/>
          <a:ea typeface="+mn-ea"/>
          <a:cs typeface="+mn-cs"/>
          <a:sym typeface="Founders Grotesk Condensed"/>
        </a:defRPr>
      </a:lvl7pPr>
      <a:lvl8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28" strike="noStrike" sz="2800" u="none">
          <a:solidFill>
            <a:schemeClr val="tx1"/>
          </a:solidFill>
          <a:uFillTx/>
          <a:latin typeface="+mn-lt"/>
          <a:ea typeface="+mn-ea"/>
          <a:cs typeface="+mn-cs"/>
          <a:sym typeface="Founders Grotesk Condensed"/>
        </a:defRPr>
      </a:lvl8pPr>
      <a:lvl9pPr marL="0" marR="0" indent="0" algn="r" defTabSz="8255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0" baseline="0" cap="none" i="0" spc="28" strike="noStrike" sz="2800" u="none">
          <a:solidFill>
            <a:schemeClr val="tx1"/>
          </a:solidFill>
          <a:uFillTx/>
          <a:latin typeface="+mn-lt"/>
          <a:ea typeface="+mn-ea"/>
          <a:cs typeface="+mn-cs"/>
          <a:sym typeface="Founders Grotesk Condensed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.tif"/><Relationship Id="rId4" Type="http://schemas.openxmlformats.org/officeDocument/2006/relationships/hyperlink" Target="https://arxiv.org/abs/2303.11395" TargetMode="External"/><Relationship Id="rId5" Type="http://schemas.openxmlformats.org/officeDocument/2006/relationships/image" Target="../media/image2.tif"/><Relationship Id="rId6" Type="http://schemas.openxmlformats.org/officeDocument/2006/relationships/image" Target="../media/image1.png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1.tif"/><Relationship Id="rId4" Type="http://schemas.openxmlformats.org/officeDocument/2006/relationships/hyperlink" Target="mailto:m.diamond@queensu.ca" TargetMode="External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tif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tif"/><Relationship Id="rId3" Type="http://schemas.openxmlformats.org/officeDocument/2006/relationships/image" Target="../media/image6.tif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tif"/><Relationship Id="rId3" Type="http://schemas.openxmlformats.org/officeDocument/2006/relationships/image" Target="../media/image4.tif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png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.tif"/><Relationship Id="rId3" Type="http://schemas.openxmlformats.org/officeDocument/2006/relationships/image" Target="../media/image7.png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tif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tif"/><Relationship Id="rId3" Type="http://schemas.openxmlformats.org/officeDocument/2006/relationships/image" Target="../media/image8.png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tif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2" name="Sea turtle swimming underwater" descr="Sea turtle swimming underwater"/>
          <p:cNvPicPr>
            <a:picLocks noChangeAspect="1"/>
          </p:cNvPicPr>
          <p:nvPr>
            <p:ph type="pic" idx="21"/>
          </p:nvPr>
        </p:nvPicPr>
        <p:blipFill>
          <a:blip r:embed="rId3">
            <a:extLst/>
          </a:blip>
          <a:srcRect l="0" t="14223" r="0" b="1422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173" name="05.05.2023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 spc="100"/>
            </a:lvl1pPr>
          </a:lstStyle>
          <a:p>
            <a:pPr/>
            <a:r>
              <a:t>05.09.2023</a:t>
            </a:r>
          </a:p>
        </p:txBody>
      </p:sp>
      <p:sp>
        <p:nvSpPr>
          <p:cNvPr id="174" name="Melissa Diamond…"/>
          <p:cNvSpPr txBox="1"/>
          <p:nvPr>
            <p:ph type="body" idx="22"/>
          </p:nvPr>
        </p:nvSpPr>
        <p:spPr>
          <a:xfrm>
            <a:off x="4644928" y="7187739"/>
            <a:ext cx="15094144" cy="3423042"/>
          </a:xfrm>
          <a:prstGeom prst="rect">
            <a:avLst/>
          </a:prstGeom>
          <a:solidFill>
            <a:srgbClr val="000034">
              <a:alpha val="61320"/>
            </a:srgbClr>
          </a:solidFill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algn="ctr" defTabSz="429259">
              <a:defRPr b="1" sz="4400"/>
            </a:pPr>
            <a:r>
              <a:t>Melissa Diamond</a:t>
            </a:r>
            <a:endParaRPr spc="-44"/>
          </a:p>
          <a:p>
            <a:pPr algn="ctr" defTabSz="429259">
              <a:defRPr sz="4400"/>
            </a:pPr>
            <a:r>
              <a:t>Queen’s University</a:t>
            </a:r>
          </a:p>
          <a:p>
            <a:pPr algn="ctr" defTabSz="429259">
              <a:defRPr sz="4400"/>
            </a:pPr>
            <a:r>
              <a:t>Pheno 2023</a:t>
            </a:r>
            <a:endParaRPr spc="-44"/>
          </a:p>
          <a:p>
            <a:pPr defTabSz="429259">
              <a:defRPr spc="-41" sz="4100"/>
            </a:pPr>
          </a:p>
          <a:p>
            <a:pPr algn="ctr" defTabSz="429259">
              <a:defRPr spc="-99" sz="4100"/>
            </a:pPr>
            <a:r>
              <a:t>Based on  </a:t>
            </a:r>
            <a:r>
              <a:rPr b="1"/>
              <a:t>2106.03879, </a:t>
            </a:r>
            <a:r>
              <a:rPr b="1">
                <a:hlinkClick r:id="rId4" invalidUrl="" action="" tgtFrame="" tooltip="" history="1" highlightClick="0" endSnd="0"/>
              </a:rPr>
              <a:t>2303.11395</a:t>
            </a:r>
            <a:r>
              <a:rPr b="1">
                <a:solidFill>
                  <a:srgbClr val="000000"/>
                </a:solidFill>
              </a:rPr>
              <a:t> </a:t>
            </a:r>
            <a:r>
              <a:t>and ongoing work with Damiano Fiorillo, Gustavo Marques Tavares, Irene Tambora, and Edoardo Vitagliano</a:t>
            </a:r>
          </a:p>
        </p:txBody>
      </p:sp>
      <p:sp>
        <p:nvSpPr>
          <p:cNvPr id="175" name="Finding Exotic Particles with…"/>
          <p:cNvSpPr txBox="1"/>
          <p:nvPr>
            <p:ph type="title"/>
          </p:nvPr>
        </p:nvSpPr>
        <p:spPr>
          <a:xfrm>
            <a:off x="4302686" y="1109086"/>
            <a:ext cx="15778628" cy="3049569"/>
          </a:xfrm>
          <a:prstGeom prst="rect">
            <a:avLst/>
          </a:prstGeom>
          <a:solidFill>
            <a:srgbClr val="000034">
              <a:alpha val="56685"/>
            </a:srgbClr>
          </a:solidFill>
        </p:spPr>
        <p:txBody>
          <a:bodyPr/>
          <a:lstStyle/>
          <a:p>
            <a:pPr algn="ctr" defTabSz="536575">
              <a:defRPr sz="10600"/>
            </a:pPr>
            <a:r>
              <a:t>Finding Exotic Particles with </a:t>
            </a:r>
            <a:endParaRPr spc="-213"/>
          </a:p>
          <a:p>
            <a:pPr algn="ctr" defTabSz="536575">
              <a:defRPr sz="10600"/>
            </a:pPr>
            <a:r>
              <a:t>Fireballs</a:t>
            </a:r>
          </a:p>
        </p:txBody>
      </p:sp>
      <p:pic>
        <p:nvPicPr>
          <p:cNvPr id="176" name="Image" descr="Image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962588" y="11160038"/>
            <a:ext cx="2571925" cy="2571925"/>
          </a:xfrm>
          <a:prstGeom prst="rect">
            <a:avLst/>
          </a:prstGeom>
          <a:ln w="12700">
            <a:miter lim="400000"/>
          </a:ln>
        </p:spPr>
      </p:pic>
      <p:pic>
        <p:nvPicPr>
          <p:cNvPr id="177" name="Screen Shot 2023-05-05 at 3.17.08 PM.png" descr="Screen Shot 2023-05-05 at 3.17.08 PM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0711380" y="11411324"/>
            <a:ext cx="9640152" cy="206935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New Axion Constraints"/>
          <p:cNvSpPr txBox="1"/>
          <p:nvPr>
            <p:ph type="title"/>
          </p:nvPr>
        </p:nvSpPr>
        <p:spPr>
          <a:xfrm>
            <a:off x="-3773450" y="806199"/>
            <a:ext cx="23241004" cy="1951021"/>
          </a:xfrm>
          <a:prstGeom prst="rect">
            <a:avLst/>
          </a:prstGeom>
        </p:spPr>
        <p:txBody>
          <a:bodyPr/>
          <a:lstStyle>
            <a:lvl1pPr algn="ctr"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New Axion Constraints</a:t>
            </a:r>
          </a:p>
        </p:txBody>
      </p:sp>
      <p:sp>
        <p:nvSpPr>
          <p:cNvPr id="286" name="Slide Number"/>
          <p:cNvSpPr txBox="1"/>
          <p:nvPr>
            <p:ph type="sldNum" sz="quarter" idx="4294967295"/>
          </p:nvPr>
        </p:nvSpPr>
        <p:spPr>
          <a:xfrm>
            <a:off x="23436121" y="12268199"/>
            <a:ext cx="371755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87" name="Compare observed gamma ray burst signal from GW170817 to one predicted to result from axion fireball"/>
          <p:cNvSpPr txBox="1"/>
          <p:nvPr/>
        </p:nvSpPr>
        <p:spPr>
          <a:xfrm>
            <a:off x="17522122" y="5605212"/>
            <a:ext cx="6311126" cy="30814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111" sz="3700">
                <a:solidFill>
                  <a:schemeClr val="accent4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Compare observed gamma ray burst signal from GW170817 to one predicted to result from axion fireball</a:t>
            </a:r>
          </a:p>
        </p:txBody>
      </p:sp>
      <p:pic>
        <p:nvPicPr>
          <p:cNvPr id="288" name="Image Gallery" descr="Image Gallery"/>
          <p:cNvPicPr>
            <a:picLocks noChangeAspect="1"/>
          </p:cNvPicPr>
          <p:nvPr/>
        </p:nvPicPr>
        <p:blipFill>
          <a:blip r:embed="rId2">
            <a:extLst/>
          </a:blip>
          <a:srcRect l="0" t="53" r="0" b="54"/>
          <a:stretch>
            <a:fillRect/>
          </a:stretch>
        </p:blipFill>
        <p:spPr>
          <a:xfrm>
            <a:off x="2247933" y="2485819"/>
            <a:ext cx="14848103" cy="9594687"/>
          </a:xfrm>
          <a:prstGeom prst="rect">
            <a:avLst/>
          </a:prstGeom>
          <a:ln w="12700">
            <a:miter lim="400000"/>
          </a:ln>
        </p:spPr>
      </p:pic>
      <p:sp>
        <p:nvSpPr>
          <p:cNvPr id="289" name="Preliminary"/>
          <p:cNvSpPr txBox="1"/>
          <p:nvPr/>
        </p:nvSpPr>
        <p:spPr>
          <a:xfrm rot="20096065">
            <a:off x="12265192" y="8775462"/>
            <a:ext cx="2871163" cy="744729"/>
          </a:xfrm>
          <a:prstGeom prst="rect">
            <a:avLst/>
          </a:prstGeom>
          <a:ln w="63500">
            <a:solidFill>
              <a:srgbClr val="F63A38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107" sz="3600">
                <a:solidFill>
                  <a:srgbClr val="DB2928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Preliminary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D023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Author and Date"/>
          <p:cNvSpPr txBox="1"/>
          <p:nvPr>
            <p:ph type="body" sz="quarter" idx="1"/>
          </p:nvPr>
        </p:nvSpPr>
        <p:spPr>
          <a:xfrm>
            <a:off x="571500" y="13265880"/>
            <a:ext cx="23241000" cy="555246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92" name="Hot neutron star transients are large sources of light BSM particles…"/>
          <p:cNvSpPr txBox="1"/>
          <p:nvPr>
            <p:ph type="body" idx="21"/>
          </p:nvPr>
        </p:nvSpPr>
        <p:spPr>
          <a:xfrm>
            <a:off x="571500" y="4200267"/>
            <a:ext cx="12408800" cy="769700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425194" indent="-425194" defTabSz="767715">
              <a:spcBef>
                <a:spcPts val="3300"/>
              </a:spcBef>
              <a:defRPr sz="5200">
                <a:solidFill>
                  <a:srgbClr val="FF867B"/>
                </a:solidFill>
              </a:defRPr>
            </a:pPr>
            <a:r>
              <a:t>Hot neutron star transients are large sources of light BSM particles</a:t>
            </a:r>
            <a:endParaRPr spc="-52"/>
          </a:p>
          <a:p>
            <a:pPr marL="425194" indent="-425194" defTabSz="767715">
              <a:spcBef>
                <a:spcPts val="3300"/>
              </a:spcBef>
              <a:defRPr sz="5200">
                <a:solidFill>
                  <a:srgbClr val="FF867B"/>
                </a:solidFill>
              </a:defRPr>
            </a:pPr>
            <a:r>
              <a:t>Axions from these can produce observable signals</a:t>
            </a:r>
            <a:endParaRPr spc="-52"/>
          </a:p>
          <a:p>
            <a:pPr marL="425194" indent="-425194" defTabSz="767715">
              <a:spcBef>
                <a:spcPts val="3300"/>
              </a:spcBef>
              <a:defRPr sz="5200">
                <a:solidFill>
                  <a:srgbClr val="FF867B"/>
                </a:solidFill>
              </a:defRPr>
            </a:pPr>
            <a:r>
              <a:t>Final signal depends on whether fireball forms</a:t>
            </a:r>
            <a:endParaRPr spc="-52"/>
          </a:p>
          <a:p>
            <a:pPr marL="425194" indent="-425194" defTabSz="767715">
              <a:spcBef>
                <a:spcPts val="3300"/>
              </a:spcBef>
              <a:defRPr sz="5200">
                <a:solidFill>
                  <a:srgbClr val="FF867B"/>
                </a:solidFill>
              </a:defRPr>
            </a:pPr>
            <a:r>
              <a:t>More observations and better modeling will allow us to explore new parameter space</a:t>
            </a:r>
          </a:p>
        </p:txBody>
      </p:sp>
      <p:sp>
        <p:nvSpPr>
          <p:cNvPr id="293" name="Conclus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300">
                <a:solidFill>
                  <a:srgbClr val="FFA284"/>
                </a:solidFill>
              </a:defRPr>
            </a:lvl1pPr>
          </a:lstStyle>
          <a:p>
            <a:pPr/>
            <a:r>
              <a:t>Conclusions</a:t>
            </a:r>
          </a:p>
        </p:txBody>
      </p:sp>
      <p:pic>
        <p:nvPicPr>
          <p:cNvPr id="294" name="Image Gallery" descr="Image Gallery"/>
          <p:cNvPicPr>
            <a:picLocks noChangeAspect="1"/>
          </p:cNvPicPr>
          <p:nvPr/>
        </p:nvPicPr>
        <p:blipFill>
          <a:blip r:embed="rId2">
            <a:extLst/>
          </a:blip>
          <a:srcRect l="0" t="5463" r="0" b="5462"/>
          <a:stretch>
            <a:fillRect/>
          </a:stretch>
        </p:blipFill>
        <p:spPr>
          <a:xfrm>
            <a:off x="12208696" y="815223"/>
            <a:ext cx="22655228" cy="11350975"/>
          </a:xfrm>
          <a:prstGeom prst="rect">
            <a:avLst/>
          </a:prstGeom>
          <a:ln w="12700">
            <a:miter lim="400000"/>
          </a:ln>
        </p:spPr>
      </p:pic>
      <p:sp>
        <p:nvSpPr>
          <p:cNvPr id="295" name="Thank You"/>
          <p:cNvSpPr txBox="1"/>
          <p:nvPr/>
        </p:nvSpPr>
        <p:spPr>
          <a:xfrm>
            <a:off x="13341142" y="5333215"/>
            <a:ext cx="10414174" cy="3049570"/>
          </a:xfrm>
          <a:prstGeom prst="rect">
            <a:avLst/>
          </a:prstGeom>
          <a:solidFill>
            <a:srgbClr val="000034">
              <a:alpha val="56685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825500">
              <a:lnSpc>
                <a:spcPct val="70000"/>
              </a:lnSpc>
              <a:spcBef>
                <a:spcPts val="0"/>
              </a:spcBef>
              <a:tabLst/>
              <a:defRPr spc="-399" sz="16400">
                <a:solidFill>
                  <a:srgbClr val="FFFFFF"/>
                </a:solidFill>
              </a:defRPr>
            </a:lvl1pPr>
          </a:lstStyle>
          <a:p>
            <a:pPr/>
            <a:r>
              <a:t>Thank You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2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9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95" grpId="2"/>
      <p:bldP build="p" bldLvl="5" animBg="1" rev="0" advAuto="0" spid="292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blipFill rotWithShape="1">
          <a:blip r:embed="rId2"/>
          <a:srcRect l="0" t="0" r="0" b="0"/>
          <a:tile tx="0" ty="0" sx="100000" sy="100000" flip="none" algn="tl"/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" name="Sea turtle swimming underwater" descr="Sea turtle swimming underwater"/>
          <p:cNvPicPr>
            <a:picLocks noChangeAspect="1"/>
          </p:cNvPicPr>
          <p:nvPr>
            <p:ph type="pic" idx="21"/>
          </p:nvPr>
        </p:nvPicPr>
        <p:blipFill>
          <a:blip r:embed="rId3">
            <a:extLst/>
          </a:blip>
          <a:srcRect l="0" t="14223" r="0" b="14223"/>
          <a:stretch>
            <a:fillRect/>
          </a:stretch>
        </p:blipFill>
        <p:spPr>
          <a:xfrm>
            <a:off x="0" y="0"/>
            <a:ext cx="24384000" cy="13716000"/>
          </a:xfrm>
          <a:prstGeom prst="rect">
            <a:avLst/>
          </a:prstGeom>
        </p:spPr>
      </p:pic>
      <p:sp>
        <p:nvSpPr>
          <p:cNvPr id="298" name="Author and Dat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hlinkClick r:id="rId4" invalidUrl="" action="" tgtFrame="" tooltip="" history="1" highlightClick="0" endSnd="0"/>
              </a:defRPr>
            </a:lvl1pPr>
          </a:lstStyle>
          <a:p>
            <a:pPr/>
            <a:r>
              <a:rPr>
                <a:hlinkClick r:id="rId4" invalidUrl="" action="" tgtFrame="" tooltip="" history="1" highlightClick="0" endSnd="0"/>
              </a:rPr>
              <a:t>m.diamond@queensu.ca</a:t>
            </a:r>
          </a:p>
        </p:txBody>
      </p:sp>
      <p:sp>
        <p:nvSpPr>
          <p:cNvPr id="299" name="Thank You"/>
          <p:cNvSpPr txBox="1"/>
          <p:nvPr>
            <p:ph type="title"/>
          </p:nvPr>
        </p:nvSpPr>
        <p:spPr>
          <a:xfrm>
            <a:off x="6984913" y="5333215"/>
            <a:ext cx="10414174" cy="3049570"/>
          </a:xfrm>
          <a:prstGeom prst="rect">
            <a:avLst/>
          </a:prstGeom>
          <a:solidFill>
            <a:srgbClr val="000034">
              <a:alpha val="56685"/>
            </a:srgbClr>
          </a:solidFill>
        </p:spPr>
        <p:txBody>
          <a:bodyPr/>
          <a:lstStyle>
            <a:lvl1pPr algn="ctr">
              <a:defRPr spc="-399" sz="16400"/>
            </a:lvl1pPr>
          </a:lstStyle>
          <a:p>
            <a:pPr/>
            <a:r>
              <a:t>Thank You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1" name="The Sources"/>
          <p:cNvSpPr txBox="1"/>
          <p:nvPr>
            <p:ph type="title"/>
          </p:nvPr>
        </p:nvSpPr>
        <p:spPr>
          <a:xfrm>
            <a:off x="571500" y="5497067"/>
            <a:ext cx="23241000" cy="1951021"/>
          </a:xfrm>
          <a:prstGeom prst="rect">
            <a:avLst/>
          </a:prstGeom>
        </p:spPr>
        <p:txBody>
          <a:bodyPr/>
          <a:lstStyle>
            <a:lvl1pPr algn="ctr"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The Sources</a:t>
            </a:r>
          </a:p>
        </p:txBody>
      </p:sp>
      <p:sp>
        <p:nvSpPr>
          <p:cNvPr id="302" name="Slide Number"/>
          <p:cNvSpPr txBox="1"/>
          <p:nvPr>
            <p:ph type="sldNum" sz="quarter" idx="4294967295"/>
          </p:nvPr>
        </p:nvSpPr>
        <p:spPr>
          <a:xfrm>
            <a:off x="23536757" y="12268199"/>
            <a:ext cx="271121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4" name="The resulting signal"/>
          <p:cNvSpPr txBox="1"/>
          <p:nvPr>
            <p:ph type="title"/>
          </p:nvPr>
        </p:nvSpPr>
        <p:spPr>
          <a:xfrm>
            <a:off x="-5231052" y="868315"/>
            <a:ext cx="23241004" cy="1951021"/>
          </a:xfrm>
          <a:prstGeom prst="rect">
            <a:avLst/>
          </a:prstGeom>
        </p:spPr>
        <p:txBody>
          <a:bodyPr/>
          <a:lstStyle>
            <a:lvl1pPr algn="ctr"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The resulting signal</a:t>
            </a:r>
          </a:p>
        </p:txBody>
      </p:sp>
      <p:sp>
        <p:nvSpPr>
          <p:cNvPr id="305" name="Slide Number"/>
          <p:cNvSpPr txBox="1"/>
          <p:nvPr>
            <p:ph type="sldNum" sz="quarter" idx="4294967295"/>
          </p:nvPr>
        </p:nvSpPr>
        <p:spPr>
          <a:xfrm>
            <a:off x="23536757" y="12268199"/>
            <a:ext cx="271121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06" name="Plasma shell is initially opaque to photons and cooling by expansion…"/>
          <p:cNvSpPr txBox="1"/>
          <p:nvPr>
            <p:ph type="body" idx="1"/>
          </p:nvPr>
        </p:nvSpPr>
        <p:spPr>
          <a:xfrm>
            <a:off x="1526629" y="3495490"/>
            <a:ext cx="17187203" cy="8001304"/>
          </a:xfrm>
          <a:prstGeom prst="rect">
            <a:avLst/>
          </a:prstGeom>
        </p:spPr>
        <p:txBody>
          <a:bodyPr lIns="45718" tIns="45718" rIns="45718" bIns="45718"/>
          <a:lstStyle/>
          <a:p>
            <a:pPr marL="384047" indent="-384047" defTabSz="914400">
              <a:lnSpc>
                <a:spcPct val="94000"/>
              </a:lnSpc>
              <a:spcBef>
                <a:spcPts val="1000"/>
              </a:spcBef>
              <a:buSzPct val="100000"/>
              <a:buFont typeface="Arial"/>
              <a:buChar char="•"/>
              <a:defRPr b="0" cap="none" spc="0" sz="42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Plasma shell is initially opaque to photons and cooling by expansion</a:t>
            </a:r>
          </a:p>
          <a:p>
            <a:pPr marL="384047" indent="-384047" defTabSz="914400">
              <a:lnSpc>
                <a:spcPct val="94000"/>
              </a:lnSpc>
              <a:spcBef>
                <a:spcPts val="1000"/>
              </a:spcBef>
              <a:buSzPct val="100000"/>
              <a:buFont typeface="Arial"/>
              <a:buChar char="•"/>
              <a:defRPr b="0" cap="none" spc="0" sz="42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Plasma thermalizes if pair annihilation and bremsstrahlung happen quickly compared to the expansion rate</a:t>
            </a:r>
          </a:p>
          <a:p>
            <a:pPr marL="384047" indent="-384047" defTabSz="914400">
              <a:lnSpc>
                <a:spcPct val="94000"/>
              </a:lnSpc>
              <a:spcBef>
                <a:spcPts val="1000"/>
              </a:spcBef>
              <a:buSzPct val="100000"/>
              <a:buFont typeface="Arial"/>
              <a:buChar char="•"/>
              <a:defRPr b="0" cap="none" spc="0" sz="42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Bremsstrahlung  and expansion drives the plasma temperature below ~</a:t>
            </a:r>
            <a14:m>
              <m:oMath>
                <m:sSub>
                  <m:e>
                    <m:r>
                      <a:rPr xmlns:a="http://schemas.openxmlformats.org/drawingml/2006/main" sz="52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m</m:t>
                    </m:r>
                  </m:e>
                  <m:sub>
                    <m:r>
                      <a:rPr xmlns:a="http://schemas.openxmlformats.org/drawingml/2006/main" sz="52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e</m:t>
                    </m:r>
                  </m:sub>
                </m:sSub>
              </m:oMath>
            </a14:m>
            <a:r>
              <a:t>, number of electrons in plasma drops, and photons are free to escape</a:t>
            </a:r>
          </a:p>
          <a:p>
            <a:pPr marL="384047" indent="-384047" defTabSz="914400">
              <a:lnSpc>
                <a:spcPct val="94000"/>
              </a:lnSpc>
              <a:spcBef>
                <a:spcPts val="1000"/>
              </a:spcBef>
              <a:buSzPct val="100000"/>
              <a:buFont typeface="Arial"/>
              <a:buChar char="•"/>
              <a:defRPr cap="none" spc="0" sz="4200">
                <a:solidFill>
                  <a:srgbClr val="191B0E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384047" indent="-384047" defTabSz="914400">
              <a:lnSpc>
                <a:spcPct val="94000"/>
              </a:lnSpc>
              <a:spcBef>
                <a:spcPts val="1000"/>
              </a:spcBef>
              <a:buSzPct val="100000"/>
              <a:buFont typeface="Arial"/>
              <a:buChar char="•"/>
              <a:defRPr cap="none" spc="0" sz="42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Resulting signal </a:t>
            </a:r>
            <a:r>
              <a:rPr b="0"/>
              <a:t>should be roughly </a:t>
            </a:r>
            <a:r>
              <a:rPr>
                <a:solidFill>
                  <a:srgbClr val="FF0000"/>
                </a:solidFill>
              </a:rPr>
              <a:t>thermal, boosted</a:t>
            </a:r>
            <a:r>
              <a:rPr b="0">
                <a:solidFill>
                  <a:srgbClr val="191B0E"/>
                </a:solidFill>
              </a:rPr>
              <a:t> </a:t>
            </a:r>
            <a:r>
              <a:rPr b="0"/>
              <a:t>and</a:t>
            </a:r>
            <a:r>
              <a:rPr b="0">
                <a:solidFill>
                  <a:srgbClr val="191B0E"/>
                </a:solidFill>
              </a:rPr>
              <a:t> </a:t>
            </a:r>
            <a:r>
              <a:rPr>
                <a:solidFill>
                  <a:srgbClr val="FF0000"/>
                </a:solidFill>
              </a:rPr>
              <a:t>isotropic </a:t>
            </a:r>
            <a:r>
              <a:rPr b="0"/>
              <a:t>with energies around </a:t>
            </a:r>
            <a:r>
              <a:rPr>
                <a:solidFill>
                  <a:srgbClr val="EA3323"/>
                </a:solidFill>
              </a:rPr>
              <a:t>100 keV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Introduc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Introduction</a:t>
            </a:r>
          </a:p>
        </p:txBody>
      </p:sp>
      <p:pic>
        <p:nvPicPr>
          <p:cNvPr id="309" name="Image Gallery" descr="Image Gallery"/>
          <p:cNvPicPr>
            <a:picLocks noChangeAspect="1"/>
          </p:cNvPicPr>
          <p:nvPr/>
        </p:nvPicPr>
        <p:blipFill>
          <a:blip r:embed="rId2">
            <a:extLst/>
          </a:blip>
          <a:srcRect l="0" t="11678" r="0" b="11678"/>
          <a:stretch>
            <a:fillRect/>
          </a:stretch>
        </p:blipFill>
        <p:spPr>
          <a:xfrm>
            <a:off x="-194307" y="6248792"/>
            <a:ext cx="24241084" cy="33029340"/>
          </a:xfrm>
          <a:prstGeom prst="rect">
            <a:avLst/>
          </a:prstGeom>
          <a:ln w="12700">
            <a:miter lim="400000"/>
          </a:ln>
        </p:spPr>
      </p:pic>
      <p:sp>
        <p:nvSpPr>
          <p:cNvPr id="310" name="Looking for ways to observe said dark matter…"/>
          <p:cNvSpPr txBox="1"/>
          <p:nvPr>
            <p:ph type="body" sz="half" idx="1"/>
          </p:nvPr>
        </p:nvSpPr>
        <p:spPr>
          <a:xfrm>
            <a:off x="2695506" y="4195121"/>
            <a:ext cx="18992990" cy="3922701"/>
          </a:xfrm>
          <a:prstGeom prst="rect">
            <a:avLst/>
          </a:prstGeom>
          <a:solidFill>
            <a:srgbClr val="000034">
              <a:alpha val="48501"/>
            </a:srgbClr>
          </a:solidFill>
        </p:spPr>
        <p:txBody>
          <a:bodyPr/>
          <a:lstStyle/>
          <a:p>
            <a:pPr algn="ctr">
              <a:lnSpc>
                <a:spcPct val="80000"/>
              </a:lnSpc>
              <a:spcBef>
                <a:spcPts val="3600"/>
              </a:spcBef>
              <a:defRPr cap="none" spc="-100" sz="5300">
                <a:solidFill>
                  <a:srgbClr val="FF867B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pPr>
            <a:r>
              <a:t>Looking for ways to observe said dark matter</a:t>
            </a:r>
            <a:endParaRPr spc="-52"/>
          </a:p>
          <a:p>
            <a:pPr algn="ctr">
              <a:lnSpc>
                <a:spcPct val="80000"/>
              </a:lnSpc>
              <a:spcBef>
                <a:spcPts val="3600"/>
              </a:spcBef>
              <a:defRPr b="0" cap="none" spc="-100" sz="5300">
                <a:solidFill>
                  <a:srgbClr val="FF867B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pPr>
            <a:r>
              <a:t>Particles escape the source and decay to the standard model</a:t>
            </a:r>
            <a:endParaRPr spc="-52"/>
          </a:p>
          <a:p>
            <a:pPr algn="ctr">
              <a:lnSpc>
                <a:spcPct val="80000"/>
              </a:lnSpc>
              <a:spcBef>
                <a:spcPts val="3600"/>
              </a:spcBef>
              <a:defRPr b="0" cap="none" spc="-100" sz="5300">
                <a:solidFill>
                  <a:srgbClr val="FF867B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pPr>
            <a:r>
              <a:t>These form an opaque expanding shell aka a Fireball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Class="entr" nodeType="with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" fill="hold"/>
                                        <p:tgtEl>
                                          <p:spTgt spid="3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Class="entr" nodeType="after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3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3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p" bldLvl="5" animBg="1" rev="0" advAuto="0" spid="310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Author and Dat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13" name="Ax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Axions</a:t>
            </a:r>
          </a:p>
        </p:txBody>
      </p:sp>
      <p:sp>
        <p:nvSpPr>
          <p:cNvPr id="314" name="Slide Number"/>
          <p:cNvSpPr txBox="1"/>
          <p:nvPr>
            <p:ph type="sldNum" sz="quarter" idx="4294967295"/>
          </p:nvPr>
        </p:nvSpPr>
        <p:spPr>
          <a:xfrm>
            <a:off x="23455325" y="12268199"/>
            <a:ext cx="352553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15" name="Rounded Rectangle"/>
          <p:cNvSpPr/>
          <p:nvPr/>
        </p:nvSpPr>
        <p:spPr>
          <a:xfrm>
            <a:off x="14317267" y="5734024"/>
            <a:ext cx="9007669" cy="4919696"/>
          </a:xfrm>
          <a:prstGeom prst="roundRect">
            <a:avLst>
              <a:gd name="adj" fmla="val 11540"/>
            </a:avLst>
          </a:prstGeom>
          <a:solidFill>
            <a:srgbClr val="FFFFFF"/>
          </a:solidFill>
          <a:ln w="203200">
            <a:solidFill>
              <a:srgbClr val="D7FF8A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pic>
        <p:nvPicPr>
          <p:cNvPr id="31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79617" y="6158974"/>
            <a:ext cx="8082969" cy="4069797"/>
          </a:xfrm>
          <a:prstGeom prst="rect">
            <a:avLst/>
          </a:prstGeom>
          <a:ln w="12700">
            <a:miter lim="400000"/>
          </a:ln>
        </p:spPr>
      </p:pic>
      <p:sp>
        <p:nvSpPr>
          <p:cNvPr id="317" name="Produced through:…"/>
          <p:cNvSpPr txBox="1"/>
          <p:nvPr/>
        </p:nvSpPr>
        <p:spPr>
          <a:xfrm>
            <a:off x="1229851" y="4700834"/>
            <a:ext cx="10925907" cy="5465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0"/>
              </a:spcBef>
              <a:tabLst/>
              <a:defRPr b="1" spc="0" sz="52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Produced through:</a:t>
            </a:r>
          </a:p>
          <a:p>
            <a:pPr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lvl="1" indent="457200"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1.Photon coalescence</a:t>
            </a:r>
          </a:p>
          <a:p>
            <a:pPr lvl="5" indent="2286000" algn="l" defTabSz="457200">
              <a:spcBef>
                <a:spcPts val="0"/>
              </a:spcBef>
              <a:tabLst/>
              <a:defRPr spc="0" sz="5700">
                <a:solidFill>
                  <a:srgbClr val="FF867A"/>
                </a:solidFill>
                <a:latin typeface="Cambria Math"/>
                <a:ea typeface="Cambria Math"/>
                <a:cs typeface="Cambria Math"/>
                <a:sym typeface="Cambria Math"/>
              </a:defRPr>
            </a:pPr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a</m:t>
                  </m:r>
                </m:oMath>
              </m:oMathPara>
            </a14:m>
            <a:endParaRPr sz="4700">
              <a:solidFill>
                <a:srgbClr val="FF867B"/>
              </a:solidFill>
              <a:latin typeface="Franklin Gothic Book"/>
              <a:ea typeface="Franklin Gothic Book"/>
              <a:cs typeface="Franklin Gothic Book"/>
              <a:sym typeface="Franklin Gothic Book"/>
            </a:endParaRPr>
          </a:p>
          <a:p>
            <a:pPr lvl="1" indent="457200"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lvl="1" indent="457200"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2.Primakoff Process</a:t>
            </a:r>
          </a:p>
          <a:p>
            <a:pPr lvl="5" indent="2286000" algn="l" defTabSz="457200">
              <a:spcBef>
                <a:spcPts val="0"/>
              </a:spcBef>
              <a:tabLst/>
              <a:defRPr spc="0" sz="5700">
                <a:solidFill>
                  <a:srgbClr val="FF867A"/>
                </a:solidFill>
                <a:latin typeface="Cambria Math"/>
                <a:ea typeface="Cambria Math"/>
                <a:cs typeface="Cambria Math"/>
                <a:sym typeface="Cambria Math"/>
              </a:defRPr>
            </a:pPr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Z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Z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a</m:t>
                  </m:r>
                </m:oMath>
              </m:oMathPara>
            </a14:m>
            <a:endParaRPr sz="4700">
              <a:solidFill>
                <a:srgbClr val="FF867B"/>
              </a:solidFill>
            </a:endParaRPr>
          </a:p>
        </p:txBody>
      </p:sp>
      <p:sp>
        <p:nvSpPr>
          <p:cNvPr id="318" name="Rectangle"/>
          <p:cNvSpPr/>
          <p:nvPr/>
        </p:nvSpPr>
        <p:spPr>
          <a:xfrm>
            <a:off x="14724039" y="5888618"/>
            <a:ext cx="3183654" cy="75361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Author and Dat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21" name="Ax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Axions</a:t>
            </a:r>
          </a:p>
        </p:txBody>
      </p:sp>
      <p:sp>
        <p:nvSpPr>
          <p:cNvPr id="322" name="Slide Number"/>
          <p:cNvSpPr txBox="1"/>
          <p:nvPr>
            <p:ph type="sldNum" sz="quarter" idx="4294967295"/>
          </p:nvPr>
        </p:nvSpPr>
        <p:spPr>
          <a:xfrm>
            <a:off x="23444657" y="12268199"/>
            <a:ext cx="363221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23" name="Rounded Rectangle"/>
          <p:cNvSpPr/>
          <p:nvPr/>
        </p:nvSpPr>
        <p:spPr>
          <a:xfrm>
            <a:off x="14317267" y="5734024"/>
            <a:ext cx="9007669" cy="4919696"/>
          </a:xfrm>
          <a:prstGeom prst="roundRect">
            <a:avLst>
              <a:gd name="adj" fmla="val 11540"/>
            </a:avLst>
          </a:prstGeom>
          <a:solidFill>
            <a:srgbClr val="FFFFFF"/>
          </a:solidFill>
          <a:ln w="203200">
            <a:solidFill>
              <a:srgbClr val="D7FF8A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pic>
        <p:nvPicPr>
          <p:cNvPr id="324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79617" y="6158974"/>
            <a:ext cx="8082969" cy="4069797"/>
          </a:xfrm>
          <a:prstGeom prst="rect">
            <a:avLst/>
          </a:prstGeom>
          <a:ln w="12700">
            <a:miter lim="400000"/>
          </a:ln>
        </p:spPr>
      </p:pic>
      <p:sp>
        <p:nvSpPr>
          <p:cNvPr id="325" name="Produced through:…"/>
          <p:cNvSpPr txBox="1"/>
          <p:nvPr/>
        </p:nvSpPr>
        <p:spPr>
          <a:xfrm>
            <a:off x="1229851" y="4700834"/>
            <a:ext cx="10925907" cy="54659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0"/>
              </a:spcBef>
              <a:tabLst/>
              <a:defRPr b="1" spc="0" sz="52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Produced through:</a:t>
            </a:r>
          </a:p>
          <a:p>
            <a:pPr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lvl="1" indent="457200"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1.Photon coalescence</a:t>
            </a:r>
          </a:p>
          <a:p>
            <a:pPr lvl="5" indent="2286000" algn="l" defTabSz="457200">
              <a:spcBef>
                <a:spcPts val="0"/>
              </a:spcBef>
              <a:tabLst/>
              <a:defRPr spc="0" sz="5700">
                <a:solidFill>
                  <a:srgbClr val="FF867A"/>
                </a:solidFill>
                <a:latin typeface="Cambria Math"/>
                <a:ea typeface="Cambria Math"/>
                <a:cs typeface="Cambria Math"/>
                <a:sym typeface="Cambria Math"/>
              </a:defRPr>
            </a:pPr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a</m:t>
                  </m:r>
                </m:oMath>
              </m:oMathPara>
            </a14:m>
            <a:endParaRPr sz="4700">
              <a:solidFill>
                <a:srgbClr val="FF867B"/>
              </a:solidFill>
              <a:latin typeface="Franklin Gothic Book"/>
              <a:ea typeface="Franklin Gothic Book"/>
              <a:cs typeface="Franklin Gothic Book"/>
              <a:sym typeface="Franklin Gothic Book"/>
            </a:endParaRPr>
          </a:p>
          <a:p>
            <a:pPr lvl="1" indent="457200"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lvl="1" indent="457200"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2.Primakoff Process</a:t>
            </a:r>
          </a:p>
          <a:p>
            <a:pPr lvl="5" indent="2286000" algn="l" defTabSz="457200">
              <a:spcBef>
                <a:spcPts val="0"/>
              </a:spcBef>
              <a:tabLst/>
              <a:defRPr spc="0" sz="5700">
                <a:solidFill>
                  <a:srgbClr val="FF867A"/>
                </a:solidFill>
                <a:latin typeface="Cambria Math"/>
                <a:ea typeface="Cambria Math"/>
                <a:cs typeface="Cambria Math"/>
                <a:sym typeface="Cambria Math"/>
              </a:defRPr>
            </a:pPr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γ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Z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Z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a</m:t>
                  </m:r>
                </m:oMath>
              </m:oMathPara>
            </a14:m>
            <a:endParaRPr sz="4700">
              <a:solidFill>
                <a:srgbClr val="FF867B"/>
              </a:solidFill>
            </a:endParaRPr>
          </a:p>
        </p:txBody>
      </p:sp>
      <p:pic>
        <p:nvPicPr>
          <p:cNvPr id="326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4751141" y="6087424"/>
            <a:ext cx="8139920" cy="4212898"/>
          </a:xfrm>
          <a:prstGeom prst="rect">
            <a:avLst/>
          </a:prstGeom>
          <a:ln w="12700">
            <a:miter lim="400000"/>
          </a:ln>
        </p:spPr>
      </p:pic>
      <p:sp>
        <p:nvSpPr>
          <p:cNvPr id="327" name="Rectangle"/>
          <p:cNvSpPr/>
          <p:nvPr/>
        </p:nvSpPr>
        <p:spPr>
          <a:xfrm>
            <a:off x="14724039" y="5888618"/>
            <a:ext cx="3183654" cy="75361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The resulting signals"/>
          <p:cNvSpPr txBox="1"/>
          <p:nvPr>
            <p:ph type="title"/>
          </p:nvPr>
        </p:nvSpPr>
        <p:spPr>
          <a:xfrm>
            <a:off x="-4655226" y="1010579"/>
            <a:ext cx="23241004" cy="1951020"/>
          </a:xfrm>
          <a:prstGeom prst="rect">
            <a:avLst/>
          </a:prstGeom>
        </p:spPr>
        <p:txBody>
          <a:bodyPr/>
          <a:lstStyle>
            <a:lvl1pPr algn="ctr"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The resulting signals</a:t>
            </a:r>
          </a:p>
        </p:txBody>
      </p:sp>
      <p:sp>
        <p:nvSpPr>
          <p:cNvPr id="330" name="Slide Number"/>
          <p:cNvSpPr txBox="1"/>
          <p:nvPr>
            <p:ph type="sldNum" sz="quarter" idx="4294967295"/>
          </p:nvPr>
        </p:nvSpPr>
        <p:spPr>
          <a:xfrm>
            <a:off x="23452480" y="12268199"/>
            <a:ext cx="355398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31" name="Resulting signal should be roughly thermal, boosted and isotropic with energies around 100 keV…"/>
          <p:cNvSpPr txBox="1"/>
          <p:nvPr>
            <p:ph type="body" sz="quarter" idx="1"/>
          </p:nvPr>
        </p:nvSpPr>
        <p:spPr>
          <a:xfrm>
            <a:off x="1703807" y="4875869"/>
            <a:ext cx="7781416" cy="6863493"/>
          </a:xfrm>
          <a:prstGeom prst="rect">
            <a:avLst/>
          </a:prstGeom>
        </p:spPr>
        <p:txBody>
          <a:bodyPr lIns="45718" tIns="45718" rIns="45718" bIns="45718"/>
          <a:lstStyle/>
          <a:p>
            <a:pPr marL="349483" indent="-349483" defTabSz="832103">
              <a:lnSpc>
                <a:spcPct val="94000"/>
              </a:lnSpc>
              <a:spcBef>
                <a:spcPts val="900"/>
              </a:spcBef>
              <a:buSzPct val="100000"/>
              <a:buFont typeface="Arial"/>
              <a:buChar char="•"/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Resulting signal </a:t>
            </a:r>
            <a:r>
              <a:rPr b="0"/>
              <a:t>should be roughly </a:t>
            </a:r>
            <a:r>
              <a:rPr>
                <a:solidFill>
                  <a:srgbClr val="FF0000"/>
                </a:solidFill>
              </a:rPr>
              <a:t>thermal, boosted</a:t>
            </a:r>
            <a:r>
              <a:rPr b="0">
                <a:solidFill>
                  <a:srgbClr val="191B0E"/>
                </a:solidFill>
              </a:rPr>
              <a:t> </a:t>
            </a:r>
            <a:r>
              <a:rPr b="0"/>
              <a:t>and</a:t>
            </a:r>
            <a:r>
              <a:rPr b="0">
                <a:solidFill>
                  <a:srgbClr val="191B0E"/>
                </a:solidFill>
              </a:rPr>
              <a:t> </a:t>
            </a:r>
            <a:r>
              <a:rPr>
                <a:solidFill>
                  <a:srgbClr val="FF0000"/>
                </a:solidFill>
              </a:rPr>
              <a:t>isotropic </a:t>
            </a:r>
            <a:r>
              <a:rPr b="0"/>
              <a:t>with energies around </a:t>
            </a:r>
            <a:r>
              <a:rPr>
                <a:solidFill>
                  <a:srgbClr val="EA3323"/>
                </a:solidFill>
              </a:rPr>
              <a:t>100 keV</a:t>
            </a:r>
            <a:endParaRPr>
              <a:solidFill>
                <a:srgbClr val="EA3323"/>
              </a:solidFill>
            </a:endParaRPr>
          </a:p>
          <a:p>
            <a:pPr marL="349483" indent="-349483" defTabSz="832103">
              <a:lnSpc>
                <a:spcPct val="94000"/>
              </a:lnSpc>
              <a:spcBef>
                <a:spcPts val="900"/>
              </a:spcBef>
              <a:buSzPct val="100000"/>
              <a:buFont typeface="Arial"/>
              <a:buChar char="•"/>
              <a:defRPr cap="none" spc="0" sz="3800">
                <a:solidFill>
                  <a:srgbClr val="EA3323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defTabSz="832103">
              <a:lnSpc>
                <a:spcPct val="94000"/>
              </a:lnSpc>
              <a:spcBef>
                <a:spcPts val="900"/>
              </a:spcBef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Identified by:</a:t>
            </a:r>
          </a:p>
          <a:p>
            <a:pPr lvl="4" marL="2080260" indent="-349482" defTabSz="832103">
              <a:lnSpc>
                <a:spcPct val="94000"/>
              </a:lnSpc>
              <a:spcBef>
                <a:spcPts val="900"/>
              </a:spcBef>
              <a:buClr>
                <a:srgbClr val="EA3323"/>
              </a:buClr>
              <a:buSzPct val="100000"/>
              <a:buFont typeface="Arial"/>
              <a:buChar char="•"/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 total energy</a:t>
            </a:r>
          </a:p>
          <a:p>
            <a:pPr lvl="4" marL="2080260" indent="-349482" defTabSz="832103">
              <a:lnSpc>
                <a:spcPct val="94000"/>
              </a:lnSpc>
              <a:spcBef>
                <a:spcPts val="900"/>
              </a:spcBef>
              <a:buClr>
                <a:srgbClr val="EA3323"/>
              </a:buClr>
              <a:buSzPct val="100000"/>
              <a:buFont typeface="Arial"/>
              <a:buChar char="•"/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 energy spectrum</a:t>
            </a:r>
          </a:p>
          <a:p>
            <a:pPr lvl="4" marL="2080260" indent="-349482" defTabSz="832103">
              <a:lnSpc>
                <a:spcPct val="94000"/>
              </a:lnSpc>
              <a:spcBef>
                <a:spcPts val="900"/>
              </a:spcBef>
              <a:buClr>
                <a:srgbClr val="EA3323"/>
              </a:buClr>
              <a:buSzPct val="100000"/>
              <a:buFont typeface="Arial"/>
              <a:buChar char="•"/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 signal timing and duration</a:t>
            </a:r>
          </a:p>
          <a:p>
            <a:pPr lvl="4" marL="2080260" indent="-349482" defTabSz="832103">
              <a:lnSpc>
                <a:spcPct val="94000"/>
              </a:lnSpc>
              <a:spcBef>
                <a:spcPts val="900"/>
              </a:spcBef>
              <a:buClr>
                <a:srgbClr val="EA3323"/>
              </a:buClr>
              <a:buSzPct val="100000"/>
              <a:buFont typeface="Arial"/>
              <a:buChar char="•"/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 isotropy</a:t>
            </a:r>
          </a:p>
        </p:txBody>
      </p:sp>
      <p:sp>
        <p:nvSpPr>
          <p:cNvPr id="332" name="Rounded Rectangle"/>
          <p:cNvSpPr/>
          <p:nvPr/>
        </p:nvSpPr>
        <p:spPr>
          <a:xfrm>
            <a:off x="13091225" y="4796671"/>
            <a:ext cx="8298068" cy="7275889"/>
          </a:xfrm>
          <a:prstGeom prst="roundRect">
            <a:avLst>
              <a:gd name="adj" fmla="val 8159"/>
            </a:avLst>
          </a:prstGeom>
          <a:ln w="1270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333" name="Fireball"/>
          <p:cNvSpPr txBox="1"/>
          <p:nvPr/>
        </p:nvSpPr>
        <p:spPr>
          <a:xfrm>
            <a:off x="-491928" y="3199971"/>
            <a:ext cx="12172884" cy="1951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825500">
              <a:lnSpc>
                <a:spcPct val="60000"/>
              </a:lnSpc>
              <a:spcBef>
                <a:spcPts val="0"/>
              </a:spcBef>
              <a:tabLst/>
              <a:defRPr spc="-200" sz="8000">
                <a:solidFill>
                  <a:schemeClr val="accent4"/>
                </a:solidFill>
              </a:defRPr>
            </a:lvl1pPr>
          </a:lstStyle>
          <a:p>
            <a:pPr/>
            <a:r>
              <a:t>Fireball</a:t>
            </a:r>
          </a:p>
        </p:txBody>
      </p:sp>
      <p:sp>
        <p:nvSpPr>
          <p:cNvPr id="334" name="Gamma Ray Burst"/>
          <p:cNvSpPr txBox="1"/>
          <p:nvPr/>
        </p:nvSpPr>
        <p:spPr>
          <a:xfrm>
            <a:off x="10907966" y="3199971"/>
            <a:ext cx="12172884" cy="1951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825500">
              <a:lnSpc>
                <a:spcPct val="60000"/>
              </a:lnSpc>
              <a:spcBef>
                <a:spcPts val="0"/>
              </a:spcBef>
              <a:tabLst/>
              <a:defRPr spc="-200" sz="8000">
                <a:solidFill>
                  <a:schemeClr val="accent4"/>
                </a:solidFill>
              </a:defRPr>
            </a:lvl1pPr>
          </a:lstStyle>
          <a:p>
            <a:pPr/>
            <a:r>
              <a:t>Gamma Ray Burst</a:t>
            </a:r>
          </a:p>
        </p:txBody>
      </p:sp>
      <p:sp>
        <p:nvSpPr>
          <p:cNvPr id="335" name="Rounded Rectangle"/>
          <p:cNvSpPr/>
          <p:nvPr/>
        </p:nvSpPr>
        <p:spPr>
          <a:xfrm>
            <a:off x="1657418" y="4796671"/>
            <a:ext cx="8298069" cy="7275889"/>
          </a:xfrm>
          <a:prstGeom prst="roundRect">
            <a:avLst>
              <a:gd name="adj" fmla="val 8159"/>
            </a:avLst>
          </a:prstGeom>
          <a:ln w="1270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336" name="Typical energies around 100s of keV…"/>
          <p:cNvSpPr txBox="1"/>
          <p:nvPr/>
        </p:nvSpPr>
        <p:spPr>
          <a:xfrm>
            <a:off x="13648278" y="6290814"/>
            <a:ext cx="7183961" cy="428760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 marL="457200" indent="-457200" algn="l" defTabSz="914400">
              <a:lnSpc>
                <a:spcPct val="94000"/>
              </a:lnSpc>
              <a:spcBef>
                <a:spcPts val="1000"/>
              </a:spcBef>
              <a:buClr>
                <a:srgbClr val="EF0900"/>
              </a:buClr>
              <a:buSzPct val="100000"/>
              <a:buChar char="•"/>
              <a:tabLst/>
              <a:defRPr b="1" spc="0" sz="42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Typical energies around </a:t>
            </a:r>
            <a:r>
              <a:rPr>
                <a:solidFill>
                  <a:srgbClr val="EA3323"/>
                </a:solidFill>
              </a:rPr>
              <a:t>100s of keV</a:t>
            </a:r>
            <a:endParaRPr>
              <a:solidFill>
                <a:srgbClr val="EA3323"/>
              </a:solidFill>
            </a:endParaRPr>
          </a:p>
          <a:p>
            <a:pPr marL="457200" indent="-457200" algn="l" defTabSz="914400">
              <a:lnSpc>
                <a:spcPct val="94000"/>
              </a:lnSpc>
              <a:spcBef>
                <a:spcPts val="1000"/>
              </a:spcBef>
              <a:buClr>
                <a:srgbClr val="EF0900"/>
              </a:buClr>
              <a:buSzPct val="100000"/>
              <a:buChar char="•"/>
              <a:tabLst/>
              <a:defRPr b="1" spc="0" sz="4200">
                <a:solidFill>
                  <a:srgbClr val="EA3323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Beamed</a:t>
            </a:r>
            <a:endParaRPr>
              <a:solidFill>
                <a:srgbClr val="EF0D00"/>
              </a:solidFill>
            </a:endParaRPr>
          </a:p>
          <a:p>
            <a:pPr marL="457200" indent="-457200" algn="l" defTabSz="914400">
              <a:lnSpc>
                <a:spcPct val="94000"/>
              </a:lnSpc>
              <a:spcBef>
                <a:spcPts val="1000"/>
              </a:spcBef>
              <a:buClr>
                <a:srgbClr val="EA3323"/>
              </a:buClr>
              <a:buSzPct val="100000"/>
              <a:buChar char="•"/>
              <a:tabLst/>
              <a:defRPr b="1" spc="0" sz="4200">
                <a:solidFill>
                  <a:srgbClr val="EA3323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Non-thermal</a:t>
            </a:r>
            <a:r>
              <a:rPr>
                <a:solidFill>
                  <a:srgbClr val="EF0D00"/>
                </a:solidFill>
              </a:rPr>
              <a:t> </a:t>
            </a:r>
            <a:r>
              <a:rPr>
                <a:solidFill>
                  <a:srgbClr val="FF867B"/>
                </a:solidFill>
              </a:rPr>
              <a:t>and thermal components</a:t>
            </a:r>
          </a:p>
        </p:txBody>
      </p:sp>
      <p:sp>
        <p:nvSpPr>
          <p:cNvPr id="337" name="Vs"/>
          <p:cNvSpPr txBox="1"/>
          <p:nvPr/>
        </p:nvSpPr>
        <p:spPr>
          <a:xfrm>
            <a:off x="9667726" y="6763201"/>
            <a:ext cx="3585590" cy="1951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825500">
              <a:lnSpc>
                <a:spcPct val="60000"/>
              </a:lnSpc>
              <a:spcBef>
                <a:spcPts val="0"/>
              </a:spcBef>
              <a:tabLst/>
              <a:defRPr spc="-200" sz="8000">
                <a:solidFill>
                  <a:schemeClr val="accent4"/>
                </a:solidFill>
              </a:defRPr>
            </a:lvl1pPr>
          </a:lstStyle>
          <a:p>
            <a:pPr/>
            <a:r>
              <a:t>Vs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Author and Dat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40" name="Binary Neutron Star Mergers"/>
          <p:cNvSpPr txBox="1"/>
          <p:nvPr>
            <p:ph type="title"/>
          </p:nvPr>
        </p:nvSpPr>
        <p:spPr>
          <a:xfrm>
            <a:off x="1058736" y="1184013"/>
            <a:ext cx="10671030" cy="1951020"/>
          </a:xfrm>
          <a:prstGeom prst="rect">
            <a:avLst/>
          </a:prstGeom>
        </p:spPr>
        <p:txBody>
          <a:bodyPr/>
          <a:lstStyle>
            <a:lvl1pPr algn="ctr">
              <a:defRPr spc="-200" sz="7600">
                <a:solidFill>
                  <a:srgbClr val="FF867B"/>
                </a:solidFill>
              </a:defRPr>
            </a:lvl1pPr>
          </a:lstStyle>
          <a:p>
            <a:pPr/>
            <a:r>
              <a:t>Binary Neutron Star Mergers</a:t>
            </a:r>
          </a:p>
        </p:txBody>
      </p:sp>
      <p:sp>
        <p:nvSpPr>
          <p:cNvPr id="341" name="Slide Number"/>
          <p:cNvSpPr txBox="1"/>
          <p:nvPr>
            <p:ph type="sldNum" sz="quarter" idx="4294967295"/>
          </p:nvPr>
        </p:nvSpPr>
        <p:spPr>
          <a:xfrm>
            <a:off x="23446079" y="12268199"/>
            <a:ext cx="361799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42" name="10 km region with  ρ~  g/cm…"/>
          <p:cNvSpPr txBox="1"/>
          <p:nvPr/>
        </p:nvSpPr>
        <p:spPr>
          <a:xfrm>
            <a:off x="931297" y="4681446"/>
            <a:ext cx="10925907" cy="52087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10 km region with  ρ~</a:t>
            </a:r>
            <a14:m>
              <m:oMath>
                <m:sSup>
                  <m:e>
                    <m:r>
                      <a:rPr xmlns:a="http://schemas.openxmlformats.org/drawingml/2006/main" sz="610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10</m:t>
                    </m:r>
                  </m:e>
                  <m:sup>
                    <m:r>
                      <a:rPr xmlns:a="http://schemas.openxmlformats.org/drawingml/2006/main" sz="610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14</m:t>
                    </m:r>
                  </m:sup>
                </m:sSup>
              </m:oMath>
            </a14:m>
            <a:r>
              <a:t> g/cm</a:t>
            </a:r>
            <a14:m>
              <m:oMath>
                <m:sSup>
                  <m:e/>
                  <m:sup>
                    <m:r>
                      <a:rPr xmlns:a="http://schemas.openxmlformats.org/drawingml/2006/main" sz="72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3</m:t>
                    </m:r>
                  </m:sup>
                </m:sSup>
              </m:oMath>
            </a14:m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 T~ 30-80MeV</a:t>
            </a: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Remnant survives 1 -1000 ms</a:t>
            </a:r>
          </a:p>
          <a:p>
            <a:pPr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Debris contained within ~1000 km</a:t>
            </a:r>
          </a:p>
        </p:txBody>
      </p:sp>
      <p:sp>
        <p:nvSpPr>
          <p:cNvPr id="343" name="Core Collapse…"/>
          <p:cNvSpPr txBox="1"/>
          <p:nvPr/>
        </p:nvSpPr>
        <p:spPr>
          <a:xfrm>
            <a:off x="12392189" y="1184013"/>
            <a:ext cx="10671030" cy="195102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/>
          <a:p>
            <a:pPr defTabSz="825500">
              <a:lnSpc>
                <a:spcPct val="60000"/>
              </a:lnSpc>
              <a:spcBef>
                <a:spcPts val="0"/>
              </a:spcBef>
              <a:tabLst/>
              <a:defRPr spc="-200" sz="7600">
                <a:solidFill>
                  <a:srgbClr val="FF867B"/>
                </a:solidFill>
              </a:defRPr>
            </a:pPr>
            <a:r>
              <a:t>Core Collapse </a:t>
            </a:r>
            <a:endParaRPr spc="-152"/>
          </a:p>
          <a:p>
            <a:pPr defTabSz="825500">
              <a:lnSpc>
                <a:spcPct val="60000"/>
              </a:lnSpc>
              <a:spcBef>
                <a:spcPts val="0"/>
              </a:spcBef>
              <a:tabLst/>
              <a:defRPr spc="-200" sz="7600">
                <a:solidFill>
                  <a:srgbClr val="FF867B"/>
                </a:solidFill>
              </a:defRPr>
            </a:pPr>
            <a:r>
              <a:t>Supernovas</a:t>
            </a:r>
          </a:p>
        </p:txBody>
      </p:sp>
      <p:sp>
        <p:nvSpPr>
          <p:cNvPr id="344" name="10 km region with  ρ~  g/cm…"/>
          <p:cNvSpPr txBox="1"/>
          <p:nvPr/>
        </p:nvSpPr>
        <p:spPr>
          <a:xfrm>
            <a:off x="13039901" y="4602347"/>
            <a:ext cx="10925907" cy="5366985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10 km region with  ρ~</a:t>
            </a:r>
            <a14:m>
              <m:oMath>
                <m:sSup>
                  <m:e>
                    <m:r>
                      <a:rPr xmlns:a="http://schemas.openxmlformats.org/drawingml/2006/main" sz="610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10</m:t>
                    </m:r>
                  </m:e>
                  <m:sup>
                    <m:r>
                      <a:rPr xmlns:a="http://schemas.openxmlformats.org/drawingml/2006/main" sz="610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14</m:t>
                    </m:r>
                  </m:sup>
                </m:sSup>
              </m:oMath>
            </a14:m>
            <a:r>
              <a:t> g/cm</a:t>
            </a:r>
            <a14:m>
              <m:oMath>
                <m:sSup>
                  <m:e/>
                  <m:sup>
                    <m:r>
                      <a:rPr xmlns:a="http://schemas.openxmlformats.org/drawingml/2006/main" sz="72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3</m:t>
                    </m:r>
                  </m:sup>
                </m:sSup>
              </m:oMath>
            </a14:m>
          </a:p>
          <a:p>
            <a:pPr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 T~ 30 MeV</a:t>
            </a: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Hot emission for 1-10 s </a:t>
            </a: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Debris spread over ~ </a:t>
            </a:r>
            <a14:m>
              <m:oMath>
                <m:sSup>
                  <m:e>
                    <m:r>
                      <a:rPr xmlns:a="http://schemas.openxmlformats.org/drawingml/2006/main" sz="63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10</m:t>
                    </m:r>
                  </m:e>
                  <m:sup>
                    <m:r>
                      <a:rPr xmlns:a="http://schemas.openxmlformats.org/drawingml/2006/main" sz="63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7</m:t>
                    </m:r>
                  </m:sup>
                </m:sSup>
              </m:oMath>
            </a14:m>
            <a:r>
              <a:t> km</a:t>
            </a:r>
          </a:p>
        </p:txBody>
      </p:sp>
      <p:sp>
        <p:nvSpPr>
          <p:cNvPr id="345" name="Check Mark"/>
          <p:cNvSpPr/>
          <p:nvPr/>
        </p:nvSpPr>
        <p:spPr>
          <a:xfrm>
            <a:off x="5444373" y="6382494"/>
            <a:ext cx="616296" cy="47310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584" fill="norm" stroke="1" extrusionOk="0">
                <a:moveTo>
                  <a:pt x="19124" y="0"/>
                </a:moveTo>
                <a:cubicBezTo>
                  <a:pt x="19093" y="0"/>
                  <a:pt x="19062" y="15"/>
                  <a:pt x="19038" y="46"/>
                </a:cubicBezTo>
                <a:lnTo>
                  <a:pt x="7550" y="15019"/>
                </a:lnTo>
                <a:cubicBezTo>
                  <a:pt x="7502" y="15081"/>
                  <a:pt x="7426" y="15081"/>
                  <a:pt x="7379" y="15019"/>
                </a:cubicBezTo>
                <a:lnTo>
                  <a:pt x="2536" y="8708"/>
                </a:lnTo>
                <a:cubicBezTo>
                  <a:pt x="2489" y="8646"/>
                  <a:pt x="2413" y="8646"/>
                  <a:pt x="2365" y="8708"/>
                </a:cubicBezTo>
                <a:lnTo>
                  <a:pt x="35" y="11744"/>
                </a:lnTo>
                <a:cubicBezTo>
                  <a:pt x="-12" y="11806"/>
                  <a:pt x="-12" y="11907"/>
                  <a:pt x="35" y="11969"/>
                </a:cubicBezTo>
                <a:lnTo>
                  <a:pt x="4963" y="18390"/>
                </a:lnTo>
                <a:lnTo>
                  <a:pt x="6654" y="20594"/>
                </a:lnTo>
                <a:lnTo>
                  <a:pt x="7379" y="21538"/>
                </a:lnTo>
                <a:cubicBezTo>
                  <a:pt x="7426" y="21600"/>
                  <a:pt x="7502" y="21600"/>
                  <a:pt x="7550" y="21538"/>
                </a:cubicBezTo>
                <a:lnTo>
                  <a:pt x="21541" y="3307"/>
                </a:lnTo>
                <a:cubicBezTo>
                  <a:pt x="21588" y="3245"/>
                  <a:pt x="21588" y="3146"/>
                  <a:pt x="21541" y="3085"/>
                </a:cubicBezTo>
                <a:lnTo>
                  <a:pt x="19211" y="48"/>
                </a:lnTo>
                <a:cubicBezTo>
                  <a:pt x="19186" y="17"/>
                  <a:pt x="19156" y="0"/>
                  <a:pt x="19124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346" name="Check Mark"/>
          <p:cNvSpPr/>
          <p:nvPr/>
        </p:nvSpPr>
        <p:spPr>
          <a:xfrm>
            <a:off x="10684422" y="9236844"/>
            <a:ext cx="616295" cy="4731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584" fill="norm" stroke="1" extrusionOk="0">
                <a:moveTo>
                  <a:pt x="19124" y="0"/>
                </a:moveTo>
                <a:cubicBezTo>
                  <a:pt x="19093" y="0"/>
                  <a:pt x="19062" y="15"/>
                  <a:pt x="19038" y="46"/>
                </a:cubicBezTo>
                <a:lnTo>
                  <a:pt x="7550" y="15019"/>
                </a:lnTo>
                <a:cubicBezTo>
                  <a:pt x="7502" y="15081"/>
                  <a:pt x="7426" y="15081"/>
                  <a:pt x="7379" y="15019"/>
                </a:cubicBezTo>
                <a:lnTo>
                  <a:pt x="2536" y="8708"/>
                </a:lnTo>
                <a:cubicBezTo>
                  <a:pt x="2489" y="8646"/>
                  <a:pt x="2413" y="8646"/>
                  <a:pt x="2365" y="8708"/>
                </a:cubicBezTo>
                <a:lnTo>
                  <a:pt x="35" y="11744"/>
                </a:lnTo>
                <a:cubicBezTo>
                  <a:pt x="-12" y="11806"/>
                  <a:pt x="-12" y="11907"/>
                  <a:pt x="35" y="11969"/>
                </a:cubicBezTo>
                <a:lnTo>
                  <a:pt x="4963" y="18390"/>
                </a:lnTo>
                <a:lnTo>
                  <a:pt x="6654" y="20594"/>
                </a:lnTo>
                <a:lnTo>
                  <a:pt x="7379" y="21538"/>
                </a:lnTo>
                <a:cubicBezTo>
                  <a:pt x="7426" y="21600"/>
                  <a:pt x="7502" y="21600"/>
                  <a:pt x="7550" y="21538"/>
                </a:cubicBezTo>
                <a:lnTo>
                  <a:pt x="21541" y="3307"/>
                </a:lnTo>
                <a:cubicBezTo>
                  <a:pt x="21588" y="3245"/>
                  <a:pt x="21588" y="3146"/>
                  <a:pt x="21541" y="3085"/>
                </a:cubicBezTo>
                <a:lnTo>
                  <a:pt x="19211" y="48"/>
                </a:lnTo>
                <a:cubicBezTo>
                  <a:pt x="19186" y="17"/>
                  <a:pt x="19156" y="0"/>
                  <a:pt x="19124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347" name="Check Mark"/>
          <p:cNvSpPr/>
          <p:nvPr/>
        </p:nvSpPr>
        <p:spPr>
          <a:xfrm>
            <a:off x="19922182" y="7722230"/>
            <a:ext cx="616295" cy="47311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576" h="21584" fill="norm" stroke="1" extrusionOk="0">
                <a:moveTo>
                  <a:pt x="19124" y="0"/>
                </a:moveTo>
                <a:cubicBezTo>
                  <a:pt x="19093" y="0"/>
                  <a:pt x="19062" y="15"/>
                  <a:pt x="19038" y="46"/>
                </a:cubicBezTo>
                <a:lnTo>
                  <a:pt x="7550" y="15019"/>
                </a:lnTo>
                <a:cubicBezTo>
                  <a:pt x="7502" y="15081"/>
                  <a:pt x="7426" y="15081"/>
                  <a:pt x="7379" y="15019"/>
                </a:cubicBezTo>
                <a:lnTo>
                  <a:pt x="2536" y="8708"/>
                </a:lnTo>
                <a:cubicBezTo>
                  <a:pt x="2489" y="8646"/>
                  <a:pt x="2413" y="8646"/>
                  <a:pt x="2365" y="8708"/>
                </a:cubicBezTo>
                <a:lnTo>
                  <a:pt x="35" y="11744"/>
                </a:lnTo>
                <a:cubicBezTo>
                  <a:pt x="-12" y="11806"/>
                  <a:pt x="-12" y="11907"/>
                  <a:pt x="35" y="11969"/>
                </a:cubicBezTo>
                <a:lnTo>
                  <a:pt x="4963" y="18390"/>
                </a:lnTo>
                <a:lnTo>
                  <a:pt x="6654" y="20594"/>
                </a:lnTo>
                <a:lnTo>
                  <a:pt x="7379" y="21538"/>
                </a:lnTo>
                <a:cubicBezTo>
                  <a:pt x="7426" y="21600"/>
                  <a:pt x="7502" y="21600"/>
                  <a:pt x="7550" y="21538"/>
                </a:cubicBezTo>
                <a:lnTo>
                  <a:pt x="21541" y="3307"/>
                </a:lnTo>
                <a:cubicBezTo>
                  <a:pt x="21588" y="3245"/>
                  <a:pt x="21588" y="3146"/>
                  <a:pt x="21541" y="3085"/>
                </a:cubicBezTo>
                <a:lnTo>
                  <a:pt x="19211" y="48"/>
                </a:lnTo>
                <a:cubicBezTo>
                  <a:pt x="19186" y="17"/>
                  <a:pt x="19156" y="0"/>
                  <a:pt x="19124" y="0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346" grpId="3"/>
      <p:bldP build="whole" bldLvl="1" animBg="1" rev="0" advAuto="0" spid="347" grpId="2"/>
      <p:bldP build="whole" bldLvl="1" animBg="1" rev="0" advAuto="0" spid="34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Hot Neutron Stars"/>
          <p:cNvSpPr txBox="1"/>
          <p:nvPr>
            <p:ph type="title"/>
          </p:nvPr>
        </p:nvSpPr>
        <p:spPr>
          <a:xfrm>
            <a:off x="571498" y="873952"/>
            <a:ext cx="23241004" cy="1951021"/>
          </a:xfrm>
          <a:prstGeom prst="rect">
            <a:avLst/>
          </a:prstGeom>
        </p:spPr>
        <p:txBody>
          <a:bodyPr/>
          <a:lstStyle>
            <a:lvl1pPr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Hot Neutron Stars</a:t>
            </a:r>
          </a:p>
        </p:txBody>
      </p:sp>
      <p:sp>
        <p:nvSpPr>
          <p:cNvPr id="180" name="A powerful tool for exploring dark matter and beyond the standard model (BSM) particles"/>
          <p:cNvSpPr txBox="1"/>
          <p:nvPr>
            <p:ph type="body" sz="half" idx="1"/>
          </p:nvPr>
        </p:nvSpPr>
        <p:spPr>
          <a:xfrm>
            <a:off x="2501372" y="2461629"/>
            <a:ext cx="18992990" cy="4287005"/>
          </a:xfrm>
          <a:prstGeom prst="rect">
            <a:avLst/>
          </a:prstGeom>
          <a:solidFill>
            <a:srgbClr val="000034">
              <a:alpha val="48501"/>
            </a:srgbClr>
          </a:solidFill>
        </p:spPr>
        <p:txBody>
          <a:bodyPr/>
          <a:lstStyle>
            <a:lvl1pPr>
              <a:lnSpc>
                <a:spcPct val="80000"/>
              </a:lnSpc>
              <a:spcBef>
                <a:spcPts val="3600"/>
              </a:spcBef>
              <a:defRPr cap="none" spc="-100" sz="5300">
                <a:solidFill>
                  <a:srgbClr val="FF867B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 A powerful tool for exploring dark matter and beyond the standard model (BSM) particles</a:t>
            </a:r>
          </a:p>
        </p:txBody>
      </p:sp>
      <p:grpSp>
        <p:nvGrpSpPr>
          <p:cNvPr id="186" name="Group"/>
          <p:cNvGrpSpPr/>
          <p:nvPr/>
        </p:nvGrpSpPr>
        <p:grpSpPr>
          <a:xfrm>
            <a:off x="17106371" y="4218608"/>
            <a:ext cx="5675122" cy="6667527"/>
            <a:chOff x="0" y="0"/>
            <a:chExt cx="5675121" cy="6667526"/>
          </a:xfrm>
        </p:grpSpPr>
        <p:grpSp>
          <p:nvGrpSpPr>
            <p:cNvPr id="183" name="Core Collapse Supernovas"/>
            <p:cNvGrpSpPr/>
            <p:nvPr/>
          </p:nvGrpSpPr>
          <p:grpSpPr>
            <a:xfrm>
              <a:off x="36646" y="4859243"/>
              <a:ext cx="5601844" cy="1808284"/>
              <a:chOff x="0" y="0"/>
              <a:chExt cx="5601842" cy="1808283"/>
            </a:xfrm>
          </p:grpSpPr>
          <p:sp>
            <p:nvSpPr>
              <p:cNvPr id="181" name="Rectangle"/>
              <p:cNvSpPr/>
              <p:nvPr/>
            </p:nvSpPr>
            <p:spPr>
              <a:xfrm>
                <a:off x="0" y="-1"/>
                <a:ext cx="5601843" cy="1808285"/>
              </a:xfrm>
              <a:prstGeom prst="rect">
                <a:avLst/>
              </a:prstGeom>
              <a:solidFill>
                <a:srgbClr val="000034">
                  <a:alpha val="48501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defTabSz="825500">
                  <a:lnSpc>
                    <a:spcPct val="80000"/>
                  </a:lnSpc>
                  <a:spcBef>
                    <a:spcPts val="3600"/>
                  </a:spcBef>
                  <a:tabLst/>
                  <a:defRPr b="1" spc="-38" sz="3800">
                    <a:solidFill>
                      <a:srgbClr val="FF867B"/>
                    </a:solidFill>
                    <a:latin typeface="Founders Grotesk Text"/>
                    <a:ea typeface="Founders Grotesk Text"/>
                    <a:cs typeface="Founders Grotesk Text"/>
                    <a:sym typeface="Founders Grotesk Text"/>
                  </a:defRPr>
                </a:pPr>
              </a:p>
            </p:txBody>
          </p:sp>
          <p:sp>
            <p:nvSpPr>
              <p:cNvPr id="182" name="Core Collapse Supernovas"/>
              <p:cNvSpPr txBox="1"/>
              <p:nvPr/>
            </p:nvSpPr>
            <p:spPr>
              <a:xfrm>
                <a:off x="0" y="-1"/>
                <a:ext cx="5601843" cy="1808285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rmAutofit fontScale="100000" lnSpcReduction="0"/>
              </a:bodyPr>
              <a:lstStyle>
                <a:lvl1pPr defTabSz="825500">
                  <a:lnSpc>
                    <a:spcPct val="80000"/>
                  </a:lnSpc>
                  <a:spcBef>
                    <a:spcPts val="3600"/>
                  </a:spcBef>
                  <a:tabLst/>
                  <a:defRPr b="1" spc="-100" sz="3800">
                    <a:solidFill>
                      <a:srgbClr val="FF867B"/>
                    </a:solidFill>
                    <a:latin typeface="Founders Grotesk Text"/>
                    <a:ea typeface="Founders Grotesk Text"/>
                    <a:cs typeface="Founders Grotesk Text"/>
                    <a:sym typeface="Founders Grotesk Text"/>
                  </a:defRPr>
                </a:lvl1pPr>
              </a:lstStyle>
              <a:p>
                <a:pPr/>
                <a:r>
                  <a:t>Core Collapse Supernovas</a:t>
                </a:r>
              </a:p>
            </p:txBody>
          </p:sp>
        </p:grpSp>
        <p:pic>
          <p:nvPicPr>
            <p:cNvPr id="184" name="Image Gallery" descr="Image Gallery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0" t="17035" r="0" b="17034"/>
            <a:stretch>
              <a:fillRect/>
            </a:stretch>
          </p:blipFill>
          <p:spPr>
            <a:xfrm>
              <a:off x="294790" y="457390"/>
              <a:ext cx="5085540" cy="433897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85" name="Rounded Rectangle"/>
            <p:cNvSpPr/>
            <p:nvPr/>
          </p:nvSpPr>
          <p:spPr>
            <a:xfrm>
              <a:off x="0" y="0"/>
              <a:ext cx="5675122" cy="6327595"/>
            </a:xfrm>
            <a:prstGeom prst="roundRect">
              <a:avLst>
                <a:gd name="adj" fmla="val 11678"/>
              </a:avLst>
            </a:prstGeom>
            <a:noFill/>
            <a:ln w="1143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</p:grpSp>
      <p:grpSp>
        <p:nvGrpSpPr>
          <p:cNvPr id="192" name="Group"/>
          <p:cNvGrpSpPr/>
          <p:nvPr/>
        </p:nvGrpSpPr>
        <p:grpSpPr>
          <a:xfrm>
            <a:off x="1960608" y="4481383"/>
            <a:ext cx="5805859" cy="6535675"/>
            <a:chOff x="0" y="0"/>
            <a:chExt cx="5805858" cy="6535674"/>
          </a:xfrm>
        </p:grpSpPr>
        <p:pic>
          <p:nvPicPr>
            <p:cNvPr id="187" name="Image Gallery" descr="Image Gallery"/>
            <p:cNvPicPr>
              <a:picLocks noChangeAspect="1"/>
            </p:cNvPicPr>
            <p:nvPr/>
          </p:nvPicPr>
          <p:blipFill>
            <a:blip r:embed="rId3">
              <a:extLst/>
            </a:blip>
            <a:srcRect l="20511" t="0" r="20511" b="0"/>
            <a:stretch>
              <a:fillRect/>
            </a:stretch>
          </p:blipFill>
          <p:spPr>
            <a:xfrm>
              <a:off x="469001" y="196636"/>
              <a:ext cx="4744595" cy="4518085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grpSp>
          <p:nvGrpSpPr>
            <p:cNvPr id="190" name="Binary neutron star mergers"/>
            <p:cNvGrpSpPr/>
            <p:nvPr/>
          </p:nvGrpSpPr>
          <p:grpSpPr>
            <a:xfrm>
              <a:off x="-1" y="4914467"/>
              <a:ext cx="5682646" cy="1621208"/>
              <a:chOff x="0" y="0"/>
              <a:chExt cx="5682644" cy="1621207"/>
            </a:xfrm>
          </p:grpSpPr>
          <p:sp>
            <p:nvSpPr>
              <p:cNvPr id="188" name="Rectangle"/>
              <p:cNvSpPr/>
              <p:nvPr/>
            </p:nvSpPr>
            <p:spPr>
              <a:xfrm>
                <a:off x="-1" y="-1"/>
                <a:ext cx="5682646" cy="1621209"/>
              </a:xfrm>
              <a:prstGeom prst="rect">
                <a:avLst/>
              </a:prstGeom>
              <a:solidFill>
                <a:srgbClr val="000034">
                  <a:alpha val="48501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defTabSz="825500">
                  <a:lnSpc>
                    <a:spcPct val="80000"/>
                  </a:lnSpc>
                  <a:spcBef>
                    <a:spcPts val="3600"/>
                  </a:spcBef>
                  <a:tabLst/>
                  <a:defRPr b="1" spc="-38" sz="3800">
                    <a:solidFill>
                      <a:srgbClr val="FF867B"/>
                    </a:solidFill>
                    <a:latin typeface="Founders Grotesk Text"/>
                    <a:ea typeface="Founders Grotesk Text"/>
                    <a:cs typeface="Founders Grotesk Text"/>
                    <a:sym typeface="Founders Grotesk Text"/>
                  </a:defRPr>
                </a:pPr>
              </a:p>
            </p:txBody>
          </p:sp>
          <p:sp>
            <p:nvSpPr>
              <p:cNvPr id="189" name="Binary neutron star mergers"/>
              <p:cNvSpPr txBox="1"/>
              <p:nvPr/>
            </p:nvSpPr>
            <p:spPr>
              <a:xfrm>
                <a:off x="-1" y="-1"/>
                <a:ext cx="5682646" cy="162120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rmAutofit fontScale="100000" lnSpcReduction="0"/>
              </a:bodyPr>
              <a:lstStyle>
                <a:lvl1pPr defTabSz="825500">
                  <a:lnSpc>
                    <a:spcPct val="80000"/>
                  </a:lnSpc>
                  <a:spcBef>
                    <a:spcPts val="3600"/>
                  </a:spcBef>
                  <a:tabLst/>
                  <a:defRPr b="1" spc="-100" sz="3800">
                    <a:solidFill>
                      <a:srgbClr val="FF867B"/>
                    </a:solidFill>
                    <a:latin typeface="Founders Grotesk Text"/>
                    <a:ea typeface="Founders Grotesk Text"/>
                    <a:cs typeface="Founders Grotesk Text"/>
                    <a:sym typeface="Founders Grotesk Text"/>
                  </a:defRPr>
                </a:lvl1pPr>
              </a:lstStyle>
              <a:p>
                <a:pPr/>
                <a:r>
                  <a:t>Binary neutron star mergers</a:t>
                </a:r>
              </a:p>
            </p:txBody>
          </p:sp>
        </p:grpSp>
        <p:sp>
          <p:nvSpPr>
            <p:cNvPr id="191" name="Rounded Rectangle"/>
            <p:cNvSpPr/>
            <p:nvPr/>
          </p:nvSpPr>
          <p:spPr>
            <a:xfrm>
              <a:off x="130738" y="0"/>
              <a:ext cx="5675121" cy="6327595"/>
            </a:xfrm>
            <a:prstGeom prst="roundRect">
              <a:avLst>
                <a:gd name="adj" fmla="val 11678"/>
              </a:avLst>
            </a:prstGeom>
            <a:noFill/>
            <a:ln w="1143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</p:grpSp>
      <p:grpSp>
        <p:nvGrpSpPr>
          <p:cNvPr id="197" name="Group"/>
          <p:cNvGrpSpPr/>
          <p:nvPr/>
        </p:nvGrpSpPr>
        <p:grpSpPr>
          <a:xfrm>
            <a:off x="9180940" y="5297732"/>
            <a:ext cx="6022122" cy="3784642"/>
            <a:chOff x="0" y="0"/>
            <a:chExt cx="6022120" cy="3784640"/>
          </a:xfrm>
        </p:grpSpPr>
        <p:sp>
          <p:nvSpPr>
            <p:cNvPr id="193" name="Rounded Rectangle"/>
            <p:cNvSpPr/>
            <p:nvPr/>
          </p:nvSpPr>
          <p:spPr>
            <a:xfrm>
              <a:off x="0" y="0"/>
              <a:ext cx="6022121" cy="3784641"/>
            </a:xfrm>
            <a:prstGeom prst="roundRect">
              <a:avLst>
                <a:gd name="adj" fmla="val 19617"/>
              </a:avLst>
            </a:prstGeom>
            <a:noFill/>
            <a:ln w="114300" cap="flat">
              <a:solidFill>
                <a:srgbClr val="FF867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grpSp>
          <p:nvGrpSpPr>
            <p:cNvPr id="196" name="ρ~  g/cm…"/>
            <p:cNvGrpSpPr/>
            <p:nvPr/>
          </p:nvGrpSpPr>
          <p:grpSpPr>
            <a:xfrm>
              <a:off x="794723" y="731050"/>
              <a:ext cx="4740355" cy="2940355"/>
              <a:chOff x="0" y="0"/>
              <a:chExt cx="4740354" cy="2940354"/>
            </a:xfrm>
          </p:grpSpPr>
          <p:sp>
            <p:nvSpPr>
              <p:cNvPr id="194" name="Rectangle"/>
              <p:cNvSpPr/>
              <p:nvPr/>
            </p:nvSpPr>
            <p:spPr>
              <a:xfrm>
                <a:off x="-1" y="-1"/>
                <a:ext cx="4740356" cy="2940356"/>
              </a:xfrm>
              <a:prstGeom prst="rect">
                <a:avLst/>
              </a:prstGeom>
              <a:solidFill>
                <a:srgbClr val="000034">
                  <a:alpha val="48501"/>
                </a:srgbClr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t">
                <a:noAutofit/>
              </a:bodyPr>
              <a:lstStyle/>
              <a:p>
                <a:pPr algn="l" defTabSz="457200">
                  <a:spcBef>
                    <a:spcPts val="0"/>
                  </a:spcBef>
                  <a:tabLst/>
                  <a:defRPr spc="0" sz="4700">
                    <a:solidFill>
                      <a:srgbClr val="FF867B"/>
                    </a:solidFill>
                    <a:latin typeface="Franklin Gothic Book"/>
                    <a:ea typeface="Franklin Gothic Book"/>
                    <a:cs typeface="Franklin Gothic Book"/>
                    <a:sym typeface="Franklin Gothic Book"/>
                  </a:defRPr>
                </a:pPr>
              </a:p>
            </p:txBody>
          </p:sp>
          <p:sp>
            <p:nvSpPr>
              <p:cNvPr id="195" name="ρ~  g/cm…"/>
              <p:cNvSpPr txBox="1"/>
              <p:nvPr/>
            </p:nvSpPr>
            <p:spPr>
              <a:xfrm>
                <a:off x="-1" y="-1"/>
                <a:ext cx="4740356" cy="2940356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50800" tIns="50800" rIns="50800" bIns="50800" numCol="1" anchor="t">
                <a:normAutofit fontScale="100000" lnSpcReduction="0"/>
              </a:bodyPr>
              <a:lstStyle/>
              <a:p>
                <a:pPr marL="285750" indent="-285750" algn="l" defTabSz="457200">
                  <a:spcBef>
                    <a:spcPts val="0"/>
                  </a:spcBef>
                  <a:buSzPct val="100000"/>
                  <a:buFont typeface="Arial"/>
                  <a:buChar char="•"/>
                  <a:tabLst/>
                  <a:defRPr spc="0" sz="4700">
                    <a:solidFill>
                      <a:srgbClr val="FF867B"/>
                    </a:solidFill>
                    <a:latin typeface="Franklin Gothic Book"/>
                    <a:ea typeface="Franklin Gothic Book"/>
                    <a:cs typeface="Franklin Gothic Book"/>
                    <a:sym typeface="Franklin Gothic Book"/>
                  </a:defRPr>
                </a:pPr>
                <a:r>
                  <a:t>  ρ~</a:t>
                </a:r>
                <a14:m>
                  <m:oMath>
                    <m:sSup>
                      <m:e>
                        <m:r>
                          <a:rPr xmlns:a="http://schemas.openxmlformats.org/drawingml/2006/main" sz="6100" i="1">
                            <a:solidFill>
                              <a:srgbClr val="FF867A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xmlns:a="http://schemas.openxmlformats.org/drawingml/2006/main" sz="6100" i="1">
                            <a:solidFill>
                              <a:srgbClr val="FF867A"/>
                            </a:solidFill>
                            <a:latin typeface="Cambria Math" panose="02040503050406030204" pitchFamily="18" charset="0"/>
                          </a:rPr>
                          <m:t>14</m:t>
                        </m:r>
                      </m:sup>
                    </m:sSup>
                  </m:oMath>
                </a14:m>
                <a:r>
                  <a:t> g/cm</a:t>
                </a:r>
                <a14:m>
                  <m:oMath>
                    <m:sSup>
                      <m:e/>
                      <m:sup>
                        <m:r>
                          <a:rPr xmlns:a="http://schemas.openxmlformats.org/drawingml/2006/main" sz="7250" i="1">
                            <a:solidFill>
                              <a:srgbClr val="FF867A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</a:p>
              <a:p>
                <a:pPr marL="285750" indent="-285750" algn="l" defTabSz="457200">
                  <a:spcBef>
                    <a:spcPts val="0"/>
                  </a:spcBef>
                  <a:buSzPct val="100000"/>
                  <a:buFont typeface="Arial"/>
                  <a:buChar char="•"/>
                  <a:tabLst/>
                  <a:defRPr spc="0" sz="4700">
                    <a:solidFill>
                      <a:srgbClr val="FF867B"/>
                    </a:solidFill>
                    <a:latin typeface="Franklin Gothic Book"/>
                    <a:ea typeface="Franklin Gothic Book"/>
                    <a:cs typeface="Franklin Gothic Book"/>
                    <a:sym typeface="Franklin Gothic Book"/>
                  </a:defRPr>
                </a:pPr>
              </a:p>
              <a:p>
                <a:pPr marL="285750" indent="-285750" algn="l" defTabSz="457200">
                  <a:spcBef>
                    <a:spcPts val="0"/>
                  </a:spcBef>
                  <a:buSzPct val="100000"/>
                  <a:buFont typeface="Arial"/>
                  <a:buChar char="•"/>
                  <a:tabLst/>
                  <a:defRPr spc="0" sz="4700">
                    <a:solidFill>
                      <a:srgbClr val="FF867B"/>
                    </a:solidFill>
                    <a:latin typeface="Franklin Gothic Book"/>
                    <a:ea typeface="Franklin Gothic Book"/>
                    <a:cs typeface="Franklin Gothic Book"/>
                    <a:sym typeface="Franklin Gothic Book"/>
                  </a:defRPr>
                </a:pPr>
                <a:r>
                  <a:t> T&gt; 30 MeV</a:t>
                </a:r>
              </a:p>
            </p:txBody>
          </p:sp>
        </p:grpSp>
      </p:grpSp>
      <p:grpSp>
        <p:nvGrpSpPr>
          <p:cNvPr id="200" name="Can thermally produce particles with masses up to 100’s of MeV, and couplings to the SM weaker than neutrinos"/>
          <p:cNvGrpSpPr/>
          <p:nvPr/>
        </p:nvGrpSpPr>
        <p:grpSpPr>
          <a:xfrm>
            <a:off x="2894138" y="11403190"/>
            <a:ext cx="18992990" cy="4287004"/>
            <a:chOff x="0" y="0"/>
            <a:chExt cx="18992989" cy="4287003"/>
          </a:xfrm>
        </p:grpSpPr>
        <p:sp>
          <p:nvSpPr>
            <p:cNvPr id="198" name="Rectangle"/>
            <p:cNvSpPr/>
            <p:nvPr/>
          </p:nvSpPr>
          <p:spPr>
            <a:xfrm>
              <a:off x="0" y="-1"/>
              <a:ext cx="18992990" cy="4287005"/>
            </a:xfrm>
            <a:prstGeom prst="rect">
              <a:avLst/>
            </a:prstGeom>
            <a:solidFill>
              <a:srgbClr val="000034">
                <a:alpha val="48501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t">
              <a:noAutofit/>
            </a:bodyPr>
            <a:lstStyle/>
            <a:p>
              <a:pPr algn="l" defTabSz="825500">
                <a:lnSpc>
                  <a:spcPct val="80000"/>
                </a:lnSpc>
                <a:spcBef>
                  <a:spcPts val="3600"/>
                </a:spcBef>
                <a:tabLst/>
                <a:defRPr b="1" spc="-52" sz="5300" u="sng">
                  <a:solidFill>
                    <a:srgbClr val="FF867B"/>
                  </a:solidFill>
                  <a:latin typeface="Founders Grotesk Text"/>
                  <a:ea typeface="Founders Grotesk Text"/>
                  <a:cs typeface="Founders Grotesk Text"/>
                  <a:sym typeface="Founders Grotesk Text"/>
                </a:defRPr>
              </a:pPr>
            </a:p>
          </p:txBody>
        </p:sp>
        <p:sp>
          <p:nvSpPr>
            <p:cNvPr id="199" name="Can thermally produce particles with masses up to 100’s of MeV, and couplings to the SM weaker than neutrinos"/>
            <p:cNvSpPr txBox="1"/>
            <p:nvPr/>
          </p:nvSpPr>
          <p:spPr>
            <a:xfrm>
              <a:off x="0" y="-1"/>
              <a:ext cx="18992990" cy="428700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t">
              <a:normAutofit fontScale="100000" lnSpcReduction="0"/>
            </a:bodyPr>
            <a:lstStyle>
              <a:lvl1pPr algn="l" defTabSz="825500">
                <a:lnSpc>
                  <a:spcPct val="80000"/>
                </a:lnSpc>
                <a:spcBef>
                  <a:spcPts val="3600"/>
                </a:spcBef>
                <a:tabLst/>
                <a:defRPr b="1" spc="-100" sz="5300">
                  <a:solidFill>
                    <a:srgbClr val="FF867B"/>
                  </a:solidFill>
                  <a:latin typeface="Founders Grotesk Text"/>
                  <a:ea typeface="Founders Grotesk Text"/>
                  <a:cs typeface="Founders Grotesk Text"/>
                  <a:sym typeface="Founders Grotesk Text"/>
                </a:defRPr>
              </a:lvl1pPr>
            </a:lstStyle>
            <a:p>
              <a:pPr/>
              <a:r>
                <a:t>Can thermally produce particles with masses up to 100’s of MeV, and couplings to the SM weaker than neutrinos</a:t>
              </a:r>
              <a:endParaRPr spc="-52"/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197" grpId="3"/>
      <p:bldP build="whole" bldLvl="1" animBg="1" rev="0" advAuto="0" spid="186" grpId="2"/>
      <p:bldP build="whole" bldLvl="1" animBg="1" rev="0" advAuto="0" spid="200" grpId="4"/>
      <p:bldP build="whole" bldLvl="1" animBg="1" rev="0" advAuto="0" spid="192" grpId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New Dark Photon Constraints??"/>
          <p:cNvSpPr txBox="1"/>
          <p:nvPr>
            <p:ph type="title"/>
          </p:nvPr>
        </p:nvSpPr>
        <p:spPr>
          <a:xfrm>
            <a:off x="-1292971" y="806199"/>
            <a:ext cx="23241004" cy="1951021"/>
          </a:xfrm>
          <a:prstGeom prst="rect">
            <a:avLst/>
          </a:prstGeom>
        </p:spPr>
        <p:txBody>
          <a:bodyPr/>
          <a:lstStyle>
            <a:lvl1pPr algn="ctr"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New Dark Photon Constraints??</a:t>
            </a:r>
          </a:p>
        </p:txBody>
      </p:sp>
      <p:sp>
        <p:nvSpPr>
          <p:cNvPr id="350" name="Slide Number"/>
          <p:cNvSpPr txBox="1"/>
          <p:nvPr>
            <p:ph type="sldNum" sz="quarter" idx="4294967295"/>
          </p:nvPr>
        </p:nvSpPr>
        <p:spPr>
          <a:xfrm>
            <a:off x="23467770" y="12268199"/>
            <a:ext cx="340107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351" name="Image Gallery" descr="Image Gallery"/>
          <p:cNvPicPr>
            <a:picLocks noChangeAspect="1"/>
          </p:cNvPicPr>
          <p:nvPr/>
        </p:nvPicPr>
        <p:blipFill>
          <a:blip r:embed="rId2">
            <a:extLst/>
          </a:blip>
          <a:srcRect l="0" t="1146" r="0" b="1146"/>
          <a:stretch>
            <a:fillRect/>
          </a:stretch>
        </p:blipFill>
        <p:spPr>
          <a:xfrm>
            <a:off x="2900539" y="2791214"/>
            <a:ext cx="13620061" cy="9017541"/>
          </a:xfrm>
          <a:prstGeom prst="rect">
            <a:avLst/>
          </a:prstGeom>
          <a:ln w="12700">
            <a:miter lim="400000"/>
          </a:ln>
        </p:spPr>
      </p:pic>
      <p:sp>
        <p:nvSpPr>
          <p:cNvPr id="352" name="https://arxiv.org/abs/2106.03879"/>
          <p:cNvSpPr txBox="1"/>
          <p:nvPr/>
        </p:nvSpPr>
        <p:spPr>
          <a:xfrm>
            <a:off x="6498054" y="12280772"/>
            <a:ext cx="5319574" cy="530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https://arxiv.org/abs/2106.03879</a:t>
            </a:r>
          </a:p>
        </p:txBody>
      </p:sp>
      <p:sp>
        <p:nvSpPr>
          <p:cNvPr id="353" name="Estimates using a simplified model of GW170817.…"/>
          <p:cNvSpPr txBox="1"/>
          <p:nvPr/>
        </p:nvSpPr>
        <p:spPr>
          <a:xfrm>
            <a:off x="17145621" y="4102237"/>
            <a:ext cx="6311126" cy="55115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pc="111" sz="3700">
                <a:solidFill>
                  <a:schemeClr val="accent4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pPr>
            <a:r>
              <a:t>Estimates using a simplified model of GW170817.</a:t>
            </a:r>
          </a:p>
          <a:p>
            <a:pPr>
              <a:defRPr spc="111" sz="3700">
                <a:solidFill>
                  <a:schemeClr val="accent4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pPr>
            <a:r>
              <a:t>5-10km shell</a:t>
            </a:r>
          </a:p>
          <a:p>
            <a:pPr>
              <a:defRPr spc="111" sz="3700">
                <a:solidFill>
                  <a:schemeClr val="accent4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pPr>
            <a:r>
              <a:t>T=30MeV</a:t>
            </a:r>
          </a:p>
          <a:p>
            <a:pPr>
              <a:defRPr spc="111" sz="3700">
                <a:solidFill>
                  <a:schemeClr val="accent4"/>
                </a:solidFill>
                <a:latin typeface="Cambria Math"/>
                <a:ea typeface="Cambria Math"/>
                <a:cs typeface="Cambria Math"/>
                <a:sym typeface="Cambria Math"/>
              </a:defRPr>
            </a:pPr>
            <a14:m>
              <m:oMathPara>
                <m:oMathParaPr>
                  <m:jc m:val="center"/>
                </m:oMathParaPr>
                <m:oMath>
                  <m:r>
                    <a:rPr xmlns:a="http://schemas.openxmlformats.org/drawingml/2006/main" sz="3750" i="1">
                      <a:solidFill>
                        <a:srgbClr val="BFF823"/>
                      </a:solidFill>
                      <a:latin typeface="Cambria Math" panose="02040503050406030204" pitchFamily="18" charset="0"/>
                    </a:rPr>
                    <m:t>ρ</m:t>
                  </m:r>
                  <m:r>
                    <a:rPr xmlns:a="http://schemas.openxmlformats.org/drawingml/2006/main" sz="3750" i="1">
                      <a:solidFill>
                        <a:srgbClr val="BFF823"/>
                      </a:solidFill>
                      <a:latin typeface="Cambria Math" panose="02040503050406030204" pitchFamily="18" charset="0"/>
                    </a:rPr>
                    <m:t>=</m:t>
                  </m:r>
                  <m:r>
                    <a:rPr xmlns:a="http://schemas.openxmlformats.org/drawingml/2006/main" sz="3750" i="1">
                      <a:solidFill>
                        <a:srgbClr val="BFF823"/>
                      </a:solidFill>
                      <a:latin typeface="Cambria Math" panose="02040503050406030204" pitchFamily="18" charset="0"/>
                    </a:rPr>
                    <m:t>4</m:t>
                  </m:r>
                  <m:r>
                    <a:rPr xmlns:a="http://schemas.openxmlformats.org/drawingml/2006/main" sz="3750" i="1">
                      <a:solidFill>
                        <a:srgbClr val="BFF823"/>
                      </a:solidFill>
                      <a:latin typeface="Cambria Math" panose="02040503050406030204" pitchFamily="18" charset="0"/>
                    </a:rPr>
                    <m:t>×</m:t>
                  </m:r>
                  <m:sSup>
                    <m:e>
                      <m:r>
                        <a:rPr xmlns:a="http://schemas.openxmlformats.org/drawingml/2006/main" sz="3750" i="1">
                          <a:solidFill>
                            <a:srgbClr val="BFF823"/>
                          </a:solidFill>
                          <a:latin typeface="Cambria Math" panose="02040503050406030204" pitchFamily="18" charset="0"/>
                        </a:rPr>
                        <m:t>10</m:t>
                      </m:r>
                    </m:e>
                    <m:sup>
                      <m:r>
                        <a:rPr xmlns:a="http://schemas.openxmlformats.org/drawingml/2006/main" sz="3750" i="1">
                          <a:solidFill>
                            <a:srgbClr val="BFF823"/>
                          </a:solidFill>
                          <a:latin typeface="Cambria Math" panose="02040503050406030204" pitchFamily="18" charset="0"/>
                        </a:rPr>
                        <m:t>14</m:t>
                      </m:r>
                    </m:sup>
                  </m:sSup>
                </m:oMath>
              </m:oMathPara>
            </a14:m>
            <a:endParaRPr>
              <a:latin typeface="Founders Grotesk Text"/>
              <a:ea typeface="Founders Grotesk Text"/>
              <a:cs typeface="Founders Grotesk Text"/>
              <a:sym typeface="Founders Grotesk Text"/>
            </a:endParaRPr>
          </a:p>
          <a:p>
            <a:pPr>
              <a:defRPr spc="111" sz="3700">
                <a:solidFill>
                  <a:schemeClr val="accent4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pPr>
            <a:r>
              <a:t>Duration= 10ms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D023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Author and Date"/>
          <p:cNvSpPr txBox="1"/>
          <p:nvPr>
            <p:ph type="body" sz="quarter" idx="1"/>
          </p:nvPr>
        </p:nvSpPr>
        <p:spPr>
          <a:xfrm>
            <a:off x="571500" y="13265880"/>
            <a:ext cx="23241000" cy="555246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56" name="Compact Sources…"/>
          <p:cNvSpPr txBox="1"/>
          <p:nvPr>
            <p:ph type="body" idx="21"/>
          </p:nvPr>
        </p:nvSpPr>
        <p:spPr>
          <a:xfrm>
            <a:off x="1413090" y="4222414"/>
            <a:ext cx="23241004" cy="7697009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marL="457198" indent="-457198">
              <a:defRPr sz="5600">
                <a:solidFill>
                  <a:srgbClr val="FF867B"/>
                </a:solidFill>
              </a:defRPr>
            </a:pPr>
            <a:r>
              <a:t>Compact Sources</a:t>
            </a:r>
            <a:endParaRPr spc="-56"/>
          </a:p>
          <a:p>
            <a:pPr marL="457198" indent="-457198">
              <a:defRPr sz="5600">
                <a:solidFill>
                  <a:srgbClr val="FF867B"/>
                </a:solidFill>
              </a:defRPr>
            </a:pPr>
            <a:r>
              <a:t>Axions with m=(MeV-GeV)  </a:t>
            </a:r>
            <a:endParaRPr spc="-56"/>
          </a:p>
          <a:p>
            <a:pPr marL="457198" indent="-457198">
              <a:defRPr sz="5600">
                <a:solidFill>
                  <a:srgbClr val="FF867B"/>
                </a:solidFill>
              </a:defRPr>
            </a:pPr>
            <a:r>
              <a:t>Making a fireball</a:t>
            </a:r>
            <a:endParaRPr spc="-56"/>
          </a:p>
          <a:p>
            <a:pPr marL="457198" indent="-457198">
              <a:defRPr sz="5600">
                <a:solidFill>
                  <a:srgbClr val="FF867B"/>
                </a:solidFill>
              </a:defRPr>
            </a:pPr>
            <a:r>
              <a:t>Revising existing constraints</a:t>
            </a:r>
            <a:endParaRPr spc="-56"/>
          </a:p>
          <a:p>
            <a:pPr marL="457198" indent="-457198">
              <a:defRPr sz="5600">
                <a:solidFill>
                  <a:srgbClr val="FF867B"/>
                </a:solidFill>
              </a:defRPr>
            </a:pPr>
            <a:r>
              <a:t>Adding new constraints</a:t>
            </a:r>
          </a:p>
        </p:txBody>
      </p:sp>
      <p:sp>
        <p:nvSpPr>
          <p:cNvPr id="357" name="Content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300">
                <a:solidFill>
                  <a:srgbClr val="FFA284"/>
                </a:solidFill>
              </a:defRPr>
            </a:lvl1pPr>
          </a:lstStyle>
          <a:p>
            <a:pPr/>
            <a:r>
              <a:t>Contents</a:t>
            </a:r>
          </a:p>
        </p:txBody>
      </p:sp>
      <p:pic>
        <p:nvPicPr>
          <p:cNvPr id="358" name="Image Gallery" descr="Image Gallery"/>
          <p:cNvPicPr>
            <a:picLocks noChangeAspect="1"/>
          </p:cNvPicPr>
          <p:nvPr/>
        </p:nvPicPr>
        <p:blipFill>
          <a:blip r:embed="rId2">
            <a:extLst/>
          </a:blip>
          <a:srcRect l="0" t="5463" r="0" b="5462"/>
          <a:stretch>
            <a:fillRect/>
          </a:stretch>
        </p:blipFill>
        <p:spPr>
          <a:xfrm>
            <a:off x="12629492" y="797090"/>
            <a:ext cx="22655228" cy="11350975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“Fast Scattering”"/>
          <p:cNvSpPr txBox="1"/>
          <p:nvPr>
            <p:ph type="title"/>
          </p:nvPr>
        </p:nvSpPr>
        <p:spPr>
          <a:xfrm>
            <a:off x="-5718289" y="629022"/>
            <a:ext cx="23241004" cy="1951021"/>
          </a:xfrm>
          <a:prstGeom prst="rect">
            <a:avLst/>
          </a:prstGeom>
        </p:spPr>
        <p:txBody>
          <a:bodyPr/>
          <a:lstStyle>
            <a:lvl1pPr algn="ctr"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“Fast Scattering”</a:t>
            </a:r>
          </a:p>
        </p:txBody>
      </p:sp>
      <p:sp>
        <p:nvSpPr>
          <p:cNvPr id="361" name="Slide Number"/>
          <p:cNvSpPr txBox="1"/>
          <p:nvPr>
            <p:ph type="sldNum" sz="quarter" idx="4294967295"/>
          </p:nvPr>
        </p:nvSpPr>
        <p:spPr>
          <a:xfrm>
            <a:off x="23446079" y="12268199"/>
            <a:ext cx="361799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62" name="Rounded Rectangle"/>
          <p:cNvSpPr/>
          <p:nvPr/>
        </p:nvSpPr>
        <p:spPr>
          <a:xfrm>
            <a:off x="13948891" y="6219538"/>
            <a:ext cx="1270002" cy="1270002"/>
          </a:xfrm>
          <a:prstGeom prst="roundRect">
            <a:avLst>
              <a:gd name="adj" fmla="val 15000"/>
            </a:avLst>
          </a:prstGeom>
          <a:solidFill>
            <a:srgbClr val="00003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363" name="Rounded Rectangle"/>
          <p:cNvSpPr/>
          <p:nvPr/>
        </p:nvSpPr>
        <p:spPr>
          <a:xfrm>
            <a:off x="1474167" y="4445000"/>
            <a:ext cx="5266782" cy="4826000"/>
          </a:xfrm>
          <a:prstGeom prst="roundRect">
            <a:avLst>
              <a:gd name="adj" fmla="val 12948"/>
            </a:avLst>
          </a:prstGeom>
          <a:solidFill>
            <a:srgbClr val="000034"/>
          </a:solidFill>
          <a:ln w="889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364" name="Oval"/>
          <p:cNvSpPr/>
          <p:nvPr/>
        </p:nvSpPr>
        <p:spPr>
          <a:xfrm>
            <a:off x="2616025" y="5237467"/>
            <a:ext cx="2983070" cy="2914693"/>
          </a:xfrm>
          <a:prstGeom prst="ellipse">
            <a:avLst/>
          </a:prstGeom>
          <a:solidFill>
            <a:schemeClr val="accent2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000000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365" name="Oval"/>
          <p:cNvSpPr/>
          <p:nvPr/>
        </p:nvSpPr>
        <p:spPr>
          <a:xfrm>
            <a:off x="3093092" y="5719305"/>
            <a:ext cx="2028936" cy="1951021"/>
          </a:xfrm>
          <a:prstGeom prst="ellipse">
            <a:avLst/>
          </a:prstGeom>
          <a:solidFill>
            <a:srgbClr val="00003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000000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366" name="Line"/>
          <p:cNvSpPr/>
          <p:nvPr/>
        </p:nvSpPr>
        <p:spPr>
          <a:xfrm flipV="1">
            <a:off x="5438506" y="4872204"/>
            <a:ext cx="837261" cy="837261"/>
          </a:xfrm>
          <a:prstGeom prst="line">
            <a:avLst/>
          </a:prstGeom>
          <a:ln w="114300">
            <a:solidFill>
              <a:srgbClr val="FF867B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367" name="Line"/>
          <p:cNvSpPr/>
          <p:nvPr/>
        </p:nvSpPr>
        <p:spPr>
          <a:xfrm>
            <a:off x="5277594" y="7919779"/>
            <a:ext cx="837081" cy="837081"/>
          </a:xfrm>
          <a:prstGeom prst="line">
            <a:avLst/>
          </a:prstGeom>
          <a:ln w="114300">
            <a:solidFill>
              <a:srgbClr val="FF867B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368" name="Line"/>
          <p:cNvSpPr/>
          <p:nvPr/>
        </p:nvSpPr>
        <p:spPr>
          <a:xfrm flipH="1">
            <a:off x="1942207" y="7869511"/>
            <a:ext cx="937615" cy="937615"/>
          </a:xfrm>
          <a:prstGeom prst="line">
            <a:avLst/>
          </a:prstGeom>
          <a:ln w="114300">
            <a:solidFill>
              <a:srgbClr val="FF867B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369" name="Line"/>
          <p:cNvSpPr/>
          <p:nvPr/>
        </p:nvSpPr>
        <p:spPr>
          <a:xfrm flipH="1" flipV="1">
            <a:off x="1992383" y="4717173"/>
            <a:ext cx="837261" cy="837261"/>
          </a:xfrm>
          <a:prstGeom prst="line">
            <a:avLst/>
          </a:prstGeom>
          <a:ln w="114300">
            <a:solidFill>
              <a:srgbClr val="FF867B"/>
            </a:solidFill>
            <a:miter lim="400000"/>
            <a:tailEnd type="triangle"/>
          </a:ln>
        </p:spPr>
        <p:txBody>
          <a:bodyPr lIns="45718" tIns="45718" rIns="45718" bIns="45718"/>
          <a:lstStyle/>
          <a:p>
            <a:pPr>
              <a:defRPr>
                <a:solidFill>
                  <a:schemeClr val="accent1"/>
                </a:solidFill>
              </a:defRPr>
            </a:pPr>
          </a:p>
        </p:txBody>
      </p:sp>
      <p:sp>
        <p:nvSpPr>
          <p:cNvPr id="370" name="Rounded Rectangle"/>
          <p:cNvSpPr/>
          <p:nvPr/>
        </p:nvSpPr>
        <p:spPr>
          <a:xfrm>
            <a:off x="10867965" y="4281813"/>
            <a:ext cx="5266782" cy="4826002"/>
          </a:xfrm>
          <a:prstGeom prst="roundRect">
            <a:avLst>
              <a:gd name="adj" fmla="val 12948"/>
            </a:avLst>
          </a:prstGeom>
          <a:solidFill>
            <a:srgbClr val="FFFFFF"/>
          </a:solidFill>
          <a:ln w="2159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pic>
        <p:nvPicPr>
          <p:cNvPr id="37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1195698" y="4717174"/>
            <a:ext cx="4611316" cy="3864413"/>
          </a:xfrm>
          <a:prstGeom prst="rect">
            <a:avLst/>
          </a:prstGeom>
          <a:ln w="12700">
            <a:miter lim="400000"/>
          </a:ln>
        </p:spPr>
      </p:pic>
      <p:sp>
        <p:nvSpPr>
          <p:cNvPr id="372" name="Rounded Rectangle"/>
          <p:cNvSpPr/>
          <p:nvPr/>
        </p:nvSpPr>
        <p:spPr>
          <a:xfrm>
            <a:off x="20520708" y="6174104"/>
            <a:ext cx="1270002" cy="1270002"/>
          </a:xfrm>
          <a:prstGeom prst="roundRect">
            <a:avLst>
              <a:gd name="adj" fmla="val 15000"/>
            </a:avLst>
          </a:prstGeom>
          <a:solidFill>
            <a:srgbClr val="000034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373" name="Rounded Rectangle"/>
          <p:cNvSpPr/>
          <p:nvPr/>
        </p:nvSpPr>
        <p:spPr>
          <a:xfrm>
            <a:off x="17439782" y="4236379"/>
            <a:ext cx="5266781" cy="4826002"/>
          </a:xfrm>
          <a:prstGeom prst="roundRect">
            <a:avLst>
              <a:gd name="adj" fmla="val 12948"/>
            </a:avLst>
          </a:prstGeom>
          <a:solidFill>
            <a:srgbClr val="FFFFFF"/>
          </a:solidFill>
          <a:ln w="2159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pic>
        <p:nvPicPr>
          <p:cNvPr id="374" name="Image Gallery" descr="Image Gallery"/>
          <p:cNvPicPr>
            <a:picLocks noChangeAspect="1"/>
          </p:cNvPicPr>
          <p:nvPr/>
        </p:nvPicPr>
        <p:blipFill>
          <a:blip r:embed="rId3">
            <a:extLst/>
          </a:blip>
          <a:srcRect l="7990" t="0" r="7991" b="0"/>
          <a:stretch>
            <a:fillRect/>
          </a:stretch>
        </p:blipFill>
        <p:spPr>
          <a:xfrm>
            <a:off x="17779523" y="4465761"/>
            <a:ext cx="4611316" cy="4356490"/>
          </a:xfrm>
          <a:prstGeom prst="rect">
            <a:avLst/>
          </a:prstGeom>
          <a:ln w="12700">
            <a:miter lim="400000"/>
          </a:ln>
        </p:spPr>
      </p:pic>
      <p:sp>
        <p:nvSpPr>
          <p:cNvPr id="375" name="vs"/>
          <p:cNvSpPr txBox="1"/>
          <p:nvPr/>
        </p:nvSpPr>
        <p:spPr>
          <a:xfrm>
            <a:off x="8064758" y="5964428"/>
            <a:ext cx="1415898" cy="16893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293" sz="9800">
                <a:solidFill>
                  <a:srgbClr val="FF867B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vs</a:t>
            </a:r>
          </a:p>
        </p:txBody>
      </p:sp>
      <p:sp>
        <p:nvSpPr>
          <p:cNvPr id="376" name="Expansion"/>
          <p:cNvSpPr txBox="1"/>
          <p:nvPr/>
        </p:nvSpPr>
        <p:spPr>
          <a:xfrm>
            <a:off x="2496564" y="3271416"/>
            <a:ext cx="3221991" cy="920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150" sz="5000">
                <a:solidFill>
                  <a:schemeClr val="accent4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Expansion</a:t>
            </a:r>
          </a:p>
        </p:txBody>
      </p:sp>
      <p:sp>
        <p:nvSpPr>
          <p:cNvPr id="377" name="Pair Production"/>
          <p:cNvSpPr txBox="1"/>
          <p:nvPr/>
        </p:nvSpPr>
        <p:spPr>
          <a:xfrm>
            <a:off x="10892995" y="3012779"/>
            <a:ext cx="4970781" cy="920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150" sz="5000">
                <a:solidFill>
                  <a:schemeClr val="accent4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Pair Production</a:t>
            </a:r>
          </a:p>
        </p:txBody>
      </p:sp>
      <p:sp>
        <p:nvSpPr>
          <p:cNvPr id="378" name="Bremsstrahlung"/>
          <p:cNvSpPr txBox="1"/>
          <p:nvPr/>
        </p:nvSpPr>
        <p:spPr>
          <a:xfrm>
            <a:off x="17559465" y="3012779"/>
            <a:ext cx="5051426" cy="92075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 spc="150" sz="5000">
                <a:solidFill>
                  <a:schemeClr val="accent4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Bremsstrahlung</a:t>
            </a:r>
          </a:p>
        </p:txBody>
      </p:sp>
      <p:sp>
        <p:nvSpPr>
          <p:cNvPr id="379" name="Dark photons…"/>
          <p:cNvSpPr txBox="1"/>
          <p:nvPr/>
        </p:nvSpPr>
        <p:spPr>
          <a:xfrm>
            <a:off x="10345794" y="9852434"/>
            <a:ext cx="6311126" cy="16297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pc="111" sz="3700">
                <a:solidFill>
                  <a:schemeClr val="accent4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pPr>
            <a:r>
              <a:t>Dark photons </a:t>
            </a:r>
            <a14:m>
              <m:oMath>
                <m:r>
                  <a:rPr xmlns:a="http://schemas.openxmlformats.org/drawingml/2006/main" sz="4100" i="1">
                    <a:solidFill>
                      <a:srgbClr val="BFF823"/>
                    </a:solidFill>
                    <a:latin typeface="Cambria Math" panose="02040503050406030204" pitchFamily="18" charset="0"/>
                  </a:rPr>
                  <m:t>→</m:t>
                </m:r>
                <m:sSup>
                  <m:e>
                    <m:r>
                      <a:rPr xmlns:a="http://schemas.openxmlformats.org/drawingml/2006/main" sz="4100" i="1">
                        <a:solidFill>
                          <a:srgbClr val="BFF823"/>
                        </a:solidFill>
                        <a:latin typeface="Cambria Math" panose="02040503050406030204" pitchFamily="18" charset="0"/>
                      </a:rPr>
                      <m:t>e</m:t>
                    </m:r>
                  </m:e>
                  <m:sup>
                    <m:r>
                      <a:rPr xmlns:a="http://schemas.openxmlformats.org/drawingml/2006/main" sz="4100" i="1">
                        <a:solidFill>
                          <a:srgbClr val="BFF823"/>
                        </a:solidFill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  <m:r>
                  <a:rPr xmlns:a="http://schemas.openxmlformats.org/drawingml/2006/main" sz="4100" i="1">
                    <a:solidFill>
                      <a:srgbClr val="BFF823"/>
                    </a:solidFill>
                    <a:latin typeface="Cambria Math" panose="02040503050406030204" pitchFamily="18" charset="0"/>
                  </a:rPr>
                  <m:t>+</m:t>
                </m:r>
                <m:sSup>
                  <m:e>
                    <m:r>
                      <a:rPr xmlns:a="http://schemas.openxmlformats.org/drawingml/2006/main" sz="4100" i="1">
                        <a:solidFill>
                          <a:srgbClr val="BFF823"/>
                        </a:solidFill>
                        <a:latin typeface="Cambria Math" panose="02040503050406030204" pitchFamily="18" charset="0"/>
                      </a:rPr>
                      <m:t>e</m:t>
                    </m:r>
                  </m:e>
                  <m:sup>
                    <m:r>
                      <a:rPr xmlns:a="http://schemas.openxmlformats.org/drawingml/2006/main" sz="4100" i="1">
                        <a:solidFill>
                          <a:srgbClr val="BFF823"/>
                        </a:solidFill>
                        <a:latin typeface="Cambria Math" panose="02040503050406030204" pitchFamily="18" charset="0"/>
                      </a:rPr>
                      <m:t>-</m:t>
                    </m:r>
                  </m:sup>
                </m:sSup>
              </m:oMath>
            </a14:m>
          </a:p>
          <a:p>
            <a:pPr>
              <a:defRPr spc="111" sz="3700">
                <a:solidFill>
                  <a:schemeClr val="accent4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pPr>
            <a:r>
              <a:t>Axions </a:t>
            </a:r>
            <a14:m>
              <m:oMath>
                <m:r>
                  <a:rPr xmlns:a="http://schemas.openxmlformats.org/drawingml/2006/main" sz="4150" i="1">
                    <a:solidFill>
                      <a:srgbClr val="BFF823"/>
                    </a:solidFill>
                    <a:latin typeface="Cambria Math" panose="02040503050406030204" pitchFamily="18" charset="0"/>
                  </a:rPr>
                  <m:t>→</m:t>
                </m:r>
                <m:r>
                  <a:rPr xmlns:a="http://schemas.openxmlformats.org/drawingml/2006/main" sz="4150" i="1">
                    <a:solidFill>
                      <a:srgbClr val="BFF823"/>
                    </a:solidFill>
                    <a:latin typeface="Cambria Math" panose="02040503050406030204" pitchFamily="18" charset="0"/>
                  </a:rPr>
                  <m:t>γ</m:t>
                </m:r>
                <m:r>
                  <a:rPr xmlns:a="http://schemas.openxmlformats.org/drawingml/2006/main" sz="4150" i="1">
                    <a:solidFill>
                      <a:srgbClr val="BFF823"/>
                    </a:solidFill>
                    <a:latin typeface="Cambria Math" panose="02040503050406030204" pitchFamily="18" charset="0"/>
                  </a:rPr>
                  <m:t>+</m:t>
                </m:r>
                <m:r>
                  <a:rPr xmlns:a="http://schemas.openxmlformats.org/drawingml/2006/main" sz="4150" i="1">
                    <a:solidFill>
                      <a:srgbClr val="BFF823"/>
                    </a:solidFill>
                    <a:latin typeface="Cambria Math" panose="02040503050406030204" pitchFamily="18" charset="0"/>
                  </a:rPr>
                  <m:t>γ</m:t>
                </m:r>
              </m:oMath>
            </a14:m>
            <a:endParaRPr>
              <a:solidFill>
                <a:srgbClr val="BFF823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Author and Dat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82" name="Dark Phot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Dark Photons</a:t>
            </a:r>
          </a:p>
        </p:txBody>
      </p:sp>
      <p:sp>
        <p:nvSpPr>
          <p:cNvPr id="383" name="Slide Number"/>
          <p:cNvSpPr txBox="1"/>
          <p:nvPr>
            <p:ph type="sldNum" sz="quarter" idx="4294967295"/>
          </p:nvPr>
        </p:nvSpPr>
        <p:spPr>
          <a:xfrm>
            <a:off x="23373892" y="12268199"/>
            <a:ext cx="433985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84" name="Massive Vector…"/>
          <p:cNvSpPr txBox="1"/>
          <p:nvPr/>
        </p:nvSpPr>
        <p:spPr>
          <a:xfrm>
            <a:off x="1590088" y="5510897"/>
            <a:ext cx="10925907" cy="5919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Massive Vector</a:t>
            </a: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Kinematically mixes with the photon</a:t>
            </a: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Connects dark sector to standard model</a:t>
            </a:r>
          </a:p>
          <a:p>
            <a:pPr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85750" indent="-285750" algn="l" defTabSz="457200">
              <a:lnSpc>
                <a:spcPct val="150000"/>
              </a:lnSpc>
              <a:spcBef>
                <a:spcPts val="0"/>
              </a:spcBef>
              <a:buSzPct val="100000"/>
              <a:buFont typeface="Arial"/>
              <a:buChar char="•"/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Can decay to </a:t>
            </a:r>
            <a14:m>
              <m:oMath>
                <m:sSup>
                  <m:e>
                    <m:r>
                      <a:rPr xmlns:a="http://schemas.openxmlformats.org/drawingml/2006/main" sz="580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e</m:t>
                    </m:r>
                  </m:e>
                  <m:sup>
                    <m:r>
                      <a:rPr xmlns:a="http://schemas.openxmlformats.org/drawingml/2006/main" sz="580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  <m:r>
                  <a:rPr xmlns:a="http://schemas.openxmlformats.org/drawingml/2006/main" sz="5800" i="1">
                    <a:solidFill>
                      <a:srgbClr val="FF867A"/>
                    </a:solidFill>
                    <a:latin typeface="Cambria Math" panose="02040503050406030204" pitchFamily="18" charset="0"/>
                  </a:rPr>
                  <m:t>+</m:t>
                </m:r>
                <m:sSup>
                  <m:e>
                    <m:r>
                      <a:rPr xmlns:a="http://schemas.openxmlformats.org/drawingml/2006/main" sz="580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e</m:t>
                    </m:r>
                  </m:e>
                  <m:sup>
                    <m:r>
                      <a:rPr xmlns:a="http://schemas.openxmlformats.org/drawingml/2006/main" sz="580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-</m:t>
                    </m:r>
                  </m:sup>
                </m:sSup>
              </m:oMath>
            </a14:m>
          </a:p>
        </p:txBody>
      </p:sp>
      <p:sp>
        <p:nvSpPr>
          <p:cNvPr id="385" name="Equation"/>
          <p:cNvSpPr txBox="1"/>
          <p:nvPr/>
        </p:nvSpPr>
        <p:spPr>
          <a:xfrm>
            <a:off x="5682700" y="3605781"/>
            <a:ext cx="11824967" cy="2247864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914400">
              <a:spcBef>
                <a:spcPts val="0"/>
              </a:spcBef>
              <a:tabLst/>
              <a:defRPr spc="0" sz="7200">
                <a:solidFill>
                  <a:srgbClr val="FF867B"/>
                </a:solidFill>
                <a:latin typeface="Cambria Math"/>
                <a:ea typeface="Cambria Math"/>
                <a:cs typeface="Cambria Math"/>
                <a:sym typeface="Cambria Math"/>
              </a:defRPr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7600" i="1">
                      <a:solidFill>
                        <a:srgbClr val="FF867B"/>
                      </a:solidFill>
                      <a:latin typeface="Cambria Math" panose="02040503050406030204" pitchFamily="18" charset="0"/>
                    </a:rPr>
                    <m:t>ℒ</m:t>
                  </m:r>
                  <m:r>
                    <a:rPr xmlns:a="http://schemas.openxmlformats.org/drawingml/2006/main" sz="7600" i="1">
                      <a:solidFill>
                        <a:srgbClr val="FF867B"/>
                      </a:solidFill>
                      <a:latin typeface="Cambria Math" panose="02040503050406030204" pitchFamily="18" charset="0"/>
                    </a:rPr>
                    <m:t>⊃</m:t>
                  </m:r>
                  <m:r>
                    <a:rPr xmlns:a="http://schemas.openxmlformats.org/drawingml/2006/main" sz="7600" i="1">
                      <a:solidFill>
                        <a:srgbClr val="FF867B"/>
                      </a:solidFill>
                      <a:latin typeface="Cambria Math" panose="02040503050406030204" pitchFamily="18" charset="0"/>
                    </a:rPr>
                    <m:t>−</m:t>
                  </m:r>
                  <m:f>
                    <m:fPr>
                      <m:ctrlP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den>
                  </m:f>
                  <m:sSup>
                    <m:e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e>
                    <m:sup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xmlns:a="http://schemas.openxmlformats.org/drawingml/2006/main" sz="7600" i="1">
                      <a:solidFill>
                        <a:srgbClr val="FF867B"/>
                      </a:solidFill>
                      <a:latin typeface="Cambria Math" panose="02040503050406030204" pitchFamily="18" charset="0"/>
                    </a:rPr>
                    <m:t>−</m:t>
                  </m:r>
                  <m:f>
                    <m:fPr>
                      <m:ctrlP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𝜖</m:t>
                      </m:r>
                    </m:num>
                    <m:den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  <m:r>
                    <a:rPr xmlns:a="http://schemas.openxmlformats.org/drawingml/2006/main" sz="7600" i="1">
                      <a:solidFill>
                        <a:srgbClr val="FF867B"/>
                      </a:solidFill>
                      <a:latin typeface="Cambria Math" panose="02040503050406030204" pitchFamily="18" charset="0"/>
                    </a:rPr>
                    <m:t>𝐹</m:t>
                  </m:r>
                  <m:sSup>
                    <m:e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𝐹</m:t>
                      </m:r>
                    </m:e>
                    <m:sup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7600" i="1">
                      <a:solidFill>
                        <a:srgbClr val="FF867B"/>
                      </a:solidFill>
                      <a:latin typeface="Cambria Math" panose="02040503050406030204" pitchFamily="18" charset="0"/>
                    </a:rPr>
                    <m:t>+</m:t>
                  </m:r>
                  <m:f>
                    <m:fPr>
                      <m:ctrlPr>
                        <a:rPr xmlns:a="http://schemas.openxmlformats.org/drawingml/2006/main" sz="7600" i="1">
                          <a:solidFill>
                            <a:srgbClr val="836967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sSup>
                        <m:e>
                          <m:r>
                            <a:rPr xmlns:a="http://schemas.openxmlformats.org/drawingml/2006/main" sz="7600" i="1">
                              <a:solidFill>
                                <a:srgbClr val="FF867B"/>
                              </a:solidFill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p>
                          <m:r>
                            <a:rPr xmlns:a="http://schemas.openxmlformats.org/drawingml/2006/main" sz="7600" i="1">
                              <a:solidFill>
                                <a:srgbClr val="FF867B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  <m:r>
                            <a:rPr xmlns:a="http://schemas.openxmlformats.org/drawingml/2006/main" sz="7600" i="1">
                              <a:solidFill>
                                <a:srgbClr val="FF867B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num>
                    <m:den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  <m:sSup>
                    <m:e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𝐴</m:t>
                      </m:r>
                    </m:e>
                    <m:sup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  <m:r>
                        <a:rPr xmlns:a="http://schemas.openxmlformats.org/drawingml/2006/main" sz="7600" i="1">
                          <a:solidFill>
                            <a:srgbClr val="FF867B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</m:oMath>
              </m:oMathPara>
            </a14:m>
          </a:p>
        </p:txBody>
      </p:sp>
      <p:grpSp>
        <p:nvGrpSpPr>
          <p:cNvPr id="392" name="Group"/>
          <p:cNvGrpSpPr/>
          <p:nvPr/>
        </p:nvGrpSpPr>
        <p:grpSpPr>
          <a:xfrm>
            <a:off x="14206531" y="6011043"/>
            <a:ext cx="9007671" cy="4919696"/>
            <a:chOff x="0" y="0"/>
            <a:chExt cx="9007670" cy="4919695"/>
          </a:xfrm>
        </p:grpSpPr>
        <p:sp>
          <p:nvSpPr>
            <p:cNvPr id="386" name="Rounded Rectangle"/>
            <p:cNvSpPr/>
            <p:nvPr/>
          </p:nvSpPr>
          <p:spPr>
            <a:xfrm>
              <a:off x="-1" y="-1"/>
              <a:ext cx="9007672" cy="4919696"/>
            </a:xfrm>
            <a:prstGeom prst="roundRect">
              <a:avLst>
                <a:gd name="adj" fmla="val 11540"/>
              </a:avLst>
            </a:prstGeom>
            <a:solidFill>
              <a:srgbClr val="FFFFFF"/>
            </a:solidFill>
            <a:ln w="203200" cap="flat">
              <a:solidFill>
                <a:srgbClr val="D7FF8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grpSp>
          <p:nvGrpSpPr>
            <p:cNvPr id="391" name="Group"/>
            <p:cNvGrpSpPr/>
            <p:nvPr/>
          </p:nvGrpSpPr>
          <p:grpSpPr>
            <a:xfrm>
              <a:off x="467776" y="211954"/>
              <a:ext cx="8210327" cy="4540561"/>
              <a:chOff x="0" y="0"/>
              <a:chExt cx="8210325" cy="4540559"/>
            </a:xfrm>
          </p:grpSpPr>
          <p:pic>
            <p:nvPicPr>
              <p:cNvPr id="387" name="Image" descr="Image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0" y="730"/>
                <a:ext cx="8210327" cy="453983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388" name="Rectangle"/>
              <p:cNvSpPr/>
              <p:nvPr/>
            </p:nvSpPr>
            <p:spPr>
              <a:xfrm rot="20136053">
                <a:off x="1402675" y="506762"/>
                <a:ext cx="2431711" cy="73259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0"/>
                  </a:spcBef>
                  <a:tabLst/>
                  <a:defRPr b="1" cap="all" spc="156">
                    <a:solidFill>
                      <a:srgbClr val="FFFFFF"/>
                    </a:solidFill>
                    <a:latin typeface="Founders Grotesk Condensed"/>
                    <a:ea typeface="Founders Grotesk Condensed"/>
                    <a:cs typeface="Founders Grotesk Condensed"/>
                    <a:sym typeface="Founders Grotesk Condensed"/>
                  </a:defRPr>
                </a:pPr>
              </a:p>
            </p:txBody>
          </p:sp>
          <p:sp>
            <p:nvSpPr>
              <p:cNvPr id="389" name="Rectangle"/>
              <p:cNvSpPr/>
              <p:nvPr/>
            </p:nvSpPr>
            <p:spPr>
              <a:xfrm>
                <a:off x="2175857" y="-1"/>
                <a:ext cx="1810358" cy="127000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0"/>
                  </a:spcBef>
                  <a:tabLst/>
                  <a:defRPr b="1" cap="all" spc="156">
                    <a:solidFill>
                      <a:srgbClr val="FFFFFF"/>
                    </a:solidFill>
                    <a:latin typeface="Founders Grotesk Condensed"/>
                    <a:ea typeface="Founders Grotesk Condensed"/>
                    <a:cs typeface="Founders Grotesk Condensed"/>
                    <a:sym typeface="Founders Grotesk Condensed"/>
                  </a:defRPr>
                </a:pPr>
              </a:p>
            </p:txBody>
          </p:sp>
          <p:sp>
            <p:nvSpPr>
              <p:cNvPr id="390" name="Rectangle"/>
              <p:cNvSpPr/>
              <p:nvPr/>
            </p:nvSpPr>
            <p:spPr>
              <a:xfrm rot="14114974">
                <a:off x="1058257" y="431800"/>
                <a:ext cx="738644" cy="825761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0"/>
                  </a:spcBef>
                  <a:tabLst/>
                  <a:defRPr b="1" cap="all" spc="156">
                    <a:solidFill>
                      <a:srgbClr val="FFFFFF"/>
                    </a:solidFill>
                    <a:latin typeface="Founders Grotesk Condensed"/>
                    <a:ea typeface="Founders Grotesk Condensed"/>
                    <a:cs typeface="Founders Grotesk Condensed"/>
                    <a:sym typeface="Founders Grotesk Condensed"/>
                  </a:defRPr>
                </a:pPr>
              </a:p>
            </p:txBody>
          </p:sp>
        </p:grpSp>
      </p:grpSp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4" name="Author and Dat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395" name="Dark Phot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Dark Photons</a:t>
            </a:r>
          </a:p>
        </p:txBody>
      </p:sp>
      <p:sp>
        <p:nvSpPr>
          <p:cNvPr id="396" name="Slide Number"/>
          <p:cNvSpPr txBox="1"/>
          <p:nvPr>
            <p:ph type="sldNum" sz="quarter" idx="4294967295"/>
          </p:nvPr>
        </p:nvSpPr>
        <p:spPr>
          <a:xfrm>
            <a:off x="23457458" y="12268199"/>
            <a:ext cx="350419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397" name="Produced Through:…"/>
          <p:cNvSpPr txBox="1"/>
          <p:nvPr/>
        </p:nvSpPr>
        <p:spPr>
          <a:xfrm>
            <a:off x="1346470" y="6192603"/>
            <a:ext cx="10925907" cy="3092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algn="l" defTabSz="457200">
              <a:spcBef>
                <a:spcPts val="0"/>
              </a:spcBef>
              <a:tabLst/>
              <a:defRPr b="1"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Produced Through:</a:t>
            </a:r>
          </a:p>
          <a:p>
            <a:pPr lvl="2" indent="914400"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Nucleon-Nucleon Bremsstrahlung </a:t>
            </a:r>
          </a:p>
          <a:p>
            <a:pPr lvl="2" indent="914400" algn="l" defTabSz="457200">
              <a:spcBef>
                <a:spcPts val="0"/>
              </a:spcBef>
              <a:tabLst/>
              <a:defRPr spc="0" sz="47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lvl="2" indent="914400" algn="l" defTabSz="457200">
              <a:spcBef>
                <a:spcPts val="0"/>
              </a:spcBef>
              <a:tabLst/>
              <a:defRPr spc="0" sz="5700">
                <a:solidFill>
                  <a:srgbClr val="FF867A"/>
                </a:solidFill>
                <a:latin typeface="Cambria Math"/>
                <a:ea typeface="Cambria Math"/>
                <a:cs typeface="Cambria Math"/>
                <a:sym typeface="Cambria Math"/>
              </a:defRPr>
            </a:pPr>
            <a14:m>
              <m:oMathPara>
                <m:oMathParaPr>
                  <m:jc m:val="left"/>
                </m:oMathParaPr>
                <m:oMath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→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n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p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+</m:t>
                  </m:r>
                  <m:r>
                    <a:rPr xmlns:a="http://schemas.openxmlformats.org/drawingml/2006/main" sz="57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A</m:t>
                  </m:r>
                </m:oMath>
              </m:oMathPara>
            </a14:m>
            <a:endParaRPr sz="4700">
              <a:solidFill>
                <a:srgbClr val="FF867B"/>
              </a:solidFill>
            </a:endParaRPr>
          </a:p>
        </p:txBody>
      </p:sp>
      <p:grpSp>
        <p:nvGrpSpPr>
          <p:cNvPr id="404" name="Group"/>
          <p:cNvGrpSpPr/>
          <p:nvPr/>
        </p:nvGrpSpPr>
        <p:grpSpPr>
          <a:xfrm>
            <a:off x="14123953" y="5975993"/>
            <a:ext cx="8803071" cy="4807949"/>
            <a:chOff x="0" y="0"/>
            <a:chExt cx="8803069" cy="4807948"/>
          </a:xfrm>
        </p:grpSpPr>
        <p:sp>
          <p:nvSpPr>
            <p:cNvPr id="398" name="Rounded Rectangle"/>
            <p:cNvSpPr/>
            <p:nvPr/>
          </p:nvSpPr>
          <p:spPr>
            <a:xfrm>
              <a:off x="0" y="0"/>
              <a:ext cx="8803070" cy="4807949"/>
            </a:xfrm>
            <a:prstGeom prst="roundRect">
              <a:avLst>
                <a:gd name="adj" fmla="val 11540"/>
              </a:avLst>
            </a:prstGeom>
            <a:solidFill>
              <a:srgbClr val="FFFFFF"/>
            </a:solidFill>
            <a:ln w="203200" cap="flat">
              <a:solidFill>
                <a:srgbClr val="D7FF8A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grpSp>
          <p:nvGrpSpPr>
            <p:cNvPr id="403" name="Group"/>
            <p:cNvGrpSpPr/>
            <p:nvPr/>
          </p:nvGrpSpPr>
          <p:grpSpPr>
            <a:xfrm>
              <a:off x="457151" y="207140"/>
              <a:ext cx="8023840" cy="4437427"/>
              <a:chOff x="0" y="0"/>
              <a:chExt cx="8023838" cy="4437426"/>
            </a:xfrm>
          </p:grpSpPr>
          <p:pic>
            <p:nvPicPr>
              <p:cNvPr id="399" name="Image" descr="Image"/>
              <p:cNvPicPr>
                <a:picLocks noChangeAspect="1"/>
              </p:cNvPicPr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-1" y="712"/>
                <a:ext cx="8023839" cy="443671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400" name="Rectangle"/>
              <p:cNvSpPr/>
              <p:nvPr/>
            </p:nvSpPr>
            <p:spPr>
              <a:xfrm rot="20136053">
                <a:off x="1370815" y="495251"/>
                <a:ext cx="2376478" cy="715957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0"/>
                  </a:spcBef>
                  <a:tabLst/>
                  <a:defRPr b="1" cap="all" spc="156">
                    <a:solidFill>
                      <a:srgbClr val="FFFFFF"/>
                    </a:solidFill>
                    <a:latin typeface="Founders Grotesk Condensed"/>
                    <a:ea typeface="Founders Grotesk Condensed"/>
                    <a:cs typeface="Founders Grotesk Condensed"/>
                    <a:sym typeface="Founders Grotesk Condensed"/>
                  </a:defRPr>
                </a:pPr>
              </a:p>
            </p:txBody>
          </p:sp>
          <p:sp>
            <p:nvSpPr>
              <p:cNvPr id="401" name="Rectangle"/>
              <p:cNvSpPr/>
              <p:nvPr/>
            </p:nvSpPr>
            <p:spPr>
              <a:xfrm>
                <a:off x="2126435" y="-1"/>
                <a:ext cx="1769237" cy="124115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0"/>
                  </a:spcBef>
                  <a:tabLst/>
                  <a:defRPr b="1" cap="all" spc="156">
                    <a:solidFill>
                      <a:srgbClr val="FFFFFF"/>
                    </a:solidFill>
                    <a:latin typeface="Founders Grotesk Condensed"/>
                    <a:ea typeface="Founders Grotesk Condensed"/>
                    <a:cs typeface="Founders Grotesk Condensed"/>
                    <a:sym typeface="Founders Grotesk Condensed"/>
                  </a:defRPr>
                </a:pPr>
              </a:p>
            </p:txBody>
          </p:sp>
          <p:sp>
            <p:nvSpPr>
              <p:cNvPr id="402" name="Rectangle"/>
              <p:cNvSpPr/>
              <p:nvPr/>
            </p:nvSpPr>
            <p:spPr>
              <a:xfrm rot="14114974">
                <a:off x="1034220" y="421992"/>
                <a:ext cx="721866" cy="807006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0800" tIns="50800" rIns="50800" bIns="50800" numCol="1" anchor="ctr">
                <a:noAutofit/>
              </a:bodyPr>
              <a:lstStyle/>
              <a:p>
                <a:pPr>
                  <a:spcBef>
                    <a:spcPts val="0"/>
                  </a:spcBef>
                  <a:tabLst/>
                  <a:defRPr b="1" cap="all" spc="156">
                    <a:solidFill>
                      <a:srgbClr val="FFFFFF"/>
                    </a:solidFill>
                    <a:latin typeface="Founders Grotesk Condensed"/>
                    <a:ea typeface="Founders Grotesk Condensed"/>
                    <a:cs typeface="Founders Grotesk Condensed"/>
                    <a:sym typeface="Founders Grotesk Condensed"/>
                  </a:defRPr>
                </a:pPr>
              </a:p>
            </p:txBody>
          </p:sp>
        </p:grpSp>
      </p:grpSp>
      <p:pic>
        <p:nvPicPr>
          <p:cNvPr id="405" name="Image Gallery" descr="Image Gallery"/>
          <p:cNvPicPr>
            <a:picLocks noChangeAspect="1"/>
          </p:cNvPicPr>
          <p:nvPr/>
        </p:nvPicPr>
        <p:blipFill>
          <a:blip r:embed="rId3">
            <a:extLst/>
          </a:blip>
          <a:srcRect l="2133" t="0" r="2133" b="0"/>
          <a:stretch>
            <a:fillRect/>
          </a:stretch>
        </p:blipFill>
        <p:spPr>
          <a:xfrm>
            <a:off x="14439101" y="6629386"/>
            <a:ext cx="8317561" cy="3623041"/>
          </a:xfrm>
          <a:prstGeom prst="rect">
            <a:avLst/>
          </a:prstGeom>
          <a:ln w="12700">
            <a:miter lim="400000"/>
          </a:ln>
        </p:spPr>
      </p:pic>
      <p:sp>
        <p:nvSpPr>
          <p:cNvPr id="406" name="A"/>
          <p:cNvSpPr txBox="1"/>
          <p:nvPr/>
        </p:nvSpPr>
        <p:spPr>
          <a:xfrm>
            <a:off x="15865307" y="6724948"/>
            <a:ext cx="723855" cy="83500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158" sz="5300">
                <a:solidFill>
                  <a:srgbClr val="444444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A</a:t>
            </a:r>
          </a:p>
        </p:txBody>
      </p:sp>
      <p:sp>
        <p:nvSpPr>
          <p:cNvPr id="407" name="A"/>
          <p:cNvSpPr txBox="1"/>
          <p:nvPr/>
        </p:nvSpPr>
        <p:spPr>
          <a:xfrm>
            <a:off x="21112170" y="6724948"/>
            <a:ext cx="723856" cy="835008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spc="158" sz="5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r>
              <a:t>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Use hot neutron stars to look for BSM particles  that escape the star, but decay to the SM before reaching Earth with masses between 1 MeV and 1 GeV"/>
          <p:cNvSpPr txBox="1"/>
          <p:nvPr>
            <p:ph type="title"/>
          </p:nvPr>
        </p:nvSpPr>
        <p:spPr>
          <a:xfrm>
            <a:off x="571499" y="3578052"/>
            <a:ext cx="23241004" cy="5884300"/>
          </a:xfrm>
          <a:prstGeom prst="rect">
            <a:avLst/>
          </a:prstGeom>
        </p:spPr>
        <p:txBody>
          <a:bodyPr/>
          <a:lstStyle/>
          <a:p>
            <a:pPr algn="ctr" defTabSz="520065">
              <a:lnSpc>
                <a:spcPct val="200000"/>
              </a:lnSpc>
              <a:defRPr spc="-200" sz="7500">
                <a:solidFill>
                  <a:srgbClr val="FF867B"/>
                </a:solidFill>
              </a:defRPr>
            </a:pPr>
            <a:r>
              <a:t>Use hot neutron stars to look for BSM particles  that </a:t>
            </a:r>
            <a:r>
              <a:rPr>
                <a:solidFill>
                  <a:schemeClr val="accent4"/>
                </a:solidFill>
              </a:rPr>
              <a:t>escape the star</a:t>
            </a:r>
            <a:r>
              <a:t>, but </a:t>
            </a:r>
            <a:r>
              <a:rPr>
                <a:solidFill>
                  <a:schemeClr val="accent4"/>
                </a:solidFill>
              </a:rPr>
              <a:t>decay to the SM</a:t>
            </a:r>
            <a:r>
              <a:t> before reaching Earth with masses between </a:t>
            </a:r>
            <a:r>
              <a:rPr>
                <a:solidFill>
                  <a:schemeClr val="accent4"/>
                </a:solidFill>
              </a:rPr>
              <a:t>1 MeV and 1 GeV</a:t>
            </a:r>
          </a:p>
        </p:txBody>
      </p:sp>
      <p:sp>
        <p:nvSpPr>
          <p:cNvPr id="203" name="Slide Number"/>
          <p:cNvSpPr txBox="1"/>
          <p:nvPr>
            <p:ph type="sldNum" sz="quarter" idx="4294967295"/>
          </p:nvPr>
        </p:nvSpPr>
        <p:spPr>
          <a:xfrm>
            <a:off x="23539957" y="12268199"/>
            <a:ext cx="267920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Author and Date"/>
          <p:cNvSpPr txBox="1"/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206" name="Axion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Axions </a:t>
            </a:r>
          </a:p>
        </p:txBody>
      </p:sp>
      <p:sp>
        <p:nvSpPr>
          <p:cNvPr id="207" name="Slide Number"/>
          <p:cNvSpPr txBox="1"/>
          <p:nvPr>
            <p:ph type="sldNum" sz="quarter" idx="4294967295"/>
          </p:nvPr>
        </p:nvSpPr>
        <p:spPr>
          <a:xfrm>
            <a:off x="23529289" y="12268199"/>
            <a:ext cx="278588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08" name="Massive psuedo-scalar…"/>
          <p:cNvSpPr txBox="1"/>
          <p:nvPr/>
        </p:nvSpPr>
        <p:spPr>
          <a:xfrm>
            <a:off x="1722971" y="5826266"/>
            <a:ext cx="12200233" cy="66841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1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Massive psuedo-scalar</a:t>
            </a:r>
          </a:p>
          <a:p>
            <a:pPr algn="l" defTabSz="457200">
              <a:spcBef>
                <a:spcPts val="0"/>
              </a:spcBef>
              <a:tabLst/>
              <a:defRPr spc="0" sz="41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1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Couples to </a:t>
            </a:r>
            <a14:m>
              <m:oMath>
                <m:r>
                  <a:rPr xmlns:a="http://schemas.openxmlformats.org/drawingml/2006/main" sz="5000" i="1">
                    <a:solidFill>
                      <a:srgbClr val="FF867A"/>
                    </a:solidFill>
                    <a:latin typeface="Cambria Math" panose="02040503050406030204" pitchFamily="18" charset="0"/>
                  </a:rPr>
                  <m:t>E</m:t>
                </m:r>
                <m:r>
                  <a:rPr xmlns:a="http://schemas.openxmlformats.org/drawingml/2006/main" sz="5000" i="1">
                    <a:solidFill>
                      <a:srgbClr val="FF867A"/>
                    </a:solidFill>
                    <a:latin typeface="Cambria Math" panose="02040503050406030204" pitchFamily="18" charset="0"/>
                  </a:rPr>
                  <m:t>∙</m:t>
                </m:r>
                <m:r>
                  <a:rPr xmlns:a="http://schemas.openxmlformats.org/drawingml/2006/main" sz="5000" i="1">
                    <a:solidFill>
                      <a:srgbClr val="FF867A"/>
                    </a:solidFill>
                    <a:latin typeface="Cambria Math" panose="02040503050406030204" pitchFamily="18" charset="0"/>
                  </a:rPr>
                  <m:t>B</m:t>
                </m:r>
              </m:oMath>
            </a14:m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1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85750" indent="-285750" algn="l" defTabSz="457200">
              <a:spcBef>
                <a:spcPts val="0"/>
              </a:spcBef>
              <a:buSzPct val="100000"/>
              <a:buFont typeface="Arial"/>
              <a:buChar char="•"/>
              <a:tabLst/>
              <a:defRPr spc="0" sz="41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Thermally produced in NS</a:t>
            </a:r>
          </a:p>
          <a:p>
            <a:pPr algn="l" defTabSz="457200">
              <a:spcBef>
                <a:spcPts val="0"/>
              </a:spcBef>
              <a:tabLst/>
              <a:defRPr spc="0" sz="41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228600" indent="-228600" algn="l" defTabSz="457200">
              <a:spcBef>
                <a:spcPts val="0"/>
              </a:spcBef>
              <a:buSzPct val="100000"/>
              <a:buChar char="•"/>
              <a:tabLst/>
              <a:defRPr spc="0" sz="41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Can decay to two photons before reaching earth</a:t>
            </a:r>
          </a:p>
          <a:p>
            <a:pPr algn="l" defTabSz="457200">
              <a:spcBef>
                <a:spcPts val="0"/>
              </a:spcBef>
              <a:tabLst/>
              <a:defRPr spc="0" sz="41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marL="191277" indent="-191277" algn="l" defTabSz="457200">
              <a:spcBef>
                <a:spcPts val="0"/>
              </a:spcBef>
              <a:buSzPct val="100000"/>
              <a:buChar char="•"/>
              <a:tabLst/>
              <a:defRPr spc="0" sz="4900">
                <a:solidFill>
                  <a:srgbClr val="FF867A"/>
                </a:solidFill>
                <a:latin typeface="Cambria Math"/>
                <a:ea typeface="Cambria Math"/>
                <a:cs typeface="Cambria Math"/>
                <a:sym typeface="Cambria Math"/>
              </a:defRPr>
            </a:pPr>
            <a14:m>
              <m:oMath>
                <m:sSub>
                  <m:e>
                    <m:r>
                      <a:rPr xmlns:a="http://schemas.openxmlformats.org/drawingml/2006/main" sz="49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g</m:t>
                    </m:r>
                  </m:e>
                  <m:sub>
                    <m:r>
                      <a:rPr xmlns:a="http://schemas.openxmlformats.org/drawingml/2006/main" sz="49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a</m:t>
                    </m:r>
                    <m:r>
                      <a:rPr xmlns:a="http://schemas.openxmlformats.org/drawingml/2006/main" sz="49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xmlns:a="http://schemas.openxmlformats.org/drawingml/2006/main" sz="49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γ</m:t>
                    </m:r>
                  </m:sub>
                </m:sSub>
                <m:r>
                  <a:rPr xmlns:a="http://schemas.openxmlformats.org/drawingml/2006/main" sz="4950" i="1">
                    <a:solidFill>
                      <a:srgbClr val="FF867A"/>
                    </a:solidFill>
                    <a:latin typeface="Cambria Math" panose="02040503050406030204" pitchFamily="18" charset="0"/>
                  </a:rPr>
                  <m:t>∼</m:t>
                </m:r>
                <m:sSup>
                  <m:e>
                    <m:r>
                      <a:rPr xmlns:a="http://schemas.openxmlformats.org/drawingml/2006/main" sz="49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10</m:t>
                    </m:r>
                  </m:e>
                  <m:sup>
                    <m:r>
                      <a:rPr xmlns:a="http://schemas.openxmlformats.org/drawingml/2006/main" sz="49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49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9</m:t>
                    </m:r>
                  </m:sup>
                </m:sSup>
                <m:r>
                  <a:rPr xmlns:a="http://schemas.openxmlformats.org/drawingml/2006/main" sz="4950" i="1">
                    <a:solidFill>
                      <a:srgbClr val="FF867A"/>
                    </a:solidFill>
                    <a:latin typeface="Cambria Math" panose="02040503050406030204" pitchFamily="18" charset="0"/>
                  </a:rPr>
                  <m:t>-</m:t>
                </m:r>
                <m:sSup>
                  <m:e>
                    <m:r>
                      <a:rPr xmlns:a="http://schemas.openxmlformats.org/drawingml/2006/main" sz="49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10</m:t>
                    </m:r>
                  </m:e>
                  <m:sup>
                    <m:r>
                      <a:rPr xmlns:a="http://schemas.openxmlformats.org/drawingml/2006/main" sz="49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49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10</m:t>
                    </m:r>
                  </m:sup>
                </m:sSup>
              </m:oMath>
            </a14:m>
            <a:r>
              <a:rPr sz="41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rPr>
              <a:t> GeV</a:t>
            </a:r>
            <a14:m>
              <m:oMath>
                <m:sSup>
                  <m:e/>
                  <m:sup>
                    <m:r>
                      <a:rPr xmlns:a="http://schemas.openxmlformats.org/drawingml/2006/main" sz="57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-</m:t>
                    </m:r>
                    <m:r>
                      <a:rPr xmlns:a="http://schemas.openxmlformats.org/drawingml/2006/main" sz="57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1</m:t>
                    </m:r>
                  </m:sup>
                </m:sSup>
              </m:oMath>
            </a14:m>
            <a:endParaRPr sz="4100">
              <a:solidFill>
                <a:srgbClr val="FF867B"/>
              </a:solidFill>
              <a:latin typeface="Franklin Gothic Book"/>
              <a:ea typeface="Franklin Gothic Book"/>
              <a:cs typeface="Franklin Gothic Book"/>
              <a:sym typeface="Franklin Gothic Book"/>
            </a:endParaRPr>
          </a:p>
        </p:txBody>
      </p:sp>
      <p:sp>
        <p:nvSpPr>
          <p:cNvPr id="209" name="Equation"/>
          <p:cNvSpPr txBox="1"/>
          <p:nvPr/>
        </p:nvSpPr>
        <p:spPr>
          <a:xfrm>
            <a:off x="4929697" y="3096397"/>
            <a:ext cx="13817908" cy="2077898"/>
          </a:xfrm>
          <a:prstGeom prst="rect">
            <a:avLst/>
          </a:prstGeom>
          <a:ln w="12700">
            <a:solidFill>
              <a:srgbClr val="000000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algn="l" defTabSz="914400">
              <a:spcBef>
                <a:spcPts val="0"/>
              </a:spcBef>
              <a:tabLst/>
              <a:defRPr spc="0" sz="7200">
                <a:solidFill>
                  <a:srgbClr val="FF867A"/>
                </a:solidFill>
                <a:latin typeface="Cambria Math"/>
                <a:ea typeface="Cambria Math"/>
                <a:cs typeface="Cambria Math"/>
                <a:sym typeface="Cambria Math"/>
              </a:defRPr>
            </a:lvl1pPr>
          </a:lstStyle>
          <a:p>
            <a:pPr/>
            <a14:m>
              <m:oMathPara>
                <m:oMathParaPr>
                  <m:jc m:val="left"/>
                </m:oMathParaPr>
                <m:oMath>
                  <m:r>
                    <m:rPr>
                      <m:scr m:val="script"/>
                    </m:rPr>
                    <a:rPr xmlns:a="http://schemas.openxmlformats.org/drawingml/2006/main" sz="76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L</m:t>
                  </m:r>
                  <m:r>
                    <a:rPr xmlns:a="http://schemas.openxmlformats.org/drawingml/2006/main" sz="76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⊃</m:t>
                  </m:r>
                  <m:r>
                    <a:rPr xmlns:a="http://schemas.openxmlformats.org/drawingml/2006/main" sz="76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-</m:t>
                  </m:r>
                  <m:f>
                    <m:fPr>
                      <m:ctrlP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4</m:t>
                      </m:r>
                    </m:den>
                  </m:f>
                  <m:r>
                    <a:rPr xmlns:a="http://schemas.openxmlformats.org/drawingml/2006/main" sz="76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F</m:t>
                  </m:r>
                  <m:sSup>
                    <m:e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F</m:t>
                      </m:r>
                    </m:e>
                    <m:sup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′</m:t>
                      </m:r>
                    </m:sup>
                  </m:sSup>
                  <m:r>
                    <a:rPr xmlns:a="http://schemas.openxmlformats.org/drawingml/2006/main" sz="76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-</m:t>
                  </m:r>
                  <m:f>
                    <m:fPr>
                      <m:ctrlP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</m:ctrlPr>
                      <m:type m:val="bar"/>
                    </m:fPr>
                    <m:num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1</m:t>
                      </m:r>
                    </m:num>
                    <m:den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den>
                  </m:f>
                  <m:sSubSup>
                    <m:e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</m:e>
                    <m:sub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sub>
                    <m:sup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bSup>
                  <m:sSup>
                    <m:e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</m:e>
                    <m:sup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2</m:t>
                      </m:r>
                    </m:sup>
                  </m:sSup>
                  <m:r>
                    <a:rPr xmlns:a="http://schemas.openxmlformats.org/drawingml/2006/main" sz="76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+</m:t>
                  </m:r>
                  <m:sSub>
                    <m:e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g</m:t>
                      </m:r>
                    </m:e>
                    <m:sub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  <m:r>
                        <a:rPr xmlns:a="http://schemas.openxmlformats.org/drawingml/2006/main" sz="7600" i="1">
                          <a:solidFill>
                            <a:srgbClr val="FF867A"/>
                          </a:solidFill>
                          <a:latin typeface="Cambria Math" panose="02040503050406030204" pitchFamily="18" charset="0"/>
                        </a:rPr>
                        <m:t>γ</m:t>
                      </m:r>
                    </m:sub>
                  </m:sSub>
                  <m:r>
                    <a:rPr xmlns:a="http://schemas.openxmlformats.org/drawingml/2006/main" sz="76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a</m:t>
                  </m:r>
                  <m:r>
                    <a:rPr xmlns:a="http://schemas.openxmlformats.org/drawingml/2006/main" sz="76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E</m:t>
                  </m:r>
                  <m:r>
                    <a:rPr xmlns:a="http://schemas.openxmlformats.org/drawingml/2006/main" sz="76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∙</m:t>
                  </m:r>
                  <m:r>
                    <a:rPr xmlns:a="http://schemas.openxmlformats.org/drawingml/2006/main" sz="7600" i="1">
                      <a:solidFill>
                        <a:srgbClr val="FF867A"/>
                      </a:solidFill>
                      <a:latin typeface="Cambria Math" panose="02040503050406030204" pitchFamily="18" charset="0"/>
                    </a:rPr>
                    <m:t>B</m:t>
                  </m:r>
                </m:oMath>
              </m:oMathPara>
            </a14:m>
          </a:p>
        </p:txBody>
      </p:sp>
      <p:sp>
        <p:nvSpPr>
          <p:cNvPr id="210" name="Rounded Rectangle"/>
          <p:cNvSpPr/>
          <p:nvPr/>
        </p:nvSpPr>
        <p:spPr>
          <a:xfrm>
            <a:off x="14317267" y="5734024"/>
            <a:ext cx="9007669" cy="4919696"/>
          </a:xfrm>
          <a:prstGeom prst="roundRect">
            <a:avLst>
              <a:gd name="adj" fmla="val 11540"/>
            </a:avLst>
          </a:prstGeom>
          <a:solidFill>
            <a:srgbClr val="FFFFFF"/>
          </a:solidFill>
          <a:ln w="203200">
            <a:solidFill>
              <a:srgbClr val="D7FF8A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pic>
        <p:nvPicPr>
          <p:cNvPr id="21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4779617" y="6158974"/>
            <a:ext cx="8082969" cy="4069797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The Fireball"/>
          <p:cNvSpPr txBox="1"/>
          <p:nvPr>
            <p:ph type="title"/>
          </p:nvPr>
        </p:nvSpPr>
        <p:spPr>
          <a:xfrm>
            <a:off x="571500" y="5497067"/>
            <a:ext cx="23241000" cy="1951021"/>
          </a:xfrm>
          <a:prstGeom prst="rect">
            <a:avLst/>
          </a:prstGeom>
        </p:spPr>
        <p:txBody>
          <a:bodyPr/>
          <a:lstStyle>
            <a:lvl1pPr algn="ctr"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The Fireball</a:t>
            </a:r>
          </a:p>
        </p:txBody>
      </p:sp>
      <p:sp>
        <p:nvSpPr>
          <p:cNvPr id="214" name="Slide Number"/>
          <p:cNvSpPr txBox="1"/>
          <p:nvPr>
            <p:ph type="sldNum" sz="quarter" idx="4294967295"/>
          </p:nvPr>
        </p:nvSpPr>
        <p:spPr>
          <a:xfrm>
            <a:off x="23537113" y="12268199"/>
            <a:ext cx="270765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From source to signal"/>
          <p:cNvSpPr txBox="1"/>
          <p:nvPr>
            <p:ph type="title"/>
          </p:nvPr>
        </p:nvSpPr>
        <p:spPr>
          <a:xfrm>
            <a:off x="-4433755" y="1055025"/>
            <a:ext cx="23241004" cy="1951020"/>
          </a:xfrm>
          <a:prstGeom prst="rect">
            <a:avLst/>
          </a:prstGeom>
        </p:spPr>
        <p:txBody>
          <a:bodyPr/>
          <a:lstStyle>
            <a:lvl1pPr algn="ctr"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From source to signal</a:t>
            </a:r>
          </a:p>
        </p:txBody>
      </p:sp>
      <p:sp>
        <p:nvSpPr>
          <p:cNvPr id="217" name="Slide Number"/>
          <p:cNvSpPr txBox="1"/>
          <p:nvPr>
            <p:ph type="sldNum" sz="quarter" idx="4294967295"/>
          </p:nvPr>
        </p:nvSpPr>
        <p:spPr>
          <a:xfrm>
            <a:off x="23530712" y="12268199"/>
            <a:ext cx="277166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18" name="Sunburst"/>
          <p:cNvSpPr/>
          <p:nvPr/>
        </p:nvSpPr>
        <p:spPr>
          <a:xfrm>
            <a:off x="1274844" y="5404420"/>
            <a:ext cx="2907160" cy="29071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9464" y="4077"/>
                </a:lnTo>
                <a:lnTo>
                  <a:pt x="6667" y="824"/>
                </a:lnTo>
                <a:lnTo>
                  <a:pt x="6991" y="5101"/>
                </a:lnTo>
                <a:lnTo>
                  <a:pt x="3164" y="3164"/>
                </a:lnTo>
                <a:lnTo>
                  <a:pt x="5100" y="6993"/>
                </a:lnTo>
                <a:lnTo>
                  <a:pt x="822" y="6667"/>
                </a:lnTo>
                <a:lnTo>
                  <a:pt x="4077" y="9464"/>
                </a:lnTo>
                <a:lnTo>
                  <a:pt x="0" y="10800"/>
                </a:lnTo>
                <a:lnTo>
                  <a:pt x="4077" y="12138"/>
                </a:lnTo>
                <a:lnTo>
                  <a:pt x="822" y="14934"/>
                </a:lnTo>
                <a:lnTo>
                  <a:pt x="5100" y="14609"/>
                </a:lnTo>
                <a:lnTo>
                  <a:pt x="3164" y="18438"/>
                </a:lnTo>
                <a:lnTo>
                  <a:pt x="6991" y="16500"/>
                </a:lnTo>
                <a:lnTo>
                  <a:pt x="6667" y="20778"/>
                </a:lnTo>
                <a:lnTo>
                  <a:pt x="9464" y="17525"/>
                </a:lnTo>
                <a:lnTo>
                  <a:pt x="10800" y="21600"/>
                </a:lnTo>
                <a:lnTo>
                  <a:pt x="12138" y="17525"/>
                </a:lnTo>
                <a:lnTo>
                  <a:pt x="14933" y="20778"/>
                </a:lnTo>
                <a:lnTo>
                  <a:pt x="14609" y="16500"/>
                </a:lnTo>
                <a:lnTo>
                  <a:pt x="18438" y="18438"/>
                </a:lnTo>
                <a:lnTo>
                  <a:pt x="16500" y="14609"/>
                </a:lnTo>
                <a:lnTo>
                  <a:pt x="20778" y="14934"/>
                </a:lnTo>
                <a:lnTo>
                  <a:pt x="17523" y="12138"/>
                </a:lnTo>
                <a:lnTo>
                  <a:pt x="21600" y="10800"/>
                </a:lnTo>
                <a:lnTo>
                  <a:pt x="17523" y="9464"/>
                </a:lnTo>
                <a:lnTo>
                  <a:pt x="20778" y="6667"/>
                </a:lnTo>
                <a:lnTo>
                  <a:pt x="16500" y="6993"/>
                </a:lnTo>
                <a:lnTo>
                  <a:pt x="18438" y="3164"/>
                </a:lnTo>
                <a:lnTo>
                  <a:pt x="14609" y="5101"/>
                </a:lnTo>
                <a:lnTo>
                  <a:pt x="14933" y="824"/>
                </a:lnTo>
                <a:lnTo>
                  <a:pt x="12138" y="4077"/>
                </a:lnTo>
                <a:lnTo>
                  <a:pt x="10800" y="0"/>
                </a:lnTo>
                <a:close/>
                <a:moveTo>
                  <a:pt x="10800" y="5098"/>
                </a:moveTo>
                <a:cubicBezTo>
                  <a:pt x="13950" y="5098"/>
                  <a:pt x="16504" y="7650"/>
                  <a:pt x="16504" y="10800"/>
                </a:cubicBezTo>
                <a:cubicBezTo>
                  <a:pt x="16504" y="13950"/>
                  <a:pt x="13950" y="16504"/>
                  <a:pt x="10800" y="16504"/>
                </a:cubicBezTo>
                <a:cubicBezTo>
                  <a:pt x="7650" y="16504"/>
                  <a:pt x="5096" y="13950"/>
                  <a:pt x="5096" y="10800"/>
                </a:cubicBezTo>
                <a:cubicBezTo>
                  <a:pt x="5096" y="7650"/>
                  <a:pt x="7650" y="5098"/>
                  <a:pt x="10800" y="5098"/>
                </a:cubicBezTo>
                <a:close/>
              </a:path>
            </a:pathLst>
          </a:custGeom>
          <a:solidFill>
            <a:schemeClr val="accent6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219" name="Rounded Rectangle"/>
          <p:cNvSpPr/>
          <p:nvPr/>
        </p:nvSpPr>
        <p:spPr>
          <a:xfrm>
            <a:off x="214938" y="3570232"/>
            <a:ext cx="5026971" cy="1270002"/>
          </a:xfrm>
          <a:prstGeom prst="roundRect">
            <a:avLst>
              <a:gd name="adj" fmla="val 15000"/>
            </a:avLst>
          </a:prstGeom>
          <a:solidFill>
            <a:srgbClr val="D6DCCF"/>
          </a:solidFill>
          <a:ln w="889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220" name="Sun"/>
          <p:cNvSpPr/>
          <p:nvPr/>
        </p:nvSpPr>
        <p:spPr>
          <a:xfrm>
            <a:off x="2082211" y="6223000"/>
            <a:ext cx="1270002" cy="127000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10800" y="0"/>
                </a:moveTo>
                <a:lnTo>
                  <a:pt x="8912" y="3909"/>
                </a:lnTo>
                <a:cubicBezTo>
                  <a:pt x="9458" y="3767"/>
                  <a:pt x="10107" y="3684"/>
                  <a:pt x="10795" y="3684"/>
                </a:cubicBezTo>
                <a:cubicBezTo>
                  <a:pt x="11488" y="3684"/>
                  <a:pt x="12138" y="3766"/>
                  <a:pt x="12695" y="3914"/>
                </a:cubicBezTo>
                <a:lnTo>
                  <a:pt x="10800" y="0"/>
                </a:lnTo>
                <a:close/>
                <a:moveTo>
                  <a:pt x="18430" y="3160"/>
                </a:moveTo>
                <a:lnTo>
                  <a:pt x="14332" y="4591"/>
                </a:lnTo>
                <a:cubicBezTo>
                  <a:pt x="14828" y="4880"/>
                  <a:pt x="15340" y="5278"/>
                  <a:pt x="15826" y="5764"/>
                </a:cubicBezTo>
                <a:cubicBezTo>
                  <a:pt x="16317" y="6255"/>
                  <a:pt x="16717" y="6774"/>
                  <a:pt x="17006" y="7265"/>
                </a:cubicBezTo>
                <a:lnTo>
                  <a:pt x="18430" y="3160"/>
                </a:lnTo>
                <a:close/>
                <a:moveTo>
                  <a:pt x="3160" y="3172"/>
                </a:moveTo>
                <a:lnTo>
                  <a:pt x="4591" y="7270"/>
                </a:lnTo>
                <a:cubicBezTo>
                  <a:pt x="4880" y="6773"/>
                  <a:pt x="5278" y="6260"/>
                  <a:pt x="5764" y="5774"/>
                </a:cubicBezTo>
                <a:cubicBezTo>
                  <a:pt x="6255" y="5283"/>
                  <a:pt x="6774" y="4885"/>
                  <a:pt x="7265" y="4596"/>
                </a:cubicBezTo>
                <a:lnTo>
                  <a:pt x="3160" y="3172"/>
                </a:lnTo>
                <a:close/>
                <a:moveTo>
                  <a:pt x="10800" y="4661"/>
                </a:moveTo>
                <a:cubicBezTo>
                  <a:pt x="7400" y="4661"/>
                  <a:pt x="4633" y="7427"/>
                  <a:pt x="4633" y="10827"/>
                </a:cubicBezTo>
                <a:cubicBezTo>
                  <a:pt x="4633" y="14227"/>
                  <a:pt x="7400" y="16994"/>
                  <a:pt x="10800" y="16994"/>
                </a:cubicBezTo>
                <a:cubicBezTo>
                  <a:pt x="14200" y="16994"/>
                  <a:pt x="16967" y="14227"/>
                  <a:pt x="16967" y="10827"/>
                </a:cubicBezTo>
                <a:cubicBezTo>
                  <a:pt x="16967" y="7427"/>
                  <a:pt x="14200" y="4661"/>
                  <a:pt x="10800" y="4661"/>
                </a:cubicBezTo>
                <a:close/>
                <a:moveTo>
                  <a:pt x="3914" y="8907"/>
                </a:moveTo>
                <a:lnTo>
                  <a:pt x="0" y="10800"/>
                </a:lnTo>
                <a:lnTo>
                  <a:pt x="3909" y="12688"/>
                </a:lnTo>
                <a:cubicBezTo>
                  <a:pt x="3767" y="12137"/>
                  <a:pt x="3684" y="11493"/>
                  <a:pt x="3684" y="10805"/>
                </a:cubicBezTo>
                <a:cubicBezTo>
                  <a:pt x="3684" y="10112"/>
                  <a:pt x="3766" y="9464"/>
                  <a:pt x="3914" y="8907"/>
                </a:cubicBezTo>
                <a:close/>
                <a:moveTo>
                  <a:pt x="17693" y="8907"/>
                </a:moveTo>
                <a:cubicBezTo>
                  <a:pt x="17835" y="9458"/>
                  <a:pt x="17916" y="10102"/>
                  <a:pt x="17916" y="10790"/>
                </a:cubicBezTo>
                <a:cubicBezTo>
                  <a:pt x="17916" y="11483"/>
                  <a:pt x="17835" y="12131"/>
                  <a:pt x="17688" y="12688"/>
                </a:cubicBezTo>
                <a:lnTo>
                  <a:pt x="21600" y="10795"/>
                </a:lnTo>
                <a:lnTo>
                  <a:pt x="17693" y="8907"/>
                </a:lnTo>
                <a:close/>
                <a:moveTo>
                  <a:pt x="17011" y="14332"/>
                </a:moveTo>
                <a:cubicBezTo>
                  <a:pt x="16722" y="14828"/>
                  <a:pt x="16323" y="15340"/>
                  <a:pt x="15838" y="15826"/>
                </a:cubicBezTo>
                <a:cubicBezTo>
                  <a:pt x="15346" y="16317"/>
                  <a:pt x="14828" y="16717"/>
                  <a:pt x="14337" y="17006"/>
                </a:cubicBezTo>
                <a:lnTo>
                  <a:pt x="18440" y="18430"/>
                </a:lnTo>
                <a:lnTo>
                  <a:pt x="17011" y="14332"/>
                </a:lnTo>
                <a:close/>
                <a:moveTo>
                  <a:pt x="4596" y="14337"/>
                </a:moveTo>
                <a:lnTo>
                  <a:pt x="3172" y="18440"/>
                </a:lnTo>
                <a:lnTo>
                  <a:pt x="7270" y="17011"/>
                </a:lnTo>
                <a:cubicBezTo>
                  <a:pt x="6773" y="16722"/>
                  <a:pt x="6260" y="16323"/>
                  <a:pt x="5774" y="15838"/>
                </a:cubicBezTo>
                <a:cubicBezTo>
                  <a:pt x="5283" y="15346"/>
                  <a:pt x="4885" y="14828"/>
                  <a:pt x="4596" y="14337"/>
                </a:cubicBezTo>
                <a:close/>
                <a:moveTo>
                  <a:pt x="8907" y="17688"/>
                </a:moveTo>
                <a:lnTo>
                  <a:pt x="10800" y="21600"/>
                </a:lnTo>
                <a:lnTo>
                  <a:pt x="12688" y="17693"/>
                </a:lnTo>
                <a:cubicBezTo>
                  <a:pt x="12142" y="17835"/>
                  <a:pt x="11493" y="17916"/>
                  <a:pt x="10805" y="17916"/>
                </a:cubicBezTo>
                <a:cubicBezTo>
                  <a:pt x="10112" y="17916"/>
                  <a:pt x="9464" y="17835"/>
                  <a:pt x="8907" y="17688"/>
                </a:cubicBezTo>
                <a:close/>
              </a:path>
            </a:pathLst>
          </a:custGeom>
          <a:solidFill>
            <a:srgbClr val="FFF833"/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221" name="Exotic particles radiated by source"/>
          <p:cNvSpPr txBox="1"/>
          <p:nvPr/>
        </p:nvSpPr>
        <p:spPr>
          <a:xfrm>
            <a:off x="497542" y="3724282"/>
            <a:ext cx="4461764" cy="9618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>
            <a:lvl1pPr>
              <a:defRPr b="1">
                <a:solidFill>
                  <a:schemeClr val="accent1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Exotic particles radiated by source</a:t>
            </a:r>
          </a:p>
        </p:txBody>
      </p:sp>
      <p:grpSp>
        <p:nvGrpSpPr>
          <p:cNvPr id="225" name="Group"/>
          <p:cNvGrpSpPr/>
          <p:nvPr/>
        </p:nvGrpSpPr>
        <p:grpSpPr>
          <a:xfrm>
            <a:off x="3555370" y="6217580"/>
            <a:ext cx="4533615" cy="3400931"/>
            <a:chOff x="0" y="0"/>
            <a:chExt cx="4533613" cy="3400930"/>
          </a:xfrm>
        </p:grpSpPr>
        <p:sp>
          <p:nvSpPr>
            <p:cNvPr id="222" name="Arrow"/>
            <p:cNvSpPr/>
            <p:nvPr/>
          </p:nvSpPr>
          <p:spPr>
            <a:xfrm>
              <a:off x="1095398" y="-1"/>
              <a:ext cx="2253474" cy="961900"/>
            </a:xfrm>
            <a:prstGeom prst="rightArrow">
              <a:avLst>
                <a:gd name="adj1" fmla="val 42082"/>
                <a:gd name="adj2" fmla="val 73435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23" name="Rounded Rectangle"/>
            <p:cNvSpPr/>
            <p:nvPr/>
          </p:nvSpPr>
          <p:spPr>
            <a:xfrm>
              <a:off x="32897" y="2130928"/>
              <a:ext cx="4500717" cy="1270003"/>
            </a:xfrm>
            <a:prstGeom prst="roundRect">
              <a:avLst>
                <a:gd name="adj" fmla="val 15000"/>
              </a:avLst>
            </a:prstGeom>
            <a:solidFill>
              <a:srgbClr val="D6DCCF"/>
            </a:solidFill>
            <a:ln w="88900" cap="flat">
              <a:solidFill>
                <a:schemeClr val="accent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24" name="Decay to standard model"/>
            <p:cNvSpPr txBox="1"/>
            <p:nvPr/>
          </p:nvSpPr>
          <p:spPr>
            <a:xfrm>
              <a:off x="-1" y="2500879"/>
              <a:ext cx="4461764" cy="530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>
                  <a:solidFill>
                    <a:schemeClr val="accent6"/>
                  </a:solidFill>
                  <a:latin typeface="Founders Grotesk Text"/>
                  <a:ea typeface="Founders Grotesk Text"/>
                  <a:cs typeface="Founders Grotesk Text"/>
                  <a:sym typeface="Founders Grotesk Text"/>
                </a:defRPr>
              </a:lvl1pPr>
            </a:lstStyle>
            <a:p>
              <a:pPr/>
              <a:r>
                <a:t>Decay to standard model</a:t>
              </a:r>
            </a:p>
          </p:txBody>
        </p:sp>
      </p:grpSp>
      <p:grpSp>
        <p:nvGrpSpPr>
          <p:cNvPr id="229" name="Group"/>
          <p:cNvGrpSpPr/>
          <p:nvPr/>
        </p:nvGrpSpPr>
        <p:grpSpPr>
          <a:xfrm>
            <a:off x="13075290" y="3636926"/>
            <a:ext cx="3719488" cy="3287820"/>
            <a:chOff x="0" y="0"/>
            <a:chExt cx="3719487" cy="3287819"/>
          </a:xfrm>
        </p:grpSpPr>
        <p:sp>
          <p:nvSpPr>
            <p:cNvPr id="226" name="Rounded Rectangle"/>
            <p:cNvSpPr/>
            <p:nvPr/>
          </p:nvSpPr>
          <p:spPr>
            <a:xfrm>
              <a:off x="-1" y="0"/>
              <a:ext cx="3437084" cy="1374017"/>
            </a:xfrm>
            <a:prstGeom prst="roundRect">
              <a:avLst>
                <a:gd name="adj" fmla="val 13864"/>
              </a:avLst>
            </a:prstGeom>
            <a:solidFill>
              <a:srgbClr val="D6DCCF"/>
            </a:solidFill>
            <a:ln w="88900" cap="flat">
              <a:solidFill>
                <a:schemeClr val="accent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27" name="Arrow"/>
            <p:cNvSpPr/>
            <p:nvPr/>
          </p:nvSpPr>
          <p:spPr>
            <a:xfrm rot="20671040">
              <a:off x="759832" y="1958491"/>
              <a:ext cx="2883589" cy="961900"/>
            </a:xfrm>
            <a:prstGeom prst="rightArrow">
              <a:avLst>
                <a:gd name="adj1" fmla="val 42082"/>
                <a:gd name="adj2" fmla="val 73435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28" name="Pair production and scattering are fast"/>
            <p:cNvSpPr txBox="1"/>
            <p:nvPr/>
          </p:nvSpPr>
          <p:spPr>
            <a:xfrm>
              <a:off x="14205" y="206059"/>
              <a:ext cx="3408672" cy="9618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>
                  <a:solidFill>
                    <a:schemeClr val="accent6"/>
                  </a:solidFill>
                  <a:latin typeface="Founders Grotesk Text"/>
                  <a:ea typeface="Founders Grotesk Text"/>
                  <a:cs typeface="Founders Grotesk Text"/>
                  <a:sym typeface="Founders Grotesk Text"/>
                </a:defRPr>
              </a:lvl1pPr>
            </a:lstStyle>
            <a:p>
              <a:pPr/>
              <a:r>
                <a:t>Pair production and scattering are fast</a:t>
              </a:r>
            </a:p>
          </p:txBody>
        </p:sp>
      </p:grpSp>
      <p:grpSp>
        <p:nvGrpSpPr>
          <p:cNvPr id="236" name="Group"/>
          <p:cNvGrpSpPr/>
          <p:nvPr/>
        </p:nvGrpSpPr>
        <p:grpSpPr>
          <a:xfrm>
            <a:off x="17483547" y="1343761"/>
            <a:ext cx="4633895" cy="5849683"/>
            <a:chOff x="0" y="0"/>
            <a:chExt cx="4633893" cy="5849681"/>
          </a:xfrm>
        </p:grpSpPr>
        <p:sp>
          <p:nvSpPr>
            <p:cNvPr id="230" name="Sun"/>
            <p:cNvSpPr/>
            <p:nvPr/>
          </p:nvSpPr>
          <p:spPr>
            <a:xfrm rot="17419058">
              <a:off x="513883" y="1729672"/>
              <a:ext cx="3606126" cy="36061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8912" y="3909"/>
                  </a:lnTo>
                  <a:cubicBezTo>
                    <a:pt x="9458" y="3767"/>
                    <a:pt x="10107" y="3684"/>
                    <a:pt x="10795" y="3684"/>
                  </a:cubicBezTo>
                  <a:cubicBezTo>
                    <a:pt x="11488" y="3684"/>
                    <a:pt x="12138" y="3766"/>
                    <a:pt x="12695" y="3914"/>
                  </a:cubicBezTo>
                  <a:lnTo>
                    <a:pt x="10800" y="0"/>
                  </a:lnTo>
                  <a:close/>
                  <a:moveTo>
                    <a:pt x="18430" y="3160"/>
                  </a:moveTo>
                  <a:lnTo>
                    <a:pt x="14332" y="4591"/>
                  </a:lnTo>
                  <a:cubicBezTo>
                    <a:pt x="14828" y="4880"/>
                    <a:pt x="15340" y="5278"/>
                    <a:pt x="15826" y="5764"/>
                  </a:cubicBezTo>
                  <a:cubicBezTo>
                    <a:pt x="16317" y="6255"/>
                    <a:pt x="16717" y="6774"/>
                    <a:pt x="17006" y="7265"/>
                  </a:cubicBezTo>
                  <a:lnTo>
                    <a:pt x="18430" y="3160"/>
                  </a:lnTo>
                  <a:close/>
                  <a:moveTo>
                    <a:pt x="3160" y="3172"/>
                  </a:moveTo>
                  <a:lnTo>
                    <a:pt x="4591" y="7270"/>
                  </a:lnTo>
                  <a:cubicBezTo>
                    <a:pt x="4880" y="6773"/>
                    <a:pt x="5278" y="6260"/>
                    <a:pt x="5764" y="5774"/>
                  </a:cubicBezTo>
                  <a:cubicBezTo>
                    <a:pt x="6255" y="5283"/>
                    <a:pt x="6774" y="4885"/>
                    <a:pt x="7265" y="4596"/>
                  </a:cubicBezTo>
                  <a:lnTo>
                    <a:pt x="3160" y="3172"/>
                  </a:lnTo>
                  <a:close/>
                  <a:moveTo>
                    <a:pt x="10800" y="4661"/>
                  </a:moveTo>
                  <a:cubicBezTo>
                    <a:pt x="7400" y="4661"/>
                    <a:pt x="4633" y="7427"/>
                    <a:pt x="4633" y="10827"/>
                  </a:cubicBezTo>
                  <a:cubicBezTo>
                    <a:pt x="4633" y="14227"/>
                    <a:pt x="7400" y="16994"/>
                    <a:pt x="10800" y="16994"/>
                  </a:cubicBezTo>
                  <a:cubicBezTo>
                    <a:pt x="14200" y="16994"/>
                    <a:pt x="16967" y="14227"/>
                    <a:pt x="16967" y="10827"/>
                  </a:cubicBezTo>
                  <a:cubicBezTo>
                    <a:pt x="16967" y="7427"/>
                    <a:pt x="14200" y="4661"/>
                    <a:pt x="10800" y="4661"/>
                  </a:cubicBezTo>
                  <a:close/>
                  <a:moveTo>
                    <a:pt x="3914" y="8907"/>
                  </a:moveTo>
                  <a:lnTo>
                    <a:pt x="0" y="10800"/>
                  </a:lnTo>
                  <a:lnTo>
                    <a:pt x="3909" y="12688"/>
                  </a:lnTo>
                  <a:cubicBezTo>
                    <a:pt x="3767" y="12137"/>
                    <a:pt x="3684" y="11493"/>
                    <a:pt x="3684" y="10805"/>
                  </a:cubicBezTo>
                  <a:cubicBezTo>
                    <a:pt x="3684" y="10112"/>
                    <a:pt x="3766" y="9464"/>
                    <a:pt x="3914" y="8907"/>
                  </a:cubicBezTo>
                  <a:close/>
                  <a:moveTo>
                    <a:pt x="17693" y="8907"/>
                  </a:moveTo>
                  <a:cubicBezTo>
                    <a:pt x="17835" y="9458"/>
                    <a:pt x="17916" y="10102"/>
                    <a:pt x="17916" y="10790"/>
                  </a:cubicBezTo>
                  <a:cubicBezTo>
                    <a:pt x="17916" y="11483"/>
                    <a:pt x="17835" y="12131"/>
                    <a:pt x="17688" y="12688"/>
                  </a:cubicBezTo>
                  <a:lnTo>
                    <a:pt x="21600" y="10795"/>
                  </a:lnTo>
                  <a:lnTo>
                    <a:pt x="17693" y="8907"/>
                  </a:lnTo>
                  <a:close/>
                  <a:moveTo>
                    <a:pt x="17011" y="14332"/>
                  </a:moveTo>
                  <a:cubicBezTo>
                    <a:pt x="16722" y="14828"/>
                    <a:pt x="16323" y="15340"/>
                    <a:pt x="15838" y="15826"/>
                  </a:cubicBezTo>
                  <a:cubicBezTo>
                    <a:pt x="15346" y="16317"/>
                    <a:pt x="14828" y="16717"/>
                    <a:pt x="14337" y="17006"/>
                  </a:cubicBezTo>
                  <a:lnTo>
                    <a:pt x="18440" y="18430"/>
                  </a:lnTo>
                  <a:lnTo>
                    <a:pt x="17011" y="14332"/>
                  </a:lnTo>
                  <a:close/>
                  <a:moveTo>
                    <a:pt x="4596" y="14337"/>
                  </a:moveTo>
                  <a:lnTo>
                    <a:pt x="3172" y="18440"/>
                  </a:lnTo>
                  <a:lnTo>
                    <a:pt x="7270" y="17011"/>
                  </a:lnTo>
                  <a:cubicBezTo>
                    <a:pt x="6773" y="16722"/>
                    <a:pt x="6260" y="16323"/>
                    <a:pt x="5774" y="15838"/>
                  </a:cubicBezTo>
                  <a:cubicBezTo>
                    <a:pt x="5283" y="15346"/>
                    <a:pt x="4885" y="14828"/>
                    <a:pt x="4596" y="14337"/>
                  </a:cubicBezTo>
                  <a:close/>
                  <a:moveTo>
                    <a:pt x="8907" y="17688"/>
                  </a:moveTo>
                  <a:lnTo>
                    <a:pt x="10800" y="21600"/>
                  </a:lnTo>
                  <a:lnTo>
                    <a:pt x="12688" y="17693"/>
                  </a:lnTo>
                  <a:cubicBezTo>
                    <a:pt x="12142" y="17835"/>
                    <a:pt x="11493" y="17916"/>
                    <a:pt x="10805" y="17916"/>
                  </a:cubicBezTo>
                  <a:cubicBezTo>
                    <a:pt x="10112" y="17916"/>
                    <a:pt x="9464" y="17835"/>
                    <a:pt x="8907" y="17688"/>
                  </a:cubicBezTo>
                  <a:close/>
                </a:path>
              </a:pathLst>
            </a:cu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31" name="Sun"/>
            <p:cNvSpPr/>
            <p:nvPr/>
          </p:nvSpPr>
          <p:spPr>
            <a:xfrm>
              <a:off x="654569" y="1901371"/>
              <a:ext cx="3274666" cy="32746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8912" y="3909"/>
                  </a:lnTo>
                  <a:cubicBezTo>
                    <a:pt x="9458" y="3767"/>
                    <a:pt x="10107" y="3684"/>
                    <a:pt x="10795" y="3684"/>
                  </a:cubicBezTo>
                  <a:cubicBezTo>
                    <a:pt x="11488" y="3684"/>
                    <a:pt x="12138" y="3766"/>
                    <a:pt x="12695" y="3914"/>
                  </a:cubicBezTo>
                  <a:lnTo>
                    <a:pt x="10800" y="0"/>
                  </a:lnTo>
                  <a:close/>
                  <a:moveTo>
                    <a:pt x="18430" y="3160"/>
                  </a:moveTo>
                  <a:lnTo>
                    <a:pt x="14332" y="4591"/>
                  </a:lnTo>
                  <a:cubicBezTo>
                    <a:pt x="14828" y="4880"/>
                    <a:pt x="15340" y="5278"/>
                    <a:pt x="15826" y="5764"/>
                  </a:cubicBezTo>
                  <a:cubicBezTo>
                    <a:pt x="16317" y="6255"/>
                    <a:pt x="16717" y="6774"/>
                    <a:pt x="17006" y="7265"/>
                  </a:cubicBezTo>
                  <a:lnTo>
                    <a:pt x="18430" y="3160"/>
                  </a:lnTo>
                  <a:close/>
                  <a:moveTo>
                    <a:pt x="3160" y="3172"/>
                  </a:moveTo>
                  <a:lnTo>
                    <a:pt x="4591" y="7270"/>
                  </a:lnTo>
                  <a:cubicBezTo>
                    <a:pt x="4880" y="6773"/>
                    <a:pt x="5278" y="6260"/>
                    <a:pt x="5764" y="5774"/>
                  </a:cubicBezTo>
                  <a:cubicBezTo>
                    <a:pt x="6255" y="5283"/>
                    <a:pt x="6774" y="4885"/>
                    <a:pt x="7265" y="4596"/>
                  </a:cubicBezTo>
                  <a:lnTo>
                    <a:pt x="3160" y="3172"/>
                  </a:lnTo>
                  <a:close/>
                  <a:moveTo>
                    <a:pt x="10800" y="4661"/>
                  </a:moveTo>
                  <a:cubicBezTo>
                    <a:pt x="7400" y="4661"/>
                    <a:pt x="4633" y="7427"/>
                    <a:pt x="4633" y="10827"/>
                  </a:cubicBezTo>
                  <a:cubicBezTo>
                    <a:pt x="4633" y="14227"/>
                    <a:pt x="7400" y="16994"/>
                    <a:pt x="10800" y="16994"/>
                  </a:cubicBezTo>
                  <a:cubicBezTo>
                    <a:pt x="14200" y="16994"/>
                    <a:pt x="16967" y="14227"/>
                    <a:pt x="16967" y="10827"/>
                  </a:cubicBezTo>
                  <a:cubicBezTo>
                    <a:pt x="16967" y="7427"/>
                    <a:pt x="14200" y="4661"/>
                    <a:pt x="10800" y="4661"/>
                  </a:cubicBezTo>
                  <a:close/>
                  <a:moveTo>
                    <a:pt x="3914" y="8907"/>
                  </a:moveTo>
                  <a:lnTo>
                    <a:pt x="0" y="10800"/>
                  </a:lnTo>
                  <a:lnTo>
                    <a:pt x="3909" y="12688"/>
                  </a:lnTo>
                  <a:cubicBezTo>
                    <a:pt x="3767" y="12137"/>
                    <a:pt x="3684" y="11493"/>
                    <a:pt x="3684" y="10805"/>
                  </a:cubicBezTo>
                  <a:cubicBezTo>
                    <a:pt x="3684" y="10112"/>
                    <a:pt x="3766" y="9464"/>
                    <a:pt x="3914" y="8907"/>
                  </a:cubicBezTo>
                  <a:close/>
                  <a:moveTo>
                    <a:pt x="17693" y="8907"/>
                  </a:moveTo>
                  <a:cubicBezTo>
                    <a:pt x="17835" y="9458"/>
                    <a:pt x="17916" y="10102"/>
                    <a:pt x="17916" y="10790"/>
                  </a:cubicBezTo>
                  <a:cubicBezTo>
                    <a:pt x="17916" y="11483"/>
                    <a:pt x="17835" y="12131"/>
                    <a:pt x="17688" y="12688"/>
                  </a:cubicBezTo>
                  <a:lnTo>
                    <a:pt x="21600" y="10795"/>
                  </a:lnTo>
                  <a:lnTo>
                    <a:pt x="17693" y="8907"/>
                  </a:lnTo>
                  <a:close/>
                  <a:moveTo>
                    <a:pt x="17011" y="14332"/>
                  </a:moveTo>
                  <a:cubicBezTo>
                    <a:pt x="16722" y="14828"/>
                    <a:pt x="16323" y="15340"/>
                    <a:pt x="15838" y="15826"/>
                  </a:cubicBezTo>
                  <a:cubicBezTo>
                    <a:pt x="15346" y="16317"/>
                    <a:pt x="14828" y="16717"/>
                    <a:pt x="14337" y="17006"/>
                  </a:cubicBezTo>
                  <a:lnTo>
                    <a:pt x="18440" y="18430"/>
                  </a:lnTo>
                  <a:lnTo>
                    <a:pt x="17011" y="14332"/>
                  </a:lnTo>
                  <a:close/>
                  <a:moveTo>
                    <a:pt x="4596" y="14337"/>
                  </a:moveTo>
                  <a:lnTo>
                    <a:pt x="3172" y="18440"/>
                  </a:lnTo>
                  <a:lnTo>
                    <a:pt x="7270" y="17011"/>
                  </a:lnTo>
                  <a:cubicBezTo>
                    <a:pt x="6773" y="16722"/>
                    <a:pt x="6260" y="16323"/>
                    <a:pt x="5774" y="15838"/>
                  </a:cubicBezTo>
                  <a:cubicBezTo>
                    <a:pt x="5283" y="15346"/>
                    <a:pt x="4885" y="14828"/>
                    <a:pt x="4596" y="14337"/>
                  </a:cubicBezTo>
                  <a:close/>
                  <a:moveTo>
                    <a:pt x="8907" y="17688"/>
                  </a:moveTo>
                  <a:lnTo>
                    <a:pt x="10800" y="21600"/>
                  </a:lnTo>
                  <a:lnTo>
                    <a:pt x="12688" y="17693"/>
                  </a:lnTo>
                  <a:cubicBezTo>
                    <a:pt x="12142" y="17835"/>
                    <a:pt x="11493" y="17916"/>
                    <a:pt x="10805" y="17916"/>
                  </a:cubicBezTo>
                  <a:cubicBezTo>
                    <a:pt x="10112" y="17916"/>
                    <a:pt x="9464" y="17835"/>
                    <a:pt x="8907" y="17688"/>
                  </a:cubicBezTo>
                  <a:close/>
                </a:path>
              </a:pathLst>
            </a:custGeom>
            <a:solidFill>
              <a:srgbClr val="FFF83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32" name="Oval"/>
            <p:cNvSpPr/>
            <p:nvPr/>
          </p:nvSpPr>
          <p:spPr>
            <a:xfrm>
              <a:off x="1031070" y="2302571"/>
              <a:ext cx="2549261" cy="2472263"/>
            </a:xfrm>
            <a:prstGeom prst="ellipse">
              <a:avLst/>
            </a:prstGeom>
            <a:solidFill>
              <a:srgbClr val="00003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000000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33" name="Sun"/>
            <p:cNvSpPr/>
            <p:nvPr/>
          </p:nvSpPr>
          <p:spPr>
            <a:xfrm>
              <a:off x="1670700" y="2903703"/>
              <a:ext cx="1270003" cy="127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8912" y="3909"/>
                  </a:lnTo>
                  <a:cubicBezTo>
                    <a:pt x="9458" y="3767"/>
                    <a:pt x="10107" y="3684"/>
                    <a:pt x="10795" y="3684"/>
                  </a:cubicBezTo>
                  <a:cubicBezTo>
                    <a:pt x="11488" y="3684"/>
                    <a:pt x="12138" y="3766"/>
                    <a:pt x="12695" y="3914"/>
                  </a:cubicBezTo>
                  <a:lnTo>
                    <a:pt x="10800" y="0"/>
                  </a:lnTo>
                  <a:close/>
                  <a:moveTo>
                    <a:pt x="18430" y="3160"/>
                  </a:moveTo>
                  <a:lnTo>
                    <a:pt x="14332" y="4591"/>
                  </a:lnTo>
                  <a:cubicBezTo>
                    <a:pt x="14828" y="4880"/>
                    <a:pt x="15340" y="5278"/>
                    <a:pt x="15826" y="5764"/>
                  </a:cubicBezTo>
                  <a:cubicBezTo>
                    <a:pt x="16317" y="6255"/>
                    <a:pt x="16717" y="6774"/>
                    <a:pt x="17006" y="7265"/>
                  </a:cubicBezTo>
                  <a:lnTo>
                    <a:pt x="18430" y="3160"/>
                  </a:lnTo>
                  <a:close/>
                  <a:moveTo>
                    <a:pt x="3160" y="3172"/>
                  </a:moveTo>
                  <a:lnTo>
                    <a:pt x="4591" y="7270"/>
                  </a:lnTo>
                  <a:cubicBezTo>
                    <a:pt x="4880" y="6773"/>
                    <a:pt x="5278" y="6260"/>
                    <a:pt x="5764" y="5774"/>
                  </a:cubicBezTo>
                  <a:cubicBezTo>
                    <a:pt x="6255" y="5283"/>
                    <a:pt x="6774" y="4885"/>
                    <a:pt x="7265" y="4596"/>
                  </a:cubicBezTo>
                  <a:lnTo>
                    <a:pt x="3160" y="3172"/>
                  </a:lnTo>
                  <a:close/>
                  <a:moveTo>
                    <a:pt x="10800" y="4661"/>
                  </a:moveTo>
                  <a:cubicBezTo>
                    <a:pt x="7400" y="4661"/>
                    <a:pt x="4633" y="7427"/>
                    <a:pt x="4633" y="10827"/>
                  </a:cubicBezTo>
                  <a:cubicBezTo>
                    <a:pt x="4633" y="14227"/>
                    <a:pt x="7400" y="16994"/>
                    <a:pt x="10800" y="16994"/>
                  </a:cubicBezTo>
                  <a:cubicBezTo>
                    <a:pt x="14200" y="16994"/>
                    <a:pt x="16967" y="14227"/>
                    <a:pt x="16967" y="10827"/>
                  </a:cubicBezTo>
                  <a:cubicBezTo>
                    <a:pt x="16967" y="7427"/>
                    <a:pt x="14200" y="4661"/>
                    <a:pt x="10800" y="4661"/>
                  </a:cubicBezTo>
                  <a:close/>
                  <a:moveTo>
                    <a:pt x="3914" y="8907"/>
                  </a:moveTo>
                  <a:lnTo>
                    <a:pt x="0" y="10800"/>
                  </a:lnTo>
                  <a:lnTo>
                    <a:pt x="3909" y="12688"/>
                  </a:lnTo>
                  <a:cubicBezTo>
                    <a:pt x="3767" y="12137"/>
                    <a:pt x="3684" y="11493"/>
                    <a:pt x="3684" y="10805"/>
                  </a:cubicBezTo>
                  <a:cubicBezTo>
                    <a:pt x="3684" y="10112"/>
                    <a:pt x="3766" y="9464"/>
                    <a:pt x="3914" y="8907"/>
                  </a:cubicBezTo>
                  <a:close/>
                  <a:moveTo>
                    <a:pt x="17693" y="8907"/>
                  </a:moveTo>
                  <a:cubicBezTo>
                    <a:pt x="17835" y="9458"/>
                    <a:pt x="17916" y="10102"/>
                    <a:pt x="17916" y="10790"/>
                  </a:cubicBezTo>
                  <a:cubicBezTo>
                    <a:pt x="17916" y="11483"/>
                    <a:pt x="17835" y="12131"/>
                    <a:pt x="17688" y="12688"/>
                  </a:cubicBezTo>
                  <a:lnTo>
                    <a:pt x="21600" y="10795"/>
                  </a:lnTo>
                  <a:lnTo>
                    <a:pt x="17693" y="8907"/>
                  </a:lnTo>
                  <a:close/>
                  <a:moveTo>
                    <a:pt x="17011" y="14332"/>
                  </a:moveTo>
                  <a:cubicBezTo>
                    <a:pt x="16722" y="14828"/>
                    <a:pt x="16323" y="15340"/>
                    <a:pt x="15838" y="15826"/>
                  </a:cubicBezTo>
                  <a:cubicBezTo>
                    <a:pt x="15346" y="16317"/>
                    <a:pt x="14828" y="16717"/>
                    <a:pt x="14337" y="17006"/>
                  </a:cubicBezTo>
                  <a:lnTo>
                    <a:pt x="18440" y="18430"/>
                  </a:lnTo>
                  <a:lnTo>
                    <a:pt x="17011" y="14332"/>
                  </a:lnTo>
                  <a:close/>
                  <a:moveTo>
                    <a:pt x="4596" y="14337"/>
                  </a:moveTo>
                  <a:lnTo>
                    <a:pt x="3172" y="18440"/>
                  </a:lnTo>
                  <a:lnTo>
                    <a:pt x="7270" y="17011"/>
                  </a:lnTo>
                  <a:cubicBezTo>
                    <a:pt x="6773" y="16722"/>
                    <a:pt x="6260" y="16323"/>
                    <a:pt x="5774" y="15838"/>
                  </a:cubicBezTo>
                  <a:cubicBezTo>
                    <a:pt x="5283" y="15346"/>
                    <a:pt x="4885" y="14828"/>
                    <a:pt x="4596" y="14337"/>
                  </a:cubicBezTo>
                  <a:close/>
                  <a:moveTo>
                    <a:pt x="8907" y="17688"/>
                  </a:moveTo>
                  <a:lnTo>
                    <a:pt x="10800" y="21600"/>
                  </a:lnTo>
                  <a:lnTo>
                    <a:pt x="12688" y="17693"/>
                  </a:lnTo>
                  <a:cubicBezTo>
                    <a:pt x="12142" y="17835"/>
                    <a:pt x="11493" y="17916"/>
                    <a:pt x="10805" y="17916"/>
                  </a:cubicBezTo>
                  <a:cubicBezTo>
                    <a:pt x="10112" y="17916"/>
                    <a:pt x="9464" y="17835"/>
                    <a:pt x="8907" y="17688"/>
                  </a:cubicBezTo>
                  <a:close/>
                </a:path>
              </a:pathLst>
            </a:custGeom>
            <a:solidFill>
              <a:srgbClr val="FFF83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34" name="Rounded Rectangle"/>
            <p:cNvSpPr/>
            <p:nvPr/>
          </p:nvSpPr>
          <p:spPr>
            <a:xfrm>
              <a:off x="329400" y="-1"/>
              <a:ext cx="3975093" cy="1270002"/>
            </a:xfrm>
            <a:prstGeom prst="roundRect">
              <a:avLst>
                <a:gd name="adj" fmla="val 15000"/>
              </a:avLst>
            </a:prstGeom>
            <a:solidFill>
              <a:srgbClr val="D6DCCF"/>
            </a:solidFill>
            <a:ln w="889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35" name="Reprocessed thermal Fireball"/>
            <p:cNvSpPr txBox="1"/>
            <p:nvPr/>
          </p:nvSpPr>
          <p:spPr>
            <a:xfrm>
              <a:off x="86064" y="154051"/>
              <a:ext cx="4461766" cy="9618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>
                  <a:solidFill>
                    <a:schemeClr val="accent1"/>
                  </a:solidFill>
                  <a:latin typeface="Founders Grotesk Text"/>
                  <a:ea typeface="Founders Grotesk Text"/>
                  <a:cs typeface="Founders Grotesk Text"/>
                  <a:sym typeface="Founders Grotesk Text"/>
                </a:defRPr>
              </a:lvl1pPr>
            </a:lstStyle>
            <a:p>
              <a:pPr/>
              <a:r>
                <a:t>Reprocessed thermal Fireball</a:t>
              </a:r>
            </a:p>
          </p:txBody>
        </p:sp>
      </p:grpSp>
      <p:grpSp>
        <p:nvGrpSpPr>
          <p:cNvPr id="240" name="Group"/>
          <p:cNvGrpSpPr/>
          <p:nvPr/>
        </p:nvGrpSpPr>
        <p:grpSpPr>
          <a:xfrm>
            <a:off x="13075290" y="7046943"/>
            <a:ext cx="3856628" cy="3316270"/>
            <a:chOff x="0" y="0"/>
            <a:chExt cx="3856626" cy="3316268"/>
          </a:xfrm>
        </p:grpSpPr>
        <p:sp>
          <p:nvSpPr>
            <p:cNvPr id="237" name="Arrow"/>
            <p:cNvSpPr/>
            <p:nvPr/>
          </p:nvSpPr>
          <p:spPr>
            <a:xfrm rot="1320000">
              <a:off x="747769" y="534258"/>
              <a:ext cx="3039348" cy="961900"/>
            </a:xfrm>
            <a:prstGeom prst="rightArrow">
              <a:avLst>
                <a:gd name="adj1" fmla="val 42082"/>
                <a:gd name="adj2" fmla="val 73435"/>
              </a:avLst>
            </a:pr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38" name="Rounded Rectangle"/>
            <p:cNvSpPr/>
            <p:nvPr/>
          </p:nvSpPr>
          <p:spPr>
            <a:xfrm>
              <a:off x="0" y="2046266"/>
              <a:ext cx="3437082" cy="1270002"/>
            </a:xfrm>
            <a:prstGeom prst="roundRect">
              <a:avLst>
                <a:gd name="adj" fmla="val 15000"/>
              </a:avLst>
            </a:prstGeom>
            <a:solidFill>
              <a:srgbClr val="D6DCCF"/>
            </a:solidFill>
            <a:ln w="88900" cap="flat">
              <a:solidFill>
                <a:schemeClr val="accent6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39" name="Pair production and scattering are slow"/>
            <p:cNvSpPr txBox="1"/>
            <p:nvPr/>
          </p:nvSpPr>
          <p:spPr>
            <a:xfrm>
              <a:off x="14204" y="2125734"/>
              <a:ext cx="3408672" cy="9618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>
                  <a:solidFill>
                    <a:schemeClr val="accent6"/>
                  </a:solidFill>
                  <a:latin typeface="Founders Grotesk Text"/>
                  <a:ea typeface="Founders Grotesk Text"/>
                  <a:cs typeface="Founders Grotesk Text"/>
                  <a:sym typeface="Founders Grotesk Text"/>
                </a:defRPr>
              </a:lvl1pPr>
            </a:lstStyle>
            <a:p>
              <a:pPr/>
              <a:r>
                <a:t>Pair production and scattering are slow</a:t>
              </a:r>
            </a:p>
          </p:txBody>
        </p:sp>
      </p:grpSp>
      <p:grpSp>
        <p:nvGrpSpPr>
          <p:cNvPr id="247" name="Group"/>
          <p:cNvGrpSpPr/>
          <p:nvPr/>
        </p:nvGrpSpPr>
        <p:grpSpPr>
          <a:xfrm>
            <a:off x="17569611" y="7352796"/>
            <a:ext cx="4461765" cy="4744258"/>
            <a:chOff x="0" y="0"/>
            <a:chExt cx="4461764" cy="4744256"/>
          </a:xfrm>
        </p:grpSpPr>
        <p:sp>
          <p:nvSpPr>
            <p:cNvPr id="241" name="Brightness"/>
            <p:cNvSpPr/>
            <p:nvPr/>
          </p:nvSpPr>
          <p:spPr>
            <a:xfrm>
              <a:off x="697172" y="-1"/>
              <a:ext cx="3121983" cy="327466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96" h="21600" fill="norm" stroke="1" extrusionOk="0">
                  <a:moveTo>
                    <a:pt x="10752" y="0"/>
                  </a:moveTo>
                  <a:cubicBezTo>
                    <a:pt x="10515" y="0"/>
                    <a:pt x="10318" y="185"/>
                    <a:pt x="10318" y="417"/>
                  </a:cubicBezTo>
                  <a:lnTo>
                    <a:pt x="10318" y="3322"/>
                  </a:lnTo>
                  <a:cubicBezTo>
                    <a:pt x="10318" y="3549"/>
                    <a:pt x="10509" y="3739"/>
                    <a:pt x="10752" y="3739"/>
                  </a:cubicBezTo>
                  <a:cubicBezTo>
                    <a:pt x="10994" y="3739"/>
                    <a:pt x="11185" y="3554"/>
                    <a:pt x="11185" y="3322"/>
                  </a:cubicBezTo>
                  <a:lnTo>
                    <a:pt x="11185" y="417"/>
                  </a:lnTo>
                  <a:cubicBezTo>
                    <a:pt x="11185" y="190"/>
                    <a:pt x="10994" y="0"/>
                    <a:pt x="10752" y="0"/>
                  </a:cubicBezTo>
                  <a:close/>
                  <a:moveTo>
                    <a:pt x="17056" y="1983"/>
                  </a:moveTo>
                  <a:cubicBezTo>
                    <a:pt x="16946" y="1999"/>
                    <a:pt x="16844" y="2056"/>
                    <a:pt x="16774" y="2150"/>
                  </a:cubicBezTo>
                  <a:lnTo>
                    <a:pt x="14991" y="4505"/>
                  </a:lnTo>
                  <a:cubicBezTo>
                    <a:pt x="14850" y="4689"/>
                    <a:pt x="14896" y="4954"/>
                    <a:pt x="15088" y="5089"/>
                  </a:cubicBezTo>
                  <a:cubicBezTo>
                    <a:pt x="15279" y="5224"/>
                    <a:pt x="15555" y="5185"/>
                    <a:pt x="15696" y="4996"/>
                  </a:cubicBezTo>
                  <a:lnTo>
                    <a:pt x="17479" y="2642"/>
                  </a:lnTo>
                  <a:cubicBezTo>
                    <a:pt x="17620" y="2458"/>
                    <a:pt x="17579" y="2193"/>
                    <a:pt x="17382" y="2058"/>
                  </a:cubicBezTo>
                  <a:cubicBezTo>
                    <a:pt x="17283" y="1990"/>
                    <a:pt x="17166" y="1967"/>
                    <a:pt x="17056" y="1983"/>
                  </a:cubicBezTo>
                  <a:close/>
                  <a:moveTo>
                    <a:pt x="4447" y="1985"/>
                  </a:moveTo>
                  <a:cubicBezTo>
                    <a:pt x="4337" y="1968"/>
                    <a:pt x="4220" y="1990"/>
                    <a:pt x="4121" y="2058"/>
                  </a:cubicBezTo>
                  <a:cubicBezTo>
                    <a:pt x="3930" y="2193"/>
                    <a:pt x="3883" y="2453"/>
                    <a:pt x="4024" y="2642"/>
                  </a:cubicBezTo>
                  <a:lnTo>
                    <a:pt x="5813" y="4996"/>
                  </a:lnTo>
                  <a:cubicBezTo>
                    <a:pt x="5954" y="5180"/>
                    <a:pt x="6223" y="5224"/>
                    <a:pt x="6421" y="5089"/>
                  </a:cubicBezTo>
                  <a:cubicBezTo>
                    <a:pt x="6618" y="4954"/>
                    <a:pt x="6659" y="4689"/>
                    <a:pt x="6512" y="4505"/>
                  </a:cubicBezTo>
                  <a:lnTo>
                    <a:pt x="4729" y="2150"/>
                  </a:lnTo>
                  <a:cubicBezTo>
                    <a:pt x="4659" y="2059"/>
                    <a:pt x="4557" y="2002"/>
                    <a:pt x="4447" y="1985"/>
                  </a:cubicBezTo>
                  <a:close/>
                  <a:moveTo>
                    <a:pt x="10752" y="5212"/>
                  </a:moveTo>
                  <a:cubicBezTo>
                    <a:pt x="10681" y="5212"/>
                    <a:pt x="10612" y="5220"/>
                    <a:pt x="10542" y="5222"/>
                  </a:cubicBezTo>
                  <a:cubicBezTo>
                    <a:pt x="10539" y="5222"/>
                    <a:pt x="10537" y="5222"/>
                    <a:pt x="10535" y="5222"/>
                  </a:cubicBezTo>
                  <a:cubicBezTo>
                    <a:pt x="10531" y="5222"/>
                    <a:pt x="10527" y="5224"/>
                    <a:pt x="10522" y="5224"/>
                  </a:cubicBezTo>
                  <a:cubicBezTo>
                    <a:pt x="10503" y="5225"/>
                    <a:pt x="10485" y="5228"/>
                    <a:pt x="10466" y="5229"/>
                  </a:cubicBezTo>
                  <a:cubicBezTo>
                    <a:pt x="10405" y="5232"/>
                    <a:pt x="10345" y="5238"/>
                    <a:pt x="10285" y="5243"/>
                  </a:cubicBezTo>
                  <a:cubicBezTo>
                    <a:pt x="10265" y="5244"/>
                    <a:pt x="10246" y="5246"/>
                    <a:pt x="10226" y="5248"/>
                  </a:cubicBezTo>
                  <a:cubicBezTo>
                    <a:pt x="10151" y="5254"/>
                    <a:pt x="10074" y="5255"/>
                    <a:pt x="9999" y="5265"/>
                  </a:cubicBezTo>
                  <a:cubicBezTo>
                    <a:pt x="9971" y="5268"/>
                    <a:pt x="9944" y="5273"/>
                    <a:pt x="9916" y="5276"/>
                  </a:cubicBezTo>
                  <a:cubicBezTo>
                    <a:pt x="9832" y="5288"/>
                    <a:pt x="9751" y="5306"/>
                    <a:pt x="9668" y="5320"/>
                  </a:cubicBezTo>
                  <a:cubicBezTo>
                    <a:pt x="9599" y="5332"/>
                    <a:pt x="9528" y="5341"/>
                    <a:pt x="9460" y="5356"/>
                  </a:cubicBezTo>
                  <a:cubicBezTo>
                    <a:pt x="9409" y="5367"/>
                    <a:pt x="9359" y="5381"/>
                    <a:pt x="9308" y="5393"/>
                  </a:cubicBezTo>
                  <a:cubicBezTo>
                    <a:pt x="9246" y="5408"/>
                    <a:pt x="9185" y="5427"/>
                    <a:pt x="9123" y="5443"/>
                  </a:cubicBezTo>
                  <a:cubicBezTo>
                    <a:pt x="9065" y="5459"/>
                    <a:pt x="9005" y="5473"/>
                    <a:pt x="8947" y="5491"/>
                  </a:cubicBezTo>
                  <a:cubicBezTo>
                    <a:pt x="8862" y="5517"/>
                    <a:pt x="8777" y="5548"/>
                    <a:pt x="8692" y="5578"/>
                  </a:cubicBezTo>
                  <a:cubicBezTo>
                    <a:pt x="8660" y="5590"/>
                    <a:pt x="8629" y="5604"/>
                    <a:pt x="8597" y="5616"/>
                  </a:cubicBezTo>
                  <a:cubicBezTo>
                    <a:pt x="8596" y="5616"/>
                    <a:pt x="8595" y="5615"/>
                    <a:pt x="8595" y="5616"/>
                  </a:cubicBezTo>
                  <a:cubicBezTo>
                    <a:pt x="8594" y="5616"/>
                    <a:pt x="8594" y="5617"/>
                    <a:pt x="8593" y="5617"/>
                  </a:cubicBezTo>
                  <a:cubicBezTo>
                    <a:pt x="8537" y="5638"/>
                    <a:pt x="8479" y="5658"/>
                    <a:pt x="8424" y="5681"/>
                  </a:cubicBezTo>
                  <a:cubicBezTo>
                    <a:pt x="8331" y="5720"/>
                    <a:pt x="8240" y="5764"/>
                    <a:pt x="8149" y="5808"/>
                  </a:cubicBezTo>
                  <a:cubicBezTo>
                    <a:pt x="8142" y="5811"/>
                    <a:pt x="8135" y="5815"/>
                    <a:pt x="8128" y="5818"/>
                  </a:cubicBezTo>
                  <a:cubicBezTo>
                    <a:pt x="8096" y="5834"/>
                    <a:pt x="8063" y="5849"/>
                    <a:pt x="8031" y="5865"/>
                  </a:cubicBezTo>
                  <a:cubicBezTo>
                    <a:pt x="8000" y="5880"/>
                    <a:pt x="7970" y="5895"/>
                    <a:pt x="7939" y="5911"/>
                  </a:cubicBezTo>
                  <a:cubicBezTo>
                    <a:pt x="7893" y="5936"/>
                    <a:pt x="7848" y="5964"/>
                    <a:pt x="7802" y="5990"/>
                  </a:cubicBezTo>
                  <a:cubicBezTo>
                    <a:pt x="7692" y="6052"/>
                    <a:pt x="7584" y="6116"/>
                    <a:pt x="7478" y="6184"/>
                  </a:cubicBezTo>
                  <a:cubicBezTo>
                    <a:pt x="7477" y="6185"/>
                    <a:pt x="7477" y="6186"/>
                    <a:pt x="7476" y="6186"/>
                  </a:cubicBezTo>
                  <a:cubicBezTo>
                    <a:pt x="7428" y="6218"/>
                    <a:pt x="7377" y="6244"/>
                    <a:pt x="7330" y="6277"/>
                  </a:cubicBezTo>
                  <a:cubicBezTo>
                    <a:pt x="7296" y="6301"/>
                    <a:pt x="7266" y="6327"/>
                    <a:pt x="7235" y="6352"/>
                  </a:cubicBezTo>
                  <a:cubicBezTo>
                    <a:pt x="6313" y="7014"/>
                    <a:pt x="5585" y="7941"/>
                    <a:pt x="5203" y="9069"/>
                  </a:cubicBezTo>
                  <a:cubicBezTo>
                    <a:pt x="5000" y="9669"/>
                    <a:pt x="4915" y="10277"/>
                    <a:pt x="4927" y="10873"/>
                  </a:cubicBezTo>
                  <a:cubicBezTo>
                    <a:pt x="4927" y="10891"/>
                    <a:pt x="4930" y="10908"/>
                    <a:pt x="4930" y="10926"/>
                  </a:cubicBezTo>
                  <a:cubicBezTo>
                    <a:pt x="4935" y="11076"/>
                    <a:pt x="4941" y="11225"/>
                    <a:pt x="4958" y="11373"/>
                  </a:cubicBezTo>
                  <a:cubicBezTo>
                    <a:pt x="4976" y="11542"/>
                    <a:pt x="5005" y="11710"/>
                    <a:pt x="5039" y="11879"/>
                  </a:cubicBezTo>
                  <a:cubicBezTo>
                    <a:pt x="5060" y="11980"/>
                    <a:pt x="5092" y="12080"/>
                    <a:pt x="5117" y="12180"/>
                  </a:cubicBezTo>
                  <a:cubicBezTo>
                    <a:pt x="5122" y="12200"/>
                    <a:pt x="5129" y="12220"/>
                    <a:pt x="5134" y="12241"/>
                  </a:cubicBezTo>
                  <a:cubicBezTo>
                    <a:pt x="5160" y="12336"/>
                    <a:pt x="5176" y="12431"/>
                    <a:pt x="5208" y="12526"/>
                  </a:cubicBezTo>
                  <a:cubicBezTo>
                    <a:pt x="5350" y="12942"/>
                    <a:pt x="5540" y="13329"/>
                    <a:pt x="5769" y="13687"/>
                  </a:cubicBezTo>
                  <a:cubicBezTo>
                    <a:pt x="5776" y="13699"/>
                    <a:pt x="5784" y="13712"/>
                    <a:pt x="5792" y="13724"/>
                  </a:cubicBezTo>
                  <a:cubicBezTo>
                    <a:pt x="5866" y="13839"/>
                    <a:pt x="5945" y="13950"/>
                    <a:pt x="6028" y="14058"/>
                  </a:cubicBezTo>
                  <a:cubicBezTo>
                    <a:pt x="6072" y="14117"/>
                    <a:pt x="6117" y="14175"/>
                    <a:pt x="6163" y="14232"/>
                  </a:cubicBezTo>
                  <a:cubicBezTo>
                    <a:pt x="6197" y="14273"/>
                    <a:pt x="6232" y="14314"/>
                    <a:pt x="6267" y="14354"/>
                  </a:cubicBezTo>
                  <a:cubicBezTo>
                    <a:pt x="6573" y="14709"/>
                    <a:pt x="6924" y="15035"/>
                    <a:pt x="7330" y="15318"/>
                  </a:cubicBezTo>
                  <a:cubicBezTo>
                    <a:pt x="7730" y="15596"/>
                    <a:pt x="8157" y="15812"/>
                    <a:pt x="8597" y="15979"/>
                  </a:cubicBezTo>
                  <a:cubicBezTo>
                    <a:pt x="8646" y="15998"/>
                    <a:pt x="8695" y="16017"/>
                    <a:pt x="8745" y="16035"/>
                  </a:cubicBezTo>
                  <a:cubicBezTo>
                    <a:pt x="8827" y="16064"/>
                    <a:pt x="8908" y="16093"/>
                    <a:pt x="8991" y="16118"/>
                  </a:cubicBezTo>
                  <a:cubicBezTo>
                    <a:pt x="9118" y="16157"/>
                    <a:pt x="9247" y="16192"/>
                    <a:pt x="9377" y="16222"/>
                  </a:cubicBezTo>
                  <a:cubicBezTo>
                    <a:pt x="9396" y="16227"/>
                    <a:pt x="9415" y="16232"/>
                    <a:pt x="9434" y="16236"/>
                  </a:cubicBezTo>
                  <a:cubicBezTo>
                    <a:pt x="9857" y="16331"/>
                    <a:pt x="10298" y="16383"/>
                    <a:pt x="10752" y="16383"/>
                  </a:cubicBezTo>
                  <a:cubicBezTo>
                    <a:pt x="10823" y="16383"/>
                    <a:pt x="10892" y="16375"/>
                    <a:pt x="10963" y="16373"/>
                  </a:cubicBezTo>
                  <a:cubicBezTo>
                    <a:pt x="10966" y="16372"/>
                    <a:pt x="10970" y="16373"/>
                    <a:pt x="10974" y="16373"/>
                  </a:cubicBezTo>
                  <a:cubicBezTo>
                    <a:pt x="10981" y="16372"/>
                    <a:pt x="10988" y="16371"/>
                    <a:pt x="10995" y="16371"/>
                  </a:cubicBezTo>
                  <a:cubicBezTo>
                    <a:pt x="11015" y="16370"/>
                    <a:pt x="11034" y="16367"/>
                    <a:pt x="11055" y="16366"/>
                  </a:cubicBezTo>
                  <a:cubicBezTo>
                    <a:pt x="11096" y="16364"/>
                    <a:pt x="11138" y="16359"/>
                    <a:pt x="11180" y="16356"/>
                  </a:cubicBezTo>
                  <a:cubicBezTo>
                    <a:pt x="11286" y="16349"/>
                    <a:pt x="11392" y="16345"/>
                    <a:pt x="11497" y="16332"/>
                  </a:cubicBezTo>
                  <a:cubicBezTo>
                    <a:pt x="11542" y="16327"/>
                    <a:pt x="11587" y="16318"/>
                    <a:pt x="11632" y="16312"/>
                  </a:cubicBezTo>
                  <a:cubicBezTo>
                    <a:pt x="11759" y="16293"/>
                    <a:pt x="11886" y="16274"/>
                    <a:pt x="12010" y="16248"/>
                  </a:cubicBezTo>
                  <a:cubicBezTo>
                    <a:pt x="12107" y="16227"/>
                    <a:pt x="12203" y="16200"/>
                    <a:pt x="12300" y="16175"/>
                  </a:cubicBezTo>
                  <a:cubicBezTo>
                    <a:pt x="12378" y="16154"/>
                    <a:pt x="12458" y="16136"/>
                    <a:pt x="12535" y="16113"/>
                  </a:cubicBezTo>
                  <a:cubicBezTo>
                    <a:pt x="12650" y="16078"/>
                    <a:pt x="12763" y="16035"/>
                    <a:pt x="12876" y="15993"/>
                  </a:cubicBezTo>
                  <a:cubicBezTo>
                    <a:pt x="12936" y="15970"/>
                    <a:pt x="12996" y="15950"/>
                    <a:pt x="13054" y="15925"/>
                  </a:cubicBezTo>
                  <a:cubicBezTo>
                    <a:pt x="13164" y="15880"/>
                    <a:pt x="13271" y="15829"/>
                    <a:pt x="13379" y="15777"/>
                  </a:cubicBezTo>
                  <a:cubicBezTo>
                    <a:pt x="13391" y="15771"/>
                    <a:pt x="13403" y="15766"/>
                    <a:pt x="13416" y="15760"/>
                  </a:cubicBezTo>
                  <a:cubicBezTo>
                    <a:pt x="13420" y="15758"/>
                    <a:pt x="13424" y="15755"/>
                    <a:pt x="13428" y="15753"/>
                  </a:cubicBezTo>
                  <a:cubicBezTo>
                    <a:pt x="13444" y="15745"/>
                    <a:pt x="13460" y="15739"/>
                    <a:pt x="13475" y="15731"/>
                  </a:cubicBezTo>
                  <a:cubicBezTo>
                    <a:pt x="13488" y="15725"/>
                    <a:pt x="13502" y="15719"/>
                    <a:pt x="13514" y="15713"/>
                  </a:cubicBezTo>
                  <a:cubicBezTo>
                    <a:pt x="13518" y="15710"/>
                    <a:pt x="13522" y="15708"/>
                    <a:pt x="13527" y="15706"/>
                  </a:cubicBezTo>
                  <a:cubicBezTo>
                    <a:pt x="13588" y="15674"/>
                    <a:pt x="13646" y="15636"/>
                    <a:pt x="13706" y="15601"/>
                  </a:cubicBezTo>
                  <a:cubicBezTo>
                    <a:pt x="13797" y="15550"/>
                    <a:pt x="13888" y="15498"/>
                    <a:pt x="13976" y="15443"/>
                  </a:cubicBezTo>
                  <a:cubicBezTo>
                    <a:pt x="13981" y="15439"/>
                    <a:pt x="13987" y="15437"/>
                    <a:pt x="13992" y="15434"/>
                  </a:cubicBezTo>
                  <a:cubicBezTo>
                    <a:pt x="14054" y="15394"/>
                    <a:pt x="14119" y="15360"/>
                    <a:pt x="14180" y="15318"/>
                  </a:cubicBezTo>
                  <a:cubicBezTo>
                    <a:pt x="14241" y="15276"/>
                    <a:pt x="14297" y="15230"/>
                    <a:pt x="14355" y="15186"/>
                  </a:cubicBezTo>
                  <a:cubicBezTo>
                    <a:pt x="14494" y="15081"/>
                    <a:pt x="14628" y="14972"/>
                    <a:pt x="14755" y="14857"/>
                  </a:cubicBezTo>
                  <a:cubicBezTo>
                    <a:pt x="14762" y="14850"/>
                    <a:pt x="14772" y="14844"/>
                    <a:pt x="14779" y="14837"/>
                  </a:cubicBezTo>
                  <a:cubicBezTo>
                    <a:pt x="14782" y="14834"/>
                    <a:pt x="14785" y="14831"/>
                    <a:pt x="14788" y="14828"/>
                  </a:cubicBezTo>
                  <a:cubicBezTo>
                    <a:pt x="14911" y="14715"/>
                    <a:pt x="15027" y="14600"/>
                    <a:pt x="15137" y="14479"/>
                  </a:cubicBezTo>
                  <a:cubicBezTo>
                    <a:pt x="15187" y="14424"/>
                    <a:pt x="15233" y="14365"/>
                    <a:pt x="15281" y="14308"/>
                  </a:cubicBezTo>
                  <a:cubicBezTo>
                    <a:pt x="15326" y="14255"/>
                    <a:pt x="15371" y="14202"/>
                    <a:pt x="15414" y="14148"/>
                  </a:cubicBezTo>
                  <a:cubicBezTo>
                    <a:pt x="15485" y="14058"/>
                    <a:pt x="15552" y="13965"/>
                    <a:pt x="15618" y="13869"/>
                  </a:cubicBezTo>
                  <a:cubicBezTo>
                    <a:pt x="15900" y="13461"/>
                    <a:pt x="16135" y="13014"/>
                    <a:pt x="16300" y="12526"/>
                  </a:cubicBezTo>
                  <a:cubicBezTo>
                    <a:pt x="16323" y="12456"/>
                    <a:pt x="16336" y="12386"/>
                    <a:pt x="16356" y="12317"/>
                  </a:cubicBezTo>
                  <a:cubicBezTo>
                    <a:pt x="16448" y="12006"/>
                    <a:pt x="16511" y="11694"/>
                    <a:pt x="16545" y="11383"/>
                  </a:cubicBezTo>
                  <a:cubicBezTo>
                    <a:pt x="16549" y="11342"/>
                    <a:pt x="16559" y="11301"/>
                    <a:pt x="16562" y="11260"/>
                  </a:cubicBezTo>
                  <a:cubicBezTo>
                    <a:pt x="16563" y="11258"/>
                    <a:pt x="16562" y="11255"/>
                    <a:pt x="16562" y="11253"/>
                  </a:cubicBezTo>
                  <a:cubicBezTo>
                    <a:pt x="16567" y="11193"/>
                    <a:pt x="16567" y="11134"/>
                    <a:pt x="16569" y="11074"/>
                  </a:cubicBezTo>
                  <a:cubicBezTo>
                    <a:pt x="16578" y="10917"/>
                    <a:pt x="16582" y="10759"/>
                    <a:pt x="16576" y="10600"/>
                  </a:cubicBezTo>
                  <a:cubicBezTo>
                    <a:pt x="16575" y="10572"/>
                    <a:pt x="16573" y="10545"/>
                    <a:pt x="16571" y="10517"/>
                  </a:cubicBezTo>
                  <a:cubicBezTo>
                    <a:pt x="16554" y="10174"/>
                    <a:pt x="16492" y="9829"/>
                    <a:pt x="16407" y="9484"/>
                  </a:cubicBezTo>
                  <a:cubicBezTo>
                    <a:pt x="16393" y="9427"/>
                    <a:pt x="16379" y="9369"/>
                    <a:pt x="16363" y="9312"/>
                  </a:cubicBezTo>
                  <a:cubicBezTo>
                    <a:pt x="16340" y="9231"/>
                    <a:pt x="16327" y="9150"/>
                    <a:pt x="16300" y="9069"/>
                  </a:cubicBezTo>
                  <a:cubicBezTo>
                    <a:pt x="16221" y="8836"/>
                    <a:pt x="16122" y="8616"/>
                    <a:pt x="16014" y="8401"/>
                  </a:cubicBezTo>
                  <a:cubicBezTo>
                    <a:pt x="16004" y="8379"/>
                    <a:pt x="15992" y="8357"/>
                    <a:pt x="15981" y="8335"/>
                  </a:cubicBezTo>
                  <a:cubicBezTo>
                    <a:pt x="15920" y="8216"/>
                    <a:pt x="15855" y="8100"/>
                    <a:pt x="15785" y="7987"/>
                  </a:cubicBezTo>
                  <a:cubicBezTo>
                    <a:pt x="15746" y="7921"/>
                    <a:pt x="15705" y="7857"/>
                    <a:pt x="15662" y="7793"/>
                  </a:cubicBezTo>
                  <a:cubicBezTo>
                    <a:pt x="15621" y="7731"/>
                    <a:pt x="15579" y="7670"/>
                    <a:pt x="15535" y="7611"/>
                  </a:cubicBezTo>
                  <a:cubicBezTo>
                    <a:pt x="15465" y="7514"/>
                    <a:pt x="15392" y="7420"/>
                    <a:pt x="15315" y="7327"/>
                  </a:cubicBezTo>
                  <a:cubicBezTo>
                    <a:pt x="15295" y="7303"/>
                    <a:pt x="15275" y="7280"/>
                    <a:pt x="15255" y="7256"/>
                  </a:cubicBezTo>
                  <a:cubicBezTo>
                    <a:pt x="14947" y="6895"/>
                    <a:pt x="14592" y="6564"/>
                    <a:pt x="14180" y="6277"/>
                  </a:cubicBezTo>
                  <a:cubicBezTo>
                    <a:pt x="13261" y="5638"/>
                    <a:pt x="12208" y="5301"/>
                    <a:pt x="11150" y="5236"/>
                  </a:cubicBezTo>
                  <a:cubicBezTo>
                    <a:pt x="11131" y="5235"/>
                    <a:pt x="11113" y="5230"/>
                    <a:pt x="11093" y="5229"/>
                  </a:cubicBezTo>
                  <a:cubicBezTo>
                    <a:pt x="11063" y="5227"/>
                    <a:pt x="11032" y="5226"/>
                    <a:pt x="11002" y="5224"/>
                  </a:cubicBezTo>
                  <a:cubicBezTo>
                    <a:pt x="10988" y="5223"/>
                    <a:pt x="10973" y="5223"/>
                    <a:pt x="10959" y="5222"/>
                  </a:cubicBezTo>
                  <a:cubicBezTo>
                    <a:pt x="10890" y="5218"/>
                    <a:pt x="10822" y="5212"/>
                    <a:pt x="10752" y="5212"/>
                  </a:cubicBezTo>
                  <a:close/>
                  <a:moveTo>
                    <a:pt x="407" y="7170"/>
                  </a:moveTo>
                  <a:cubicBezTo>
                    <a:pt x="236" y="7184"/>
                    <a:pt x="83" y="7293"/>
                    <a:pt x="28" y="7459"/>
                  </a:cubicBezTo>
                  <a:cubicBezTo>
                    <a:pt x="-45" y="7680"/>
                    <a:pt x="79" y="7919"/>
                    <a:pt x="310" y="7989"/>
                  </a:cubicBezTo>
                  <a:lnTo>
                    <a:pt x="3191" y="8885"/>
                  </a:lnTo>
                  <a:cubicBezTo>
                    <a:pt x="3422" y="8955"/>
                    <a:pt x="3669" y="8836"/>
                    <a:pt x="3743" y="8615"/>
                  </a:cubicBezTo>
                  <a:cubicBezTo>
                    <a:pt x="3821" y="8399"/>
                    <a:pt x="3693" y="8162"/>
                    <a:pt x="3468" y="8087"/>
                  </a:cubicBezTo>
                  <a:lnTo>
                    <a:pt x="580" y="7189"/>
                  </a:lnTo>
                  <a:cubicBezTo>
                    <a:pt x="522" y="7171"/>
                    <a:pt x="464" y="7165"/>
                    <a:pt x="407" y="7170"/>
                  </a:cubicBezTo>
                  <a:close/>
                  <a:moveTo>
                    <a:pt x="21096" y="7170"/>
                  </a:moveTo>
                  <a:cubicBezTo>
                    <a:pt x="21039" y="7165"/>
                    <a:pt x="20981" y="7171"/>
                    <a:pt x="20923" y="7189"/>
                  </a:cubicBezTo>
                  <a:lnTo>
                    <a:pt x="18035" y="8087"/>
                  </a:lnTo>
                  <a:cubicBezTo>
                    <a:pt x="17804" y="8162"/>
                    <a:pt x="17680" y="8394"/>
                    <a:pt x="17753" y="8615"/>
                  </a:cubicBezTo>
                  <a:cubicBezTo>
                    <a:pt x="17832" y="8836"/>
                    <a:pt x="18076" y="8955"/>
                    <a:pt x="18307" y="8885"/>
                  </a:cubicBezTo>
                  <a:lnTo>
                    <a:pt x="21193" y="7989"/>
                  </a:lnTo>
                  <a:cubicBezTo>
                    <a:pt x="21424" y="7913"/>
                    <a:pt x="21548" y="7680"/>
                    <a:pt x="21475" y="7459"/>
                  </a:cubicBezTo>
                  <a:cubicBezTo>
                    <a:pt x="21420" y="7293"/>
                    <a:pt x="21267" y="7184"/>
                    <a:pt x="21096" y="7170"/>
                  </a:cubicBezTo>
                  <a:close/>
                  <a:moveTo>
                    <a:pt x="3364" y="12691"/>
                  </a:moveTo>
                  <a:cubicBezTo>
                    <a:pt x="3307" y="12687"/>
                    <a:pt x="3249" y="12692"/>
                    <a:pt x="3191" y="12710"/>
                  </a:cubicBezTo>
                  <a:lnTo>
                    <a:pt x="303" y="13606"/>
                  </a:lnTo>
                  <a:cubicBezTo>
                    <a:pt x="72" y="13682"/>
                    <a:pt x="-52" y="13915"/>
                    <a:pt x="21" y="14136"/>
                  </a:cubicBezTo>
                  <a:cubicBezTo>
                    <a:pt x="100" y="14358"/>
                    <a:pt x="343" y="14476"/>
                    <a:pt x="575" y="14406"/>
                  </a:cubicBezTo>
                  <a:lnTo>
                    <a:pt x="3461" y="13508"/>
                  </a:lnTo>
                  <a:cubicBezTo>
                    <a:pt x="3692" y="13433"/>
                    <a:pt x="3816" y="13201"/>
                    <a:pt x="3743" y="12980"/>
                  </a:cubicBezTo>
                  <a:cubicBezTo>
                    <a:pt x="3688" y="12814"/>
                    <a:pt x="3534" y="12705"/>
                    <a:pt x="3364" y="12691"/>
                  </a:cubicBezTo>
                  <a:close/>
                  <a:moveTo>
                    <a:pt x="18134" y="12691"/>
                  </a:moveTo>
                  <a:cubicBezTo>
                    <a:pt x="17963" y="12705"/>
                    <a:pt x="17808" y="12814"/>
                    <a:pt x="17753" y="12980"/>
                  </a:cubicBezTo>
                  <a:cubicBezTo>
                    <a:pt x="17680" y="13201"/>
                    <a:pt x="17804" y="13438"/>
                    <a:pt x="18035" y="13508"/>
                  </a:cubicBezTo>
                  <a:lnTo>
                    <a:pt x="20923" y="14406"/>
                  </a:lnTo>
                  <a:cubicBezTo>
                    <a:pt x="21154" y="14476"/>
                    <a:pt x="21401" y="14358"/>
                    <a:pt x="21475" y="14136"/>
                  </a:cubicBezTo>
                  <a:cubicBezTo>
                    <a:pt x="21548" y="13915"/>
                    <a:pt x="21424" y="13682"/>
                    <a:pt x="21193" y="13606"/>
                  </a:cubicBezTo>
                  <a:lnTo>
                    <a:pt x="18307" y="12710"/>
                  </a:lnTo>
                  <a:cubicBezTo>
                    <a:pt x="18249" y="12692"/>
                    <a:pt x="18191" y="12687"/>
                    <a:pt x="18134" y="12691"/>
                  </a:cubicBezTo>
                  <a:close/>
                  <a:moveTo>
                    <a:pt x="6096" y="16433"/>
                  </a:moveTo>
                  <a:cubicBezTo>
                    <a:pt x="5987" y="16450"/>
                    <a:pt x="5883" y="16507"/>
                    <a:pt x="5813" y="16599"/>
                  </a:cubicBezTo>
                  <a:lnTo>
                    <a:pt x="4031" y="18953"/>
                  </a:lnTo>
                  <a:cubicBezTo>
                    <a:pt x="3891" y="19137"/>
                    <a:pt x="3935" y="19402"/>
                    <a:pt x="4127" y="19537"/>
                  </a:cubicBezTo>
                  <a:cubicBezTo>
                    <a:pt x="4318" y="19672"/>
                    <a:pt x="4595" y="19634"/>
                    <a:pt x="4736" y="19445"/>
                  </a:cubicBezTo>
                  <a:lnTo>
                    <a:pt x="6518" y="17090"/>
                  </a:lnTo>
                  <a:cubicBezTo>
                    <a:pt x="6659" y="16906"/>
                    <a:pt x="6618" y="16641"/>
                    <a:pt x="6421" y="16506"/>
                  </a:cubicBezTo>
                  <a:cubicBezTo>
                    <a:pt x="6322" y="16438"/>
                    <a:pt x="6206" y="16416"/>
                    <a:pt x="6096" y="16433"/>
                  </a:cubicBezTo>
                  <a:close/>
                  <a:moveTo>
                    <a:pt x="15414" y="16433"/>
                  </a:moveTo>
                  <a:cubicBezTo>
                    <a:pt x="15304" y="16416"/>
                    <a:pt x="15186" y="16438"/>
                    <a:pt x="15088" y="16506"/>
                  </a:cubicBezTo>
                  <a:cubicBezTo>
                    <a:pt x="14896" y="16641"/>
                    <a:pt x="14850" y="16901"/>
                    <a:pt x="14991" y="17090"/>
                  </a:cubicBezTo>
                  <a:lnTo>
                    <a:pt x="16774" y="19445"/>
                  </a:lnTo>
                  <a:cubicBezTo>
                    <a:pt x="16915" y="19628"/>
                    <a:pt x="17184" y="19672"/>
                    <a:pt x="17382" y="19537"/>
                  </a:cubicBezTo>
                  <a:cubicBezTo>
                    <a:pt x="17573" y="19402"/>
                    <a:pt x="17620" y="19137"/>
                    <a:pt x="17479" y="18953"/>
                  </a:cubicBezTo>
                  <a:lnTo>
                    <a:pt x="15696" y="16599"/>
                  </a:lnTo>
                  <a:cubicBezTo>
                    <a:pt x="15625" y="16507"/>
                    <a:pt x="15523" y="16450"/>
                    <a:pt x="15414" y="16433"/>
                  </a:cubicBezTo>
                  <a:close/>
                  <a:moveTo>
                    <a:pt x="10752" y="17863"/>
                  </a:moveTo>
                  <a:cubicBezTo>
                    <a:pt x="10515" y="17863"/>
                    <a:pt x="10318" y="18046"/>
                    <a:pt x="10318" y="18278"/>
                  </a:cubicBezTo>
                  <a:lnTo>
                    <a:pt x="10318" y="21185"/>
                  </a:lnTo>
                  <a:cubicBezTo>
                    <a:pt x="10318" y="21412"/>
                    <a:pt x="10509" y="21600"/>
                    <a:pt x="10752" y="21600"/>
                  </a:cubicBezTo>
                  <a:cubicBezTo>
                    <a:pt x="10994" y="21600"/>
                    <a:pt x="11185" y="21412"/>
                    <a:pt x="11185" y="21185"/>
                  </a:cubicBezTo>
                  <a:lnTo>
                    <a:pt x="11185" y="18278"/>
                  </a:lnTo>
                  <a:cubicBezTo>
                    <a:pt x="11185" y="18051"/>
                    <a:pt x="10994" y="17863"/>
                    <a:pt x="10752" y="17863"/>
                  </a:cubicBezTo>
                  <a:close/>
                </a:path>
              </a:pathLst>
            </a:custGeom>
            <a:solidFill>
              <a:srgbClr val="F2FF25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42" name="Oval"/>
            <p:cNvSpPr/>
            <p:nvPr/>
          </p:nvSpPr>
          <p:spPr>
            <a:xfrm>
              <a:off x="1016801" y="502778"/>
              <a:ext cx="2549261" cy="2472263"/>
            </a:xfrm>
            <a:prstGeom prst="ellipse">
              <a:avLst/>
            </a:prstGeom>
            <a:solidFill>
              <a:srgbClr val="00003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000000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43" name="Oval"/>
            <p:cNvSpPr/>
            <p:nvPr/>
          </p:nvSpPr>
          <p:spPr>
            <a:xfrm>
              <a:off x="1013308" y="401199"/>
              <a:ext cx="2455913" cy="2370439"/>
            </a:xfrm>
            <a:prstGeom prst="ellipse">
              <a:avLst/>
            </a:prstGeom>
            <a:solidFill>
              <a:srgbClr val="00003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000000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44" name="Sun"/>
            <p:cNvSpPr/>
            <p:nvPr/>
          </p:nvSpPr>
          <p:spPr>
            <a:xfrm>
              <a:off x="1559591" y="1002330"/>
              <a:ext cx="1270003" cy="127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8912" y="3909"/>
                  </a:lnTo>
                  <a:cubicBezTo>
                    <a:pt x="9458" y="3767"/>
                    <a:pt x="10107" y="3684"/>
                    <a:pt x="10795" y="3684"/>
                  </a:cubicBezTo>
                  <a:cubicBezTo>
                    <a:pt x="11488" y="3684"/>
                    <a:pt x="12138" y="3766"/>
                    <a:pt x="12695" y="3914"/>
                  </a:cubicBezTo>
                  <a:lnTo>
                    <a:pt x="10800" y="0"/>
                  </a:lnTo>
                  <a:close/>
                  <a:moveTo>
                    <a:pt x="18430" y="3160"/>
                  </a:moveTo>
                  <a:lnTo>
                    <a:pt x="14332" y="4591"/>
                  </a:lnTo>
                  <a:cubicBezTo>
                    <a:pt x="14828" y="4880"/>
                    <a:pt x="15340" y="5278"/>
                    <a:pt x="15826" y="5764"/>
                  </a:cubicBezTo>
                  <a:cubicBezTo>
                    <a:pt x="16317" y="6255"/>
                    <a:pt x="16717" y="6774"/>
                    <a:pt x="17006" y="7265"/>
                  </a:cubicBezTo>
                  <a:lnTo>
                    <a:pt x="18430" y="3160"/>
                  </a:lnTo>
                  <a:close/>
                  <a:moveTo>
                    <a:pt x="3160" y="3172"/>
                  </a:moveTo>
                  <a:lnTo>
                    <a:pt x="4591" y="7270"/>
                  </a:lnTo>
                  <a:cubicBezTo>
                    <a:pt x="4880" y="6773"/>
                    <a:pt x="5278" y="6260"/>
                    <a:pt x="5764" y="5774"/>
                  </a:cubicBezTo>
                  <a:cubicBezTo>
                    <a:pt x="6255" y="5283"/>
                    <a:pt x="6774" y="4885"/>
                    <a:pt x="7265" y="4596"/>
                  </a:cubicBezTo>
                  <a:lnTo>
                    <a:pt x="3160" y="3172"/>
                  </a:lnTo>
                  <a:close/>
                  <a:moveTo>
                    <a:pt x="10800" y="4661"/>
                  </a:moveTo>
                  <a:cubicBezTo>
                    <a:pt x="7400" y="4661"/>
                    <a:pt x="4633" y="7427"/>
                    <a:pt x="4633" y="10827"/>
                  </a:cubicBezTo>
                  <a:cubicBezTo>
                    <a:pt x="4633" y="14227"/>
                    <a:pt x="7400" y="16994"/>
                    <a:pt x="10800" y="16994"/>
                  </a:cubicBezTo>
                  <a:cubicBezTo>
                    <a:pt x="14200" y="16994"/>
                    <a:pt x="16967" y="14227"/>
                    <a:pt x="16967" y="10827"/>
                  </a:cubicBezTo>
                  <a:cubicBezTo>
                    <a:pt x="16967" y="7427"/>
                    <a:pt x="14200" y="4661"/>
                    <a:pt x="10800" y="4661"/>
                  </a:cubicBezTo>
                  <a:close/>
                  <a:moveTo>
                    <a:pt x="3914" y="8907"/>
                  </a:moveTo>
                  <a:lnTo>
                    <a:pt x="0" y="10800"/>
                  </a:lnTo>
                  <a:lnTo>
                    <a:pt x="3909" y="12688"/>
                  </a:lnTo>
                  <a:cubicBezTo>
                    <a:pt x="3767" y="12137"/>
                    <a:pt x="3684" y="11493"/>
                    <a:pt x="3684" y="10805"/>
                  </a:cubicBezTo>
                  <a:cubicBezTo>
                    <a:pt x="3684" y="10112"/>
                    <a:pt x="3766" y="9464"/>
                    <a:pt x="3914" y="8907"/>
                  </a:cubicBezTo>
                  <a:close/>
                  <a:moveTo>
                    <a:pt x="17693" y="8907"/>
                  </a:moveTo>
                  <a:cubicBezTo>
                    <a:pt x="17835" y="9458"/>
                    <a:pt x="17916" y="10102"/>
                    <a:pt x="17916" y="10790"/>
                  </a:cubicBezTo>
                  <a:cubicBezTo>
                    <a:pt x="17916" y="11483"/>
                    <a:pt x="17835" y="12131"/>
                    <a:pt x="17688" y="12688"/>
                  </a:cubicBezTo>
                  <a:lnTo>
                    <a:pt x="21600" y="10795"/>
                  </a:lnTo>
                  <a:lnTo>
                    <a:pt x="17693" y="8907"/>
                  </a:lnTo>
                  <a:close/>
                  <a:moveTo>
                    <a:pt x="17011" y="14332"/>
                  </a:moveTo>
                  <a:cubicBezTo>
                    <a:pt x="16722" y="14828"/>
                    <a:pt x="16323" y="15340"/>
                    <a:pt x="15838" y="15826"/>
                  </a:cubicBezTo>
                  <a:cubicBezTo>
                    <a:pt x="15346" y="16317"/>
                    <a:pt x="14828" y="16717"/>
                    <a:pt x="14337" y="17006"/>
                  </a:cubicBezTo>
                  <a:lnTo>
                    <a:pt x="18440" y="18430"/>
                  </a:lnTo>
                  <a:lnTo>
                    <a:pt x="17011" y="14332"/>
                  </a:lnTo>
                  <a:close/>
                  <a:moveTo>
                    <a:pt x="4596" y="14337"/>
                  </a:moveTo>
                  <a:lnTo>
                    <a:pt x="3172" y="18440"/>
                  </a:lnTo>
                  <a:lnTo>
                    <a:pt x="7270" y="17011"/>
                  </a:lnTo>
                  <a:cubicBezTo>
                    <a:pt x="6773" y="16722"/>
                    <a:pt x="6260" y="16323"/>
                    <a:pt x="5774" y="15838"/>
                  </a:cubicBezTo>
                  <a:cubicBezTo>
                    <a:pt x="5283" y="15346"/>
                    <a:pt x="4885" y="14828"/>
                    <a:pt x="4596" y="14337"/>
                  </a:cubicBezTo>
                  <a:close/>
                  <a:moveTo>
                    <a:pt x="8907" y="17688"/>
                  </a:moveTo>
                  <a:lnTo>
                    <a:pt x="10800" y="21600"/>
                  </a:lnTo>
                  <a:lnTo>
                    <a:pt x="12688" y="17693"/>
                  </a:lnTo>
                  <a:cubicBezTo>
                    <a:pt x="12142" y="17835"/>
                    <a:pt x="11493" y="17916"/>
                    <a:pt x="10805" y="17916"/>
                  </a:cubicBezTo>
                  <a:cubicBezTo>
                    <a:pt x="10112" y="17916"/>
                    <a:pt x="9464" y="17835"/>
                    <a:pt x="8907" y="17688"/>
                  </a:cubicBezTo>
                  <a:close/>
                </a:path>
              </a:pathLst>
            </a:custGeom>
            <a:solidFill>
              <a:srgbClr val="FFF83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45" name="Rounded Rectangle"/>
            <p:cNvSpPr/>
            <p:nvPr/>
          </p:nvSpPr>
          <p:spPr>
            <a:xfrm>
              <a:off x="335212" y="3412407"/>
              <a:ext cx="3791339" cy="1270002"/>
            </a:xfrm>
            <a:prstGeom prst="roundRect">
              <a:avLst>
                <a:gd name="adj" fmla="val 15000"/>
              </a:avLst>
            </a:prstGeom>
            <a:solidFill>
              <a:srgbClr val="D6DCCF"/>
            </a:solidFill>
            <a:ln w="889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46" name="Decay products free stream.                           No fireball"/>
            <p:cNvSpPr txBox="1"/>
            <p:nvPr/>
          </p:nvSpPr>
          <p:spPr>
            <a:xfrm>
              <a:off x="-1" y="3350558"/>
              <a:ext cx="4461765" cy="13936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>
                  <a:solidFill>
                    <a:schemeClr val="accent1"/>
                  </a:solidFill>
                  <a:latin typeface="Founders Grotesk Text"/>
                  <a:ea typeface="Founders Grotesk Text"/>
                  <a:cs typeface="Founders Grotesk Text"/>
                  <a:sym typeface="Founders Grotesk Text"/>
                </a:defRPr>
              </a:lvl1pPr>
            </a:lstStyle>
            <a:p>
              <a:pPr/>
              <a:r>
                <a:t>Decay products free stream.                           No fireball</a:t>
              </a:r>
            </a:p>
          </p:txBody>
        </p:sp>
      </p:grpSp>
      <p:grpSp>
        <p:nvGrpSpPr>
          <p:cNvPr id="253" name="Group"/>
          <p:cNvGrpSpPr/>
          <p:nvPr/>
        </p:nvGrpSpPr>
        <p:grpSpPr>
          <a:xfrm>
            <a:off x="7685393" y="3428491"/>
            <a:ext cx="4461765" cy="4919840"/>
            <a:chOff x="0" y="0"/>
            <a:chExt cx="4461764" cy="4919838"/>
          </a:xfrm>
        </p:grpSpPr>
        <p:sp>
          <p:nvSpPr>
            <p:cNvPr id="248" name="Oval"/>
            <p:cNvSpPr/>
            <p:nvPr/>
          </p:nvSpPr>
          <p:spPr>
            <a:xfrm>
              <a:off x="438130" y="1645174"/>
              <a:ext cx="3408673" cy="3274665"/>
            </a:xfrm>
            <a:prstGeom prst="ellipse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000000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49" name="Oval"/>
            <p:cNvSpPr/>
            <p:nvPr/>
          </p:nvSpPr>
          <p:spPr>
            <a:xfrm>
              <a:off x="859090" y="2046374"/>
              <a:ext cx="2549259" cy="2472263"/>
            </a:xfrm>
            <a:prstGeom prst="ellipse">
              <a:avLst/>
            </a:prstGeom>
            <a:solidFill>
              <a:srgbClr val="000034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000000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50" name="Sun"/>
            <p:cNvSpPr/>
            <p:nvPr/>
          </p:nvSpPr>
          <p:spPr>
            <a:xfrm>
              <a:off x="1498718" y="2647506"/>
              <a:ext cx="1270003" cy="12700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fill="norm" stroke="1" extrusionOk="0">
                  <a:moveTo>
                    <a:pt x="10800" y="0"/>
                  </a:moveTo>
                  <a:lnTo>
                    <a:pt x="8912" y="3909"/>
                  </a:lnTo>
                  <a:cubicBezTo>
                    <a:pt x="9458" y="3767"/>
                    <a:pt x="10107" y="3684"/>
                    <a:pt x="10795" y="3684"/>
                  </a:cubicBezTo>
                  <a:cubicBezTo>
                    <a:pt x="11488" y="3684"/>
                    <a:pt x="12138" y="3766"/>
                    <a:pt x="12695" y="3914"/>
                  </a:cubicBezTo>
                  <a:lnTo>
                    <a:pt x="10800" y="0"/>
                  </a:lnTo>
                  <a:close/>
                  <a:moveTo>
                    <a:pt x="18430" y="3160"/>
                  </a:moveTo>
                  <a:lnTo>
                    <a:pt x="14332" y="4591"/>
                  </a:lnTo>
                  <a:cubicBezTo>
                    <a:pt x="14828" y="4880"/>
                    <a:pt x="15340" y="5278"/>
                    <a:pt x="15826" y="5764"/>
                  </a:cubicBezTo>
                  <a:cubicBezTo>
                    <a:pt x="16317" y="6255"/>
                    <a:pt x="16717" y="6774"/>
                    <a:pt x="17006" y="7265"/>
                  </a:cubicBezTo>
                  <a:lnTo>
                    <a:pt x="18430" y="3160"/>
                  </a:lnTo>
                  <a:close/>
                  <a:moveTo>
                    <a:pt x="3160" y="3172"/>
                  </a:moveTo>
                  <a:lnTo>
                    <a:pt x="4591" y="7270"/>
                  </a:lnTo>
                  <a:cubicBezTo>
                    <a:pt x="4880" y="6773"/>
                    <a:pt x="5278" y="6260"/>
                    <a:pt x="5764" y="5774"/>
                  </a:cubicBezTo>
                  <a:cubicBezTo>
                    <a:pt x="6255" y="5283"/>
                    <a:pt x="6774" y="4885"/>
                    <a:pt x="7265" y="4596"/>
                  </a:cubicBezTo>
                  <a:lnTo>
                    <a:pt x="3160" y="3172"/>
                  </a:lnTo>
                  <a:close/>
                  <a:moveTo>
                    <a:pt x="10800" y="4661"/>
                  </a:moveTo>
                  <a:cubicBezTo>
                    <a:pt x="7400" y="4661"/>
                    <a:pt x="4633" y="7427"/>
                    <a:pt x="4633" y="10827"/>
                  </a:cubicBezTo>
                  <a:cubicBezTo>
                    <a:pt x="4633" y="14227"/>
                    <a:pt x="7400" y="16994"/>
                    <a:pt x="10800" y="16994"/>
                  </a:cubicBezTo>
                  <a:cubicBezTo>
                    <a:pt x="14200" y="16994"/>
                    <a:pt x="16967" y="14227"/>
                    <a:pt x="16967" y="10827"/>
                  </a:cubicBezTo>
                  <a:cubicBezTo>
                    <a:pt x="16967" y="7427"/>
                    <a:pt x="14200" y="4661"/>
                    <a:pt x="10800" y="4661"/>
                  </a:cubicBezTo>
                  <a:close/>
                  <a:moveTo>
                    <a:pt x="3914" y="8907"/>
                  </a:moveTo>
                  <a:lnTo>
                    <a:pt x="0" y="10800"/>
                  </a:lnTo>
                  <a:lnTo>
                    <a:pt x="3909" y="12688"/>
                  </a:lnTo>
                  <a:cubicBezTo>
                    <a:pt x="3767" y="12137"/>
                    <a:pt x="3684" y="11493"/>
                    <a:pt x="3684" y="10805"/>
                  </a:cubicBezTo>
                  <a:cubicBezTo>
                    <a:pt x="3684" y="10112"/>
                    <a:pt x="3766" y="9464"/>
                    <a:pt x="3914" y="8907"/>
                  </a:cubicBezTo>
                  <a:close/>
                  <a:moveTo>
                    <a:pt x="17693" y="8907"/>
                  </a:moveTo>
                  <a:cubicBezTo>
                    <a:pt x="17835" y="9458"/>
                    <a:pt x="17916" y="10102"/>
                    <a:pt x="17916" y="10790"/>
                  </a:cubicBezTo>
                  <a:cubicBezTo>
                    <a:pt x="17916" y="11483"/>
                    <a:pt x="17835" y="12131"/>
                    <a:pt x="17688" y="12688"/>
                  </a:cubicBezTo>
                  <a:lnTo>
                    <a:pt x="21600" y="10795"/>
                  </a:lnTo>
                  <a:lnTo>
                    <a:pt x="17693" y="8907"/>
                  </a:lnTo>
                  <a:close/>
                  <a:moveTo>
                    <a:pt x="17011" y="14332"/>
                  </a:moveTo>
                  <a:cubicBezTo>
                    <a:pt x="16722" y="14828"/>
                    <a:pt x="16323" y="15340"/>
                    <a:pt x="15838" y="15826"/>
                  </a:cubicBezTo>
                  <a:cubicBezTo>
                    <a:pt x="15346" y="16317"/>
                    <a:pt x="14828" y="16717"/>
                    <a:pt x="14337" y="17006"/>
                  </a:cubicBezTo>
                  <a:lnTo>
                    <a:pt x="18440" y="18430"/>
                  </a:lnTo>
                  <a:lnTo>
                    <a:pt x="17011" y="14332"/>
                  </a:lnTo>
                  <a:close/>
                  <a:moveTo>
                    <a:pt x="4596" y="14337"/>
                  </a:moveTo>
                  <a:lnTo>
                    <a:pt x="3172" y="18440"/>
                  </a:lnTo>
                  <a:lnTo>
                    <a:pt x="7270" y="17011"/>
                  </a:lnTo>
                  <a:cubicBezTo>
                    <a:pt x="6773" y="16722"/>
                    <a:pt x="6260" y="16323"/>
                    <a:pt x="5774" y="15838"/>
                  </a:cubicBezTo>
                  <a:cubicBezTo>
                    <a:pt x="5283" y="15346"/>
                    <a:pt x="4885" y="14828"/>
                    <a:pt x="4596" y="14337"/>
                  </a:cubicBezTo>
                  <a:close/>
                  <a:moveTo>
                    <a:pt x="8907" y="17688"/>
                  </a:moveTo>
                  <a:lnTo>
                    <a:pt x="10800" y="21600"/>
                  </a:lnTo>
                  <a:lnTo>
                    <a:pt x="12688" y="17693"/>
                  </a:lnTo>
                  <a:cubicBezTo>
                    <a:pt x="12142" y="17835"/>
                    <a:pt x="11493" y="17916"/>
                    <a:pt x="10805" y="17916"/>
                  </a:cubicBezTo>
                  <a:cubicBezTo>
                    <a:pt x="10112" y="17916"/>
                    <a:pt x="9464" y="17835"/>
                    <a:pt x="8907" y="17688"/>
                  </a:cubicBezTo>
                  <a:close/>
                </a:path>
              </a:pathLst>
            </a:custGeom>
            <a:solidFill>
              <a:srgbClr val="FFF833"/>
            </a:solidFill>
            <a:ln w="12700" cap="flat">
              <a:noFill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51" name="Rounded Rectangle"/>
            <p:cNvSpPr/>
            <p:nvPr/>
          </p:nvSpPr>
          <p:spPr>
            <a:xfrm>
              <a:off x="155235" y="0"/>
              <a:ext cx="4151294" cy="1270001"/>
            </a:xfrm>
            <a:prstGeom prst="roundRect">
              <a:avLst>
                <a:gd name="adj" fmla="val 15000"/>
              </a:avLst>
            </a:prstGeom>
            <a:solidFill>
              <a:srgbClr val="D6DCCF"/>
            </a:solidFill>
            <a:ln w="889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52" name="Expanding plasma shell"/>
            <p:cNvSpPr txBox="1"/>
            <p:nvPr/>
          </p:nvSpPr>
          <p:spPr>
            <a:xfrm>
              <a:off x="-1" y="369950"/>
              <a:ext cx="4461765" cy="5300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>
                  <a:solidFill>
                    <a:schemeClr val="accent1"/>
                  </a:solidFill>
                  <a:latin typeface="Founders Grotesk Text"/>
                  <a:ea typeface="Founders Grotesk Text"/>
                  <a:cs typeface="Founders Grotesk Text"/>
                  <a:sym typeface="Founders Grotesk Text"/>
                </a:defRPr>
              </a:lvl1pPr>
            </a:lstStyle>
            <a:p>
              <a:pPr/>
              <a:r>
                <a:t>Expanding plasma shell</a:t>
              </a:r>
            </a:p>
          </p:txBody>
        </p:sp>
      </p:grp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Class="entr" nodeType="clickEffect" presetSubtype="0" presetID="1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Class="entr" nodeType="clickEffect" presetSubtype="0" presetID="1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Class="entr" nodeType="clickEffect" presetSubtype="0" presetID="1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47" grpId="4"/>
      <p:bldP build="whole" bldLvl="1" animBg="1" rev="0" advAuto="0" spid="253" grpId="2"/>
      <p:bldP build="whole" bldLvl="1" animBg="1" rev="0" advAuto="0" spid="240" grpId="3"/>
      <p:bldP build="whole" bldLvl="1" animBg="1" rev="0" advAuto="0" spid="225" grpId="1"/>
      <p:bldP build="whole" bldLvl="1" animBg="1" rev="0" advAuto="0" spid="229" grpId="5"/>
      <p:bldP build="whole" bldLvl="1" animBg="1" rev="0" advAuto="0" spid="236" grpId="6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The Fireball"/>
          <p:cNvSpPr txBox="1"/>
          <p:nvPr>
            <p:ph type="title"/>
          </p:nvPr>
        </p:nvSpPr>
        <p:spPr>
          <a:xfrm>
            <a:off x="-690888" y="1842790"/>
            <a:ext cx="23241004" cy="1951020"/>
          </a:xfrm>
          <a:prstGeom prst="rect">
            <a:avLst/>
          </a:prstGeom>
        </p:spPr>
        <p:txBody>
          <a:bodyPr/>
          <a:lstStyle>
            <a:lvl1pPr algn="ctr"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The Fireball</a:t>
            </a:r>
          </a:p>
        </p:txBody>
      </p:sp>
      <p:sp>
        <p:nvSpPr>
          <p:cNvPr id="256" name="Slide Number"/>
          <p:cNvSpPr txBox="1"/>
          <p:nvPr>
            <p:ph type="sldNum" sz="quarter" idx="4294967295"/>
          </p:nvPr>
        </p:nvSpPr>
        <p:spPr>
          <a:xfrm>
            <a:off x="23552402" y="12268199"/>
            <a:ext cx="255474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pic>
        <p:nvPicPr>
          <p:cNvPr id="257" name="Image Gallery" descr="Image Gallery"/>
          <p:cNvPicPr>
            <a:picLocks noChangeAspect="1"/>
          </p:cNvPicPr>
          <p:nvPr/>
        </p:nvPicPr>
        <p:blipFill>
          <a:blip r:embed="rId2">
            <a:extLst/>
          </a:blip>
          <a:srcRect l="0" t="11678" r="0" b="11678"/>
          <a:stretch>
            <a:fillRect/>
          </a:stretch>
        </p:blipFill>
        <p:spPr>
          <a:xfrm>
            <a:off x="-172160" y="7466884"/>
            <a:ext cx="24241084" cy="33029340"/>
          </a:xfrm>
          <a:prstGeom prst="rect">
            <a:avLst/>
          </a:prstGeom>
          <a:ln w="12700">
            <a:miter lim="400000"/>
          </a:ln>
        </p:spPr>
      </p:pic>
      <p:sp>
        <p:nvSpPr>
          <p:cNvPr id="258" name="An opaque thermalized expanding shell of photons and e  and e…"/>
          <p:cNvSpPr txBox="1"/>
          <p:nvPr/>
        </p:nvSpPr>
        <p:spPr>
          <a:xfrm>
            <a:off x="1047403" y="4564843"/>
            <a:ext cx="22597004" cy="26625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 anchor="ctr">
            <a:spAutoFit/>
          </a:bodyPr>
          <a:lstStyle/>
          <a:p>
            <a:pPr>
              <a:defRPr spc="138" sz="4600">
                <a:solidFill>
                  <a:srgbClr val="FF867B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pPr>
            <a:r>
              <a:t>An opaque thermalized expanding shell of photons and e</a:t>
            </a:r>
            <a14:m>
              <m:oMath>
                <m:sSup>
                  <m:e/>
                  <m:sup>
                    <m:r>
                      <a:rPr xmlns:a="http://schemas.openxmlformats.org/drawingml/2006/main" sz="54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+</m:t>
                    </m:r>
                  </m:sup>
                </m:sSup>
              </m:oMath>
            </a14:m>
            <a:r>
              <a:t> and e</a:t>
            </a:r>
            <a14:m>
              <m:oMath>
                <m:sSup>
                  <m:e/>
                  <m:sup>
                    <m:r>
                      <a:rPr xmlns:a="http://schemas.openxmlformats.org/drawingml/2006/main" sz="5750" i="1">
                        <a:solidFill>
                          <a:srgbClr val="FF867A"/>
                        </a:solidFill>
                        <a:latin typeface="Cambria Math" panose="02040503050406030204" pitchFamily="18" charset="0"/>
                      </a:rPr>
                      <m:t>-</m:t>
                    </m:r>
                  </m:sup>
                </m:sSup>
              </m:oMath>
            </a14:m>
          </a:p>
          <a:p>
            <a:pPr>
              <a:defRPr spc="138" sz="4600">
                <a:solidFill>
                  <a:srgbClr val="FF867B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pPr>
            <a:r>
              <a:t>Thermal energy drives accelerated relativistic expansion until the shell becomes cool/diffuse enough to be transparent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he resulting signals"/>
          <p:cNvSpPr txBox="1"/>
          <p:nvPr>
            <p:ph type="title"/>
          </p:nvPr>
        </p:nvSpPr>
        <p:spPr>
          <a:xfrm>
            <a:off x="-4655226" y="1010579"/>
            <a:ext cx="23241004" cy="1951020"/>
          </a:xfrm>
          <a:prstGeom prst="rect">
            <a:avLst/>
          </a:prstGeom>
        </p:spPr>
        <p:txBody>
          <a:bodyPr/>
          <a:lstStyle>
            <a:lvl1pPr algn="ctr"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The resulting signals</a:t>
            </a:r>
          </a:p>
        </p:txBody>
      </p:sp>
      <p:sp>
        <p:nvSpPr>
          <p:cNvPr id="261" name="Slide Number"/>
          <p:cNvSpPr txBox="1"/>
          <p:nvPr>
            <p:ph type="sldNum" sz="quarter" idx="4294967295"/>
          </p:nvPr>
        </p:nvSpPr>
        <p:spPr>
          <a:xfrm>
            <a:off x="23536757" y="12268199"/>
            <a:ext cx="271121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sp>
        <p:nvSpPr>
          <p:cNvPr id="262" name="Resulting signal should be roughly thermal, boosted and isotropic with energies around 100 keV…"/>
          <p:cNvSpPr txBox="1"/>
          <p:nvPr>
            <p:ph type="body" sz="quarter" idx="1"/>
          </p:nvPr>
        </p:nvSpPr>
        <p:spPr>
          <a:xfrm>
            <a:off x="1915745" y="4853722"/>
            <a:ext cx="7781416" cy="6863493"/>
          </a:xfrm>
          <a:prstGeom prst="rect">
            <a:avLst/>
          </a:prstGeom>
        </p:spPr>
        <p:txBody>
          <a:bodyPr lIns="45718" tIns="45718" rIns="45718" bIns="45718"/>
          <a:lstStyle/>
          <a:p>
            <a:pPr marL="349483" indent="-349483" defTabSz="832103">
              <a:lnSpc>
                <a:spcPct val="94000"/>
              </a:lnSpc>
              <a:spcBef>
                <a:spcPts val="900"/>
              </a:spcBef>
              <a:buSzPct val="100000"/>
              <a:buFont typeface="Arial"/>
              <a:buChar char="•"/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Resulting signal </a:t>
            </a:r>
            <a:r>
              <a:rPr b="0"/>
              <a:t>should be roughly </a:t>
            </a:r>
            <a:r>
              <a:rPr>
                <a:solidFill>
                  <a:srgbClr val="FF0000"/>
                </a:solidFill>
              </a:rPr>
              <a:t>thermal, boosted</a:t>
            </a:r>
            <a:r>
              <a:rPr b="0">
                <a:solidFill>
                  <a:srgbClr val="191B0E"/>
                </a:solidFill>
              </a:rPr>
              <a:t> </a:t>
            </a:r>
            <a:r>
              <a:rPr b="0"/>
              <a:t>and</a:t>
            </a:r>
            <a:r>
              <a:rPr b="0">
                <a:solidFill>
                  <a:srgbClr val="191B0E"/>
                </a:solidFill>
              </a:rPr>
              <a:t> </a:t>
            </a:r>
            <a:r>
              <a:rPr>
                <a:solidFill>
                  <a:srgbClr val="FF0000"/>
                </a:solidFill>
              </a:rPr>
              <a:t>isotropic </a:t>
            </a:r>
            <a:r>
              <a:rPr b="0"/>
              <a:t>with energies around </a:t>
            </a:r>
            <a:r>
              <a:rPr>
                <a:solidFill>
                  <a:srgbClr val="EA3323"/>
                </a:solidFill>
              </a:rPr>
              <a:t>100 keV</a:t>
            </a:r>
            <a:endParaRPr>
              <a:solidFill>
                <a:srgbClr val="EA3323"/>
              </a:solidFill>
            </a:endParaRPr>
          </a:p>
          <a:p>
            <a:pPr marL="349483" indent="-349483" defTabSz="832103">
              <a:lnSpc>
                <a:spcPct val="94000"/>
              </a:lnSpc>
              <a:spcBef>
                <a:spcPts val="900"/>
              </a:spcBef>
              <a:buSzPct val="100000"/>
              <a:buFont typeface="Arial"/>
              <a:buChar char="•"/>
              <a:defRPr cap="none" spc="0" sz="3800">
                <a:solidFill>
                  <a:srgbClr val="EA3323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</a:p>
          <a:p>
            <a:pPr defTabSz="832103">
              <a:lnSpc>
                <a:spcPct val="94000"/>
              </a:lnSpc>
              <a:spcBef>
                <a:spcPts val="900"/>
              </a:spcBef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Identified by:</a:t>
            </a:r>
          </a:p>
          <a:p>
            <a:pPr lvl="4" marL="2080260" indent="-349482" defTabSz="832103">
              <a:lnSpc>
                <a:spcPct val="94000"/>
              </a:lnSpc>
              <a:spcBef>
                <a:spcPts val="900"/>
              </a:spcBef>
              <a:buClr>
                <a:srgbClr val="EA3323"/>
              </a:buClr>
              <a:buSzPct val="100000"/>
              <a:buFont typeface="Arial"/>
              <a:buChar char="•"/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 total energy</a:t>
            </a:r>
          </a:p>
          <a:p>
            <a:pPr lvl="4" marL="2080260" indent="-349482" defTabSz="832103">
              <a:lnSpc>
                <a:spcPct val="94000"/>
              </a:lnSpc>
              <a:spcBef>
                <a:spcPts val="900"/>
              </a:spcBef>
              <a:buClr>
                <a:srgbClr val="EA3323"/>
              </a:buClr>
              <a:buSzPct val="100000"/>
              <a:buFont typeface="Arial"/>
              <a:buChar char="•"/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 energy spectrum</a:t>
            </a:r>
          </a:p>
          <a:p>
            <a:pPr lvl="4" marL="2080260" indent="-349482" defTabSz="832103">
              <a:lnSpc>
                <a:spcPct val="94000"/>
              </a:lnSpc>
              <a:spcBef>
                <a:spcPts val="900"/>
              </a:spcBef>
              <a:buClr>
                <a:srgbClr val="EA3323"/>
              </a:buClr>
              <a:buSzPct val="100000"/>
              <a:buFont typeface="Arial"/>
              <a:buChar char="•"/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 signal timing and duration</a:t>
            </a:r>
          </a:p>
          <a:p>
            <a:pPr lvl="4" marL="2080260" indent="-349482" defTabSz="832103">
              <a:lnSpc>
                <a:spcPct val="94000"/>
              </a:lnSpc>
              <a:spcBef>
                <a:spcPts val="900"/>
              </a:spcBef>
              <a:buClr>
                <a:srgbClr val="EA3323"/>
              </a:buClr>
              <a:buSzPct val="100000"/>
              <a:buFont typeface="Arial"/>
              <a:buChar char="•"/>
              <a:defRPr cap="none" spc="0" sz="38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 isotropy</a:t>
            </a:r>
          </a:p>
        </p:txBody>
      </p:sp>
      <p:sp>
        <p:nvSpPr>
          <p:cNvPr id="263" name="Rounded Rectangle"/>
          <p:cNvSpPr/>
          <p:nvPr/>
        </p:nvSpPr>
        <p:spPr>
          <a:xfrm>
            <a:off x="13091225" y="4796671"/>
            <a:ext cx="8298068" cy="7275889"/>
          </a:xfrm>
          <a:prstGeom prst="roundRect">
            <a:avLst>
              <a:gd name="adj" fmla="val 8159"/>
            </a:avLst>
          </a:prstGeom>
          <a:ln w="1270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264" name="Fireball"/>
          <p:cNvSpPr txBox="1"/>
          <p:nvPr/>
        </p:nvSpPr>
        <p:spPr>
          <a:xfrm>
            <a:off x="-491928" y="3199971"/>
            <a:ext cx="12172884" cy="1951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825500">
              <a:lnSpc>
                <a:spcPct val="60000"/>
              </a:lnSpc>
              <a:spcBef>
                <a:spcPts val="0"/>
              </a:spcBef>
              <a:tabLst/>
              <a:defRPr spc="-200" sz="8000">
                <a:solidFill>
                  <a:schemeClr val="accent4"/>
                </a:solidFill>
              </a:defRPr>
            </a:lvl1pPr>
          </a:lstStyle>
          <a:p>
            <a:pPr/>
            <a:r>
              <a:t>Fireball</a:t>
            </a:r>
          </a:p>
        </p:txBody>
      </p:sp>
      <p:sp>
        <p:nvSpPr>
          <p:cNvPr id="265" name="Free Streaming"/>
          <p:cNvSpPr txBox="1"/>
          <p:nvPr/>
        </p:nvSpPr>
        <p:spPr>
          <a:xfrm>
            <a:off x="10907966" y="3199971"/>
            <a:ext cx="12172884" cy="1951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825500">
              <a:lnSpc>
                <a:spcPct val="60000"/>
              </a:lnSpc>
              <a:spcBef>
                <a:spcPts val="0"/>
              </a:spcBef>
              <a:tabLst/>
              <a:defRPr spc="-200" sz="8000">
                <a:solidFill>
                  <a:schemeClr val="accent4"/>
                </a:solidFill>
              </a:defRPr>
            </a:lvl1pPr>
          </a:lstStyle>
          <a:p>
            <a:pPr/>
            <a:r>
              <a:t>Free Streaming</a:t>
            </a:r>
          </a:p>
        </p:txBody>
      </p:sp>
      <p:sp>
        <p:nvSpPr>
          <p:cNvPr id="266" name="Rounded Rectangle"/>
          <p:cNvSpPr/>
          <p:nvPr/>
        </p:nvSpPr>
        <p:spPr>
          <a:xfrm>
            <a:off x="1657418" y="4796671"/>
            <a:ext cx="8298069" cy="7275889"/>
          </a:xfrm>
          <a:prstGeom prst="roundRect">
            <a:avLst>
              <a:gd name="adj" fmla="val 8159"/>
            </a:avLst>
          </a:prstGeom>
          <a:ln w="127000">
            <a:solidFill>
              <a:schemeClr val="accent4"/>
            </a:solidFill>
            <a:miter lim="400000"/>
          </a:ln>
        </p:spPr>
        <p:txBody>
          <a:bodyPr lIns="50800" tIns="50800" rIns="50800" bIns="50800" anchor="ctr"/>
          <a:lstStyle/>
          <a:p>
            <a:pPr>
              <a:spcBef>
                <a:spcPts val="0"/>
              </a:spcBef>
              <a:tabLst/>
              <a:defRPr b="1" cap="all" spc="156">
                <a:solidFill>
                  <a:srgbClr val="FFFFFF"/>
                </a:solidFill>
                <a:latin typeface="Founders Grotesk Condensed"/>
                <a:ea typeface="Founders Grotesk Condensed"/>
                <a:cs typeface="Founders Grotesk Condensed"/>
                <a:sym typeface="Founders Grotesk Condensed"/>
              </a:defRPr>
            </a:pPr>
          </a:p>
        </p:txBody>
      </p:sp>
      <p:sp>
        <p:nvSpPr>
          <p:cNvPr id="267" name="Typical energies around 10s of MeV"/>
          <p:cNvSpPr txBox="1"/>
          <p:nvPr/>
        </p:nvSpPr>
        <p:spPr>
          <a:xfrm>
            <a:off x="14156667" y="7401583"/>
            <a:ext cx="6167183" cy="428760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8" tIns="45718" rIns="45718" bIns="45718">
            <a:normAutofit fontScale="100000" lnSpcReduction="0"/>
          </a:bodyPr>
          <a:lstStyle/>
          <a:p>
            <a:pPr defTabSz="914400">
              <a:lnSpc>
                <a:spcPct val="94000"/>
              </a:lnSpc>
              <a:spcBef>
                <a:spcPts val="1000"/>
              </a:spcBef>
              <a:tabLst/>
              <a:defRPr b="1" spc="0" sz="4200">
                <a:solidFill>
                  <a:srgbClr val="FF867B"/>
                </a:solidFill>
                <a:latin typeface="Franklin Gothic Book"/>
                <a:ea typeface="Franklin Gothic Book"/>
                <a:cs typeface="Franklin Gothic Book"/>
                <a:sym typeface="Franklin Gothic Book"/>
              </a:defRPr>
            </a:pPr>
            <a:r>
              <a:t>Typical energies around </a:t>
            </a:r>
            <a:r>
              <a:rPr>
                <a:solidFill>
                  <a:srgbClr val="EF0D00"/>
                </a:solidFill>
              </a:rPr>
              <a:t>10s of MeV</a:t>
            </a:r>
          </a:p>
        </p:txBody>
      </p:sp>
      <p:sp>
        <p:nvSpPr>
          <p:cNvPr id="268" name="Vs"/>
          <p:cNvSpPr txBox="1"/>
          <p:nvPr/>
        </p:nvSpPr>
        <p:spPr>
          <a:xfrm>
            <a:off x="9667726" y="6763201"/>
            <a:ext cx="3585590" cy="19510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50800" tIns="50800" rIns="50800" bIns="50800">
            <a:normAutofit fontScale="100000" lnSpcReduction="0"/>
          </a:bodyPr>
          <a:lstStyle>
            <a:lvl1pPr defTabSz="825500">
              <a:lnSpc>
                <a:spcPct val="60000"/>
              </a:lnSpc>
              <a:spcBef>
                <a:spcPts val="0"/>
              </a:spcBef>
              <a:tabLst/>
              <a:defRPr spc="-200" sz="8000">
                <a:solidFill>
                  <a:schemeClr val="accent4"/>
                </a:solidFill>
              </a:defRPr>
            </a:lvl1pPr>
          </a:lstStyle>
          <a:p>
            <a:pPr/>
            <a:r>
              <a:t>Vs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bg>
      <p:bgPr>
        <a:solidFill>
          <a:srgbClr val="000034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Screen Shot 2023-03-26 at 9.57.03 PM.png" descr="Screen Shot 2023-03-26 at 9.57.03 PM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030394" y="2643940"/>
            <a:ext cx="18537028" cy="8977646"/>
          </a:xfrm>
          <a:prstGeom prst="rect">
            <a:avLst/>
          </a:prstGeom>
          <a:ln w="12700">
            <a:miter lim="400000"/>
          </a:ln>
        </p:spPr>
      </p:pic>
      <p:sp>
        <p:nvSpPr>
          <p:cNvPr id="271" name="Updating Axion constraints"/>
          <p:cNvSpPr txBox="1"/>
          <p:nvPr>
            <p:ph type="title"/>
          </p:nvPr>
        </p:nvSpPr>
        <p:spPr>
          <a:xfrm>
            <a:off x="-3020448" y="890462"/>
            <a:ext cx="23241004" cy="1951021"/>
          </a:xfrm>
          <a:prstGeom prst="rect">
            <a:avLst/>
          </a:prstGeom>
        </p:spPr>
        <p:txBody>
          <a:bodyPr/>
          <a:lstStyle>
            <a:lvl1pPr algn="ctr">
              <a:defRPr spc="-300">
                <a:solidFill>
                  <a:srgbClr val="FF867B"/>
                </a:solidFill>
              </a:defRPr>
            </a:lvl1pPr>
          </a:lstStyle>
          <a:p>
            <a:pPr/>
            <a:r>
              <a:t>Updating Axion constraints</a:t>
            </a:r>
          </a:p>
        </p:txBody>
      </p:sp>
      <p:sp>
        <p:nvSpPr>
          <p:cNvPr id="272" name="Slide Number"/>
          <p:cNvSpPr txBox="1"/>
          <p:nvPr>
            <p:ph type="sldNum" sz="quarter" idx="4294967295"/>
          </p:nvPr>
        </p:nvSpPr>
        <p:spPr>
          <a:xfrm>
            <a:off x="23530712" y="12268199"/>
            <a:ext cx="277166" cy="555245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/>
            <a:fld id="{86CB4B4D-7CA3-9044-876B-883B54F8677D}" type="slidenum"/>
          </a:p>
        </p:txBody>
      </p:sp>
      <p:grpSp>
        <p:nvGrpSpPr>
          <p:cNvPr id="275" name="Group"/>
          <p:cNvGrpSpPr/>
          <p:nvPr/>
        </p:nvGrpSpPr>
        <p:grpSpPr>
          <a:xfrm>
            <a:off x="3985706" y="7167446"/>
            <a:ext cx="3780501" cy="1676005"/>
            <a:chOff x="0" y="0"/>
            <a:chExt cx="3780500" cy="1676003"/>
          </a:xfrm>
        </p:grpSpPr>
        <p:sp>
          <p:nvSpPr>
            <p:cNvPr id="273" name="Rounded Rectangle"/>
            <p:cNvSpPr/>
            <p:nvPr/>
          </p:nvSpPr>
          <p:spPr>
            <a:xfrm>
              <a:off x="0" y="0"/>
              <a:ext cx="3780501" cy="1676004"/>
            </a:xfrm>
            <a:prstGeom prst="roundRect">
              <a:avLst>
                <a:gd name="adj" fmla="val 13101"/>
              </a:avLst>
            </a:prstGeom>
            <a:solidFill>
              <a:srgbClr val="FFFFFF"/>
            </a:solidFill>
            <a:ln w="88900" cap="flat">
              <a:solidFill>
                <a:srgbClr val="FF867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74" name="Rely on &gt;25 MeV Signal"/>
            <p:cNvSpPr txBox="1"/>
            <p:nvPr/>
          </p:nvSpPr>
          <p:spPr>
            <a:xfrm>
              <a:off x="280770" y="129405"/>
              <a:ext cx="3218961" cy="14171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 spc="123" sz="4100">
                  <a:solidFill>
                    <a:schemeClr val="accent6"/>
                  </a:solidFill>
                  <a:latin typeface="Founders Grotesk Text"/>
                  <a:ea typeface="Founders Grotesk Text"/>
                  <a:cs typeface="Founders Grotesk Text"/>
                  <a:sym typeface="Founders Grotesk Text"/>
                </a:defRPr>
              </a:lvl1pPr>
            </a:lstStyle>
            <a:p>
              <a:pPr/>
              <a:r>
                <a:t>Rely on &gt;25 MeV Signal</a:t>
              </a:r>
            </a:p>
          </p:txBody>
        </p:sp>
      </p:grpSp>
      <p:grpSp>
        <p:nvGrpSpPr>
          <p:cNvPr id="278" name="Group"/>
          <p:cNvGrpSpPr/>
          <p:nvPr/>
        </p:nvGrpSpPr>
        <p:grpSpPr>
          <a:xfrm>
            <a:off x="8752131" y="3621395"/>
            <a:ext cx="3949679" cy="2424718"/>
            <a:chOff x="0" y="0"/>
            <a:chExt cx="3949677" cy="2424716"/>
          </a:xfrm>
        </p:grpSpPr>
        <p:sp>
          <p:nvSpPr>
            <p:cNvPr id="276" name="Rounded Rectangle"/>
            <p:cNvSpPr/>
            <p:nvPr/>
          </p:nvSpPr>
          <p:spPr>
            <a:xfrm>
              <a:off x="258943" y="0"/>
              <a:ext cx="3431794" cy="2424717"/>
            </a:xfrm>
            <a:prstGeom prst="roundRect">
              <a:avLst>
                <a:gd name="adj" fmla="val 12889"/>
              </a:avLst>
            </a:prstGeom>
            <a:solidFill>
              <a:srgbClr val="FFFFFF"/>
            </a:solidFill>
            <a:ln w="88900" cap="flat">
              <a:solidFill>
                <a:srgbClr val="FF867B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rgbClr val="FFFFFF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77" name="Photons reprocessed by fireball"/>
            <p:cNvSpPr txBox="1"/>
            <p:nvPr/>
          </p:nvSpPr>
          <p:spPr>
            <a:xfrm>
              <a:off x="0" y="69643"/>
              <a:ext cx="3949678" cy="20775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b="1" spc="123" sz="4100">
                  <a:solidFill>
                    <a:schemeClr val="accent6"/>
                  </a:solidFill>
                  <a:latin typeface="Founders Grotesk Text"/>
                  <a:ea typeface="Founders Grotesk Text"/>
                  <a:cs typeface="Founders Grotesk Text"/>
                  <a:sym typeface="Founders Grotesk Text"/>
                </a:defRPr>
              </a:lvl1pPr>
            </a:lstStyle>
            <a:p>
              <a:pPr/>
              <a:r>
                <a:t>Photons reprocessed by fireball</a:t>
              </a:r>
            </a:p>
          </p:txBody>
        </p:sp>
      </p:grpSp>
      <p:grpSp>
        <p:nvGrpSpPr>
          <p:cNvPr id="282" name="Group"/>
          <p:cNvGrpSpPr/>
          <p:nvPr/>
        </p:nvGrpSpPr>
        <p:grpSpPr>
          <a:xfrm>
            <a:off x="12561233" y="3740865"/>
            <a:ext cx="11770754" cy="7179796"/>
            <a:chOff x="0" y="0"/>
            <a:chExt cx="11770752" cy="7179794"/>
          </a:xfrm>
        </p:grpSpPr>
        <p:sp>
          <p:nvSpPr>
            <p:cNvPr id="279" name="Rounded Rectangle"/>
            <p:cNvSpPr/>
            <p:nvPr/>
          </p:nvSpPr>
          <p:spPr>
            <a:xfrm>
              <a:off x="7293523" y="0"/>
              <a:ext cx="4477230" cy="7179795"/>
            </a:xfrm>
            <a:prstGeom prst="roundRect">
              <a:avLst>
                <a:gd name="adj" fmla="val 5593"/>
              </a:avLst>
            </a:prstGeom>
            <a:noFill/>
            <a:ln w="88900" cap="flat">
              <a:solidFill>
                <a:schemeClr val="accent4"/>
              </a:solidFill>
              <a:prstDash val="solid"/>
              <a:miter lim="400000"/>
            </a:ln>
            <a:effectLst/>
          </p:spPr>
          <p:txBody>
            <a:bodyPr wrap="square" lIns="50800" tIns="50800" rIns="50800" bIns="50800" numCol="1" anchor="ctr">
              <a:noAutofit/>
            </a:bodyPr>
            <a:lstStyle/>
            <a:p>
              <a:pPr>
                <a:spcBef>
                  <a:spcPts val="0"/>
                </a:spcBef>
                <a:tabLst/>
                <a:defRPr b="1" cap="all" spc="156">
                  <a:solidFill>
                    <a:schemeClr val="accent4"/>
                  </a:solidFill>
                  <a:latin typeface="Founders Grotesk Condensed"/>
                  <a:ea typeface="Founders Grotesk Condensed"/>
                  <a:cs typeface="Founders Grotesk Condensed"/>
                  <a:sym typeface="Founders Grotesk Condensed"/>
                </a:defRPr>
              </a:pPr>
            </a:p>
          </p:txBody>
        </p:sp>
        <p:sp>
          <p:nvSpPr>
            <p:cNvPr id="280" name="Fireball reprocessing pushes signal into x-ray energies inaccessible to SMM but observable to Pioneer Venus Orbiter (PVO)"/>
            <p:cNvSpPr txBox="1"/>
            <p:nvPr/>
          </p:nvSpPr>
          <p:spPr>
            <a:xfrm>
              <a:off x="7168529" y="218116"/>
              <a:ext cx="4360406" cy="6700394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50800" tIns="50800" rIns="50800" bIns="50800" numCol="1" anchor="ctr">
              <a:spAutoFit/>
            </a:bodyPr>
            <a:lstStyle>
              <a:lvl1pPr>
                <a:defRPr spc="123" sz="4100">
                  <a:solidFill>
                    <a:schemeClr val="accent4"/>
                  </a:solidFill>
                  <a:latin typeface="Founders Grotesk Text"/>
                  <a:ea typeface="Founders Grotesk Text"/>
                  <a:cs typeface="Founders Grotesk Text"/>
                  <a:sym typeface="Founders Grotesk Text"/>
                </a:defRPr>
              </a:lvl1pPr>
            </a:lstStyle>
            <a:p>
              <a:pPr/>
              <a:r>
                <a:t>Fireball reprocessing pushes signal into x-ray energies inaccessible to SMM but observable to Pioneer Venus Orbiter (PVO)</a:t>
              </a:r>
            </a:p>
          </p:txBody>
        </p:sp>
        <p:sp>
          <p:nvSpPr>
            <p:cNvPr id="281" name="Line"/>
            <p:cNvSpPr/>
            <p:nvPr/>
          </p:nvSpPr>
          <p:spPr>
            <a:xfrm flipH="1" flipV="1">
              <a:off x="0" y="2895011"/>
              <a:ext cx="7326812" cy="912716"/>
            </a:xfrm>
            <a:prstGeom prst="line">
              <a:avLst/>
            </a:prstGeom>
            <a:noFill/>
            <a:ln w="114300" cap="flat">
              <a:solidFill>
                <a:schemeClr val="accent4"/>
              </a:solidFill>
              <a:prstDash val="solid"/>
              <a:miter lim="400000"/>
              <a:tailEnd type="triangle" w="med" len="med"/>
            </a:ln>
            <a:effectLst>
              <a:outerShdw sx="100000" sy="100000" kx="0" ky="0" algn="b" rotWithShape="0" blurRad="254000" dist="127000" dir="5400000">
                <a:srgbClr val="000000"/>
              </a:outerShdw>
            </a:effectLst>
          </p:spPr>
          <p:txBody>
            <a:bodyPr wrap="square" lIns="45718" tIns="45718" rIns="45718" bIns="45718" numCol="1" anchor="t">
              <a:noAutofit/>
            </a:bodyPr>
            <a:lstStyle/>
            <a:p>
              <a:pPr>
                <a:defRPr>
                  <a:solidFill>
                    <a:schemeClr val="accent1"/>
                  </a:solidFill>
                </a:defRPr>
              </a:pPr>
            </a:p>
          </p:txBody>
        </p:sp>
      </p:grpSp>
      <p:sp>
        <p:nvSpPr>
          <p:cNvPr id="283" name="Arxiv 2303.11395"/>
          <p:cNvSpPr txBox="1"/>
          <p:nvPr/>
        </p:nvSpPr>
        <p:spPr>
          <a:xfrm>
            <a:off x="5304059" y="11587164"/>
            <a:ext cx="2790902" cy="5300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>
              <a:defRPr>
                <a:solidFill>
                  <a:srgbClr val="FFFFFF"/>
                </a:solidFill>
                <a:latin typeface="Founders Grotesk Text"/>
                <a:ea typeface="Founders Grotesk Text"/>
                <a:cs typeface="Founders Grotesk Text"/>
                <a:sym typeface="Founders Grotesk Text"/>
              </a:defRPr>
            </a:lvl1pPr>
          </a:lstStyle>
          <a:p>
            <a:pPr/>
            <a:r>
              <a:t>Arxiv 2303.11395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entr" nodeType="clickEffect" presetSubtype="0" presetID="1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Class="entr" nodeType="clickEffect" presetSubtype="0" presetID="1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78" grpId="2"/>
      <p:bldP build="whole" bldLvl="1" animBg="1" rev="0" advAuto="0" spid="282" grpId="3"/>
      <p:bldP build="whole" bldLvl="1" animBg="1" rev="0" advAuto="0" spid="275" grpId="1"/>
    </p:bldLst>
  </p:timing>
</p:sld>
</file>

<file path=ppt/theme/theme1.xml><?xml version="1.0" encoding="utf-8"?>
<a:theme xmlns:a="http://schemas.openxmlformats.org/drawingml/2006/main" xmlns:r="http://schemas.openxmlformats.org/officeDocument/2006/relationships" name="28_Academy">
  <a:themeElements>
    <a:clrScheme name="28_Academy">
      <a:dk1>
        <a:srgbClr val="000034"/>
      </a:dk1>
      <a:lt1>
        <a:srgbClr val="000034"/>
      </a:lt1>
      <a:dk2>
        <a:srgbClr val="A7A7A7"/>
      </a:dk2>
      <a:lt2>
        <a:srgbClr val="535353"/>
      </a:lt2>
      <a:accent1>
        <a:srgbClr val="3B39E4"/>
      </a:accent1>
      <a:accent2>
        <a:srgbClr val="51C1FD"/>
      </a:accent2>
      <a:accent3>
        <a:srgbClr val="5EF7D2"/>
      </a:accent3>
      <a:accent4>
        <a:srgbClr val="BFF823"/>
      </a:accent4>
      <a:accent5>
        <a:srgbClr val="FFA728"/>
      </a:accent5>
      <a:accent6>
        <a:srgbClr val="FF5F52"/>
      </a:accent6>
      <a:hlink>
        <a:srgbClr val="0000FF"/>
      </a:hlink>
      <a:folHlink>
        <a:srgbClr val="FF00FF"/>
      </a:folHlink>
    </a:clrScheme>
    <a:fontScheme name="28_Academy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28_Academ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>
            <a:tab pos="584200" algn="l"/>
          </a:tabLst>
          <a:defRPr b="0" baseline="0" cap="none" i="0" spc="78" strike="noStrike" sz="2600" u="none" kumimoji="0" normalizeH="0">
            <a:ln>
              <a:noFill/>
            </a:ln>
            <a:solidFill>
              <a:srgbClr val="000034"/>
            </a:solidFill>
            <a:effectLst/>
            <a:uFillTx/>
            <a:latin typeface="Founders Grotesk Semibold"/>
            <a:ea typeface="Founders Grotesk Semibold"/>
            <a:cs typeface="Founders Grotesk Semibold"/>
            <a:sym typeface="Founders Grotesk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>
            <a:tab pos="584200" algn="l"/>
          </a:tabLst>
          <a:defRPr b="0" baseline="0" cap="none" i="0" spc="78" strike="noStrike" sz="2600" u="none" kumimoji="0" normalizeH="0">
            <a:ln>
              <a:noFill/>
            </a:ln>
            <a:solidFill>
              <a:srgbClr val="000034"/>
            </a:solidFill>
            <a:effectLst/>
            <a:uFillTx/>
            <a:latin typeface="Founders Grotesk Semibold"/>
            <a:ea typeface="Founders Grotesk Semibold"/>
            <a:cs typeface="Founders Grotesk Semibold"/>
            <a:sym typeface="Founders Grotesk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28_Academy">
  <a:themeElements>
    <a:clrScheme name="28_Academy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3B39E4"/>
      </a:accent1>
      <a:accent2>
        <a:srgbClr val="51C1FD"/>
      </a:accent2>
      <a:accent3>
        <a:srgbClr val="5EF7D2"/>
      </a:accent3>
      <a:accent4>
        <a:srgbClr val="BFF823"/>
      </a:accent4>
      <a:accent5>
        <a:srgbClr val="FFA728"/>
      </a:accent5>
      <a:accent6>
        <a:srgbClr val="FF5F52"/>
      </a:accent6>
      <a:hlink>
        <a:srgbClr val="0000FF"/>
      </a:hlink>
      <a:folHlink>
        <a:srgbClr val="FF00FF"/>
      </a:folHlink>
    </a:clrScheme>
    <a:fontScheme name="28_Academy">
      <a:majorFont>
        <a:latin typeface="Helvetica Neue"/>
        <a:ea typeface="Helvetica Neue"/>
        <a:cs typeface="Helvetica Neue"/>
      </a:majorFont>
      <a:minorFont>
        <a:latin typeface="Helvetica"/>
        <a:ea typeface="Helvetica"/>
        <a:cs typeface="Helvetica"/>
      </a:minorFont>
    </a:fontScheme>
    <a:fmtScheme name="28_Academ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>
            <a:tab pos="584200" algn="l"/>
          </a:tabLst>
          <a:defRPr b="0" baseline="0" cap="none" i="0" spc="78" strike="noStrike" sz="2600" u="none" kumimoji="0" normalizeH="0">
            <a:ln>
              <a:noFill/>
            </a:ln>
            <a:solidFill>
              <a:srgbClr val="000034"/>
            </a:solidFill>
            <a:effectLst/>
            <a:uFillTx/>
            <a:latin typeface="Founders Grotesk Semibold"/>
            <a:ea typeface="Founders Grotesk Semibold"/>
            <a:cs typeface="Founders Grotesk Semibold"/>
            <a:sym typeface="Founders Grotesk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 upright="0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2400"/>
          </a:spcBef>
          <a:spcAft>
            <a:spcPts val="0"/>
          </a:spcAft>
          <a:buClrTx/>
          <a:buSzTx/>
          <a:buFontTx/>
          <a:buNone/>
          <a:tabLst>
            <a:tab pos="584200" algn="l"/>
          </a:tabLst>
          <a:defRPr b="0" baseline="0" cap="none" i="0" spc="78" strike="noStrike" sz="2600" u="none" kumimoji="0" normalizeH="0">
            <a:ln>
              <a:noFill/>
            </a:ln>
            <a:solidFill>
              <a:srgbClr val="000034"/>
            </a:solidFill>
            <a:effectLst/>
            <a:uFillTx/>
            <a:latin typeface="Founders Grotesk Semibold"/>
            <a:ea typeface="Founders Grotesk Semibold"/>
            <a:cs typeface="Founders Grotesk Semibold"/>
            <a:sym typeface="Founders Grotesk Semibold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