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7" r:id="rId2"/>
    <p:sldId id="319" r:id="rId3"/>
    <p:sldId id="320" r:id="rId4"/>
    <p:sldId id="321" r:id="rId5"/>
    <p:sldId id="324" r:id="rId6"/>
    <p:sldId id="325" r:id="rId7"/>
    <p:sldId id="314" r:id="rId8"/>
    <p:sldId id="313" r:id="rId9"/>
    <p:sldId id="315" r:id="rId10"/>
    <p:sldId id="317" r:id="rId11"/>
    <p:sldId id="301" r:id="rId12"/>
    <p:sldId id="300" r:id="rId13"/>
    <p:sldId id="302" r:id="rId14"/>
    <p:sldId id="303" r:id="rId15"/>
    <p:sldId id="308" r:id="rId16"/>
    <p:sldId id="305" r:id="rId17"/>
    <p:sldId id="307" r:id="rId18"/>
    <p:sldId id="306" r:id="rId19"/>
    <p:sldId id="310" r:id="rId20"/>
    <p:sldId id="311" r:id="rId21"/>
    <p:sldId id="31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4" autoAdjust="0"/>
    <p:restoredTop sz="94602"/>
  </p:normalViewPr>
  <p:slideViewPr>
    <p:cSldViewPr snapToGrid="0" snapToObjects="1" showGuides="1">
      <p:cViewPr varScale="1">
        <p:scale>
          <a:sx n="174" d="100"/>
          <a:sy n="174" d="100"/>
        </p:scale>
        <p:origin x="84" y="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5C137-B443-4128-9C92-15198FFE573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B8425F4-E83C-488A-B7B5-6B5250DC47D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5D435A-D398-4B3A-8802-CE2FEC953914}" type="datetimeFigureOut">
              <a:rPr lang="en-US" smtClean="0"/>
              <a:t>5/8/2023</a:t>
            </a:fld>
            <a:endParaRPr lang="en-US"/>
          </a:p>
        </p:txBody>
      </p:sp>
      <p:sp>
        <p:nvSpPr>
          <p:cNvPr id="4" name="Footer Placeholder 3">
            <a:extLst>
              <a:ext uri="{FF2B5EF4-FFF2-40B4-BE49-F238E27FC236}">
                <a16:creationId xmlns:a16="http://schemas.microsoft.com/office/drawing/2014/main" id="{513CB5ED-C909-4AE3-8E6C-ACF4730473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𝜓 is related Ψ_𝑛 through the Teukolsky -decoupling Transformation</a:t>
            </a:r>
          </a:p>
        </p:txBody>
      </p:sp>
      <p:sp>
        <p:nvSpPr>
          <p:cNvPr id="5" name="Slide Number Placeholder 4">
            <a:extLst>
              <a:ext uri="{FF2B5EF4-FFF2-40B4-BE49-F238E27FC236}">
                <a16:creationId xmlns:a16="http://schemas.microsoft.com/office/drawing/2014/main" id="{9CF7CBEC-3586-4C08-9199-746EAC7BC6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0D9BE6A-1345-49E7-9253-D1D39C363F29}" type="slidenum">
              <a:rPr lang="en-US" smtClean="0"/>
              <a:t>‹#›</a:t>
            </a:fld>
            <a:endParaRPr lang="en-US"/>
          </a:p>
        </p:txBody>
      </p:sp>
    </p:spTree>
    <p:extLst>
      <p:ext uri="{BB962C8B-B14F-4D97-AF65-F5344CB8AC3E}">
        <p14:creationId xmlns:p14="http://schemas.microsoft.com/office/powerpoint/2010/main" val="426579459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0239D73C-AF14-7643-8BC7-209F4FB10DDF}" type="datetimeFigureOut">
              <a:rPr lang="en-US" smtClean="0"/>
              <a:pPr/>
              <a:t>5/8/2023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r>
              <a:rPr lang="en-US"/>
              <a:t>𝜓 is related Ψ_𝑛 through the Teukolsky -decoupling Transformation</a:t>
            </a: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F52A25F9-16D3-E64A-8639-7B020C319E7B}" type="slidenum">
              <a:rPr lang="en-US" smtClean="0"/>
              <a:pPr/>
              <a:t>‹#›</a:t>
            </a:fld>
            <a:endParaRPr lang="en-US" dirty="0"/>
          </a:p>
        </p:txBody>
      </p:sp>
    </p:spTree>
    <p:extLst>
      <p:ext uri="{BB962C8B-B14F-4D97-AF65-F5344CB8AC3E}">
        <p14:creationId xmlns:p14="http://schemas.microsoft.com/office/powerpoint/2010/main" val="190897307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200" i="1" smtClean="0">
                        <a:latin typeface="Cambria Math" panose="02040503050406030204" pitchFamily="18" charset="0"/>
                      </a:rPr>
                      <m:t>𝜓</m:t>
                    </m:r>
                  </m:oMath>
                </a14:m>
                <a:r>
                  <a:rPr lang="en-US" sz="1200" dirty="0"/>
                  <a:t> is related </a:t>
                </a:r>
                <a14:m>
                  <m:oMath xmlns:m="http://schemas.openxmlformats.org/officeDocument/2006/math">
                    <m:sSub>
                      <m:sSubPr>
                        <m:ctrlPr>
                          <a:rPr lang="en-US" sz="1200" i="1">
                            <a:latin typeface="Cambria Math" panose="02040503050406030204" pitchFamily="18" charset="0"/>
                          </a:rPr>
                        </m:ctrlPr>
                      </m:sSubPr>
                      <m:e>
                        <m:r>
                          <m:rPr>
                            <m:sty m:val="p"/>
                          </m:rPr>
                          <a:rPr lang="en-US" sz="1200">
                            <a:latin typeface="Cambria Math" panose="02040503050406030204" pitchFamily="18" charset="0"/>
                          </a:rPr>
                          <m:t>Ψ</m:t>
                        </m:r>
                      </m:e>
                      <m:sub>
                        <m:r>
                          <a:rPr lang="en-US" sz="1200" b="0" i="1" smtClean="0">
                            <a:latin typeface="Cambria Math" panose="02040503050406030204" pitchFamily="18" charset="0"/>
                          </a:rPr>
                          <m:t>𝑛</m:t>
                        </m:r>
                      </m:sub>
                    </m:sSub>
                  </m:oMath>
                </a14:m>
                <a:r>
                  <a:rPr lang="en-US" sz="1200" dirty="0"/>
                  <a:t> through the Teukolsky -decoupling Transformation</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rPr>
                  <a:t>𝜓</a:t>
                </a:r>
                <a:r>
                  <a:rPr lang="en-US" sz="1200" dirty="0"/>
                  <a:t> is related </a:t>
                </a:r>
                <a:r>
                  <a:rPr lang="en-US" sz="1200" i="0">
                    <a:latin typeface="Cambria Math" panose="02040503050406030204" pitchFamily="18" charset="0"/>
                  </a:rPr>
                  <a:t>Ψ_</a:t>
                </a:r>
                <a:r>
                  <a:rPr lang="en-US" sz="1200" b="0" i="0">
                    <a:latin typeface="Cambria Math" panose="02040503050406030204" pitchFamily="18" charset="0"/>
                  </a:rPr>
                  <a:t>𝑛</a:t>
                </a:r>
                <a:r>
                  <a:rPr lang="en-US" sz="1200" dirty="0"/>
                  <a:t> through the Teukolsky -decoupling Transformation</a:t>
                </a:r>
              </a:p>
              <a:p>
                <a:endParaRPr lang="en-US" dirty="0"/>
              </a:p>
            </p:txBody>
          </p:sp>
        </mc:Fallback>
      </mc:AlternateContent>
      <p:sp>
        <p:nvSpPr>
          <p:cNvPr id="4" name="Slide Number Placeholder 3"/>
          <p:cNvSpPr>
            <a:spLocks noGrp="1"/>
          </p:cNvSpPr>
          <p:nvPr>
            <p:ph type="sldNum" sz="quarter" idx="5"/>
          </p:nvPr>
        </p:nvSpPr>
        <p:spPr/>
        <p:txBody>
          <a:bodyPr/>
          <a:lstStyle/>
          <a:p>
            <a:fld id="{F52A25F9-16D3-E64A-8639-7B020C319E7B}" type="slidenum">
              <a:rPr lang="en-US" smtClean="0"/>
              <a:pPr/>
              <a:t>8</a:t>
            </a:fld>
            <a:endParaRPr lang="en-US" dirty="0"/>
          </a:p>
        </p:txBody>
      </p:sp>
      <p:sp>
        <p:nvSpPr>
          <p:cNvPr id="5" name="Footer Placeholder 4">
            <a:extLst>
              <a:ext uri="{FF2B5EF4-FFF2-40B4-BE49-F238E27FC236}">
                <a16:creationId xmlns:a16="http://schemas.microsoft.com/office/drawing/2014/main" id="{F0AAE1CB-DEB7-4E52-AE07-F43BEFF603CC}"/>
              </a:ext>
            </a:extLst>
          </p:cNvPr>
          <p:cNvSpPr>
            <a:spLocks noGrp="1"/>
          </p:cNvSpPr>
          <p:nvPr>
            <p:ph type="ftr" sz="quarter" idx="4"/>
          </p:nvPr>
        </p:nvSpPr>
        <p:spPr/>
        <p:txBody>
          <a:bodyPr/>
          <a:lstStyle/>
          <a:p>
            <a:r>
              <a:rPr lang="en-US"/>
              <a:t>𝜓 is related Ψ_𝑛 through the Teukolsky -decoupling Transformation</a:t>
            </a:r>
            <a:endParaRPr lang="en-US" dirty="0"/>
          </a:p>
        </p:txBody>
      </p:sp>
    </p:spTree>
    <p:extLst>
      <p:ext uri="{BB962C8B-B14F-4D97-AF65-F5344CB8AC3E}">
        <p14:creationId xmlns:p14="http://schemas.microsoft.com/office/powerpoint/2010/main" val="2984361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200" i="1" smtClean="0">
                        <a:latin typeface="Cambria Math" panose="02040503050406030204" pitchFamily="18" charset="0"/>
                      </a:rPr>
                      <m:t>𝜓</m:t>
                    </m:r>
                  </m:oMath>
                </a14:m>
                <a:r>
                  <a:rPr lang="en-US" sz="1200" dirty="0"/>
                  <a:t> is related </a:t>
                </a:r>
                <a14:m>
                  <m:oMath xmlns:m="http://schemas.openxmlformats.org/officeDocument/2006/math">
                    <m:sSub>
                      <m:sSubPr>
                        <m:ctrlPr>
                          <a:rPr lang="en-US" sz="1200" i="1">
                            <a:latin typeface="Cambria Math" panose="02040503050406030204" pitchFamily="18" charset="0"/>
                          </a:rPr>
                        </m:ctrlPr>
                      </m:sSubPr>
                      <m:e>
                        <m:r>
                          <m:rPr>
                            <m:sty m:val="p"/>
                          </m:rPr>
                          <a:rPr lang="en-US" sz="1200">
                            <a:latin typeface="Cambria Math" panose="02040503050406030204" pitchFamily="18" charset="0"/>
                          </a:rPr>
                          <m:t>Ψ</m:t>
                        </m:r>
                      </m:e>
                      <m:sub>
                        <m:r>
                          <a:rPr lang="en-US" sz="1200" b="0" i="1" smtClean="0">
                            <a:latin typeface="Cambria Math" panose="02040503050406030204" pitchFamily="18" charset="0"/>
                          </a:rPr>
                          <m:t>𝑛</m:t>
                        </m:r>
                      </m:sub>
                    </m:sSub>
                  </m:oMath>
                </a14:m>
                <a:r>
                  <a:rPr lang="en-US" sz="1200" dirty="0"/>
                  <a:t> through the Teukolsky -decoupling Transformation</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rPr>
                  <a:t>𝜓</a:t>
                </a:r>
                <a:r>
                  <a:rPr lang="en-US" sz="1200" dirty="0"/>
                  <a:t> is related </a:t>
                </a:r>
                <a:r>
                  <a:rPr lang="en-US" sz="1200" i="0">
                    <a:latin typeface="Cambria Math" panose="02040503050406030204" pitchFamily="18" charset="0"/>
                  </a:rPr>
                  <a:t>Ψ_</a:t>
                </a:r>
                <a:r>
                  <a:rPr lang="en-US" sz="1200" b="0" i="0">
                    <a:latin typeface="Cambria Math" panose="02040503050406030204" pitchFamily="18" charset="0"/>
                  </a:rPr>
                  <a:t>𝑛</a:t>
                </a:r>
                <a:r>
                  <a:rPr lang="en-US" sz="1200" dirty="0"/>
                  <a:t> through the Teukolsky -decoupling Transformation</a:t>
                </a:r>
              </a:p>
              <a:p>
                <a:endParaRPr lang="en-US" dirty="0"/>
              </a:p>
            </p:txBody>
          </p:sp>
        </mc:Fallback>
      </mc:AlternateContent>
      <p:sp>
        <p:nvSpPr>
          <p:cNvPr id="4" name="Slide Number Placeholder 3"/>
          <p:cNvSpPr>
            <a:spLocks noGrp="1"/>
          </p:cNvSpPr>
          <p:nvPr>
            <p:ph type="sldNum" sz="quarter" idx="5"/>
          </p:nvPr>
        </p:nvSpPr>
        <p:spPr/>
        <p:txBody>
          <a:bodyPr/>
          <a:lstStyle/>
          <a:p>
            <a:fld id="{F52A25F9-16D3-E64A-8639-7B020C319E7B}" type="slidenum">
              <a:rPr lang="en-US" smtClean="0"/>
              <a:pPr/>
              <a:t>9</a:t>
            </a:fld>
            <a:endParaRPr lang="en-US" dirty="0"/>
          </a:p>
        </p:txBody>
      </p:sp>
      <p:sp>
        <p:nvSpPr>
          <p:cNvPr id="5" name="Footer Placeholder 4">
            <a:extLst>
              <a:ext uri="{FF2B5EF4-FFF2-40B4-BE49-F238E27FC236}">
                <a16:creationId xmlns:a16="http://schemas.microsoft.com/office/drawing/2014/main" id="{F0AAE1CB-DEB7-4E52-AE07-F43BEFF603CC}"/>
              </a:ext>
            </a:extLst>
          </p:cNvPr>
          <p:cNvSpPr>
            <a:spLocks noGrp="1"/>
          </p:cNvSpPr>
          <p:nvPr>
            <p:ph type="ftr" sz="quarter" idx="4"/>
          </p:nvPr>
        </p:nvSpPr>
        <p:spPr/>
        <p:txBody>
          <a:bodyPr/>
          <a:lstStyle/>
          <a:p>
            <a:r>
              <a:rPr lang="en-US"/>
              <a:t>𝜓 is related Ψ_𝑛 through the Teukolsky -decoupling Transformation</a:t>
            </a:r>
            <a:endParaRPr lang="en-US" dirty="0"/>
          </a:p>
        </p:txBody>
      </p:sp>
    </p:spTree>
    <p:extLst>
      <p:ext uri="{BB962C8B-B14F-4D97-AF65-F5344CB8AC3E}">
        <p14:creationId xmlns:p14="http://schemas.microsoft.com/office/powerpoint/2010/main" val="2255636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200" i="1" smtClean="0">
                        <a:latin typeface="Cambria Math" panose="02040503050406030204" pitchFamily="18" charset="0"/>
                      </a:rPr>
                      <m:t>𝜓</m:t>
                    </m:r>
                  </m:oMath>
                </a14:m>
                <a:r>
                  <a:rPr lang="en-US" sz="1200" dirty="0"/>
                  <a:t> is related </a:t>
                </a:r>
                <a14:m>
                  <m:oMath xmlns:m="http://schemas.openxmlformats.org/officeDocument/2006/math">
                    <m:sSub>
                      <m:sSubPr>
                        <m:ctrlPr>
                          <a:rPr lang="en-US" sz="1200" i="1">
                            <a:latin typeface="Cambria Math" panose="02040503050406030204" pitchFamily="18" charset="0"/>
                          </a:rPr>
                        </m:ctrlPr>
                      </m:sSubPr>
                      <m:e>
                        <m:r>
                          <m:rPr>
                            <m:sty m:val="p"/>
                          </m:rPr>
                          <a:rPr lang="en-US" sz="1200">
                            <a:latin typeface="Cambria Math" panose="02040503050406030204" pitchFamily="18" charset="0"/>
                          </a:rPr>
                          <m:t>Ψ</m:t>
                        </m:r>
                      </m:e>
                      <m:sub>
                        <m:r>
                          <a:rPr lang="en-US" sz="1200" b="0" i="1" smtClean="0">
                            <a:latin typeface="Cambria Math" panose="02040503050406030204" pitchFamily="18" charset="0"/>
                          </a:rPr>
                          <m:t>𝑛</m:t>
                        </m:r>
                      </m:sub>
                    </m:sSub>
                  </m:oMath>
                </a14:m>
                <a:r>
                  <a:rPr lang="en-US" sz="1200" dirty="0"/>
                  <a:t> through the Teukolsky -decoupling Transformation</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a:latin typeface="Cambria Math" panose="02040503050406030204" pitchFamily="18" charset="0"/>
                  </a:rPr>
                  <a:t>𝜓</a:t>
                </a:r>
                <a:r>
                  <a:rPr lang="en-US" sz="1200" dirty="0"/>
                  <a:t> is related </a:t>
                </a:r>
                <a:r>
                  <a:rPr lang="en-US" sz="1200" i="0">
                    <a:latin typeface="Cambria Math" panose="02040503050406030204" pitchFamily="18" charset="0"/>
                  </a:rPr>
                  <a:t>Ψ_</a:t>
                </a:r>
                <a:r>
                  <a:rPr lang="en-US" sz="1200" b="0" i="0">
                    <a:latin typeface="Cambria Math" panose="02040503050406030204" pitchFamily="18" charset="0"/>
                  </a:rPr>
                  <a:t>𝑛</a:t>
                </a:r>
                <a:r>
                  <a:rPr lang="en-US" sz="1200" dirty="0"/>
                  <a:t> through the Teukolsky -decoupling Transformation</a:t>
                </a:r>
              </a:p>
              <a:p>
                <a:endParaRPr lang="en-US" dirty="0"/>
              </a:p>
            </p:txBody>
          </p:sp>
        </mc:Fallback>
      </mc:AlternateContent>
      <p:sp>
        <p:nvSpPr>
          <p:cNvPr id="4" name="Slide Number Placeholder 3"/>
          <p:cNvSpPr>
            <a:spLocks noGrp="1"/>
          </p:cNvSpPr>
          <p:nvPr>
            <p:ph type="sldNum" sz="quarter" idx="5"/>
          </p:nvPr>
        </p:nvSpPr>
        <p:spPr/>
        <p:txBody>
          <a:bodyPr/>
          <a:lstStyle/>
          <a:p>
            <a:fld id="{F52A25F9-16D3-E64A-8639-7B020C319E7B}" type="slidenum">
              <a:rPr lang="en-US" smtClean="0"/>
              <a:pPr/>
              <a:t>10</a:t>
            </a:fld>
            <a:endParaRPr lang="en-US" dirty="0"/>
          </a:p>
        </p:txBody>
      </p:sp>
      <p:sp>
        <p:nvSpPr>
          <p:cNvPr id="5" name="Footer Placeholder 4">
            <a:extLst>
              <a:ext uri="{FF2B5EF4-FFF2-40B4-BE49-F238E27FC236}">
                <a16:creationId xmlns:a16="http://schemas.microsoft.com/office/drawing/2014/main" id="{F0AAE1CB-DEB7-4E52-AE07-F43BEFF603CC}"/>
              </a:ext>
            </a:extLst>
          </p:cNvPr>
          <p:cNvSpPr>
            <a:spLocks noGrp="1"/>
          </p:cNvSpPr>
          <p:nvPr>
            <p:ph type="ftr" sz="quarter" idx="4"/>
          </p:nvPr>
        </p:nvSpPr>
        <p:spPr/>
        <p:txBody>
          <a:bodyPr/>
          <a:lstStyle/>
          <a:p>
            <a:r>
              <a:rPr lang="en-US"/>
              <a:t>𝜓 is related Ψ_𝑛 through the Teukolsky -decoupling Transformation</a:t>
            </a:r>
            <a:endParaRPr lang="en-US" dirty="0"/>
          </a:p>
        </p:txBody>
      </p:sp>
    </p:spTree>
    <p:extLst>
      <p:ext uri="{BB962C8B-B14F-4D97-AF65-F5344CB8AC3E}">
        <p14:creationId xmlns:p14="http://schemas.microsoft.com/office/powerpoint/2010/main" val="1088760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𝜓 is related Ψ_𝑛 through the Teukolsky -decoupling Transformation</a:t>
            </a:r>
            <a:endParaRPr lang="en-US" dirty="0"/>
          </a:p>
        </p:txBody>
      </p:sp>
      <p:sp>
        <p:nvSpPr>
          <p:cNvPr id="5" name="Slide Number Placeholder 4"/>
          <p:cNvSpPr>
            <a:spLocks noGrp="1"/>
          </p:cNvSpPr>
          <p:nvPr>
            <p:ph type="sldNum" sz="quarter" idx="5"/>
          </p:nvPr>
        </p:nvSpPr>
        <p:spPr/>
        <p:txBody>
          <a:bodyPr/>
          <a:lstStyle/>
          <a:p>
            <a:fld id="{F52A25F9-16D3-E64A-8639-7B020C319E7B}" type="slidenum">
              <a:rPr lang="en-US" smtClean="0"/>
              <a:pPr/>
              <a:t>14</a:t>
            </a:fld>
            <a:endParaRPr lang="en-US" dirty="0"/>
          </a:p>
        </p:txBody>
      </p:sp>
    </p:spTree>
    <p:extLst>
      <p:ext uri="{BB962C8B-B14F-4D97-AF65-F5344CB8AC3E}">
        <p14:creationId xmlns:p14="http://schemas.microsoft.com/office/powerpoint/2010/main" val="25809780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Text Placeholder 5"/>
          <p:cNvSpPr>
            <a:spLocks noGrp="1"/>
          </p:cNvSpPr>
          <p:nvPr>
            <p:ph type="body" sz="quarter" idx="10" hasCustomPrompt="1"/>
          </p:nvPr>
        </p:nvSpPr>
        <p:spPr>
          <a:xfrm>
            <a:off x="658368" y="3968496"/>
            <a:ext cx="6638544" cy="1650381"/>
          </a:xfrm>
          <a:prstGeom prst="rect">
            <a:avLst/>
          </a:prstGeom>
        </p:spPr>
        <p:txBody>
          <a:bodyPr lIns="0">
            <a:noAutofit/>
          </a:bodyPr>
          <a:lstStyle>
            <a:lvl1pPr marL="0" indent="0">
              <a:buNone/>
              <a:defRPr sz="2800" b="0" i="0">
                <a:solidFill>
                  <a:schemeClr val="bg1"/>
                </a:solidFill>
                <a:latin typeface="Georgia" charset="0"/>
                <a:ea typeface="Georgia" charset="0"/>
                <a:cs typeface="Georgia" charset="0"/>
              </a:defRPr>
            </a:lvl1pPr>
          </a:lstStyle>
          <a:p>
            <a:pPr lvl="0"/>
            <a:r>
              <a:rPr lang="en-US" dirty="0"/>
              <a:t>Sub-topic</a:t>
            </a:r>
          </a:p>
        </p:txBody>
      </p:sp>
      <p:sp>
        <p:nvSpPr>
          <p:cNvPr id="14" name="Title 1"/>
          <p:cNvSpPr>
            <a:spLocks noGrp="1"/>
          </p:cNvSpPr>
          <p:nvPr>
            <p:ph type="ctrTitle" hasCustomPrompt="1"/>
          </p:nvPr>
        </p:nvSpPr>
        <p:spPr>
          <a:xfrm>
            <a:off x="658368" y="1490472"/>
            <a:ext cx="6638544" cy="2386584"/>
          </a:xfrm>
          <a:prstGeom prst="rect">
            <a:avLst/>
          </a:prstGeom>
          <a:ln>
            <a:noFill/>
          </a:ln>
        </p:spPr>
        <p:txBody>
          <a:bodyPr lIns="0" anchor="b">
            <a:noAutofit/>
          </a:bodyPr>
          <a:lstStyle>
            <a:lvl1pPr algn="l">
              <a:lnSpc>
                <a:spcPts val="5800"/>
              </a:lnSpc>
              <a:defRPr sz="6000" b="1" i="0" cap="all" baseline="0">
                <a:solidFill>
                  <a:schemeClr val="bg1"/>
                </a:solidFill>
                <a:latin typeface="Arial" charset="0"/>
                <a:ea typeface="Arial" charset="0"/>
                <a:cs typeface="Arial" charset="0"/>
              </a:defRPr>
            </a:lvl1pPr>
          </a:lstStyle>
          <a:p>
            <a:r>
              <a:rPr lang="en-US" dirty="0"/>
              <a:t>Presentation</a:t>
            </a:r>
            <a:br>
              <a:rPr lang="en-US" dirty="0"/>
            </a:br>
            <a:r>
              <a:rPr lang="en-US" dirty="0"/>
              <a:t>Title</a:t>
            </a:r>
          </a:p>
        </p:txBody>
      </p:sp>
      <p:pic>
        <p:nvPicPr>
          <p:cNvPr id="8" name="Picture 7" descr="University at Buffalo, The State University of New York logo">
            <a:extLst>
              <a:ext uri="{FF2B5EF4-FFF2-40B4-BE49-F238E27FC236}">
                <a16:creationId xmlns:a16="http://schemas.microsoft.com/office/drawing/2014/main" id="{9C7DE7FF-FD86-434E-91D5-DF1AA23EE75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60400" y="6041226"/>
            <a:ext cx="4800600" cy="356029"/>
          </a:xfrm>
          <a:prstGeom prst="rect">
            <a:avLst/>
          </a:prstGeom>
        </p:spPr>
      </p:pic>
    </p:spTree>
    <p:extLst>
      <p:ext uri="{BB962C8B-B14F-4D97-AF65-F5344CB8AC3E}">
        <p14:creationId xmlns:p14="http://schemas.microsoft.com/office/powerpoint/2010/main" val="38254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and Three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049F-7F34-5D48-8F72-755B85F3E737}"/>
              </a:ext>
            </a:extLst>
          </p:cNvPr>
          <p:cNvSpPr>
            <a:spLocks noGrp="1"/>
          </p:cNvSpPr>
          <p:nvPr>
            <p:ph type="title"/>
          </p:nvPr>
        </p:nvSpPr>
        <p:spPr>
          <a:xfrm>
            <a:off x="566928" y="1499616"/>
            <a:ext cx="4248912" cy="590931"/>
          </a:xfrm>
        </p:spPr>
        <p:txBody>
          <a:bodyPr/>
          <a:lstStyle/>
          <a:p>
            <a:r>
              <a:rPr lang="en-US" dirty="0"/>
              <a:t>Click to edit</a:t>
            </a:r>
          </a:p>
        </p:txBody>
      </p:sp>
      <p:sp>
        <p:nvSpPr>
          <p:cNvPr id="3" name="Content Placeholder 2">
            <a:extLst>
              <a:ext uri="{FF2B5EF4-FFF2-40B4-BE49-F238E27FC236}">
                <a16:creationId xmlns:a16="http://schemas.microsoft.com/office/drawing/2014/main" id="{5EC46810-DD61-C649-9461-59FA66CD210E}"/>
              </a:ext>
            </a:extLst>
          </p:cNvPr>
          <p:cNvSpPr>
            <a:spLocks noGrp="1"/>
          </p:cNvSpPr>
          <p:nvPr>
            <p:ph idx="1"/>
          </p:nvPr>
        </p:nvSpPr>
        <p:spPr>
          <a:xfrm>
            <a:off x="566928" y="2185416"/>
            <a:ext cx="4248912" cy="396824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2">
            <a:extLst>
              <a:ext uri="{FF2B5EF4-FFF2-40B4-BE49-F238E27FC236}">
                <a16:creationId xmlns:a16="http://schemas.microsoft.com/office/drawing/2014/main" id="{0CAA554F-B37C-9E47-B5E4-82235D4EC6CD}"/>
              </a:ext>
            </a:extLst>
          </p:cNvPr>
          <p:cNvSpPr>
            <a:spLocks noGrp="1" noChangeAspect="1"/>
          </p:cNvSpPr>
          <p:nvPr>
            <p:ph type="pic" idx="13"/>
          </p:nvPr>
        </p:nvSpPr>
        <p:spPr>
          <a:xfrm>
            <a:off x="5114631" y="934720"/>
            <a:ext cx="7077369" cy="3064678"/>
          </a:xfrm>
          <a:prstGeom prst="rect">
            <a:avLst/>
          </a:prstGeom>
          <a:solidFill>
            <a:schemeClr val="bg2">
              <a:lumMod val="75000"/>
            </a:schemeClr>
          </a:solidFill>
          <a:ln>
            <a:solidFill>
              <a:schemeClr val="bg1"/>
            </a:solidFill>
          </a:ln>
        </p:spPr>
        <p:txBody>
          <a:bodyPr anchor="t">
            <a:normAutofit/>
          </a:bodyPr>
          <a:lstStyle>
            <a:lvl1pPr marL="0" indent="0" algn="ctr">
              <a:buNone/>
              <a:defRPr sz="1600" b="0" i="0">
                <a:solidFill>
                  <a:schemeClr val="bg1"/>
                </a:solidFill>
                <a:latin typeface="Arial" charset="0"/>
                <a:ea typeface="Arial" charset="0"/>
                <a:cs typeface="Arial"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a:p>
            <a:r>
              <a:rPr lang="en-US" dirty="0"/>
              <a:t>Drag picture to placeholder or click icon to add</a:t>
            </a:r>
          </a:p>
        </p:txBody>
      </p:sp>
      <p:sp>
        <p:nvSpPr>
          <p:cNvPr id="8" name="Picture Placeholder 2">
            <a:extLst>
              <a:ext uri="{FF2B5EF4-FFF2-40B4-BE49-F238E27FC236}">
                <a16:creationId xmlns:a16="http://schemas.microsoft.com/office/drawing/2014/main" id="{9F5FDDA2-E7AF-294B-ACDF-BDB5997277BC}"/>
              </a:ext>
            </a:extLst>
          </p:cNvPr>
          <p:cNvSpPr>
            <a:spLocks noGrp="1" noChangeAspect="1"/>
          </p:cNvSpPr>
          <p:nvPr>
            <p:ph type="pic" idx="14"/>
          </p:nvPr>
        </p:nvSpPr>
        <p:spPr>
          <a:xfrm>
            <a:off x="5114631" y="3998296"/>
            <a:ext cx="3602522" cy="2857500"/>
          </a:xfrm>
          <a:prstGeom prst="rect">
            <a:avLst/>
          </a:prstGeom>
          <a:solidFill>
            <a:schemeClr val="bg2">
              <a:lumMod val="75000"/>
            </a:schemeClr>
          </a:solidFill>
          <a:ln>
            <a:solidFill>
              <a:schemeClr val="bg1"/>
            </a:solidFill>
          </a:ln>
        </p:spPr>
        <p:txBody>
          <a:bodyPr anchor="t">
            <a:normAutofit/>
          </a:bodyPr>
          <a:lstStyle>
            <a:lvl1pPr marL="0" indent="0" algn="ctr">
              <a:buNone/>
              <a:defRPr sz="1600" b="0" i="0">
                <a:solidFill>
                  <a:schemeClr val="bg1"/>
                </a:solidFill>
                <a:latin typeface="Arial" charset="0"/>
                <a:ea typeface="Arial" charset="0"/>
                <a:cs typeface="Arial"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a:p>
            <a:r>
              <a:rPr lang="en-US" dirty="0"/>
              <a:t>Drag picture to placeholder or click icon to add</a:t>
            </a:r>
          </a:p>
        </p:txBody>
      </p:sp>
      <p:sp>
        <p:nvSpPr>
          <p:cNvPr id="9" name="Picture Placeholder 2">
            <a:extLst>
              <a:ext uri="{FF2B5EF4-FFF2-40B4-BE49-F238E27FC236}">
                <a16:creationId xmlns:a16="http://schemas.microsoft.com/office/drawing/2014/main" id="{F2499D1A-BF4E-8444-BF94-86863CA11648}"/>
              </a:ext>
            </a:extLst>
          </p:cNvPr>
          <p:cNvSpPr>
            <a:spLocks noGrp="1" noChangeAspect="1"/>
          </p:cNvSpPr>
          <p:nvPr>
            <p:ph type="pic" idx="15"/>
          </p:nvPr>
        </p:nvSpPr>
        <p:spPr>
          <a:xfrm>
            <a:off x="8701089" y="3998296"/>
            <a:ext cx="3490912" cy="2857500"/>
          </a:xfrm>
          <a:prstGeom prst="rect">
            <a:avLst/>
          </a:prstGeom>
          <a:solidFill>
            <a:schemeClr val="bg2">
              <a:lumMod val="75000"/>
            </a:schemeClr>
          </a:solidFill>
          <a:ln>
            <a:solidFill>
              <a:schemeClr val="bg1"/>
            </a:solidFill>
          </a:ln>
        </p:spPr>
        <p:txBody>
          <a:bodyPr anchor="t">
            <a:normAutofit/>
          </a:bodyPr>
          <a:lstStyle>
            <a:lvl1pPr marL="0" indent="0" algn="ctr">
              <a:buNone/>
              <a:defRPr sz="1600" b="0" i="0">
                <a:solidFill>
                  <a:schemeClr val="bg1"/>
                </a:solidFill>
                <a:latin typeface="Arial" charset="0"/>
                <a:ea typeface="Arial" charset="0"/>
                <a:cs typeface="Arial"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a:p>
            <a:r>
              <a:rPr lang="en-US" dirty="0"/>
              <a:t>Drag picture to placeholder or click icon to add</a:t>
            </a:r>
          </a:p>
        </p:txBody>
      </p:sp>
      <p:sp>
        <p:nvSpPr>
          <p:cNvPr id="10" name="Footer Placeholder 9">
            <a:extLst>
              <a:ext uri="{FF2B5EF4-FFF2-40B4-BE49-F238E27FC236}">
                <a16:creationId xmlns:a16="http://schemas.microsoft.com/office/drawing/2014/main" id="{2F90DAFF-101D-E948-A7EE-D57686CEB2DD}"/>
              </a:ext>
            </a:extLst>
          </p:cNvPr>
          <p:cNvSpPr>
            <a:spLocks noGrp="1"/>
          </p:cNvSpPr>
          <p:nvPr>
            <p:ph type="ftr" sz="quarter" idx="16"/>
          </p:nvPr>
        </p:nvSpPr>
        <p:spPr/>
        <p:txBody>
          <a:bodyPr/>
          <a:lstStyle/>
          <a:p>
            <a:endParaRPr lang="en-US" dirty="0"/>
          </a:p>
        </p:txBody>
      </p:sp>
    </p:spTree>
    <p:extLst>
      <p:ext uri="{BB962C8B-B14F-4D97-AF65-F5344CB8AC3E}">
        <p14:creationId xmlns:p14="http://schemas.microsoft.com/office/powerpoint/2010/main" val="540851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Wid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947F2-B572-1341-97A2-03F799FC1CDE}"/>
              </a:ext>
            </a:extLst>
          </p:cNvPr>
          <p:cNvSpPr>
            <a:spLocks noGrp="1"/>
          </p:cNvSpPr>
          <p:nvPr>
            <p:ph type="title"/>
          </p:nvPr>
        </p:nvSpPr>
        <p:spPr/>
        <p:txBody>
          <a:bodyPr/>
          <a:lstStyle/>
          <a:p>
            <a:r>
              <a:rPr lang="en-US" dirty="0"/>
              <a:t>Click to edit</a:t>
            </a:r>
          </a:p>
        </p:txBody>
      </p:sp>
      <p:sp>
        <p:nvSpPr>
          <p:cNvPr id="3" name="Picture Placeholder 2">
            <a:extLst>
              <a:ext uri="{FF2B5EF4-FFF2-40B4-BE49-F238E27FC236}">
                <a16:creationId xmlns:a16="http://schemas.microsoft.com/office/drawing/2014/main" id="{CB21EA68-2B0A-7648-9710-0081FFDD7D68}"/>
              </a:ext>
            </a:extLst>
          </p:cNvPr>
          <p:cNvSpPr>
            <a:spLocks noGrp="1" noChangeAspect="1"/>
          </p:cNvSpPr>
          <p:nvPr>
            <p:ph type="pic" idx="13"/>
          </p:nvPr>
        </p:nvSpPr>
        <p:spPr>
          <a:xfrm>
            <a:off x="0" y="927100"/>
            <a:ext cx="12192000" cy="5930900"/>
          </a:xfrm>
          <a:prstGeom prst="rect">
            <a:avLst/>
          </a:prstGeom>
          <a:solidFill>
            <a:schemeClr val="bg2">
              <a:lumMod val="75000"/>
            </a:schemeClr>
          </a:solidFill>
          <a:ln>
            <a:noFill/>
          </a:ln>
        </p:spPr>
        <p:txBody>
          <a:bodyPr anchor="t">
            <a:normAutofit/>
          </a:bodyPr>
          <a:lstStyle>
            <a:lvl1pPr marL="0" indent="0" algn="ctr">
              <a:buNone/>
              <a:defRPr sz="1600" b="0" i="0">
                <a:solidFill>
                  <a:schemeClr val="bg1"/>
                </a:solidFill>
                <a:latin typeface="Arial" charset="0"/>
                <a:ea typeface="Arial" charset="0"/>
                <a:cs typeface="Arial"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a:p>
            <a:r>
              <a:rPr lang="en-US" dirty="0"/>
              <a:t>Drag picture to placeholder or click icon to add</a:t>
            </a:r>
          </a:p>
        </p:txBody>
      </p:sp>
      <p:sp>
        <p:nvSpPr>
          <p:cNvPr id="5" name="Footer Placeholder 4">
            <a:extLst>
              <a:ext uri="{FF2B5EF4-FFF2-40B4-BE49-F238E27FC236}">
                <a16:creationId xmlns:a16="http://schemas.microsoft.com/office/drawing/2014/main" id="{7D1C2F5B-0BEC-1B48-AF19-F70CBF88DDD2}"/>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760458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and 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049F-7F34-5D48-8F72-755B85F3E737}"/>
              </a:ext>
            </a:extLst>
          </p:cNvPr>
          <p:cNvSpPr>
            <a:spLocks noGrp="1"/>
          </p:cNvSpPr>
          <p:nvPr>
            <p:ph type="title"/>
          </p:nvPr>
        </p:nvSpPr>
        <p:spPr>
          <a:xfrm>
            <a:off x="566928" y="1499616"/>
            <a:ext cx="4248912" cy="590931"/>
          </a:xfrm>
        </p:spPr>
        <p:txBody>
          <a:bodyPr/>
          <a:lstStyle/>
          <a:p>
            <a:r>
              <a:rPr lang="en-US" dirty="0"/>
              <a:t>Click to edit</a:t>
            </a:r>
          </a:p>
        </p:txBody>
      </p:sp>
      <p:sp>
        <p:nvSpPr>
          <p:cNvPr id="3" name="Content Placeholder 2">
            <a:extLst>
              <a:ext uri="{FF2B5EF4-FFF2-40B4-BE49-F238E27FC236}">
                <a16:creationId xmlns:a16="http://schemas.microsoft.com/office/drawing/2014/main" id="{5EC46810-DD61-C649-9461-59FA66CD210E}"/>
              </a:ext>
            </a:extLst>
          </p:cNvPr>
          <p:cNvSpPr>
            <a:spLocks noGrp="1"/>
          </p:cNvSpPr>
          <p:nvPr>
            <p:ph idx="1"/>
          </p:nvPr>
        </p:nvSpPr>
        <p:spPr>
          <a:xfrm>
            <a:off x="566928" y="2185416"/>
            <a:ext cx="4248912" cy="396824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hart Placeholder 2">
            <a:extLst>
              <a:ext uri="{FF2B5EF4-FFF2-40B4-BE49-F238E27FC236}">
                <a16:creationId xmlns:a16="http://schemas.microsoft.com/office/drawing/2014/main" id="{7B782143-2792-E14B-AE51-0FFA9028EB8A}"/>
              </a:ext>
            </a:extLst>
          </p:cNvPr>
          <p:cNvSpPr>
            <a:spLocks noGrp="1"/>
          </p:cNvSpPr>
          <p:nvPr>
            <p:ph type="chart" sz="quarter" idx="16"/>
          </p:nvPr>
        </p:nvSpPr>
        <p:spPr>
          <a:xfrm>
            <a:off x="5161935" y="1976285"/>
            <a:ext cx="6325152" cy="3967316"/>
          </a:xfrm>
          <a:prstGeom prst="rect">
            <a:avLst/>
          </a:prstGeom>
          <a:solidFill>
            <a:schemeClr val="bg2">
              <a:lumMod val="75000"/>
            </a:schemeClr>
          </a:solidFill>
          <a:ln>
            <a:noFill/>
          </a:ln>
        </p:spPr>
        <p:style>
          <a:lnRef idx="1">
            <a:schemeClr val="accent3"/>
          </a:lnRef>
          <a:fillRef idx="2">
            <a:schemeClr val="accent3"/>
          </a:fillRef>
          <a:effectRef idx="1">
            <a:schemeClr val="accent3"/>
          </a:effectRef>
          <a:fontRef idx="none"/>
        </p:style>
        <p:txBody>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aseline="0">
                <a:solidFill>
                  <a:schemeClr val="bg1"/>
                </a:solidFill>
                <a:latin typeface="Arial" charset="0"/>
                <a:ea typeface="Arial" charset="0"/>
                <a:cs typeface="Arial" charset="0"/>
              </a:defRPr>
            </a:lvl1pPr>
          </a:lstStyle>
          <a:p>
            <a:endParaRPr lang="en-US" dirty="0"/>
          </a:p>
          <a:p>
            <a:r>
              <a:rPr lang="en-US" dirty="0"/>
              <a:t>Drag chart to placeholder or click icon to add chart</a:t>
            </a:r>
          </a:p>
          <a:p>
            <a:endParaRPr lang="en-US" dirty="0"/>
          </a:p>
        </p:txBody>
      </p:sp>
      <p:sp>
        <p:nvSpPr>
          <p:cNvPr id="8" name="Footer Placeholder 7">
            <a:extLst>
              <a:ext uri="{FF2B5EF4-FFF2-40B4-BE49-F238E27FC236}">
                <a16:creationId xmlns:a16="http://schemas.microsoft.com/office/drawing/2014/main" id="{EEFBFC18-7AE9-1C44-9039-61F804A6140A}"/>
              </a:ext>
            </a:extLst>
          </p:cNvPr>
          <p:cNvSpPr>
            <a:spLocks noGrp="1"/>
          </p:cNvSpPr>
          <p:nvPr>
            <p:ph type="ftr" sz="quarter" idx="17"/>
          </p:nvPr>
        </p:nvSpPr>
        <p:spPr/>
        <p:txBody>
          <a:bodyPr/>
          <a:lstStyle/>
          <a:p>
            <a:endParaRPr lang="en-US" dirty="0"/>
          </a:p>
        </p:txBody>
      </p:sp>
    </p:spTree>
    <p:extLst>
      <p:ext uri="{BB962C8B-B14F-4D97-AF65-F5344CB8AC3E}">
        <p14:creationId xmlns:p14="http://schemas.microsoft.com/office/powerpoint/2010/main" val="612494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58368" y="1490663"/>
            <a:ext cx="6638544" cy="2387600"/>
          </a:xfrm>
          <a:prstGeom prst="rect">
            <a:avLst/>
          </a:prstGeom>
          <a:ln>
            <a:noFill/>
          </a:ln>
        </p:spPr>
        <p:txBody>
          <a:bodyPr lIns="0" anchor="b">
            <a:noAutofit/>
          </a:bodyPr>
          <a:lstStyle>
            <a:lvl1pPr algn="l">
              <a:lnSpc>
                <a:spcPts val="5800"/>
              </a:lnSpc>
              <a:defRPr sz="6000" b="1" i="0" cap="all" baseline="0">
                <a:solidFill>
                  <a:schemeClr val="bg1"/>
                </a:solidFill>
                <a:latin typeface="Arial" charset="0"/>
                <a:ea typeface="Arial" charset="0"/>
                <a:cs typeface="Arial" charset="0"/>
              </a:defRPr>
            </a:lvl1pPr>
          </a:lstStyle>
          <a:p>
            <a:r>
              <a:rPr lang="en-US" dirty="0"/>
              <a:t>DIVIDER SLIDE</a:t>
            </a:r>
          </a:p>
        </p:txBody>
      </p:sp>
      <p:sp>
        <p:nvSpPr>
          <p:cNvPr id="6" name="Subtitle 2"/>
          <p:cNvSpPr>
            <a:spLocks noGrp="1"/>
          </p:cNvSpPr>
          <p:nvPr>
            <p:ph type="subTitle" idx="1" hasCustomPrompt="1"/>
          </p:nvPr>
        </p:nvSpPr>
        <p:spPr>
          <a:xfrm>
            <a:off x="658368" y="3970337"/>
            <a:ext cx="6638544" cy="2212976"/>
          </a:xfrm>
          <a:prstGeom prst="rect">
            <a:avLst/>
          </a:prstGeom>
          <a:ln>
            <a:noFill/>
          </a:ln>
        </p:spPr>
        <p:txBody>
          <a:bodyPr lIns="0">
            <a:noAutofit/>
          </a:bodyPr>
          <a:lstStyle>
            <a:lvl1pPr marL="0" indent="0" algn="l">
              <a:buNone/>
              <a:defRPr sz="2800" b="0" baseline="0">
                <a:solidFill>
                  <a:schemeClr val="bg1"/>
                </a:solidFill>
                <a:latin typeface="Georgia" charset="0"/>
                <a:ea typeface="Georgia" charset="0"/>
                <a:cs typeface="Georgia"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title</a:t>
            </a:r>
          </a:p>
        </p:txBody>
      </p:sp>
      <p:pic>
        <p:nvPicPr>
          <p:cNvPr id="7" name="Picture 6" descr="University at Buffalo, The State University of New York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5600" y="321146"/>
            <a:ext cx="4800600" cy="356029"/>
          </a:xfrm>
          <a:prstGeom prst="rect">
            <a:avLst/>
          </a:prstGeom>
        </p:spPr>
      </p:pic>
    </p:spTree>
    <p:extLst>
      <p:ext uri="{BB962C8B-B14F-4D97-AF65-F5344CB8AC3E}">
        <p14:creationId xmlns:p14="http://schemas.microsoft.com/office/powerpoint/2010/main" val="2527521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049F-7F34-5D48-8F72-755B85F3E737}"/>
              </a:ext>
            </a:extLst>
          </p:cNvPr>
          <p:cNvSpPr>
            <a:spLocks noGrp="1"/>
          </p:cNvSpPr>
          <p:nvPr>
            <p:ph type="title"/>
          </p:nvPr>
        </p:nvSpPr>
        <p:spPr>
          <a:xfrm>
            <a:off x="566928" y="1499616"/>
            <a:ext cx="6951472" cy="590931"/>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5EC46810-DD61-C649-9461-59FA66CD210E}"/>
              </a:ext>
            </a:extLst>
          </p:cNvPr>
          <p:cNvSpPr>
            <a:spLocks noGrp="1"/>
          </p:cNvSpPr>
          <p:nvPr>
            <p:ph idx="1"/>
          </p:nvPr>
        </p:nvSpPr>
        <p:spPr>
          <a:xfrm>
            <a:off x="566928" y="2185416"/>
            <a:ext cx="6951472" cy="396824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11E420E5-CF10-E744-8836-DA131F3DFECE}"/>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912402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Bulleted Lis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049F-7F34-5D48-8F72-755B85F3E737}"/>
              </a:ext>
            </a:extLst>
          </p:cNvPr>
          <p:cNvSpPr>
            <a:spLocks noGrp="1"/>
          </p:cNvSpPr>
          <p:nvPr>
            <p:ph type="title"/>
          </p:nvPr>
        </p:nvSpPr>
        <p:spPr>
          <a:xfrm>
            <a:off x="566928" y="1499616"/>
            <a:ext cx="6951472" cy="590931"/>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5EC46810-DD61-C649-9461-59FA66CD210E}"/>
              </a:ext>
            </a:extLst>
          </p:cNvPr>
          <p:cNvSpPr>
            <a:spLocks noGrp="1"/>
          </p:cNvSpPr>
          <p:nvPr>
            <p:ph idx="1"/>
          </p:nvPr>
        </p:nvSpPr>
        <p:spPr>
          <a:xfrm>
            <a:off x="566928" y="2185416"/>
            <a:ext cx="6951472" cy="396824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54A51F46-BA21-2546-AE85-93B56EC06187}"/>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083219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and Doubl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52B2E-D090-724F-8681-FBE0CDA2F117}"/>
              </a:ext>
            </a:extLst>
          </p:cNvPr>
          <p:cNvSpPr>
            <a:spLocks noGrp="1"/>
          </p:cNvSpPr>
          <p:nvPr>
            <p:ph type="title"/>
          </p:nvPr>
        </p:nvSpPr>
        <p:spPr>
          <a:xfrm>
            <a:off x="566928" y="1499616"/>
            <a:ext cx="10515600" cy="59093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E559530-982F-0F4F-B296-9DB2F44D8051}"/>
              </a:ext>
            </a:extLst>
          </p:cNvPr>
          <p:cNvSpPr>
            <a:spLocks noGrp="1"/>
          </p:cNvSpPr>
          <p:nvPr>
            <p:ph sz="half" idx="1"/>
          </p:nvPr>
        </p:nvSpPr>
        <p:spPr>
          <a:xfrm>
            <a:off x="566928" y="2185416"/>
            <a:ext cx="4500372" cy="39486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90367C6-4AC8-9C47-BDFA-A5613CF90E15}"/>
              </a:ext>
            </a:extLst>
          </p:cNvPr>
          <p:cNvSpPr>
            <a:spLocks noGrp="1"/>
          </p:cNvSpPr>
          <p:nvPr>
            <p:ph sz="half" idx="2"/>
          </p:nvPr>
        </p:nvSpPr>
        <p:spPr>
          <a:xfrm>
            <a:off x="5410200" y="2185416"/>
            <a:ext cx="4498848" cy="395020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C1A3F1F-FF47-0844-82BA-F475FCD0AAB6}"/>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499462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5C5C1-32E2-374C-809B-D54BEC11EB3F}"/>
              </a:ext>
            </a:extLst>
          </p:cNvPr>
          <p:cNvSpPr>
            <a:spLocks noGrp="1"/>
          </p:cNvSpPr>
          <p:nvPr>
            <p:ph type="title"/>
          </p:nvPr>
        </p:nvSpPr>
        <p:spPr>
          <a:xfrm>
            <a:off x="566928" y="1499616"/>
            <a:ext cx="10515600" cy="590931"/>
          </a:xfrm>
        </p:spPr>
        <p:txBody>
          <a:bodyPr>
            <a:spAutoFit/>
          </a:bodyPr>
          <a:lstStyle/>
          <a:p>
            <a:r>
              <a:rPr lang="en-US" dirty="0"/>
              <a:t>Click to edit Master title style</a:t>
            </a:r>
          </a:p>
        </p:txBody>
      </p:sp>
      <p:sp>
        <p:nvSpPr>
          <p:cNvPr id="3" name="Text Placeholder 2">
            <a:extLst>
              <a:ext uri="{FF2B5EF4-FFF2-40B4-BE49-F238E27FC236}">
                <a16:creationId xmlns:a16="http://schemas.microsoft.com/office/drawing/2014/main" id="{9798817A-73B4-F340-8D0E-FB813E55F799}"/>
              </a:ext>
            </a:extLst>
          </p:cNvPr>
          <p:cNvSpPr>
            <a:spLocks noGrp="1"/>
          </p:cNvSpPr>
          <p:nvPr>
            <p:ph type="body" idx="1" hasCustomPrompt="1"/>
          </p:nvPr>
        </p:nvSpPr>
        <p:spPr>
          <a:xfrm>
            <a:off x="566928" y="2185416"/>
            <a:ext cx="5138928" cy="393192"/>
          </a:xfrm>
        </p:spPr>
        <p:txBody>
          <a:bodyPr anchor="t" anchorCtr="0">
            <a:spAutoFit/>
          </a:bodyPr>
          <a:lstStyle>
            <a:lvl1pPr marL="0" indent="0">
              <a:buNone/>
              <a:defRPr sz="16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B5126641-0094-3D49-865E-3DB9ECAC43C4}"/>
              </a:ext>
            </a:extLst>
          </p:cNvPr>
          <p:cNvSpPr>
            <a:spLocks noGrp="1"/>
          </p:cNvSpPr>
          <p:nvPr>
            <p:ph sz="half" idx="2"/>
          </p:nvPr>
        </p:nvSpPr>
        <p:spPr>
          <a:xfrm>
            <a:off x="566928" y="2593340"/>
            <a:ext cx="5140515" cy="3535744"/>
          </a:xfrm>
        </p:spPr>
        <p:txBody>
          <a:bodyPr/>
          <a:lstStyle>
            <a:lvl1pPr marL="285750" indent="-285750">
              <a:buClr>
                <a:schemeClr val="tx2"/>
              </a:buClr>
              <a:buSzPct val="1200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26E11705-25F9-194A-9D2F-C9FEEA3A5744}"/>
              </a:ext>
            </a:extLst>
          </p:cNvPr>
          <p:cNvSpPr>
            <a:spLocks noGrp="1"/>
          </p:cNvSpPr>
          <p:nvPr>
            <p:ph type="body" sz="quarter" idx="3" hasCustomPrompt="1"/>
          </p:nvPr>
        </p:nvSpPr>
        <p:spPr>
          <a:xfrm>
            <a:off x="6172200" y="2185416"/>
            <a:ext cx="5138928" cy="394980"/>
          </a:xfrm>
        </p:spPr>
        <p:txBody>
          <a:bodyPr anchor="t" anchorCtr="0">
            <a:spAutoFit/>
          </a:bodyPr>
          <a:lstStyle>
            <a:lvl1pPr marL="0" indent="0">
              <a:buNone/>
              <a:defRPr sz="1600" b="1"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7D978716-6004-6344-B5D2-C780B062C9CF}"/>
              </a:ext>
            </a:extLst>
          </p:cNvPr>
          <p:cNvSpPr>
            <a:spLocks noGrp="1"/>
          </p:cNvSpPr>
          <p:nvPr>
            <p:ph sz="quarter" idx="4"/>
          </p:nvPr>
        </p:nvSpPr>
        <p:spPr>
          <a:xfrm>
            <a:off x="6172200" y="2590800"/>
            <a:ext cx="5138928" cy="3538728"/>
          </a:xfrm>
        </p:spPr>
        <p:txBody>
          <a:bodyPr/>
          <a:lstStyle>
            <a:lvl1pPr marL="285750" indent="-285750">
              <a:buClr>
                <a:schemeClr val="tx2"/>
              </a:buClr>
              <a:buSzPct val="120000"/>
              <a:buFont typeface="Arial" panose="020B0604020202020204" pitchFamily="34" charset="0"/>
              <a:buChar char="•"/>
              <a:defRPr/>
            </a:lvl1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a:extLst>
              <a:ext uri="{FF2B5EF4-FFF2-40B4-BE49-F238E27FC236}">
                <a16:creationId xmlns:a16="http://schemas.microsoft.com/office/drawing/2014/main" id="{4BCA91F9-8796-3D42-B75E-9C7F7D9B7352}"/>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374844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A2439-3BDA-DB47-AA02-5590274D40F8}"/>
              </a:ext>
            </a:extLst>
          </p:cNvPr>
          <p:cNvSpPr>
            <a:spLocks noGrp="1"/>
          </p:cNvSpPr>
          <p:nvPr>
            <p:ph type="title"/>
          </p:nvPr>
        </p:nvSpPr>
        <p:spPr/>
        <p:txBody>
          <a:bodyPr>
            <a:spAutoFit/>
          </a:bodyPr>
          <a:lstStyle/>
          <a:p>
            <a:r>
              <a:rPr lang="en-US" dirty="0"/>
              <a:t>Click to edit Master title style</a:t>
            </a:r>
          </a:p>
        </p:txBody>
      </p:sp>
      <p:sp>
        <p:nvSpPr>
          <p:cNvPr id="4" name="Footer Placeholder 3">
            <a:extLst>
              <a:ext uri="{FF2B5EF4-FFF2-40B4-BE49-F238E27FC236}">
                <a16:creationId xmlns:a16="http://schemas.microsoft.com/office/drawing/2014/main" id="{19A2EBF7-C6C5-4541-B47E-7FB413A3DF8C}"/>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1209253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43613847-6053-FF4A-A422-D886A866F53F}"/>
              </a:ext>
            </a:extLst>
          </p:cNvPr>
          <p:cNvSpPr>
            <a:spLocks noGrp="1"/>
          </p:cNvSpPr>
          <p:nvPr>
            <p:ph type="ftr" sz="quarter" idx="10"/>
          </p:nvPr>
        </p:nvSpPr>
        <p:spPr/>
        <p:txBody>
          <a:bodyPr/>
          <a:lstStyle/>
          <a:p>
            <a:endParaRPr lang="en-US" dirty="0"/>
          </a:p>
        </p:txBody>
      </p:sp>
    </p:spTree>
    <p:extLst>
      <p:ext uri="{BB962C8B-B14F-4D97-AF65-F5344CB8AC3E}">
        <p14:creationId xmlns:p14="http://schemas.microsoft.com/office/powerpoint/2010/main" val="4251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Photo">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DC6EF38F-8DF7-3941-B22C-502232E4CB0B}"/>
              </a:ext>
            </a:extLst>
          </p:cNvPr>
          <p:cNvSpPr>
            <a:spLocks noGrp="1" noChangeAspect="1"/>
          </p:cNvSpPr>
          <p:nvPr>
            <p:ph type="pic" idx="13"/>
          </p:nvPr>
        </p:nvSpPr>
        <p:spPr>
          <a:xfrm>
            <a:off x="5098566" y="927100"/>
            <a:ext cx="7093434" cy="5930900"/>
          </a:xfrm>
          <a:prstGeom prst="rect">
            <a:avLst/>
          </a:prstGeom>
          <a:solidFill>
            <a:schemeClr val="bg2">
              <a:lumMod val="75000"/>
            </a:schemeClr>
          </a:solidFill>
          <a:ln>
            <a:noFill/>
          </a:ln>
        </p:spPr>
        <p:txBody>
          <a:bodyPr anchor="t">
            <a:normAutofit/>
          </a:bodyPr>
          <a:lstStyle>
            <a:lvl1pPr marL="0" indent="0" algn="ctr">
              <a:buNone/>
              <a:defRPr sz="1600" b="0" i="0">
                <a:solidFill>
                  <a:schemeClr val="bg1"/>
                </a:solidFill>
                <a:latin typeface="Arial" charset="0"/>
                <a:ea typeface="Arial" charset="0"/>
                <a:cs typeface="Arial" charset="0"/>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a:p>
            <a:r>
              <a:rPr lang="en-US" dirty="0"/>
              <a:t>Drag picture to placeholder or click icon to add</a:t>
            </a:r>
          </a:p>
        </p:txBody>
      </p:sp>
      <p:sp>
        <p:nvSpPr>
          <p:cNvPr id="2" name="Title 1">
            <a:extLst>
              <a:ext uri="{FF2B5EF4-FFF2-40B4-BE49-F238E27FC236}">
                <a16:creationId xmlns:a16="http://schemas.microsoft.com/office/drawing/2014/main" id="{6D82049F-7F34-5D48-8F72-755B85F3E737}"/>
              </a:ext>
            </a:extLst>
          </p:cNvPr>
          <p:cNvSpPr>
            <a:spLocks noGrp="1"/>
          </p:cNvSpPr>
          <p:nvPr>
            <p:ph type="title"/>
          </p:nvPr>
        </p:nvSpPr>
        <p:spPr>
          <a:xfrm>
            <a:off x="566928" y="1499616"/>
            <a:ext cx="4248912" cy="590931"/>
          </a:xfrm>
        </p:spPr>
        <p:txBody>
          <a:bodyPr/>
          <a:lstStyle/>
          <a:p>
            <a:r>
              <a:rPr lang="en-US" dirty="0"/>
              <a:t>Click to edit</a:t>
            </a:r>
          </a:p>
        </p:txBody>
      </p:sp>
      <p:sp>
        <p:nvSpPr>
          <p:cNvPr id="3" name="Content Placeholder 2">
            <a:extLst>
              <a:ext uri="{FF2B5EF4-FFF2-40B4-BE49-F238E27FC236}">
                <a16:creationId xmlns:a16="http://schemas.microsoft.com/office/drawing/2014/main" id="{5EC46810-DD61-C649-9461-59FA66CD210E}"/>
              </a:ext>
            </a:extLst>
          </p:cNvPr>
          <p:cNvSpPr>
            <a:spLocks noGrp="1"/>
          </p:cNvSpPr>
          <p:nvPr>
            <p:ph idx="1"/>
          </p:nvPr>
        </p:nvSpPr>
        <p:spPr>
          <a:xfrm>
            <a:off x="566928" y="2185416"/>
            <a:ext cx="4248912" cy="396824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0D8C17C1-D75E-7F4A-895D-15D9E2D1D382}"/>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71616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1614BA-85C5-BA49-A402-F7BCCCDB2C4F}"/>
              </a:ext>
            </a:extLst>
          </p:cNvPr>
          <p:cNvSpPr>
            <a:spLocks noGrp="1"/>
          </p:cNvSpPr>
          <p:nvPr>
            <p:ph type="title"/>
          </p:nvPr>
        </p:nvSpPr>
        <p:spPr>
          <a:xfrm>
            <a:off x="566928" y="1499616"/>
            <a:ext cx="10515600" cy="590931"/>
          </a:xfrm>
          <a:prstGeom prst="rect">
            <a:avLst/>
          </a:prstGeom>
        </p:spPr>
        <p:txBody>
          <a:bodyPr vert="horz" lIns="91440" tIns="45720" rIns="91440" bIns="45720" rtlCol="0" anchor="b" anchorCtr="0">
            <a:spAutoFit/>
          </a:bodyPr>
          <a:lstStyle/>
          <a:p>
            <a:r>
              <a:rPr lang="en-US" dirty="0"/>
              <a:t>Click to edit Master title style</a:t>
            </a:r>
          </a:p>
        </p:txBody>
      </p:sp>
      <p:sp>
        <p:nvSpPr>
          <p:cNvPr id="3" name="Text Placeholder 2">
            <a:extLst>
              <a:ext uri="{FF2B5EF4-FFF2-40B4-BE49-F238E27FC236}">
                <a16:creationId xmlns:a16="http://schemas.microsoft.com/office/drawing/2014/main" id="{C6A66ADF-AEA5-DC4B-841D-168372B891D6}"/>
              </a:ext>
            </a:extLst>
          </p:cNvPr>
          <p:cNvSpPr>
            <a:spLocks noGrp="1"/>
          </p:cNvSpPr>
          <p:nvPr>
            <p:ph type="body" idx="1"/>
          </p:nvPr>
        </p:nvSpPr>
        <p:spPr>
          <a:xfrm>
            <a:off x="566928" y="2185416"/>
            <a:ext cx="10515600" cy="3968249"/>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descr="University at Buffalo, The State University of New York logo">
            <a:extLst>
              <a:ext uri="{FF2B5EF4-FFF2-40B4-BE49-F238E27FC236}">
                <a16:creationId xmlns:a16="http://schemas.microsoft.com/office/drawing/2014/main" id="{27B0F206-4721-B742-B71F-C0AADA23A98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55600" y="321146"/>
            <a:ext cx="4800600" cy="356029"/>
          </a:xfrm>
          <a:prstGeom prst="rect">
            <a:avLst/>
          </a:prstGeom>
        </p:spPr>
      </p:pic>
      <p:sp>
        <p:nvSpPr>
          <p:cNvPr id="5" name="Footer Placeholder 4">
            <a:extLst>
              <a:ext uri="{FF2B5EF4-FFF2-40B4-BE49-F238E27FC236}">
                <a16:creationId xmlns:a16="http://schemas.microsoft.com/office/drawing/2014/main" id="{0BD4790E-48FE-324B-A4AD-34E3A7792E59}"/>
              </a:ext>
            </a:extLst>
          </p:cNvPr>
          <p:cNvSpPr>
            <a:spLocks noGrp="1"/>
          </p:cNvSpPr>
          <p:nvPr>
            <p:ph type="ftr" sz="quarter" idx="3"/>
          </p:nvPr>
        </p:nvSpPr>
        <p:spPr>
          <a:xfrm>
            <a:off x="7574280" y="6319774"/>
            <a:ext cx="4114800" cy="365125"/>
          </a:xfrm>
          <a:prstGeom prst="rect">
            <a:avLst/>
          </a:prstGeom>
        </p:spPr>
        <p:txBody>
          <a:bodyPr vert="horz" lIns="91440" tIns="45720" rIns="91440" bIns="45720" rtlCol="0" anchor="ctr"/>
          <a:lstStyle>
            <a:lvl1pPr algn="r">
              <a:defRPr sz="1600" b="1">
                <a:solidFill>
                  <a:schemeClr val="tx1"/>
                </a:solidFill>
              </a:defRPr>
            </a:lvl1pPr>
          </a:lstStyle>
          <a:p>
            <a:endParaRPr lang="en-US" dirty="0"/>
          </a:p>
        </p:txBody>
      </p:sp>
    </p:spTree>
    <p:extLst>
      <p:ext uri="{BB962C8B-B14F-4D97-AF65-F5344CB8AC3E}">
        <p14:creationId xmlns:p14="http://schemas.microsoft.com/office/powerpoint/2010/main" val="293797148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50" r:id="rId3"/>
    <p:sldLayoutId id="2147483664" r:id="rId4"/>
    <p:sldLayoutId id="2147483652" r:id="rId5"/>
    <p:sldLayoutId id="2147483653" r:id="rId6"/>
    <p:sldLayoutId id="2147483654" r:id="rId7"/>
    <p:sldLayoutId id="2147483655" r:id="rId8"/>
    <p:sldLayoutId id="2147483665" r:id="rId9"/>
    <p:sldLayoutId id="2147483666" r:id="rId10"/>
    <p:sldLayoutId id="2147483660" r:id="rId11"/>
    <p:sldLayoutId id="2147483667" r:id="rId12"/>
  </p:sldLayoutIdLst>
  <p:hf hdr="0" ftr="0" dt="0"/>
  <p:txStyles>
    <p:titleStyle>
      <a:lvl1pPr algn="l" defTabSz="914400" rtl="0" eaLnBrk="1" latinLnBrk="0" hangingPunct="1">
        <a:lnSpc>
          <a:spcPct val="90000"/>
        </a:lnSpc>
        <a:spcBef>
          <a:spcPct val="0"/>
        </a:spcBef>
        <a:buNone/>
        <a:defRPr sz="3600" b="0" i="0" kern="1200">
          <a:solidFill>
            <a:schemeClr val="tx2"/>
          </a:solidFill>
          <a:latin typeface="Georgia" panose="02040502050405020303" pitchFamily="18" charset="0"/>
          <a:ea typeface="+mj-ea"/>
          <a:cs typeface="+mj-cs"/>
        </a:defRPr>
      </a:lvl1pPr>
    </p:titleStyle>
    <p:body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esentation Title">
            <a:extLst>
              <a:ext uri="{FF2B5EF4-FFF2-40B4-BE49-F238E27FC236}">
                <a16:creationId xmlns:a16="http://schemas.microsoft.com/office/drawing/2014/main" id="{1089AC9A-5D7D-5A4C-8605-7607252D4FA1}"/>
              </a:ext>
            </a:extLst>
          </p:cNvPr>
          <p:cNvSpPr>
            <a:spLocks noGrp="1"/>
          </p:cNvSpPr>
          <p:nvPr>
            <p:ph type="ctrTitle"/>
          </p:nvPr>
        </p:nvSpPr>
        <p:spPr>
          <a:xfrm>
            <a:off x="341086" y="1490472"/>
            <a:ext cx="6955826" cy="2386584"/>
          </a:xfrm>
        </p:spPr>
        <p:txBody>
          <a:bodyPr/>
          <a:lstStyle/>
          <a:p>
            <a:r>
              <a:rPr lang="en-US" sz="4000" dirty="0">
                <a:solidFill>
                  <a:srgbClr val="FFC000"/>
                </a:solidFill>
              </a:rPr>
              <a:t>Metric Reconstruction in </a:t>
            </a:r>
            <a:r>
              <a:rPr lang="en-US" sz="4000" dirty="0">
                <a:solidFill>
                  <a:schemeClr val="tx1">
                    <a:lumMod val="50000"/>
                  </a:schemeClr>
                </a:solidFill>
              </a:rPr>
              <a:t>Kerr spacetime </a:t>
            </a:r>
            <a:r>
              <a:rPr lang="en-US" sz="4000" dirty="0"/>
              <a:t>in a </a:t>
            </a:r>
            <a:r>
              <a:rPr lang="en-US" sz="4000" dirty="0">
                <a:solidFill>
                  <a:schemeClr val="accent3">
                    <a:lumMod val="75000"/>
                  </a:schemeClr>
                </a:solidFill>
              </a:rPr>
              <a:t>Horizon penetrating </a:t>
            </a:r>
            <a:r>
              <a:rPr lang="en-US" sz="4000" dirty="0"/>
              <a:t>setting.</a:t>
            </a:r>
          </a:p>
        </p:txBody>
      </p:sp>
      <p:sp>
        <p:nvSpPr>
          <p:cNvPr id="7" name="Sub-topic">
            <a:extLst>
              <a:ext uri="{FF2B5EF4-FFF2-40B4-BE49-F238E27FC236}">
                <a16:creationId xmlns:a16="http://schemas.microsoft.com/office/drawing/2014/main" id="{9C71998B-4791-F94C-B599-D1D76743645B}"/>
              </a:ext>
            </a:extLst>
          </p:cNvPr>
          <p:cNvSpPr>
            <a:spLocks noGrp="1"/>
          </p:cNvSpPr>
          <p:nvPr>
            <p:ph type="body" sz="quarter" idx="10"/>
          </p:nvPr>
        </p:nvSpPr>
        <p:spPr>
          <a:xfrm>
            <a:off x="658368" y="3968496"/>
            <a:ext cx="6638544" cy="1650381"/>
          </a:xfrm>
        </p:spPr>
        <p:txBody>
          <a:bodyPr/>
          <a:lstStyle/>
          <a:p>
            <a:pPr algn="ctr"/>
            <a:r>
              <a:rPr lang="en-US" b="1" i="1" dirty="0"/>
              <a:t>Mohamed Fawzi, </a:t>
            </a:r>
            <a:r>
              <a:rPr lang="en-US" i="1" dirty="0" err="1"/>
              <a:t>Dejan</a:t>
            </a:r>
            <a:r>
              <a:rPr lang="en-US" i="1" dirty="0"/>
              <a:t> </a:t>
            </a:r>
            <a:r>
              <a:rPr lang="en-US" i="1" dirty="0" err="1"/>
              <a:t>Stojkovic</a:t>
            </a:r>
            <a:r>
              <a:rPr lang="en-US" i="1" dirty="0"/>
              <a:t> </a:t>
            </a:r>
          </a:p>
          <a:p>
            <a:pPr algn="ctr"/>
            <a:r>
              <a:rPr lang="en-US" sz="2400" i="1" dirty="0"/>
              <a:t>HEPCOS Group, SUNY at Buffalo</a:t>
            </a:r>
          </a:p>
          <a:p>
            <a:endParaRPr lang="en-US" dirty="0"/>
          </a:p>
        </p:txBody>
      </p:sp>
    </p:spTree>
    <p:extLst>
      <p:ext uri="{BB962C8B-B14F-4D97-AF65-F5344CB8AC3E}">
        <p14:creationId xmlns:p14="http://schemas.microsoft.com/office/powerpoint/2010/main" val="40781840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468955" y="1526210"/>
            <a:ext cx="10982815" cy="590931"/>
          </a:xfrm>
        </p:spPr>
        <p:txBody>
          <a:bodyPr/>
          <a:lstStyle/>
          <a:p>
            <a:r>
              <a:rPr lang="en-US" dirty="0"/>
              <a:t>How to overcome this problem?</a:t>
            </a: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9B7EB334-7910-42DE-823B-503674926305}"/>
                  </a:ext>
                </a:extLst>
              </p:cNvPr>
              <p:cNvSpPr txBox="1">
                <a:spLocks/>
              </p:cNvSpPr>
              <p:nvPr/>
            </p:nvSpPr>
            <p:spPr>
              <a:xfrm>
                <a:off x="502919" y="2066245"/>
                <a:ext cx="9892938" cy="4591330"/>
              </a:xfrm>
              <a:prstGeom prst="rect">
                <a:avLst/>
              </a:prstGeom>
            </p:spPr>
            <p:txBody>
              <a:bodyPr vert="horz" lIns="91440" tIns="45720" rIns="91440" bIns="45720" rtlCol="0">
                <a:normAutofit/>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000" dirty="0"/>
              </a:p>
              <a:p>
                <a:r>
                  <a:rPr lang="en-US" sz="2000" dirty="0"/>
                  <a:t>Usually, a null rotation on the tetrad will be used to impose a regularity condition to regularize the behavior of the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𝜓</m:t>
                        </m:r>
                      </m:e>
                      <m:sub>
                        <m:r>
                          <a:rPr lang="en-US" i="1">
                            <a:latin typeface="Cambria Math" panose="02040503050406030204" pitchFamily="18" charset="0"/>
                          </a:rPr>
                          <m:t>𝑠</m:t>
                        </m:r>
                      </m:sub>
                    </m:sSub>
                  </m:oMath>
                </a14:m>
                <a:r>
                  <a:rPr lang="en-US" dirty="0"/>
                  <a:t> for example (Van de </a:t>
                </a:r>
                <a:r>
                  <a:rPr lang="en-US" dirty="0" err="1"/>
                  <a:t>Meent</a:t>
                </a:r>
                <a:r>
                  <a:rPr lang="en-US" dirty="0"/>
                  <a:t> &amp; Shah, 2015).</a:t>
                </a:r>
              </a:p>
              <a:p>
                <a:endParaRPr lang="en-US" dirty="0"/>
              </a:p>
              <a:p>
                <a:r>
                  <a:rPr lang="en-US" dirty="0">
                    <a:solidFill>
                      <a:srgbClr val="00B050"/>
                    </a:solidFill>
                  </a:rPr>
                  <a:t>We propose to fully reformulate the problem from scratch in a Horizon penetrating coordinates and tetrad.  </a:t>
                </a:r>
              </a:p>
              <a:p>
                <a:endParaRPr lang="en-US" dirty="0"/>
              </a:p>
              <a:p>
                <a:endParaRPr lang="en-US" dirty="0"/>
              </a:p>
              <a:p>
                <a:endParaRPr lang="en-US" dirty="0"/>
              </a:p>
              <a:p>
                <a:pPr marL="0" indent="0">
                  <a:buFont typeface="Arial" panose="020B0604020202020204" pitchFamily="34" charset="0"/>
                  <a:buNone/>
                </a:pPr>
                <a:endParaRPr lang="en-US" dirty="0"/>
              </a:p>
              <a:p>
                <a:pPr marL="0" indent="0">
                  <a:buNone/>
                </a:pPr>
                <a:endParaRPr lang="en-US" dirty="0"/>
              </a:p>
              <a:p>
                <a:endParaRPr lang="en-US" dirty="0"/>
              </a:p>
              <a:p>
                <a:endParaRPr lang="en-US" dirty="0"/>
              </a:p>
              <a:p>
                <a:pPr marL="0" indent="0">
                  <a:buFont typeface="Arial" panose="020B0604020202020204" pitchFamily="34" charset="0"/>
                  <a:buNone/>
                </a:pPr>
                <a:endParaRPr lang="en-US" dirty="0"/>
              </a:p>
            </p:txBody>
          </p:sp>
        </mc:Choice>
        <mc:Fallback xmlns="">
          <p:sp>
            <p:nvSpPr>
              <p:cNvPr id="5" name="Content Placeholder 2">
                <a:extLst>
                  <a:ext uri="{FF2B5EF4-FFF2-40B4-BE49-F238E27FC236}">
                    <a16:creationId xmlns:a16="http://schemas.microsoft.com/office/drawing/2014/main" id="{9B7EB334-7910-42DE-823B-503674926305}"/>
                  </a:ext>
                </a:extLst>
              </p:cNvPr>
              <p:cNvSpPr txBox="1">
                <a:spLocks noRot="1" noChangeAspect="1" noMove="1" noResize="1" noEditPoints="1" noAdjustHandles="1" noChangeArrowheads="1" noChangeShapeType="1" noTextEdit="1"/>
              </p:cNvSpPr>
              <p:nvPr/>
            </p:nvSpPr>
            <p:spPr>
              <a:xfrm>
                <a:off x="502919" y="2066245"/>
                <a:ext cx="9892938" cy="4591330"/>
              </a:xfrm>
              <a:prstGeom prst="rect">
                <a:avLst/>
              </a:prstGeom>
              <a:blipFill>
                <a:blip r:embed="rId3"/>
                <a:stretch>
                  <a:fillRect l="-801"/>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1AB65DFD-97C5-4AE4-AE0D-0B735BAFE28F}"/>
              </a:ext>
            </a:extLst>
          </p:cNvPr>
          <p:cNvSpPr>
            <a:spLocks noGrp="1"/>
          </p:cNvSpPr>
          <p:nvPr>
            <p:ph type="ftr" sz="quarter" idx="10"/>
          </p:nvPr>
        </p:nvSpPr>
        <p:spPr/>
        <p:txBody>
          <a:bodyPr/>
          <a:lstStyle/>
          <a:p>
            <a:r>
              <a:rPr lang="en-US" dirty="0"/>
              <a:t>9</a:t>
            </a:r>
          </a:p>
        </p:txBody>
      </p:sp>
    </p:spTree>
    <p:extLst>
      <p:ext uri="{BB962C8B-B14F-4D97-AF65-F5344CB8AC3E}">
        <p14:creationId xmlns:p14="http://schemas.microsoft.com/office/powerpoint/2010/main" val="36497320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E667B7-1F59-4CA9-8A01-E3A6B78061BC}"/>
              </a:ext>
            </a:extLst>
          </p:cNvPr>
          <p:cNvSpPr>
            <a:spLocks noGrp="1"/>
          </p:cNvSpPr>
          <p:nvPr>
            <p:ph type="title"/>
          </p:nvPr>
        </p:nvSpPr>
        <p:spPr>
          <a:xfrm>
            <a:off x="1111624" y="4004740"/>
            <a:ext cx="9632576" cy="701731"/>
          </a:xfrm>
        </p:spPr>
        <p:txBody>
          <a:bodyPr/>
          <a:lstStyle/>
          <a:p>
            <a:pPr algn="ctr"/>
            <a:r>
              <a:rPr lang="en-US" sz="4400" dirty="0"/>
              <a:t>Motivation</a:t>
            </a:r>
          </a:p>
        </p:txBody>
      </p:sp>
      <p:sp>
        <p:nvSpPr>
          <p:cNvPr id="3" name="Footer Placeholder 2">
            <a:extLst>
              <a:ext uri="{FF2B5EF4-FFF2-40B4-BE49-F238E27FC236}">
                <a16:creationId xmlns:a16="http://schemas.microsoft.com/office/drawing/2014/main" id="{318CA0CF-7257-4EB6-A088-485F1E3A344D}"/>
              </a:ext>
            </a:extLst>
          </p:cNvPr>
          <p:cNvSpPr>
            <a:spLocks noGrp="1"/>
          </p:cNvSpPr>
          <p:nvPr>
            <p:ph type="ftr" sz="quarter" idx="10"/>
          </p:nvPr>
        </p:nvSpPr>
        <p:spPr/>
        <p:txBody>
          <a:bodyPr/>
          <a:lstStyle/>
          <a:p>
            <a:r>
              <a:rPr lang="en-US" dirty="0"/>
              <a:t>10</a:t>
            </a:r>
          </a:p>
        </p:txBody>
      </p:sp>
    </p:spTree>
    <p:extLst>
      <p:ext uri="{BB962C8B-B14F-4D97-AF65-F5344CB8AC3E}">
        <p14:creationId xmlns:p14="http://schemas.microsoft.com/office/powerpoint/2010/main" val="3310662877"/>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468955" y="1027612"/>
            <a:ext cx="10982815" cy="1089529"/>
          </a:xfrm>
        </p:spPr>
        <p:txBody>
          <a:bodyPr/>
          <a:lstStyle/>
          <a:p>
            <a:r>
              <a:rPr lang="en-US" dirty="0"/>
              <a:t>I. Redo the Metric Reconstruction in a Horizon regular settings.</a:t>
            </a:r>
          </a:p>
        </p:txBody>
      </p:sp>
      <p:sp>
        <p:nvSpPr>
          <p:cNvPr id="8" name="Content Placeholder 2">
            <a:extLst>
              <a:ext uri="{FF2B5EF4-FFF2-40B4-BE49-F238E27FC236}">
                <a16:creationId xmlns:a16="http://schemas.microsoft.com/office/drawing/2014/main" id="{8798B2E0-0D6F-4657-88D0-6F34231FFDF8}"/>
              </a:ext>
            </a:extLst>
          </p:cNvPr>
          <p:cNvSpPr>
            <a:spLocks noGrp="1"/>
          </p:cNvSpPr>
          <p:nvPr>
            <p:ph idx="1"/>
          </p:nvPr>
        </p:nvSpPr>
        <p:spPr>
          <a:xfrm>
            <a:off x="566737" y="2185988"/>
            <a:ext cx="10321938" cy="4591330"/>
          </a:xfrm>
        </p:spPr>
        <p:txBody>
          <a:bodyPr>
            <a:normAutofit/>
          </a:bodyPr>
          <a:lstStyle/>
          <a:p>
            <a:pPr marL="0" indent="0">
              <a:buNone/>
            </a:pPr>
            <a:endParaRPr lang="en-US" sz="2000" dirty="0"/>
          </a:p>
          <a:p>
            <a:r>
              <a:rPr lang="en-US" dirty="0"/>
              <a:t>Metric reconstruction problem has been addressed for both circularly (Shah, 2012) and elliptically (Van de </a:t>
            </a:r>
            <a:r>
              <a:rPr lang="en-US" dirty="0" err="1"/>
              <a:t>Meent</a:t>
            </a:r>
            <a:r>
              <a:rPr lang="en-US" dirty="0"/>
              <a:t> &amp; Shah, 2015) rotating perturber in BL.</a:t>
            </a:r>
          </a:p>
          <a:p>
            <a:pPr marL="0" indent="0">
              <a:buNone/>
            </a:pPr>
            <a:r>
              <a:rPr lang="en-US" dirty="0"/>
              <a:t> </a:t>
            </a:r>
          </a:p>
          <a:p>
            <a:r>
              <a:rPr lang="en-US" dirty="0">
                <a:solidFill>
                  <a:srgbClr val="00B050"/>
                </a:solidFill>
              </a:rPr>
              <a:t>Still, it is not a bad idea to revisit the reconstruction problem in a fully regular null coordinates &amp; tetrad across the horizon (ingoing Eddington Finkelstein (IEF) &amp; Modified </a:t>
            </a:r>
            <a:r>
              <a:rPr lang="en-US" dirty="0" err="1">
                <a:solidFill>
                  <a:srgbClr val="00B050"/>
                </a:solidFill>
              </a:rPr>
              <a:t>Kinnersley</a:t>
            </a:r>
            <a:r>
              <a:rPr lang="en-US" dirty="0">
                <a:solidFill>
                  <a:srgbClr val="00B050"/>
                </a:solidFill>
              </a:rPr>
              <a:t> Tetrad. </a:t>
            </a:r>
            <a:endParaRPr lang="en-US" dirty="0"/>
          </a:p>
          <a:p>
            <a:endParaRPr lang="en-US" dirty="0"/>
          </a:p>
          <a:p>
            <a:endParaRPr lang="en-US" dirty="0"/>
          </a:p>
          <a:p>
            <a:endParaRPr lang="en-US" dirty="0"/>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4C469459-C38C-41DA-A724-AEBF457D0C29}"/>
              </a:ext>
            </a:extLst>
          </p:cNvPr>
          <p:cNvSpPr>
            <a:spLocks noGrp="1"/>
          </p:cNvSpPr>
          <p:nvPr>
            <p:ph type="ftr" sz="quarter" idx="10"/>
          </p:nvPr>
        </p:nvSpPr>
        <p:spPr/>
        <p:txBody>
          <a:bodyPr/>
          <a:lstStyle/>
          <a:p>
            <a:r>
              <a:rPr lang="en-US" dirty="0"/>
              <a:t>11</a:t>
            </a:r>
          </a:p>
        </p:txBody>
      </p:sp>
    </p:spTree>
    <p:extLst>
      <p:ext uri="{BB962C8B-B14F-4D97-AF65-F5344CB8AC3E}">
        <p14:creationId xmlns:p14="http://schemas.microsoft.com/office/powerpoint/2010/main" val="191957455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566928" y="1001018"/>
            <a:ext cx="10720426" cy="1089529"/>
          </a:xfrm>
        </p:spPr>
        <p:txBody>
          <a:bodyPr/>
          <a:lstStyle/>
          <a:p>
            <a:r>
              <a:rPr lang="en-US" dirty="0"/>
              <a:t>II. Near Horizon and Near Mouth Perturbation should be asymptotic.  </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66A1A331-1F28-48ED-9B59-BECD406D687D}"/>
                  </a:ext>
                </a:extLst>
              </p:cNvPr>
              <p:cNvSpPr/>
              <p:nvPr/>
            </p:nvSpPr>
            <p:spPr>
              <a:xfrm>
                <a:off x="6130139" y="2652486"/>
                <a:ext cx="5626432" cy="25065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𝑀𝑟</m:t>
                                  </m:r>
                                </m:num>
                                <m:den>
                                  <m:r>
                                    <m:rPr>
                                      <m:sty m:val="p"/>
                                    </m:rPr>
                                    <a:rPr lang="en-US" i="1">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𝑡</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4</m:t>
                                  </m:r>
                                  <m:r>
                                    <a:rPr lang="en-US" i="1">
                                      <a:latin typeface="Cambria Math" panose="02040503050406030204" pitchFamily="18" charset="0"/>
                                    </a:rPr>
                                    <m:t>𝑀𝑎𝑟</m:t>
                                  </m:r>
                                  <m:sSup>
                                    <m:sSupPr>
                                      <m:ctrlPr>
                                        <a:rPr lang="en-US" i="1">
                                          <a:latin typeface="Cambria Math" panose="02040503050406030204" pitchFamily="18" charset="0"/>
                                        </a:rPr>
                                      </m:ctrlPr>
                                    </m:sSupPr>
                                    <m:e>
                                      <m:r>
                                        <m:rPr>
                                          <m:sty m:val="p"/>
                                        </m:rPr>
                                        <a:rPr lang="en-US" i="1">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num>
                                <m:den>
                                  <m:r>
                                    <m:rPr>
                                      <m:sty m:val="p"/>
                                    </m:rPr>
                                    <a:rPr lang="en-US" i="1">
                                      <a:latin typeface="Cambria Math" panose="02040503050406030204" pitchFamily="18" charset="0"/>
                                    </a:rPr>
                                    <m:t>Σ</m:t>
                                  </m:r>
                                </m:den>
                              </m:f>
                            </m:e>
                          </m:d>
                          <m:r>
                            <a:rPr lang="en-US" i="1">
                              <a:latin typeface="Cambria Math" panose="02040503050406030204" pitchFamily="18" charset="0"/>
                            </a:rPr>
                            <m:t>𝑑𝑡𝑑</m:t>
                          </m:r>
                          <m:r>
                            <a:rPr lang="en-US" i="1">
                              <a:latin typeface="Cambria Math" panose="02040503050406030204" pitchFamily="18" charset="0"/>
                            </a:rPr>
                            <m:t>𝜑</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i="1">
                                      <a:latin typeface="Cambria Math" panose="02040503050406030204" pitchFamily="18" charset="0"/>
                                    </a:rPr>
                                    <m:t>Σ</m:t>
                                  </m:r>
                                </m:num>
                                <m:den>
                                  <m:acc>
                                    <m:accPr>
                                      <m:chr m:val="̂"/>
                                      <m:ctrlPr>
                                        <a:rPr lang="en-US" i="1" smtClean="0">
                                          <a:solidFill>
                                            <a:schemeClr val="accent5">
                                              <a:lumMod val="60000"/>
                                              <a:lumOff val="40000"/>
                                            </a:schemeClr>
                                          </a:solidFill>
                                          <a:latin typeface="Cambria Math" panose="02040503050406030204" pitchFamily="18" charset="0"/>
                                        </a:rPr>
                                      </m:ctrlPr>
                                    </m:accPr>
                                    <m:e>
                                      <m:r>
                                        <a:rPr lang="en-US" i="1">
                                          <a:solidFill>
                                            <a:schemeClr val="accent5">
                                              <a:lumMod val="60000"/>
                                              <a:lumOff val="40000"/>
                                            </a:schemeClr>
                                          </a:solidFill>
                                          <a:latin typeface="Cambria Math" panose="02040503050406030204" pitchFamily="18" charset="0"/>
                                        </a:rPr>
                                        <m:t>△</m:t>
                                      </m:r>
                                    </m:e>
                                  </m:acc>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e>
                        <m:e>
                          <m:r>
                            <a:rPr lang="en-US" i="1">
                              <a:latin typeface="Cambria Math" panose="02040503050406030204" pitchFamily="18" charset="0"/>
                            </a:rPr>
                            <m:t>−</m:t>
                          </m:r>
                          <m:r>
                            <m:rPr>
                              <m:sty m:val="p"/>
                            </m:rPr>
                            <a:rPr lang="en-US" i="1">
                              <a:latin typeface="Cambria Math" panose="02040503050406030204" pitchFamily="18" charset="0"/>
                            </a:rPr>
                            <m:t>Σ</m:t>
                          </m:r>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𝜃</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i="1">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𝑟</m:t>
                                  </m:r>
                                  <m:sSup>
                                    <m:sSupPr>
                                      <m:ctrlPr>
                                        <a:rPr lang="en-US" i="1">
                                          <a:latin typeface="Cambria Math" panose="02040503050406030204" pitchFamily="18" charset="0"/>
                                        </a:rPr>
                                      </m:ctrlPr>
                                    </m:sSupPr>
                                    <m:e>
                                      <m:r>
                                        <m:rPr>
                                          <m:sty m:val="p"/>
                                        </m:rPr>
                                        <a:rPr lang="en-US" i="1">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num>
                                <m:den>
                                  <m:r>
                                    <m:rPr>
                                      <m:sty m:val="p"/>
                                    </m:rPr>
                                    <a:rPr lang="en-US" i="1">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𝜑</m:t>
                              </m:r>
                            </m:e>
                            <m:sup>
                              <m:r>
                                <a:rPr lang="en-US" i="1">
                                  <a:latin typeface="Cambria Math" panose="02040503050406030204" pitchFamily="18" charset="0"/>
                                </a:rPr>
                                <m:t>2</m:t>
                              </m:r>
                            </m:sup>
                          </m:sSup>
                        </m:e>
                      </m:eqArr>
                    </m:oMath>
                  </m:oMathPara>
                </a14:m>
                <a:endParaRPr lang="en-US" i="1" dirty="0">
                  <a:latin typeface="Cambria Math" panose="02040503050406030204" pitchFamily="18" charset="0"/>
                </a:endParaRP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m:rPr>
                          <m:sty m:val="p"/>
                        </m:rPr>
                        <a:rPr lang="en-US" i="1">
                          <a:latin typeface="Cambria Math" panose="02040503050406030204" pitchFamily="18" charset="0"/>
                        </a:rPr>
                        <m:t>Σ</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sSup>
                        <m:sSupPr>
                          <m:ctrlPr>
                            <a:rPr lang="en-US" i="1">
                              <a:latin typeface="Cambria Math" panose="02040503050406030204" pitchFamily="18" charset="0"/>
                            </a:rPr>
                          </m:ctrlPr>
                        </m:sSupPr>
                        <m:e>
                          <m:r>
                            <m:rPr>
                              <m:sty m:val="p"/>
                            </m:rPr>
                            <a:rPr lang="en-US" i="1">
                              <a:latin typeface="Cambria Math" panose="02040503050406030204" pitchFamily="18" charset="0"/>
                            </a:rPr>
                            <m:t>cos</m:t>
                          </m:r>
                        </m:e>
                        <m:sup>
                          <m:r>
                            <a:rPr lang="en-US" i="1">
                              <a:latin typeface="Cambria Math" panose="02040503050406030204" pitchFamily="18" charset="0"/>
                            </a:rPr>
                            <m:t>2</m:t>
                          </m:r>
                        </m:sup>
                      </m:sSup>
                      <m:r>
                        <a:rPr lang="en-US" i="1">
                          <a:latin typeface="Cambria Math" panose="02040503050406030204" pitchFamily="18" charset="0"/>
                        </a:rPr>
                        <m:t>𝜃</m:t>
                      </m:r>
                      <m:r>
                        <a:rPr lang="en-US" i="1">
                          <a:latin typeface="Cambria Math" panose="02040503050406030204" pitchFamily="18" charset="0"/>
                        </a:rPr>
                        <m:t>               </m:t>
                      </m:r>
                      <m:acc>
                        <m:accPr>
                          <m:chr m:val="̂"/>
                          <m:ctrlPr>
                            <a:rPr lang="en-US" i="1" smtClean="0">
                              <a:solidFill>
                                <a:schemeClr val="accent5">
                                  <a:lumMod val="60000"/>
                                  <a:lumOff val="40000"/>
                                </a:schemeClr>
                              </a:solidFill>
                              <a:latin typeface="Cambria Math" panose="02040503050406030204" pitchFamily="18" charset="0"/>
                            </a:rPr>
                          </m:ctrlPr>
                        </m:accPr>
                        <m:e>
                          <m:r>
                            <a:rPr lang="en-US" i="1">
                              <a:solidFill>
                                <a:schemeClr val="accent5">
                                  <a:lumMod val="60000"/>
                                  <a:lumOff val="40000"/>
                                </a:schemeClr>
                              </a:solidFill>
                              <a:latin typeface="Cambria Math" panose="02040503050406030204" pitchFamily="18" charset="0"/>
                            </a:rPr>
                            <m:t>△</m:t>
                          </m:r>
                        </m:e>
                      </m:acc>
                      <m:r>
                        <a:rPr lang="en-US" i="1">
                          <a:solidFill>
                            <a:schemeClr val="accent5">
                              <a:lumMod val="60000"/>
                              <a:lumOff val="40000"/>
                            </a:schemeClr>
                          </a:solidFill>
                          <a:latin typeface="Cambria Math" panose="02040503050406030204" pitchFamily="18" charset="0"/>
                        </a:rPr>
                        <m:t>=</m:t>
                      </m:r>
                      <m:sSup>
                        <m:sSupPr>
                          <m:ctrlPr>
                            <a:rPr lang="en-US" i="1">
                              <a:solidFill>
                                <a:schemeClr val="accent5">
                                  <a:lumMod val="60000"/>
                                  <a:lumOff val="40000"/>
                                </a:schemeClr>
                              </a:solidFill>
                              <a:latin typeface="Cambria Math" panose="02040503050406030204" pitchFamily="18" charset="0"/>
                            </a:rPr>
                          </m:ctrlPr>
                        </m:sSupPr>
                        <m:e>
                          <m:r>
                            <a:rPr lang="en-US" i="1">
                              <a:solidFill>
                                <a:schemeClr val="accent5">
                                  <a:lumMod val="60000"/>
                                  <a:lumOff val="40000"/>
                                </a:schemeClr>
                              </a:solidFill>
                              <a:latin typeface="Cambria Math" panose="02040503050406030204" pitchFamily="18" charset="0"/>
                            </a:rPr>
                            <m:t>𝑟</m:t>
                          </m:r>
                        </m:e>
                        <m:sup>
                          <m:r>
                            <a:rPr lang="en-US" i="1">
                              <a:solidFill>
                                <a:schemeClr val="accent5">
                                  <a:lumMod val="60000"/>
                                  <a:lumOff val="40000"/>
                                </a:schemeClr>
                              </a:solidFill>
                              <a:latin typeface="Cambria Math" panose="02040503050406030204" pitchFamily="18" charset="0"/>
                            </a:rPr>
                            <m:t>2</m:t>
                          </m:r>
                        </m:sup>
                      </m:sSup>
                      <m:r>
                        <a:rPr lang="en-US" i="1">
                          <a:solidFill>
                            <a:schemeClr val="accent5">
                              <a:lumMod val="60000"/>
                              <a:lumOff val="40000"/>
                            </a:schemeClr>
                          </a:solidFill>
                          <a:latin typeface="Cambria Math" panose="02040503050406030204" pitchFamily="18" charset="0"/>
                        </a:rPr>
                        <m:t>−2</m:t>
                      </m:r>
                      <m:r>
                        <a:rPr lang="en-US" i="1">
                          <a:solidFill>
                            <a:schemeClr val="accent5">
                              <a:lumMod val="60000"/>
                              <a:lumOff val="40000"/>
                            </a:schemeClr>
                          </a:solidFill>
                          <a:latin typeface="Cambria Math" panose="02040503050406030204" pitchFamily="18" charset="0"/>
                        </a:rPr>
                        <m:t>𝑀</m:t>
                      </m:r>
                      <m:r>
                        <a:rPr lang="en-US" i="1">
                          <a:solidFill>
                            <a:schemeClr val="accent5">
                              <a:lumMod val="60000"/>
                              <a:lumOff val="40000"/>
                            </a:schemeClr>
                          </a:solidFill>
                          <a:latin typeface="Cambria Math" panose="02040503050406030204" pitchFamily="18" charset="0"/>
                        </a:rPr>
                        <m:t>(1+</m:t>
                      </m:r>
                      <m:sSup>
                        <m:sSupPr>
                          <m:ctrlPr>
                            <a:rPr lang="en-US" i="1">
                              <a:solidFill>
                                <a:schemeClr val="accent5">
                                  <a:lumMod val="60000"/>
                                  <a:lumOff val="40000"/>
                                </a:schemeClr>
                              </a:solidFill>
                              <a:latin typeface="Cambria Math" panose="02040503050406030204" pitchFamily="18" charset="0"/>
                            </a:rPr>
                          </m:ctrlPr>
                        </m:sSupPr>
                        <m:e>
                          <m:r>
                            <a:rPr lang="en-US" i="1">
                              <a:solidFill>
                                <a:schemeClr val="accent5">
                                  <a:lumMod val="60000"/>
                                  <a:lumOff val="40000"/>
                                </a:schemeClr>
                              </a:solidFill>
                              <a:latin typeface="Cambria Math" panose="02040503050406030204" pitchFamily="18" charset="0"/>
                            </a:rPr>
                            <m:t>𝛾</m:t>
                          </m:r>
                        </m:e>
                        <m:sup>
                          <m:r>
                            <a:rPr lang="en-US" i="1">
                              <a:solidFill>
                                <a:schemeClr val="accent5">
                                  <a:lumMod val="60000"/>
                                  <a:lumOff val="40000"/>
                                </a:schemeClr>
                              </a:solidFill>
                              <a:latin typeface="Cambria Math" panose="02040503050406030204" pitchFamily="18" charset="0"/>
                            </a:rPr>
                            <m:t>2</m:t>
                          </m:r>
                        </m:sup>
                      </m:sSup>
                      <m:r>
                        <a:rPr lang="en-US" i="1">
                          <a:solidFill>
                            <a:schemeClr val="accent5">
                              <a:lumMod val="60000"/>
                              <a:lumOff val="40000"/>
                            </a:schemeClr>
                          </a:solidFill>
                          <a:latin typeface="Cambria Math" panose="02040503050406030204" pitchFamily="18" charset="0"/>
                        </a:rPr>
                        <m:t>)</m:t>
                      </m:r>
                      <m:r>
                        <a:rPr lang="en-US" i="1">
                          <a:solidFill>
                            <a:schemeClr val="accent5">
                              <a:lumMod val="60000"/>
                              <a:lumOff val="40000"/>
                            </a:schemeClr>
                          </a:solidFill>
                          <a:latin typeface="Cambria Math" panose="02040503050406030204" pitchFamily="18" charset="0"/>
                        </a:rPr>
                        <m:t>𝑟</m:t>
                      </m:r>
                      <m:r>
                        <a:rPr lang="en-US" i="1">
                          <a:solidFill>
                            <a:schemeClr val="accent5">
                              <a:lumMod val="60000"/>
                              <a:lumOff val="40000"/>
                            </a:schemeClr>
                          </a:solidFill>
                          <a:latin typeface="Cambria Math" panose="02040503050406030204" pitchFamily="18" charset="0"/>
                        </a:rPr>
                        <m:t>+</m:t>
                      </m:r>
                      <m:sSup>
                        <m:sSupPr>
                          <m:ctrlPr>
                            <a:rPr lang="en-US" i="1">
                              <a:solidFill>
                                <a:schemeClr val="accent5">
                                  <a:lumMod val="60000"/>
                                  <a:lumOff val="40000"/>
                                </a:schemeClr>
                              </a:solidFill>
                              <a:latin typeface="Cambria Math" panose="02040503050406030204" pitchFamily="18" charset="0"/>
                            </a:rPr>
                          </m:ctrlPr>
                        </m:sSupPr>
                        <m:e>
                          <m:r>
                            <a:rPr lang="en-US" i="1">
                              <a:solidFill>
                                <a:schemeClr val="accent5">
                                  <a:lumMod val="60000"/>
                                  <a:lumOff val="40000"/>
                                </a:schemeClr>
                              </a:solidFill>
                              <a:latin typeface="Cambria Math" panose="02040503050406030204" pitchFamily="18" charset="0"/>
                            </a:rPr>
                            <m:t>𝑎</m:t>
                          </m:r>
                        </m:e>
                        <m:sup>
                          <m:r>
                            <a:rPr lang="en-US" i="1">
                              <a:solidFill>
                                <a:schemeClr val="accent5">
                                  <a:lumMod val="60000"/>
                                  <a:lumOff val="40000"/>
                                </a:schemeClr>
                              </a:solidFill>
                              <a:latin typeface="Cambria Math" panose="02040503050406030204" pitchFamily="18" charset="0"/>
                            </a:rPr>
                            <m:t>2</m:t>
                          </m:r>
                        </m:sup>
                      </m:sSup>
                      <m:r>
                        <a:rPr lang="en-US" i="1">
                          <a:solidFill>
                            <a:schemeClr val="accent5">
                              <a:lumMod val="60000"/>
                              <a:lumOff val="40000"/>
                            </a:schemeClr>
                          </a:solidFill>
                          <a:latin typeface="Cambria Math" panose="02040503050406030204" pitchFamily="18" charset="0"/>
                        </a:rPr>
                        <m:t>.</m:t>
                      </m:r>
                    </m:oMath>
                  </m:oMathPara>
                </a14:m>
                <a:endParaRPr lang="en-US" i="1" dirty="0">
                  <a:solidFill>
                    <a:schemeClr val="accent5">
                      <a:lumMod val="60000"/>
                      <a:lumOff val="40000"/>
                    </a:schemeClr>
                  </a:solidFill>
                  <a:latin typeface="Cambria Math" panose="02040503050406030204" pitchFamily="18" charset="0"/>
                </a:endParaRPr>
              </a:p>
              <a:p>
                <a:endParaRPr lang="en-US" i="1" dirty="0">
                  <a:latin typeface="Cambria Math" panose="02040503050406030204" pitchFamily="18" charset="0"/>
                </a:endParaRPr>
              </a:p>
              <a:p>
                <a:pPr algn="ctr"/>
                <a:r>
                  <a:rPr lang="en-US" dirty="0">
                    <a:latin typeface="Cambria Math" panose="02040503050406030204" pitchFamily="18" charset="0"/>
                  </a:rPr>
                  <a:t>Kerr-Like Metric in Boyer-Lindquist Coordinates</a:t>
                </a:r>
              </a:p>
            </p:txBody>
          </p:sp>
        </mc:Choice>
        <mc:Fallback xmlns="">
          <p:sp>
            <p:nvSpPr>
              <p:cNvPr id="4" name="Rectangle 3">
                <a:extLst>
                  <a:ext uri="{FF2B5EF4-FFF2-40B4-BE49-F238E27FC236}">
                    <a16:creationId xmlns:a16="http://schemas.microsoft.com/office/drawing/2014/main" id="{66A1A331-1F28-48ED-9B59-BECD406D687D}"/>
                  </a:ext>
                </a:extLst>
              </p:cNvPr>
              <p:cNvSpPr>
                <a:spLocks noRot="1" noChangeAspect="1" noMove="1" noResize="1" noEditPoints="1" noAdjustHandles="1" noChangeArrowheads="1" noChangeShapeType="1" noTextEdit="1"/>
              </p:cNvSpPr>
              <p:nvPr/>
            </p:nvSpPr>
            <p:spPr>
              <a:xfrm>
                <a:off x="6130139" y="2652486"/>
                <a:ext cx="5626432" cy="2506520"/>
              </a:xfrm>
              <a:prstGeom prst="rect">
                <a:avLst/>
              </a:prstGeom>
              <a:blipFill>
                <a:blip r:embed="rId2"/>
                <a:stretch>
                  <a:fillRect b="-292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179F69B4-AFB4-42AE-9A03-C89B20F058D2}"/>
                  </a:ext>
                </a:extLst>
              </p:cNvPr>
              <p:cNvSpPr txBox="1">
                <a:spLocks/>
              </p:cNvSpPr>
              <p:nvPr/>
            </p:nvSpPr>
            <p:spPr>
              <a:xfrm>
                <a:off x="598302" y="2090547"/>
                <a:ext cx="5531837" cy="4591330"/>
              </a:xfrm>
              <a:prstGeom prst="rect">
                <a:avLst/>
              </a:prstGeom>
            </p:spPr>
            <p:txBody>
              <a:bodyPr vert="horz" lIns="91440" tIns="45720" rIns="91440" bIns="45720" rtlCol="0">
                <a:normAutofit/>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For </a:t>
                </a:r>
                <a14:m>
                  <m:oMath xmlns:m="http://schemas.openxmlformats.org/officeDocument/2006/math">
                    <m:r>
                      <a:rPr lang="en-US" i="1">
                        <a:latin typeface="Cambria Math" panose="02040503050406030204" pitchFamily="18" charset="0"/>
                        <a:ea typeface="Cambria Math" panose="02040503050406030204" pitchFamily="18" charset="0"/>
                      </a:rPr>
                      <m:t>𝛾</m:t>
                    </m:r>
                    <m:r>
                      <a:rPr lang="en-US" b="0" i="1" smtClean="0">
                        <a:latin typeface="Cambria Math" panose="02040503050406030204" pitchFamily="18" charset="0"/>
                        <a:ea typeface="Cambria Math" panose="02040503050406030204" pitchFamily="18" charset="0"/>
                      </a:rPr>
                      <m:t>=0</m:t>
                    </m:r>
                  </m:oMath>
                </a14:m>
                <a:r>
                  <a:rPr lang="en-US" dirty="0"/>
                  <a:t> this metric describe Kerr-Blackhole. While </a:t>
                </a:r>
                <a14:m>
                  <m:oMath xmlns:m="http://schemas.openxmlformats.org/officeDocument/2006/math">
                    <m:r>
                      <a:rPr lang="en-US" i="1">
                        <a:latin typeface="Cambria Math" panose="02040503050406030204" pitchFamily="18" charset="0"/>
                        <a:ea typeface="Cambria Math" panose="02040503050406030204" pitchFamily="18" charset="0"/>
                      </a:rPr>
                      <m:t>𝛾</m:t>
                    </m:r>
                    <m:r>
                      <a:rPr lang="en-US"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0</m:t>
                    </m:r>
                  </m:oMath>
                </a14:m>
                <a:r>
                  <a:rPr lang="en-US" dirty="0"/>
                  <a:t> will describe Kerr-like Wormhole (Bueno,2018).</a:t>
                </a:r>
              </a:p>
              <a:p>
                <a:pPr marL="0" indent="0">
                  <a:buNone/>
                </a:pPr>
                <a:endParaRPr lang="en-US" dirty="0"/>
              </a:p>
              <a:p>
                <a:r>
                  <a:rPr lang="en-US" dirty="0"/>
                  <a:t>At the limit </a:t>
                </a:r>
                <a14:m>
                  <m:oMath xmlns:m="http://schemas.openxmlformats.org/officeDocument/2006/math">
                    <m:r>
                      <a:rPr lang="en-US" i="1">
                        <a:latin typeface="Cambria Math" panose="02040503050406030204" pitchFamily="18" charset="0"/>
                        <a:ea typeface="Cambria Math" panose="02040503050406030204" pitchFamily="18" charset="0"/>
                      </a:rPr>
                      <m:t>𝛾</m:t>
                    </m:r>
                    <m:r>
                      <a:rPr lang="en-US" i="1">
                        <a:latin typeface="Cambria Math" panose="02040503050406030204" pitchFamily="18" charset="0"/>
                        <a:ea typeface="Cambria Math" panose="02040503050406030204" pitchFamily="18" charset="0"/>
                      </a:rPr>
                      <m:t>→0</m:t>
                    </m:r>
                  </m:oMath>
                </a14:m>
                <a:r>
                  <a:rPr lang="en-US" dirty="0"/>
                  <a:t> the perturbation near the horizon should be asymptotic to the one near to the wormhole mouth</a:t>
                </a:r>
              </a:p>
              <a:p>
                <a:endParaRPr lang="en-US" dirty="0"/>
              </a:p>
              <a:p>
                <a:r>
                  <a:rPr lang="en-US" dirty="0"/>
                  <a:t>This motivate a variation of parameter mapping between BH and WH perturbations similar to the one done in Schwarzschild case(Dai, 2019).</a:t>
                </a:r>
              </a:p>
              <a:p>
                <a:pPr marL="0" indent="0">
                  <a:buNone/>
                </a:pPr>
                <a:endParaRPr lang="en-US" dirty="0"/>
              </a:p>
            </p:txBody>
          </p:sp>
        </mc:Choice>
        <mc:Fallback xmlns="">
          <p:sp>
            <p:nvSpPr>
              <p:cNvPr id="7" name="Content Placeholder 2">
                <a:extLst>
                  <a:ext uri="{FF2B5EF4-FFF2-40B4-BE49-F238E27FC236}">
                    <a16:creationId xmlns:a16="http://schemas.microsoft.com/office/drawing/2014/main" id="{179F69B4-AFB4-42AE-9A03-C89B20F058D2}"/>
                  </a:ext>
                </a:extLst>
              </p:cNvPr>
              <p:cNvSpPr txBox="1">
                <a:spLocks noRot="1" noChangeAspect="1" noMove="1" noResize="1" noEditPoints="1" noAdjustHandles="1" noChangeArrowheads="1" noChangeShapeType="1" noTextEdit="1"/>
              </p:cNvSpPr>
              <p:nvPr/>
            </p:nvSpPr>
            <p:spPr>
              <a:xfrm>
                <a:off x="598302" y="2090547"/>
                <a:ext cx="5531837" cy="4591330"/>
              </a:xfrm>
              <a:prstGeom prst="rect">
                <a:avLst/>
              </a:prstGeom>
              <a:blipFill>
                <a:blip r:embed="rId3"/>
                <a:stretch>
                  <a:fillRect l="-1211" t="-398" r="-1432"/>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B6816DD1-720C-4BCD-928A-82B02AB48FDA}"/>
              </a:ext>
            </a:extLst>
          </p:cNvPr>
          <p:cNvSpPr>
            <a:spLocks noGrp="1"/>
          </p:cNvSpPr>
          <p:nvPr>
            <p:ph type="ftr" sz="quarter" idx="10"/>
          </p:nvPr>
        </p:nvSpPr>
        <p:spPr/>
        <p:txBody>
          <a:bodyPr/>
          <a:lstStyle/>
          <a:p>
            <a:r>
              <a:rPr lang="en-US" dirty="0"/>
              <a:t>12</a:t>
            </a:r>
          </a:p>
        </p:txBody>
      </p:sp>
    </p:spTree>
    <p:extLst>
      <p:ext uri="{BB962C8B-B14F-4D97-AF65-F5344CB8AC3E}">
        <p14:creationId xmlns:p14="http://schemas.microsoft.com/office/powerpoint/2010/main" val="14894732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427938" y="1472849"/>
            <a:ext cx="10018167" cy="1089529"/>
          </a:xfrm>
        </p:spPr>
        <p:txBody>
          <a:bodyPr/>
          <a:lstStyle/>
          <a:p>
            <a:r>
              <a:rPr lang="en-US" dirty="0"/>
              <a:t>III.  Studying the Behavior of Radial-Teukolsky equation under Transformation.</a:t>
            </a:r>
          </a:p>
        </p:txBody>
      </p:sp>
      <p:sp>
        <p:nvSpPr>
          <p:cNvPr id="7" name="Content Placeholder 2">
            <a:extLst>
              <a:ext uri="{FF2B5EF4-FFF2-40B4-BE49-F238E27FC236}">
                <a16:creationId xmlns:a16="http://schemas.microsoft.com/office/drawing/2014/main" id="{179F69B4-AFB4-42AE-9A03-C89B20F058D2}"/>
              </a:ext>
            </a:extLst>
          </p:cNvPr>
          <p:cNvSpPr txBox="1">
            <a:spLocks/>
          </p:cNvSpPr>
          <p:nvPr/>
        </p:nvSpPr>
        <p:spPr>
          <a:xfrm>
            <a:off x="526979" y="2317318"/>
            <a:ext cx="10826211" cy="4591330"/>
          </a:xfrm>
          <a:prstGeom prst="rect">
            <a:avLst/>
          </a:prstGeom>
        </p:spPr>
        <p:txBody>
          <a:bodyPr vert="horz" lIns="91440" tIns="45720" rIns="91440" bIns="45720" rtlCol="0">
            <a:normAutofit/>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endParaRPr lang="en-US" dirty="0"/>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CC07EDEF-5F38-4D9D-9D3A-E2CBD9029C6E}"/>
                  </a:ext>
                </a:extLst>
              </p:cNvPr>
              <p:cNvSpPr>
                <a:spLocks noGrp="1"/>
              </p:cNvSpPr>
              <p:nvPr>
                <p:ph idx="1"/>
              </p:nvPr>
            </p:nvSpPr>
            <p:spPr>
              <a:xfrm>
                <a:off x="291816" y="2205850"/>
                <a:ext cx="5604971" cy="4591330"/>
              </a:xfrm>
            </p:spPr>
            <p:txBody>
              <a:bodyPr>
                <a:normAutofit fontScale="92500" lnSpcReduction="10000"/>
              </a:bodyPr>
              <a:lstStyle/>
              <a:p>
                <a:pPr marL="0" indent="0">
                  <a:buNone/>
                </a:pPr>
                <a:endParaRPr lang="en-US" sz="2000" dirty="0"/>
              </a:p>
              <a:p>
                <a:pPr algn="just"/>
                <a:r>
                  <a:rPr lang="en-US" sz="1600" dirty="0"/>
                  <a:t>The </a:t>
                </a:r>
                <a:r>
                  <a:rPr lang="en-US" sz="1600" dirty="0" err="1"/>
                  <a:t>Teukolsky</a:t>
                </a:r>
                <a:r>
                  <a:rPr lang="en-US" sz="1600" dirty="0"/>
                  <a:t> equation is separable in the BL coordinate. It reduces to two ODEs: Radial and Angular in nature using the following ansatz (Teukolsky, 1973).</a:t>
                </a:r>
              </a:p>
              <a:p>
                <a:pPr marL="0" indent="0" algn="just">
                  <a:buNone/>
                </a:pPr>
                <a:endParaRPr lang="en-US" i="1" dirty="0"/>
              </a:p>
              <a:p>
                <a:pPr marL="0" indent="0" algn="just">
                  <a:buNone/>
                </a:pPr>
                <a14:m>
                  <m:oMathPara xmlns:m="http://schemas.openxmlformats.org/officeDocument/2006/math">
                    <m:oMathParaPr>
                      <m:jc m:val="centerGroup"/>
                    </m:oMathParaPr>
                    <m:oMath xmlns:m="http://schemas.openxmlformats.org/officeDocument/2006/math">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i="1">
                              <a:latin typeface="Cambria Math" panose="02040503050406030204" pitchFamily="18" charset="0"/>
                            </a:rPr>
                            <m:t>𝜓</m:t>
                          </m:r>
                        </m:e>
                        <m:sub>
                          <m:r>
                            <a:rPr lang="en-US" b="0" i="1" smtClean="0">
                              <a:latin typeface="Cambria Math" panose="02040503050406030204" pitchFamily="18" charset="0"/>
                            </a:rPr>
                            <m:t>𝑠</m:t>
                          </m:r>
                        </m:sub>
                      </m:sSub>
                      <m:r>
                        <a:rPr lang="en-US" b="0" i="1" smtClean="0">
                          <a:latin typeface="Cambria Math" panose="02040503050406030204" pitchFamily="18" charset="0"/>
                        </a:rPr>
                        <m:t> </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rPr>
                            <m:t>𝜔</m:t>
                          </m:r>
                          <m:r>
                            <a:rPr lang="en-US" i="1">
                              <a:latin typeface="Cambria Math" panose="02040503050406030204" pitchFamily="18" charset="0"/>
                            </a:rPr>
                            <m:t>𝑡</m:t>
                          </m:r>
                        </m:sup>
                      </m:sSup>
                      <m:sSub>
                        <m:sSubPr>
                          <m:ctrlPr>
                            <a:rPr lang="en-US" b="0" i="1" smtClean="0">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𝑠</m:t>
                          </m:r>
                        </m:sub>
                      </m:sSub>
                      <m:d>
                        <m:dPr>
                          <m:ctrlPr>
                            <a:rPr lang="en-US" i="1">
                              <a:latin typeface="Cambria Math" panose="02040503050406030204" pitchFamily="18" charset="0"/>
                            </a:rPr>
                          </m:ctrlPr>
                        </m:dPr>
                        <m:e>
                          <m:r>
                            <a:rPr lang="en-US" i="1">
                              <a:latin typeface="Cambria Math" panose="02040503050406030204" pitchFamily="18" charset="0"/>
                            </a:rPr>
                            <m:t>𝑟</m:t>
                          </m:r>
                        </m:e>
                      </m:d>
                      <m:sSub>
                        <m:sSubPr>
                          <m:ctrlPr>
                            <a:rPr lang="en-US" b="0" i="1" smtClean="0">
                              <a:latin typeface="Cambria Math" panose="02040503050406030204" pitchFamily="18" charset="0"/>
                            </a:rPr>
                          </m:ctrlPr>
                        </m:sSubPr>
                        <m:e>
                          <m:r>
                            <a:rPr lang="en-US" i="1">
                              <a:latin typeface="Cambria Math" panose="02040503050406030204" pitchFamily="18" charset="0"/>
                            </a:rPr>
                            <m:t>𝑆</m:t>
                          </m:r>
                        </m:e>
                        <m:sub>
                          <m:r>
                            <a:rPr lang="en-US" b="0" i="1" smtClean="0">
                              <a:latin typeface="Cambria Math" panose="02040503050406030204" pitchFamily="18" charset="0"/>
                            </a:rPr>
                            <m:t>𝑠</m:t>
                          </m:r>
                        </m:sub>
                      </m:sSub>
                      <m:d>
                        <m:dPr>
                          <m:ctrlPr>
                            <a:rPr lang="en-US" i="1">
                              <a:latin typeface="Cambria Math" panose="02040503050406030204" pitchFamily="18" charset="0"/>
                            </a:rPr>
                          </m:ctrlPr>
                        </m:dPr>
                        <m:e>
                          <m:r>
                            <a:rPr lang="en-US" i="1">
                              <a:latin typeface="Cambria Math" panose="02040503050406030204" pitchFamily="18" charset="0"/>
                            </a:rPr>
                            <m:t>𝜃</m:t>
                          </m:r>
                        </m:e>
                      </m:d>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𝑖𝑚</m:t>
                          </m:r>
                          <m:r>
                            <a:rPr lang="en-US" i="1">
                              <a:latin typeface="Cambria Math" panose="02040503050406030204" pitchFamily="18" charset="0"/>
                            </a:rPr>
                            <m:t>𝜑</m:t>
                          </m:r>
                        </m:sup>
                      </m:sSup>
                    </m:oMath>
                  </m:oMathPara>
                </a14:m>
                <a:endParaRPr lang="en-US" dirty="0"/>
              </a:p>
              <a:p>
                <a:pPr marL="0" indent="0" algn="just">
                  <a:buNone/>
                </a:pPr>
                <a:endParaRPr lang="en-US" dirty="0"/>
              </a:p>
              <a:p>
                <a:pPr algn="just"/>
                <a:r>
                  <a:rPr lang="en-US" sz="1600" dirty="0"/>
                  <a:t>The ODE govern the Radial part is shown below </a:t>
                </a:r>
              </a:p>
              <a:p>
                <a:pPr marL="0" indent="0" algn="just">
                  <a:buNone/>
                </a:pPr>
                <a:endParaRPr lang="en-US" sz="2000" dirty="0"/>
              </a:p>
              <a:p>
                <a:pPr marL="0" indent="0">
                  <a:buNone/>
                </a:pPr>
                <a14:m>
                  <m:oMathPara xmlns:m="http://schemas.openxmlformats.org/officeDocument/2006/math">
                    <m:oMathParaPr>
                      <m:jc m:val="centerGroup"/>
                    </m:oMathParaPr>
                    <m:oMath xmlns:m="http://schemas.openxmlformats.org/officeDocument/2006/math">
                      <m:sSup>
                        <m:sSupPr>
                          <m:ctrlPr>
                            <a:rPr lang="en-US" sz="1600" i="1">
                              <a:latin typeface="Cambria Math" panose="02040503050406030204" pitchFamily="18" charset="0"/>
                            </a:rPr>
                          </m:ctrlPr>
                        </m:sSupPr>
                        <m:e>
                          <m:r>
                            <m:rPr>
                              <m:sty m:val="p"/>
                            </m:rPr>
                            <a:rPr lang="en-US" sz="1600">
                              <a:latin typeface="Cambria Math" panose="02040503050406030204" pitchFamily="18" charset="0"/>
                            </a:rPr>
                            <m:t>Δ</m:t>
                          </m:r>
                        </m:e>
                        <m:sup>
                          <m:r>
                            <a:rPr lang="en-US" sz="1600" i="1">
                              <a:latin typeface="Cambria Math" panose="02040503050406030204" pitchFamily="18" charset="0"/>
                            </a:rPr>
                            <m:t>−</m:t>
                          </m:r>
                          <m:r>
                            <a:rPr lang="en-US" sz="1600" i="1">
                              <a:latin typeface="Cambria Math" panose="02040503050406030204" pitchFamily="18" charset="0"/>
                            </a:rPr>
                            <m:t>𝑠</m:t>
                          </m:r>
                        </m:sup>
                      </m:sSup>
                      <m:f>
                        <m:fPr>
                          <m:ctrlPr>
                            <a:rPr lang="en-US" sz="1600" i="1">
                              <a:latin typeface="Cambria Math" panose="02040503050406030204" pitchFamily="18" charset="0"/>
                            </a:rPr>
                          </m:ctrlPr>
                        </m:fPr>
                        <m:num>
                          <m:r>
                            <a:rPr lang="en-US" sz="1600" i="1">
                              <a:latin typeface="Cambria Math" panose="02040503050406030204" pitchFamily="18" charset="0"/>
                            </a:rPr>
                            <m:t>𝑑</m:t>
                          </m:r>
                        </m:num>
                        <m:den>
                          <m:r>
                            <a:rPr lang="en-US" sz="1600" i="1">
                              <a:latin typeface="Cambria Math" panose="02040503050406030204" pitchFamily="18" charset="0"/>
                            </a:rPr>
                            <m:t>𝑑𝑟</m:t>
                          </m:r>
                        </m:den>
                      </m:f>
                      <m:d>
                        <m:dPr>
                          <m:ctrlPr>
                            <a:rPr lang="en-US" sz="1600" i="1">
                              <a:latin typeface="Cambria Math" panose="02040503050406030204" pitchFamily="18" charset="0"/>
                            </a:rPr>
                          </m:ctrlPr>
                        </m:dPr>
                        <m:e>
                          <m:sSup>
                            <m:sSupPr>
                              <m:ctrlPr>
                                <a:rPr lang="en-US" sz="1600" i="1">
                                  <a:latin typeface="Cambria Math" panose="02040503050406030204" pitchFamily="18" charset="0"/>
                                </a:rPr>
                              </m:ctrlPr>
                            </m:sSupPr>
                            <m:e>
                              <m:r>
                                <m:rPr>
                                  <m:sty m:val="p"/>
                                </m:rPr>
                                <a:rPr lang="en-US" sz="1600">
                                  <a:latin typeface="Cambria Math" panose="02040503050406030204" pitchFamily="18" charset="0"/>
                                </a:rPr>
                                <m:t>Δ</m:t>
                              </m:r>
                            </m:e>
                            <m:sup>
                              <m:r>
                                <a:rPr lang="en-US" sz="1600" i="1">
                                  <a:latin typeface="Cambria Math" panose="02040503050406030204" pitchFamily="18" charset="0"/>
                                </a:rPr>
                                <m:t>𝑠</m:t>
                              </m:r>
                              <m:r>
                                <a:rPr lang="en-US" sz="1600" i="1">
                                  <a:latin typeface="Cambria Math" panose="02040503050406030204" pitchFamily="18" charset="0"/>
                                </a:rPr>
                                <m:t>+1</m:t>
                              </m:r>
                            </m:sup>
                          </m:sSup>
                          <m:f>
                            <m:fPr>
                              <m:ctrlPr>
                                <a:rPr lang="en-US" sz="1600" i="1">
                                  <a:latin typeface="Cambria Math" panose="02040503050406030204" pitchFamily="18" charset="0"/>
                                </a:rPr>
                              </m:ctrlPr>
                            </m:fPr>
                            <m:num>
                              <m:r>
                                <a:rPr lang="en-US" sz="1600" i="1">
                                  <a:latin typeface="Cambria Math" panose="02040503050406030204" pitchFamily="18" charset="0"/>
                                </a:rPr>
                                <m:t>𝑑𝑅</m:t>
                              </m:r>
                            </m:num>
                            <m:den>
                              <m:r>
                                <a:rPr lang="en-US" sz="1600" i="1">
                                  <a:latin typeface="Cambria Math" panose="02040503050406030204" pitchFamily="18" charset="0"/>
                                </a:rPr>
                                <m:t>𝑑𝑟</m:t>
                              </m:r>
                            </m:den>
                          </m:f>
                        </m:e>
                      </m:d>
                      <m:r>
                        <a:rPr lang="en-US" sz="1600" i="1">
                          <a:latin typeface="Cambria Math" panose="02040503050406030204" pitchFamily="18" charset="0"/>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r>
                                    <a:rPr lang="en-US" sz="1600" i="1">
                                      <a:latin typeface="Cambria Math" panose="02040503050406030204" pitchFamily="18" charset="0"/>
                                    </a:rPr>
                                    <m:t>𝐾</m:t>
                                  </m:r>
                                </m:e>
                                <m:sup>
                                  <m:r>
                                    <a:rPr lang="en-US" sz="1600" i="1">
                                      <a:latin typeface="Cambria Math" panose="02040503050406030204" pitchFamily="18" charset="0"/>
                                    </a:rPr>
                                    <m:t>2</m:t>
                                  </m:r>
                                </m:sup>
                              </m:sSup>
                              <m:r>
                                <a:rPr lang="en-US" sz="1600" i="1">
                                  <a:latin typeface="Cambria Math" panose="02040503050406030204" pitchFamily="18" charset="0"/>
                                </a:rPr>
                                <m:t>−2</m:t>
                              </m:r>
                              <m:r>
                                <a:rPr lang="en-US" sz="1600" i="1">
                                  <a:latin typeface="Cambria Math" panose="02040503050406030204" pitchFamily="18" charset="0"/>
                                </a:rPr>
                                <m:t>𝑖𝑠</m:t>
                              </m:r>
                              <m:r>
                                <a:rPr lang="en-US" sz="1600" i="1">
                                  <a:latin typeface="Cambria Math" panose="02040503050406030204" pitchFamily="18" charset="0"/>
                                </a:rPr>
                                <m:t>(</m:t>
                              </m:r>
                              <m:r>
                                <a:rPr lang="en-US" sz="1600" i="1">
                                  <a:latin typeface="Cambria Math" panose="02040503050406030204" pitchFamily="18" charset="0"/>
                                </a:rPr>
                                <m:t>𝑟</m:t>
                              </m:r>
                              <m:r>
                                <a:rPr lang="en-US" sz="1600" i="1">
                                  <a:latin typeface="Cambria Math" panose="02040503050406030204" pitchFamily="18" charset="0"/>
                                </a:rPr>
                                <m:t>−</m:t>
                              </m:r>
                              <m:r>
                                <a:rPr lang="en-US" sz="1600" i="1">
                                  <a:latin typeface="Cambria Math" panose="02040503050406030204" pitchFamily="18" charset="0"/>
                                </a:rPr>
                                <m:t>𝑀</m:t>
                              </m:r>
                              <m:r>
                                <a:rPr lang="en-US" sz="1600" i="1">
                                  <a:latin typeface="Cambria Math" panose="02040503050406030204" pitchFamily="18" charset="0"/>
                                </a:rPr>
                                <m:t>)</m:t>
                              </m:r>
                              <m:r>
                                <a:rPr lang="en-US" sz="1600" i="1">
                                  <a:latin typeface="Cambria Math" panose="02040503050406030204" pitchFamily="18" charset="0"/>
                                </a:rPr>
                                <m:t>𝐾</m:t>
                              </m:r>
                            </m:num>
                            <m:den>
                              <m:r>
                                <m:rPr>
                                  <m:sty m:val="p"/>
                                </m:rPr>
                                <a:rPr lang="en-US" sz="1600">
                                  <a:latin typeface="Cambria Math" panose="02040503050406030204" pitchFamily="18" charset="0"/>
                                </a:rPr>
                                <m:t>Δ</m:t>
                              </m:r>
                            </m:den>
                          </m:f>
                          <m:r>
                            <a:rPr lang="en-US" sz="1600" i="1">
                              <a:latin typeface="Cambria Math" panose="02040503050406030204" pitchFamily="18" charset="0"/>
                            </a:rPr>
                            <m:t>+4</m:t>
                          </m:r>
                          <m:r>
                            <a:rPr lang="en-US" sz="1600" i="1">
                              <a:latin typeface="Cambria Math" panose="02040503050406030204" pitchFamily="18" charset="0"/>
                            </a:rPr>
                            <m:t>𝑖𝑠</m:t>
                          </m:r>
                          <m:r>
                            <a:rPr lang="en-US" sz="1600" i="1">
                              <a:latin typeface="Cambria Math" panose="02040503050406030204" pitchFamily="18" charset="0"/>
                            </a:rPr>
                            <m:t>𝜔</m:t>
                          </m:r>
                          <m:r>
                            <a:rPr lang="en-US" sz="1600" i="1">
                              <a:latin typeface="Cambria Math" panose="02040503050406030204" pitchFamily="18" charset="0"/>
                            </a:rPr>
                            <m:t>𝑟</m:t>
                          </m:r>
                          <m:r>
                            <a:rPr lang="en-US" sz="1600" i="1">
                              <a:latin typeface="Cambria Math" panose="02040503050406030204" pitchFamily="18" charset="0"/>
                            </a:rPr>
                            <m:t>−</m:t>
                          </m:r>
                          <m:r>
                            <a:rPr lang="en-US" sz="1600" i="1">
                              <a:latin typeface="Cambria Math" panose="02040503050406030204" pitchFamily="18" charset="0"/>
                            </a:rPr>
                            <m:t>𝜆</m:t>
                          </m:r>
                        </m:e>
                      </m:d>
                      <m:r>
                        <a:rPr lang="en-US" sz="1600" i="1">
                          <a:latin typeface="Cambria Math" panose="02040503050406030204" pitchFamily="18" charset="0"/>
                        </a:rPr>
                        <m:t>𝑅</m:t>
                      </m:r>
                      <m:r>
                        <a:rPr lang="en-US" sz="1600" i="1">
                          <a:latin typeface="Cambria Math" panose="02040503050406030204" pitchFamily="18" charset="0"/>
                        </a:rPr>
                        <m:t>=0</m:t>
                      </m:r>
                    </m:oMath>
                  </m:oMathPara>
                </a14:m>
                <a:endParaRPr lang="en-US" sz="1600" dirty="0"/>
              </a:p>
              <a:p>
                <a:pPr marL="0" indent="0">
                  <a:buNone/>
                </a:pPr>
                <a:endParaRPr lang="en-US" sz="1600" dirty="0"/>
              </a:p>
              <a:p>
                <a:pPr marL="0" indent="0">
                  <a:buNone/>
                </a:pPr>
                <a:r>
                  <a:rPr lang="en-US" sz="1400" dirty="0"/>
                  <a:t>                   </a:t>
                </a:r>
                <a14:m>
                  <m:oMath xmlns:m="http://schemas.openxmlformats.org/officeDocument/2006/math">
                    <m:r>
                      <a:rPr lang="en-US" sz="1400" i="1">
                        <a:latin typeface="Cambria Math" panose="02040503050406030204" pitchFamily="18" charset="0"/>
                      </a:rPr>
                      <m:t>𝐾</m:t>
                    </m:r>
                    <m:r>
                      <a:rPr lang="en-US" sz="1400" i="1">
                        <a:latin typeface="Cambria Math" panose="02040503050406030204" pitchFamily="18" charset="0"/>
                      </a:rPr>
                      <m:t>≡</m:t>
                    </m:r>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𝑟</m:t>
                            </m:r>
                          </m:e>
                          <m:sup>
                            <m:r>
                              <a:rPr lang="en-US" sz="1400" i="1">
                                <a:latin typeface="Cambria Math" panose="02040503050406030204" pitchFamily="18" charset="0"/>
                              </a:rPr>
                              <m:t>2</m:t>
                            </m:r>
                          </m:sup>
                        </m:sSup>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e>
                    </m:d>
                    <m:r>
                      <a:rPr lang="en-US" sz="1400" i="1">
                        <a:latin typeface="Cambria Math" panose="02040503050406030204" pitchFamily="18" charset="0"/>
                      </a:rPr>
                      <m:t>𝜔</m:t>
                    </m:r>
                    <m:r>
                      <a:rPr lang="en-US" sz="1400" i="1">
                        <a:latin typeface="Cambria Math" panose="02040503050406030204" pitchFamily="18" charset="0"/>
                      </a:rPr>
                      <m:t>−</m:t>
                    </m:r>
                    <m:r>
                      <a:rPr lang="en-US" sz="1400" i="1">
                        <a:latin typeface="Cambria Math" panose="02040503050406030204" pitchFamily="18" charset="0"/>
                      </a:rPr>
                      <m:t>𝑎𝑚</m:t>
                    </m:r>
                    <m:r>
                      <m:rPr>
                        <m:nor/>
                      </m:rPr>
                      <a:rPr lang="en-US" sz="1400"/>
                      <m:t> </m:t>
                    </m:r>
                    <m:r>
                      <m:rPr>
                        <m:nor/>
                      </m:rPr>
                      <a:rPr lang="en-US" sz="1400"/>
                      <m:t>and</m:t>
                    </m:r>
                    <m:r>
                      <m:rPr>
                        <m:nor/>
                      </m:rPr>
                      <a:rPr lang="en-US" sz="1400"/>
                      <m:t> </m:t>
                    </m:r>
                    <m:r>
                      <a:rPr lang="en-US" sz="1400" i="1">
                        <a:latin typeface="Cambria Math" panose="02040503050406030204" pitchFamily="18" charset="0"/>
                      </a:rPr>
                      <m:t>𝜆</m:t>
                    </m:r>
                    <m:r>
                      <a:rPr lang="en-US" sz="1400" i="1">
                        <a:latin typeface="Cambria Math" panose="02040503050406030204" pitchFamily="18" charset="0"/>
                      </a:rPr>
                      <m:t>≡</m:t>
                    </m:r>
                    <m:r>
                      <a:rPr lang="en-US" sz="1400" i="1">
                        <a:latin typeface="Cambria Math" panose="02040503050406030204" pitchFamily="18" charset="0"/>
                      </a:rPr>
                      <m:t>𝐴</m:t>
                    </m:r>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sSup>
                      <m:sSupPr>
                        <m:ctrlPr>
                          <a:rPr lang="en-US" sz="1400" i="1">
                            <a:latin typeface="Cambria Math" panose="02040503050406030204" pitchFamily="18" charset="0"/>
                          </a:rPr>
                        </m:ctrlPr>
                      </m:sSupPr>
                      <m:e>
                        <m:r>
                          <a:rPr lang="en-US" sz="1400" i="1">
                            <a:latin typeface="Cambria Math" panose="02040503050406030204" pitchFamily="18" charset="0"/>
                          </a:rPr>
                          <m:t>𝜔</m:t>
                        </m:r>
                      </m:e>
                      <m:sup>
                        <m:r>
                          <a:rPr lang="en-US" sz="1400" i="1">
                            <a:latin typeface="Cambria Math" panose="02040503050406030204" pitchFamily="18" charset="0"/>
                          </a:rPr>
                          <m:t>2</m:t>
                        </m:r>
                      </m:sup>
                    </m:sSup>
                    <m:r>
                      <a:rPr lang="en-US" sz="1400" i="1">
                        <a:latin typeface="Cambria Math" panose="02040503050406030204" pitchFamily="18" charset="0"/>
                      </a:rPr>
                      <m:t>−2</m:t>
                    </m:r>
                    <m:r>
                      <a:rPr lang="en-US" sz="1400" i="1">
                        <a:latin typeface="Cambria Math" panose="02040503050406030204" pitchFamily="18" charset="0"/>
                      </a:rPr>
                      <m:t>𝑎𝑚</m:t>
                    </m:r>
                    <m:r>
                      <a:rPr lang="en-US" sz="1400" i="1">
                        <a:latin typeface="Cambria Math" panose="02040503050406030204" pitchFamily="18" charset="0"/>
                      </a:rPr>
                      <m:t>𝜔</m:t>
                    </m:r>
                  </m:oMath>
                </a14:m>
                <a:endParaRPr lang="en-US" sz="1400" dirty="0"/>
              </a:p>
            </p:txBody>
          </p:sp>
        </mc:Choice>
        <mc:Fallback xmlns="">
          <p:sp>
            <p:nvSpPr>
              <p:cNvPr id="6" name="Content Placeholder 2">
                <a:extLst>
                  <a:ext uri="{FF2B5EF4-FFF2-40B4-BE49-F238E27FC236}">
                    <a16:creationId xmlns:a16="http://schemas.microsoft.com/office/drawing/2014/main" id="{CC07EDEF-5F38-4D9D-9D3A-E2CBD9029C6E}"/>
                  </a:ext>
                </a:extLst>
              </p:cNvPr>
              <p:cNvSpPr>
                <a:spLocks noGrp="1" noRot="1" noChangeAspect="1" noMove="1" noResize="1" noEditPoints="1" noAdjustHandles="1" noChangeArrowheads="1" noChangeShapeType="1" noTextEdit="1"/>
              </p:cNvSpPr>
              <p:nvPr>
                <p:ph idx="1"/>
              </p:nvPr>
            </p:nvSpPr>
            <p:spPr>
              <a:xfrm>
                <a:off x="291816" y="2205850"/>
                <a:ext cx="5604971" cy="4591330"/>
              </a:xfrm>
              <a:blipFill>
                <a:blip r:embed="rId3"/>
                <a:stretch>
                  <a:fillRect l="-762" r="-4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2DFD1359-C85C-420B-9A23-FE6D236979E0}"/>
                  </a:ext>
                </a:extLst>
              </p:cNvPr>
              <p:cNvSpPr txBox="1">
                <a:spLocks/>
              </p:cNvSpPr>
              <p:nvPr/>
            </p:nvSpPr>
            <p:spPr>
              <a:xfrm>
                <a:off x="6044906" y="2317318"/>
                <a:ext cx="5604971" cy="459133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p>
              <a:p>
                <a:r>
                  <a:rPr lang="en-US" dirty="0"/>
                  <a:t>Given that this ODE is a confluent </a:t>
                </a:r>
                <a:r>
                  <a:rPr lang="en-US" dirty="0" err="1"/>
                  <a:t>Heun</a:t>
                </a:r>
                <a:r>
                  <a:rPr lang="en-US" dirty="0"/>
                  <a:t> ODE with 3 singular points, one of them is irregular. It is solved using the </a:t>
                </a:r>
                <a:r>
                  <a:rPr lang="en-US" b="1" dirty="0"/>
                  <a:t>MST</a:t>
                </a:r>
                <a:r>
                  <a:rPr lang="en-US" dirty="0"/>
                  <a:t> solution (Mano, 1996). </a:t>
                </a:r>
              </a:p>
              <a:p>
                <a:endParaRPr lang="en-US" dirty="0"/>
              </a:p>
              <a:p>
                <a:pPr algn="just"/>
                <a:r>
                  <a:rPr lang="en-US" dirty="0">
                    <a:solidFill>
                      <a:srgbClr val="00B050"/>
                    </a:solidFill>
                  </a:rPr>
                  <a:t>We are curious to how transformation to ingoing Eddington Finkelstein (IEF) coordinate can change the singular structure of the radial equation </a:t>
                </a:r>
                <a:r>
                  <a:rPr lang="en-US" dirty="0"/>
                  <a:t>(Campanelli,2001).</a:t>
                </a:r>
                <a:endParaRPr lang="en-US" dirty="0">
                  <a:solidFill>
                    <a:srgbClr val="00B050"/>
                  </a:solidFill>
                </a:endParaRPr>
              </a:p>
              <a:p>
                <a:pPr marL="0" indent="0">
                  <a:buNone/>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r>
                            <a:rPr lang="en-US" i="1">
                              <a:latin typeface="Cambria Math" panose="02040503050406030204" pitchFamily="18" charset="0"/>
                            </a:rPr>
                            <m:t>𝑑𝑟</m:t>
                          </m:r>
                          <m:r>
                            <a:rPr lang="en-US" i="1">
                              <a:latin typeface="Cambria Math" panose="02040503050406030204" pitchFamily="18" charset="0"/>
                            </a:rPr>
                            <m:t>=</m:t>
                          </m:r>
                          <m:r>
                            <a:rPr lang="en-US" i="1">
                              <a:latin typeface="Cambria Math" panose="02040503050406030204" pitchFamily="18" charset="0"/>
                            </a:rPr>
                            <m:t>𝑑𝑟</m:t>
                          </m:r>
                        </m:e>
                        <m:e>
                          <m:r>
                            <a:rPr lang="en-US" i="1">
                              <a:latin typeface="Cambria Math" panose="02040503050406030204" pitchFamily="18" charset="0"/>
                            </a:rPr>
                            <m:t>𝑑</m:t>
                          </m:r>
                          <m:r>
                            <a:rPr lang="en-US" i="1">
                              <a:latin typeface="Cambria Math" panose="02040503050406030204" pitchFamily="18" charset="0"/>
                            </a:rPr>
                            <m:t>𝜃</m:t>
                          </m:r>
                          <m:r>
                            <a:rPr lang="en-US" i="1">
                              <a:latin typeface="Cambria Math" panose="02040503050406030204" pitchFamily="18" charset="0"/>
                            </a:rPr>
                            <m:t>=</m:t>
                          </m:r>
                          <m:r>
                            <a:rPr lang="en-US" i="1">
                              <a:latin typeface="Cambria Math" panose="02040503050406030204" pitchFamily="18" charset="0"/>
                            </a:rPr>
                            <m:t>𝑑</m:t>
                          </m:r>
                          <m:r>
                            <a:rPr lang="en-US" i="1">
                              <a:latin typeface="Cambria Math" panose="02040503050406030204" pitchFamily="18" charset="0"/>
                            </a:rPr>
                            <m:t>𝜃</m:t>
                          </m:r>
                        </m:e>
                        <m:e>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𝑡</m:t>
                              </m:r>
                            </m:e>
                          </m:acc>
                          <m:r>
                            <a:rPr lang="en-US" i="1">
                              <a:latin typeface="Cambria Math" panose="02040503050406030204" pitchFamily="18" charset="0"/>
                            </a:rPr>
                            <m:t>=</m:t>
                          </m:r>
                          <m:r>
                            <a:rPr lang="en-US" i="1">
                              <a:latin typeface="Cambria Math" panose="02040503050406030204" pitchFamily="18" charset="0"/>
                            </a:rPr>
                            <m:t>𝑑𝑡</m:t>
                          </m:r>
                          <m:r>
                            <a:rPr lang="en-US" i="1">
                              <a:latin typeface="Cambria Math" panose="02040503050406030204" pitchFamily="18" charset="0"/>
                            </a:rPr>
                            <m:t>+</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num>
                            <m:den>
                              <m:r>
                                <a:rPr lang="en-US">
                                  <a:latin typeface="Cambria Math" panose="02040503050406030204" pitchFamily="18" charset="0"/>
                                </a:rPr>
                                <m:t>△</m:t>
                              </m:r>
                            </m:den>
                          </m:f>
                          <m:r>
                            <a:rPr lang="en-US" i="1">
                              <a:latin typeface="Cambria Math" panose="02040503050406030204" pitchFamily="18" charset="0"/>
                            </a:rPr>
                            <m:t>𝑑𝑟</m:t>
                          </m:r>
                        </m:e>
                        <m:e>
                          <m:r>
                            <a:rPr lang="en-US" i="1">
                              <a:latin typeface="Cambria Math" panose="02040503050406030204" pitchFamily="18" charset="0"/>
                            </a:rPr>
                            <m:t>𝑑</m:t>
                          </m:r>
                          <m:acc>
                            <m:accPr>
                              <m:chr m:val="̃"/>
                              <m:ctrlPr>
                                <a:rPr lang="en-US" i="1">
                                  <a:latin typeface="Cambria Math" panose="02040503050406030204" pitchFamily="18" charset="0"/>
                                </a:rPr>
                              </m:ctrlPr>
                            </m:accPr>
                            <m:e>
                              <m:r>
                                <a:rPr lang="en-US" i="1">
                                  <a:latin typeface="Cambria Math" panose="02040503050406030204" pitchFamily="18" charset="0"/>
                                </a:rPr>
                                <m:t>𝜙</m:t>
                              </m:r>
                            </m:e>
                          </m:acc>
                          <m:r>
                            <a:rPr lang="en-US" i="1">
                              <a:latin typeface="Cambria Math" panose="02040503050406030204" pitchFamily="18" charset="0"/>
                            </a:rPr>
                            <m:t>=</m:t>
                          </m:r>
                          <m:r>
                            <a:rPr lang="en-US" i="1">
                              <a:latin typeface="Cambria Math" panose="02040503050406030204" pitchFamily="18" charset="0"/>
                            </a:rPr>
                            <m:t>𝑑</m:t>
                          </m:r>
                          <m:r>
                            <a:rPr lang="en-US" i="1">
                              <a:latin typeface="Cambria Math" panose="02040503050406030204" pitchFamily="18" charset="0"/>
                            </a:rPr>
                            <m:t>𝜙</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𝑎</m:t>
                              </m:r>
                            </m:num>
                            <m:den>
                              <m:r>
                                <a:rPr lang="en-US">
                                  <a:latin typeface="Cambria Math" panose="02040503050406030204" pitchFamily="18" charset="0"/>
                                </a:rPr>
                                <m:t>△</m:t>
                              </m:r>
                            </m:den>
                          </m:f>
                          <m:r>
                            <a:rPr lang="en-US" i="1">
                              <a:latin typeface="Cambria Math" panose="02040503050406030204" pitchFamily="18" charset="0"/>
                            </a:rPr>
                            <m:t>𝑑𝑟</m:t>
                          </m:r>
                        </m:e>
                      </m:eqArr>
                    </m:oMath>
                  </m:oMathPara>
                </a14:m>
                <a:endParaRPr lang="en-US" dirty="0"/>
              </a:p>
              <a:p>
                <a:pPr marL="0" indent="0">
                  <a:buNone/>
                </a:pPr>
                <a:endParaRPr lang="en-US" dirty="0"/>
              </a:p>
              <a:p>
                <a:pPr marL="0" indent="0">
                  <a:buNone/>
                </a:pPr>
                <a:endParaRPr lang="en-US" dirty="0"/>
              </a:p>
              <a:p>
                <a:endParaRPr lang="en-US" dirty="0"/>
              </a:p>
              <a:p>
                <a:endParaRPr lang="en-US" dirty="0"/>
              </a:p>
              <a:p>
                <a:endParaRPr lang="en-US" dirty="0"/>
              </a:p>
              <a:p>
                <a:pPr marL="0" indent="0">
                  <a:buFont typeface="Arial" panose="020B0604020202020204" pitchFamily="34" charset="0"/>
                  <a:buNone/>
                </a:pPr>
                <a:endParaRPr lang="en-US" dirty="0"/>
              </a:p>
            </p:txBody>
          </p:sp>
        </mc:Choice>
        <mc:Fallback xmlns="">
          <p:sp>
            <p:nvSpPr>
              <p:cNvPr id="8" name="Content Placeholder 2">
                <a:extLst>
                  <a:ext uri="{FF2B5EF4-FFF2-40B4-BE49-F238E27FC236}">
                    <a16:creationId xmlns:a16="http://schemas.microsoft.com/office/drawing/2014/main" id="{2DFD1359-C85C-420B-9A23-FE6D236979E0}"/>
                  </a:ext>
                </a:extLst>
              </p:cNvPr>
              <p:cNvSpPr txBox="1">
                <a:spLocks noRot="1" noChangeAspect="1" noMove="1" noResize="1" noEditPoints="1" noAdjustHandles="1" noChangeArrowheads="1" noChangeShapeType="1" noTextEdit="1"/>
              </p:cNvSpPr>
              <p:nvPr/>
            </p:nvSpPr>
            <p:spPr>
              <a:xfrm>
                <a:off x="6044906" y="2317318"/>
                <a:ext cx="5604971" cy="4591330"/>
              </a:xfrm>
              <a:prstGeom prst="rect">
                <a:avLst/>
              </a:prstGeom>
              <a:blipFill>
                <a:blip r:embed="rId4"/>
                <a:stretch>
                  <a:fillRect l="-762" r="-435"/>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562BCF56-60BE-44BA-99DA-20218F5D9904}"/>
              </a:ext>
            </a:extLst>
          </p:cNvPr>
          <p:cNvSpPr>
            <a:spLocks noGrp="1"/>
          </p:cNvSpPr>
          <p:nvPr>
            <p:ph type="ftr" sz="quarter" idx="10"/>
          </p:nvPr>
        </p:nvSpPr>
        <p:spPr/>
        <p:txBody>
          <a:bodyPr/>
          <a:lstStyle/>
          <a:p>
            <a:r>
              <a:rPr lang="en-US" dirty="0"/>
              <a:t>13</a:t>
            </a:r>
          </a:p>
        </p:txBody>
      </p:sp>
    </p:spTree>
    <p:extLst>
      <p:ext uri="{BB962C8B-B14F-4D97-AF65-F5344CB8AC3E}">
        <p14:creationId xmlns:p14="http://schemas.microsoft.com/office/powerpoint/2010/main" val="22296524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E667B7-1F59-4CA9-8A01-E3A6B78061BC}"/>
              </a:ext>
            </a:extLst>
          </p:cNvPr>
          <p:cNvSpPr>
            <a:spLocks noGrp="1"/>
          </p:cNvSpPr>
          <p:nvPr>
            <p:ph type="title"/>
          </p:nvPr>
        </p:nvSpPr>
        <p:spPr>
          <a:xfrm>
            <a:off x="1111624" y="3118344"/>
            <a:ext cx="9632576" cy="1588127"/>
          </a:xfrm>
        </p:spPr>
        <p:txBody>
          <a:bodyPr/>
          <a:lstStyle/>
          <a:p>
            <a:pPr algn="ctr"/>
            <a:r>
              <a:rPr lang="en-US" dirty="0"/>
              <a:t>Metric perturbation for a </a:t>
            </a:r>
            <a:r>
              <a:rPr lang="en-US" dirty="0">
                <a:solidFill>
                  <a:srgbClr val="00B050"/>
                </a:solidFill>
              </a:rPr>
              <a:t>circularly orbiting </a:t>
            </a:r>
            <a:r>
              <a:rPr lang="en-US" dirty="0"/>
              <a:t>perturber around a black hole in Kerr spacetime.</a:t>
            </a:r>
            <a:endParaRPr lang="en-US" sz="4400" dirty="0"/>
          </a:p>
        </p:txBody>
      </p:sp>
      <p:sp>
        <p:nvSpPr>
          <p:cNvPr id="3" name="Footer Placeholder 2">
            <a:extLst>
              <a:ext uri="{FF2B5EF4-FFF2-40B4-BE49-F238E27FC236}">
                <a16:creationId xmlns:a16="http://schemas.microsoft.com/office/drawing/2014/main" id="{26340C4B-9ECF-496F-AFBE-C6ADB4A0049D}"/>
              </a:ext>
            </a:extLst>
          </p:cNvPr>
          <p:cNvSpPr>
            <a:spLocks noGrp="1"/>
          </p:cNvSpPr>
          <p:nvPr>
            <p:ph type="ftr" sz="quarter" idx="10"/>
          </p:nvPr>
        </p:nvSpPr>
        <p:spPr/>
        <p:txBody>
          <a:bodyPr/>
          <a:lstStyle/>
          <a:p>
            <a:r>
              <a:rPr lang="en-US" dirty="0"/>
              <a:t>14</a:t>
            </a:r>
          </a:p>
        </p:txBody>
      </p:sp>
    </p:spTree>
    <p:extLst>
      <p:ext uri="{BB962C8B-B14F-4D97-AF65-F5344CB8AC3E}">
        <p14:creationId xmlns:p14="http://schemas.microsoft.com/office/powerpoint/2010/main" val="1856170859"/>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0CD47-D7B3-4D44-A3C0-C9C08D295FF1}"/>
              </a:ext>
            </a:extLst>
          </p:cNvPr>
          <p:cNvSpPr>
            <a:spLocks noGrp="1"/>
          </p:cNvSpPr>
          <p:nvPr>
            <p:ph type="title"/>
          </p:nvPr>
        </p:nvSpPr>
        <p:spPr>
          <a:xfrm>
            <a:off x="566928" y="1001018"/>
            <a:ext cx="8262518" cy="1089529"/>
          </a:xfrm>
        </p:spPr>
        <p:txBody>
          <a:bodyPr/>
          <a:lstStyle/>
          <a:p>
            <a:r>
              <a:rPr lang="en-US" dirty="0"/>
              <a:t>I. Master Perturbation Equation in IEF</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7E597C9-26B4-4091-AB56-0F76E4427C23}"/>
                  </a:ext>
                </a:extLst>
              </p:cNvPr>
              <p:cNvSpPr>
                <a:spLocks noGrp="1"/>
              </p:cNvSpPr>
              <p:nvPr>
                <p:ph idx="1"/>
              </p:nvPr>
            </p:nvSpPr>
            <p:spPr>
              <a:xfrm>
                <a:off x="566927" y="2185416"/>
                <a:ext cx="10635498" cy="3968249"/>
              </a:xfrm>
            </p:spPr>
            <p:txBody>
              <a:bodyPr/>
              <a:lstStyle/>
              <a:p>
                <a:r>
                  <a:rPr lang="en-US" dirty="0"/>
                  <a:t>We obtained the Master Perturbation equation in IEF coordinates while using modified version of Kinnersley Tetrad. </a:t>
                </a:r>
              </a:p>
              <a:p>
                <a:endParaRPr lang="en-US" dirty="0"/>
              </a:p>
              <a:p>
                <a:r>
                  <a:rPr lang="en-US" dirty="0"/>
                  <a:t>The separability of this PDE and </a:t>
                </a:r>
                <a:r>
                  <a:rPr lang="en-US" dirty="0" err="1"/>
                  <a:t>decouplability</a:t>
                </a:r>
                <a:r>
                  <a:rPr lang="en-US" dirty="0"/>
                  <a:t> of the Radial and Angular ODEs was preserved.</a:t>
                </a:r>
              </a:p>
              <a:p>
                <a:endParaRPr lang="en-US" dirty="0"/>
              </a:p>
              <a:p>
                <a:r>
                  <a:rPr lang="en-US" dirty="0"/>
                  <a:t>The Angular equation was form-invariant, as a consequence of missing any mixing angular terms. However for the same reason, the Radial equation changed.  </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US" i="1">
                              <a:latin typeface="Cambria Math" panose="02040503050406030204" pitchFamily="18" charset="0"/>
                            </a:rPr>
                          </m:ctrlPr>
                        </m:dPr>
                        <m:e>
                          <m:r>
                            <m:rPr>
                              <m:sty m:val="p"/>
                            </m:rPr>
                            <a:rPr lang="en-US">
                              <a:latin typeface="Cambria Math" panose="02040503050406030204" pitchFamily="18" charset="0"/>
                            </a:rPr>
                            <m:t>Δ</m:t>
                          </m:r>
                          <m:f>
                            <m:fPr>
                              <m:ctrlPr>
                                <a:rPr lang="en-US" i="1">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𝑑</m:t>
                                  </m:r>
                                </m:e>
                                <m:sup>
                                  <m:r>
                                    <a:rPr lang="en-US" i="1">
                                      <a:latin typeface="Cambria Math" panose="02040503050406030204" pitchFamily="18" charset="0"/>
                                    </a:rPr>
                                    <m:t>2</m:t>
                                  </m:r>
                                </m:sup>
                              </m:sSup>
                            </m:num>
                            <m:den>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den>
                          </m:f>
                          <m:r>
                            <a:rPr lang="en-US" i="1">
                              <a:latin typeface="Cambria Math" panose="02040503050406030204" pitchFamily="18" charset="0"/>
                            </a:rPr>
                            <m:t>+2(</m:t>
                          </m:r>
                          <m:r>
                            <a:rPr lang="en-US" i="1">
                              <a:latin typeface="Cambria Math" panose="02040503050406030204" pitchFamily="18" charset="0"/>
                            </a:rPr>
                            <m:t>𝑖𝑎𝑚</m:t>
                          </m:r>
                          <m:r>
                            <a:rPr lang="en-US" i="1">
                              <a:latin typeface="Cambria Math" panose="02040503050406030204" pitchFamily="18" charset="0"/>
                            </a:rPr>
                            <m:t>−(1+</m:t>
                          </m:r>
                          <m:r>
                            <a:rPr lang="en-US" i="1">
                              <a:latin typeface="Cambria Math" panose="02040503050406030204" pitchFamily="18" charset="0"/>
                            </a:rPr>
                            <m:t>𝑠</m:t>
                          </m:r>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r>
                            <a:rPr lang="en-US" i="1">
                              <a:latin typeface="Cambria Math" panose="02040503050406030204" pitchFamily="18" charset="0"/>
                            </a:rPr>
                            <m:t>𝑀</m:t>
                          </m:r>
                          <m:r>
                            <a:rPr lang="en-US" i="1">
                              <a:latin typeface="Cambria Math" panose="02040503050406030204" pitchFamily="18" charset="0"/>
                            </a:rPr>
                            <m:t>)−2</m:t>
                          </m:r>
                          <m:r>
                            <a:rPr lang="en-US" i="1">
                              <a:latin typeface="Cambria Math" panose="02040503050406030204" pitchFamily="18" charset="0"/>
                            </a:rPr>
                            <m:t>𝑖𝑀𝑟</m:t>
                          </m:r>
                          <m:r>
                            <a:rPr lang="en-US" i="1">
                              <a:latin typeface="Cambria Math" panose="02040503050406030204" pitchFamily="18" charset="0"/>
                            </a:rPr>
                            <m:t>𝜔</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𝑑</m:t>
                              </m:r>
                            </m:num>
                            <m:den>
                              <m:r>
                                <a:rPr lang="en-US" i="1">
                                  <a:latin typeface="Cambria Math" panose="02040503050406030204" pitchFamily="18" charset="0"/>
                                </a:rPr>
                                <m:t>𝑑𝑟</m:t>
                              </m:r>
                            </m:den>
                          </m:f>
                          <m:r>
                            <a:rPr lang="en-US" i="1">
                              <a:latin typeface="Cambria Math" panose="02040503050406030204" pitchFamily="18" charset="0"/>
                            </a:rPr>
                            <m:t>+</m:t>
                          </m:r>
                          <m:d>
                            <m:dPr>
                              <m:begChr m:val="["/>
                              <m:endChr m:val="]"/>
                              <m:ctrlPr>
                                <a:rPr lang="en-US" i="1">
                                  <a:latin typeface="Cambria Math" panose="02040503050406030204" pitchFamily="18" charset="0"/>
                                </a:rPr>
                              </m:ctrlPr>
                            </m:dPr>
                            <m:e>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𝜆</m:t>
                                  </m:r>
                                </m:e>
                              </m:acc>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𝜔</m:t>
                                  </m:r>
                                </m:e>
                                <m:sup>
                                  <m:r>
                                    <a:rPr lang="en-US" i="1">
                                      <a:latin typeface="Cambria Math" panose="02040503050406030204" pitchFamily="18" charset="0"/>
                                    </a:rPr>
                                    <m:t>2</m:t>
                                  </m:r>
                                </m:sup>
                              </m:sSup>
                              <m:r>
                                <a:rPr lang="en-US" i="1">
                                  <a:latin typeface="Cambria Math" panose="02040503050406030204" pitchFamily="18" charset="0"/>
                                </a:rPr>
                                <m:t>(</m:t>
                              </m:r>
                              <m:r>
                                <m:rPr>
                                  <m:sty m:val="p"/>
                                </m:rPr>
                                <a:rPr lang="en-US">
                                  <a:latin typeface="Cambria Math" panose="02040503050406030204" pitchFamily="18" charset="0"/>
                                </a:rPr>
                                <m:t>Δ</m:t>
                              </m:r>
                              <m:r>
                                <a:rPr lang="en-US" i="1">
                                  <a:latin typeface="Cambria Math" panose="02040503050406030204" pitchFamily="18" charset="0"/>
                                </a:rPr>
                                <m:t>+4</m:t>
                              </m:r>
                              <m:r>
                                <a:rPr lang="en-US" i="1">
                                  <a:latin typeface="Cambria Math" panose="02040503050406030204" pitchFamily="18" charset="0"/>
                                </a:rPr>
                                <m:t>𝑀𝑟</m:t>
                              </m:r>
                              <m:r>
                                <a:rPr lang="en-US" i="1">
                                  <a:latin typeface="Cambria Math" panose="02040503050406030204" pitchFamily="18" charset="0"/>
                                </a:rPr>
                                <m:t>)+2</m:t>
                              </m:r>
                              <m:r>
                                <a:rPr lang="en-US" i="1">
                                  <a:latin typeface="Cambria Math" panose="02040503050406030204" pitchFamily="18" charset="0"/>
                                </a:rPr>
                                <m:t>𝑖𝑀</m:t>
                              </m:r>
                              <m:r>
                                <a:rPr lang="en-US" i="1">
                                  <a:latin typeface="Cambria Math" panose="02040503050406030204" pitchFamily="18" charset="0"/>
                                </a:rPr>
                                <m:t>(</m:t>
                              </m:r>
                              <m:r>
                                <a:rPr lang="en-US" i="1">
                                  <a:latin typeface="Cambria Math" panose="02040503050406030204" pitchFamily="18" charset="0"/>
                                </a:rPr>
                                <m:t>𝑠</m:t>
                              </m:r>
                              <m:r>
                                <a:rPr lang="en-US" i="1">
                                  <a:latin typeface="Cambria Math" panose="02040503050406030204" pitchFamily="18" charset="0"/>
                                </a:rPr>
                                <m:t>+1)</m:t>
                              </m:r>
                              <m:r>
                                <a:rPr lang="en-US" i="1">
                                  <a:latin typeface="Cambria Math" panose="02040503050406030204" pitchFamily="18" charset="0"/>
                                </a:rPr>
                                <m:t>𝜔</m:t>
                              </m:r>
                              <m:r>
                                <a:rPr lang="en-US" i="1">
                                  <a:latin typeface="Cambria Math" panose="02040503050406030204" pitchFamily="18" charset="0"/>
                                </a:rPr>
                                <m:t>+2</m:t>
                              </m:r>
                              <m:r>
                                <a:rPr lang="en-US" i="1">
                                  <a:latin typeface="Cambria Math" panose="02040503050406030204" pitchFamily="18" charset="0"/>
                                </a:rPr>
                                <m:t>𝑖𝑟𝑠</m:t>
                              </m:r>
                              <m:r>
                                <a:rPr lang="en-US" i="1">
                                  <a:latin typeface="Cambria Math" panose="02040503050406030204" pitchFamily="18" charset="0"/>
                                </a:rPr>
                                <m:t>𝜔</m:t>
                              </m:r>
                            </m:e>
                          </m:d>
                        </m:e>
                      </m:d>
                      <m:r>
                        <a:rPr lang="en-US" i="1">
                          <a:latin typeface="Cambria Math" panose="02040503050406030204" pitchFamily="18" charset="0"/>
                        </a:rPr>
                        <m:t>𝑅</m:t>
                      </m:r>
                      <m:r>
                        <a:rPr lang="en-US" b="0" i="1" smtClean="0">
                          <a:latin typeface="Cambria Math" panose="02040503050406030204" pitchFamily="18" charset="0"/>
                        </a:rPr>
                        <m:t>=0</m:t>
                      </m:r>
                    </m:oMath>
                  </m:oMathPara>
                </a14:m>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57E597C9-26B4-4091-AB56-0F76E4427C23}"/>
                  </a:ext>
                </a:extLst>
              </p:cNvPr>
              <p:cNvSpPr>
                <a:spLocks noGrp="1" noRot="1" noChangeAspect="1" noMove="1" noResize="1" noEditPoints="1" noAdjustHandles="1" noChangeArrowheads="1" noChangeShapeType="1" noTextEdit="1"/>
              </p:cNvSpPr>
              <p:nvPr>
                <p:ph idx="1"/>
              </p:nvPr>
            </p:nvSpPr>
            <p:spPr>
              <a:xfrm>
                <a:off x="566927" y="2185416"/>
                <a:ext cx="10635498" cy="3968249"/>
              </a:xfrm>
              <a:blipFill>
                <a:blip r:embed="rId2"/>
                <a:stretch>
                  <a:fillRect l="-630" t="-462"/>
                </a:stretch>
              </a:blipFill>
            </p:spPr>
            <p:txBody>
              <a:bodyPr/>
              <a:lstStyle/>
              <a:p>
                <a:r>
                  <a:rPr lang="en-US">
                    <a:noFill/>
                  </a:rPr>
                  <a:t> </a:t>
                </a:r>
              </a:p>
            </p:txBody>
          </p:sp>
        </mc:Fallback>
      </mc:AlternateContent>
      <p:sp>
        <p:nvSpPr>
          <p:cNvPr id="5" name="Footer Placeholder 4">
            <a:extLst>
              <a:ext uri="{FF2B5EF4-FFF2-40B4-BE49-F238E27FC236}">
                <a16:creationId xmlns:a16="http://schemas.microsoft.com/office/drawing/2014/main" id="{689DA1F9-D91B-4829-ADF3-F9DC88127CEF}"/>
              </a:ext>
            </a:extLst>
          </p:cNvPr>
          <p:cNvSpPr>
            <a:spLocks noGrp="1"/>
          </p:cNvSpPr>
          <p:nvPr>
            <p:ph type="ftr" sz="quarter" idx="10"/>
          </p:nvPr>
        </p:nvSpPr>
        <p:spPr/>
        <p:txBody>
          <a:bodyPr/>
          <a:lstStyle/>
          <a:p>
            <a:r>
              <a:rPr lang="en-US" dirty="0"/>
              <a:t>15</a:t>
            </a:r>
          </a:p>
        </p:txBody>
      </p:sp>
    </p:spTree>
    <p:extLst>
      <p:ext uri="{BB962C8B-B14F-4D97-AF65-F5344CB8AC3E}">
        <p14:creationId xmlns:p14="http://schemas.microsoft.com/office/powerpoint/2010/main" val="17627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0CD47-D7B3-4D44-A3C0-C9C08D295FF1}"/>
              </a:ext>
            </a:extLst>
          </p:cNvPr>
          <p:cNvSpPr>
            <a:spLocks noGrp="1"/>
          </p:cNvSpPr>
          <p:nvPr>
            <p:ph type="title"/>
          </p:nvPr>
        </p:nvSpPr>
        <p:spPr>
          <a:xfrm>
            <a:off x="566928" y="1001018"/>
            <a:ext cx="9476842" cy="1089529"/>
          </a:xfrm>
        </p:spPr>
        <p:txBody>
          <a:bodyPr/>
          <a:lstStyle/>
          <a:p>
            <a:r>
              <a:rPr lang="en-US" dirty="0"/>
              <a:t>II. Radial Equation and Boundary Conditions</a:t>
            </a:r>
          </a:p>
        </p:txBody>
      </p:sp>
      <p:sp>
        <p:nvSpPr>
          <p:cNvPr id="3" name="Content Placeholder 2">
            <a:extLst>
              <a:ext uri="{FF2B5EF4-FFF2-40B4-BE49-F238E27FC236}">
                <a16:creationId xmlns:a16="http://schemas.microsoft.com/office/drawing/2014/main" id="{57E597C9-26B4-4091-AB56-0F76E4427C23}"/>
              </a:ext>
            </a:extLst>
          </p:cNvPr>
          <p:cNvSpPr>
            <a:spLocks noGrp="1"/>
          </p:cNvSpPr>
          <p:nvPr>
            <p:ph idx="1"/>
          </p:nvPr>
        </p:nvSpPr>
        <p:spPr>
          <a:xfrm>
            <a:off x="566927" y="2185416"/>
            <a:ext cx="9553651" cy="3968249"/>
          </a:xfrm>
        </p:spPr>
        <p:txBody>
          <a:bodyPr/>
          <a:lstStyle/>
          <a:p>
            <a:r>
              <a:rPr lang="en-US" dirty="0"/>
              <a:t>Still, the Radial equation had the same singular structure that make it a Confluent Heun ODE. Hence, there is an effective single radial transformation equivalent to the BL-IEF transformation (</a:t>
            </a:r>
            <a:r>
              <a:rPr lang="en-US" dirty="0" err="1"/>
              <a:t>Ronveaux</a:t>
            </a:r>
            <a:r>
              <a:rPr lang="en-US" dirty="0"/>
              <a:t>, 2007). </a:t>
            </a:r>
          </a:p>
          <a:p>
            <a:endParaRPr lang="en-US" dirty="0"/>
          </a:p>
          <a:p>
            <a:r>
              <a:rPr lang="en-US" dirty="0"/>
              <a:t>In IEF, the Asymptotes of the Radial ODE, near the Horizon and in the asymptotic flat region; satisfy the physical boundary condition without any need for regularity conditions.</a:t>
            </a:r>
          </a:p>
          <a:p>
            <a:endParaRPr lang="en-US" dirty="0"/>
          </a:p>
          <a:p>
            <a:r>
              <a:rPr lang="en-US" dirty="0"/>
              <a:t>For the case of circularly orbiting perturber, we solved the inhomogeneous Radial equation using green method by utilizing the adjoint property of the decoupling operator for the linearized Einstein field for the Weyl scalars.</a:t>
            </a:r>
          </a:p>
          <a:p>
            <a:endParaRPr lang="en-US" dirty="0"/>
          </a:p>
        </p:txBody>
      </p:sp>
      <p:sp>
        <p:nvSpPr>
          <p:cNvPr id="5" name="Footer Placeholder 4">
            <a:extLst>
              <a:ext uri="{FF2B5EF4-FFF2-40B4-BE49-F238E27FC236}">
                <a16:creationId xmlns:a16="http://schemas.microsoft.com/office/drawing/2014/main" id="{8776F3D4-F0C6-4171-B7D4-078279C60375}"/>
              </a:ext>
            </a:extLst>
          </p:cNvPr>
          <p:cNvSpPr>
            <a:spLocks noGrp="1"/>
          </p:cNvSpPr>
          <p:nvPr>
            <p:ph type="ftr" sz="quarter" idx="10"/>
          </p:nvPr>
        </p:nvSpPr>
        <p:spPr/>
        <p:txBody>
          <a:bodyPr/>
          <a:lstStyle/>
          <a:p>
            <a:r>
              <a:rPr lang="en-US" dirty="0"/>
              <a:t>16</a:t>
            </a:r>
          </a:p>
        </p:txBody>
      </p:sp>
    </p:spTree>
    <p:extLst>
      <p:ext uri="{BB962C8B-B14F-4D97-AF65-F5344CB8AC3E}">
        <p14:creationId xmlns:p14="http://schemas.microsoft.com/office/powerpoint/2010/main" val="322721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0CD47-D7B3-4D44-A3C0-C9C08D295FF1}"/>
              </a:ext>
            </a:extLst>
          </p:cNvPr>
          <p:cNvSpPr>
            <a:spLocks noGrp="1"/>
          </p:cNvSpPr>
          <p:nvPr>
            <p:ph type="title"/>
          </p:nvPr>
        </p:nvSpPr>
        <p:spPr>
          <a:xfrm>
            <a:off x="476868" y="964114"/>
            <a:ext cx="11238264" cy="1089529"/>
          </a:xfrm>
        </p:spPr>
        <p:txBody>
          <a:bodyPr/>
          <a:lstStyle/>
          <a:p>
            <a:r>
              <a:rPr lang="en-US" dirty="0"/>
              <a:t>III. CCKW and Metric Reconstruction and Completion</a:t>
            </a:r>
          </a:p>
        </p:txBody>
      </p:sp>
      <p:sp>
        <p:nvSpPr>
          <p:cNvPr id="3" name="Content Placeholder 2">
            <a:extLst>
              <a:ext uri="{FF2B5EF4-FFF2-40B4-BE49-F238E27FC236}">
                <a16:creationId xmlns:a16="http://schemas.microsoft.com/office/drawing/2014/main" id="{57E597C9-26B4-4091-AB56-0F76E4427C23}"/>
              </a:ext>
            </a:extLst>
          </p:cNvPr>
          <p:cNvSpPr>
            <a:spLocks noGrp="1"/>
          </p:cNvSpPr>
          <p:nvPr>
            <p:ph idx="1"/>
          </p:nvPr>
        </p:nvSpPr>
        <p:spPr>
          <a:xfrm>
            <a:off x="566927" y="2185416"/>
            <a:ext cx="9985249" cy="3968249"/>
          </a:xfrm>
        </p:spPr>
        <p:txBody>
          <a:bodyPr/>
          <a:lstStyle/>
          <a:p>
            <a:r>
              <a:rPr lang="en-US" dirty="0"/>
              <a:t>The Hertz-Weyl equations persevered their angular and radial signatures as well. Moreover the Angular one was form invariant in the outgoing radiation gauge.</a:t>
            </a:r>
          </a:p>
          <a:p>
            <a:endParaRPr lang="en-US" dirty="0"/>
          </a:p>
          <a:p>
            <a:r>
              <a:rPr lang="en-US" dirty="0"/>
              <a:t>Algebraizing this equation was manageable after utilizing that also Hertz potential satisfy the master perturbation equation (shah, 2015).</a:t>
            </a:r>
          </a:p>
          <a:p>
            <a:endParaRPr lang="en-US" dirty="0"/>
          </a:p>
          <a:p>
            <a:r>
              <a:rPr lang="en-US" dirty="0"/>
              <a:t>We also obtained regular missing perturbation parts due to perturbating the Angular Momentum and Mass of the Blackhole.</a:t>
            </a:r>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DA4032BC-DCBE-4518-BD00-3F14C70B14CD}"/>
              </a:ext>
            </a:extLst>
          </p:cNvPr>
          <p:cNvSpPr>
            <a:spLocks noGrp="1"/>
          </p:cNvSpPr>
          <p:nvPr>
            <p:ph type="ftr" sz="quarter" idx="10"/>
          </p:nvPr>
        </p:nvSpPr>
        <p:spPr/>
        <p:txBody>
          <a:bodyPr/>
          <a:lstStyle/>
          <a:p>
            <a:r>
              <a:rPr lang="en-US" dirty="0"/>
              <a:t>17</a:t>
            </a:r>
          </a:p>
        </p:txBody>
      </p:sp>
    </p:spTree>
    <p:extLst>
      <p:ext uri="{BB962C8B-B14F-4D97-AF65-F5344CB8AC3E}">
        <p14:creationId xmlns:p14="http://schemas.microsoft.com/office/powerpoint/2010/main" val="117195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A3C87-CEA0-4E8F-8A63-430F3F8D5FEE}"/>
              </a:ext>
            </a:extLst>
          </p:cNvPr>
          <p:cNvSpPr>
            <a:spLocks noGrp="1"/>
          </p:cNvSpPr>
          <p:nvPr>
            <p:ph type="title"/>
          </p:nvPr>
        </p:nvSpPr>
        <p:spPr>
          <a:xfrm>
            <a:off x="566928" y="1499616"/>
            <a:ext cx="10515600" cy="590931"/>
          </a:xfrm>
        </p:spPr>
        <p:txBody>
          <a:bodyPr/>
          <a:lstStyle/>
          <a:p>
            <a:r>
              <a:rPr lang="en-US" dirty="0"/>
              <a:t>Conclusion and Discussion</a:t>
            </a:r>
          </a:p>
        </p:txBody>
      </p:sp>
      <p:sp>
        <p:nvSpPr>
          <p:cNvPr id="4" name="Content Placeholder 2">
            <a:extLst>
              <a:ext uri="{FF2B5EF4-FFF2-40B4-BE49-F238E27FC236}">
                <a16:creationId xmlns:a16="http://schemas.microsoft.com/office/drawing/2014/main" id="{07F24DF5-7FBC-48DB-BE57-8D439F5C3D7A}"/>
              </a:ext>
            </a:extLst>
          </p:cNvPr>
          <p:cNvSpPr txBox="1">
            <a:spLocks/>
          </p:cNvSpPr>
          <p:nvPr/>
        </p:nvSpPr>
        <p:spPr>
          <a:xfrm>
            <a:off x="566927" y="2185416"/>
            <a:ext cx="10699787" cy="3968249"/>
          </a:xfrm>
          <a:prstGeom prst="rect">
            <a:avLst/>
          </a:prstGeom>
        </p:spPr>
        <p:txBody>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We have constructed the Metric in terms of the Radial and Angular solution for the case of Circularly orbiting perturber close to the Horizon. This still valid beyond the Horizon although we are not sure what might be the possible theoretical outcomes of working the construction in region between two horizons.</a:t>
            </a:r>
          </a:p>
          <a:p>
            <a:endParaRPr lang="en-US" dirty="0"/>
          </a:p>
          <a:p>
            <a:r>
              <a:rPr lang="en-US" dirty="0"/>
              <a:t>In principle the Master Teukolsky perturbation equation has the same analytical structure in both of BL and IEF coordinates which makes the MST solution for the radial part valid also for the latter.</a:t>
            </a:r>
          </a:p>
          <a:p>
            <a:endParaRPr lang="en-US" dirty="0"/>
          </a:p>
          <a:p>
            <a:r>
              <a:rPr lang="en-US" dirty="0"/>
              <a:t>There was no need for any regularization condition on the Horizon to make the radial part satisfy the physical boundary conditions there.</a:t>
            </a:r>
          </a:p>
          <a:p>
            <a:endParaRPr lang="en-US" dirty="0"/>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DBBF3D1E-CAB6-4F0D-B52E-69A36291260C}"/>
              </a:ext>
            </a:extLst>
          </p:cNvPr>
          <p:cNvSpPr>
            <a:spLocks noGrp="1"/>
          </p:cNvSpPr>
          <p:nvPr>
            <p:ph type="ftr" sz="quarter" idx="10"/>
          </p:nvPr>
        </p:nvSpPr>
        <p:spPr/>
        <p:txBody>
          <a:bodyPr/>
          <a:lstStyle/>
          <a:p>
            <a:r>
              <a:rPr lang="en-US" dirty="0"/>
              <a:t>18</a:t>
            </a:r>
          </a:p>
        </p:txBody>
      </p:sp>
    </p:spTree>
    <p:extLst>
      <p:ext uri="{BB962C8B-B14F-4D97-AF65-F5344CB8AC3E}">
        <p14:creationId xmlns:p14="http://schemas.microsoft.com/office/powerpoint/2010/main" val="3308078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E667B7-1F59-4CA9-8A01-E3A6B78061BC}"/>
              </a:ext>
            </a:extLst>
          </p:cNvPr>
          <p:cNvSpPr>
            <a:spLocks noGrp="1"/>
          </p:cNvSpPr>
          <p:nvPr>
            <p:ph type="title"/>
          </p:nvPr>
        </p:nvSpPr>
        <p:spPr>
          <a:xfrm>
            <a:off x="1111624" y="4004740"/>
            <a:ext cx="9632576" cy="701731"/>
          </a:xfrm>
        </p:spPr>
        <p:txBody>
          <a:bodyPr/>
          <a:lstStyle/>
          <a:p>
            <a:pPr algn="ctr"/>
            <a:r>
              <a:rPr lang="en-US" sz="4400" dirty="0"/>
              <a:t>Background</a:t>
            </a:r>
          </a:p>
        </p:txBody>
      </p:sp>
      <p:sp>
        <p:nvSpPr>
          <p:cNvPr id="3" name="Footer Placeholder 2">
            <a:extLst>
              <a:ext uri="{FF2B5EF4-FFF2-40B4-BE49-F238E27FC236}">
                <a16:creationId xmlns:a16="http://schemas.microsoft.com/office/drawing/2014/main" id="{D7AE4BA7-4D89-4844-A235-1E9E80F5DA08}"/>
              </a:ext>
            </a:extLst>
          </p:cNvPr>
          <p:cNvSpPr>
            <a:spLocks noGrp="1"/>
          </p:cNvSpPr>
          <p:nvPr>
            <p:ph type="ftr" sz="quarter" idx="10"/>
          </p:nvPr>
        </p:nvSpPr>
        <p:spPr/>
        <p:txBody>
          <a:bodyPr/>
          <a:lstStyle/>
          <a:p>
            <a:r>
              <a:rPr lang="en-US" dirty="0"/>
              <a:t>1</a:t>
            </a:r>
          </a:p>
        </p:txBody>
      </p:sp>
    </p:spTree>
    <p:extLst>
      <p:ext uri="{BB962C8B-B14F-4D97-AF65-F5344CB8AC3E}">
        <p14:creationId xmlns:p14="http://schemas.microsoft.com/office/powerpoint/2010/main" val="2174839626"/>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A3C87-CEA0-4E8F-8A63-430F3F8D5FEE}"/>
              </a:ext>
            </a:extLst>
          </p:cNvPr>
          <p:cNvSpPr>
            <a:spLocks noGrp="1"/>
          </p:cNvSpPr>
          <p:nvPr>
            <p:ph type="title"/>
          </p:nvPr>
        </p:nvSpPr>
        <p:spPr>
          <a:xfrm>
            <a:off x="4188891" y="3489939"/>
            <a:ext cx="10515600" cy="590931"/>
          </a:xfrm>
        </p:spPr>
        <p:txBody>
          <a:bodyPr/>
          <a:lstStyle/>
          <a:p>
            <a:r>
              <a:rPr lang="en-US" dirty="0"/>
              <a:t>Questions?</a:t>
            </a:r>
          </a:p>
        </p:txBody>
      </p:sp>
    </p:spTree>
    <p:extLst>
      <p:ext uri="{BB962C8B-B14F-4D97-AF65-F5344CB8AC3E}">
        <p14:creationId xmlns:p14="http://schemas.microsoft.com/office/powerpoint/2010/main" val="3590946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A3C87-CEA0-4E8F-8A63-430F3F8D5FEE}"/>
              </a:ext>
            </a:extLst>
          </p:cNvPr>
          <p:cNvSpPr>
            <a:spLocks noGrp="1"/>
          </p:cNvSpPr>
          <p:nvPr>
            <p:ph type="title"/>
          </p:nvPr>
        </p:nvSpPr>
        <p:spPr>
          <a:xfrm>
            <a:off x="4247885" y="3489939"/>
            <a:ext cx="10515600" cy="590931"/>
          </a:xfrm>
        </p:spPr>
        <p:txBody>
          <a:bodyPr/>
          <a:lstStyle/>
          <a:p>
            <a:r>
              <a:rPr lang="en-US" dirty="0"/>
              <a:t>Thank You!</a:t>
            </a:r>
          </a:p>
        </p:txBody>
      </p:sp>
    </p:spTree>
    <p:extLst>
      <p:ext uri="{BB962C8B-B14F-4D97-AF65-F5344CB8AC3E}">
        <p14:creationId xmlns:p14="http://schemas.microsoft.com/office/powerpoint/2010/main" val="2231536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468955" y="1526210"/>
            <a:ext cx="10982815" cy="590931"/>
          </a:xfrm>
        </p:spPr>
        <p:txBody>
          <a:bodyPr/>
          <a:lstStyle/>
          <a:p>
            <a:r>
              <a:rPr lang="en-US" dirty="0"/>
              <a:t>Kerr Spacetime</a:t>
            </a:r>
          </a:p>
        </p:txBody>
      </p:sp>
      <p:sp>
        <p:nvSpPr>
          <p:cNvPr id="8" name="Content Placeholder 2">
            <a:extLst>
              <a:ext uri="{FF2B5EF4-FFF2-40B4-BE49-F238E27FC236}">
                <a16:creationId xmlns:a16="http://schemas.microsoft.com/office/drawing/2014/main" id="{8798B2E0-0D6F-4657-88D0-6F34231FFDF8}"/>
              </a:ext>
            </a:extLst>
          </p:cNvPr>
          <p:cNvSpPr>
            <a:spLocks noGrp="1"/>
          </p:cNvSpPr>
          <p:nvPr>
            <p:ph idx="1"/>
          </p:nvPr>
        </p:nvSpPr>
        <p:spPr>
          <a:xfrm>
            <a:off x="490783" y="2185988"/>
            <a:ext cx="5469001" cy="4591330"/>
          </a:xfrm>
        </p:spPr>
        <p:txBody>
          <a:bodyPr>
            <a:normAutofit/>
          </a:bodyPr>
          <a:lstStyle/>
          <a:p>
            <a:pPr marL="0" indent="0">
              <a:buNone/>
            </a:pPr>
            <a:endParaRPr lang="en-US" sz="2000" dirty="0"/>
          </a:p>
          <a:p>
            <a:r>
              <a:rPr lang="en-US" dirty="0"/>
              <a:t>An axial symmetric &amp; stationary solution for the Einstein Field Equations (EFE). </a:t>
            </a:r>
          </a:p>
          <a:p>
            <a:endParaRPr lang="en-US" dirty="0"/>
          </a:p>
          <a:p>
            <a:r>
              <a:rPr lang="en-US" dirty="0"/>
              <a:t>A candidate to describe rotating astrophysical objects in General relativity</a:t>
            </a:r>
            <a:r>
              <a:rPr lang="en-US" i="1" dirty="0"/>
              <a:t>. For example a rotating blackhole of Mass M and Angular momentum J.</a:t>
            </a:r>
          </a:p>
          <a:p>
            <a:pPr marL="0" indent="0">
              <a:buNone/>
            </a:pPr>
            <a:r>
              <a:rPr lang="en-US" dirty="0"/>
              <a:t> </a:t>
            </a:r>
          </a:p>
          <a:p>
            <a:endParaRPr lang="en-US" dirty="0"/>
          </a:p>
          <a:p>
            <a:endParaRPr lang="en-US" dirty="0"/>
          </a:p>
          <a:p>
            <a:endParaRPr lang="en-US" dirty="0"/>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4C469459-C38C-41DA-A724-AEBF457D0C29}"/>
              </a:ext>
            </a:extLst>
          </p:cNvPr>
          <p:cNvSpPr>
            <a:spLocks noGrp="1"/>
          </p:cNvSpPr>
          <p:nvPr>
            <p:ph type="ftr" sz="quarter" idx="10"/>
          </p:nvPr>
        </p:nvSpPr>
        <p:spPr/>
        <p:txBody>
          <a:bodyPr/>
          <a:lstStyle/>
          <a:p>
            <a:r>
              <a:rPr lang="en-US" dirty="0"/>
              <a:t>2</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C0B52523-AC5E-4875-BBA6-0BE647B27923}"/>
                  </a:ext>
                </a:extLst>
              </p:cNvPr>
              <p:cNvSpPr/>
              <p:nvPr/>
            </p:nvSpPr>
            <p:spPr>
              <a:xfrm>
                <a:off x="5797941" y="2516536"/>
                <a:ext cx="6152195" cy="27358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𝑀𝑟</m:t>
                                  </m:r>
                                </m:num>
                                <m:den>
                                  <m:r>
                                    <m:rPr>
                                      <m:sty m:val="p"/>
                                    </m:rPr>
                                    <a:rPr lang="en-US">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𝑡</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smtClean="0">
                                  <a:solidFill>
                                    <a:schemeClr val="tx2">
                                      <a:lumMod val="75000"/>
                                    </a:schemeClr>
                                  </a:solidFill>
                                  <a:latin typeface="Cambria Math" panose="02040503050406030204" pitchFamily="18" charset="0"/>
                                </a:rPr>
                              </m:ctrlPr>
                            </m:dPr>
                            <m:e>
                              <m:f>
                                <m:fPr>
                                  <m:ctrlPr>
                                    <a:rPr lang="en-US" i="1">
                                      <a:solidFill>
                                        <a:schemeClr val="tx2">
                                          <a:lumMod val="75000"/>
                                        </a:schemeClr>
                                      </a:solidFill>
                                      <a:latin typeface="Cambria Math" panose="02040503050406030204" pitchFamily="18" charset="0"/>
                                    </a:rPr>
                                  </m:ctrlPr>
                                </m:fPr>
                                <m:num>
                                  <m:r>
                                    <a:rPr lang="en-US" i="1">
                                      <a:solidFill>
                                        <a:schemeClr val="tx2">
                                          <a:lumMod val="75000"/>
                                        </a:schemeClr>
                                      </a:solidFill>
                                      <a:latin typeface="Cambria Math" panose="02040503050406030204" pitchFamily="18" charset="0"/>
                                    </a:rPr>
                                    <m:t>4</m:t>
                                  </m:r>
                                  <m:r>
                                    <a:rPr lang="en-US" i="1">
                                      <a:solidFill>
                                        <a:schemeClr val="tx2">
                                          <a:lumMod val="75000"/>
                                        </a:schemeClr>
                                      </a:solidFill>
                                      <a:latin typeface="Cambria Math" panose="02040503050406030204" pitchFamily="18" charset="0"/>
                                    </a:rPr>
                                    <m:t>𝑀𝑎𝑟</m:t>
                                  </m:r>
                                  <m:sSup>
                                    <m:sSupPr>
                                      <m:ctrlPr>
                                        <a:rPr lang="en-US" i="1">
                                          <a:solidFill>
                                            <a:schemeClr val="tx2">
                                              <a:lumMod val="75000"/>
                                            </a:schemeClr>
                                          </a:solidFill>
                                          <a:latin typeface="Cambria Math" panose="02040503050406030204" pitchFamily="18" charset="0"/>
                                        </a:rPr>
                                      </m:ctrlPr>
                                    </m:sSupPr>
                                    <m:e>
                                      <m:r>
                                        <m:rPr>
                                          <m:sty m:val="p"/>
                                        </m:rPr>
                                        <a:rPr lang="en-US">
                                          <a:solidFill>
                                            <a:schemeClr val="tx2">
                                              <a:lumMod val="75000"/>
                                            </a:schemeClr>
                                          </a:solidFill>
                                          <a:latin typeface="Cambria Math" panose="02040503050406030204" pitchFamily="18" charset="0"/>
                                        </a:rPr>
                                        <m:t>sin</m:t>
                                      </m:r>
                                    </m:e>
                                    <m:sup>
                                      <m:r>
                                        <a:rPr lang="en-US" i="1">
                                          <a:solidFill>
                                            <a:schemeClr val="tx2">
                                              <a:lumMod val="75000"/>
                                            </a:schemeClr>
                                          </a:solidFill>
                                          <a:latin typeface="Cambria Math" panose="02040503050406030204" pitchFamily="18" charset="0"/>
                                        </a:rPr>
                                        <m:t>2</m:t>
                                      </m:r>
                                    </m:sup>
                                  </m:sSup>
                                  <m:r>
                                    <a:rPr lang="en-US" i="1">
                                      <a:solidFill>
                                        <a:schemeClr val="tx2">
                                          <a:lumMod val="75000"/>
                                        </a:schemeClr>
                                      </a:solidFill>
                                      <a:latin typeface="Cambria Math" panose="02040503050406030204" pitchFamily="18" charset="0"/>
                                    </a:rPr>
                                    <m:t>𝜃</m:t>
                                  </m:r>
                                </m:num>
                                <m:den>
                                  <m:r>
                                    <m:rPr>
                                      <m:sty m:val="p"/>
                                    </m:rPr>
                                    <a:rPr lang="en-US">
                                      <a:solidFill>
                                        <a:schemeClr val="tx2">
                                          <a:lumMod val="75000"/>
                                        </a:schemeClr>
                                      </a:solidFill>
                                      <a:latin typeface="Cambria Math" panose="02040503050406030204" pitchFamily="18" charset="0"/>
                                    </a:rPr>
                                    <m:t>Σ</m:t>
                                  </m:r>
                                </m:den>
                              </m:f>
                            </m:e>
                          </m:d>
                          <m:r>
                            <a:rPr lang="en-US" i="1">
                              <a:solidFill>
                                <a:schemeClr val="tx2">
                                  <a:lumMod val="75000"/>
                                </a:schemeClr>
                              </a:solidFill>
                              <a:latin typeface="Cambria Math" panose="02040503050406030204" pitchFamily="18" charset="0"/>
                            </a:rPr>
                            <m:t>𝑑𝑡𝑑</m:t>
                          </m:r>
                          <m:r>
                            <a:rPr lang="en-US" i="1">
                              <a:solidFill>
                                <a:schemeClr val="tx2">
                                  <a:lumMod val="75000"/>
                                </a:schemeClr>
                              </a:solidFill>
                              <a:latin typeface="Cambria Math" panose="02040503050406030204" pitchFamily="18" charset="0"/>
                            </a:rPr>
                            <m:t>𝜑</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Σ</m:t>
                                  </m:r>
                                </m:num>
                                <m:den>
                                  <m:r>
                                    <a:rPr lang="en-US" smtClean="0">
                                      <a:solidFill>
                                        <a:srgbClr val="FF0000"/>
                                      </a:solidFill>
                                      <a:latin typeface="Cambria Math" panose="02040503050406030204" pitchFamily="18" charset="0"/>
                                    </a:rPr>
                                    <m:t>△</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e>
                        <m:e>
                          <m:r>
                            <a:rPr lang="en-US" i="1">
                              <a:latin typeface="Cambria Math" panose="02040503050406030204" pitchFamily="18" charset="0"/>
                            </a:rPr>
                            <m:t>−</m:t>
                          </m:r>
                          <m:r>
                            <m:rPr>
                              <m:sty m:val="p"/>
                            </m:rPr>
                            <a:rPr lang="en-US">
                              <a:latin typeface="Cambria Math" panose="02040503050406030204" pitchFamily="18" charset="0"/>
                            </a:rPr>
                            <m:t>Σ</m:t>
                          </m:r>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𝜃</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𝑟</m:t>
                                  </m:r>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num>
                                <m:den>
                                  <m:r>
                                    <m:rPr>
                                      <m:sty m:val="p"/>
                                    </m:rPr>
                                    <a:rPr lang="en-US">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𝜑</m:t>
                              </m:r>
                            </m:e>
                            <m:sup>
                              <m:r>
                                <a:rPr lang="en-US" i="1">
                                  <a:latin typeface="Cambria Math" panose="02040503050406030204" pitchFamily="18" charset="0"/>
                                </a:rPr>
                                <m:t>2</m:t>
                              </m:r>
                            </m:sup>
                          </m:sSup>
                        </m:e>
                      </m:eqArr>
                    </m:oMath>
                  </m:oMathPara>
                </a14:m>
                <a:endParaRPr lang="en-US" dirty="0"/>
              </a:p>
              <a:p>
                <a:endParaRPr lang="en-US"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𝑎</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𝐽</m:t>
                          </m:r>
                        </m:num>
                        <m:den>
                          <m:r>
                            <a:rPr lang="en-US" i="1">
                              <a:latin typeface="Cambria Math" panose="02040503050406030204" pitchFamily="18" charset="0"/>
                            </a:rPr>
                            <m:t>𝑀</m:t>
                          </m:r>
                        </m:den>
                      </m:f>
                      <m:r>
                        <a:rPr lang="en-US" i="1">
                          <a:latin typeface="Cambria Math" panose="02040503050406030204" pitchFamily="18" charset="0"/>
                        </a:rPr>
                        <m:t>             </m:t>
                      </m:r>
                      <m:r>
                        <m:rPr>
                          <m:sty m:val="p"/>
                        </m:rPr>
                        <a:rPr lang="en-US">
                          <a:latin typeface="Cambria Math" panose="02040503050406030204" pitchFamily="18" charset="0"/>
                        </a:rPr>
                        <m:t>Σ</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sSup>
                        <m:sSupPr>
                          <m:ctrlPr>
                            <a:rPr lang="en-US" i="1">
                              <a:latin typeface="Cambria Math" panose="02040503050406030204" pitchFamily="18" charset="0"/>
                            </a:rPr>
                          </m:ctrlPr>
                        </m:sSupPr>
                        <m:e>
                          <m:r>
                            <m:rPr>
                              <m:sty m:val="p"/>
                            </m:rPr>
                            <a:rPr lang="en-US">
                              <a:latin typeface="Cambria Math" panose="02040503050406030204" pitchFamily="18" charset="0"/>
                            </a:rPr>
                            <m:t>cos</m:t>
                          </m:r>
                        </m:e>
                        <m:sup>
                          <m:r>
                            <a:rPr lang="en-US" i="1">
                              <a:latin typeface="Cambria Math" panose="02040503050406030204" pitchFamily="18" charset="0"/>
                            </a:rPr>
                            <m:t>2</m:t>
                          </m:r>
                        </m:sup>
                      </m:sSup>
                      <m:r>
                        <a:rPr lang="en-US" i="1">
                          <a:latin typeface="Cambria Math" panose="02040503050406030204" pitchFamily="18" charset="0"/>
                        </a:rPr>
                        <m:t>𝜃</m:t>
                      </m:r>
                      <m:r>
                        <a:rPr lang="en-US">
                          <a:latin typeface="Cambria Math" panose="02040503050406030204" pitchFamily="18" charset="0"/>
                        </a:rPr>
                        <m:t>               </m:t>
                      </m:r>
                      <m:r>
                        <a:rPr lang="en-US" smtClean="0">
                          <a:solidFill>
                            <a:srgbClr val="FF0000"/>
                          </a:solidFill>
                          <a:latin typeface="Cambria Math" panose="02040503050406030204" pitchFamily="18" charset="0"/>
                        </a:rPr>
                        <m:t>△</m:t>
                      </m:r>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𝑟</m:t>
                          </m:r>
                        </m:e>
                        <m:sup>
                          <m:r>
                            <a:rPr lang="en-US" i="1">
                              <a:solidFill>
                                <a:srgbClr val="FF0000"/>
                              </a:solidFill>
                              <a:latin typeface="Cambria Math" panose="02040503050406030204" pitchFamily="18" charset="0"/>
                            </a:rPr>
                            <m:t>2</m:t>
                          </m:r>
                        </m:sup>
                      </m:sSup>
                      <m:r>
                        <a:rPr lang="en-US" i="1">
                          <a:solidFill>
                            <a:srgbClr val="FF0000"/>
                          </a:solidFill>
                          <a:latin typeface="Cambria Math" panose="02040503050406030204" pitchFamily="18" charset="0"/>
                        </a:rPr>
                        <m:t>−2</m:t>
                      </m:r>
                      <m:r>
                        <a:rPr lang="en-US" i="1">
                          <a:solidFill>
                            <a:srgbClr val="FF0000"/>
                          </a:solidFill>
                          <a:latin typeface="Cambria Math" panose="02040503050406030204" pitchFamily="18" charset="0"/>
                        </a:rPr>
                        <m:t>𝑀𝑟</m:t>
                      </m:r>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𝑎</m:t>
                          </m:r>
                        </m:e>
                        <m:sup>
                          <m:r>
                            <a:rPr lang="en-US" i="1">
                              <a:solidFill>
                                <a:srgbClr val="FF0000"/>
                              </a:solidFill>
                              <a:latin typeface="Cambria Math" panose="02040503050406030204" pitchFamily="18" charset="0"/>
                            </a:rPr>
                            <m:t>2</m:t>
                          </m:r>
                        </m:sup>
                      </m:sSup>
                      <m:r>
                        <a:rPr lang="en-US" i="1">
                          <a:solidFill>
                            <a:srgbClr val="FF0000"/>
                          </a:solidFill>
                          <a:latin typeface="Cambria Math" panose="02040503050406030204" pitchFamily="18" charset="0"/>
                        </a:rPr>
                        <m:t>.</m:t>
                      </m:r>
                    </m:oMath>
                  </m:oMathPara>
                </a14:m>
                <a:endParaRPr lang="en-US" dirty="0"/>
              </a:p>
              <a:p>
                <a:endParaRPr lang="en-US" dirty="0"/>
              </a:p>
              <a:p>
                <a:pPr algn="ctr"/>
                <a:r>
                  <a:rPr lang="en-US" dirty="0"/>
                  <a:t>Kerr Metric in </a:t>
                </a:r>
                <a:r>
                  <a:rPr lang="en-US" dirty="0">
                    <a:solidFill>
                      <a:srgbClr val="FF0000"/>
                    </a:solidFill>
                  </a:rPr>
                  <a:t>Boyer-Lindquist Coordinates</a:t>
                </a:r>
              </a:p>
            </p:txBody>
          </p:sp>
        </mc:Choice>
        <mc:Fallback xmlns="">
          <p:sp>
            <p:nvSpPr>
              <p:cNvPr id="5" name="Rectangle 4">
                <a:extLst>
                  <a:ext uri="{FF2B5EF4-FFF2-40B4-BE49-F238E27FC236}">
                    <a16:creationId xmlns:a16="http://schemas.microsoft.com/office/drawing/2014/main" id="{C0B52523-AC5E-4875-BBA6-0BE647B27923}"/>
                  </a:ext>
                </a:extLst>
              </p:cNvPr>
              <p:cNvSpPr>
                <a:spLocks noRot="1" noChangeAspect="1" noMove="1" noResize="1" noEditPoints="1" noAdjustHandles="1" noChangeArrowheads="1" noChangeShapeType="1" noTextEdit="1"/>
              </p:cNvSpPr>
              <p:nvPr/>
            </p:nvSpPr>
            <p:spPr>
              <a:xfrm>
                <a:off x="5797941" y="2516536"/>
                <a:ext cx="6152195" cy="2735877"/>
              </a:xfrm>
              <a:prstGeom prst="rect">
                <a:avLst/>
              </a:prstGeom>
              <a:blipFill>
                <a:blip r:embed="rId2"/>
                <a:stretch>
                  <a:fillRect b="-2673"/>
                </a:stretch>
              </a:blipFill>
            </p:spPr>
            <p:txBody>
              <a:bodyPr/>
              <a:lstStyle/>
              <a:p>
                <a:r>
                  <a:rPr lang="en-US">
                    <a:noFill/>
                  </a:rPr>
                  <a:t> </a:t>
                </a:r>
              </a:p>
            </p:txBody>
          </p:sp>
        </mc:Fallback>
      </mc:AlternateContent>
    </p:spTree>
    <p:extLst>
      <p:ext uri="{BB962C8B-B14F-4D97-AF65-F5344CB8AC3E}">
        <p14:creationId xmlns:p14="http://schemas.microsoft.com/office/powerpoint/2010/main" val="10801916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2B306-E58C-4918-8057-F78E5676770C}"/>
              </a:ext>
            </a:extLst>
          </p:cNvPr>
          <p:cNvSpPr>
            <a:spLocks noGrp="1"/>
          </p:cNvSpPr>
          <p:nvPr>
            <p:ph type="title"/>
          </p:nvPr>
        </p:nvSpPr>
        <p:spPr>
          <a:xfrm>
            <a:off x="566927" y="1499616"/>
            <a:ext cx="8423323" cy="590931"/>
          </a:xfrm>
        </p:spPr>
        <p:txBody>
          <a:bodyPr/>
          <a:lstStyle/>
          <a:p>
            <a:r>
              <a:rPr lang="en-US" dirty="0"/>
              <a:t>Perturbed Kerr: Path I </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F9DD2C4-70A4-4CE6-98C7-F2AB47A4913B}"/>
                  </a:ext>
                </a:extLst>
              </p:cNvPr>
              <p:cNvSpPr>
                <a:spLocks noGrp="1"/>
              </p:cNvSpPr>
              <p:nvPr>
                <p:ph idx="1"/>
              </p:nvPr>
            </p:nvSpPr>
            <p:spPr>
              <a:xfrm>
                <a:off x="566928" y="2185416"/>
                <a:ext cx="6291072" cy="3968249"/>
              </a:xfrm>
            </p:spPr>
            <p:txBody>
              <a:bodyPr/>
              <a:lstStyle/>
              <a:p>
                <a:r>
                  <a:rPr lang="en-US" dirty="0"/>
                  <a:t>If we want to study first order perturbation of the Einstein Field equation(EFE). We can try the convenient method of linearizing the full Metric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𝜇𝜈</m:t>
                        </m:r>
                      </m:sub>
                    </m:sSub>
                  </m:oMath>
                </a14:m>
                <a:r>
                  <a:rPr lang="en-US" dirty="0"/>
                  <a:t> as following: </a:t>
                </a:r>
              </a:p>
              <a:p>
                <a:pPr marL="0" indent="0" algn="ctr">
                  <a:buNone/>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𝜇𝜈</m:t>
                        </m:r>
                      </m:sub>
                    </m:sSub>
                  </m:oMath>
                </a14:m>
                <a:r>
                  <a:rPr lang="en-US" dirty="0"/>
                  <a:t>=</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𝑔</m:t>
                        </m:r>
                      </m:e>
                      <m:sub>
                        <m:r>
                          <a:rPr lang="en-US" i="1">
                            <a:latin typeface="Cambria Math" panose="02040503050406030204" pitchFamily="18" charset="0"/>
                          </a:rPr>
                          <m:t>𝜇𝜈</m:t>
                        </m:r>
                      </m:sub>
                      <m:sup>
                        <m:r>
                          <a:rPr lang="en-US" b="0" i="1" smtClean="0">
                            <a:latin typeface="Cambria Math" panose="02040503050406030204" pitchFamily="18" charset="0"/>
                          </a:rPr>
                          <m:t>𝑘𝑒𝑟𝑟</m:t>
                        </m:r>
                      </m:sup>
                    </m:sSubSup>
                  </m:oMath>
                </a14:m>
                <a:r>
                  <a:rPr lang="en-US" dirty="0"/>
                  <a:t>+</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𝑔</m:t>
                        </m:r>
                      </m:e>
                      <m:sub>
                        <m:r>
                          <a:rPr lang="en-US" i="1">
                            <a:latin typeface="Cambria Math" panose="02040503050406030204" pitchFamily="18" charset="0"/>
                          </a:rPr>
                          <m:t>𝜇𝜈</m:t>
                        </m:r>
                      </m:sub>
                      <m:sup>
                        <m:r>
                          <a:rPr lang="en-US" i="1">
                            <a:latin typeface="Cambria Math" panose="02040503050406030204" pitchFamily="18" charset="0"/>
                          </a:rPr>
                          <m:t>(1)</m:t>
                        </m:r>
                      </m:sup>
                    </m:sSubSup>
                  </m:oMath>
                </a14:m>
                <a:r>
                  <a:rPr lang="en-US" dirty="0"/>
                  <a:t> </a:t>
                </a:r>
              </a:p>
              <a:p>
                <a:pPr marL="0" indent="0" algn="ctr">
                  <a:buNone/>
                </a:pPr>
                <a:endParaRPr lang="en-US" dirty="0"/>
              </a:p>
              <a:p>
                <a:r>
                  <a:rPr lang="en-US" dirty="0"/>
                  <a:t>Then try to Use the background EFF to obtain the linearized one?! </a:t>
                </a:r>
              </a:p>
              <a:p>
                <a:pPr marL="0" indent="0">
                  <a:buNone/>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𝐺</m:t>
                          </m:r>
                        </m:e>
                        <m:sub>
                          <m:r>
                            <a:rPr lang="en-US" i="1">
                              <a:latin typeface="Cambria Math" panose="02040503050406030204" pitchFamily="18" charset="0"/>
                            </a:rPr>
                            <m:t>𝜇𝜈</m:t>
                          </m:r>
                        </m:sub>
                        <m:sup>
                          <m:r>
                            <a:rPr lang="en-US" i="1">
                              <a:latin typeface="Cambria Math" panose="02040503050406030204" pitchFamily="18" charset="0"/>
                            </a:rPr>
                            <m:t>(1)</m:t>
                          </m:r>
                        </m:sup>
                      </m:sSubSup>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𝑅</m:t>
                          </m:r>
                        </m:e>
                        <m:sub>
                          <m:r>
                            <a:rPr lang="en-US" i="1">
                              <a:latin typeface="Cambria Math" panose="02040503050406030204" pitchFamily="18" charset="0"/>
                            </a:rPr>
                            <m:t>𝜇𝜈</m:t>
                          </m:r>
                        </m:sub>
                        <m:sup>
                          <m:r>
                            <a:rPr lang="en-US" i="1">
                              <a:latin typeface="Cambria Math" panose="02040503050406030204" pitchFamily="18" charset="0"/>
                            </a:rPr>
                            <m:t>(1)</m:t>
                          </m:r>
                        </m:sup>
                      </m:sSub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sSubSup>
                        <m:sSubSupPr>
                          <m:ctrlPr>
                            <a:rPr lang="en-US" i="1">
                              <a:latin typeface="Cambria Math" panose="02040503050406030204" pitchFamily="18" charset="0"/>
                            </a:rPr>
                          </m:ctrlPr>
                        </m:sSubSupPr>
                        <m:e>
                          <m:r>
                            <a:rPr lang="en-US" i="1">
                              <a:latin typeface="Cambria Math" panose="02040503050406030204" pitchFamily="18" charset="0"/>
                            </a:rPr>
                            <m:t>𝑔</m:t>
                          </m:r>
                        </m:e>
                        <m:sub>
                          <m:r>
                            <a:rPr lang="en-US" i="1">
                              <a:latin typeface="Cambria Math" panose="02040503050406030204" pitchFamily="18" charset="0"/>
                            </a:rPr>
                            <m:t>𝜇𝜈</m:t>
                          </m:r>
                        </m:sub>
                        <m:sup>
                          <m:r>
                            <a:rPr lang="en-US" i="1">
                              <a:latin typeface="Cambria Math" panose="02040503050406030204" pitchFamily="18" charset="0"/>
                            </a:rPr>
                            <m:t>𝐵</m:t>
                          </m:r>
                        </m:sup>
                      </m:sSubSup>
                      <m:sSup>
                        <m:sSupPr>
                          <m:ctrlPr>
                            <a:rPr lang="en-US"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(1)</m:t>
                          </m:r>
                        </m:sup>
                      </m:sSup>
                      <m:r>
                        <a:rPr lang="en-US" i="1">
                          <a:latin typeface="Cambria Math" panose="02040503050406030204" pitchFamily="18" charset="0"/>
                        </a:rPr>
                        <m:t>=</m:t>
                      </m:r>
                      <m:r>
                        <a:rPr lang="en-US" i="1">
                          <a:latin typeface="Cambria Math" panose="02040503050406030204" pitchFamily="18" charset="0"/>
                        </a:rPr>
                        <m:t>𝜅</m:t>
                      </m:r>
                      <m:sSubSup>
                        <m:sSubSupPr>
                          <m:ctrlPr>
                            <a:rPr lang="en-US" i="1">
                              <a:latin typeface="Cambria Math" panose="02040503050406030204" pitchFamily="18" charset="0"/>
                            </a:rPr>
                          </m:ctrlPr>
                        </m:sSubSupPr>
                        <m:e>
                          <m:r>
                            <a:rPr lang="en-US" i="1">
                              <a:latin typeface="Cambria Math" panose="02040503050406030204" pitchFamily="18" charset="0"/>
                            </a:rPr>
                            <m:t>𝑇</m:t>
                          </m:r>
                        </m:e>
                        <m:sub>
                          <m:r>
                            <a:rPr lang="en-US" i="1">
                              <a:latin typeface="Cambria Math" panose="02040503050406030204" pitchFamily="18" charset="0"/>
                            </a:rPr>
                            <m:t>𝜇𝜈</m:t>
                          </m:r>
                        </m:sub>
                        <m:sup>
                          <m:r>
                            <a:rPr lang="en-US" i="1">
                              <a:latin typeface="Cambria Math" panose="02040503050406030204" pitchFamily="18" charset="0"/>
                            </a:rPr>
                            <m:t>(1)</m:t>
                          </m:r>
                        </m:sup>
                      </m:sSubSup>
                    </m:oMath>
                  </m:oMathPara>
                </a14:m>
                <a:endParaRPr lang="en-US" dirty="0"/>
              </a:p>
              <a:p>
                <a:endParaRPr lang="en-US" dirty="0"/>
              </a:p>
            </p:txBody>
          </p:sp>
        </mc:Choice>
        <mc:Fallback xmlns="">
          <p:sp>
            <p:nvSpPr>
              <p:cNvPr id="3" name="Content Placeholder 2">
                <a:extLst>
                  <a:ext uri="{FF2B5EF4-FFF2-40B4-BE49-F238E27FC236}">
                    <a16:creationId xmlns:a16="http://schemas.microsoft.com/office/drawing/2014/main" id="{1F9DD2C4-70A4-4CE6-98C7-F2AB47A4913B}"/>
                  </a:ext>
                </a:extLst>
              </p:cNvPr>
              <p:cNvSpPr>
                <a:spLocks noGrp="1" noRot="1" noChangeAspect="1" noMove="1" noResize="1" noEditPoints="1" noAdjustHandles="1" noChangeArrowheads="1" noChangeShapeType="1" noTextEdit="1"/>
              </p:cNvSpPr>
              <p:nvPr>
                <p:ph idx="1"/>
              </p:nvPr>
            </p:nvSpPr>
            <p:spPr>
              <a:xfrm>
                <a:off x="566928" y="2185416"/>
                <a:ext cx="6291072" cy="3968249"/>
              </a:xfrm>
              <a:blipFill>
                <a:blip r:embed="rId2"/>
                <a:stretch>
                  <a:fillRect l="-1066" t="-462" r="-1647"/>
                </a:stretch>
              </a:blipFill>
            </p:spPr>
            <p:txBody>
              <a:bodyPr/>
              <a:lstStyle/>
              <a:p>
                <a:r>
                  <a:rPr lang="en-US">
                    <a:noFill/>
                  </a:rPr>
                  <a:t> </a:t>
                </a:r>
              </a:p>
            </p:txBody>
          </p:sp>
        </mc:Fallback>
      </mc:AlternateContent>
      <p:sp>
        <p:nvSpPr>
          <p:cNvPr id="11" name="Content Placeholder 2">
            <a:extLst>
              <a:ext uri="{FF2B5EF4-FFF2-40B4-BE49-F238E27FC236}">
                <a16:creationId xmlns:a16="http://schemas.microsoft.com/office/drawing/2014/main" id="{203962C6-27CB-4068-9D7A-56190C78231D}"/>
              </a:ext>
            </a:extLst>
          </p:cNvPr>
          <p:cNvSpPr txBox="1">
            <a:spLocks/>
          </p:cNvSpPr>
          <p:nvPr/>
        </p:nvSpPr>
        <p:spPr>
          <a:xfrm>
            <a:off x="6857999" y="3429000"/>
            <a:ext cx="5028429" cy="88900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FF0000"/>
                </a:solidFill>
              </a:rPr>
              <a:t>Won’t be fruitful due to lack of gauge decoupled the Background and linearized FE.</a:t>
            </a:r>
          </a:p>
        </p:txBody>
      </p:sp>
      <p:sp>
        <p:nvSpPr>
          <p:cNvPr id="12" name="Footer Placeholder 3">
            <a:extLst>
              <a:ext uri="{FF2B5EF4-FFF2-40B4-BE49-F238E27FC236}">
                <a16:creationId xmlns:a16="http://schemas.microsoft.com/office/drawing/2014/main" id="{5CF839A9-4F74-45FD-9AD3-DAD289C28653}"/>
              </a:ext>
            </a:extLst>
          </p:cNvPr>
          <p:cNvSpPr>
            <a:spLocks noGrp="1"/>
          </p:cNvSpPr>
          <p:nvPr>
            <p:ph type="ftr" sz="quarter" idx="10"/>
          </p:nvPr>
        </p:nvSpPr>
        <p:spPr>
          <a:xfrm>
            <a:off x="7574280" y="6319774"/>
            <a:ext cx="4114800" cy="365125"/>
          </a:xfrm>
        </p:spPr>
        <p:txBody>
          <a:bodyPr/>
          <a:lstStyle/>
          <a:p>
            <a:r>
              <a:rPr lang="en-US" dirty="0"/>
              <a:t>3</a:t>
            </a:r>
          </a:p>
        </p:txBody>
      </p:sp>
    </p:spTree>
    <p:extLst>
      <p:ext uri="{BB962C8B-B14F-4D97-AF65-F5344CB8AC3E}">
        <p14:creationId xmlns:p14="http://schemas.microsoft.com/office/powerpoint/2010/main" val="48660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2B306-E58C-4918-8057-F78E5676770C}"/>
              </a:ext>
            </a:extLst>
          </p:cNvPr>
          <p:cNvSpPr>
            <a:spLocks noGrp="1"/>
          </p:cNvSpPr>
          <p:nvPr>
            <p:ph type="title"/>
          </p:nvPr>
        </p:nvSpPr>
        <p:spPr/>
        <p:txBody>
          <a:bodyPr/>
          <a:lstStyle/>
          <a:p>
            <a:r>
              <a:rPr lang="en-US" dirty="0"/>
              <a:t>Perturbed Kerr: Path II</a:t>
            </a:r>
          </a:p>
        </p:txBody>
      </p:sp>
      <p:sp>
        <p:nvSpPr>
          <p:cNvPr id="10" name="Content Placeholder 2">
            <a:extLst>
              <a:ext uri="{FF2B5EF4-FFF2-40B4-BE49-F238E27FC236}">
                <a16:creationId xmlns:a16="http://schemas.microsoft.com/office/drawing/2014/main" id="{9ED80DF4-1713-491A-B350-EBA67A3E13CC}"/>
              </a:ext>
            </a:extLst>
          </p:cNvPr>
          <p:cNvSpPr txBox="1">
            <a:spLocks/>
          </p:cNvSpPr>
          <p:nvPr/>
        </p:nvSpPr>
        <p:spPr>
          <a:xfrm>
            <a:off x="595536" y="1973187"/>
            <a:ext cx="4983922" cy="4591330"/>
          </a:xfrm>
          <a:prstGeom prst="rect">
            <a:avLst/>
          </a:prstGeom>
        </p:spPr>
        <p:txBody>
          <a:bodyPr vert="horz" lIns="91440" tIns="45720" rIns="91440" bIns="45720" rtlCol="0">
            <a:normAutofit/>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dirty="0"/>
          </a:p>
          <a:p>
            <a:pPr algn="just"/>
            <a:r>
              <a:rPr lang="en-US" dirty="0"/>
              <a:t>Perturbing Kerr spacetime is conducted within the Newman–Penrose (NP) formalism.</a:t>
            </a:r>
          </a:p>
          <a:p>
            <a:pPr algn="just"/>
            <a:endParaRPr lang="en-US" dirty="0"/>
          </a:p>
          <a:p>
            <a:pPr algn="just"/>
            <a:r>
              <a:rPr lang="en-US" dirty="0"/>
              <a:t>Instead of starting with linearized metric, we linearized the </a:t>
            </a:r>
            <a:r>
              <a:rPr lang="en-US" b="1" dirty="0">
                <a:solidFill>
                  <a:schemeClr val="accent5">
                    <a:lumMod val="60000"/>
                    <a:lumOff val="40000"/>
                  </a:schemeClr>
                </a:solidFill>
              </a:rPr>
              <a:t>Weyl-Scalars. </a:t>
            </a:r>
            <a:r>
              <a:rPr lang="en-US" dirty="0"/>
              <a:t> </a:t>
            </a:r>
          </a:p>
          <a:p>
            <a:pPr algn="just"/>
            <a:endParaRPr lang="en-US" dirty="0"/>
          </a:p>
          <a:p>
            <a:endParaRPr lang="en-US" dirty="0"/>
          </a:p>
          <a:p>
            <a:pPr marL="0" indent="0">
              <a:buFont typeface="Arial" panose="020B0604020202020204" pitchFamily="34" charset="0"/>
              <a:buNone/>
            </a:pPr>
            <a:endParaRPr lang="en-US" dirty="0"/>
          </a:p>
          <a:p>
            <a:pPr marL="0" indent="0">
              <a:buNone/>
            </a:pPr>
            <a:endParaRPr lang="en-US" dirty="0"/>
          </a:p>
          <a:p>
            <a:endParaRPr lang="en-US" dirty="0"/>
          </a:p>
          <a:p>
            <a:endParaRPr lang="en-US" dirty="0"/>
          </a:p>
          <a:p>
            <a:pPr marL="0" indent="0">
              <a:buFont typeface="Arial" panose="020B0604020202020204" pitchFamily="34" charset="0"/>
              <a:buNone/>
            </a:pPr>
            <a:endParaRPr lang="en-US"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13E146DC-7E42-418E-82E9-CC579007CBA4}"/>
                  </a:ext>
                </a:extLst>
              </p:cNvPr>
              <p:cNvSpPr/>
              <p:nvPr/>
            </p:nvSpPr>
            <p:spPr>
              <a:xfrm>
                <a:off x="5975967" y="2486998"/>
                <a:ext cx="5587552" cy="3587072"/>
              </a:xfrm>
              <a:prstGeom prst="rect">
                <a:avLst/>
              </a:prstGeom>
            </p:spPr>
            <p:txBody>
              <a:bodyPr wrap="square">
                <a:spAutoFit/>
              </a:bodyPr>
              <a:lstStyle/>
              <a:p>
                <a:pPr marL="285750" indent="-285750" algn="just">
                  <a:buFont typeface="Arial" panose="020B0604020202020204" pitchFamily="34" charset="0"/>
                  <a:buChar char="•"/>
                </a:pPr>
                <a:r>
                  <a:rPr lang="en-US" dirty="0"/>
                  <a:t>In NP, </a:t>
                </a:r>
                <a:r>
                  <a:rPr lang="en-US" b="1" dirty="0"/>
                  <a:t>Weyl-Tensor</a:t>
                </a:r>
                <a:r>
                  <a:rPr lang="en-US" dirty="0"/>
                  <a:t> get projected around four null directions </a:t>
                </a:r>
                <a14:m>
                  <m:oMath xmlns:m="http://schemas.openxmlformats.org/officeDocument/2006/math">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𝑙</m:t>
                            </m:r>
                          </m:e>
                          <m:sub>
                            <m:r>
                              <a:rPr lang="en-US" i="1">
                                <a:latin typeface="Cambria Math" panose="02040503050406030204" pitchFamily="18" charset="0"/>
                              </a:rPr>
                              <m:t>𝑎</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𝑛</m:t>
                            </m:r>
                          </m:e>
                          <m:sub>
                            <m:r>
                              <a:rPr lang="en-US" i="1">
                                <a:latin typeface="Cambria Math" panose="02040503050406030204" pitchFamily="18" charset="0"/>
                              </a:rPr>
                              <m:t>𝑎</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𝑎</m:t>
                            </m:r>
                          </m:sub>
                        </m:sSub>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𝑚</m:t>
                                </m:r>
                              </m:e>
                            </m:acc>
                          </m:e>
                          <m:sub>
                            <m:r>
                              <a:rPr lang="en-US" i="1">
                                <a:latin typeface="Cambria Math" panose="02040503050406030204" pitchFamily="18" charset="0"/>
                              </a:rPr>
                              <m:t>𝑎</m:t>
                            </m:r>
                          </m:sub>
                        </m:sSub>
                      </m:e>
                    </m:d>
                  </m:oMath>
                </a14:m>
                <a:r>
                  <a:rPr lang="en-US" dirty="0"/>
                  <a:t> which are known as the </a:t>
                </a:r>
                <a:r>
                  <a:rPr lang="en-US" b="1" dirty="0"/>
                  <a:t>Tetrads</a:t>
                </a:r>
                <a:r>
                  <a:rPr lang="en-US" dirty="0"/>
                  <a:t>.</a:t>
                </a:r>
              </a:p>
              <a:p>
                <a:pPr algn="just"/>
                <a:endParaRPr lang="en-US" dirty="0"/>
              </a:p>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𝑎𝑏𝑐𝑑</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𝑎</m:t>
                              </m:r>
                            </m:sup>
                          </m:sSup>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𝑏</m:t>
                              </m:r>
                            </m:sup>
                          </m:sSup>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𝑐</m:t>
                              </m:r>
                            </m:sup>
                          </m:sSup>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𝑑</m:t>
                              </m:r>
                            </m:sup>
                          </m:sSup>
                        </m:e>
                        <m:e>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𝑎𝑏𝑐𝑑</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𝑎</m:t>
                              </m:r>
                            </m:sup>
                          </m:sSup>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𝑏</m:t>
                              </m:r>
                            </m:sup>
                          </m:sSup>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𝑐</m:t>
                              </m:r>
                            </m:sup>
                          </m:sSup>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𝑑</m:t>
                              </m:r>
                            </m:sup>
                          </m:sSup>
                        </m:e>
                        <m:e>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𝑎𝑏𝑐𝑑</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𝑎</m:t>
                              </m:r>
                            </m:sup>
                          </m:sSup>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𝑏</m:t>
                              </m:r>
                            </m:sup>
                          </m:sSup>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𝑚</m:t>
                                  </m:r>
                                </m:e>
                              </m:acc>
                            </m:e>
                            <m:sup>
                              <m:r>
                                <a:rPr lang="en-US" i="1">
                                  <a:latin typeface="Cambria Math" panose="02040503050406030204" pitchFamily="18" charset="0"/>
                                </a:rPr>
                                <m:t>𝑐</m:t>
                              </m:r>
                            </m:sup>
                          </m:sSup>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𝑑</m:t>
                              </m:r>
                            </m:sup>
                          </m:sSup>
                        </m:e>
                        <m:e>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3</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𝑎𝑏𝑐𝑑</m:t>
                              </m:r>
                            </m:sub>
                          </m:sSub>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𝑎</m:t>
                              </m:r>
                            </m:sup>
                          </m:sSup>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𝑏</m:t>
                              </m:r>
                            </m:sup>
                          </m:sSup>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𝑚</m:t>
                                  </m:r>
                                </m:e>
                              </m:acc>
                            </m:e>
                            <m:sup>
                              <m:r>
                                <a:rPr lang="en-US" i="1">
                                  <a:latin typeface="Cambria Math" panose="02040503050406030204" pitchFamily="18" charset="0"/>
                                </a:rPr>
                                <m:t>𝑐</m:t>
                              </m:r>
                            </m:sup>
                          </m:sSup>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𝑑</m:t>
                              </m:r>
                            </m:sup>
                          </m:sSup>
                        </m:e>
                        <m:e>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4</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𝑎𝑏𝑐𝑑</m:t>
                              </m:r>
                            </m:sub>
                          </m:sSub>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𝑎</m:t>
                              </m:r>
                            </m:sup>
                          </m:sSup>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𝑚</m:t>
                                  </m:r>
                                </m:e>
                              </m:acc>
                            </m:e>
                            <m:sup>
                              <m:r>
                                <a:rPr lang="en-US" i="1">
                                  <a:latin typeface="Cambria Math" panose="02040503050406030204" pitchFamily="18" charset="0"/>
                                </a:rPr>
                                <m:t>𝑏</m:t>
                              </m:r>
                            </m:sup>
                          </m:sSup>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𝑐</m:t>
                              </m:r>
                            </m:sup>
                          </m:sSup>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𝑚</m:t>
                                  </m:r>
                                </m:e>
                              </m:acc>
                            </m:e>
                            <m:sup>
                              <m:r>
                                <a:rPr lang="en-US" i="1">
                                  <a:latin typeface="Cambria Math" panose="02040503050406030204" pitchFamily="18" charset="0"/>
                                </a:rPr>
                                <m:t>𝑑</m:t>
                              </m:r>
                            </m:sup>
                          </m:sSup>
                        </m:e>
                      </m:eqArr>
                    </m:oMath>
                  </m:oMathPara>
                </a14:m>
                <a:endParaRPr lang="en-US" dirty="0"/>
              </a:p>
              <a:p>
                <a:endParaRPr lang="en-US" dirty="0"/>
              </a:p>
              <a:p>
                <a:r>
                  <a:rPr lang="en-US" dirty="0"/>
                  <a:t>The resultant quantities are five-complex scalar field known as the Weyl-Scalars </a:t>
                </a:r>
                <a14:m>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𝑛</m:t>
                        </m:r>
                      </m:sub>
                    </m:sSub>
                  </m:oMath>
                </a14:m>
                <a:r>
                  <a:rPr lang="en-US" dirty="0"/>
                  <a:t>. </a:t>
                </a:r>
              </a:p>
            </p:txBody>
          </p:sp>
        </mc:Choice>
        <mc:Fallback xmlns="">
          <p:sp>
            <p:nvSpPr>
              <p:cNvPr id="4" name="Rectangle 3">
                <a:extLst>
                  <a:ext uri="{FF2B5EF4-FFF2-40B4-BE49-F238E27FC236}">
                    <a16:creationId xmlns:a16="http://schemas.microsoft.com/office/drawing/2014/main" id="{13E146DC-7E42-418E-82E9-CC579007CBA4}"/>
                  </a:ext>
                </a:extLst>
              </p:cNvPr>
              <p:cNvSpPr>
                <a:spLocks noRot="1" noChangeAspect="1" noMove="1" noResize="1" noEditPoints="1" noAdjustHandles="1" noChangeArrowheads="1" noChangeShapeType="1" noTextEdit="1"/>
              </p:cNvSpPr>
              <p:nvPr/>
            </p:nvSpPr>
            <p:spPr>
              <a:xfrm>
                <a:off x="5975967" y="2486998"/>
                <a:ext cx="5587552" cy="3587072"/>
              </a:xfrm>
              <a:prstGeom prst="rect">
                <a:avLst/>
              </a:prstGeom>
              <a:blipFill>
                <a:blip r:embed="rId2"/>
                <a:stretch>
                  <a:fillRect l="-872" t="-1020" r="-872" b="-1871"/>
                </a:stretch>
              </a:blipFill>
            </p:spPr>
            <p:txBody>
              <a:bodyPr/>
              <a:lstStyle/>
              <a:p>
                <a:r>
                  <a:rPr lang="en-US">
                    <a:noFill/>
                  </a:rPr>
                  <a:t> </a:t>
                </a:r>
              </a:p>
            </p:txBody>
          </p:sp>
        </mc:Fallback>
      </mc:AlternateContent>
      <p:sp>
        <p:nvSpPr>
          <p:cNvPr id="7" name="Footer Placeholder 3">
            <a:extLst>
              <a:ext uri="{FF2B5EF4-FFF2-40B4-BE49-F238E27FC236}">
                <a16:creationId xmlns:a16="http://schemas.microsoft.com/office/drawing/2014/main" id="{8C7F19D9-1F25-4265-BA04-F2CF9A9858A1}"/>
              </a:ext>
            </a:extLst>
          </p:cNvPr>
          <p:cNvSpPr>
            <a:spLocks noGrp="1"/>
          </p:cNvSpPr>
          <p:nvPr>
            <p:ph type="ftr" sz="quarter" idx="10"/>
          </p:nvPr>
        </p:nvSpPr>
        <p:spPr>
          <a:xfrm>
            <a:off x="7574280" y="6319774"/>
            <a:ext cx="4114800" cy="365125"/>
          </a:xfrm>
        </p:spPr>
        <p:txBody>
          <a:bodyPr/>
          <a:lstStyle/>
          <a:p>
            <a:r>
              <a:rPr lang="en-US" dirty="0"/>
              <a:t>4</a:t>
            </a:r>
          </a:p>
        </p:txBody>
      </p:sp>
      <p:cxnSp>
        <p:nvCxnSpPr>
          <p:cNvPr id="9" name="Straight Arrow Connector 8">
            <a:extLst>
              <a:ext uri="{FF2B5EF4-FFF2-40B4-BE49-F238E27FC236}">
                <a16:creationId xmlns:a16="http://schemas.microsoft.com/office/drawing/2014/main" id="{4CB27EF2-AF94-4466-80FA-ED2397A0A978}"/>
              </a:ext>
            </a:extLst>
          </p:cNvPr>
          <p:cNvCxnSpPr/>
          <p:nvPr/>
        </p:nvCxnSpPr>
        <p:spPr>
          <a:xfrm>
            <a:off x="3850640" y="4378960"/>
            <a:ext cx="3723640" cy="1386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07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2B306-E58C-4918-8057-F78E5676770C}"/>
              </a:ext>
            </a:extLst>
          </p:cNvPr>
          <p:cNvSpPr>
            <a:spLocks noGrp="1"/>
          </p:cNvSpPr>
          <p:nvPr>
            <p:ph type="title"/>
          </p:nvPr>
        </p:nvSpPr>
        <p:spPr/>
        <p:txBody>
          <a:bodyPr/>
          <a:lstStyle/>
          <a:p>
            <a:r>
              <a:rPr lang="en-US" dirty="0"/>
              <a:t>Perturbed Kerr: Path II</a:t>
            </a:r>
          </a:p>
        </p:txBody>
      </p:sp>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DC5E6399-8F87-4B6D-87FB-D2F1BDA929EB}"/>
                  </a:ext>
                </a:extLst>
              </p:cNvPr>
              <p:cNvSpPr/>
              <p:nvPr/>
            </p:nvSpPr>
            <p:spPr>
              <a:xfrm>
                <a:off x="1978503" y="2286000"/>
                <a:ext cx="8403579" cy="2944011"/>
              </a:xfrm>
              <a:prstGeom prst="rect">
                <a:avLst/>
              </a:prstGeom>
            </p:spPr>
            <p:txBody>
              <a:bodyPr wrap="square">
                <a:spAutoFit/>
              </a:bodyPr>
              <a:lstStyle/>
              <a:p>
                <a:pPr marL="285750" indent="-285750" algn="just">
                  <a:buFont typeface="Arial" panose="020B0604020202020204" pitchFamily="34" charset="0"/>
                  <a:buChar char="•"/>
                </a:pPr>
                <a:r>
                  <a:rPr lang="en-US" dirty="0"/>
                  <a:t>Perturbing those Weyl-scalars are equivalent to perturbing vacuum spacetime.</a:t>
                </a:r>
              </a:p>
              <a:p>
                <a:pPr algn="just"/>
                <a:endParaRPr lang="en-US" dirty="0"/>
              </a:p>
              <a:p>
                <a:pPr marL="285750" indent="-285750" algn="just">
                  <a:buFont typeface="Arial" panose="020B0604020202020204" pitchFamily="34" charset="0"/>
                  <a:buChar char="•"/>
                </a:pPr>
                <a:r>
                  <a:rPr lang="en-US" dirty="0"/>
                  <a:t>They all obey, a single master equation; the famous Teukolsky equation (Teukolsky,1973). </a:t>
                </a:r>
              </a:p>
              <a:p>
                <a:endParaRPr lang="en-US"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eqArr>
                        <m:eqArrPr>
                          <m:ctrlPr>
                            <a:rPr lang="en-US" sz="1400" i="1">
                              <a:latin typeface="Cambria Math" panose="02040503050406030204" pitchFamily="18" charset="0"/>
                            </a:rPr>
                          </m:ctrlPr>
                        </m:eqArrPr>
                        <m:e>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𝑟</m:t>
                                              </m:r>
                                            </m:e>
                                            <m:sup>
                                              <m:r>
                                                <a:rPr lang="en-US" sz="1400" i="1">
                                                  <a:latin typeface="Cambria Math" panose="02040503050406030204" pitchFamily="18" charset="0"/>
                                                </a:rPr>
                                                <m:t>2</m:t>
                                              </m:r>
                                            </m:sup>
                                          </m:sSup>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e>
                                      </m:d>
                                    </m:e>
                                    <m:sup>
                                      <m:r>
                                        <a:rPr lang="en-US" sz="1400" i="1">
                                          <a:latin typeface="Cambria Math" panose="02040503050406030204" pitchFamily="18" charset="0"/>
                                        </a:rPr>
                                        <m:t>2</m:t>
                                      </m:r>
                                    </m:sup>
                                  </m:sSup>
                                </m:num>
                                <m:den>
                                  <m:r>
                                    <m:rPr>
                                      <m:sty m:val="p"/>
                                    </m:rPr>
                                    <a:rPr lang="en-US" sz="1400">
                                      <a:latin typeface="Cambria Math" panose="02040503050406030204" pitchFamily="18" charset="0"/>
                                    </a:rPr>
                                    <m:t>Δ</m:t>
                                  </m:r>
                                </m:den>
                              </m:f>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sSup>
                                <m:sSupPr>
                                  <m:ctrlPr>
                                    <a:rPr lang="en-US" sz="1400" i="1">
                                      <a:latin typeface="Cambria Math" panose="02040503050406030204" pitchFamily="18" charset="0"/>
                                    </a:rPr>
                                  </m:ctrlPr>
                                </m:sSupPr>
                                <m:e>
                                  <m:r>
                                    <m:rPr>
                                      <m:sty m:val="p"/>
                                    </m:rPr>
                                    <a:rPr lang="en-US" sz="1400">
                                      <a:latin typeface="Cambria Math" panose="02040503050406030204" pitchFamily="18" charset="0"/>
                                    </a:rPr>
                                    <m:t>sin</m:t>
                                  </m:r>
                                </m:e>
                                <m:sup>
                                  <m:r>
                                    <a:rPr lang="en-US" sz="1400" i="1">
                                      <a:latin typeface="Cambria Math" panose="02040503050406030204" pitchFamily="18" charset="0"/>
                                    </a:rPr>
                                    <m:t>2</m:t>
                                  </m:r>
                                </m:sup>
                              </m:sSup>
                              <m:r>
                                <a:rPr lang="en-US" sz="1400" i="1">
                                  <a:latin typeface="Cambria Math" panose="02040503050406030204" pitchFamily="18" charset="0"/>
                                </a:rPr>
                                <m:t>𝜃</m:t>
                              </m:r>
                            </m:e>
                          </m:d>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a:latin typeface="Cambria Math" panose="02040503050406030204" pitchFamily="18" charset="0"/>
                                    </a:rPr>
                                    <m:t>𝜕</m:t>
                                  </m:r>
                                </m:e>
                                <m:sup>
                                  <m:r>
                                    <a:rPr lang="en-US" sz="1400" i="1">
                                      <a:latin typeface="Cambria Math" panose="02040503050406030204" pitchFamily="18" charset="0"/>
                                    </a:rPr>
                                    <m:t>2</m:t>
                                  </m:r>
                                </m:sup>
                              </m:sSup>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𝑡</m:t>
                                  </m:r>
                                </m:e>
                                <m:sup>
                                  <m:r>
                                    <a:rPr lang="en-US" sz="1400" i="1">
                                      <a:latin typeface="Cambria Math" panose="02040503050406030204" pitchFamily="18" charset="0"/>
                                    </a:rPr>
                                    <m:t>2</m:t>
                                  </m:r>
                                </m:sup>
                              </m:sSup>
                            </m:den>
                          </m:f>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4</m:t>
                              </m:r>
                              <m:r>
                                <a:rPr lang="en-US" sz="1400" i="1">
                                  <a:latin typeface="Cambria Math" panose="02040503050406030204" pitchFamily="18" charset="0"/>
                                </a:rPr>
                                <m:t>𝑀𝑎𝑟</m:t>
                              </m:r>
                            </m:num>
                            <m:den>
                              <m:r>
                                <m:rPr>
                                  <m:sty m:val="p"/>
                                </m:rPr>
                                <a:rPr lang="en-US" sz="1400">
                                  <a:latin typeface="Cambria Math" panose="02040503050406030204" pitchFamily="18" charset="0"/>
                                </a:rPr>
                                <m:t>Δ</m:t>
                              </m:r>
                            </m:den>
                          </m:f>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a:latin typeface="Cambria Math" panose="02040503050406030204" pitchFamily="18" charset="0"/>
                                    </a:rPr>
                                    <m:t>𝜕</m:t>
                                  </m:r>
                                </m:e>
                                <m:sup>
                                  <m:r>
                                    <a:rPr lang="en-US" sz="1400" i="1">
                                      <a:latin typeface="Cambria Math" panose="02040503050406030204" pitchFamily="18" charset="0"/>
                                    </a:rPr>
                                    <m:t>2</m:t>
                                  </m:r>
                                </m:sup>
                              </m:sSup>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r>
                                <a:rPr lang="en-US" sz="1400" i="1">
                                  <a:latin typeface="Cambria Math" panose="02040503050406030204" pitchFamily="18" charset="0"/>
                                </a:rPr>
                                <m:t>𝑡</m:t>
                              </m:r>
                              <m:r>
                                <a:rPr lang="en-US" sz="1400">
                                  <a:latin typeface="Cambria Math" panose="02040503050406030204" pitchFamily="18" charset="0"/>
                                </a:rPr>
                                <m:t>𝜕</m:t>
                              </m:r>
                              <m:r>
                                <a:rPr lang="en-US" sz="1400" i="1">
                                  <a:latin typeface="Cambria Math" panose="02040503050406030204" pitchFamily="18" charset="0"/>
                                </a:rPr>
                                <m:t>𝜑</m:t>
                              </m:r>
                            </m:den>
                          </m:f>
                          <m:r>
                            <a:rPr lang="en-US" sz="1400" i="1">
                              <a:latin typeface="Cambria Math" panose="02040503050406030204" pitchFamily="18" charset="0"/>
                            </a:rPr>
                            <m:t>+</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num>
                                <m:den>
                                  <m:r>
                                    <m:rPr>
                                      <m:sty m:val="p"/>
                                    </m:rPr>
                                    <a:rPr lang="en-US" sz="1400">
                                      <a:latin typeface="Cambria Math" panose="02040503050406030204" pitchFamily="18" charset="0"/>
                                    </a:rPr>
                                    <m:t>Δ</m:t>
                                  </m:r>
                                </m:den>
                              </m:f>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1</m:t>
                                  </m:r>
                                </m:num>
                                <m:den>
                                  <m:func>
                                    <m:funcPr>
                                      <m:ctrlPr>
                                        <a:rPr lang="en-US" sz="1400" i="1">
                                          <a:latin typeface="Cambria Math" panose="02040503050406030204" pitchFamily="18" charset="0"/>
                                        </a:rPr>
                                      </m:ctrlPr>
                                    </m:funcPr>
                                    <m:fName>
                                      <m:sSup>
                                        <m:sSupPr>
                                          <m:ctrlPr>
                                            <a:rPr lang="en-US" sz="1400" i="1">
                                              <a:latin typeface="Cambria Math" panose="02040503050406030204" pitchFamily="18" charset="0"/>
                                            </a:rPr>
                                          </m:ctrlPr>
                                        </m:sSupPr>
                                        <m:e>
                                          <m:r>
                                            <m:rPr>
                                              <m:sty m:val="p"/>
                                            </m:rPr>
                                            <a:rPr lang="en-US" sz="1400">
                                              <a:latin typeface="Cambria Math" panose="02040503050406030204" pitchFamily="18" charset="0"/>
                                            </a:rPr>
                                            <m:t>sin</m:t>
                                          </m:r>
                                        </m:e>
                                        <m:sup>
                                          <m:r>
                                            <a:rPr lang="en-US" sz="1400" i="1">
                                              <a:latin typeface="Cambria Math" panose="02040503050406030204" pitchFamily="18" charset="0"/>
                                            </a:rPr>
                                            <m:t>2</m:t>
                                          </m:r>
                                        </m:sup>
                                      </m:sSup>
                                    </m:fName>
                                    <m:e>
                                      <m:r>
                                        <a:rPr lang="en-US" sz="1400" i="1">
                                          <a:latin typeface="Cambria Math" panose="02040503050406030204" pitchFamily="18" charset="0"/>
                                        </a:rPr>
                                        <m:t>𝜃</m:t>
                                      </m:r>
                                    </m:e>
                                  </m:func>
                                </m:den>
                              </m:f>
                            </m:e>
                          </m:d>
                          <m:f>
                            <m:fPr>
                              <m:ctrlPr>
                                <a:rPr lang="en-US" sz="1400" i="1">
                                  <a:latin typeface="Cambria Math" panose="02040503050406030204" pitchFamily="18" charset="0"/>
                                </a:rPr>
                              </m:ctrlPr>
                            </m:fPr>
                            <m:num>
                              <m:sSup>
                                <m:sSupPr>
                                  <m:ctrlPr>
                                    <a:rPr lang="en-US" sz="1400" i="1">
                                      <a:latin typeface="Cambria Math" panose="02040503050406030204" pitchFamily="18" charset="0"/>
                                    </a:rPr>
                                  </m:ctrlPr>
                                </m:sSupPr>
                                <m:e>
                                  <m:r>
                                    <a:rPr lang="en-US" sz="1400">
                                      <a:latin typeface="Cambria Math" panose="02040503050406030204" pitchFamily="18" charset="0"/>
                                    </a:rPr>
                                    <m:t>𝜕</m:t>
                                  </m:r>
                                </m:e>
                                <m:sup>
                                  <m:r>
                                    <a:rPr lang="en-US" sz="1400" i="1">
                                      <a:latin typeface="Cambria Math" panose="02040503050406030204" pitchFamily="18" charset="0"/>
                                    </a:rPr>
                                    <m:t>2</m:t>
                                  </m:r>
                                </m:sup>
                              </m:sSup>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𝜑</m:t>
                                  </m:r>
                                </m:e>
                                <m:sup>
                                  <m:r>
                                    <a:rPr lang="en-US" sz="1400" i="1">
                                      <a:latin typeface="Cambria Math" panose="02040503050406030204" pitchFamily="18" charset="0"/>
                                    </a:rPr>
                                    <m:t>2</m:t>
                                  </m:r>
                                </m:sup>
                              </m:sSup>
                            </m:den>
                          </m:f>
                          <m:r>
                            <a:rPr lang="en-US" sz="1400" i="1">
                              <a:latin typeface="Cambria Math" panose="02040503050406030204" pitchFamily="18" charset="0"/>
                            </a:rPr>
                            <m:t>−</m:t>
                          </m:r>
                          <m:sSup>
                            <m:sSupPr>
                              <m:ctrlPr>
                                <a:rPr lang="en-US" sz="1400" i="1">
                                  <a:latin typeface="Cambria Math" panose="02040503050406030204" pitchFamily="18" charset="0"/>
                                </a:rPr>
                              </m:ctrlPr>
                            </m:sSupPr>
                            <m:e>
                              <m:r>
                                <m:rPr>
                                  <m:sty m:val="p"/>
                                </m:rPr>
                                <a:rPr lang="en-US" sz="1400">
                                  <a:latin typeface="Cambria Math" panose="02040503050406030204" pitchFamily="18" charset="0"/>
                                </a:rPr>
                                <m:t>Δ</m:t>
                              </m:r>
                            </m:e>
                            <m:sup>
                              <m:r>
                                <a:rPr lang="en-US" sz="1400" i="1">
                                  <a:latin typeface="Cambria Math" panose="02040503050406030204" pitchFamily="18" charset="0"/>
                                </a:rPr>
                                <m:t>−</m:t>
                              </m:r>
                              <m:r>
                                <a:rPr lang="en-US" sz="1400" i="1">
                                  <a:latin typeface="Cambria Math" panose="02040503050406030204" pitchFamily="18" charset="0"/>
                                </a:rPr>
                                <m:t>𝑠</m:t>
                              </m:r>
                            </m:sup>
                          </m:sSup>
                          <m:f>
                            <m:fPr>
                              <m:ctrlPr>
                                <a:rPr lang="en-US" sz="1400" i="1">
                                  <a:latin typeface="Cambria Math" panose="02040503050406030204" pitchFamily="18" charset="0"/>
                                </a:rPr>
                              </m:ctrlPr>
                            </m:fPr>
                            <m:num>
                              <m:r>
                                <a:rPr lang="en-US" sz="1400">
                                  <a:latin typeface="Cambria Math" panose="02040503050406030204" pitchFamily="18" charset="0"/>
                                </a:rPr>
                                <m:t>𝜕</m:t>
                              </m:r>
                            </m:num>
                            <m:den>
                              <m:r>
                                <a:rPr lang="en-US" sz="1400">
                                  <a:latin typeface="Cambria Math" panose="02040503050406030204" pitchFamily="18" charset="0"/>
                                </a:rPr>
                                <m:t>𝜕</m:t>
                              </m:r>
                              <m:r>
                                <a:rPr lang="en-US" sz="1400" i="1">
                                  <a:latin typeface="Cambria Math" panose="02040503050406030204" pitchFamily="18" charset="0"/>
                                </a:rPr>
                                <m:t>𝑟</m:t>
                              </m:r>
                            </m:den>
                          </m:f>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m:rPr>
                                      <m:sty m:val="p"/>
                                    </m:rPr>
                                    <a:rPr lang="en-US" sz="1400">
                                      <a:latin typeface="Cambria Math" panose="02040503050406030204" pitchFamily="18" charset="0"/>
                                    </a:rPr>
                                    <m:t>Δ</m:t>
                                  </m:r>
                                </m:e>
                                <m:sup>
                                  <m:r>
                                    <a:rPr lang="en-US" sz="1400" i="1">
                                      <a:latin typeface="Cambria Math" panose="02040503050406030204" pitchFamily="18" charset="0"/>
                                    </a:rPr>
                                    <m:t>𝑠</m:t>
                                  </m:r>
                                  <m:r>
                                    <a:rPr lang="en-US" sz="1400" i="1">
                                      <a:latin typeface="Cambria Math" panose="02040503050406030204" pitchFamily="18" charset="0"/>
                                    </a:rPr>
                                    <m:t>+1</m:t>
                                  </m:r>
                                </m:sup>
                              </m:sSup>
                              <m:f>
                                <m:fPr>
                                  <m:ctrlPr>
                                    <a:rPr lang="en-US" sz="1400" i="1">
                                      <a:latin typeface="Cambria Math" panose="02040503050406030204" pitchFamily="18" charset="0"/>
                                    </a:rPr>
                                  </m:ctrlPr>
                                </m:fPr>
                                <m:num>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r>
                                    <a:rPr lang="en-US" sz="1400" i="1">
                                      <a:latin typeface="Cambria Math" panose="02040503050406030204" pitchFamily="18" charset="0"/>
                                    </a:rPr>
                                    <m:t>𝑟</m:t>
                                  </m:r>
                                </m:den>
                              </m:f>
                            </m:e>
                          </m:d>
                        </m:e>
                        <m:e>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1</m:t>
                              </m:r>
                            </m:num>
                            <m:den>
                              <m:func>
                                <m:funcPr>
                                  <m:ctrlPr>
                                    <a:rPr lang="en-US" sz="1400" i="1">
                                      <a:latin typeface="Cambria Math" panose="02040503050406030204" pitchFamily="18" charset="0"/>
                                    </a:rPr>
                                  </m:ctrlPr>
                                </m:funcPr>
                                <m:fName>
                                  <m:r>
                                    <m:rPr>
                                      <m:sty m:val="p"/>
                                    </m:rPr>
                                    <a:rPr lang="en-US" sz="1400">
                                      <a:latin typeface="Cambria Math" panose="02040503050406030204" pitchFamily="18" charset="0"/>
                                    </a:rPr>
                                    <m:t>sin</m:t>
                                  </m:r>
                                </m:fName>
                                <m:e>
                                  <m:r>
                                    <a:rPr lang="en-US" sz="1400" i="1">
                                      <a:latin typeface="Cambria Math" panose="02040503050406030204" pitchFamily="18" charset="0"/>
                                    </a:rPr>
                                    <m:t>𝜃</m:t>
                                  </m:r>
                                </m:e>
                              </m:func>
                            </m:den>
                          </m:f>
                          <m:f>
                            <m:fPr>
                              <m:ctrlPr>
                                <a:rPr lang="en-US" sz="1400" i="1">
                                  <a:latin typeface="Cambria Math" panose="02040503050406030204" pitchFamily="18" charset="0"/>
                                </a:rPr>
                              </m:ctrlPr>
                            </m:fPr>
                            <m:num>
                              <m:r>
                                <a:rPr lang="en-US" sz="1400">
                                  <a:latin typeface="Cambria Math" panose="02040503050406030204" pitchFamily="18" charset="0"/>
                                </a:rPr>
                                <m:t>𝜕</m:t>
                              </m:r>
                            </m:num>
                            <m:den>
                              <m:r>
                                <a:rPr lang="en-US" sz="1400">
                                  <a:latin typeface="Cambria Math" panose="02040503050406030204" pitchFamily="18" charset="0"/>
                                </a:rPr>
                                <m:t>𝜕</m:t>
                              </m:r>
                              <m:r>
                                <a:rPr lang="en-US" sz="1400" i="1">
                                  <a:latin typeface="Cambria Math" panose="02040503050406030204" pitchFamily="18" charset="0"/>
                                </a:rPr>
                                <m:t>𝜃</m:t>
                              </m:r>
                            </m:den>
                          </m:f>
                          <m:d>
                            <m:dPr>
                              <m:ctrlPr>
                                <a:rPr lang="en-US" sz="1400" i="1">
                                  <a:latin typeface="Cambria Math" panose="02040503050406030204" pitchFamily="18" charset="0"/>
                                </a:rPr>
                              </m:ctrlPr>
                            </m:dPr>
                            <m:e>
                              <m:r>
                                <m:rPr>
                                  <m:sty m:val="p"/>
                                </m:rPr>
                                <a:rPr lang="en-US" sz="1400">
                                  <a:latin typeface="Cambria Math" panose="02040503050406030204" pitchFamily="18" charset="0"/>
                                </a:rPr>
                                <m:t>sin</m:t>
                              </m:r>
                              <m:r>
                                <a:rPr lang="en-US" sz="1400" i="1">
                                  <a:latin typeface="Cambria Math" panose="02040503050406030204" pitchFamily="18" charset="0"/>
                                </a:rPr>
                                <m:t>𝜃</m:t>
                              </m:r>
                              <m:f>
                                <m:fPr>
                                  <m:ctrlPr>
                                    <a:rPr lang="en-US" sz="1400" i="1">
                                      <a:latin typeface="Cambria Math" panose="02040503050406030204" pitchFamily="18" charset="0"/>
                                    </a:rPr>
                                  </m:ctrlPr>
                                </m:fPr>
                                <m:num>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r>
                                    <a:rPr lang="en-US" sz="1400" i="1">
                                      <a:latin typeface="Cambria Math" panose="02040503050406030204" pitchFamily="18" charset="0"/>
                                    </a:rPr>
                                    <m:t>𝜃</m:t>
                                  </m:r>
                                </m:den>
                              </m:f>
                            </m:e>
                          </m:d>
                          <m:r>
                            <a:rPr lang="en-US" sz="1400" i="1">
                              <a:latin typeface="Cambria Math" panose="02040503050406030204" pitchFamily="18" charset="0"/>
                            </a:rPr>
                            <m:t>−2</m:t>
                          </m:r>
                          <m:r>
                            <a:rPr lang="en-US" sz="1400" i="1">
                              <a:latin typeface="Cambria Math" panose="02040503050406030204" pitchFamily="18" charset="0"/>
                            </a:rPr>
                            <m:t>𝑠</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𝑎</m:t>
                                  </m:r>
                                  <m:r>
                                    <a:rPr lang="en-US" sz="1400" i="1">
                                      <a:latin typeface="Cambria Math" panose="02040503050406030204" pitchFamily="18" charset="0"/>
                                    </a:rPr>
                                    <m:t>(</m:t>
                                  </m:r>
                                  <m:r>
                                    <a:rPr lang="en-US" sz="1400" i="1">
                                      <a:latin typeface="Cambria Math" panose="02040503050406030204" pitchFamily="18" charset="0"/>
                                    </a:rPr>
                                    <m:t>𝑟</m:t>
                                  </m:r>
                                  <m:r>
                                    <a:rPr lang="en-US" sz="1400" i="1">
                                      <a:latin typeface="Cambria Math" panose="02040503050406030204" pitchFamily="18" charset="0"/>
                                    </a:rPr>
                                    <m:t>−</m:t>
                                  </m:r>
                                  <m:r>
                                    <a:rPr lang="en-US" sz="1400" i="1">
                                      <a:latin typeface="Cambria Math" panose="02040503050406030204" pitchFamily="18" charset="0"/>
                                    </a:rPr>
                                    <m:t>𝑀</m:t>
                                  </m:r>
                                  <m:r>
                                    <a:rPr lang="en-US" sz="1400" i="1">
                                      <a:latin typeface="Cambria Math" panose="02040503050406030204" pitchFamily="18" charset="0"/>
                                    </a:rPr>
                                    <m:t>)</m:t>
                                  </m:r>
                                </m:num>
                                <m:den>
                                  <m:r>
                                    <m:rPr>
                                      <m:sty m:val="p"/>
                                    </m:rPr>
                                    <a:rPr lang="en-US" sz="1400">
                                      <a:latin typeface="Cambria Math" panose="02040503050406030204" pitchFamily="18" charset="0"/>
                                    </a:rPr>
                                    <m:t>Δ</m:t>
                                  </m:r>
                                </m:den>
                              </m:f>
                              <m:r>
                                <a:rPr lang="en-US" sz="1400" i="1">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𝑖</m:t>
                                  </m:r>
                                  <m:r>
                                    <m:rPr>
                                      <m:sty m:val="p"/>
                                    </m:rPr>
                                    <a:rPr lang="en-US" sz="1400">
                                      <a:latin typeface="Cambria Math" panose="02040503050406030204" pitchFamily="18" charset="0"/>
                                    </a:rPr>
                                    <m:t>cos</m:t>
                                  </m:r>
                                  <m:r>
                                    <a:rPr lang="en-US" sz="1400" i="1">
                                      <a:latin typeface="Cambria Math" panose="02040503050406030204" pitchFamily="18" charset="0"/>
                                    </a:rPr>
                                    <m:t>𝜃</m:t>
                                  </m:r>
                                </m:num>
                                <m:den>
                                  <m:func>
                                    <m:funcPr>
                                      <m:ctrlPr>
                                        <a:rPr lang="en-US" sz="1400" i="1">
                                          <a:latin typeface="Cambria Math" panose="02040503050406030204" pitchFamily="18" charset="0"/>
                                        </a:rPr>
                                      </m:ctrlPr>
                                    </m:funcPr>
                                    <m:fName>
                                      <m:sSup>
                                        <m:sSupPr>
                                          <m:ctrlPr>
                                            <a:rPr lang="en-US" sz="1400" i="1">
                                              <a:latin typeface="Cambria Math" panose="02040503050406030204" pitchFamily="18" charset="0"/>
                                            </a:rPr>
                                          </m:ctrlPr>
                                        </m:sSupPr>
                                        <m:e>
                                          <m:r>
                                            <m:rPr>
                                              <m:sty m:val="p"/>
                                            </m:rPr>
                                            <a:rPr lang="en-US" sz="1400">
                                              <a:latin typeface="Cambria Math" panose="02040503050406030204" pitchFamily="18" charset="0"/>
                                            </a:rPr>
                                            <m:t>sin</m:t>
                                          </m:r>
                                        </m:e>
                                        <m:sup>
                                          <m:r>
                                            <a:rPr lang="en-US" sz="1400" i="1">
                                              <a:latin typeface="Cambria Math" panose="02040503050406030204" pitchFamily="18" charset="0"/>
                                            </a:rPr>
                                            <m:t>2</m:t>
                                          </m:r>
                                        </m:sup>
                                      </m:sSup>
                                    </m:fName>
                                    <m:e>
                                      <m:r>
                                        <a:rPr lang="en-US" sz="1400" i="1">
                                          <a:latin typeface="Cambria Math" panose="02040503050406030204" pitchFamily="18" charset="0"/>
                                        </a:rPr>
                                        <m:t>𝜃</m:t>
                                      </m:r>
                                    </m:e>
                                  </m:func>
                                </m:den>
                              </m:f>
                            </m:e>
                          </m:d>
                          <m:f>
                            <m:fPr>
                              <m:ctrlPr>
                                <a:rPr lang="en-US" sz="1400" i="1">
                                  <a:latin typeface="Cambria Math" panose="02040503050406030204" pitchFamily="18" charset="0"/>
                                </a:rPr>
                              </m:ctrlPr>
                            </m:fPr>
                            <m:num>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r>
                                <a:rPr lang="en-US" sz="1400" i="1">
                                  <a:latin typeface="Cambria Math" panose="02040503050406030204" pitchFamily="18" charset="0"/>
                                </a:rPr>
                                <m:t>𝜑</m:t>
                              </m:r>
                            </m:den>
                          </m:f>
                          <m:r>
                            <a:rPr lang="en-US" sz="1400" i="1">
                              <a:latin typeface="Cambria Math" panose="02040503050406030204" pitchFamily="18" charset="0"/>
                            </a:rPr>
                            <m:t>−2</m:t>
                          </m:r>
                          <m:r>
                            <a:rPr lang="en-US" sz="1400" i="1">
                              <a:latin typeface="Cambria Math" panose="02040503050406030204" pitchFamily="18" charset="0"/>
                            </a:rPr>
                            <m:t>𝑠</m:t>
                          </m:r>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𝑀</m:t>
                                  </m:r>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𝑟</m:t>
                                          </m:r>
                                        </m:e>
                                        <m:sup>
                                          <m:r>
                                            <a:rPr lang="en-US" sz="1400" i="1">
                                              <a:latin typeface="Cambria Math" panose="02040503050406030204" pitchFamily="18" charset="0"/>
                                            </a:rPr>
                                            <m:t>2</m:t>
                                          </m:r>
                                        </m:sup>
                                      </m:sSup>
                                      <m:r>
                                        <a:rPr lang="en-US" sz="1400" i="1">
                                          <a:latin typeface="Cambria Math" panose="02040503050406030204" pitchFamily="18" charset="0"/>
                                        </a:rPr>
                                        <m:t>−</m:t>
                                      </m:r>
                                      <m:sSup>
                                        <m:sSupPr>
                                          <m:ctrlPr>
                                            <a:rPr lang="en-US" sz="1400" i="1">
                                              <a:latin typeface="Cambria Math" panose="02040503050406030204" pitchFamily="18" charset="0"/>
                                            </a:rPr>
                                          </m:ctrlPr>
                                        </m:sSupPr>
                                        <m:e>
                                          <m:r>
                                            <a:rPr lang="en-US" sz="1400" i="1">
                                              <a:latin typeface="Cambria Math" panose="02040503050406030204" pitchFamily="18" charset="0"/>
                                            </a:rPr>
                                            <m:t>𝑎</m:t>
                                          </m:r>
                                        </m:e>
                                        <m:sup>
                                          <m:r>
                                            <a:rPr lang="en-US" sz="1400" i="1">
                                              <a:latin typeface="Cambria Math" panose="02040503050406030204" pitchFamily="18" charset="0"/>
                                            </a:rPr>
                                            <m:t>2</m:t>
                                          </m:r>
                                        </m:sup>
                                      </m:sSup>
                                    </m:e>
                                  </m:d>
                                </m:num>
                                <m:den>
                                  <m:r>
                                    <m:rPr>
                                      <m:sty m:val="p"/>
                                    </m:rPr>
                                    <a:rPr lang="en-US" sz="1400">
                                      <a:latin typeface="Cambria Math" panose="02040503050406030204" pitchFamily="18" charset="0"/>
                                    </a:rPr>
                                    <m:t>Δ</m:t>
                                  </m:r>
                                </m:den>
                              </m:f>
                              <m:r>
                                <a:rPr lang="en-US" sz="1400" i="1">
                                  <a:latin typeface="Cambria Math" panose="02040503050406030204" pitchFamily="18" charset="0"/>
                                </a:rPr>
                                <m:t>−</m:t>
                              </m:r>
                              <m:r>
                                <a:rPr lang="en-US" sz="1400" i="1">
                                  <a:latin typeface="Cambria Math" panose="02040503050406030204" pitchFamily="18" charset="0"/>
                                </a:rPr>
                                <m:t>𝑟</m:t>
                              </m:r>
                              <m:r>
                                <a:rPr lang="en-US" sz="1400" i="1">
                                  <a:latin typeface="Cambria Math" panose="02040503050406030204" pitchFamily="18" charset="0"/>
                                </a:rPr>
                                <m:t>−</m:t>
                              </m:r>
                              <m:r>
                                <a:rPr lang="en-US" sz="1400" i="1">
                                  <a:latin typeface="Cambria Math" panose="02040503050406030204" pitchFamily="18" charset="0"/>
                                </a:rPr>
                                <m:t>𝑖𝑎</m:t>
                              </m:r>
                              <m:r>
                                <m:rPr>
                                  <m:sty m:val="p"/>
                                </m:rPr>
                                <a:rPr lang="en-US" sz="1400">
                                  <a:latin typeface="Cambria Math" panose="02040503050406030204" pitchFamily="18" charset="0"/>
                                </a:rPr>
                                <m:t>cos</m:t>
                              </m:r>
                              <m:r>
                                <a:rPr lang="en-US" sz="1400" i="1">
                                  <a:latin typeface="Cambria Math" panose="02040503050406030204" pitchFamily="18" charset="0"/>
                                </a:rPr>
                                <m:t>𝜃</m:t>
                              </m:r>
                            </m:e>
                          </m:d>
                          <m:f>
                            <m:fPr>
                              <m:ctrlPr>
                                <a:rPr lang="en-US" sz="1400" i="1">
                                  <a:latin typeface="Cambria Math" panose="02040503050406030204" pitchFamily="18" charset="0"/>
                                </a:rPr>
                              </m:ctrlPr>
                            </m:fPr>
                            <m:num>
                              <m:r>
                                <a:rPr lang="en-US" sz="1400">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num>
                            <m:den>
                              <m:r>
                                <a:rPr lang="en-US" sz="1400">
                                  <a:latin typeface="Cambria Math" panose="02040503050406030204" pitchFamily="18" charset="0"/>
                                </a:rPr>
                                <m:t>𝜕</m:t>
                              </m:r>
                              <m:r>
                                <a:rPr lang="en-US" sz="1400" i="1">
                                  <a:latin typeface="Cambria Math" panose="02040503050406030204" pitchFamily="18" charset="0"/>
                                </a:rPr>
                                <m:t>𝑡</m:t>
                              </m:r>
                            </m:den>
                          </m:f>
                        </m:e>
                        <m:e>
                          <m:r>
                            <a:rPr lang="en-US" sz="1400" i="1">
                              <a:latin typeface="Cambria Math" panose="02040503050406030204" pitchFamily="18" charset="0"/>
                            </a:rPr>
                            <m:t>+</m:t>
                          </m:r>
                          <m:d>
                            <m:dPr>
                              <m:ctrlPr>
                                <a:rPr lang="en-US" sz="1400" i="1">
                                  <a:latin typeface="Cambria Math" panose="02040503050406030204" pitchFamily="18" charset="0"/>
                                </a:rPr>
                              </m:ctrlPr>
                            </m:dPr>
                            <m:e>
                              <m:sSup>
                                <m:sSupPr>
                                  <m:ctrlPr>
                                    <a:rPr lang="en-US" sz="1400" i="1">
                                      <a:latin typeface="Cambria Math" panose="02040503050406030204" pitchFamily="18" charset="0"/>
                                    </a:rPr>
                                  </m:ctrlPr>
                                </m:sSupPr>
                                <m:e>
                                  <m:r>
                                    <a:rPr lang="en-US" sz="1400" i="1">
                                      <a:latin typeface="Cambria Math" panose="02040503050406030204" pitchFamily="18" charset="0"/>
                                    </a:rPr>
                                    <m:t>𝑠</m:t>
                                  </m:r>
                                </m:e>
                                <m:sup>
                                  <m:r>
                                    <a:rPr lang="en-US" sz="1400" i="1">
                                      <a:latin typeface="Cambria Math" panose="02040503050406030204" pitchFamily="18" charset="0"/>
                                    </a:rPr>
                                    <m:t>2</m:t>
                                  </m:r>
                                </m:sup>
                              </m:sSup>
                              <m:sSup>
                                <m:sSupPr>
                                  <m:ctrlPr>
                                    <a:rPr lang="en-US" sz="1400" i="1">
                                      <a:latin typeface="Cambria Math" panose="02040503050406030204" pitchFamily="18" charset="0"/>
                                    </a:rPr>
                                  </m:ctrlPr>
                                </m:sSupPr>
                                <m:e>
                                  <m:r>
                                    <m:rPr>
                                      <m:sty m:val="p"/>
                                    </m:rPr>
                                    <a:rPr lang="en-US" sz="1400">
                                      <a:latin typeface="Cambria Math" panose="02040503050406030204" pitchFamily="18" charset="0"/>
                                    </a:rPr>
                                    <m:t>cot</m:t>
                                  </m:r>
                                </m:e>
                                <m:sup>
                                  <m:r>
                                    <a:rPr lang="en-US" sz="1400" i="1">
                                      <a:latin typeface="Cambria Math" panose="02040503050406030204" pitchFamily="18" charset="0"/>
                                    </a:rPr>
                                    <m:t>2</m:t>
                                  </m:r>
                                </m:sup>
                              </m:sSup>
                              <m:r>
                                <a:rPr lang="en-US" sz="1400" i="1">
                                  <a:latin typeface="Cambria Math" panose="02040503050406030204" pitchFamily="18" charset="0"/>
                                </a:rPr>
                                <m:t>𝜃</m:t>
                              </m:r>
                              <m:r>
                                <a:rPr lang="en-US" sz="1400" i="1">
                                  <a:latin typeface="Cambria Math" panose="02040503050406030204" pitchFamily="18" charset="0"/>
                                </a:rPr>
                                <m:t>−</m:t>
                              </m:r>
                              <m:r>
                                <a:rPr lang="en-US" sz="1400" i="1">
                                  <a:latin typeface="Cambria Math" panose="02040503050406030204" pitchFamily="18" charset="0"/>
                                </a:rPr>
                                <m:t>𝑠</m:t>
                              </m:r>
                            </m:e>
                          </m:d>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r>
                            <a:rPr lang="en-US" sz="1400" i="1">
                              <a:latin typeface="Cambria Math" panose="02040503050406030204" pitchFamily="18" charset="0"/>
                            </a:rPr>
                            <m:t>=4</m:t>
                          </m:r>
                          <m:r>
                            <a:rPr lang="en-US" sz="1400" i="1">
                              <a:latin typeface="Cambria Math" panose="02040503050406030204" pitchFamily="18" charset="0"/>
                            </a:rPr>
                            <m:t>𝜋</m:t>
                          </m:r>
                          <m:r>
                            <m:rPr>
                              <m:sty m:val="p"/>
                            </m:rPr>
                            <a:rPr lang="en-US" sz="1400">
                              <a:latin typeface="Cambria Math" panose="02040503050406030204" pitchFamily="18" charset="0"/>
                            </a:rPr>
                            <m:t>Σ</m:t>
                          </m:r>
                          <m:r>
                            <a:rPr lang="en-US" sz="1400" i="1">
                              <a:latin typeface="Cambria Math" panose="02040503050406030204" pitchFamily="18" charset="0"/>
                            </a:rPr>
                            <m:t>𝑇</m:t>
                          </m:r>
                        </m:e>
                      </m:eqArr>
                    </m:oMath>
                  </m:oMathPara>
                </a14:m>
                <a:endParaRPr lang="en-US" sz="1400" dirty="0"/>
              </a:p>
              <a:p>
                <a:endParaRPr lang="en-US" sz="1400" dirty="0"/>
              </a:p>
            </p:txBody>
          </p:sp>
        </mc:Choice>
        <mc:Fallback xmlns="">
          <p:sp>
            <p:nvSpPr>
              <p:cNvPr id="3" name="Rectangle 2">
                <a:extLst>
                  <a:ext uri="{FF2B5EF4-FFF2-40B4-BE49-F238E27FC236}">
                    <a16:creationId xmlns:a16="http://schemas.microsoft.com/office/drawing/2014/main" id="{DC5E6399-8F87-4B6D-87FB-D2F1BDA929EB}"/>
                  </a:ext>
                </a:extLst>
              </p:cNvPr>
              <p:cNvSpPr>
                <a:spLocks noRot="1" noChangeAspect="1" noMove="1" noResize="1" noEditPoints="1" noAdjustHandles="1" noChangeArrowheads="1" noChangeShapeType="1" noTextEdit="1"/>
              </p:cNvSpPr>
              <p:nvPr/>
            </p:nvSpPr>
            <p:spPr>
              <a:xfrm>
                <a:off x="1978503" y="2286000"/>
                <a:ext cx="8403579" cy="2944011"/>
              </a:xfrm>
              <a:prstGeom prst="rect">
                <a:avLst/>
              </a:prstGeom>
              <a:blipFill>
                <a:blip r:embed="rId2"/>
                <a:stretch>
                  <a:fillRect l="-508" t="-1035" r="-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3F562CAE-7E31-443A-844E-723A8AB93D92}"/>
                  </a:ext>
                </a:extLst>
              </p:cNvPr>
              <p:cNvSpPr/>
              <p:nvPr/>
            </p:nvSpPr>
            <p:spPr>
              <a:xfrm>
                <a:off x="2306230" y="5690346"/>
                <a:ext cx="8359073" cy="738664"/>
              </a:xfrm>
              <a:prstGeom prst="rect">
                <a:avLst/>
              </a:prstGeom>
            </p:spPr>
            <p:txBody>
              <a:bodyPr wrap="square">
                <a:spAutoFit/>
              </a:bodyPr>
              <a:lstStyle/>
              <a:p>
                <a:pPr marL="285750" indent="-285750">
                  <a:buFont typeface="Wingdings" panose="05000000000000000000" pitchFamily="2" charset="2"/>
                  <a:buChar char="v"/>
                </a:pPr>
                <a:r>
                  <a:rPr lang="en-US" sz="1400" dirty="0"/>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𝜓</m:t>
                        </m:r>
                      </m:e>
                      <m:sub>
                        <m:r>
                          <a:rPr lang="en-US" sz="1400" i="1">
                            <a:latin typeface="Cambria Math" panose="02040503050406030204" pitchFamily="18" charset="0"/>
                          </a:rPr>
                          <m:t>𝑠</m:t>
                        </m:r>
                      </m:sub>
                    </m:sSub>
                  </m:oMath>
                </a14:m>
                <a:r>
                  <a:rPr lang="en-US" sz="1400" dirty="0"/>
                  <a:t> is related </a:t>
                </a:r>
                <a14:m>
                  <m:oMath xmlns:m="http://schemas.openxmlformats.org/officeDocument/2006/math">
                    <m:sSub>
                      <m:sSubPr>
                        <m:ctrlPr>
                          <a:rPr lang="en-US" sz="1400" i="1">
                            <a:latin typeface="Cambria Math" panose="02040503050406030204" pitchFamily="18" charset="0"/>
                          </a:rPr>
                        </m:ctrlPr>
                      </m:sSubPr>
                      <m:e>
                        <m:r>
                          <m:rPr>
                            <m:sty m:val="p"/>
                          </m:rPr>
                          <a:rPr lang="en-US" sz="1400">
                            <a:latin typeface="Cambria Math" panose="02040503050406030204" pitchFamily="18" charset="0"/>
                          </a:rPr>
                          <m:t>Ψ</m:t>
                        </m:r>
                      </m:e>
                      <m:sub>
                        <m:r>
                          <a:rPr lang="en-US" sz="1400" i="1">
                            <a:latin typeface="Cambria Math" panose="02040503050406030204" pitchFamily="18" charset="0"/>
                          </a:rPr>
                          <m:t>𝑛</m:t>
                        </m:r>
                      </m:sub>
                    </m:sSub>
                  </m:oMath>
                </a14:m>
                <a:r>
                  <a:rPr lang="en-US" sz="1400" dirty="0"/>
                  <a:t> through the Teukolsky-decoupling Transformation.</a:t>
                </a:r>
              </a:p>
              <a:p>
                <a:pPr marL="285750" indent="-285750">
                  <a:buFont typeface="Wingdings" panose="05000000000000000000" pitchFamily="2" charset="2"/>
                  <a:buChar char="v"/>
                </a:pPr>
                <a:r>
                  <a:rPr lang="en-US" sz="1400" dirty="0"/>
                  <a:t> Scalar, Electromagtatic and Gravitonal Pertubation are represented by</a:t>
                </a:r>
                <a14:m>
                  <m:oMath xmlns:m="http://schemas.openxmlformats.org/officeDocument/2006/math">
                    <m:r>
                      <a:rPr lang="en-US" sz="1400">
                        <a:latin typeface="Cambria Math" panose="02040503050406030204" pitchFamily="18" charset="0"/>
                      </a:rPr>
                      <m:t> </m:t>
                    </m:r>
                    <m:r>
                      <a:rPr lang="en-US" sz="1400" i="1">
                        <a:latin typeface="Cambria Math" panose="02040503050406030204" pitchFamily="18" charset="0"/>
                      </a:rPr>
                      <m:t>𝑠</m:t>
                    </m:r>
                    <m:r>
                      <a:rPr lang="en-US" sz="1400" i="1">
                        <a:latin typeface="Cambria Math" panose="02040503050406030204" pitchFamily="18" charset="0"/>
                      </a:rPr>
                      <m:t>=0, ±1,±2</m:t>
                    </m:r>
                  </m:oMath>
                </a14:m>
                <a:r>
                  <a:rPr lang="en-US" sz="1400" dirty="0"/>
                  <a:t> respectively. </a:t>
                </a:r>
              </a:p>
              <a:p>
                <a:pPr marL="285750" indent="-285750">
                  <a:buFont typeface="Wingdings" panose="05000000000000000000" pitchFamily="2" charset="2"/>
                  <a:buChar char="v"/>
                </a:pPr>
                <a:r>
                  <a:rPr lang="en-US" sz="1400" dirty="0"/>
                  <a:t> </a:t>
                </a:r>
                <a14:m>
                  <m:oMath xmlns:m="http://schemas.openxmlformats.org/officeDocument/2006/math">
                    <m:r>
                      <a:rPr lang="en-US" sz="1400" i="1">
                        <a:latin typeface="Cambria Math" panose="02040503050406030204" pitchFamily="18" charset="0"/>
                      </a:rPr>
                      <m:t>𝑇</m:t>
                    </m:r>
                  </m:oMath>
                </a14:m>
                <a:r>
                  <a:rPr lang="en-US" sz="1400" dirty="0"/>
                  <a:t> is a constructed from the perturber stress energy-tensor. </a:t>
                </a:r>
              </a:p>
            </p:txBody>
          </p:sp>
        </mc:Choice>
        <mc:Fallback xmlns="">
          <p:sp>
            <p:nvSpPr>
              <p:cNvPr id="5" name="Rectangle 4">
                <a:extLst>
                  <a:ext uri="{FF2B5EF4-FFF2-40B4-BE49-F238E27FC236}">
                    <a16:creationId xmlns:a16="http://schemas.microsoft.com/office/drawing/2014/main" id="{3F562CAE-7E31-443A-844E-723A8AB93D92}"/>
                  </a:ext>
                </a:extLst>
              </p:cNvPr>
              <p:cNvSpPr>
                <a:spLocks noRot="1" noChangeAspect="1" noMove="1" noResize="1" noEditPoints="1" noAdjustHandles="1" noChangeArrowheads="1" noChangeShapeType="1" noTextEdit="1"/>
              </p:cNvSpPr>
              <p:nvPr/>
            </p:nvSpPr>
            <p:spPr>
              <a:xfrm>
                <a:off x="2306230" y="5690346"/>
                <a:ext cx="8359073" cy="738664"/>
              </a:xfrm>
              <a:prstGeom prst="rect">
                <a:avLst/>
              </a:prstGeom>
              <a:blipFill>
                <a:blip r:embed="rId3"/>
                <a:stretch>
                  <a:fillRect l="-73" t="-820" b="-7377"/>
                </a:stretch>
              </a:blipFill>
            </p:spPr>
            <p:txBody>
              <a:bodyPr/>
              <a:lstStyle/>
              <a:p>
                <a:r>
                  <a:rPr lang="en-US">
                    <a:noFill/>
                  </a:rPr>
                  <a:t> </a:t>
                </a:r>
              </a:p>
            </p:txBody>
          </p:sp>
        </mc:Fallback>
      </mc:AlternateContent>
      <p:sp>
        <p:nvSpPr>
          <p:cNvPr id="7" name="Footer Placeholder 3">
            <a:extLst>
              <a:ext uri="{FF2B5EF4-FFF2-40B4-BE49-F238E27FC236}">
                <a16:creationId xmlns:a16="http://schemas.microsoft.com/office/drawing/2014/main" id="{1F52C35E-625E-40E5-8DE2-8C42C9ECE092}"/>
              </a:ext>
            </a:extLst>
          </p:cNvPr>
          <p:cNvSpPr>
            <a:spLocks noGrp="1"/>
          </p:cNvSpPr>
          <p:nvPr>
            <p:ph type="ftr" sz="quarter" idx="10"/>
          </p:nvPr>
        </p:nvSpPr>
        <p:spPr>
          <a:xfrm>
            <a:off x="7574280" y="6319774"/>
            <a:ext cx="4114800" cy="365125"/>
          </a:xfrm>
        </p:spPr>
        <p:txBody>
          <a:bodyPr/>
          <a:lstStyle/>
          <a:p>
            <a:r>
              <a:rPr lang="en-US" dirty="0"/>
              <a:t>5</a:t>
            </a:r>
          </a:p>
        </p:txBody>
      </p:sp>
    </p:spTree>
    <p:extLst>
      <p:ext uri="{BB962C8B-B14F-4D97-AF65-F5344CB8AC3E}">
        <p14:creationId xmlns:p14="http://schemas.microsoft.com/office/powerpoint/2010/main" val="1774403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E667B7-1F59-4CA9-8A01-E3A6B78061BC}"/>
              </a:ext>
            </a:extLst>
          </p:cNvPr>
          <p:cNvSpPr>
            <a:spLocks noGrp="1"/>
          </p:cNvSpPr>
          <p:nvPr>
            <p:ph type="title"/>
          </p:nvPr>
        </p:nvSpPr>
        <p:spPr>
          <a:xfrm>
            <a:off x="1111624" y="4004740"/>
            <a:ext cx="9632576" cy="701731"/>
          </a:xfrm>
        </p:spPr>
        <p:txBody>
          <a:bodyPr/>
          <a:lstStyle/>
          <a:p>
            <a:pPr algn="ctr"/>
            <a:r>
              <a:rPr lang="en-US" sz="4400" dirty="0"/>
              <a:t>Problem Statement</a:t>
            </a:r>
          </a:p>
        </p:txBody>
      </p:sp>
      <p:sp>
        <p:nvSpPr>
          <p:cNvPr id="3" name="Footer Placeholder 2">
            <a:extLst>
              <a:ext uri="{FF2B5EF4-FFF2-40B4-BE49-F238E27FC236}">
                <a16:creationId xmlns:a16="http://schemas.microsoft.com/office/drawing/2014/main" id="{D7AE4BA7-4D89-4844-A235-1E9E80F5DA08}"/>
              </a:ext>
            </a:extLst>
          </p:cNvPr>
          <p:cNvSpPr>
            <a:spLocks noGrp="1"/>
          </p:cNvSpPr>
          <p:nvPr>
            <p:ph type="ftr" sz="quarter" idx="10"/>
          </p:nvPr>
        </p:nvSpPr>
        <p:spPr/>
        <p:txBody>
          <a:bodyPr/>
          <a:lstStyle/>
          <a:p>
            <a:r>
              <a:rPr lang="en-US" dirty="0"/>
              <a:t>6</a:t>
            </a:r>
          </a:p>
        </p:txBody>
      </p:sp>
    </p:spTree>
    <p:extLst>
      <p:ext uri="{BB962C8B-B14F-4D97-AF65-F5344CB8AC3E}">
        <p14:creationId xmlns:p14="http://schemas.microsoft.com/office/powerpoint/2010/main" val="126633718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468955" y="1526210"/>
            <a:ext cx="10982815" cy="590931"/>
          </a:xfrm>
        </p:spPr>
        <p:txBody>
          <a:bodyPr/>
          <a:lstStyle/>
          <a:p>
            <a:r>
              <a:rPr lang="en-US" dirty="0"/>
              <a:t>What is a the “Kerr Reconstruction Problem”? </a:t>
            </a:r>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8798B2E0-0D6F-4657-88D0-6F34231FFDF8}"/>
                  </a:ext>
                </a:extLst>
              </p:cNvPr>
              <p:cNvSpPr>
                <a:spLocks noGrp="1"/>
              </p:cNvSpPr>
              <p:nvPr>
                <p:ph idx="1"/>
              </p:nvPr>
            </p:nvSpPr>
            <p:spPr>
              <a:xfrm>
                <a:off x="527196" y="2217424"/>
                <a:ext cx="4878284" cy="4591330"/>
              </a:xfrm>
            </p:spPr>
            <p:txBody>
              <a:bodyPr>
                <a:normAutofit/>
              </a:bodyPr>
              <a:lstStyle/>
              <a:p>
                <a:r>
                  <a:rPr lang="en-US" dirty="0"/>
                  <a:t>We need a way to reconstruct the metric itself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𝑔</m:t>
                        </m:r>
                      </m:e>
                      <m:sub>
                        <m:r>
                          <a:rPr lang="en-US" i="1">
                            <a:latin typeface="Cambria Math" panose="02040503050406030204" pitchFamily="18" charset="0"/>
                          </a:rPr>
                          <m:t>𝜇𝜈</m:t>
                        </m:r>
                      </m:sub>
                      <m:sup>
                        <m:r>
                          <a:rPr lang="en-US" i="1">
                            <a:latin typeface="Cambria Math" panose="02040503050406030204" pitchFamily="18" charset="0"/>
                          </a:rPr>
                          <m:t>(1)</m:t>
                        </m:r>
                      </m:sup>
                    </m:sSubSup>
                  </m:oMath>
                </a14:m>
                <a:r>
                  <a:rPr lang="en-US" dirty="0"/>
                  <a:t> from the </a:t>
                </a:r>
                <a:r>
                  <a:rPr lang="en-US" dirty="0" err="1"/>
                  <a:t>weyl</a:t>
                </a:r>
                <a:r>
                  <a:rPr lang="en-US" dirty="0"/>
                  <a:t>-scalars.</a:t>
                </a:r>
              </a:p>
              <a:p>
                <a:endParaRPr lang="en-US" dirty="0"/>
              </a:p>
              <a:p>
                <a:r>
                  <a:rPr lang="en-US" dirty="0"/>
                  <a:t>This could be accomplished by applying the Chrzanowski,  Cohen, Kegeles, and Wald (CCKW) procedure. In what is known as the </a:t>
                </a:r>
                <a:r>
                  <a:rPr lang="en-US" b="1" dirty="0"/>
                  <a:t>Metric Reconstruction problem </a:t>
                </a:r>
                <a:r>
                  <a:rPr lang="en-US" dirty="0"/>
                  <a:t>(Wald, 1973). </a:t>
                </a:r>
              </a:p>
            </p:txBody>
          </p:sp>
        </mc:Choice>
        <mc:Fallback xmlns="">
          <p:sp>
            <p:nvSpPr>
              <p:cNvPr id="8" name="Content Placeholder 2">
                <a:extLst>
                  <a:ext uri="{FF2B5EF4-FFF2-40B4-BE49-F238E27FC236}">
                    <a16:creationId xmlns:a16="http://schemas.microsoft.com/office/drawing/2014/main" id="{8798B2E0-0D6F-4657-88D0-6F34231FFDF8}"/>
                  </a:ext>
                </a:extLst>
              </p:cNvPr>
              <p:cNvSpPr>
                <a:spLocks noGrp="1" noRot="1" noChangeAspect="1" noMove="1" noResize="1" noEditPoints="1" noAdjustHandles="1" noChangeArrowheads="1" noChangeShapeType="1" noTextEdit="1"/>
              </p:cNvSpPr>
              <p:nvPr>
                <p:ph idx="1"/>
              </p:nvPr>
            </p:nvSpPr>
            <p:spPr>
              <a:xfrm>
                <a:off x="527196" y="2217424"/>
                <a:ext cx="4878284" cy="4591330"/>
              </a:xfrm>
              <a:blipFill>
                <a:blip r:embed="rId3"/>
                <a:stretch>
                  <a:fillRect l="-1373" t="-398" r="-1998"/>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B76DA269-17D7-4C56-86AF-21B4351A795A}"/>
              </a:ext>
            </a:extLst>
          </p:cNvPr>
          <p:cNvSpPr>
            <a:spLocks noGrp="1"/>
          </p:cNvSpPr>
          <p:nvPr>
            <p:ph type="ftr" sz="quarter" idx="10"/>
          </p:nvPr>
        </p:nvSpPr>
        <p:spPr/>
        <p:txBody>
          <a:bodyPr/>
          <a:lstStyle/>
          <a:p>
            <a:r>
              <a:rPr lang="en-US" dirty="0"/>
              <a:t>7</a:t>
            </a:r>
          </a:p>
        </p:txBody>
      </p:sp>
      <p:sp>
        <p:nvSpPr>
          <p:cNvPr id="6" name="Rectangle 5">
            <a:extLst>
              <a:ext uri="{FF2B5EF4-FFF2-40B4-BE49-F238E27FC236}">
                <a16:creationId xmlns:a16="http://schemas.microsoft.com/office/drawing/2014/main" id="{A4A2943D-5394-444C-9DFD-5D341761050F}"/>
              </a:ext>
            </a:extLst>
          </p:cNvPr>
          <p:cNvSpPr/>
          <p:nvPr/>
        </p:nvSpPr>
        <p:spPr>
          <a:xfrm>
            <a:off x="7112898" y="2148895"/>
            <a:ext cx="3467437" cy="369332"/>
          </a:xfrm>
          <a:prstGeom prst="rect">
            <a:avLst/>
          </a:prstGeom>
        </p:spPr>
        <p:txBody>
          <a:bodyPr wrap="square">
            <a:spAutoFit/>
          </a:bodyPr>
          <a:lstStyle/>
          <a:p>
            <a:r>
              <a:rPr lang="en-US" b="1" u="sng" dirty="0">
                <a:solidFill>
                  <a:srgbClr val="FF0000"/>
                </a:solidFill>
              </a:rPr>
              <a:t>Appendix: CCKW Procedure</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C7A74C9F-4027-4802-B923-C1227E540036}"/>
                  </a:ext>
                </a:extLst>
              </p:cNvPr>
              <p:cNvSpPr txBox="1">
                <a:spLocks/>
              </p:cNvSpPr>
              <p:nvPr/>
            </p:nvSpPr>
            <p:spPr>
              <a:xfrm>
                <a:off x="6945763" y="2599691"/>
                <a:ext cx="4114801" cy="435133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1. Obtain The conjugate PDE operator to the Master Teukolsky one.</a:t>
                </a:r>
              </a:p>
              <a:p>
                <a:endParaRPr lang="en-US" dirty="0"/>
              </a:p>
              <a:p>
                <a:pPr marL="0" indent="0">
                  <a:buNone/>
                </a:pPr>
                <a:r>
                  <a:rPr lang="en-US" dirty="0"/>
                  <a:t>2. Solve  the conjugate Homogenous PDE equation with dependent variable knows as Hertz Potentials</a:t>
                </a:r>
                <a14:m>
                  <m:oMath xmlns:m="http://schemas.openxmlformats.org/officeDocument/2006/math">
                    <m:r>
                      <a:rPr lang="en-US" smtClean="0">
                        <a:latin typeface="Cambria Math" panose="02040503050406030204" pitchFamily="18" charset="0"/>
                      </a:rPr>
                      <m:t> </m:t>
                    </m:r>
                    <m:sSub>
                      <m:sSubPr>
                        <m:ctrlPr>
                          <a:rPr lang="en-US" i="1" smtClean="0">
                            <a:latin typeface="Cambria Math" panose="02040503050406030204" pitchFamily="18" charset="0"/>
                          </a:rPr>
                        </m:ctrlPr>
                      </m:sSubPr>
                      <m:e>
                        <m:r>
                          <m:rPr>
                            <m:sty m:val="p"/>
                          </m:rPr>
                          <a:rPr lang="en-US" smtClean="0">
                            <a:latin typeface="Cambria Math" panose="02040503050406030204" pitchFamily="18" charset="0"/>
                          </a:rPr>
                          <m:t>Ψ</m:t>
                        </m:r>
                      </m:e>
                      <m:sub>
                        <m:r>
                          <a:rPr lang="en-US" i="1" smtClean="0">
                            <a:latin typeface="Cambria Math" panose="02040503050406030204" pitchFamily="18" charset="0"/>
                          </a:rPr>
                          <m:t>𝐻𝑒𝑟𝑡𝑧</m:t>
                        </m:r>
                      </m:sub>
                    </m:sSub>
                  </m:oMath>
                </a14:m>
                <a:endParaRPr lang="en-US" dirty="0"/>
              </a:p>
              <a:p>
                <a:endParaRPr lang="en-US" dirty="0"/>
              </a:p>
              <a:p>
                <a:pPr marL="0" indent="0">
                  <a:buNone/>
                </a:pPr>
                <a:r>
                  <a:rPr lang="en-US" dirty="0"/>
                  <a:t>3. From the algebraic properties of two conjugated PDEs we will be allowed to flip the linearized operator for Einstein Field equation inside out </a:t>
                </a:r>
              </a:p>
              <a:p>
                <a:endParaRPr lang="en-US" dirty="0"/>
              </a:p>
              <a:p>
                <a:pPr marL="0" indent="0">
                  <a:buNone/>
                </a:pPr>
                <a:r>
                  <a:rPr lang="en-US" i="1" dirty="0"/>
                  <a:t>Accordingly, we can reconstruct the Metric from those Auxiliary Hertz Potentials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rPr>
                          <m:t>𝛹</m:t>
                        </m:r>
                      </m:e>
                      <m:sub>
                        <m:r>
                          <a:rPr lang="en-US" i="1" smtClean="0">
                            <a:latin typeface="Cambria Math" panose="02040503050406030204" pitchFamily="18" charset="0"/>
                          </a:rPr>
                          <m:t>𝐻𝑒𝑟𝑡𝑧</m:t>
                        </m:r>
                      </m:sub>
                    </m:sSub>
                    <m:r>
                      <a:rPr lang="en-US" b="0" i="1" smtClean="0">
                        <a:latin typeface="Cambria Math" panose="02040503050406030204" pitchFamily="18" charset="0"/>
                      </a:rPr>
                      <m:t>.</m:t>
                    </m:r>
                  </m:oMath>
                </a14:m>
                <a:endParaRPr lang="en-US" i="1" dirty="0"/>
              </a:p>
              <a:p>
                <a:endParaRPr lang="en-US" dirty="0"/>
              </a:p>
            </p:txBody>
          </p:sp>
        </mc:Choice>
        <mc:Fallback xmlns="">
          <p:sp>
            <p:nvSpPr>
              <p:cNvPr id="7" name="Content Placeholder 2">
                <a:extLst>
                  <a:ext uri="{FF2B5EF4-FFF2-40B4-BE49-F238E27FC236}">
                    <a16:creationId xmlns:a16="http://schemas.microsoft.com/office/drawing/2014/main" id="{C7A74C9F-4027-4802-B923-C1227E540036}"/>
                  </a:ext>
                </a:extLst>
              </p:cNvPr>
              <p:cNvSpPr txBox="1">
                <a:spLocks noRot="1" noChangeAspect="1" noMove="1" noResize="1" noEditPoints="1" noAdjustHandles="1" noChangeArrowheads="1" noChangeShapeType="1" noTextEdit="1"/>
              </p:cNvSpPr>
              <p:nvPr/>
            </p:nvSpPr>
            <p:spPr>
              <a:xfrm>
                <a:off x="6945763" y="2599691"/>
                <a:ext cx="4114801" cy="4351338"/>
              </a:xfrm>
              <a:prstGeom prst="rect">
                <a:avLst/>
              </a:prstGeom>
              <a:blipFill>
                <a:blip r:embed="rId4"/>
                <a:stretch>
                  <a:fillRect l="-593" t="-140" r="-741"/>
                </a:stretch>
              </a:blipFill>
            </p:spPr>
            <p:txBody>
              <a:bodyPr/>
              <a:lstStyle/>
              <a:p>
                <a:r>
                  <a:rPr lang="en-US">
                    <a:noFill/>
                  </a:rPr>
                  <a:t> </a:t>
                </a:r>
              </a:p>
            </p:txBody>
          </p:sp>
        </mc:Fallback>
      </mc:AlternateContent>
    </p:spTree>
    <p:extLst>
      <p:ext uri="{BB962C8B-B14F-4D97-AF65-F5344CB8AC3E}">
        <p14:creationId xmlns:p14="http://schemas.microsoft.com/office/powerpoint/2010/main" val="15692060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itle">
            <a:extLst>
              <a:ext uri="{FF2B5EF4-FFF2-40B4-BE49-F238E27FC236}">
                <a16:creationId xmlns:a16="http://schemas.microsoft.com/office/drawing/2014/main" id="{6EFFE0B3-6566-3F48-9291-A6A8E30E2D62}"/>
              </a:ext>
            </a:extLst>
          </p:cNvPr>
          <p:cNvSpPr>
            <a:spLocks noGrp="1"/>
          </p:cNvSpPr>
          <p:nvPr>
            <p:ph type="title"/>
          </p:nvPr>
        </p:nvSpPr>
        <p:spPr>
          <a:xfrm>
            <a:off x="502920" y="1075244"/>
            <a:ext cx="11541616" cy="1588127"/>
          </a:xfrm>
        </p:spPr>
        <p:txBody>
          <a:bodyPr/>
          <a:lstStyle/>
          <a:p>
            <a:r>
              <a:rPr lang="en-US" dirty="0">
                <a:solidFill>
                  <a:srgbClr val="FF0000"/>
                </a:solidFill>
              </a:rPr>
              <a:t>Boyer-Lindquist Chart &amp; </a:t>
            </a:r>
            <a:r>
              <a:rPr lang="en-US" dirty="0" err="1">
                <a:solidFill>
                  <a:srgbClr val="FF0000"/>
                </a:solidFill>
              </a:rPr>
              <a:t>Kinnersley</a:t>
            </a:r>
            <a:r>
              <a:rPr lang="en-US" dirty="0">
                <a:solidFill>
                  <a:srgbClr val="FF0000"/>
                </a:solidFill>
              </a:rPr>
              <a:t> </a:t>
            </a:r>
            <a:r>
              <a:rPr lang="en-US" dirty="0" err="1">
                <a:solidFill>
                  <a:srgbClr val="FF0000"/>
                </a:solidFill>
              </a:rPr>
              <a:t>Tetard</a:t>
            </a:r>
            <a:r>
              <a:rPr lang="en-US" dirty="0">
                <a:solidFill>
                  <a:srgbClr val="FF0000"/>
                </a:solidFill>
              </a:rPr>
              <a:t> are ill defined Near the Horizon!</a:t>
            </a:r>
            <a:br>
              <a:rPr lang="en-US" dirty="0">
                <a:solidFill>
                  <a:srgbClr val="FF0000"/>
                </a:solidFill>
              </a:rPr>
            </a:br>
            <a:endParaRPr lang="en-US" dirty="0">
              <a:solidFill>
                <a:srgbClr val="FF0000"/>
              </a:solidFill>
            </a:endParaRPr>
          </a:p>
        </p:txBody>
      </p:sp>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DABCD644-AEF7-4D31-AF89-46317BB9408F}"/>
                  </a:ext>
                </a:extLst>
              </p:cNvPr>
              <p:cNvSpPr/>
              <p:nvPr/>
            </p:nvSpPr>
            <p:spPr>
              <a:xfrm>
                <a:off x="5562600" y="2439661"/>
                <a:ext cx="6375400" cy="273587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𝑠</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𝑀𝑟</m:t>
                                  </m:r>
                                </m:num>
                                <m:den>
                                  <m:r>
                                    <m:rPr>
                                      <m:sty m:val="p"/>
                                    </m:rPr>
                                    <a:rPr lang="en-US">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𝑡</m:t>
                              </m:r>
                            </m:e>
                            <m:sup>
                              <m:r>
                                <a:rPr lang="en-US" i="1">
                                  <a:latin typeface="Cambria Math" panose="02040503050406030204" pitchFamily="18" charset="0"/>
                                </a:rPr>
                                <m:t>2</m:t>
                              </m:r>
                            </m:sup>
                          </m:sSup>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panose="02040503050406030204" pitchFamily="18" charset="0"/>
                                    </a:rPr>
                                    <m:t>4</m:t>
                                  </m:r>
                                  <m:r>
                                    <a:rPr lang="en-US" i="1">
                                      <a:latin typeface="Cambria Math" panose="02040503050406030204" pitchFamily="18" charset="0"/>
                                    </a:rPr>
                                    <m:t>𝑀𝑎𝑟</m:t>
                                  </m:r>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num>
                                <m:den>
                                  <m:r>
                                    <m:rPr>
                                      <m:sty m:val="p"/>
                                    </m:rPr>
                                    <a:rPr lang="en-US">
                                      <a:latin typeface="Cambria Math" panose="02040503050406030204" pitchFamily="18" charset="0"/>
                                    </a:rPr>
                                    <m:t>Σ</m:t>
                                  </m:r>
                                </m:den>
                              </m:f>
                            </m:e>
                          </m:d>
                          <m:r>
                            <a:rPr lang="en-US" i="1">
                              <a:latin typeface="Cambria Math" panose="02040503050406030204" pitchFamily="18" charset="0"/>
                            </a:rPr>
                            <m:t>𝑑𝑡𝑑</m:t>
                          </m:r>
                          <m:r>
                            <a:rPr lang="en-US" i="1">
                              <a:latin typeface="Cambria Math" panose="02040503050406030204" pitchFamily="18" charset="0"/>
                            </a:rPr>
                            <m:t>𝜑</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m:rPr>
                                      <m:sty m:val="p"/>
                                    </m:rPr>
                                    <a:rPr lang="en-US">
                                      <a:latin typeface="Cambria Math" panose="02040503050406030204" pitchFamily="18" charset="0"/>
                                    </a:rPr>
                                    <m:t>Σ</m:t>
                                  </m:r>
                                </m:num>
                                <m:den>
                                  <m:r>
                                    <a:rPr lang="en-US" smtClean="0">
                                      <a:solidFill>
                                        <a:srgbClr val="FF0000"/>
                                      </a:solidFill>
                                      <a:latin typeface="Cambria Math" panose="02040503050406030204" pitchFamily="18" charset="0"/>
                                    </a:rPr>
                                    <m:t>△</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e>
                        <m:e>
                          <m:r>
                            <a:rPr lang="en-US" i="1">
                              <a:latin typeface="Cambria Math" panose="02040503050406030204" pitchFamily="18" charset="0"/>
                            </a:rPr>
                            <m:t>−</m:t>
                          </m:r>
                          <m:r>
                            <m:rPr>
                              <m:sty m:val="p"/>
                            </m:rPr>
                            <a:rPr lang="en-US">
                              <a:latin typeface="Cambria Math" panose="02040503050406030204" pitchFamily="18" charset="0"/>
                            </a:rPr>
                            <m:t>Σ</m:t>
                          </m:r>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𝜃</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2</m:t>
                                  </m:r>
                                  <m:r>
                                    <a:rPr lang="en-US" i="1">
                                      <a:latin typeface="Cambria Math" panose="02040503050406030204" pitchFamily="18" charset="0"/>
                                    </a:rPr>
                                    <m:t>𝑀</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𝑟</m:t>
                                  </m:r>
                                  <m:sSup>
                                    <m:sSupPr>
                                      <m:ctrlPr>
                                        <a:rPr lang="en-US" i="1">
                                          <a:latin typeface="Cambria Math" panose="02040503050406030204" pitchFamily="18" charset="0"/>
                                        </a:rPr>
                                      </m:ctrlPr>
                                    </m:sSupPr>
                                    <m:e>
                                      <m:r>
                                        <m:rPr>
                                          <m:sty m:val="p"/>
                                        </m:rPr>
                                        <a:rPr lang="en-US">
                                          <a:latin typeface="Cambria Math" panose="02040503050406030204" pitchFamily="18" charset="0"/>
                                        </a:rPr>
                                        <m:t>sin</m:t>
                                      </m:r>
                                    </m:e>
                                    <m:sup>
                                      <m:r>
                                        <a:rPr lang="en-US" i="1">
                                          <a:latin typeface="Cambria Math" panose="02040503050406030204" pitchFamily="18" charset="0"/>
                                        </a:rPr>
                                        <m:t>2</m:t>
                                      </m:r>
                                    </m:sup>
                                  </m:sSup>
                                  <m:r>
                                    <a:rPr lang="en-US" i="1">
                                      <a:latin typeface="Cambria Math" panose="02040503050406030204" pitchFamily="18" charset="0"/>
                                    </a:rPr>
                                    <m:t>𝜃</m:t>
                                  </m:r>
                                </m:num>
                                <m:den>
                                  <m:r>
                                    <m:rPr>
                                      <m:sty m:val="p"/>
                                    </m:rPr>
                                    <a:rPr lang="en-US">
                                      <a:latin typeface="Cambria Math" panose="02040503050406030204" pitchFamily="18" charset="0"/>
                                    </a:rPr>
                                    <m:t>Σ</m:t>
                                  </m:r>
                                </m:den>
                              </m:f>
                            </m:e>
                          </m:d>
                          <m:r>
                            <a:rPr lang="en-US" i="1">
                              <a:latin typeface="Cambria Math" panose="02040503050406030204" pitchFamily="18" charset="0"/>
                            </a:rPr>
                            <m:t>𝑑</m:t>
                          </m:r>
                          <m:sSup>
                            <m:sSupPr>
                              <m:ctrlPr>
                                <a:rPr lang="en-US" i="1">
                                  <a:latin typeface="Cambria Math" panose="02040503050406030204" pitchFamily="18" charset="0"/>
                                </a:rPr>
                              </m:ctrlPr>
                            </m:sSupPr>
                            <m:e>
                              <m:r>
                                <a:rPr lang="en-US" i="1">
                                  <a:latin typeface="Cambria Math" panose="02040503050406030204" pitchFamily="18" charset="0"/>
                                </a:rPr>
                                <m:t>𝜑</m:t>
                              </m:r>
                            </m:e>
                            <m:sup>
                              <m:r>
                                <a:rPr lang="en-US" i="1">
                                  <a:latin typeface="Cambria Math" panose="02040503050406030204" pitchFamily="18" charset="0"/>
                                </a:rPr>
                                <m:t>2</m:t>
                              </m:r>
                            </m:sup>
                          </m:sSup>
                        </m:e>
                      </m:eqArr>
                    </m:oMath>
                  </m:oMathPara>
                </a14:m>
                <a:endParaRPr lang="en-US" dirty="0"/>
              </a:p>
              <a:p>
                <a:endParaRPr lang="en-US" dirty="0"/>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𝑎</m:t>
                      </m:r>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𝐽</m:t>
                          </m:r>
                        </m:num>
                        <m:den>
                          <m:r>
                            <a:rPr lang="en-US" i="1">
                              <a:latin typeface="Cambria Math" panose="02040503050406030204" pitchFamily="18" charset="0"/>
                            </a:rPr>
                            <m:t>𝑀</m:t>
                          </m:r>
                        </m:den>
                      </m:f>
                      <m:r>
                        <a:rPr lang="en-US" i="1">
                          <a:latin typeface="Cambria Math" panose="02040503050406030204" pitchFamily="18" charset="0"/>
                        </a:rPr>
                        <m:t>             </m:t>
                      </m:r>
                      <m:r>
                        <m:rPr>
                          <m:sty m:val="p"/>
                        </m:rPr>
                        <a:rPr lang="en-US">
                          <a:latin typeface="Cambria Math" panose="02040503050406030204" pitchFamily="18" charset="0"/>
                        </a:rPr>
                        <m:t>Σ</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sSup>
                        <m:sSupPr>
                          <m:ctrlPr>
                            <a:rPr lang="en-US" i="1">
                              <a:latin typeface="Cambria Math" panose="02040503050406030204" pitchFamily="18" charset="0"/>
                            </a:rPr>
                          </m:ctrlPr>
                        </m:sSupPr>
                        <m:e>
                          <m:r>
                            <m:rPr>
                              <m:sty m:val="p"/>
                            </m:rPr>
                            <a:rPr lang="en-US">
                              <a:latin typeface="Cambria Math" panose="02040503050406030204" pitchFamily="18" charset="0"/>
                            </a:rPr>
                            <m:t>cos</m:t>
                          </m:r>
                        </m:e>
                        <m:sup>
                          <m:r>
                            <a:rPr lang="en-US" i="1">
                              <a:latin typeface="Cambria Math" panose="02040503050406030204" pitchFamily="18" charset="0"/>
                            </a:rPr>
                            <m:t>2</m:t>
                          </m:r>
                        </m:sup>
                      </m:sSup>
                      <m:r>
                        <a:rPr lang="en-US" i="1">
                          <a:latin typeface="Cambria Math" panose="02040503050406030204" pitchFamily="18" charset="0"/>
                        </a:rPr>
                        <m:t>𝜃</m:t>
                      </m:r>
                      <m:r>
                        <a:rPr lang="en-US">
                          <a:latin typeface="Cambria Math" panose="02040503050406030204" pitchFamily="18" charset="0"/>
                        </a:rPr>
                        <m:t>               </m:t>
                      </m:r>
                      <m:r>
                        <a:rPr lang="en-US" smtClean="0">
                          <a:solidFill>
                            <a:srgbClr val="FF0000"/>
                          </a:solidFill>
                          <a:latin typeface="Cambria Math" panose="02040503050406030204" pitchFamily="18" charset="0"/>
                        </a:rPr>
                        <m:t>△</m:t>
                      </m:r>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𝑟</m:t>
                          </m:r>
                        </m:e>
                        <m:sup>
                          <m:r>
                            <a:rPr lang="en-US" i="1">
                              <a:solidFill>
                                <a:srgbClr val="FF0000"/>
                              </a:solidFill>
                              <a:latin typeface="Cambria Math" panose="02040503050406030204" pitchFamily="18" charset="0"/>
                            </a:rPr>
                            <m:t>2</m:t>
                          </m:r>
                        </m:sup>
                      </m:sSup>
                      <m:r>
                        <a:rPr lang="en-US" i="1">
                          <a:solidFill>
                            <a:srgbClr val="FF0000"/>
                          </a:solidFill>
                          <a:latin typeface="Cambria Math" panose="02040503050406030204" pitchFamily="18" charset="0"/>
                        </a:rPr>
                        <m:t>−2</m:t>
                      </m:r>
                      <m:r>
                        <a:rPr lang="en-US" i="1">
                          <a:solidFill>
                            <a:srgbClr val="FF0000"/>
                          </a:solidFill>
                          <a:latin typeface="Cambria Math" panose="02040503050406030204" pitchFamily="18" charset="0"/>
                        </a:rPr>
                        <m:t>𝑀𝑟</m:t>
                      </m:r>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𝑎</m:t>
                          </m:r>
                        </m:e>
                        <m:sup>
                          <m:r>
                            <a:rPr lang="en-US" i="1">
                              <a:solidFill>
                                <a:srgbClr val="FF0000"/>
                              </a:solidFill>
                              <a:latin typeface="Cambria Math" panose="02040503050406030204" pitchFamily="18" charset="0"/>
                            </a:rPr>
                            <m:t>2</m:t>
                          </m:r>
                        </m:sup>
                      </m:sSup>
                      <m:r>
                        <a:rPr lang="en-US" i="1">
                          <a:solidFill>
                            <a:srgbClr val="FF0000"/>
                          </a:solidFill>
                          <a:latin typeface="Cambria Math" panose="02040503050406030204" pitchFamily="18" charset="0"/>
                        </a:rPr>
                        <m:t>.</m:t>
                      </m:r>
                    </m:oMath>
                  </m:oMathPara>
                </a14:m>
                <a:endParaRPr lang="en-US" dirty="0"/>
              </a:p>
              <a:p>
                <a:endParaRPr lang="en-US" dirty="0"/>
              </a:p>
              <a:p>
                <a:pPr algn="ctr"/>
                <a:r>
                  <a:rPr lang="en-US" dirty="0"/>
                  <a:t>Kerr Metric in Boyer-Lindquist Coordinates</a:t>
                </a:r>
              </a:p>
            </p:txBody>
          </p:sp>
        </mc:Choice>
        <mc:Fallback xmlns="">
          <p:sp>
            <p:nvSpPr>
              <p:cNvPr id="7" name="Rectangle 6">
                <a:extLst>
                  <a:ext uri="{FF2B5EF4-FFF2-40B4-BE49-F238E27FC236}">
                    <a16:creationId xmlns:a16="http://schemas.microsoft.com/office/drawing/2014/main" id="{DABCD644-AEF7-4D31-AF89-46317BB9408F}"/>
                  </a:ext>
                </a:extLst>
              </p:cNvPr>
              <p:cNvSpPr>
                <a:spLocks noRot="1" noChangeAspect="1" noMove="1" noResize="1" noEditPoints="1" noAdjustHandles="1" noChangeArrowheads="1" noChangeShapeType="1" noTextEdit="1"/>
              </p:cNvSpPr>
              <p:nvPr/>
            </p:nvSpPr>
            <p:spPr>
              <a:xfrm>
                <a:off x="5562600" y="2439661"/>
                <a:ext cx="6375400" cy="2735877"/>
              </a:xfrm>
              <a:prstGeom prst="rect">
                <a:avLst/>
              </a:prstGeom>
              <a:blipFill>
                <a:blip r:embed="rId3"/>
                <a:stretch>
                  <a:fillRect b="-26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BAD3460F-858C-4A50-B95B-F363C147A17A}"/>
                  </a:ext>
                </a:extLst>
              </p:cNvPr>
              <p:cNvSpPr txBox="1">
                <a:spLocks/>
              </p:cNvSpPr>
              <p:nvPr/>
            </p:nvSpPr>
            <p:spPr>
              <a:xfrm>
                <a:off x="502920" y="2066245"/>
                <a:ext cx="4953144" cy="459133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130000"/>
                  </a:lnSpc>
                  <a:spcBef>
                    <a:spcPts val="600"/>
                  </a:spcBef>
                  <a:buClr>
                    <a:schemeClr val="tx2"/>
                  </a:buClr>
                  <a:buSzPct val="120000"/>
                  <a:buFont typeface="Arial" panose="020B0604020202020204" pitchFamily="34" charset="0"/>
                  <a:buChar char="•"/>
                  <a:defRPr sz="1800" kern="1200">
                    <a:solidFill>
                      <a:schemeClr val="tx1"/>
                    </a:solidFill>
                    <a:latin typeface="+mn-lt"/>
                    <a:ea typeface="+mn-ea"/>
                    <a:cs typeface="+mn-cs"/>
                  </a:defRPr>
                </a:lvl1pPr>
                <a:lvl2pPr marL="6858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2pPr>
                <a:lvl3pPr marL="11430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3pPr>
                <a:lvl4pPr marL="16002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4pPr>
                <a:lvl5pPr marL="2057400" indent="-182880" algn="l" defTabSz="914400" rtl="0" eaLnBrk="1" latinLnBrk="0" hangingPunct="1">
                  <a:lnSpc>
                    <a:spcPct val="130000"/>
                  </a:lnSpc>
                  <a:spcBef>
                    <a:spcPts val="600"/>
                  </a:spcBef>
                  <a:buClr>
                    <a:schemeClr val="tx2"/>
                  </a:buClr>
                  <a:buSzPct val="120000"/>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2000" dirty="0"/>
              </a:p>
              <a:p>
                <a:pPr algn="just"/>
                <a:r>
                  <a:rPr lang="en-US" dirty="0"/>
                  <a:t>The Boyer-Lindquist chart fail to describe the metric at two points of the radial coordinate defining the Outer and Inner Horizon of the Kerr blackhole.</a:t>
                </a:r>
              </a:p>
              <a:p>
                <a:pPr algn="just"/>
                <a:endParaRPr lang="en-US" dirty="0"/>
              </a:p>
              <a:p>
                <a:pPr marL="0" indent="0">
                  <a:buNone/>
                </a:pPr>
                <a14:m>
                  <m:oMathPara xmlns:m="http://schemas.openxmlformats.org/officeDocument/2006/math">
                    <m:oMathParaPr>
                      <m:jc m:val="centerGroup"/>
                    </m:oMathParaPr>
                    <m:oMath xmlns:m="http://schemas.openxmlformats.org/officeDocument/2006/math">
                      <m:r>
                        <a:rPr lang="en-US">
                          <a:latin typeface="Cambria Math" panose="02040503050406030204" pitchFamily="18" charset="0"/>
                        </a:rPr>
                        <m:t>△=0 → </m:t>
                      </m:r>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m:t>
                          </m:r>
                        </m:sub>
                      </m:sSub>
                      <m:r>
                        <a:rPr lang="en-US" i="1">
                          <a:latin typeface="Cambria Math" panose="02040503050406030204" pitchFamily="18" charset="0"/>
                        </a:rPr>
                        <m:t>=</m:t>
                      </m:r>
                      <m:r>
                        <a:rPr lang="en-US" i="1">
                          <a:latin typeface="Cambria Math" panose="02040503050406030204" pitchFamily="18" charset="0"/>
                        </a:rPr>
                        <m:t>𝑀</m:t>
                      </m:r>
                      <m:r>
                        <a:rPr lang="en-US" i="1">
                          <a:latin typeface="Cambria Math" panose="02040503050406030204" pitchFamily="18" charset="0"/>
                        </a:rPr>
                        <m:t>±</m:t>
                      </m:r>
                      <m:rad>
                        <m:radPr>
                          <m:degHide m:val="on"/>
                          <m:ctrlPr>
                            <a:rPr lang="en-US" i="1">
                              <a:latin typeface="Cambria Math" panose="02040503050406030204" pitchFamily="18" charset="0"/>
                            </a:rPr>
                          </m:ctrlPr>
                        </m:radPr>
                        <m:deg/>
                        <m:e>
                          <m:sSup>
                            <m:sSupPr>
                              <m:ctrlPr>
                                <a:rPr lang="en-US" i="1">
                                  <a:latin typeface="Cambria Math" panose="02040503050406030204" pitchFamily="18" charset="0"/>
                                </a:rPr>
                              </m:ctrlPr>
                            </m:sSupPr>
                            <m:e>
                              <m:r>
                                <a:rPr lang="en-US" i="1">
                                  <a:latin typeface="Cambria Math" panose="02040503050406030204" pitchFamily="18" charset="0"/>
                                </a:rPr>
                                <m:t>𝑀</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e>
                      </m:rad>
                    </m:oMath>
                  </m:oMathPara>
                </a14:m>
                <a:endParaRPr lang="en-US" dirty="0"/>
              </a:p>
              <a:p>
                <a:pPr marL="0" indent="0">
                  <a:buNone/>
                </a:pPr>
                <a:endParaRPr lang="en-US" dirty="0"/>
              </a:p>
              <a:p>
                <a:r>
                  <a:rPr lang="en-US" dirty="0" err="1"/>
                  <a:t>Kinnersley</a:t>
                </a:r>
                <a:r>
                  <a:rPr lang="en-US" dirty="0"/>
                  <a:t> Tetrad is ill-defined at the Horizon.</a:t>
                </a:r>
              </a:p>
              <a:p>
                <a:pPr marL="0" indent="0">
                  <a:buNone/>
                </a:pPr>
                <a14:m>
                  <m:oMathPara xmlns:m="http://schemas.openxmlformats.org/officeDocument/2006/math">
                    <m:oMathParaPr>
                      <m:jc m:val="centerGroup"/>
                    </m:oMathParaPr>
                    <m:oMath xmlns:m="http://schemas.openxmlformats.org/officeDocument/2006/math">
                      <m:eqArr>
                        <m:eqArrPr>
                          <m:ctrlPr>
                            <a:rPr lang="en-US" i="1">
                              <a:latin typeface="Cambria Math" panose="02040503050406030204" pitchFamily="18" charset="0"/>
                            </a:rPr>
                          </m:ctrlPr>
                        </m:eqArrPr>
                        <m:e>
                          <m:sSup>
                            <m:sSupPr>
                              <m:ctrlPr>
                                <a:rPr lang="en-US" i="1" smtClean="0">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𝑙</m:t>
                              </m:r>
                            </m:e>
                            <m:sup>
                              <m:r>
                                <a:rPr lang="en-US" i="1">
                                  <a:solidFill>
                                    <a:srgbClr val="FF0000"/>
                                  </a:solidFill>
                                  <a:latin typeface="Cambria Math" panose="02040503050406030204" pitchFamily="18" charset="0"/>
                                </a:rPr>
                                <m:t>𝜇</m:t>
                              </m:r>
                            </m:sup>
                          </m:sSup>
                          <m:r>
                            <a:rPr lang="en-US" i="1">
                              <a:solidFill>
                                <a:srgbClr val="FF0000"/>
                              </a:solidFill>
                              <a:latin typeface="Cambria Math" panose="02040503050406030204" pitchFamily="18" charset="0"/>
                            </a:rPr>
                            <m:t>=</m:t>
                          </m:r>
                          <m:d>
                            <m:dPr>
                              <m:begChr m:val="["/>
                              <m:endChr m:val="]"/>
                              <m:ctrlPr>
                                <a:rPr lang="en-US" i="1">
                                  <a:solidFill>
                                    <a:srgbClr val="FF0000"/>
                                  </a:solidFill>
                                  <a:latin typeface="Cambria Math" panose="02040503050406030204" pitchFamily="18" charset="0"/>
                                </a:rPr>
                              </m:ctrlPr>
                            </m:dPr>
                            <m:e>
                              <m:d>
                                <m:dPr>
                                  <m:ctrlPr>
                                    <a:rPr lang="en-US" i="1">
                                      <a:solidFill>
                                        <a:srgbClr val="FF0000"/>
                                      </a:solidFill>
                                      <a:latin typeface="Cambria Math" panose="02040503050406030204" pitchFamily="18" charset="0"/>
                                    </a:rPr>
                                  </m:ctrlPr>
                                </m:dPr>
                                <m:e>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𝑟</m:t>
                                      </m:r>
                                    </m:e>
                                    <m:sup>
                                      <m:r>
                                        <a:rPr lang="en-US" i="1">
                                          <a:solidFill>
                                            <a:srgbClr val="FF0000"/>
                                          </a:solidFill>
                                          <a:latin typeface="Cambria Math" panose="02040503050406030204" pitchFamily="18" charset="0"/>
                                        </a:rPr>
                                        <m:t>2</m:t>
                                      </m:r>
                                    </m:sup>
                                  </m:sSup>
                                  <m:r>
                                    <a:rPr lang="en-US" i="1">
                                      <a:solidFill>
                                        <a:srgbClr val="FF0000"/>
                                      </a:solidFill>
                                      <a:latin typeface="Cambria Math" panose="02040503050406030204" pitchFamily="18" charset="0"/>
                                    </a:rPr>
                                    <m:t>+</m:t>
                                  </m:r>
                                  <m:sSup>
                                    <m:sSupPr>
                                      <m:ctrlPr>
                                        <a:rPr lang="en-US" i="1">
                                          <a:solidFill>
                                            <a:srgbClr val="FF0000"/>
                                          </a:solidFill>
                                          <a:latin typeface="Cambria Math" panose="02040503050406030204" pitchFamily="18" charset="0"/>
                                        </a:rPr>
                                      </m:ctrlPr>
                                    </m:sSupPr>
                                    <m:e>
                                      <m:r>
                                        <a:rPr lang="en-US" i="1">
                                          <a:solidFill>
                                            <a:srgbClr val="FF0000"/>
                                          </a:solidFill>
                                          <a:latin typeface="Cambria Math" panose="02040503050406030204" pitchFamily="18" charset="0"/>
                                        </a:rPr>
                                        <m:t>𝑎</m:t>
                                      </m:r>
                                    </m:e>
                                    <m:sup>
                                      <m:r>
                                        <a:rPr lang="en-US" i="1">
                                          <a:solidFill>
                                            <a:srgbClr val="FF0000"/>
                                          </a:solidFill>
                                          <a:latin typeface="Cambria Math" panose="02040503050406030204" pitchFamily="18" charset="0"/>
                                        </a:rPr>
                                        <m:t>2</m:t>
                                      </m:r>
                                    </m:sup>
                                  </m:sSup>
                                </m:e>
                              </m:d>
                              <m:r>
                                <a:rPr lang="en-US" i="1">
                                  <a:solidFill>
                                    <a:srgbClr val="FF0000"/>
                                  </a:solidFill>
                                  <a:latin typeface="Cambria Math" panose="02040503050406030204" pitchFamily="18" charset="0"/>
                                </a:rPr>
                                <m:t>/</m:t>
                              </m:r>
                              <m:r>
                                <a:rPr lang="en-US">
                                  <a:solidFill>
                                    <a:srgbClr val="FF0000"/>
                                  </a:solidFill>
                                  <a:latin typeface="Cambria Math" panose="02040503050406030204" pitchFamily="18" charset="0"/>
                                </a:rPr>
                                <m:t>△</m:t>
                              </m:r>
                              <m:r>
                                <a:rPr lang="en-US" i="1">
                                  <a:solidFill>
                                    <a:srgbClr val="FF0000"/>
                                  </a:solidFill>
                                  <a:latin typeface="Cambria Math" panose="02040503050406030204" pitchFamily="18" charset="0"/>
                                </a:rPr>
                                <m:t>,1,0,</m:t>
                              </m:r>
                              <m:r>
                                <a:rPr lang="en-US" i="1">
                                  <a:solidFill>
                                    <a:srgbClr val="FF0000"/>
                                  </a:solidFill>
                                  <a:latin typeface="Cambria Math" panose="02040503050406030204" pitchFamily="18" charset="0"/>
                                </a:rPr>
                                <m:t>𝑎</m:t>
                              </m:r>
                              <m:r>
                                <a:rPr lang="en-US" i="1">
                                  <a:solidFill>
                                    <a:srgbClr val="FF0000"/>
                                  </a:solidFill>
                                  <a:latin typeface="Cambria Math" panose="02040503050406030204" pitchFamily="18" charset="0"/>
                                </a:rPr>
                                <m:t>/</m:t>
                              </m:r>
                              <m:r>
                                <a:rPr lang="en-US">
                                  <a:solidFill>
                                    <a:srgbClr val="FF0000"/>
                                  </a:solidFill>
                                  <a:latin typeface="Cambria Math" panose="02040503050406030204" pitchFamily="18" charset="0"/>
                                </a:rPr>
                                <m:t>△</m:t>
                              </m:r>
                            </m:e>
                          </m:d>
                        </m:e>
                        <m:e>
                          <m:sSup>
                            <m:sSupPr>
                              <m:ctrlPr>
                                <a:rPr lang="en-US" i="1">
                                  <a:latin typeface="Cambria Math" panose="02040503050406030204" pitchFamily="18" charset="0"/>
                                </a:rPr>
                              </m:ctrlPr>
                            </m:sSupPr>
                            <m:e>
                              <m:r>
                                <a:rPr lang="en-US" i="1">
                                  <a:latin typeface="Cambria Math" panose="02040503050406030204" pitchFamily="18" charset="0"/>
                                </a:rPr>
                                <m:t>𝑛</m:t>
                              </m:r>
                            </m:e>
                            <m:sup>
                              <m:r>
                                <a:rPr lang="en-US" i="1">
                                  <a:latin typeface="Cambria Math" panose="02040503050406030204" pitchFamily="18" charset="0"/>
                                </a:rPr>
                                <m:t>𝜇</m:t>
                              </m:r>
                            </m:sup>
                          </m:sSup>
                          <m:r>
                            <a:rPr lang="en-US" i="1">
                              <a:latin typeface="Cambria Math" panose="02040503050406030204" pitchFamily="18" charset="0"/>
                            </a:rPr>
                            <m:t>=</m:t>
                          </m:r>
                          <m:d>
                            <m:dPr>
                              <m:begChr m:val="["/>
                              <m:endChr m:val="]"/>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𝑟</m:t>
                                  </m:r>
                                </m:e>
                                <m:sup>
                                  <m:r>
                                    <a:rPr lang="en-US" i="1">
                                      <a:latin typeface="Cambria Math" panose="02040503050406030204" pitchFamily="18" charset="0"/>
                                    </a:rPr>
                                    <m:t>2</m:t>
                                  </m:r>
                                </m:sup>
                              </m:sSup>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𝑎</m:t>
                                  </m:r>
                                </m:e>
                                <m:sup>
                                  <m:r>
                                    <a:rPr lang="en-US" i="1">
                                      <a:latin typeface="Cambria Math" panose="02040503050406030204" pitchFamily="18" charset="0"/>
                                    </a:rPr>
                                    <m:t>2</m:t>
                                  </m:r>
                                </m:sup>
                              </m:sSup>
                              <m:r>
                                <a:rPr lang="en-US" i="1">
                                  <a:latin typeface="Cambria Math" panose="02040503050406030204" pitchFamily="18" charset="0"/>
                                </a:rPr>
                                <m:t>,−</m:t>
                              </m:r>
                              <m:r>
                                <a:rPr lang="en-US">
                                  <a:latin typeface="Cambria Math" panose="02040503050406030204" pitchFamily="18" charset="0"/>
                                </a:rPr>
                                <m:t>△</m:t>
                              </m:r>
                              <m:r>
                                <a:rPr lang="en-US" i="1">
                                  <a:latin typeface="Cambria Math" panose="02040503050406030204" pitchFamily="18" charset="0"/>
                                </a:rPr>
                                <m:t>,0,</m:t>
                              </m:r>
                              <m:r>
                                <a:rPr lang="en-US" i="1">
                                  <a:latin typeface="Cambria Math" panose="02040503050406030204" pitchFamily="18" charset="0"/>
                                </a:rPr>
                                <m:t>𝑎</m:t>
                              </m:r>
                            </m:e>
                          </m:d>
                          <m:r>
                            <a:rPr lang="en-US" i="1">
                              <a:latin typeface="Cambria Math" panose="02040503050406030204" pitchFamily="18" charset="0"/>
                            </a:rPr>
                            <m:t>/(2</m:t>
                          </m:r>
                          <m:r>
                            <m:rPr>
                              <m:sty m:val="p"/>
                            </m:rPr>
                            <a:rPr lang="en-US">
                              <a:latin typeface="Cambria Math" panose="02040503050406030204" pitchFamily="18" charset="0"/>
                            </a:rPr>
                            <m:t>Σ</m:t>
                          </m:r>
                          <m:r>
                            <a:rPr lang="en-US" i="1">
                              <a:latin typeface="Cambria Math" panose="02040503050406030204" pitchFamily="18" charset="0"/>
                            </a:rPr>
                            <m:t>)</m:t>
                          </m:r>
                        </m:e>
                        <m:e>
                          <m:sSup>
                            <m:sSupPr>
                              <m:ctrlPr>
                                <a:rPr lang="en-US" i="1">
                                  <a:latin typeface="Cambria Math" panose="02040503050406030204" pitchFamily="18" charset="0"/>
                                </a:rPr>
                              </m:ctrlPr>
                            </m:sSupPr>
                            <m:e>
                              <m:r>
                                <a:rPr lang="en-US" i="1">
                                  <a:latin typeface="Cambria Math" panose="02040503050406030204" pitchFamily="18" charset="0"/>
                                </a:rPr>
                                <m:t>𝑚</m:t>
                              </m:r>
                            </m:e>
                            <m:sup>
                              <m:r>
                                <a:rPr lang="en-US" i="1">
                                  <a:latin typeface="Cambria Math" panose="02040503050406030204" pitchFamily="18" charset="0"/>
                                </a:rPr>
                                <m:t>𝜇</m:t>
                              </m:r>
                            </m:sup>
                          </m:sSup>
                          <m:r>
                            <a:rPr lang="en-US" i="1">
                              <a:latin typeface="Cambria Math" panose="02040503050406030204" pitchFamily="18" charset="0"/>
                            </a:rPr>
                            <m:t>=[</m:t>
                          </m:r>
                          <m:r>
                            <a:rPr lang="en-US" i="1">
                              <a:latin typeface="Cambria Math" panose="02040503050406030204" pitchFamily="18" charset="0"/>
                            </a:rPr>
                            <m:t>𝑖𝑎</m:t>
                          </m:r>
                          <m:r>
                            <m:rPr>
                              <m:sty m:val="p"/>
                            </m:rPr>
                            <a:rPr lang="en-US">
                              <a:latin typeface="Cambria Math" panose="02040503050406030204" pitchFamily="18" charset="0"/>
                            </a:rPr>
                            <m:t>sin</m:t>
                          </m:r>
                          <m:r>
                            <a:rPr lang="en-US" i="1">
                              <a:latin typeface="Cambria Math" panose="02040503050406030204" pitchFamily="18" charset="0"/>
                            </a:rPr>
                            <m:t>𝜃</m:t>
                          </m:r>
                          <m:r>
                            <a:rPr lang="en-US" i="1">
                              <a:latin typeface="Cambria Math" panose="02040503050406030204" pitchFamily="18" charset="0"/>
                            </a:rPr>
                            <m:t>,0,1,</m:t>
                          </m:r>
                          <m:r>
                            <a:rPr lang="en-US" i="1">
                              <a:latin typeface="Cambria Math" panose="02040503050406030204" pitchFamily="18" charset="0"/>
                            </a:rPr>
                            <m:t>𝑖</m:t>
                          </m:r>
                          <m:r>
                            <a:rPr lang="en-US" i="1">
                              <a:latin typeface="Cambria Math" panose="02040503050406030204" pitchFamily="18" charset="0"/>
                            </a:rPr>
                            <m:t>/</m:t>
                          </m:r>
                          <m:r>
                            <m:rPr>
                              <m:sty m:val="p"/>
                            </m:rPr>
                            <a:rPr lang="en-US">
                              <a:latin typeface="Cambria Math" panose="02040503050406030204" pitchFamily="18" charset="0"/>
                            </a:rPr>
                            <m:t>sin</m:t>
                          </m:r>
                          <m:r>
                            <a:rPr lang="en-US" i="1">
                              <a:latin typeface="Cambria Math" panose="02040503050406030204" pitchFamily="18" charset="0"/>
                            </a:rPr>
                            <m:t>𝜃</m:t>
                          </m:r>
                          <m:r>
                            <a:rPr lang="en-US" i="1">
                              <a:latin typeface="Cambria Math" panose="02040503050406030204" pitchFamily="18" charset="0"/>
                            </a:rPr>
                            <m:t>]/(</m:t>
                          </m:r>
                          <m:rad>
                            <m:radPr>
                              <m:degHide m:val="on"/>
                              <m:ctrlPr>
                                <a:rPr lang="en-US" i="1">
                                  <a:latin typeface="Cambria Math" panose="02040503050406030204" pitchFamily="18" charset="0"/>
                                </a:rPr>
                              </m:ctrlPr>
                            </m:radPr>
                            <m:deg/>
                            <m:e>
                              <m:r>
                                <a:rPr lang="en-US" i="1">
                                  <a:latin typeface="Cambria Math" panose="02040503050406030204" pitchFamily="18" charset="0"/>
                                </a:rPr>
                                <m:t>2</m:t>
                              </m:r>
                            </m:e>
                          </m:rad>
                          <m:r>
                            <a:rPr lang="en-US" i="1">
                              <a:latin typeface="Cambria Math" panose="02040503050406030204" pitchFamily="18" charset="0"/>
                            </a:rPr>
                            <m:t>(</m:t>
                          </m:r>
                          <m:r>
                            <a:rPr lang="en-US" i="1">
                              <a:latin typeface="Cambria Math" panose="02040503050406030204" pitchFamily="18" charset="0"/>
                            </a:rPr>
                            <m:t>𝑟</m:t>
                          </m:r>
                          <m:r>
                            <a:rPr lang="en-US" i="1">
                              <a:latin typeface="Cambria Math" panose="02040503050406030204" pitchFamily="18" charset="0"/>
                            </a:rPr>
                            <m:t>+</m:t>
                          </m:r>
                          <m:r>
                            <a:rPr lang="en-US" i="1">
                              <a:latin typeface="Cambria Math" panose="02040503050406030204" pitchFamily="18" charset="0"/>
                            </a:rPr>
                            <m:t>𝑖𝑎</m:t>
                          </m:r>
                          <m:r>
                            <m:rPr>
                              <m:sty m:val="p"/>
                            </m:rPr>
                            <a:rPr lang="en-US">
                              <a:latin typeface="Cambria Math" panose="02040503050406030204" pitchFamily="18" charset="0"/>
                            </a:rPr>
                            <m:t>cos</m:t>
                          </m:r>
                          <m:r>
                            <a:rPr lang="en-US" i="1">
                              <a:latin typeface="Cambria Math" panose="02040503050406030204" pitchFamily="18" charset="0"/>
                            </a:rPr>
                            <m:t>𝜃</m:t>
                          </m:r>
                          <m:r>
                            <a:rPr lang="en-US" i="1">
                              <a:latin typeface="Cambria Math" panose="02040503050406030204" pitchFamily="18" charset="0"/>
                            </a:rPr>
                            <m:t>))</m:t>
                          </m:r>
                        </m:e>
                      </m:eqArr>
                    </m:oMath>
                  </m:oMathPara>
                </a14:m>
                <a:endParaRPr lang="en-US" dirty="0"/>
              </a:p>
              <a:p>
                <a:pPr marL="0" indent="0">
                  <a:buNone/>
                </a:pPr>
                <a:endParaRPr lang="en-US" dirty="0"/>
              </a:p>
              <a:p>
                <a:pPr marL="0" indent="0">
                  <a:buNone/>
                </a:pPr>
                <a:endParaRPr lang="en-US" dirty="0"/>
              </a:p>
              <a:p>
                <a:endParaRPr lang="en-US" dirty="0"/>
              </a:p>
              <a:p>
                <a:endParaRPr lang="en-US" dirty="0"/>
              </a:p>
              <a:p>
                <a:pPr marL="0" indent="0">
                  <a:buFont typeface="Arial" panose="020B0604020202020204" pitchFamily="34" charset="0"/>
                  <a:buNone/>
                </a:pPr>
                <a:endParaRPr lang="en-US" dirty="0"/>
              </a:p>
            </p:txBody>
          </p:sp>
        </mc:Choice>
        <mc:Fallback xmlns="">
          <p:sp>
            <p:nvSpPr>
              <p:cNvPr id="10" name="Content Placeholder 2">
                <a:extLst>
                  <a:ext uri="{FF2B5EF4-FFF2-40B4-BE49-F238E27FC236}">
                    <a16:creationId xmlns:a16="http://schemas.microsoft.com/office/drawing/2014/main" id="{BAD3460F-858C-4A50-B95B-F363C147A17A}"/>
                  </a:ext>
                </a:extLst>
              </p:cNvPr>
              <p:cNvSpPr txBox="1">
                <a:spLocks noRot="1" noChangeAspect="1" noMove="1" noResize="1" noEditPoints="1" noAdjustHandles="1" noChangeArrowheads="1" noChangeShapeType="1" noTextEdit="1"/>
              </p:cNvSpPr>
              <p:nvPr/>
            </p:nvSpPr>
            <p:spPr>
              <a:xfrm>
                <a:off x="502920" y="2066245"/>
                <a:ext cx="4953144" cy="4591330"/>
              </a:xfrm>
              <a:prstGeom prst="rect">
                <a:avLst/>
              </a:prstGeom>
              <a:blipFill>
                <a:blip r:embed="rId4"/>
                <a:stretch>
                  <a:fillRect l="-1108" r="-739"/>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5D2FE39B-7C55-4507-8638-4DFA038FD18D}"/>
              </a:ext>
            </a:extLst>
          </p:cNvPr>
          <p:cNvSpPr>
            <a:spLocks noGrp="1"/>
          </p:cNvSpPr>
          <p:nvPr>
            <p:ph type="ftr" sz="quarter" idx="10"/>
          </p:nvPr>
        </p:nvSpPr>
        <p:spPr/>
        <p:txBody>
          <a:bodyPr/>
          <a:lstStyle/>
          <a:p>
            <a:r>
              <a:rPr lang="en-US" dirty="0"/>
              <a:t>8</a:t>
            </a:r>
          </a:p>
        </p:txBody>
      </p:sp>
    </p:spTree>
    <p:extLst>
      <p:ext uri="{BB962C8B-B14F-4D97-AF65-F5344CB8AC3E}">
        <p14:creationId xmlns:p14="http://schemas.microsoft.com/office/powerpoint/2010/main" val="41060610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theme/theme1.xml><?xml version="1.0" encoding="utf-8"?>
<a:theme xmlns:a="http://schemas.openxmlformats.org/drawingml/2006/main" name="Office Theme">
  <a:themeElements>
    <a:clrScheme name="UB Brand Colors">
      <a:dk1>
        <a:srgbClr val="666666"/>
      </a:dk1>
      <a:lt1>
        <a:srgbClr val="FFFFFF"/>
      </a:lt1>
      <a:dk2>
        <a:srgbClr val="005BBB"/>
      </a:dk2>
      <a:lt2>
        <a:srgbClr val="FFFFFF"/>
      </a:lt2>
      <a:accent1>
        <a:srgbClr val="005BBB"/>
      </a:accent1>
      <a:accent2>
        <a:srgbClr val="41B6E6"/>
      </a:accent2>
      <a:accent3>
        <a:srgbClr val="E56D54"/>
      </a:accent3>
      <a:accent4>
        <a:srgbClr val="666666"/>
      </a:accent4>
      <a:accent5>
        <a:srgbClr val="007681"/>
      </a:accent5>
      <a:accent6>
        <a:srgbClr val="003E51"/>
      </a:accent6>
      <a:hlink>
        <a:srgbClr val="005BBB"/>
      </a:hlink>
      <a:folHlink>
        <a:srgbClr val="D86A4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2457</TotalTime>
  <Words>1401</Words>
  <Application>Microsoft Office PowerPoint</Application>
  <PresentationFormat>Widescreen</PresentationFormat>
  <Paragraphs>189</Paragraphs>
  <Slides>21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Regular</vt:lpstr>
      <vt:lpstr>Calibri</vt:lpstr>
      <vt:lpstr>Cambria Math</vt:lpstr>
      <vt:lpstr>Georgia</vt:lpstr>
      <vt:lpstr>System Font Regular</vt:lpstr>
      <vt:lpstr>Wingdings</vt:lpstr>
      <vt:lpstr>Office Theme</vt:lpstr>
      <vt:lpstr>Metric Reconstruction in Kerr spacetime in a Horizon penetrating setting.</vt:lpstr>
      <vt:lpstr>Background</vt:lpstr>
      <vt:lpstr>Kerr Spacetime</vt:lpstr>
      <vt:lpstr>Perturbed Kerr: Path I </vt:lpstr>
      <vt:lpstr>Perturbed Kerr: Path II</vt:lpstr>
      <vt:lpstr>Perturbed Kerr: Path II</vt:lpstr>
      <vt:lpstr>Problem Statement</vt:lpstr>
      <vt:lpstr>What is a the “Kerr Reconstruction Problem”? </vt:lpstr>
      <vt:lpstr>Boyer-Lindquist Chart &amp; Kinnersley Tetard are ill defined Near the Horizon! </vt:lpstr>
      <vt:lpstr>How to overcome this problem?</vt:lpstr>
      <vt:lpstr>Motivation</vt:lpstr>
      <vt:lpstr>I. Redo the Metric Reconstruction in a Horizon regular settings.</vt:lpstr>
      <vt:lpstr>II. Near Horizon and Near Mouth Perturbation should be asymptotic.  </vt:lpstr>
      <vt:lpstr>III.  Studying the Behavior of Radial-Teukolsky equation under Transformation.</vt:lpstr>
      <vt:lpstr>Metric perturbation for a circularly orbiting perturber around a black hole in Kerr spacetime.</vt:lpstr>
      <vt:lpstr>I. Master Perturbation Equation in IEF</vt:lpstr>
      <vt:lpstr>II. Radial Equation and Boundary Conditions</vt:lpstr>
      <vt:lpstr>III. CCKW and Metric Reconstruction and Completion</vt:lpstr>
      <vt:lpstr>Conclusion and Discussion</vt:lpstr>
      <vt:lpstr>Questions?</vt:lpstr>
      <vt:lpstr>Thank You!</vt:lpstr>
    </vt:vector>
  </TitlesOfParts>
  <Manager/>
  <Company>University at Buffalo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UB PowerPoint Presentation</dc:title>
  <dc:subject/>
  <dc:creator>Division of University Communications</dc:creator>
  <cp:keywords/>
  <dc:description/>
  <cp:lastModifiedBy>moham</cp:lastModifiedBy>
  <cp:revision>158</cp:revision>
  <dcterms:created xsi:type="dcterms:W3CDTF">2019-04-04T19:20:28Z</dcterms:created>
  <dcterms:modified xsi:type="dcterms:W3CDTF">2023-05-08T15:02:16Z</dcterms:modified>
  <cp:category/>
</cp:coreProperties>
</file>