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1"/>
  </p:sldMasterIdLst>
  <p:notesMasterIdLst>
    <p:notesMasterId r:id="rId17"/>
  </p:notesMasterIdLst>
  <p:sldIdLst>
    <p:sldId id="259" r:id="rId2"/>
    <p:sldId id="381" r:id="rId3"/>
    <p:sldId id="382" r:id="rId4"/>
    <p:sldId id="367" r:id="rId5"/>
    <p:sldId id="372" r:id="rId6"/>
    <p:sldId id="374" r:id="rId7"/>
    <p:sldId id="375" r:id="rId8"/>
    <p:sldId id="373" r:id="rId9"/>
    <p:sldId id="376" r:id="rId10"/>
    <p:sldId id="377" r:id="rId11"/>
    <p:sldId id="378" r:id="rId12"/>
    <p:sldId id="379" r:id="rId13"/>
    <p:sldId id="380" r:id="rId14"/>
    <p:sldId id="371" r:id="rId15"/>
    <p:sldId id="38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2CF0"/>
    <a:srgbClr val="000066"/>
    <a:srgbClr val="F9FAD6"/>
    <a:srgbClr val="0439BC"/>
    <a:srgbClr val="FFFFFF"/>
    <a:srgbClr val="1908B8"/>
    <a:srgbClr val="800000"/>
    <a:srgbClr val="CC0066"/>
    <a:srgbClr val="F0DCD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54" autoAdjust="0"/>
    <p:restoredTop sz="86564" autoAdjust="0"/>
  </p:normalViewPr>
  <p:slideViewPr>
    <p:cSldViewPr>
      <p:cViewPr varScale="1">
        <p:scale>
          <a:sx n="59" d="100"/>
          <a:sy n="59" d="100"/>
        </p:scale>
        <p:origin x="4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7E1B6-5E46-42E9-9233-28EF75DA7E37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B7BF1-207F-4DDD-91E2-BEAC24E1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1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07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1479F102-5389-42B5-A4AA-74C39041052F}" type="slidenum">
              <a:rPr lang="en-US" sz="120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en-U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376845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10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02649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11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5206358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12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013097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13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2535341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14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0282492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15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725692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2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262632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3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148150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4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166980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5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176276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6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562638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7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219515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8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7418632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9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986389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fld id="{4A65C621-024C-40B1-828E-6E10282DD30C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FCAL workshop JINR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BC0B09BA-081F-4980-BB40-B191A86C999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53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659949-D093-4284-A43C-EE80B1C9E0A0}" type="datetime4">
              <a:rPr lang="en-US" smtClean="0">
                <a:solidFill>
                  <a:srgbClr val="4F81BD">
                    <a:lumMod val="50000"/>
                  </a:srgbClr>
                </a:solidFill>
              </a:rPr>
              <a:t>March 20, 2016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B878A-4B93-4F71-A428-03F17708550F}" type="slidenum">
              <a:rPr lang="en-US" smtClean="0">
                <a:solidFill>
                  <a:srgbClr val="4F81BD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555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fld id="{0DCB359D-DC05-4779-9A50-D3E2492F27E1}" type="datetime4">
              <a:rPr lang="en-US" smtClean="0"/>
              <a:pPr>
                <a:defRPr/>
              </a:pPr>
              <a:t>March 20,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B878A-4B93-4F71-A428-03F17708550F}" type="slidenum">
              <a:rPr lang="en-US" smtClean="0">
                <a:solidFill>
                  <a:srgbClr val="4F81BD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56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alphaModFix amt="44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24000"/>
                    </a14:imgEffect>
                    <a14:imgEffect>
                      <a14:colorTemperature colorTemp="3625"/>
                    </a14:imgEffect>
                  </a14:imgLayer>
                </a14:imgProps>
              </a:ext>
            </a:extLst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B0F0"/>
                </a:solidFill>
                <a:latin typeface="+mn-lt"/>
              </a:defRPr>
            </a:lvl1pPr>
          </a:lstStyle>
          <a:p>
            <a:pPr>
              <a:defRPr/>
            </a:pPr>
            <a:fld id="{3FF9E648-7393-4373-ABE9-60C061045D77}" type="datetime4">
              <a:rPr lang="en-US" smtClean="0"/>
              <a:pPr>
                <a:defRPr/>
              </a:pPr>
              <a:t>March 20, 2016</a:t>
            </a:fld>
            <a:endParaRPr lang="en-US" dirty="0"/>
          </a:p>
        </p:txBody>
      </p:sp>
      <p:sp>
        <p:nvSpPr>
          <p:cNvPr id="447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B0F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447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EB878A-4B93-4F71-A428-03F17708550F}" type="slidenum">
              <a:rPr lang="en-US">
                <a:solidFill>
                  <a:srgbClr val="4F81BD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86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1828800" y="771525"/>
            <a:ext cx="5257800" cy="58477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Workshop Summary</a:t>
            </a:r>
            <a:endParaRPr lang="en-US" sz="3200" dirty="0" smtClean="0">
              <a:solidFill>
                <a:srgbClr val="3A2CF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2209800" y="2514600"/>
            <a:ext cx="5029200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r>
              <a:rPr lang="en-US" sz="18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                  </a:t>
            </a:r>
            <a:r>
              <a:rPr lang="en-US" sz="24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JINR, DUBNA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endParaRPr lang="en-US" sz="1800" dirty="0">
              <a:solidFill>
                <a:srgbClr val="3A2CF0"/>
              </a:solidFill>
              <a:latin typeface="Calibri" pitchFamily="34" charset="0"/>
              <a:cs typeface="Calibri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endParaRPr lang="en-US" sz="1800" dirty="0" smtClean="0">
              <a:solidFill>
                <a:srgbClr val="3A2CF0"/>
              </a:solidFill>
              <a:latin typeface="Calibri" pitchFamily="34" charset="0"/>
              <a:cs typeface="Calibri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endParaRPr lang="en-US" sz="1800" dirty="0">
              <a:solidFill>
                <a:srgbClr val="3A2CF0"/>
              </a:solidFill>
              <a:latin typeface="Calibri" pitchFamily="34" charset="0"/>
              <a:cs typeface="Calibri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r>
              <a:rPr lang="en-US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Wolfgang Lohmann, BTU, DESY and RWTH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325" y="0"/>
            <a:ext cx="8286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825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53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Hardware and FE 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34" y="762000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L. Zawiejski: R&amp;D work carried out at IFJ PAN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4" y="1647111"/>
            <a:ext cx="8382000" cy="415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9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Simulation  and 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testbeam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34" y="762000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Maryna Lazorenko: LHCal study. Particle identification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657" y="1828800"/>
            <a:ext cx="4241387" cy="34752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4429" y="1817914"/>
            <a:ext cx="4979571" cy="34643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19616" y="762000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Itamar Levy: Measurement of the Moliere radius in 2014 TB data</a:t>
            </a:r>
            <a:endParaRPr lang="de-DE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2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Simulation  and 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testbeam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34" y="762000"/>
            <a:ext cx="3725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Strahinja Lukic: Resolving the differences in the simualtions of TB 2014 geometry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13345"/>
            <a:ext cx="4037937" cy="36385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19600" y="867503"/>
            <a:ext cx="3725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Alina Neagu: The influence of the Geant4 EM modes on the 2014 TB results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2113345"/>
            <a:ext cx="4501377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3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Simulation  and test-beam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 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34" y="762000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Itamar Levy: TB 2015 system calibration</a:t>
            </a:r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9600" y="867503"/>
            <a:ext cx="3725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Beata Krupa: HV scan – first results on the analysis of the 2015 TB data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5" y="2043178"/>
            <a:ext cx="3954066" cy="39497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9016" y="2064949"/>
            <a:ext cx="5029200" cy="20222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1672" y="4087194"/>
            <a:ext cx="4996543" cy="190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73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This year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752733"/>
            <a:ext cx="8991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sz="2400" dirty="0" smtClean="0">
                <a:solidFill>
                  <a:srgbClr val="000066"/>
                </a:solidFill>
              </a:rPr>
              <a:t>Finalise and Publish the TB 2014 analysis (3 months)</a:t>
            </a: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endParaRPr lang="de-DE" sz="2400" dirty="0">
              <a:solidFill>
                <a:srgbClr val="000066"/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sz="2400" dirty="0" smtClean="0">
                <a:solidFill>
                  <a:srgbClr val="000066"/>
                </a:solidFill>
              </a:rPr>
              <a:t>Complete the Testbeam 2015 analysis</a:t>
            </a: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endParaRPr lang="de-DE" sz="2400" dirty="0">
              <a:solidFill>
                <a:srgbClr val="000066"/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sz="2400" dirty="0" smtClean="0">
                <a:solidFill>
                  <a:srgbClr val="000066"/>
                </a:solidFill>
              </a:rPr>
              <a:t>Presentation of results on the LC workshop, ICHEP ... </a:t>
            </a: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endParaRPr lang="de-DE" sz="2400" dirty="0" smtClean="0">
              <a:solidFill>
                <a:srgbClr val="000066"/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sz="2400" dirty="0" smtClean="0">
                <a:solidFill>
                  <a:srgbClr val="000066"/>
                </a:solidFill>
              </a:rPr>
              <a:t>Progress in AIDA 2020 related issues (sensors, ASICS, </a:t>
            </a: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sz="2400" dirty="0" smtClean="0">
                <a:solidFill>
                  <a:srgbClr val="000066"/>
                </a:solidFill>
              </a:rPr>
              <a:t>Backend </a:t>
            </a:r>
            <a:r>
              <a:rPr lang="de-DE" sz="2400" dirty="0" smtClean="0">
                <a:solidFill>
                  <a:srgbClr val="000066"/>
                </a:solidFill>
                <a:sym typeface="Wingdings" panose="05000000000000000000" pitchFamily="2" charset="2"/>
              </a:rPr>
              <a:t> compact calorimeter prototype)</a:t>
            </a:r>
            <a:endParaRPr lang="de-DE" sz="2400" dirty="0" smtClean="0">
              <a:solidFill>
                <a:srgbClr val="000066"/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endParaRPr lang="de-DE" sz="2400" dirty="0">
              <a:solidFill>
                <a:srgbClr val="000066"/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sz="2400" dirty="0" smtClean="0">
                <a:solidFill>
                  <a:srgbClr val="000066"/>
                </a:solidFill>
              </a:rPr>
              <a:t>Testbeam in summer, 22.8. for one week </a:t>
            </a: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endParaRPr lang="de-DE" sz="2400" dirty="0" smtClean="0">
              <a:solidFill>
                <a:srgbClr val="000066"/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sz="2400" dirty="0" smtClean="0">
                <a:solidFill>
                  <a:srgbClr val="000066"/>
                </a:solidFill>
              </a:rPr>
              <a:t>FCAL workshop in Tel Aviv Sept. 16-20</a:t>
            </a: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endParaRPr lang="de-DE" sz="2400" dirty="0">
              <a:solidFill>
                <a:srgbClr val="000066"/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sz="2400" dirty="0" smtClean="0">
                <a:solidFill>
                  <a:srgbClr val="000066"/>
                </a:solidFill>
              </a:rPr>
              <a:t>Long term future: we hope for progress on the political level !!!!!</a:t>
            </a: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sz="2400" dirty="0" smtClean="0">
                <a:solidFill>
                  <a:srgbClr val="000066"/>
                </a:solidFill>
              </a:rPr>
              <a:t>(a message to the deirector of this institute)</a:t>
            </a:r>
            <a:endParaRPr lang="de-DE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26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Thanks to the 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organisers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752733"/>
            <a:ext cx="8991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sz="2400" dirty="0" smtClean="0">
                <a:solidFill>
                  <a:srgbClr val="000066"/>
                </a:solidFill>
              </a:rPr>
              <a:t>It was an excellently organised meeting</a:t>
            </a: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endParaRPr lang="de-DE" sz="2400" dirty="0">
              <a:solidFill>
                <a:srgbClr val="000066"/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sz="2400" dirty="0" smtClean="0">
                <a:solidFill>
                  <a:srgbClr val="000066"/>
                </a:solidFill>
              </a:rPr>
              <a:t>Many thanks to:</a:t>
            </a:r>
          </a:p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endParaRPr lang="de-DE" sz="2400" dirty="0">
              <a:solidFill>
                <a:srgbClr val="000066"/>
              </a:solidFill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56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Natasha Dokalenko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56000"/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0066"/>
              </a:solidFill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56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Natasha Zaizeva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56000"/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0066"/>
              </a:solidFill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56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Andrey Sapronov 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56000"/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0066"/>
              </a:solidFill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56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The JINR management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56000"/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0066"/>
              </a:solidFill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56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Our program committee</a:t>
            </a:r>
            <a:endParaRPr lang="de-DE" sz="2400" dirty="0">
              <a:solidFill>
                <a:srgbClr val="0000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2530" y="1600199"/>
            <a:ext cx="3898964" cy="3307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7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pPr>
                <a:defRPr/>
              </a:pPr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>
                <a:solidFill>
                  <a:srgbClr val="4F81BD">
                    <a:lumMod val="50000"/>
                  </a:srgbClr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The Collaboration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937399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000066"/>
                </a:solidFill>
              </a:rPr>
              <a:t>FCAL comprises currently 13 </a:t>
            </a:r>
            <a:r>
              <a:rPr lang="de-DE" sz="2400" dirty="0" smtClean="0">
                <a:solidFill>
                  <a:srgbClr val="000066"/>
                </a:solidFill>
              </a:rPr>
              <a:t>Institutes/Universites, 67 </a:t>
            </a:r>
            <a:r>
              <a:rPr lang="de-DE" sz="2400" dirty="0">
                <a:solidFill>
                  <a:srgbClr val="000066"/>
                </a:solidFill>
              </a:rPr>
              <a:t>researchers</a:t>
            </a:r>
          </a:p>
          <a:p>
            <a:endParaRPr lang="de-DE" sz="2400" dirty="0" smtClean="0">
              <a:solidFill>
                <a:srgbClr val="000066"/>
              </a:solidFill>
            </a:endParaRPr>
          </a:p>
          <a:p>
            <a:endParaRPr lang="de-DE" sz="2400" dirty="0">
              <a:solidFill>
                <a:srgbClr val="000066"/>
              </a:solidFill>
            </a:endParaRPr>
          </a:p>
          <a:p>
            <a:pPr marL="342900" indent="-342900">
              <a:buSzPct val="154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Publication and speakers committee formed (chair Strahinja Lukic)</a:t>
            </a:r>
            <a:endParaRPr lang="de-DE" sz="2400" dirty="0">
              <a:solidFill>
                <a:srgbClr val="000066"/>
              </a:solidFill>
            </a:endParaRPr>
          </a:p>
          <a:p>
            <a:pPr marL="342900" indent="-342900">
              <a:buSzPct val="154000"/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srgbClr val="000066"/>
              </a:solidFill>
            </a:endParaRPr>
          </a:p>
          <a:p>
            <a:pPr marL="342900" indent="-342900">
              <a:buSzPct val="154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Clustering working group (chair Sasha Borysov)</a:t>
            </a:r>
          </a:p>
          <a:p>
            <a:pPr marL="342900" indent="-342900">
              <a:buSzPct val="154000"/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0066"/>
              </a:solidFill>
            </a:endParaRPr>
          </a:p>
          <a:p>
            <a:pPr marL="342900" indent="-342900">
              <a:buSzPct val="154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Hardware working group (chair Marek Idzik) </a:t>
            </a:r>
          </a:p>
          <a:p>
            <a:pPr>
              <a:buSzPct val="154000"/>
            </a:pPr>
            <a:endParaRPr lang="de-DE" dirty="0">
              <a:solidFill>
                <a:srgbClr val="000066"/>
              </a:solidFill>
            </a:endParaRPr>
          </a:p>
          <a:p>
            <a:endParaRPr lang="de-DE" dirty="0" smtClean="0">
              <a:solidFill>
                <a:srgbClr val="000066"/>
              </a:solidFill>
            </a:endParaRPr>
          </a:p>
          <a:p>
            <a:endParaRPr lang="de-DE" dirty="0" smtClean="0">
              <a:solidFill>
                <a:srgbClr val="FFFFCB"/>
              </a:solidFill>
            </a:endParaRPr>
          </a:p>
          <a:p>
            <a:endParaRPr lang="de-DE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00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pPr>
                <a:defRPr/>
              </a:pPr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>
                <a:solidFill>
                  <a:srgbClr val="4F81BD">
                    <a:lumMod val="50000"/>
                  </a:srgbClr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General talks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937399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Status of CLIC and ILC (Lucie Linssen, me)</a:t>
            </a:r>
            <a:endParaRPr lang="de-DE" sz="2400" dirty="0">
              <a:solidFill>
                <a:srgbClr val="000066"/>
              </a:solidFill>
            </a:endParaRPr>
          </a:p>
          <a:p>
            <a:pPr marL="342900" indent="-34290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srgbClr val="000066"/>
              </a:solidFill>
            </a:endParaRPr>
          </a:p>
          <a:p>
            <a:pPr marL="342900" indent="-34290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Physics at CLIC and future linear collider (Igor Boyko)</a:t>
            </a:r>
          </a:p>
          <a:p>
            <a:pPr marL="342900" indent="-34290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0066"/>
              </a:solidFill>
            </a:endParaRPr>
          </a:p>
          <a:p>
            <a:pPr marL="342900" indent="-34290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Bhabha scattering  (A. Arbuzov)</a:t>
            </a:r>
          </a:p>
          <a:p>
            <a:pPr marL="342900" indent="-34290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0066"/>
              </a:solidFill>
            </a:endParaRPr>
          </a:p>
          <a:p>
            <a:pPr marL="342900" indent="-34290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srgbClr val="000066"/>
              </a:solidFill>
            </a:endParaRPr>
          </a:p>
          <a:p>
            <a:pPr marL="342900" indent="-342900">
              <a:buClr>
                <a:srgbClr val="002060"/>
              </a:buClr>
              <a:buSzPct val="147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66"/>
                </a:solidFill>
              </a:rPr>
              <a:t>Reports from the working groups (Marek Idzik &amp; Oleksandr Borysov)</a:t>
            </a:r>
            <a:endParaRPr lang="de-DE" sz="2400" dirty="0">
              <a:solidFill>
                <a:srgbClr val="000066"/>
              </a:solidFill>
            </a:endParaRPr>
          </a:p>
          <a:p>
            <a:endParaRPr lang="de-DE" dirty="0" smtClean="0">
              <a:solidFill>
                <a:srgbClr val="000066"/>
              </a:solidFill>
            </a:endParaRPr>
          </a:p>
          <a:p>
            <a:endParaRPr lang="de-DE" dirty="0" smtClean="0">
              <a:solidFill>
                <a:srgbClr val="FFFFCB"/>
              </a:solidFill>
            </a:endParaRPr>
          </a:p>
          <a:p>
            <a:endParaRPr lang="de-DE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93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Simulations and Alignment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984" y="898046"/>
            <a:ext cx="2878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Andre Sailer: BeamCal reconstruction with DD4HEP Geometry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14729"/>
            <a:ext cx="3524068" cy="34914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47034" y="990600"/>
            <a:ext cx="3153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Oleksandr Borysov: LumiCal performance with tracking detector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8" y="2060300"/>
            <a:ext cx="3758484" cy="357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25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Simulations and Alignment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72221" y="639907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Vladyslav Lukianchuk: The LCAL Monte Carlo Simulations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1" y="1381226"/>
            <a:ext cx="4419600" cy="41804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5420" y="734895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Evgeniy Lutsenko: Efficieny map (BeamCal)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92901"/>
            <a:ext cx="4617374" cy="305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32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Simulations and Alignment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34" y="762000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Oron Rosenblat: Sensor Alignment for TB 2014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0" y="1905000"/>
            <a:ext cx="4727298" cy="33772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90061" y="761999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Vladimir Makarenko: New generator for Bhabha scattering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9175" y="1895614"/>
            <a:ext cx="4288626" cy="338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1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Hardware and FE 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34" y="762000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Lucia Bortko: Investigation of a fan-out technology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3" y="1531966"/>
            <a:ext cx="4269727" cy="41830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61112" y="762000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Marek Idzik: FAME, a new readout ASIC for LumiCal detector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8" y="1531966"/>
            <a:ext cx="4365174" cy="4183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1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Hardware and FE 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34" y="762000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M. Gostkin: Tungsten plate measurements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5" y="1408331"/>
            <a:ext cx="4369415" cy="35446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4" y="3810724"/>
            <a:ext cx="2183138" cy="24653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20942" y="762000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Y. Benhammou: New LumiCal sensor design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3950" y="1408331"/>
            <a:ext cx="4648200" cy="346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34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22514" y="6256111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22,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Hardware and FE 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34" y="762000"/>
            <a:ext cx="372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B. Schumm: Update from the SLAC</a:t>
            </a:r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04655" y="805543"/>
            <a:ext cx="3725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SzPct val="156000"/>
            </a:pPr>
            <a:r>
              <a:rPr lang="de-DE" dirty="0" smtClean="0">
                <a:solidFill>
                  <a:srgbClr val="000066"/>
                </a:solidFill>
              </a:rPr>
              <a:t>L. d` Hauthuille : Power draw of the BeamCal as a function of temperature and radiation Dosage</a:t>
            </a:r>
            <a:endParaRPr lang="de-DE" dirty="0">
              <a:solidFill>
                <a:srgbClr val="0000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" y="1739759"/>
            <a:ext cx="4486366" cy="40155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340" y="1779484"/>
            <a:ext cx="3935401" cy="397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3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Default Design">
  <a:themeElements>
    <a:clrScheme name="Custom 7">
      <a:dk1>
        <a:srgbClr val="FFFFCB"/>
      </a:dk1>
      <a:lt1>
        <a:srgbClr val="FFFFCB"/>
      </a:lt1>
      <a:dk2>
        <a:srgbClr val="FFFF00"/>
      </a:dk2>
      <a:lt2>
        <a:srgbClr val="FFFF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DEADA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586</Words>
  <Application>Microsoft Office PowerPoint</Application>
  <PresentationFormat>On-screen Show (4:3)</PresentationFormat>
  <Paragraphs>158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Century Gothic</vt:lpstr>
      <vt:lpstr>Wingdings</vt:lpstr>
      <vt:lpstr>5_Default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FCAL</dc:title>
  <dc:creator>w. lohmann</dc:creator>
  <cp:lastModifiedBy>wolfgang lohmann</cp:lastModifiedBy>
  <cp:revision>292</cp:revision>
  <dcterms:created xsi:type="dcterms:W3CDTF">2012-10-12T21:33:56Z</dcterms:created>
  <dcterms:modified xsi:type="dcterms:W3CDTF">2016-03-22T09:20:24Z</dcterms:modified>
</cp:coreProperties>
</file>