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23"/>
  </p:notesMasterIdLst>
  <p:sldIdLst>
    <p:sldId id="259" r:id="rId2"/>
    <p:sldId id="354" r:id="rId3"/>
    <p:sldId id="356" r:id="rId4"/>
    <p:sldId id="358" r:id="rId5"/>
    <p:sldId id="292" r:id="rId6"/>
    <p:sldId id="314" r:id="rId7"/>
    <p:sldId id="359" r:id="rId8"/>
    <p:sldId id="370" r:id="rId9"/>
    <p:sldId id="360" r:id="rId10"/>
    <p:sldId id="361" r:id="rId11"/>
    <p:sldId id="364" r:id="rId12"/>
    <p:sldId id="363" r:id="rId13"/>
    <p:sldId id="365" r:id="rId14"/>
    <p:sldId id="367" r:id="rId15"/>
    <p:sldId id="362" r:id="rId16"/>
    <p:sldId id="366" r:id="rId17"/>
    <p:sldId id="368" r:id="rId18"/>
    <p:sldId id="369" r:id="rId19"/>
    <p:sldId id="371" r:id="rId20"/>
    <p:sldId id="372" r:id="rId21"/>
    <p:sldId id="3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CF0"/>
    <a:srgbClr val="F9FAD6"/>
    <a:srgbClr val="0439BC"/>
    <a:srgbClr val="FFFFFF"/>
    <a:srgbClr val="000066"/>
    <a:srgbClr val="1908B8"/>
    <a:srgbClr val="800000"/>
    <a:srgbClr val="CC0066"/>
    <a:srgbClr val="F0DCD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54" autoAdjust="0"/>
    <p:restoredTop sz="86564" autoAdjust="0"/>
  </p:normalViewPr>
  <p:slideViewPr>
    <p:cSldViewPr>
      <p:cViewPr varScale="1">
        <p:scale>
          <a:sx n="59" d="100"/>
          <a:sy n="59" d="100"/>
        </p:scale>
        <p:origin x="4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7E1B6-5E46-42E9-9233-28EF75DA7E37}" type="datetimeFigureOut">
              <a:rPr lang="en-US" smtClean="0"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7BF1-207F-4DDD-91E2-BEAC24E16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1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79F102-5389-42B5-A4AA-74C39041052F}" type="slidenum">
              <a:rPr lang="en-US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376845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777795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11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019246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493431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13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5862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14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650986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15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83125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16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9856612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17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1783156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18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39908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19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737328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3929333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20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0771916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21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24649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784168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223228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378612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6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19410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7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34921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8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263568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prstClr val="black"/>
                </a:solidFill>
                <a:latin typeface="Arial" charset="0"/>
              </a:rPr>
              <a:pPr eaLnBrk="1" hangingPunct="1"/>
              <a:t>9</a:t>
            </a:fld>
            <a:endParaRPr lang="en-US" sz="12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45251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4A65C621-024C-40B1-828E-6E10282DD30C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FCAL workshop JINR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3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59949-D093-4284-A43C-EE80B1C9E0A0}" type="datetime4">
              <a:rPr lang="en-US" smtClean="0">
                <a:solidFill>
                  <a:srgbClr val="4F81BD">
                    <a:lumMod val="50000"/>
                  </a:srgbClr>
                </a:solidFill>
              </a:rPr>
              <a:t>March 20, 2016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B878A-4B93-4F71-A428-03F17708550F}" type="slidenum">
              <a:rPr lang="en-US" smtClean="0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555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fld id="{0DCB359D-DC05-4779-9A50-D3E2492F27E1}" type="datetime4">
              <a:rPr lang="en-US" smtClean="0"/>
              <a:pPr>
                <a:defRPr/>
              </a:pPr>
              <a:t>March 20,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B878A-4B93-4F71-A428-03F17708550F}" type="slidenum">
              <a:rPr lang="en-US" smtClean="0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6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B0F0"/>
                </a:solidFill>
                <a:latin typeface="+mn-lt"/>
              </a:defRPr>
            </a:lvl1pPr>
          </a:lstStyle>
          <a:p>
            <a:pPr>
              <a:defRPr/>
            </a:pPr>
            <a:fld id="{3FF9E648-7393-4373-ABE9-60C061045D77}" type="datetime4">
              <a:rPr lang="en-US" smtClean="0"/>
              <a:pPr>
                <a:defRPr/>
              </a:pPr>
              <a:t>March 20, 2016</a:t>
            </a:fld>
            <a:endParaRPr lang="en-US" dirty="0"/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B0F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>
                <a:solidFill>
                  <a:srgbClr val="4F81BD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28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828800" y="771525"/>
            <a:ext cx="5257800" cy="1077218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Welcome FCAL WS March 2016</a:t>
            </a: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2209800" y="2514600"/>
            <a:ext cx="50292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sz="18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                 </a:t>
            </a:r>
            <a:r>
              <a:rPr lang="en-US" sz="24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JINR, DUBNA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endParaRPr lang="en-US" sz="1800" dirty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Wolfgang Lohmann, BTU, DESY and RWTH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0"/>
            <a:ext cx="8286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8255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5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118819CF-3A04-4017-86F0-F18543E7FCE6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28" y="787781"/>
            <a:ext cx="5401056" cy="3599688"/>
          </a:xfrm>
          <a:prstGeom prst="rect">
            <a:avLst/>
          </a:prstGeom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8" y="16328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Running SC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Linacs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: FLASH and XFEL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827" y="3063875"/>
            <a:ext cx="5667375" cy="3181350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99C426C3-1FA8-4147-A585-BA48A7035C83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8" name="コンテンツ プレースホルダー 5"/>
          <p:cNvSpPr txBox="1">
            <a:spLocks/>
          </p:cNvSpPr>
          <p:nvPr/>
        </p:nvSpPr>
        <p:spPr>
          <a:xfrm>
            <a:off x="358005" y="828604"/>
            <a:ext cx="8660559" cy="5416621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729" indent="-342729" algn="l" defTabSz="456971" rtl="0" eaLnBrk="1" latinLnBrk="0" hangingPunct="1">
              <a:spcBef>
                <a:spcPct val="20000"/>
              </a:spcBef>
              <a:buFont typeface="Arial"/>
              <a:buNone/>
              <a:defRPr sz="27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15428" indent="-415428" algn="l" defTabSz="456971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2pPr>
            <a:lvl3pPr marL="731327" indent="-315900" algn="l" defTabSz="456971" rtl="0" eaLnBrk="1" latinLnBrk="0" hangingPunct="1">
              <a:spcBef>
                <a:spcPct val="20000"/>
              </a:spcBef>
              <a:buFont typeface="Lucida Grande"/>
              <a:buChar char="‒"/>
              <a:defRPr sz="1800" kern="120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3pPr>
            <a:lvl4pPr marL="1038572" indent="-307247" algn="l" defTabSz="456971" rtl="0" eaLnBrk="1" latinLnBrk="0" hangingPunct="1">
              <a:spcBef>
                <a:spcPct val="20000"/>
              </a:spcBef>
              <a:buFont typeface="Lucida Grande"/>
              <a:buChar char="‒"/>
              <a:defRPr sz="1600" kern="120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4pPr>
            <a:lvl5pPr marL="1246284" indent="-207716" algn="l" defTabSz="456971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5pPr>
            <a:lvl6pPr marL="2513345" indent="-228485" algn="l" defTabSz="45697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315" indent="-228485" algn="l" defTabSz="45697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285" indent="-228485" algn="l" defTabSz="45697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255" indent="-228485" algn="l" defTabSz="45697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200" dirty="0" smtClean="0">
                <a:solidFill>
                  <a:srgbClr val="3A2CF0"/>
                </a:solidFill>
                <a:ea typeface="ＭＳ Ｐゴシック" panose="020B0600070205080204" pitchFamily="34" charset="-128"/>
              </a:rPr>
              <a:t>Cavity gradients</a:t>
            </a:r>
            <a:endParaRPr kumimoji="1" lang="en-US" altLang="ja-JP" sz="2200" b="0" i="0" u="none" strike="noStrike" kern="1200" cap="none" spc="0" normalizeH="0" baseline="0" noProof="0" dirty="0" smtClean="0">
              <a:ln>
                <a:noFill/>
              </a:ln>
              <a:solidFill>
                <a:srgbClr val="3A2CF0"/>
              </a:solidFill>
              <a:effectLst/>
              <a:uLnTx/>
              <a:uFillTx/>
              <a:ea typeface="ＭＳ Ｐゴシック" panose="020B0600070205080204" pitchFamily="34" charset="-128"/>
            </a:endParaRP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000066"/>
              </a:buClr>
              <a:buSzPct val="147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E-XFEL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: e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xceeded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90 %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of 800 cavity production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, and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65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% of 100 </a:t>
            </a:r>
            <a:r>
              <a:rPr kumimoji="1" lang="en-US" altLang="ja-JP" sz="1900" b="0" i="0" u="sng" strike="noStrike" kern="1200" cap="none" spc="0" normalizeH="0" baseline="0" noProof="0" dirty="0" err="1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cryomodule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assembled and tested     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000066"/>
              </a:buClr>
              <a:buSzPct val="147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Fermilab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-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ASTA: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reached the ILC specification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gradient of ≥31.5 MV/m 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000066"/>
              </a:buClr>
              <a:buSzPct val="147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KEK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-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STF2: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CM1+2a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(12 cavity string) under cold test, First 4 reaching&gt; 35 MV/m  </a:t>
            </a:r>
          </a:p>
          <a:p>
            <a:pPr marL="0" marR="0" lvl="0" indent="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ea typeface="ＭＳ Ｐゴシック" panose="020B0600070205080204" pitchFamily="34" charset="-128"/>
                <a:cs typeface="Arial"/>
              </a:rPr>
              <a:t>Nano-beam</a:t>
            </a:r>
            <a:r>
              <a:rPr kumimoji="1" lang="en-US" altLang="ja-JP" sz="27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 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ATF2 Collab.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: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reached </a:t>
            </a:r>
            <a:r>
              <a:rPr kumimoji="1" lang="en-US" altLang="ja-JP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44 nm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at the FF, closing to the primary goal of 37 nm</a:t>
            </a:r>
          </a:p>
          <a:p>
            <a:pPr marL="0" marR="0" lvl="0" indent="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ea typeface="ＭＳ Ｐゴシック" panose="020B0600070205080204" pitchFamily="34" charset="-128"/>
                <a:cs typeface="Arial"/>
              </a:rPr>
              <a:t>CFS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Geological Survey &amp; boring </a:t>
            </a: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at a candidate IP region in progress in Tohoku 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Tunnel Optimization Tool (TOT)  being developed by CERN/KEK-ARUP cooperation  </a:t>
            </a:r>
          </a:p>
          <a:p>
            <a:pPr marL="0" marR="0" lvl="0" indent="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ea typeface="ＭＳ Ｐゴシック" panose="020B0600070205080204" pitchFamily="34" charset="-128"/>
                <a:cs typeface="Arial"/>
              </a:rPr>
              <a:t>Accelerator Design and Integration (ADI)</a:t>
            </a:r>
          </a:p>
          <a:p>
            <a:pPr marL="845798" marR="0" lvl="2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2CF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Post-TDR design update </a:t>
            </a:r>
          </a:p>
          <a:p>
            <a:pPr marL="1153043" marR="0" lvl="3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Common L*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for both detectors of ILD and </a:t>
            </a:r>
            <a:r>
              <a:rPr kumimoji="1" lang="en-US" altLang="ja-JP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SiD</a:t>
            </a:r>
            <a:endParaRPr kumimoji="1" lang="en-US" altLang="ja-JP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Arial"/>
            </a:endParaRPr>
          </a:p>
          <a:p>
            <a:pPr marL="1153043" marR="0" lvl="3" indent="-457200" algn="l" defTabSz="456971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‒"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Vertical access </a:t>
            </a:r>
            <a:r>
              <a:rPr kumimoji="1" lang="en-US" altLang="ja-JP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Arial"/>
              </a:rPr>
              <a:t>at Detector Hall at IR point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6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E5884097-5776-4495-80BD-CCF262D015F4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FCAL workshop JINR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7174"/>
            <a:ext cx="9163082" cy="6895174"/>
          </a:xfrm>
          <a:prstGeom prst="rect">
            <a:avLst/>
          </a:prstGeom>
        </p:spPr>
      </p:pic>
      <p:sp>
        <p:nvSpPr>
          <p:cNvPr id="8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>
            <a:glow rad="139700">
              <a:srgbClr val="9BBB59">
                <a:satMod val="175000"/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91364" tIns="45684" rIns="91364" bIns="45684" rtlCol="0" anchor="ctr"/>
          <a:lstStyle/>
          <a:p>
            <a:pPr marL="0" marR="0" lvl="0" indent="0" algn="ctr" defTabSz="456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0" name="テキスト ボックス 23"/>
          <p:cNvSpPr txBox="1"/>
          <p:nvPr/>
        </p:nvSpPr>
        <p:spPr>
          <a:xfrm>
            <a:off x="867356" y="4948793"/>
            <a:ext cx="811898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735739" y="5133423"/>
            <a:ext cx="204817" cy="18462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3" name="テキスト ボックス 26"/>
          <p:cNvSpPr txBox="1"/>
          <p:nvPr/>
        </p:nvSpPr>
        <p:spPr>
          <a:xfrm>
            <a:off x="3527660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prstClr val="white"/>
                </a:solidFill>
                <a:latin typeface="Calibri"/>
                <a:ea typeface="ＭＳ Ｐゴシック"/>
              </a:rPr>
              <a:t>Express-</a:t>
            </a:r>
          </a:p>
          <a:p>
            <a:pPr algn="ctr" defTabSz="456788"/>
            <a:r>
              <a:rPr lang="en-US" altLang="ja-JP" dirty="0" smtClean="0">
                <a:solidFill>
                  <a:prstClr val="white"/>
                </a:solidFill>
                <a:latin typeface="Calibri"/>
                <a:ea typeface="ＭＳ Ｐゴシック"/>
              </a:rPr>
              <a:t>Rail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4" name="テキスト ボックス 20"/>
          <p:cNvSpPr txBox="1"/>
          <p:nvPr/>
        </p:nvSpPr>
        <p:spPr>
          <a:xfrm>
            <a:off x="6858000" y="4776992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5" name="テキスト ボックス 19"/>
          <p:cNvSpPr txBox="1"/>
          <p:nvPr/>
        </p:nvSpPr>
        <p:spPr>
          <a:xfrm>
            <a:off x="7336283" y="3610604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6" name="図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6915"/>
            <a:ext cx="6048033" cy="1125772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2508803" y="626639"/>
            <a:ext cx="5128248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42900" indent="-342900" defTabSz="457016">
              <a:buClr>
                <a:srgbClr val="000066"/>
              </a:buClr>
              <a:buSzPct val="141000"/>
              <a:buFont typeface="Arial"/>
              <a:buChar char="•"/>
            </a:pPr>
            <a:r>
              <a:rPr lang="en-US" altLang="ja-JP" sz="2000" dirty="0" smtClean="0">
                <a:solidFill>
                  <a:srgbClr val="3A2CF0"/>
                </a:solidFill>
                <a:latin typeface="Calibri"/>
                <a:ea typeface="ＭＳ Ｐゴシック" panose="020B0600070205080204" pitchFamily="34" charset="-128"/>
              </a:rPr>
              <a:t>Preferred site selected  </a:t>
            </a:r>
            <a:r>
              <a:rPr lang="en-US" altLang="ja-JP" sz="2000" dirty="0">
                <a:solidFill>
                  <a:srgbClr val="3A2CF0"/>
                </a:solidFill>
                <a:latin typeface="Calibri"/>
                <a:ea typeface="ＭＳ Ｐゴシック" panose="020B0600070205080204" pitchFamily="34" charset="-128"/>
              </a:rPr>
              <a:t>by JHEP </a:t>
            </a:r>
            <a:r>
              <a:rPr lang="en-US" altLang="ja-JP" sz="2000" dirty="0" smtClean="0">
                <a:solidFill>
                  <a:srgbClr val="3A2CF0"/>
                </a:solidFill>
                <a:latin typeface="Calibri"/>
                <a:ea typeface="ＭＳ Ｐゴシック" panose="020B0600070205080204" pitchFamily="34" charset="-128"/>
              </a:rPr>
              <a:t>community,</a:t>
            </a:r>
            <a:endParaRPr lang="en-US" altLang="ja-JP" sz="2000" dirty="0">
              <a:solidFill>
                <a:srgbClr val="3A2CF0"/>
              </a:solidFill>
              <a:latin typeface="Calibri"/>
              <a:ea typeface="ＭＳ Ｐゴシック" panose="020B0600070205080204" pitchFamily="34" charset="-128"/>
            </a:endParaRPr>
          </a:p>
          <a:p>
            <a:pPr marL="342900" indent="-342900" defTabSz="457016">
              <a:buClr>
                <a:srgbClr val="000066"/>
              </a:buClr>
              <a:buSzPct val="141000"/>
              <a:buFont typeface="Arial"/>
              <a:buChar char="•"/>
            </a:pPr>
            <a:r>
              <a:rPr lang="en-US" altLang="ja-JP" sz="2000" dirty="0">
                <a:solidFill>
                  <a:srgbClr val="3A2CF0"/>
                </a:solidFill>
                <a:latin typeface="Calibri"/>
                <a:ea typeface="ＭＳ Ｐゴシック" panose="020B0600070205080204" pitchFamily="34" charset="-128"/>
              </a:rPr>
              <a:t>Endorsed by </a:t>
            </a:r>
            <a:r>
              <a:rPr lang="en-US" altLang="ja-JP" sz="2000" dirty="0" smtClean="0">
                <a:solidFill>
                  <a:srgbClr val="3A2CF0"/>
                </a:solidFill>
                <a:latin typeface="Calibri"/>
                <a:ea typeface="ＭＳ Ｐゴシック" panose="020B0600070205080204" pitchFamily="34" charset="-128"/>
              </a:rPr>
              <a:t>LCC, in 2013</a:t>
            </a:r>
            <a:endParaRPr lang="en-US" altLang="ja-JP" sz="2000" dirty="0">
              <a:solidFill>
                <a:srgbClr val="3A2CF0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961753" y="-5750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78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1550C428-C284-43A6-8878-C7E02B827479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L* equal for both detectors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6" y="952856"/>
            <a:ext cx="9017684" cy="486273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4648200"/>
            <a:ext cx="2286000" cy="646331"/>
          </a:xfrm>
          <a:prstGeom prst="rect">
            <a:avLst/>
          </a:prstGeom>
          <a:solidFill>
            <a:srgbClr val="F9FAD6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3A2CF0"/>
                </a:solidFill>
              </a:rPr>
              <a:t>New L* is 4.1 m for both ILD and SiD</a:t>
            </a:r>
            <a:endParaRPr lang="de-DE" dirty="0">
              <a:solidFill>
                <a:srgbClr val="3A2C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60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503CB222-0B13-499B-8E62-29EB3FFD5B4D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990600" y="-5443"/>
            <a:ext cx="7010400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Comments from the MEXT ILC advisory panel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95766"/>
            <a:ext cx="5334000" cy="27105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114" y="3733800"/>
            <a:ext cx="5334000" cy="228433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5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92B75B94-D80E-45F4-94DC-0CD03064C110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898" y="539549"/>
            <a:ext cx="8458200" cy="6001643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53000"/>
            </a:pPr>
            <a:r>
              <a:rPr lang="en-US" sz="24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The MEXT </a:t>
            </a:r>
            <a:r>
              <a:rPr lang="en-US" sz="24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ILC advisory panel</a:t>
            </a:r>
            <a:endParaRPr lang="en-US" sz="24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SzPct val="153000"/>
            </a:pP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new working group for infrastructure and human resources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report to the government in summer/autumn 2016</a:t>
            </a:r>
          </a:p>
          <a:p>
            <a:pPr lvl="1">
              <a:buClr>
                <a:srgbClr val="002060"/>
              </a:buClr>
              <a:buSzPct val="153000"/>
            </a:pP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SzPct val="153000"/>
            </a:pPr>
            <a:r>
              <a:rPr lang="en-US" sz="24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International activities</a:t>
            </a:r>
          </a:p>
          <a:p>
            <a:pPr>
              <a:buClr>
                <a:srgbClr val="002060"/>
              </a:buClr>
              <a:buSzPct val="153000"/>
            </a:pP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  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visit of a Japanese delegation in US, meeting with DoE officials</a:t>
            </a:r>
          </a:p>
          <a:p>
            <a:pPr lvl="1">
              <a:buClr>
                <a:srgbClr val="3A2CF0"/>
              </a:buClr>
              <a:buSzPct val="153000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      recently, foundation of a “forum for advanced science and    </a:t>
            </a:r>
          </a:p>
          <a:p>
            <a:pPr lvl="1">
              <a:buClr>
                <a:srgbClr val="3A2CF0"/>
              </a:buClr>
              <a:buSzPct val="153000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     technology”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Joint DESY-KEK meeting in February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French International Linear Collider days (this week) </a:t>
            </a:r>
          </a:p>
          <a:p>
            <a:pPr lvl="1">
              <a:buClr>
                <a:srgbClr val="002060"/>
              </a:buClr>
              <a:buSzPct val="153000"/>
            </a:pP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SzPct val="153000"/>
            </a:pPr>
            <a:r>
              <a:rPr lang="en-US" sz="2400" dirty="0" err="1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Organisational</a:t>
            </a:r>
            <a:endParaRPr lang="en-US" sz="24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SzPct val="153000"/>
            </a:pPr>
            <a:r>
              <a:rPr lang="en-US" sz="24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   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The LCC mandate ends in 2016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Lynn Evans will not continue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ILD management established and working, similar for </a:t>
            </a:r>
            <a:r>
              <a:rPr lang="en-US" sz="2000" dirty="0" err="1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SiD</a:t>
            </a:r>
            <a:endParaRPr lang="en-US" sz="20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1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28A94979-C300-4676-B97B-05685DE277CD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current LCC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06" y="592228"/>
            <a:ext cx="8419694" cy="557511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1371600" y="5029200"/>
            <a:ext cx="4343400" cy="762000"/>
          </a:xfrm>
          <a:prstGeom prst="ellipse">
            <a:avLst/>
          </a:prstGeom>
          <a:solidFill>
            <a:srgbClr val="FFFF00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5029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3A2CF0"/>
                </a:solidFill>
              </a:rPr>
              <a:t>May be more informations available ?</a:t>
            </a:r>
            <a:endParaRPr lang="de-DE" sz="1600" dirty="0">
              <a:solidFill>
                <a:srgbClr val="3A2CF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5067300" y="5181600"/>
            <a:ext cx="571500" cy="9679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439B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86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8DC87AB1-7FA0-4C6D-BA73-5809189393AE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Comment on Physics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967236"/>
            <a:ext cx="4419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3A2CF0"/>
                </a:solidFill>
              </a:rPr>
              <a:t>The discovery of the Higgs boson has a deep meaning – it was the key stone of a successful theory from which we know that it is not all-embracing.</a:t>
            </a:r>
          </a:p>
          <a:p>
            <a:endParaRPr lang="de-DE" dirty="0">
              <a:solidFill>
                <a:srgbClr val="3A2CF0"/>
              </a:solidFill>
            </a:endParaRPr>
          </a:p>
          <a:p>
            <a:r>
              <a:rPr lang="de-DE" sz="2000" dirty="0" smtClean="0">
                <a:solidFill>
                  <a:srgbClr val="3A2CF0"/>
                </a:solidFill>
              </a:rPr>
              <a:t>How to proceed:</a:t>
            </a:r>
          </a:p>
          <a:p>
            <a:endParaRPr lang="de-DE" sz="2000" dirty="0">
              <a:solidFill>
                <a:srgbClr val="3A2CF0"/>
              </a:solidFill>
            </a:endParaRPr>
          </a:p>
          <a:p>
            <a:r>
              <a:rPr lang="de-DE" sz="2000" dirty="0" smtClean="0">
                <a:solidFill>
                  <a:srgbClr val="3A2CF0"/>
                </a:solidFill>
              </a:rPr>
              <a:t>- Search for new   </a:t>
            </a:r>
          </a:p>
          <a:p>
            <a:r>
              <a:rPr lang="de-DE" sz="2000" dirty="0">
                <a:solidFill>
                  <a:srgbClr val="3A2CF0"/>
                </a:solidFill>
              </a:rPr>
              <a:t> </a:t>
            </a:r>
            <a:r>
              <a:rPr lang="de-DE" sz="2000" dirty="0" smtClean="0">
                <a:solidFill>
                  <a:srgbClr val="3A2CF0"/>
                </a:solidFill>
              </a:rPr>
              <a:t>   particles/phenomena at higher     </a:t>
            </a:r>
          </a:p>
          <a:p>
            <a:r>
              <a:rPr lang="de-DE" sz="2000" dirty="0">
                <a:solidFill>
                  <a:srgbClr val="3A2CF0"/>
                </a:solidFill>
              </a:rPr>
              <a:t> </a:t>
            </a:r>
            <a:r>
              <a:rPr lang="de-DE" sz="2000" dirty="0" smtClean="0">
                <a:solidFill>
                  <a:srgbClr val="3A2CF0"/>
                </a:solidFill>
              </a:rPr>
              <a:t>   energies </a:t>
            </a:r>
            <a:r>
              <a:rPr lang="de-DE" sz="2000" dirty="0" smtClean="0">
                <a:solidFill>
                  <a:srgbClr val="3A2CF0"/>
                </a:solidFill>
                <a:sym typeface="Wingdings" panose="05000000000000000000" pitchFamily="2" charset="2"/>
              </a:rPr>
              <a:t> LHC </a:t>
            </a:r>
          </a:p>
          <a:p>
            <a:endParaRPr lang="de-DE" sz="2000" dirty="0">
              <a:solidFill>
                <a:srgbClr val="3A2CF0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de-DE" sz="2000" dirty="0" smtClean="0">
                <a:solidFill>
                  <a:srgbClr val="3A2CF0"/>
                </a:solidFill>
                <a:sym typeface="Wingdings" panose="05000000000000000000" pitchFamily="2" charset="2"/>
              </a:rPr>
              <a:t>Perform precision measurements</a:t>
            </a:r>
          </a:p>
          <a:p>
            <a:r>
              <a:rPr lang="de-DE" sz="2000" dirty="0">
                <a:solidFill>
                  <a:srgbClr val="3A2CF0"/>
                </a:solidFill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olidFill>
                  <a:srgbClr val="3A2CF0"/>
                </a:solidFill>
                <a:sym typeface="Wingdings" panose="05000000000000000000" pitchFamily="2" charset="2"/>
              </a:rPr>
              <a:t>     e+e- collider</a:t>
            </a:r>
            <a:endParaRPr lang="de-DE" sz="2000" dirty="0" smtClean="0">
              <a:solidFill>
                <a:srgbClr val="3A2CF0"/>
              </a:solidFill>
            </a:endParaRPr>
          </a:p>
          <a:p>
            <a:r>
              <a:rPr lang="de-DE" sz="2000" dirty="0" smtClean="0">
                <a:solidFill>
                  <a:srgbClr val="3A2CF0"/>
                </a:solidFill>
              </a:rPr>
              <a:t>  </a:t>
            </a:r>
            <a:endParaRPr lang="de-DE" sz="2000" dirty="0">
              <a:solidFill>
                <a:srgbClr val="3A2CF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44" y="712072"/>
            <a:ext cx="2955130" cy="287005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35" y="3560355"/>
            <a:ext cx="2980549" cy="26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DECC6726-0EDB-4A7D-9C72-EB1D0D6678CB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00B0F0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pic>
        <p:nvPicPr>
          <p:cNvPr id="11" name="図 10" descr="Higgs-k-modeldep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39549"/>
            <a:ext cx="6705600" cy="52129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7370" y="5752522"/>
            <a:ext cx="784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3A2CF0"/>
                </a:solidFill>
              </a:rPr>
              <a:t>Comparison of the precision of the measurement of Higgs boson couplings </a:t>
            </a:r>
            <a:endParaRPr lang="de-DE" dirty="0">
              <a:solidFill>
                <a:srgbClr val="3A2CF0"/>
              </a:solidFill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Comment on Physics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1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DECC6726-0EDB-4A7D-9C72-EB1D0D6678CB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00B0F0"/>
                </a:solidFill>
              </a:rPr>
              <a:pPr>
                <a:defRPr/>
              </a:pPr>
              <a:t>19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762000"/>
            <a:ext cx="7844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3A2CF0"/>
                </a:solidFill>
              </a:rPr>
              <a:t>This concept was successful in the past ...... </a:t>
            </a:r>
            <a:endParaRPr lang="de-DE" dirty="0">
              <a:solidFill>
                <a:srgbClr val="3A2CF0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Comment on Physics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5166"/>
            <a:ext cx="4550898" cy="45237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898" y="1131332"/>
            <a:ext cx="4168559" cy="458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42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6A7A6D38-05BD-4B87-9FE7-B5207B2E7CD6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Mission of FCAL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5130" y="718051"/>
            <a:ext cx="810350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Development of novel detector technologies for: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Measurement of the luminosity in future </a:t>
            </a:r>
            <a:r>
              <a:rPr lang="en-US" dirty="0" err="1" smtClean="0">
                <a:solidFill>
                  <a:srgbClr val="0000FF"/>
                </a:solidFill>
              </a:rPr>
              <a:t>e+e</a:t>
            </a:r>
            <a:r>
              <a:rPr lang="en-US" dirty="0" smtClean="0">
                <a:solidFill>
                  <a:srgbClr val="0000FF"/>
                </a:solidFill>
              </a:rPr>
              <a:t>-  linear collider</a:t>
            </a: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Instrument the region near the beam-pipe for beam optimization and masking from background, Design and R&amp;D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044096"/>
            <a:ext cx="81367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Exploit </a:t>
            </a:r>
            <a:r>
              <a:rPr lang="en-US" sz="2000" dirty="0" err="1" smtClean="0">
                <a:solidFill>
                  <a:srgbClr val="0000FF"/>
                </a:solidFill>
              </a:rPr>
              <a:t>beamstrahlung</a:t>
            </a:r>
            <a:r>
              <a:rPr lang="en-US" sz="2000" dirty="0" smtClean="0">
                <a:solidFill>
                  <a:srgbClr val="0000FF"/>
                </a:solidFill>
              </a:rPr>
              <a:t> depositions for beam-tuning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Contribute to the physics program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0583" y="2612661"/>
            <a:ext cx="810350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Development of algorithms to measure </a:t>
            </a:r>
            <a:r>
              <a:rPr lang="en-US" sz="2000" dirty="0" err="1" smtClean="0">
                <a:solidFill>
                  <a:srgbClr val="0000FF"/>
                </a:solidFill>
              </a:rPr>
              <a:t>Bhabha</a:t>
            </a:r>
            <a:r>
              <a:rPr lang="en-US" sz="2000" dirty="0" smtClean="0">
                <a:solidFill>
                  <a:srgbClr val="0000FF"/>
                </a:solidFill>
              </a:rPr>
              <a:t> scattering</a:t>
            </a:r>
          </a:p>
          <a:p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Exploit the luminosity spectrum</a:t>
            </a: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Estimate background processes</a:t>
            </a: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Input from theory</a:t>
            </a:r>
          </a:p>
          <a:p>
            <a:pPr marL="285750" indent="-285750">
              <a:buClr>
                <a:srgbClr val="1908B8"/>
              </a:buClr>
              <a:buSzPct val="159000"/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DECC6726-0EDB-4A7D-9C72-EB1D0D6678CB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00B0F0"/>
                </a:solidFill>
              </a:rPr>
              <a:pPr>
                <a:defRPr/>
              </a:pPr>
              <a:t>20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9683" y="990600"/>
            <a:ext cx="78446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Superconducting cavity technology is mature, applied in smaller scale facilities, industrialisation successful 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Site selection done, Civil engineering studies are ongoing.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The physics case is exciting, sharpening still possible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The political process is still at the beginning. Progress must come soon</a:t>
            </a:r>
          </a:p>
          <a:p>
            <a:pPr>
              <a:buClr>
                <a:srgbClr val="002060"/>
              </a:buClr>
              <a:buSzPct val="148000"/>
            </a:pPr>
            <a:r>
              <a:rPr lang="de-DE" dirty="0" smtClean="0">
                <a:solidFill>
                  <a:srgbClr val="3A2CF0"/>
                </a:solidFill>
              </a:rPr>
              <a:t>   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>
              <a:buClr>
                <a:srgbClr val="002060"/>
              </a:buClr>
              <a:buSzPct val="148000"/>
            </a:pPr>
            <a:r>
              <a:rPr lang="de-DE" dirty="0" smtClean="0">
                <a:solidFill>
                  <a:srgbClr val="3A2CF0"/>
                </a:solidFill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rgbClr val="3A2CF0"/>
                </a:solidFill>
              </a:rPr>
              <a:t>We cannot do R&amp;D forever, the community needs a structured plan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>
              <a:buClr>
                <a:srgbClr val="002060"/>
              </a:buClr>
              <a:buSzPct val="148000"/>
            </a:pPr>
            <a:r>
              <a:rPr lang="de-DE" dirty="0" smtClean="0">
                <a:solidFill>
                  <a:srgbClr val="3A2CF0"/>
                </a:solidFill>
              </a:rPr>
              <a:t>For 2017 on a new governing structure will be prepared and brought into operation. </a:t>
            </a:r>
          </a:p>
          <a:p>
            <a:endParaRPr lang="de-DE" dirty="0">
              <a:solidFill>
                <a:srgbClr val="3A2CF0"/>
              </a:solidFill>
            </a:endParaRPr>
          </a:p>
          <a:p>
            <a:r>
              <a:rPr lang="de-DE" dirty="0" smtClean="0">
                <a:solidFill>
                  <a:srgbClr val="3A2CF0"/>
                </a:solidFill>
              </a:rPr>
              <a:t> </a:t>
            </a:r>
            <a:endParaRPr lang="de-DE" dirty="0">
              <a:solidFill>
                <a:srgbClr val="3A2CF0"/>
              </a:solidFill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Summary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424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DECC6726-0EDB-4A7D-9C72-EB1D0D6678CB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>
                <a:solidFill>
                  <a:srgbClr val="00B0F0"/>
                </a:solidFill>
              </a:rPr>
              <a:pPr>
                <a:defRPr/>
              </a:pPr>
              <a:t>21</a:t>
            </a:fld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9683" y="990600"/>
            <a:ext cx="784463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Testbeam results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Design improvements, justified by simulations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Sensors, FE electronics, readout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Alignment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Calorimeter prototype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Treatment of Bhabha scattering</a:t>
            </a: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endParaRPr lang="de-DE" dirty="0">
              <a:solidFill>
                <a:srgbClr val="3A2CF0"/>
              </a:solidFill>
            </a:endParaRPr>
          </a:p>
          <a:p>
            <a:pPr marL="285750" indent="-285750">
              <a:buClr>
                <a:srgbClr val="002060"/>
              </a:buClr>
              <a:buSzPct val="148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3A2CF0"/>
                </a:solidFill>
              </a:rPr>
              <a:t>The unexpected</a:t>
            </a:r>
          </a:p>
          <a:p>
            <a:endParaRPr lang="de-DE" dirty="0">
              <a:solidFill>
                <a:srgbClr val="3A2CF0"/>
              </a:solidFill>
            </a:endParaRPr>
          </a:p>
          <a:p>
            <a:r>
              <a:rPr lang="de-DE" dirty="0" smtClean="0">
                <a:solidFill>
                  <a:srgbClr val="3A2CF0"/>
                </a:solidFill>
              </a:rPr>
              <a:t> </a:t>
            </a:r>
            <a:endParaRPr lang="de-DE" dirty="0">
              <a:solidFill>
                <a:srgbClr val="3A2CF0"/>
              </a:solidFill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For this workshop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F8B00F4A-C1A3-4A1A-B983-3C42CF9FD255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Luminosity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90600" y="1066800"/>
                <a:ext cx="7239000" cy="41129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The luminosity </a:t>
                </a:r>
                <a:r>
                  <a:rPr lang="en-US" sz="2000" dirty="0" smtClean="0">
                    <a:solidFill>
                      <a:srgbClr val="0000FF"/>
                    </a:solidFill>
                    <a:latin typeface="Lucida Calligraphy" panose="03010101010101010101" pitchFamily="66" charset="0"/>
                  </a:rPr>
                  <a:t>L</a:t>
                </a:r>
                <a:r>
                  <a:rPr lang="en-US" dirty="0" smtClean="0">
                    <a:solidFill>
                      <a:srgbClr val="0000FF"/>
                    </a:solidFill>
                    <a:latin typeface="Lucida Calligraphy" panose="03010101010101010101" pitchFamily="66" charset="0"/>
                  </a:rPr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is a key quantity of each collider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For a process with a cross section </a:t>
                </a:r>
                <a:r>
                  <a:rPr lang="el-GR" dirty="0" smtClean="0">
                    <a:solidFill>
                      <a:srgbClr val="0000FF"/>
                    </a:solidFill>
                  </a:rPr>
                  <a:t>σ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holds:</a:t>
                </a: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= </a:t>
                </a:r>
                <a:r>
                  <a:rPr lang="el-GR" dirty="0" smtClean="0">
                    <a:solidFill>
                      <a:srgbClr val="0000FF"/>
                    </a:solidFill>
                  </a:rPr>
                  <a:t> </a:t>
                </a:r>
                <a:r>
                  <a:rPr lang="el-GR" dirty="0">
                    <a:solidFill>
                      <a:srgbClr val="0000FF"/>
                    </a:solidFill>
                  </a:rPr>
                  <a:t>σ</a:t>
                </a:r>
                <a:r>
                  <a:rPr lang="en-US" dirty="0">
                    <a:solidFill>
                      <a:srgbClr val="0000FF"/>
                    </a:solidFill>
                  </a:rPr>
                  <a:t> x </a:t>
                </a:r>
                <a:r>
                  <a:rPr lang="en-US" sz="2000" dirty="0">
                    <a:solidFill>
                      <a:srgbClr val="0000FF"/>
                    </a:solidFill>
                    <a:latin typeface="Lucida Calligraphy" panose="03010101010101010101" pitchFamily="66" charset="0"/>
                  </a:rPr>
                  <a:t>L </a:t>
                </a:r>
                <a:endParaRPr lang="en-US" dirty="0">
                  <a:solidFill>
                    <a:srgbClr val="0000FF"/>
                  </a:solidFill>
                </a:endParaRPr>
              </a:p>
              <a:p>
                <a:endParaRPr lang="en-US" sz="2000" dirty="0" smtClean="0">
                  <a:solidFill>
                    <a:srgbClr val="0000FF"/>
                  </a:solidFill>
                  <a:latin typeface="Lucida Calligraphy" panose="03010101010101010101" pitchFamily="66" charset="0"/>
                </a:endParaRPr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0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solidFill>
                              <a:srgbClr val="0000FF"/>
                            </a:solidFill>
                            <a:latin typeface="Cambria Math"/>
                          </a:rPr>
                          <m:t>𝑁</m:t>
                        </m:r>
                      </m:e>
                    </m:acc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 :  Number of events of the process recorded per unit time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As larger the luminosity as more events of a given process you may collect!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However, to measure cross sections precisely, also a precise measurement of the luminosity </a:t>
                </a:r>
                <a:r>
                  <a:rPr lang="en-US" dirty="0" smtClean="0">
                    <a:solidFill>
                      <a:srgbClr val="0000FF"/>
                    </a:solidFill>
                    <a:latin typeface="Lucida Calligraphy" panose="03010101010101010101" pitchFamily="66" charset="0"/>
                  </a:rPr>
                  <a:t>L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is necessary.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1066800"/>
                <a:ext cx="7239000" cy="4112921"/>
              </a:xfrm>
              <a:prstGeom prst="rect">
                <a:avLst/>
              </a:prstGeom>
              <a:blipFill rotWithShape="0">
                <a:blip r:embed="rId3"/>
                <a:stretch>
                  <a:fillRect l="-758" t="-741" b="-14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7325F168-CCC3-4C49-831D-416F0480DAAA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Luminosity at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+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-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collider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123" y="590788"/>
            <a:ext cx="813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Bhabha</a:t>
            </a:r>
            <a:r>
              <a:rPr lang="en-US" dirty="0" smtClean="0">
                <a:solidFill>
                  <a:srgbClr val="0000FF"/>
                </a:solidFill>
              </a:rPr>
              <a:t> scattering at low polar angles is used as a gauge process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29" y="1676400"/>
            <a:ext cx="6479781" cy="1195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445980" y="4267200"/>
            <a:ext cx="2420937" cy="1582737"/>
            <a:chOff x="3447255" y="4236732"/>
            <a:chExt cx="2420937" cy="1582737"/>
          </a:xfrm>
        </p:grpSpPr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447255" y="4236732"/>
              <a:ext cx="213201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2800" kern="0" dirty="0" smtClean="0">
                  <a:solidFill>
                    <a:srgbClr val="002060"/>
                  </a:solidFill>
                  <a:latin typeface="Monotype Corsiva" pitchFamily="66" charset="0"/>
                </a:rPr>
                <a:t>L</a:t>
              </a:r>
              <a:r>
                <a:rPr lang="en-US" sz="2400" kern="0" dirty="0" smtClean="0">
                  <a:solidFill>
                    <a:srgbClr val="002060"/>
                  </a:solidFill>
                </a:rPr>
                <a:t> </a:t>
              </a:r>
              <a:r>
                <a:rPr lang="en-US" kern="0" dirty="0" smtClean="0">
                  <a:solidFill>
                    <a:srgbClr val="002060"/>
                  </a:solidFill>
                </a:rPr>
                <a:t>= N / </a:t>
              </a:r>
              <a:r>
                <a:rPr lang="en-US" kern="0" dirty="0" smtClean="0">
                  <a:solidFill>
                    <a:srgbClr val="002060"/>
                  </a:solidFill>
                  <a:latin typeface="Symbol" pitchFamily="18" charset="2"/>
                </a:rPr>
                <a:t>s</a:t>
              </a: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 flipV="1">
              <a:off x="4042567" y="4633606"/>
              <a:ext cx="379413" cy="314325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de-DE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H="1" flipV="1">
              <a:off x="5064008" y="4680439"/>
              <a:ext cx="228600" cy="347662"/>
            </a:xfrm>
            <a:prstGeom prst="line">
              <a:avLst/>
            </a:prstGeom>
            <a:noFill/>
            <a:ln w="38100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de-DE" kern="0" smtClea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3537742" y="4993969"/>
              <a:ext cx="1100138" cy="825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1600" kern="0" dirty="0" smtClean="0">
                  <a:solidFill>
                    <a:srgbClr val="FF0000"/>
                  </a:solidFill>
                  <a:latin typeface="Century Gothic" pitchFamily="34" charset="0"/>
                </a:rPr>
                <a:t>Count </a:t>
              </a:r>
              <a:r>
                <a:rPr lang="en-US" sz="1600" kern="0" dirty="0" err="1" smtClean="0">
                  <a:solidFill>
                    <a:srgbClr val="FF0000"/>
                  </a:solidFill>
                  <a:latin typeface="Century Gothic" pitchFamily="34" charset="0"/>
                </a:rPr>
                <a:t>Bhabha</a:t>
              </a:r>
              <a:r>
                <a:rPr lang="en-US" sz="1600" kern="0" dirty="0" smtClean="0">
                  <a:solidFill>
                    <a:srgbClr val="FF0000"/>
                  </a:solidFill>
                  <a:latin typeface="Century Gothic" pitchFamily="34" charset="0"/>
                </a:rPr>
                <a:t> events</a:t>
              </a:r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4768055" y="5105094"/>
              <a:ext cx="1100137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>
                      <a:alpha val="72156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41275" algn="ctr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algn="ctr" eaLnBrk="1" hangingPunct="1">
                <a:buClr>
                  <a:srgbClr val="FFFFFF"/>
                </a:buClr>
                <a:buSzPts val="2000"/>
                <a:buFont typeface="Wingdings" pitchFamily="2" charset="2"/>
                <a:buNone/>
                <a:defRPr/>
              </a:pPr>
              <a:r>
                <a:rPr lang="en-US" sz="1600" kern="0" dirty="0" smtClean="0">
                  <a:solidFill>
                    <a:srgbClr val="FF0000"/>
                  </a:solidFill>
                  <a:latin typeface="Century Gothic" pitchFamily="34" charset="0"/>
                </a:rPr>
                <a:t>From theory</a:t>
              </a:r>
            </a:p>
          </p:txBody>
        </p:sp>
      </p:grp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769" y="2984315"/>
            <a:ext cx="3262315" cy="78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93764"/>
            <a:ext cx="2485277" cy="226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3781206"/>
            <a:ext cx="2362200" cy="220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660072" y="1133524"/>
            <a:ext cx="3664527" cy="523220"/>
            <a:chOff x="477043" y="2486407"/>
            <a:chExt cx="2647158" cy="523220"/>
          </a:xfrm>
        </p:grpSpPr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477043" y="2486407"/>
              <a:ext cx="264715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3399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>
                  <a:srgbClr val="000066"/>
                </a:buClr>
                <a:buSzPct val="180000"/>
                <a:defRPr/>
              </a:pPr>
              <a:r>
                <a:rPr lang="en-US" sz="2800" kern="0" dirty="0" err="1" smtClean="0">
                  <a:solidFill>
                    <a:srgbClr val="000099"/>
                  </a:solidFill>
                  <a:latin typeface="Arial"/>
                </a:rPr>
                <a:t>e</a:t>
              </a:r>
              <a:r>
                <a:rPr lang="en-US" sz="2800" kern="0" baseline="30000" dirty="0" err="1" smtClean="0">
                  <a:solidFill>
                    <a:srgbClr val="000099"/>
                  </a:solidFill>
                  <a:latin typeface="Arial"/>
                </a:rPr>
                <a:t>+</a:t>
              </a:r>
              <a:r>
                <a:rPr lang="en-US" sz="2800" kern="0" dirty="0" err="1" smtClean="0">
                  <a:solidFill>
                    <a:srgbClr val="000099"/>
                  </a:solidFill>
                  <a:latin typeface="Arial"/>
                </a:rPr>
                <a:t>e</a:t>
              </a:r>
              <a:r>
                <a:rPr lang="en-US" sz="3200" kern="0" baseline="30000" dirty="0" smtClean="0">
                  <a:solidFill>
                    <a:srgbClr val="000099"/>
                  </a:solidFill>
                  <a:latin typeface="Arial"/>
                </a:rPr>
                <a:t>- </a:t>
              </a:r>
              <a:r>
                <a:rPr lang="en-US" sz="1800" kern="0" dirty="0" smtClean="0">
                  <a:solidFill>
                    <a:srgbClr val="000099"/>
                  </a:solidFill>
                  <a:latin typeface="Arial"/>
                </a:rPr>
                <a:t>                    </a:t>
              </a:r>
              <a:r>
                <a:rPr lang="en-US" sz="2800" kern="0" dirty="0" err="1" smtClean="0">
                  <a:solidFill>
                    <a:srgbClr val="000099"/>
                  </a:solidFill>
                  <a:latin typeface="Arial"/>
                </a:rPr>
                <a:t>e</a:t>
              </a:r>
              <a:r>
                <a:rPr lang="en-US" sz="2800" kern="0" baseline="30000" dirty="0" err="1" smtClean="0">
                  <a:solidFill>
                    <a:srgbClr val="000099"/>
                  </a:solidFill>
                  <a:latin typeface="Arial"/>
                </a:rPr>
                <a:t>+</a:t>
              </a:r>
              <a:r>
                <a:rPr lang="en-US" sz="2800" kern="0" dirty="0" err="1" smtClean="0">
                  <a:solidFill>
                    <a:srgbClr val="000099"/>
                  </a:solidFill>
                  <a:latin typeface="Arial"/>
                </a:rPr>
                <a:t>e</a:t>
              </a:r>
              <a:r>
                <a:rPr lang="en-US" sz="3200" kern="0" baseline="30000" dirty="0" smtClean="0">
                  <a:solidFill>
                    <a:srgbClr val="000099"/>
                  </a:solidFill>
                  <a:latin typeface="Arial"/>
                </a:rPr>
                <a:t>-</a:t>
              </a:r>
              <a:r>
                <a:rPr lang="en-US" sz="2800" kern="0" dirty="0" smtClean="0">
                  <a:solidFill>
                    <a:srgbClr val="000099"/>
                  </a:solidFill>
                  <a:latin typeface="Arial"/>
                </a:rPr>
                <a:t> (</a:t>
              </a:r>
              <a:r>
                <a:rPr lang="en-US" sz="2800" kern="0" dirty="0" smtClean="0">
                  <a:solidFill>
                    <a:srgbClr val="000099"/>
                  </a:solidFill>
                  <a:latin typeface="Symbol" panose="05050102010706020507" pitchFamily="18" charset="2"/>
                </a:rPr>
                <a:t>g</a:t>
              </a:r>
              <a:r>
                <a:rPr lang="en-US" sz="2800" kern="0" dirty="0" smtClean="0">
                  <a:solidFill>
                    <a:srgbClr val="000099"/>
                  </a:solidFill>
                  <a:latin typeface="Arial"/>
                </a:rPr>
                <a:t>)</a:t>
              </a:r>
              <a:r>
                <a:rPr lang="en-US" sz="1800" kern="0" dirty="0" smtClean="0">
                  <a:solidFill>
                    <a:srgbClr val="000099"/>
                  </a:solidFill>
                  <a:latin typeface="Arial"/>
                </a:rPr>
                <a:t>    </a:t>
              </a:r>
            </a:p>
          </p:txBody>
        </p:sp>
        <p:cxnSp>
          <p:nvCxnSpPr>
            <p:cNvPr id="20" name="Straight Arrow Connector 5"/>
            <p:cNvCxnSpPr>
              <a:cxnSpLocks noChangeShapeType="1"/>
            </p:cNvCxnSpPr>
            <p:nvPr/>
          </p:nvCxnSpPr>
          <p:spPr bwMode="auto">
            <a:xfrm>
              <a:off x="1078800" y="2800683"/>
              <a:ext cx="792000" cy="0"/>
            </a:xfrm>
            <a:prstGeom prst="straightConnector1">
              <a:avLst/>
            </a:prstGeom>
            <a:noFill/>
            <a:ln w="38100" algn="ctr">
              <a:solidFill>
                <a:srgbClr val="7030A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4F81BD">
                    <a:lumMod val="50000"/>
                  </a:srgbClr>
                </a:solidFill>
              </a:rPr>
              <a:t>FCAL workshop JINR</a:t>
            </a:r>
            <a:endParaRPr lang="en-US" dirty="0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BF77B636-B063-484B-ADC4-D64F9E735128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95" y="814668"/>
            <a:ext cx="3836987" cy="545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981" y="3180270"/>
            <a:ext cx="4902417" cy="2891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0148" y="457906"/>
            <a:ext cx="4955251" cy="2677656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153000"/>
            </a:pPr>
            <a:r>
              <a:rPr lang="en-US" sz="2400" dirty="0" err="1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Optimisation</a:t>
            </a:r>
            <a:r>
              <a:rPr lang="en-US" sz="24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of the design of the very forward region of LC detector </a:t>
            </a:r>
          </a:p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Precision luminosity measurement</a:t>
            </a:r>
          </a:p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Fast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luminosity measurement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and beam tuning</a:t>
            </a:r>
          </a:p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Detector </a:t>
            </a:r>
            <a:r>
              <a:rPr lang="en-US" sz="2000" dirty="0" err="1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hermeticity</a:t>
            </a: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>
              <a:buSzPct val="153000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Challenge: Fast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readout, radiation hard sensors </a:t>
            </a: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err="1" smtClean="0">
                <a:solidFill>
                  <a:srgbClr val="3A2CF0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err="1" smtClean="0">
                <a:solidFill>
                  <a:srgbClr val="3A2CF0"/>
                </a:solidFill>
                <a:latin typeface="Calibri" panose="020F0502020204030204" pitchFamily="34" charset="0"/>
              </a:rPr>
              <a:t>+</a:t>
            </a:r>
            <a:r>
              <a:rPr lang="en-US" sz="2800" dirty="0" err="1" smtClean="0">
                <a:solidFill>
                  <a:srgbClr val="3A2CF0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smtClean="0">
                <a:solidFill>
                  <a:srgbClr val="3A2CF0"/>
                </a:solidFill>
                <a:latin typeface="Calibri" panose="020F0502020204030204" pitchFamily="34" charset="0"/>
              </a:rPr>
              <a:t>-</a:t>
            </a:r>
            <a:r>
              <a:rPr lang="en-US" sz="2800" dirty="0" smtClean="0">
                <a:solidFill>
                  <a:srgbClr val="3A2CF0"/>
                </a:solidFill>
                <a:latin typeface="Calibri" panose="020F0502020204030204" pitchFamily="34" charset="0"/>
              </a:rPr>
              <a:t> collider</a:t>
            </a:r>
            <a:endParaRPr lang="en-US" sz="2800" dirty="0">
              <a:solidFill>
                <a:srgbClr val="3A2CF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0525" y="567928"/>
            <a:ext cx="813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Detectors at ILC and CLIC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6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51CCA55D-C0AE-4A2A-ABA0-204B84E71433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9185" y="551359"/>
            <a:ext cx="8458200" cy="5693866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53000"/>
            </a:pPr>
            <a:r>
              <a:rPr lang="en-US" sz="24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for a highly compact calorimeter </a:t>
            </a:r>
          </a:p>
          <a:p>
            <a:pPr>
              <a:buClr>
                <a:srgbClr val="002060"/>
              </a:buClr>
              <a:buSzPct val="153000"/>
            </a:pP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novel connectivity technology (e.g. bump bonding, thin fan-out   </a:t>
            </a:r>
          </a:p>
          <a:p>
            <a:pPr lvl="1">
              <a:buClr>
                <a:srgbClr val="3A2CF0"/>
              </a:buClr>
              <a:buSzPct val="153000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     PCB) </a:t>
            </a:r>
          </a:p>
          <a:p>
            <a:pPr lvl="1">
              <a:buClr>
                <a:srgbClr val="002060"/>
              </a:buClr>
              <a:buSzPct val="153000"/>
            </a:pP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>
              <a:buClr>
                <a:srgbClr val="002060"/>
              </a:buClr>
              <a:buSzPct val="153000"/>
            </a:pPr>
            <a:r>
              <a:rPr lang="en-US" sz="24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Construction of a demonstrator calorimeter</a:t>
            </a:r>
          </a:p>
          <a:p>
            <a:pPr>
              <a:buClr>
                <a:srgbClr val="002060"/>
              </a:buClr>
              <a:buSzPct val="153000"/>
            </a:pP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  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completion of the mechanical structure (+laser alignment)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production of sufficient ASICs in 130 nm technology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demonstration of power pulsing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readout board with data concentrator and data transfer </a:t>
            </a:r>
          </a:p>
          <a:p>
            <a:pPr lvl="1">
              <a:buClr>
                <a:srgbClr val="002060"/>
              </a:buClr>
              <a:buSzPct val="153000"/>
            </a:pPr>
            <a:endParaRPr lang="en-US" sz="20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Clr>
                <a:srgbClr val="002060"/>
              </a:buClr>
              <a:buSzPct val="153000"/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Beam tests</a:t>
            </a:r>
          </a:p>
          <a:p>
            <a:pPr>
              <a:buClr>
                <a:srgbClr val="002060"/>
              </a:buClr>
              <a:buSzPct val="153000"/>
            </a:pPr>
            <a:r>
              <a:rPr lang="en-US" sz="24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2400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   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Energy resolution    (luminosity spectrum)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 spatial resolution     (angular spectrum)</a:t>
            </a:r>
          </a:p>
          <a:p>
            <a:pPr marL="800100" lvl="1" indent="-342900">
              <a:buClr>
                <a:srgbClr val="3A2CF0"/>
              </a:buClr>
              <a:buSzPct val="153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     bias in the angular measurements  (systematic 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shift to be quantified</a:t>
            </a: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2000" dirty="0" smtClean="0">
              <a:solidFill>
                <a:srgbClr val="3A2C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Luminosity in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+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e</a:t>
            </a:r>
            <a:r>
              <a:rPr lang="en-US" sz="3200" baseline="300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-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 collider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63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B01BCF52-7722-4483-9DD0-1BDF9C53C55F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39549"/>
            <a:ext cx="3886200" cy="400110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53000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Superconducting niobium cavities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ILC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Picture 5" descr="OT0105H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55988"/>
            <a:ext cx="9025616" cy="520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60481"/>
            <a:ext cx="1912261" cy="25987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1050" y="3196961"/>
            <a:ext cx="3499407" cy="30482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390125"/>
            <a:ext cx="2209799" cy="177244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B01BCF52-7722-4483-9DD0-1BDF9C53C55F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The 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LC management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176534"/>
            <a:ext cx="8766970" cy="476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>
              <a:defRPr/>
            </a:pPr>
            <a:fld id="{FA6E7E36-8D33-456D-A41D-1DCEF79CC5A9}" type="datetime4">
              <a:rPr lang="en-US" smtClean="0"/>
              <a:t>March 20, 2016</a:t>
            </a:fld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7EE636DF-EB2D-465C-B641-86614B34FAD5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667000" y="-16329"/>
            <a:ext cx="4042570" cy="461665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sz="2400" dirty="0" smtClean="0">
              <a:solidFill>
                <a:srgbClr val="FDEADA">
                  <a:lumMod val="10000"/>
                </a:srgbClr>
              </a:solidFill>
              <a:latin typeface="Century Gothic" pitchFamily="34" charset="0"/>
              <a:cs typeface="Calibri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845468" y="16328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Running SC </a:t>
            </a:r>
            <a:r>
              <a:rPr lang="en-US" sz="2800" dirty="0" err="1" smtClean="0">
                <a:solidFill>
                  <a:srgbClr val="000099"/>
                </a:solidFill>
                <a:latin typeface="Calibri" panose="020F0502020204030204" pitchFamily="34" charset="0"/>
              </a:rPr>
              <a:t>Linacs</a:t>
            </a:r>
            <a:r>
              <a:rPr lang="en-US" sz="2800" dirty="0" smtClean="0">
                <a:solidFill>
                  <a:srgbClr val="000099"/>
                </a:solidFill>
                <a:latin typeface="Calibri" panose="020F0502020204030204" pitchFamily="34" charset="0"/>
              </a:rPr>
              <a:t>: FLASH and XFEL</a:t>
            </a:r>
            <a:endParaRPr lang="en-US" sz="2800" dirty="0">
              <a:solidFill>
                <a:srgbClr val="000099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771" y="539548"/>
            <a:ext cx="1143000" cy="400110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>
              <a:buClr>
                <a:srgbClr val="002060"/>
              </a:buClr>
              <a:buSzPct val="153000"/>
            </a:pPr>
            <a:r>
              <a:rPr lang="en-US" sz="2000" dirty="0" smtClean="0">
                <a:solidFill>
                  <a:srgbClr val="3A2CF0"/>
                </a:solidFill>
                <a:latin typeface="Calibri" pitchFamily="34" charset="0"/>
                <a:cs typeface="Calibri" pitchFamily="34" charset="0"/>
              </a:rPr>
              <a:t>FLASH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9658"/>
            <a:ext cx="5109799" cy="24131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09799" y="884147"/>
            <a:ext cx="34688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Stable operation since many years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Several acceleration modules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End energy: 1 GeV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1052" y="3453744"/>
            <a:ext cx="346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3 km linear accelerator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End energy: 20 GeV</a:t>
            </a: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First segments </a:t>
            </a:r>
            <a:r>
              <a:rPr lang="en-US" sz="2000" dirty="0" smtClean="0">
                <a:solidFill>
                  <a:srgbClr val="0000FF"/>
                </a:solidFill>
              </a:rPr>
              <a:t>operating, first beam in January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Clr>
                <a:schemeClr val="accent4">
                  <a:lumMod val="50000"/>
                </a:schemeClr>
              </a:buClr>
              <a:buSzPct val="148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First </a:t>
            </a:r>
            <a:r>
              <a:rPr lang="en-US" sz="2000" dirty="0" smtClean="0">
                <a:solidFill>
                  <a:srgbClr val="0000FF"/>
                </a:solidFill>
              </a:rPr>
              <a:t>beam for commissioning: </a:t>
            </a:r>
            <a:r>
              <a:rPr lang="en-US" sz="2000" dirty="0" smtClean="0">
                <a:solidFill>
                  <a:srgbClr val="0000FF"/>
                </a:solidFill>
              </a:rPr>
              <a:t>End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FCAL workshop JINR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21" y="3337761"/>
            <a:ext cx="4416588" cy="290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3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1011</Words>
  <Application>Microsoft Office PowerPoint</Application>
  <PresentationFormat>On-screen Show (4:3)</PresentationFormat>
  <Paragraphs>281</Paragraphs>
  <Slides>21</Slides>
  <Notes>21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ＭＳ Ｐゴシック</vt:lpstr>
      <vt:lpstr>Arial</vt:lpstr>
      <vt:lpstr>Calibri</vt:lpstr>
      <vt:lpstr>Cambria Math</vt:lpstr>
      <vt:lpstr>Century Gothic</vt:lpstr>
      <vt:lpstr>Comic Sans MS</vt:lpstr>
      <vt:lpstr>Lucida Calligraphy</vt:lpstr>
      <vt:lpstr>Lucida Grande</vt:lpstr>
      <vt:lpstr>Monotype Corsiva</vt:lpstr>
      <vt:lpstr>Symbol</vt:lpstr>
      <vt:lpstr>Wingdings</vt:lpstr>
      <vt:lpstr>5_Default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FCAL</dc:title>
  <dc:creator>w. lohmann</dc:creator>
  <cp:lastModifiedBy>wolfgang lohmann</cp:lastModifiedBy>
  <cp:revision>263</cp:revision>
  <dcterms:created xsi:type="dcterms:W3CDTF">2012-10-12T21:33:56Z</dcterms:created>
  <dcterms:modified xsi:type="dcterms:W3CDTF">2016-03-20T21:14:26Z</dcterms:modified>
</cp:coreProperties>
</file>