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832" autoAdjust="0"/>
  </p:normalViewPr>
  <p:slideViewPr>
    <p:cSldViewPr snapToGrid="0" snapToObjects="1">
      <p:cViewPr>
        <p:scale>
          <a:sx n="100" d="100"/>
          <a:sy n="100" d="100"/>
        </p:scale>
        <p:origin x="-9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47059-75A8-8C40-AEBF-C973133DED1B}" type="datetimeFigureOut">
              <a:rPr lang="en-US" smtClean="0"/>
              <a:t>3/20/16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CFAB2-9013-D54D-9172-EFB5A4AC1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550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47059-75A8-8C40-AEBF-C973133DED1B}" type="datetimeFigureOut">
              <a:rPr lang="en-US" smtClean="0"/>
              <a:t>3/20/16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CFAB2-9013-D54D-9172-EFB5A4AC1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376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47059-75A8-8C40-AEBF-C973133DED1B}" type="datetimeFigureOut">
              <a:rPr lang="en-US" smtClean="0"/>
              <a:t>3/20/16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CFAB2-9013-D54D-9172-EFB5A4AC1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346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47059-75A8-8C40-AEBF-C973133DED1B}" type="datetimeFigureOut">
              <a:rPr lang="en-US" smtClean="0"/>
              <a:t>3/20/16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CFAB2-9013-D54D-9172-EFB5A4AC1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944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47059-75A8-8C40-AEBF-C973133DED1B}" type="datetimeFigureOut">
              <a:rPr lang="en-US" smtClean="0"/>
              <a:t>3/20/16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CFAB2-9013-D54D-9172-EFB5A4AC1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78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47059-75A8-8C40-AEBF-C973133DED1B}" type="datetimeFigureOut">
              <a:rPr lang="en-US" smtClean="0"/>
              <a:t>3/20/16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CFAB2-9013-D54D-9172-EFB5A4AC1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308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47059-75A8-8C40-AEBF-C973133DED1B}" type="datetimeFigureOut">
              <a:rPr lang="en-US" smtClean="0"/>
              <a:t>3/20/16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CFAB2-9013-D54D-9172-EFB5A4AC1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392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47059-75A8-8C40-AEBF-C973133DED1B}" type="datetimeFigureOut">
              <a:rPr lang="en-US" smtClean="0"/>
              <a:t>3/20/16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CFAB2-9013-D54D-9172-EFB5A4AC1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301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47059-75A8-8C40-AEBF-C973133DED1B}" type="datetimeFigureOut">
              <a:rPr lang="en-US" smtClean="0"/>
              <a:t>3/20/16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CFAB2-9013-D54D-9172-EFB5A4AC1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384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47059-75A8-8C40-AEBF-C973133DED1B}" type="datetimeFigureOut">
              <a:rPr lang="en-US" smtClean="0"/>
              <a:t>3/20/16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CFAB2-9013-D54D-9172-EFB5A4AC1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37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47059-75A8-8C40-AEBF-C973133DED1B}" type="datetimeFigureOut">
              <a:rPr lang="en-US" smtClean="0"/>
              <a:t>3/20/16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CFAB2-9013-D54D-9172-EFB5A4AC1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363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47059-75A8-8C40-AEBF-C973133DED1B}" type="datetimeFigureOut">
              <a:rPr lang="en-US" smtClean="0"/>
              <a:t>3/20/16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CFAB2-9013-D54D-9172-EFB5A4AC1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589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 err="1" smtClean="0"/>
              <a:t>LumiCal</a:t>
            </a:r>
            <a:r>
              <a:rPr lang="en-US" dirty="0" smtClean="0"/>
              <a:t> sensor 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Yan </a:t>
            </a:r>
            <a:r>
              <a:rPr lang="en-US" dirty="0" err="1" smtClean="0"/>
              <a:t>Benhammou</a:t>
            </a:r>
            <a:endParaRPr lang="en-US" dirty="0"/>
          </a:p>
          <a:p>
            <a:r>
              <a:rPr lang="en-US" dirty="0" smtClean="0"/>
              <a:t>Tel Aviv University</a:t>
            </a:r>
          </a:p>
        </p:txBody>
      </p:sp>
    </p:spTree>
    <p:extLst>
      <p:ext uri="{BB962C8B-B14F-4D97-AF65-F5344CB8AC3E}">
        <p14:creationId xmlns:p14="http://schemas.microsoft.com/office/powerpoint/2010/main" val="2892197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6-03-20 at 10.45.0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406400"/>
            <a:ext cx="6477000" cy="6451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580299" cy="912313"/>
          </a:xfrm>
        </p:spPr>
        <p:txBody>
          <a:bodyPr/>
          <a:lstStyle/>
          <a:p>
            <a:r>
              <a:rPr lang="en-US" dirty="0" smtClean="0"/>
              <a:t>Actual sensor design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055" y="2593831"/>
            <a:ext cx="2931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EUDET-MEMO-2009-07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304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6-03-20 at 10.45.1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80" y="774015"/>
            <a:ext cx="8500119" cy="60808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199"/>
            <a:ext cx="4900647" cy="1143000"/>
          </a:xfrm>
        </p:spPr>
        <p:txBody>
          <a:bodyPr/>
          <a:lstStyle/>
          <a:p>
            <a:r>
              <a:rPr lang="en-US" dirty="0" smtClean="0"/>
              <a:t>Zoom on the edge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259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calculation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17379"/>
          </a:xfrm>
        </p:spPr>
        <p:txBody>
          <a:bodyPr/>
          <a:lstStyle/>
          <a:p>
            <a:r>
              <a:rPr lang="en-US" dirty="0" smtClean="0"/>
              <a:t>Surface of the sensor : 8299.83 mm2</a:t>
            </a:r>
          </a:p>
          <a:p>
            <a:r>
              <a:rPr lang="en-US" dirty="0" smtClean="0"/>
              <a:t>Edge dead area : 2.4 x 115.2 = 276.48 mm2</a:t>
            </a:r>
          </a:p>
          <a:p>
            <a:r>
              <a:rPr lang="en-US" dirty="0" smtClean="0"/>
              <a:t>Sensor active area : 8023.35 mm2</a:t>
            </a:r>
          </a:p>
        </p:txBody>
      </p:sp>
    </p:spTree>
    <p:extLst>
      <p:ext uri="{BB962C8B-B14F-4D97-AF65-F5344CB8AC3E}">
        <p14:creationId xmlns:p14="http://schemas.microsoft.com/office/powerpoint/2010/main" val="3817063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6-03-20 at 10.59.2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0200"/>
            <a:ext cx="9144000" cy="61786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51" y="24206"/>
            <a:ext cx="6375100" cy="8165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 Hamamatsu proposition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68208" y="6414223"/>
            <a:ext cx="2274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Single guard ring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3201518" y="5205551"/>
            <a:ext cx="429254" cy="12086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3027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982"/>
            <a:ext cx="8229600" cy="1143000"/>
          </a:xfrm>
        </p:spPr>
        <p:txBody>
          <a:bodyPr/>
          <a:lstStyle/>
          <a:p>
            <a:r>
              <a:rPr lang="en-US" dirty="0" smtClean="0"/>
              <a:t>Simple calculation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70889"/>
            <a:ext cx="9144000" cy="2746690"/>
          </a:xfrm>
        </p:spPr>
        <p:txBody>
          <a:bodyPr>
            <a:normAutofit/>
          </a:bodyPr>
          <a:lstStyle/>
          <a:p>
            <a:r>
              <a:rPr lang="en-US" dirty="0" smtClean="0"/>
              <a:t>Actual dead area : 276.48 mm2</a:t>
            </a:r>
          </a:p>
          <a:p>
            <a:r>
              <a:rPr lang="en-US" dirty="0" smtClean="0"/>
              <a:t>New design dead area : 105.89 mm2</a:t>
            </a:r>
          </a:p>
          <a:p>
            <a:r>
              <a:rPr lang="en-US" dirty="0" smtClean="0"/>
              <a:t>New Hamamatsu dead area 68% smaller than the actual one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30301" y="4508500"/>
            <a:ext cx="647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This is for the whole detector. What for a particle in between two sensors 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07304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n 1"/>
          <p:cNvSpPr/>
          <p:nvPr/>
        </p:nvSpPr>
        <p:spPr>
          <a:xfrm rot="16200000">
            <a:off x="5647343" y="-504893"/>
            <a:ext cx="2173161" cy="3809626"/>
          </a:xfrm>
          <a:prstGeom prst="ca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rapezoid 2"/>
          <p:cNvSpPr/>
          <p:nvPr/>
        </p:nvSpPr>
        <p:spPr>
          <a:xfrm rot="11626574">
            <a:off x="3595000" y="3396757"/>
            <a:ext cx="2557637" cy="2647496"/>
          </a:xfrm>
          <a:prstGeom prst="trapezoi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rapezoid 3"/>
          <p:cNvSpPr/>
          <p:nvPr/>
        </p:nvSpPr>
        <p:spPr>
          <a:xfrm rot="10068660" flipH="1">
            <a:off x="1628584" y="3363038"/>
            <a:ext cx="2557637" cy="2647496"/>
          </a:xfrm>
          <a:prstGeom prst="trapezoi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180771" y="3595586"/>
            <a:ext cx="1448732" cy="147447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1368" y="321993"/>
            <a:ext cx="3049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Moliere radius : 15 mm</a:t>
            </a:r>
          </a:p>
          <a:p>
            <a:r>
              <a:rPr lang="en-US" dirty="0" smtClean="0"/>
              <a:t>Shower volume : ~49490 mm3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829110" y="2711449"/>
            <a:ext cx="3809627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581891" y="2880047"/>
            <a:ext cx="2104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 W layers = 70mm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754968" y="3595586"/>
            <a:ext cx="292100" cy="147447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4047068" y="4368800"/>
            <a:ext cx="3115732" cy="889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298406" y="4185166"/>
            <a:ext cx="1142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Dead area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070600" y="4559300"/>
            <a:ext cx="3158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Volume : 30x2.5x70 =5250mm3</a:t>
            </a:r>
          </a:p>
          <a:p>
            <a:r>
              <a:rPr lang="en-US" dirty="0" smtClean="0"/>
              <a:t>10.6% of the shower is lost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660859" y="5842000"/>
            <a:ext cx="32750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Hamamatsu :</a:t>
            </a:r>
          </a:p>
          <a:p>
            <a:r>
              <a:rPr lang="en-US" dirty="0" smtClean="0"/>
              <a:t>Volume : 30x1.02x70=2142 mm3</a:t>
            </a:r>
          </a:p>
          <a:p>
            <a:r>
              <a:rPr lang="en-US" dirty="0" smtClean="0"/>
              <a:t>4.3% of the shower is lost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069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982"/>
            <a:ext cx="8229600" cy="1143000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70889"/>
            <a:ext cx="9144000" cy="278246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New design from Hamamatsu : one guard ring, smaller dead area</a:t>
            </a:r>
          </a:p>
          <a:p>
            <a:r>
              <a:rPr lang="en-US" dirty="0" smtClean="0"/>
              <a:t>Hamamatsu dead area : 0.92x115.2 = 105.98mm2</a:t>
            </a:r>
          </a:p>
          <a:p>
            <a:r>
              <a:rPr lang="en-US" dirty="0" smtClean="0"/>
              <a:t>Actual dead area : 276.48 mm2</a:t>
            </a:r>
          </a:p>
          <a:p>
            <a:r>
              <a:rPr lang="en-US" dirty="0" smtClean="0"/>
              <a:t>New design area  : 105.98 mm2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3953357"/>
            <a:ext cx="740346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Price :</a:t>
            </a:r>
          </a:p>
          <a:p>
            <a:r>
              <a:rPr lang="en-US" sz="2800" dirty="0"/>
              <a:t>NRE FEE :2.7million </a:t>
            </a:r>
            <a:r>
              <a:rPr lang="en-US" sz="2800" dirty="0" smtClean="0"/>
              <a:t>JPY ~ 24200 $</a:t>
            </a:r>
            <a:endParaRPr lang="en-US" sz="2800" dirty="0"/>
          </a:p>
          <a:p>
            <a:r>
              <a:rPr lang="en-US" sz="2800" dirty="0"/>
              <a:t>Unit Price: 170,000JPY each x </a:t>
            </a:r>
            <a:r>
              <a:rPr lang="en-US" sz="2800" dirty="0" smtClean="0"/>
              <a:t>40pcs ~1524 $ each 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630794" y="5656171"/>
            <a:ext cx="357000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Need simulations !!!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049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863</TotalTime>
  <Words>202</Words>
  <Application>Microsoft Macintosh PowerPoint</Application>
  <PresentationFormat>On-screen Show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New LumiCal sensor design</vt:lpstr>
      <vt:lpstr>Actual sensor design</vt:lpstr>
      <vt:lpstr>Zoom on the edge</vt:lpstr>
      <vt:lpstr>Simple calculation :</vt:lpstr>
      <vt:lpstr>New Hamamatsu proposition</vt:lpstr>
      <vt:lpstr>Simple calculation</vt:lpstr>
      <vt:lpstr>PowerPoint Presentation</vt:lpstr>
      <vt:lpstr>Conclusion</vt:lpstr>
    </vt:vector>
  </TitlesOfParts>
  <Company>tau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LumiCal sensor design</dc:title>
  <dc:creator>yan</dc:creator>
  <cp:lastModifiedBy>yan</cp:lastModifiedBy>
  <cp:revision>19</cp:revision>
  <dcterms:created xsi:type="dcterms:W3CDTF">2016-03-20T19:41:18Z</dcterms:created>
  <dcterms:modified xsi:type="dcterms:W3CDTF">2016-03-21T10:04:18Z</dcterms:modified>
</cp:coreProperties>
</file>