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6"/>
  </p:notesMasterIdLst>
  <p:sldIdLst>
    <p:sldId id="1549" r:id="rId2"/>
    <p:sldId id="1500" r:id="rId3"/>
    <p:sldId id="1587" r:id="rId4"/>
    <p:sldId id="1585" r:id="rId5"/>
    <p:sldId id="1562" r:id="rId6"/>
    <p:sldId id="1574" r:id="rId7"/>
    <p:sldId id="1575" r:id="rId8"/>
    <p:sldId id="1586" r:id="rId9"/>
    <p:sldId id="1583" r:id="rId10"/>
    <p:sldId id="1576" r:id="rId11"/>
    <p:sldId id="1577" r:id="rId12"/>
    <p:sldId id="1578" r:id="rId13"/>
    <p:sldId id="1582" r:id="rId14"/>
    <p:sldId id="1584" r:id="rId15"/>
    <p:sldId id="1565" r:id="rId16"/>
    <p:sldId id="1571" r:id="rId17"/>
    <p:sldId id="1572" r:id="rId18"/>
    <p:sldId id="1566" r:id="rId19"/>
    <p:sldId id="1567" r:id="rId20"/>
    <p:sldId id="1570" r:id="rId21"/>
    <p:sldId id="1542" r:id="rId22"/>
    <p:sldId id="1573" r:id="rId23"/>
    <p:sldId id="1521" r:id="rId24"/>
    <p:sldId id="1539" r:id="rId25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99"/>
    <a:srgbClr val="009900"/>
    <a:srgbClr val="D60093"/>
    <a:srgbClr val="FDFFE3"/>
    <a:srgbClr val="F7CDDB"/>
    <a:srgbClr val="FF6600"/>
    <a:srgbClr val="0066FF"/>
    <a:srgbClr val="CC0000"/>
    <a:srgbClr val="FFF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5" autoAdjust="0"/>
    <p:restoredTop sz="96998" autoAdjust="0"/>
  </p:normalViewPr>
  <p:slideViewPr>
    <p:cSldViewPr>
      <p:cViewPr varScale="1">
        <p:scale>
          <a:sx n="78" d="100"/>
          <a:sy n="78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fld id="{FD397294-3FD5-4E85-BE3B-625EF8958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91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2FC943-4FA8-433F-92AF-66391DAC9611}" type="slidenum">
              <a:rPr lang="ja-JP" altLang="en-GB"/>
              <a:pPr/>
              <a:t>20</a:t>
            </a:fld>
            <a:endParaRPr lang="en-GB" altLang="ja-JP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CFCE-C943-43F3-BBEF-903904311E7F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96020-EEA9-4D3C-B87B-000380D579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8F95-2A3F-4AE0-9D94-2598315EE592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EC1AD-FF7F-430E-AB58-CC9E6CE5E8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4D50-C811-43B8-A845-45F06D6C2D3C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9AE5D-6749-48B6-8E76-CB225621E6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4929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929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44EDFD-4C1E-4B3E-8149-A1A0626C6630}" type="slidenum">
              <a:rPr lang="ja-JP" altLang="en-GB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7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812A2-B96E-4016-94A7-AB05F5394A47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1BA8A-B252-41B4-9EBD-47EF7D173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F14F2-A243-4998-B00E-2A21210FFE32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E472D-6BF8-49B3-AC9A-46E26D1176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C66ED-FBC2-4F53-B9CA-F184864F03AC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5CD15-EFFF-47AB-BF6A-3BD232391A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BDC03-C838-4BB1-BE00-F328FBF7D6EF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042E7-5644-40F3-B068-F39947BEC5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FF849-9457-4F32-AC46-8B349FD0F4C1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7C3E7-B95B-433C-B684-E665F01F27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D2504-B1D9-4E99-9330-8264CE8B8202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0F3EA-F3E4-450E-8EF1-55128E22B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ED8E4-A842-46C8-B85E-FAEE1CB7679E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A4DB5-0262-44B9-98B9-78C7D6DC64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5F01D-F7C2-4F92-B21E-2470FF1990EA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3AA39-A1D2-4C3D-94EB-55D3E3524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DA933E1-3B02-4B54-8845-0BFCE6BD1E89}" type="datetime1">
              <a:rPr lang="en-US"/>
              <a:pPr>
                <a:defRPr/>
              </a:pPr>
              <a:t>2/16/2016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5E188-B62E-49DB-A8EC-123E640121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51720" y="332656"/>
            <a:ext cx="4320480" cy="19389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New processes?</a:t>
            </a:r>
          </a:p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New ideas</a:t>
            </a:r>
          </a:p>
          <a:p>
            <a:pPr algn="ctr"/>
            <a:r>
              <a:rPr lang="en-GB" dirty="0" smtClean="0"/>
              <a:t>A M Cooper-Sarkar</a:t>
            </a:r>
          </a:p>
          <a:p>
            <a:pPr algn="ctr"/>
            <a:r>
              <a:rPr lang="en-GB" dirty="0" err="1" smtClean="0"/>
              <a:t>Xfitter</a:t>
            </a:r>
            <a:r>
              <a:rPr lang="en-GB" dirty="0" smtClean="0"/>
              <a:t> meeting</a:t>
            </a:r>
          </a:p>
          <a:p>
            <a:pPr algn="ctr"/>
            <a:r>
              <a:rPr lang="en-GB" dirty="0" err="1" smtClean="0"/>
              <a:t>Dubna</a:t>
            </a:r>
            <a:r>
              <a:rPr lang="en-GB" dirty="0" smtClean="0"/>
              <a:t> Feb 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996952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Extension of tools 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NNLO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Resummation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parton</a:t>
            </a:r>
            <a:r>
              <a:rPr lang="en-GB" dirty="0" smtClean="0"/>
              <a:t> showers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Beyond DGLAP at low-x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Extend PDF fits to fit fundamental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Combine LHC data sets CMS,ATLAS, </a:t>
            </a:r>
            <a:r>
              <a:rPr lang="en-GB" dirty="0" err="1" smtClean="0">
                <a:solidFill>
                  <a:srgbClr val="0000FF"/>
                </a:solidFill>
              </a:rPr>
              <a:t>LHCb</a:t>
            </a: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Combine LHC data sets, ratios of different beam energies</a:t>
            </a:r>
            <a:endParaRPr lang="en-GB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5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80000" cy="278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-7216"/>
            <a:ext cx="2880000" cy="280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" y="2918991"/>
            <a:ext cx="2880000" cy="2805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29879"/>
            <a:ext cx="2880000" cy="279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664" y="5724455"/>
            <a:ext cx="9098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Information from ratios- </a:t>
            </a:r>
            <a:r>
              <a:rPr lang="en-GB" dirty="0" smtClean="0"/>
              <a:t>or correlations between different channels are interesting.</a:t>
            </a:r>
          </a:p>
          <a:p>
            <a:r>
              <a:rPr lang="en-GB" dirty="0" err="1" smtClean="0"/>
              <a:t>WW,t-tbar</a:t>
            </a:r>
            <a:r>
              <a:rPr lang="en-GB" dirty="0" smtClean="0"/>
              <a:t> and Z→</a:t>
            </a:r>
            <a:r>
              <a:rPr lang="el-GR" dirty="0" smtClean="0"/>
              <a:t>ττ</a:t>
            </a:r>
            <a:r>
              <a:rPr lang="en-GB" dirty="0" smtClean="0"/>
              <a:t> can all feed into </a:t>
            </a:r>
            <a:r>
              <a:rPr lang="en-GB" dirty="0" err="1" smtClean="0"/>
              <a:t>electron+muon</a:t>
            </a:r>
            <a:r>
              <a:rPr lang="en-GB" dirty="0" smtClean="0"/>
              <a:t> final states..</a:t>
            </a:r>
          </a:p>
          <a:p>
            <a:r>
              <a:rPr lang="en-GB" dirty="0" smtClean="0"/>
              <a:t>NNLO PDFs are inadequate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9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504" y="0"/>
            <a:ext cx="89289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PDF sets at LO/NLO/NNLO with correlated uncertainties</a:t>
            </a:r>
          </a:p>
          <a:p>
            <a:pPr algn="r"/>
            <a:r>
              <a:rPr lang="en-GB" sz="1400" dirty="0" smtClean="0">
                <a:solidFill>
                  <a:srgbClr val="0000FF"/>
                </a:solidFill>
              </a:rPr>
              <a:t>arXiv:1404.4234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732" y="548680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Theoretical predictions are available at different orders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 used in </a:t>
            </a:r>
            <a:r>
              <a:rPr lang="en-GB" sz="1600" dirty="0" err="1" smtClean="0"/>
              <a:t>parton</a:t>
            </a:r>
            <a:r>
              <a:rPr lang="en-GB" sz="1600" dirty="0" smtClean="0"/>
              <a:t> shower MCs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NLO for most predictions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NNLO for a few predictions</a:t>
            </a:r>
            <a:endParaRPr lang="en-GB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56676"/>
            <a:ext cx="34480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2060848"/>
            <a:ext cx="891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Uncertainties come from the PDFs and the sub-process cross-sections</a:t>
            </a:r>
          </a:p>
          <a:p>
            <a:r>
              <a:rPr lang="en-GB" sz="1600" dirty="0" smtClean="0"/>
              <a:t>Scale uncertainties affect the sub-process cross-sections more at lower orders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21544" y="2645623"/>
            <a:ext cx="8914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Ratios are often used as a way of cancelling experimental uncertainties.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But the corresponding theoretical uncertainties may not cancel out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37468"/>
            <a:ext cx="50006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51499"/>
            <a:ext cx="41243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04048" y="3337468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Large scale uncertainty because NLO calculation</a:t>
            </a:r>
          </a:p>
          <a:p>
            <a:endParaRPr lang="en-GB" sz="1600" dirty="0" smtClean="0"/>
          </a:p>
          <a:p>
            <a:r>
              <a:rPr lang="en-GB" sz="1600" dirty="0" smtClean="0"/>
              <a:t>Improve this by going to NNLO but what if this is only available for ONE of the cross sections?</a:t>
            </a:r>
          </a:p>
          <a:p>
            <a:endParaRPr lang="en-GB" sz="1600" dirty="0"/>
          </a:p>
          <a:p>
            <a:r>
              <a:rPr lang="en-GB" sz="1600" dirty="0" smtClean="0">
                <a:solidFill>
                  <a:srgbClr val="0000FF"/>
                </a:solidFill>
              </a:rPr>
              <a:t>Preserve correlations between PDFs of different orders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5663799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This has been done using the HERAPDF formalism and HERA-1 combined data</a:t>
            </a:r>
          </a:p>
          <a:p>
            <a:r>
              <a:rPr lang="en-GB" dirty="0">
                <a:solidFill>
                  <a:srgbClr val="0000FF"/>
                </a:solidFill>
              </a:rPr>
              <a:t>v</a:t>
            </a:r>
            <a:r>
              <a:rPr lang="en-GB" dirty="0" smtClean="0">
                <a:solidFill>
                  <a:srgbClr val="0000FF"/>
                </a:solidFill>
              </a:rPr>
              <a:t>arying the model and </a:t>
            </a:r>
            <a:r>
              <a:rPr lang="en-GB" dirty="0" err="1" smtClean="0">
                <a:solidFill>
                  <a:srgbClr val="0000FF"/>
                </a:solidFill>
              </a:rPr>
              <a:t>parametrization</a:t>
            </a:r>
            <a:r>
              <a:rPr lang="en-GB" dirty="0" smtClean="0">
                <a:solidFill>
                  <a:srgbClr val="0000FF"/>
                </a:solidFill>
              </a:rPr>
              <a:t> assumptions (as in JHEP 1001, 2010, 109)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3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45" r="52820" b="29216"/>
          <a:stretch/>
        </p:blipFill>
        <p:spPr bwMode="auto">
          <a:xfrm>
            <a:off x="4782074" y="4293096"/>
            <a:ext cx="4354264" cy="252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9533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63"/>
          <a:stretch/>
        </p:blipFill>
        <p:spPr bwMode="auto">
          <a:xfrm>
            <a:off x="1691814" y="2988619"/>
            <a:ext cx="7128792" cy="58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48338" y="2418566"/>
            <a:ext cx="90364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 practice an eigenvector representation can be more convenient than MC replicas</a:t>
            </a:r>
          </a:p>
          <a:p>
            <a:r>
              <a:rPr lang="en-GB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T</a:t>
            </a:r>
            <a:r>
              <a:rPr lang="en-GB" sz="1600" dirty="0" smtClean="0">
                <a:solidFill>
                  <a:schemeClr val="tx2"/>
                </a:solidFill>
              </a:rPr>
              <a:t>he MC replica results can be converted using the method used to extract META-PDFs (arXiv:1401.0013)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63" y="3587378"/>
            <a:ext cx="89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This preserves strong correlations between NLO and NNLO PDFs.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063" y="4088620"/>
            <a:ext cx="4858977" cy="255454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These PDFs have been used to calculate the </a:t>
            </a:r>
            <a:r>
              <a:rPr lang="en-GB" b="1" dirty="0" smtClean="0"/>
              <a:t>WW/Z ratio </a:t>
            </a:r>
            <a:r>
              <a:rPr lang="en-GB" dirty="0" smtClean="0"/>
              <a:t>and compare to CMS data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arXiv:1306.1126</a:t>
            </a:r>
            <a:r>
              <a:rPr lang="en-GB" sz="1600" dirty="0" smtClean="0"/>
              <a:t> </a:t>
            </a:r>
          </a:p>
          <a:p>
            <a:r>
              <a:rPr lang="en-GB" dirty="0" smtClean="0"/>
              <a:t>The total theoretical uncertainty of the calculation is reduced by 30-40% if </a:t>
            </a:r>
            <a:r>
              <a:rPr lang="el-GR" dirty="0" smtClean="0"/>
              <a:t>σ</a:t>
            </a:r>
            <a:r>
              <a:rPr lang="en-GB" baseline="-25000" dirty="0" smtClean="0"/>
              <a:t>Z</a:t>
            </a:r>
            <a:r>
              <a:rPr lang="en-GB" dirty="0" smtClean="0"/>
              <a:t> is calculated to NNLO because of reduced scale uncertainties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BUT ONLY because the PDF uncertainties at NLO and NNLO are correlated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753" y="4077072"/>
            <a:ext cx="12001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5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EDFD-4C1E-4B3E-8149-A1A0626C6630}" type="slidenum">
              <a:rPr lang="ja-JP" altLang="en-GB" smtClean="0"/>
              <a:pPr/>
              <a:t>13</a:t>
            </a:fld>
            <a:endParaRPr lang="en-GB" altLang="ja-JP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4076970"/>
            <a:ext cx="5400000" cy="279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3600000" cy="332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 bwMode="auto">
          <a:xfrm>
            <a:off x="6279200" y="-5869"/>
            <a:ext cx="2880000" cy="28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04" y="2420888"/>
            <a:ext cx="2880000" cy="193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59200" y="260648"/>
            <a:ext cx="25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Charm and beauty </a:t>
            </a:r>
            <a:r>
              <a:rPr lang="en-GB" b="1" dirty="0" smtClean="0"/>
              <a:t>data from </a:t>
            </a:r>
            <a:r>
              <a:rPr lang="en-GB" b="1" dirty="0" err="1" smtClean="0"/>
              <a:t>LHCb</a:t>
            </a:r>
            <a:r>
              <a:rPr lang="en-GB" b="1" dirty="0" smtClean="0"/>
              <a:t> together with HERA i</a:t>
            </a:r>
            <a:r>
              <a:rPr lang="en-GB" dirty="0" smtClean="0"/>
              <a:t>nclusive and HERA </a:t>
            </a:r>
            <a:r>
              <a:rPr lang="en-GB" dirty="0" err="1" smtClean="0"/>
              <a:t>charm+beauty</a:t>
            </a:r>
            <a:r>
              <a:rPr lang="en-GB" dirty="0" smtClean="0"/>
              <a:t> data to improve the </a:t>
            </a:r>
            <a:r>
              <a:rPr lang="en-GB" b="1" dirty="0" smtClean="0"/>
              <a:t>low-x gluon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717032"/>
            <a:ext cx="3923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PROSA study uses single differential fixed order NLO calculations for heavy flavours at LHC by </a:t>
            </a:r>
            <a:r>
              <a:rPr lang="en-GB" dirty="0" err="1">
                <a:solidFill>
                  <a:srgbClr val="0070C0"/>
                </a:solidFill>
              </a:rPr>
              <a:t>Nason</a:t>
            </a:r>
            <a:r>
              <a:rPr lang="en-GB" dirty="0">
                <a:solidFill>
                  <a:srgbClr val="0070C0"/>
                </a:solidFill>
              </a:rPr>
              <a:t>, Dawson, Ellis 1989 </a:t>
            </a:r>
            <a:r>
              <a:rPr lang="en-GB" dirty="0"/>
              <a:t>which are very fast and so can be input directly to QCD fits. </a:t>
            </a:r>
          </a:p>
          <a:p>
            <a:r>
              <a:rPr lang="en-GB" dirty="0"/>
              <a:t>They are available as part of the MNR software package</a:t>
            </a:r>
            <a:r>
              <a:rPr lang="en-GB" dirty="0">
                <a:solidFill>
                  <a:srgbClr val="0070C0"/>
                </a:solidFill>
              </a:rPr>
              <a:t>, Mangano, </a:t>
            </a:r>
            <a:r>
              <a:rPr lang="en-GB" dirty="0" err="1">
                <a:solidFill>
                  <a:srgbClr val="0070C0"/>
                </a:solidFill>
              </a:rPr>
              <a:t>Nason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Ridolfi</a:t>
            </a:r>
            <a:r>
              <a:rPr lang="en-GB" dirty="0">
                <a:solidFill>
                  <a:srgbClr val="0070C0"/>
                </a:solidFill>
              </a:rPr>
              <a:t> 1992, </a:t>
            </a:r>
            <a:r>
              <a:rPr lang="en-GB" dirty="0"/>
              <a:t>which was added to </a:t>
            </a:r>
            <a:r>
              <a:rPr lang="en-GB" dirty="0" err="1"/>
              <a:t>HERAFitter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96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2"/>
          <a:stretch/>
        </p:blipFill>
        <p:spPr bwMode="auto">
          <a:xfrm>
            <a:off x="467544" y="832512"/>
            <a:ext cx="7973030" cy="475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Going beyond DGLAP at low-x</a:t>
            </a:r>
            <a:endParaRPr lang="en-GB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3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96390" y="6381750"/>
            <a:ext cx="2133600" cy="476250"/>
          </a:xfrm>
        </p:spPr>
        <p:txBody>
          <a:bodyPr/>
          <a:lstStyle/>
          <a:p>
            <a:pPr>
              <a:defRPr/>
            </a:pPr>
            <a:fld id="{050A3B82-4B46-49F5-B793-1209BC95EBD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1520" y="3861048"/>
            <a:ext cx="5832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ZEUS and H1 data on beauty production </a:t>
            </a:r>
            <a:r>
              <a:rPr lang="en-GB" dirty="0" smtClean="0">
                <a:solidFill>
                  <a:srgbClr val="009900"/>
                </a:solidFill>
              </a:rPr>
              <a:t>EPJC75(2015)265, EPJ65C(2010)89</a:t>
            </a:r>
          </a:p>
          <a:p>
            <a:r>
              <a:rPr lang="en-GB" dirty="0" smtClean="0"/>
              <a:t>Are similarly used to determine the optimal beauty mass parameter and its variation</a:t>
            </a:r>
          </a:p>
          <a:p>
            <a:endParaRPr lang="en-GB" dirty="0"/>
          </a:p>
          <a:p>
            <a:r>
              <a:rPr lang="en-GB" dirty="0" smtClean="0"/>
              <a:t>These are pole-masses -- a running mass and indeed the running of the mass can also be determined…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923" y="-11201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Fitting other fundamental parameters--Heavy quark masses</a:t>
            </a:r>
            <a:endParaRPr lang="en-GB" b="1" dirty="0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43" y="358130"/>
            <a:ext cx="4320000" cy="330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79713" y="3185733"/>
            <a:ext cx="207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9900"/>
                </a:solidFill>
              </a:rPr>
              <a:t>EPJC73(2013)2311</a:t>
            </a:r>
            <a:endParaRPr lang="en-GB" sz="1600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9706" y="484458"/>
            <a:ext cx="26725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9900"/>
                </a:solidFill>
              </a:rPr>
              <a:t>The data from the HERA charm combination is added to the HERAPDF2.0 fit.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PDFs do not change significantly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The main effect is to determine the optimal charm mass parameter and its variation. </a:t>
            </a:r>
            <a:endParaRPr lang="en-GB" dirty="0">
              <a:solidFill>
                <a:srgbClr val="0066FF"/>
              </a:solidFill>
            </a:endParaRPr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990" y="425301"/>
            <a:ext cx="2520000" cy="268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923" y="3388294"/>
            <a:ext cx="2520000" cy="275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2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000000" cy="58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537321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one of </a:t>
            </a:r>
            <a:r>
              <a:rPr lang="en-GB" dirty="0" err="1" smtClean="0"/>
              <a:t>Voica’s</a:t>
            </a:r>
            <a:r>
              <a:rPr lang="en-GB" dirty="0" smtClean="0"/>
              <a:t> talks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56" y="908720"/>
            <a:ext cx="7200000" cy="224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8" y="3429000"/>
            <a:ext cx="4320000" cy="285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568" y="3461368"/>
            <a:ext cx="4320000" cy="24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59432" y="4053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CMS made a simultaneous top mass and </a:t>
            </a:r>
            <a:r>
              <a:rPr lang="el-GR" dirty="0"/>
              <a:t>α</a:t>
            </a:r>
            <a:r>
              <a:rPr lang="en-GB" baseline="-25000" dirty="0"/>
              <a:t>S</a:t>
            </a:r>
            <a:r>
              <a:rPr lang="en-GB" dirty="0"/>
              <a:t>(M</a:t>
            </a:r>
            <a:r>
              <a:rPr lang="en-GB" baseline="-25000" dirty="0"/>
              <a:t>Z</a:t>
            </a:r>
            <a:r>
              <a:rPr lang="en-GB" dirty="0" smtClean="0"/>
              <a:t>) measurement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6035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Fitting other fundamental parameters--Heavy quark masses and </a:t>
            </a:r>
            <a:r>
              <a:rPr lang="el-GR" b="1" dirty="0"/>
              <a:t>α</a:t>
            </a:r>
            <a:r>
              <a:rPr lang="en-GB" b="1" baseline="-25000" dirty="0"/>
              <a:t>S</a:t>
            </a:r>
            <a:r>
              <a:rPr lang="en-GB" b="1" dirty="0"/>
              <a:t>(M</a:t>
            </a:r>
            <a:r>
              <a:rPr lang="en-GB" b="1" baseline="-25000" dirty="0"/>
              <a:t>Z</a:t>
            </a:r>
            <a:r>
              <a:rPr lang="en-GB" b="1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33782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94389" y="6374781"/>
            <a:ext cx="2133600" cy="476250"/>
          </a:xfrm>
        </p:spPr>
        <p:txBody>
          <a:bodyPr/>
          <a:lstStyle/>
          <a:p>
            <a:pPr>
              <a:defRPr/>
            </a:pPr>
            <a:fld id="{050A3B82-4B46-49F5-B793-1209BC95EBD1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-27003" y="26767"/>
            <a:ext cx="9133039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Fitting fundamental parameters </a:t>
            </a:r>
            <a:r>
              <a:rPr lang="el-GR" b="1" dirty="0"/>
              <a:t>α</a:t>
            </a:r>
            <a:r>
              <a:rPr lang="en-GB" b="1" baseline="-25000" dirty="0"/>
              <a:t>S</a:t>
            </a:r>
            <a:r>
              <a:rPr lang="en-GB" b="1" dirty="0"/>
              <a:t>(M</a:t>
            </a:r>
            <a:r>
              <a:rPr lang="en-GB" b="1" baseline="-25000" dirty="0"/>
              <a:t>Z</a:t>
            </a:r>
            <a:r>
              <a:rPr lang="en-GB" b="1" dirty="0"/>
              <a:t>)</a:t>
            </a:r>
          </a:p>
          <a:p>
            <a:r>
              <a:rPr lang="en-GB" b="1" dirty="0" smtClean="0"/>
              <a:t>HERAPDF2.0Jets is based on inclusive + charm + jet data</a:t>
            </a:r>
          </a:p>
          <a:p>
            <a:r>
              <a:rPr lang="en-GB" dirty="0"/>
              <a:t>The fits with and without jet data and charm data  are very </a:t>
            </a:r>
            <a:r>
              <a:rPr lang="en-GB" dirty="0" smtClean="0"/>
              <a:t>compatible for fixed </a:t>
            </a:r>
            <a:r>
              <a:rPr lang="el-GR" dirty="0"/>
              <a:t>α</a:t>
            </a:r>
            <a:r>
              <a:rPr lang="en-GB" baseline="-25000" dirty="0"/>
              <a:t>S</a:t>
            </a:r>
            <a:r>
              <a:rPr lang="en-GB" dirty="0"/>
              <a:t>(M</a:t>
            </a:r>
            <a:r>
              <a:rPr lang="en-GB" baseline="-25000" dirty="0"/>
              <a:t>Z</a:t>
            </a:r>
            <a:r>
              <a:rPr lang="en-GB" dirty="0" smtClean="0"/>
              <a:t>)</a:t>
            </a:r>
          </a:p>
          <a:p>
            <a:r>
              <a:rPr lang="en-GB" b="1" dirty="0" smtClean="0"/>
              <a:t>Let’s look at freeing </a:t>
            </a:r>
            <a:r>
              <a:rPr lang="el-GR" b="1" dirty="0"/>
              <a:t>α</a:t>
            </a:r>
            <a:r>
              <a:rPr lang="en-GB" b="1" baseline="-25000" dirty="0"/>
              <a:t>S</a:t>
            </a:r>
            <a:r>
              <a:rPr lang="en-GB" b="1" dirty="0"/>
              <a:t>(M</a:t>
            </a:r>
            <a:r>
              <a:rPr lang="en-GB" b="1" baseline="-25000" dirty="0"/>
              <a:t>Z</a:t>
            </a:r>
            <a:r>
              <a:rPr lang="en-GB" b="1" dirty="0"/>
              <a:t>)</a:t>
            </a:r>
            <a:r>
              <a:rPr lang="en-GB" b="1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249924" y="5078392"/>
            <a:ext cx="48940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</a:rPr>
              <a:t>Inclusive data alone cannot determine </a:t>
            </a:r>
            <a:r>
              <a:rPr lang="el-GR" dirty="0">
                <a:solidFill>
                  <a:srgbClr val="0066FF"/>
                </a:solidFill>
              </a:rPr>
              <a:t>α</a:t>
            </a:r>
            <a:r>
              <a:rPr lang="en-GB" baseline="-25000" dirty="0" smtClean="0">
                <a:solidFill>
                  <a:srgbClr val="0066FF"/>
                </a:solidFill>
              </a:rPr>
              <a:t>S</a:t>
            </a:r>
            <a:r>
              <a:rPr lang="en-GB" dirty="0" smtClean="0">
                <a:solidFill>
                  <a:srgbClr val="0066FF"/>
                </a:solidFill>
              </a:rPr>
              <a:t>(M</a:t>
            </a:r>
            <a:r>
              <a:rPr lang="en-GB" baseline="-25000" dirty="0" smtClean="0">
                <a:solidFill>
                  <a:srgbClr val="0066FF"/>
                </a:solidFill>
              </a:rPr>
              <a:t>Z</a:t>
            </a:r>
            <a:r>
              <a:rPr lang="en-GB" dirty="0" smtClean="0">
                <a:solidFill>
                  <a:srgbClr val="0066FF"/>
                </a:solidFill>
              </a:rPr>
              <a:t>) reliably either at NLO or at NNLO</a:t>
            </a:r>
          </a:p>
          <a:p>
            <a:r>
              <a:rPr lang="en-GB" dirty="0"/>
              <a:t>When jet data are added one can make a simultaneous fit for PDF parameters and </a:t>
            </a:r>
            <a:r>
              <a:rPr lang="el-GR" dirty="0"/>
              <a:t>α</a:t>
            </a:r>
            <a:r>
              <a:rPr lang="en-GB" baseline="-25000" dirty="0"/>
              <a:t>S</a:t>
            </a:r>
            <a:r>
              <a:rPr lang="en-GB" dirty="0"/>
              <a:t>(M</a:t>
            </a:r>
            <a:r>
              <a:rPr lang="en-GB" baseline="-25000" dirty="0"/>
              <a:t>Z</a:t>
            </a:r>
            <a:r>
              <a:rPr lang="en-GB" dirty="0" smtClean="0"/>
              <a:t>) at NLO--- </a:t>
            </a:r>
            <a:r>
              <a:rPr lang="en-GB" dirty="0" smtClean="0">
                <a:solidFill>
                  <a:srgbClr val="009900"/>
                </a:solidFill>
              </a:rPr>
              <a:t>NNLO calculation still not available</a:t>
            </a:r>
            <a:endParaRPr lang="en-GB" dirty="0">
              <a:solidFill>
                <a:srgbClr val="009900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724" y="963127"/>
            <a:ext cx="3960000" cy="415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0"/>
          <a:stretch/>
        </p:blipFill>
        <p:spPr bwMode="auto">
          <a:xfrm>
            <a:off x="107504" y="1227096"/>
            <a:ext cx="4142420" cy="25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9"/>
          <a:stretch/>
        </p:blipFill>
        <p:spPr bwMode="auto">
          <a:xfrm>
            <a:off x="107505" y="4005064"/>
            <a:ext cx="4104456" cy="258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28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61584" y="6381750"/>
            <a:ext cx="2133600" cy="476250"/>
          </a:xfrm>
        </p:spPr>
        <p:txBody>
          <a:bodyPr/>
          <a:lstStyle/>
          <a:p>
            <a:pPr>
              <a:defRPr/>
            </a:pPr>
            <a:fld id="{050A3B82-4B46-49F5-B793-1209BC95EBD1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5368"/>
            <a:ext cx="4320000" cy="435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851" y="1557564"/>
            <a:ext cx="4320000" cy="437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592897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</a:t>
            </a:r>
            <a:r>
              <a:rPr lang="en-GB" baseline="-25000" dirty="0" smtClean="0"/>
              <a:t>S</a:t>
            </a:r>
            <a:r>
              <a:rPr lang="en-GB" dirty="0" smtClean="0"/>
              <a:t>(M</a:t>
            </a:r>
            <a:r>
              <a:rPr lang="en-GB" baseline="-25000" dirty="0" smtClean="0"/>
              <a:t> Z</a:t>
            </a:r>
            <a:r>
              <a:rPr lang="en-GB" dirty="0" smtClean="0"/>
              <a:t>) = 0.1183 ±  0.0009</a:t>
            </a:r>
            <a:r>
              <a:rPr lang="en-GB" baseline="-25000" dirty="0" smtClean="0"/>
              <a:t>(</a:t>
            </a:r>
            <a:r>
              <a:rPr lang="en-GB" baseline="-25000" dirty="0" err="1" smtClean="0"/>
              <a:t>exp</a:t>
            </a:r>
            <a:r>
              <a:rPr lang="en-GB" baseline="-25000" dirty="0" smtClean="0"/>
              <a:t>) </a:t>
            </a:r>
            <a:r>
              <a:rPr lang="en-GB" dirty="0" smtClean="0"/>
              <a:t>± 0.0005</a:t>
            </a:r>
            <a:r>
              <a:rPr lang="en-GB" baseline="-25000" dirty="0" smtClean="0"/>
              <a:t>(model/</a:t>
            </a:r>
            <a:r>
              <a:rPr lang="en-GB" baseline="-25000" dirty="0" err="1" smtClean="0"/>
              <a:t>param</a:t>
            </a:r>
            <a:r>
              <a:rPr lang="en-GB" baseline="-25000" dirty="0" smtClean="0"/>
              <a:t>) </a:t>
            </a:r>
            <a:r>
              <a:rPr lang="en-GB" dirty="0" smtClean="0"/>
              <a:t>± 0.0012</a:t>
            </a:r>
            <a:r>
              <a:rPr lang="en-GB" baseline="-25000" dirty="0" smtClean="0"/>
              <a:t>(had)  </a:t>
            </a:r>
            <a:endParaRPr lang="en-GB" baseline="-25000" dirty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580" y="5926499"/>
            <a:ext cx="1440000" cy="37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93" y="120384"/>
            <a:ext cx="91330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Fits are made  with fixed and free </a:t>
            </a:r>
            <a:r>
              <a:rPr lang="el-GR" b="1" dirty="0" smtClean="0"/>
              <a:t>α</a:t>
            </a:r>
            <a:r>
              <a:rPr lang="en-GB" b="1" baseline="-25000" dirty="0"/>
              <a:t>S</a:t>
            </a:r>
            <a:r>
              <a:rPr lang="en-GB" b="1" dirty="0"/>
              <a:t>(M</a:t>
            </a:r>
            <a:r>
              <a:rPr lang="en-GB" b="1" baseline="-25000" dirty="0"/>
              <a:t>Z</a:t>
            </a:r>
            <a:r>
              <a:rPr lang="en-GB" b="1" dirty="0" smtClean="0"/>
              <a:t>)</a:t>
            </a:r>
          </a:p>
          <a:p>
            <a:r>
              <a:rPr lang="en-GB" dirty="0" smtClean="0"/>
              <a:t>These PDFs are very similar since the fitted value is in agreement with the chosen fixed value. The uncertainties of gluon are not much larger when </a:t>
            </a:r>
            <a:r>
              <a:rPr lang="el-GR" dirty="0"/>
              <a:t>α</a:t>
            </a:r>
            <a:r>
              <a:rPr lang="en-GB" baseline="-25000" dirty="0"/>
              <a:t>S</a:t>
            </a:r>
            <a:r>
              <a:rPr lang="en-GB" dirty="0"/>
              <a:t>(M</a:t>
            </a:r>
            <a:r>
              <a:rPr lang="en-GB" baseline="-25000" dirty="0"/>
              <a:t>Z</a:t>
            </a:r>
            <a:r>
              <a:rPr lang="en-GB" dirty="0" smtClean="0"/>
              <a:t>) is free since it is well determined. Scale uncertainties are not illustrated on the PDFs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5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Can we do more?- better calculations, more processes?</a:t>
            </a:r>
          </a:p>
          <a:p>
            <a:r>
              <a:rPr lang="en-GB" b="1" dirty="0" smtClean="0"/>
              <a:t>Our tools are developing</a:t>
            </a:r>
          </a:p>
          <a:p>
            <a:endParaRPr lang="en-GB" b="1" dirty="0" smtClean="0"/>
          </a:p>
          <a:p>
            <a:r>
              <a:rPr lang="en-GB" b="1" dirty="0" smtClean="0"/>
              <a:t>At NLO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MCFM</a:t>
            </a:r>
            <a:r>
              <a:rPr lang="en-GB" dirty="0" smtClean="0"/>
              <a:t> interfaced to </a:t>
            </a:r>
            <a:r>
              <a:rPr lang="en-GB" dirty="0" err="1" smtClean="0">
                <a:solidFill>
                  <a:srgbClr val="0000FF"/>
                </a:solidFill>
              </a:rPr>
              <a:t>Applgrid</a:t>
            </a:r>
            <a:r>
              <a:rPr lang="en-GB" dirty="0" smtClean="0">
                <a:solidFill>
                  <a:srgbClr val="0000FF"/>
                </a:solidFill>
              </a:rPr>
              <a:t> f</a:t>
            </a:r>
            <a:r>
              <a:rPr lang="en-GB" dirty="0" smtClean="0"/>
              <a:t>or </a:t>
            </a:r>
            <a:r>
              <a:rPr lang="en-GB" dirty="0" smtClean="0">
                <a:solidFill>
                  <a:srgbClr val="0000FF"/>
                </a:solidFill>
              </a:rPr>
              <a:t>W,Z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0000FF"/>
                </a:solidFill>
              </a:rPr>
              <a:t>DY </a:t>
            </a:r>
            <a:r>
              <a:rPr lang="en-GB" dirty="0" smtClean="0"/>
              <a:t>data and </a:t>
            </a:r>
            <a:r>
              <a:rPr lang="en-GB" dirty="0" smtClean="0">
                <a:solidFill>
                  <a:srgbClr val="0000FF"/>
                </a:solidFill>
              </a:rPr>
              <a:t>for  t-</a:t>
            </a:r>
            <a:r>
              <a:rPr lang="en-GB" dirty="0" err="1" smtClean="0">
                <a:solidFill>
                  <a:srgbClr val="0000FF"/>
                </a:solidFill>
              </a:rPr>
              <a:t>tbar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differential distributions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NLOJet</a:t>
            </a:r>
            <a:r>
              <a:rPr lang="en-GB" dirty="0" smtClean="0">
                <a:solidFill>
                  <a:srgbClr val="0000FF"/>
                </a:solidFill>
              </a:rPr>
              <a:t>++ </a:t>
            </a:r>
            <a:r>
              <a:rPr lang="en-GB" dirty="0" smtClean="0"/>
              <a:t>interfaced to </a:t>
            </a:r>
            <a:r>
              <a:rPr lang="en-GB" dirty="0" err="1" smtClean="0">
                <a:solidFill>
                  <a:srgbClr val="0000FF"/>
                </a:solidFill>
              </a:rPr>
              <a:t>Applgrid</a:t>
            </a:r>
            <a:r>
              <a:rPr lang="en-GB" dirty="0" smtClean="0">
                <a:solidFill>
                  <a:srgbClr val="0000FF"/>
                </a:solidFill>
              </a:rPr>
              <a:t>/</a:t>
            </a:r>
            <a:r>
              <a:rPr lang="en-GB" dirty="0" err="1" smtClean="0">
                <a:solidFill>
                  <a:srgbClr val="0000FF"/>
                </a:solidFill>
              </a:rPr>
              <a:t>FastNLO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for jets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b="1" dirty="0" smtClean="0"/>
              <a:t>Beyond NLO</a:t>
            </a:r>
          </a:p>
          <a:p>
            <a:r>
              <a:rPr lang="en-GB" dirty="0" smtClean="0"/>
              <a:t>K-factors are used using FEWZ and DYNNLO</a:t>
            </a:r>
          </a:p>
          <a:p>
            <a:r>
              <a:rPr lang="en-GB" dirty="0" smtClean="0"/>
              <a:t>But developing </a:t>
            </a:r>
            <a:r>
              <a:rPr lang="en-GB" dirty="0" err="1" smtClean="0">
                <a:solidFill>
                  <a:srgbClr val="0000FF"/>
                </a:solidFill>
              </a:rPr>
              <a:t>Applgrid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interface to </a:t>
            </a:r>
            <a:r>
              <a:rPr lang="en-GB" dirty="0" smtClean="0">
                <a:solidFill>
                  <a:srgbClr val="0000FF"/>
                </a:solidFill>
              </a:rPr>
              <a:t>DYNNLO </a:t>
            </a:r>
            <a:r>
              <a:rPr lang="en-GB" dirty="0" smtClean="0"/>
              <a:t>for </a:t>
            </a:r>
            <a:r>
              <a:rPr lang="en-GB" dirty="0" err="1" smtClean="0">
                <a:solidFill>
                  <a:srgbClr val="0000FF"/>
                </a:solidFill>
              </a:rPr>
              <a:t>Drell</a:t>
            </a:r>
            <a:r>
              <a:rPr lang="en-GB" dirty="0" smtClean="0">
                <a:solidFill>
                  <a:srgbClr val="0000FF"/>
                </a:solidFill>
              </a:rPr>
              <a:t>-Yan</a:t>
            </a:r>
          </a:p>
          <a:p>
            <a:r>
              <a:rPr lang="en-GB" dirty="0" smtClean="0"/>
              <a:t>Also </a:t>
            </a:r>
            <a:r>
              <a:rPr lang="en-GB" dirty="0" err="1" smtClean="0">
                <a:solidFill>
                  <a:srgbClr val="0000FF"/>
                </a:solidFill>
              </a:rPr>
              <a:t>FastNLO</a:t>
            </a:r>
            <a:r>
              <a:rPr lang="en-GB" dirty="0" smtClean="0"/>
              <a:t> interface to </a:t>
            </a:r>
            <a:r>
              <a:rPr lang="en-GB" dirty="0" err="1" smtClean="0">
                <a:solidFill>
                  <a:srgbClr val="0000FF"/>
                </a:solidFill>
              </a:rPr>
              <a:t>DiffTop</a:t>
            </a:r>
            <a:r>
              <a:rPr lang="en-GB" dirty="0" smtClean="0"/>
              <a:t> for approximate </a:t>
            </a:r>
            <a:r>
              <a:rPr lang="en-GB" dirty="0" smtClean="0">
                <a:solidFill>
                  <a:srgbClr val="0000FF"/>
                </a:solidFill>
              </a:rPr>
              <a:t>NNLO top </a:t>
            </a:r>
          </a:p>
          <a:p>
            <a:r>
              <a:rPr lang="en-GB" dirty="0" smtClean="0"/>
              <a:t>We are always told that NNLO jets are coming?</a:t>
            </a:r>
          </a:p>
          <a:p>
            <a:endParaRPr lang="en-GB" dirty="0" smtClean="0"/>
          </a:p>
          <a:p>
            <a:r>
              <a:rPr lang="en-GB" b="1" dirty="0"/>
              <a:t>A</a:t>
            </a:r>
            <a:r>
              <a:rPr lang="en-GB" b="1" dirty="0" smtClean="0"/>
              <a:t>re </a:t>
            </a:r>
            <a:r>
              <a:rPr lang="en-GB" b="1" dirty="0"/>
              <a:t>the fixed order calculations </a:t>
            </a:r>
            <a:r>
              <a:rPr lang="en-GB" b="1" dirty="0" smtClean="0"/>
              <a:t>always adequate</a:t>
            </a:r>
            <a:r>
              <a:rPr lang="en-GB" dirty="0" smtClean="0"/>
              <a:t>?</a:t>
            </a:r>
          </a:p>
          <a:p>
            <a:r>
              <a:rPr lang="en-GB" dirty="0" smtClean="0"/>
              <a:t>e.g. </a:t>
            </a:r>
            <a:r>
              <a:rPr lang="en-GB" dirty="0" err="1" smtClean="0"/>
              <a:t>Zpt</a:t>
            </a:r>
            <a:r>
              <a:rPr lang="en-GB" dirty="0" smtClean="0"/>
              <a:t>, </a:t>
            </a:r>
            <a:r>
              <a:rPr lang="en-GB" dirty="0" err="1" smtClean="0"/>
              <a:t>W+jets</a:t>
            </a:r>
            <a:r>
              <a:rPr lang="en-GB" dirty="0" smtClean="0"/>
              <a:t>, </a:t>
            </a:r>
            <a:r>
              <a:rPr lang="en-GB" dirty="0" err="1" smtClean="0"/>
              <a:t>Z+jets</a:t>
            </a:r>
            <a:r>
              <a:rPr lang="en-GB" dirty="0" smtClean="0"/>
              <a:t>, also </a:t>
            </a:r>
            <a:r>
              <a:rPr lang="en-GB" dirty="0" err="1" smtClean="0"/>
              <a:t>W+b,c</a:t>
            </a:r>
            <a:r>
              <a:rPr lang="en-GB" dirty="0" smtClean="0"/>
              <a:t>, </a:t>
            </a:r>
            <a:r>
              <a:rPr lang="en-GB" dirty="0" err="1" smtClean="0"/>
              <a:t>Z+b,c</a:t>
            </a:r>
            <a:endParaRPr lang="en-GB" dirty="0"/>
          </a:p>
          <a:p>
            <a:r>
              <a:rPr lang="en-GB" dirty="0"/>
              <a:t>Can one use re-summed calculations- New methods using </a:t>
            </a:r>
            <a:r>
              <a:rPr lang="en-GB" dirty="0" err="1"/>
              <a:t>Mellin</a:t>
            </a:r>
            <a:r>
              <a:rPr lang="en-GB" dirty="0"/>
              <a:t> </a:t>
            </a:r>
            <a:r>
              <a:rPr lang="en-GB" dirty="0" smtClean="0"/>
              <a:t>moments</a:t>
            </a:r>
            <a:r>
              <a:rPr lang="en-GB" dirty="0"/>
              <a:t>?</a:t>
            </a:r>
          </a:p>
          <a:p>
            <a:endParaRPr lang="en-GB" dirty="0"/>
          </a:p>
          <a:p>
            <a:r>
              <a:rPr lang="en-GB" dirty="0" smtClean="0"/>
              <a:t>Recently </a:t>
            </a:r>
            <a:r>
              <a:rPr lang="en-GB" dirty="0" err="1" smtClean="0">
                <a:solidFill>
                  <a:srgbClr val="0000FF"/>
                </a:solidFill>
              </a:rPr>
              <a:t>aMCfast</a:t>
            </a:r>
            <a:r>
              <a:rPr lang="en-GB" dirty="0" smtClean="0">
                <a:solidFill>
                  <a:srgbClr val="0000FF"/>
                </a:solidFill>
              </a:rPr>
              <a:t>  arXiv:1406.7693(authors included M Sutton and J. </a:t>
            </a:r>
            <a:r>
              <a:rPr lang="en-GB" dirty="0" err="1" smtClean="0">
                <a:solidFill>
                  <a:srgbClr val="0000FF"/>
                </a:solidFill>
              </a:rPr>
              <a:t>Rojo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r>
              <a:rPr lang="en-GB" dirty="0" smtClean="0"/>
              <a:t>has been developed  interfaced to</a:t>
            </a:r>
            <a:r>
              <a:rPr lang="en-GB" dirty="0" smtClean="0">
                <a:solidFill>
                  <a:srgbClr val="0000FF"/>
                </a:solidFill>
              </a:rPr>
              <a:t> MadGraph5_aMC@NLO  and </a:t>
            </a:r>
            <a:r>
              <a:rPr lang="en-GB" dirty="0" err="1" smtClean="0">
                <a:solidFill>
                  <a:srgbClr val="0000FF"/>
                </a:solidFill>
              </a:rPr>
              <a:t>Applgrid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for more processes.</a:t>
            </a:r>
          </a:p>
          <a:p>
            <a:r>
              <a:rPr lang="en-GB" dirty="0" smtClean="0"/>
              <a:t>This will allow the inclusion of </a:t>
            </a:r>
            <a:r>
              <a:rPr lang="en-GB" dirty="0" err="1" smtClean="0"/>
              <a:t>parton</a:t>
            </a:r>
            <a:r>
              <a:rPr lang="en-GB" dirty="0" smtClean="0"/>
              <a:t> showers into the calculations.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2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150" name="Picture 14" descr="CONTOURadvd4ZEUS-p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768" y="620713"/>
            <a:ext cx="2880000" cy="289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5151" name="Picture 15" descr="CONTOURauvu4ZEUS-p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2880000" cy="289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5155" name="Picture 19" descr="CONTOURauad4ZEUS-p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97120"/>
            <a:ext cx="2880000" cy="289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5156" name="Picture 20" descr="CONTOURvuvd4ZEUS-po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51969"/>
            <a:ext cx="2880000" cy="289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ONTOURauvu4ZEUS-polOTHER-EXP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2880000" cy="289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CONTOURadvd4ZEUS-polOTHER-EXP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904" y="3107024"/>
            <a:ext cx="2880000" cy="289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596432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Prehistoric slides on HERA EW couplings…</a:t>
            </a:r>
          </a:p>
          <a:p>
            <a:r>
              <a:rPr lang="en-GB" dirty="0" smtClean="0"/>
              <a:t>Updates are coming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923" y="-11201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Fitting other fundamental parameters—Neutral current couplings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45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sz="2400" b="1" dirty="0" smtClean="0"/>
              <a:t>So  what will Run- 2  bring?</a:t>
            </a:r>
          </a:p>
          <a:p>
            <a:endParaRPr lang="en-GB" sz="2400" b="1" dirty="0" smtClean="0"/>
          </a:p>
          <a:p>
            <a:endParaRPr lang="en-GB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48632"/>
          <a:stretch>
            <a:fillRect/>
          </a:stretch>
        </p:blipFill>
        <p:spPr bwMode="auto">
          <a:xfrm>
            <a:off x="0" y="857232"/>
            <a:ext cx="3960000" cy="283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50182"/>
          <a:stretch>
            <a:fillRect/>
          </a:stretch>
        </p:blipFill>
        <p:spPr bwMode="auto">
          <a:xfrm>
            <a:off x="5184000" y="1071546"/>
            <a:ext cx="3960000" cy="275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14744" y="1500174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 err="1" smtClean="0"/>
              <a:t>parton</a:t>
            </a:r>
            <a:r>
              <a:rPr lang="en-GB" dirty="0" smtClean="0"/>
              <a:t> luminosity plots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78619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kinematic region moves to lower x</a:t>
            </a:r>
          </a:p>
          <a:p>
            <a:r>
              <a:rPr lang="en-GB" dirty="0" smtClean="0"/>
              <a:t>Higgs production is at x values of  0.005 for central rapidity</a:t>
            </a:r>
          </a:p>
          <a:p>
            <a:r>
              <a:rPr lang="en-GB" dirty="0" smtClean="0"/>
              <a:t>The HERA gluon measurements become more important.</a:t>
            </a:r>
          </a:p>
          <a:p>
            <a:r>
              <a:rPr lang="en-GB" dirty="0" smtClean="0"/>
              <a:t> We will use our own data on the classic processes------ W,Z production, </a:t>
            </a:r>
            <a:r>
              <a:rPr lang="en-GB" dirty="0" err="1" smtClean="0"/>
              <a:t>Drell</a:t>
            </a:r>
            <a:r>
              <a:rPr lang="en-GB" dirty="0" smtClean="0"/>
              <a:t>-Yan, jets and top production ------ to constrain PDFs in this new kinematic regime</a:t>
            </a:r>
          </a:p>
          <a:p>
            <a:r>
              <a:rPr lang="en-GB" dirty="0" smtClean="0"/>
              <a:t>BUT PDFs are improved by precision measurements which take time.</a:t>
            </a:r>
          </a:p>
          <a:p>
            <a:endParaRPr lang="en-GB" dirty="0"/>
          </a:p>
          <a:p>
            <a:r>
              <a:rPr lang="en-GB" b="1" dirty="0" smtClean="0"/>
              <a:t>The PDF4LHC (arXiv:1507.00556) made a profiling study of the use of ratios as input to PDFs..</a:t>
            </a:r>
          </a:p>
          <a:p>
            <a:endParaRPr lang="en-GB" b="1" dirty="0" smtClean="0"/>
          </a:p>
          <a:p>
            <a:endParaRPr lang="en-GB" sz="2400" b="1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29683"/>
            <a:ext cx="36004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0"/>
          <a:stretch>
            <a:fillRect/>
          </a:stretch>
        </p:blipFill>
        <p:spPr bwMode="auto">
          <a:xfrm>
            <a:off x="179512" y="4505871"/>
            <a:ext cx="3600450" cy="23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0" t="7500" r="-6028" b="-7500"/>
          <a:stretch/>
        </p:blipFill>
        <p:spPr bwMode="auto">
          <a:xfrm>
            <a:off x="416744" y="1050791"/>
            <a:ext cx="2880000" cy="304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868" y="899790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36" y="112521"/>
            <a:ext cx="4355272" cy="79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350" y="915888"/>
            <a:ext cx="2880000" cy="289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77979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now we HAVE some of these ratios…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83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2" t="9387" b="40993"/>
          <a:stretch>
            <a:fillRect/>
          </a:stretch>
        </p:blipFill>
        <p:spPr bwMode="auto">
          <a:xfrm>
            <a:off x="1403648" y="903141"/>
            <a:ext cx="5429288" cy="346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412" y="477781"/>
            <a:ext cx="4989137" cy="35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7061" y="154615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Another </a:t>
            </a:r>
            <a:r>
              <a:rPr lang="en-GB" b="1" dirty="0"/>
              <a:t>idea for quick measurements which have PDF impact is to use ratios of cross sections at 13 to 8 or 7 </a:t>
            </a:r>
            <a:r>
              <a:rPr lang="en-GB" b="1" dirty="0" err="1"/>
              <a:t>TeV</a:t>
            </a:r>
            <a:endParaRPr lang="en-GB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79" y="4581128"/>
            <a:ext cx="66770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6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3600000" cy="28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58801"/>
            <a:ext cx="3697287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3921101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Adding NLO top (</a:t>
            </a:r>
            <a:r>
              <a:rPr lang="en-GB" dirty="0" err="1" smtClean="0"/>
              <a:t>pt</a:t>
            </a:r>
            <a:r>
              <a:rPr lang="en-GB" dirty="0" smtClean="0"/>
              <a:t>-top, mass t-</a:t>
            </a:r>
            <a:r>
              <a:rPr lang="en-GB" dirty="0" err="1" smtClean="0"/>
              <a:t>tbar</a:t>
            </a:r>
            <a:r>
              <a:rPr lang="en-GB" dirty="0" smtClean="0"/>
              <a:t>, y t-</a:t>
            </a:r>
            <a:r>
              <a:rPr lang="en-GB" dirty="0" err="1" smtClean="0"/>
              <a:t>tbar</a:t>
            </a:r>
            <a:r>
              <a:rPr lang="en-GB" dirty="0" smtClean="0"/>
              <a:t>)</a:t>
            </a:r>
          </a:p>
          <a:p>
            <a:r>
              <a:rPr lang="en-GB" dirty="0" smtClean="0"/>
              <a:t>Pulls to a softer high-x gluon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18864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NNLO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3921101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But adding NLO jets (2.76/7 </a:t>
            </a:r>
            <a:r>
              <a:rPr lang="en-GB" dirty="0" err="1" smtClean="0"/>
              <a:t>Tev</a:t>
            </a:r>
            <a:r>
              <a:rPr lang="en-GB" dirty="0" smtClean="0"/>
              <a:t> ratios)</a:t>
            </a:r>
          </a:p>
          <a:p>
            <a:r>
              <a:rPr lang="en-GB" dirty="0" smtClean="0"/>
              <a:t>Pulls to a harder high-x gluon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229200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is probably not new physics but differing NNLO corrections / higher order EW corrections</a:t>
            </a:r>
          </a:p>
          <a:p>
            <a:r>
              <a:rPr lang="en-GB" dirty="0" smtClean="0"/>
              <a:t>Could there also be a sensitivity to </a:t>
            </a:r>
            <a:r>
              <a:rPr lang="en-GB" dirty="0" err="1" smtClean="0"/>
              <a:t>resummation</a:t>
            </a:r>
            <a:r>
              <a:rPr lang="en-GB" dirty="0" smtClean="0"/>
              <a:t> in t-</a:t>
            </a:r>
            <a:r>
              <a:rPr lang="en-GB" dirty="0" err="1" smtClean="0"/>
              <a:t>tbar</a:t>
            </a:r>
            <a:r>
              <a:rPr lang="en-GB" dirty="0" smtClean="0"/>
              <a:t> Pt?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6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8531124" cy="614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New </a:t>
            </a:r>
            <a:r>
              <a:rPr lang="en-GB" b="1" dirty="0"/>
              <a:t>processes?</a:t>
            </a:r>
          </a:p>
          <a:p>
            <a:r>
              <a:rPr lang="en-GB" dirty="0" smtClean="0"/>
              <a:t>Here’s the PDF4LHC compendium  of PDF sensitive data vs calculations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4653136"/>
            <a:ext cx="273630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Some of these will certainly require better calculations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And what about di-boson production?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9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000" cy="319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35699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W+jets</a:t>
            </a:r>
            <a:r>
              <a:rPr lang="en-GB" dirty="0" smtClean="0"/>
              <a:t> study </a:t>
            </a:r>
            <a:r>
              <a:rPr lang="en-GB" dirty="0" err="1" smtClean="0"/>
              <a:t>aMCfast</a:t>
            </a:r>
            <a:r>
              <a:rPr lang="en-GB" dirty="0" smtClean="0"/>
              <a:t> vs MCFM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By Craig Sawyer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-38091"/>
            <a:ext cx="3600000" cy="327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3356992"/>
            <a:ext cx="4788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PDF fits done using MCFM to </a:t>
            </a:r>
            <a:r>
              <a:rPr lang="en-GB" dirty="0" err="1" smtClean="0"/>
              <a:t>W+jets</a:t>
            </a:r>
            <a:r>
              <a:rPr lang="en-GB" dirty="0" smtClean="0"/>
              <a:t> and </a:t>
            </a:r>
            <a:r>
              <a:rPr lang="en-GB" dirty="0" err="1" smtClean="0"/>
              <a:t>R+jets</a:t>
            </a:r>
            <a:r>
              <a:rPr lang="en-GB" dirty="0" smtClean="0"/>
              <a:t> </a:t>
            </a:r>
            <a:r>
              <a:rPr lang="en-GB" dirty="0" err="1" smtClean="0"/>
              <a:t>pt</a:t>
            </a:r>
            <a:r>
              <a:rPr lang="en-GB" dirty="0" smtClean="0"/>
              <a:t> and rapidity spectra</a:t>
            </a:r>
          </a:p>
          <a:p>
            <a:r>
              <a:rPr lang="en-GB" dirty="0" smtClean="0"/>
              <a:t>Some small decrease in </a:t>
            </a:r>
            <a:r>
              <a:rPr lang="en-GB" dirty="0" err="1" smtClean="0"/>
              <a:t>dbar</a:t>
            </a:r>
            <a:r>
              <a:rPr lang="en-GB" dirty="0" smtClean="0"/>
              <a:t> high-x uncertainty.</a:t>
            </a:r>
          </a:p>
          <a:p>
            <a:r>
              <a:rPr lang="en-GB" dirty="0" err="1" smtClean="0"/>
              <a:t>Chisq</a:t>
            </a:r>
            <a:r>
              <a:rPr lang="en-GB" dirty="0" smtClean="0"/>
              <a:t> depends on treatment of correlations</a:t>
            </a:r>
            <a:endParaRPr lang="en-GB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301208"/>
            <a:ext cx="5400000" cy="106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91680" y="5013176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JER correlated    uncorrelated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979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" y="188640"/>
            <a:ext cx="4320000" cy="574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92" y="151482"/>
            <a:ext cx="4320000" cy="576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09329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Are any calculations really adequate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7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24329"/>
            <a:ext cx="2880000" cy="207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3969659"/>
            <a:ext cx="469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And the same question can be asked for </a:t>
            </a:r>
            <a:r>
              <a:rPr lang="en-GB" dirty="0" err="1" smtClean="0">
                <a:solidFill>
                  <a:srgbClr val="0000FF"/>
                </a:solidFill>
              </a:rPr>
              <a:t>Zpt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Are present calculations really adequate ?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188" y="65766"/>
            <a:ext cx="4320000" cy="336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5766"/>
            <a:ext cx="3600000" cy="354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3422908"/>
            <a:ext cx="497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 8 </a:t>
            </a:r>
            <a:r>
              <a:rPr lang="en-GB" dirty="0" err="1" smtClean="0"/>
              <a:t>TeV</a:t>
            </a:r>
            <a:r>
              <a:rPr lang="en-GB" dirty="0" smtClean="0"/>
              <a:t>: Z </a:t>
            </a:r>
            <a:r>
              <a:rPr lang="en-GB" dirty="0" err="1" smtClean="0"/>
              <a:t>pt</a:t>
            </a:r>
            <a:r>
              <a:rPr lang="en-GB" dirty="0" smtClean="0"/>
              <a:t> and Z </a:t>
            </a:r>
            <a:r>
              <a:rPr lang="el-GR" dirty="0" smtClean="0"/>
              <a:t>φ</a:t>
            </a:r>
            <a:r>
              <a:rPr lang="en-GB" dirty="0" smtClean="0"/>
              <a:t>* ArXIV:1512.02912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620283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 7 </a:t>
            </a:r>
            <a:r>
              <a:rPr lang="en-GB" dirty="0" err="1" smtClean="0"/>
              <a:t>TeV</a:t>
            </a:r>
            <a:r>
              <a:rPr lang="en-GB" dirty="0" smtClean="0"/>
              <a:t> Z </a:t>
            </a:r>
            <a:r>
              <a:rPr lang="en-GB" dirty="0" err="1" smtClean="0"/>
              <a:t>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0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12" y="764704"/>
            <a:ext cx="3600000" cy="345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41512" y="-64552"/>
            <a:ext cx="9077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Including the QED part in the proton is now becoming essential</a:t>
            </a:r>
          </a:p>
          <a:p>
            <a:r>
              <a:rPr lang="en-GB" dirty="0" smtClean="0"/>
              <a:t>Illustration on 7 </a:t>
            </a:r>
            <a:r>
              <a:rPr lang="en-GB" dirty="0" err="1" smtClean="0"/>
              <a:t>TeV</a:t>
            </a:r>
            <a:r>
              <a:rPr lang="en-GB" dirty="0" smtClean="0"/>
              <a:t> High-Mass </a:t>
            </a:r>
            <a:r>
              <a:rPr lang="en-GB" dirty="0" err="1" smtClean="0"/>
              <a:t>Drell</a:t>
            </a:r>
            <a:r>
              <a:rPr lang="en-GB" dirty="0" smtClean="0"/>
              <a:t>-Yan </a:t>
            </a:r>
          </a:p>
          <a:p>
            <a:r>
              <a:rPr lang="en-GB" dirty="0" smtClean="0"/>
              <a:t>(but much clearer in forthcoming 8 </a:t>
            </a:r>
            <a:r>
              <a:rPr lang="en-GB" dirty="0" err="1" smtClean="0"/>
              <a:t>TeV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" t="43278" r="36021" b="772"/>
          <a:stretch/>
        </p:blipFill>
        <p:spPr bwMode="auto">
          <a:xfrm>
            <a:off x="5184000" y="774224"/>
            <a:ext cx="3960000" cy="222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5184000" y="2276872"/>
            <a:ext cx="972176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067944" y="3356992"/>
            <a:ext cx="49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Background nuisance parameter shift is large without account for the photon induced irreducible contribution to di-lepton production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4653136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is now a </a:t>
            </a:r>
            <a:r>
              <a:rPr lang="en-GB" dirty="0" err="1" smtClean="0"/>
              <a:t>QEDevol</a:t>
            </a:r>
            <a:r>
              <a:rPr lang="en-GB" dirty="0" smtClean="0"/>
              <a:t> module available in </a:t>
            </a:r>
            <a:r>
              <a:rPr lang="en-GB" dirty="0" err="1" smtClean="0"/>
              <a:t>xFitter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And </a:t>
            </a:r>
            <a:r>
              <a:rPr lang="en-GB" dirty="0" err="1" smtClean="0"/>
              <a:t>Applgrid</a:t>
            </a:r>
            <a:r>
              <a:rPr lang="en-GB" dirty="0" smtClean="0"/>
              <a:t> has been extended to allow for a photon density to be fitted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96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37592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/>
          </a:p>
          <a:p>
            <a:pPr algn="ctr"/>
            <a:r>
              <a:rPr lang="en-GB" sz="2400" b="1" dirty="0" smtClean="0"/>
              <a:t>Other Ideas</a:t>
            </a:r>
          </a:p>
          <a:p>
            <a:r>
              <a:rPr lang="en-GB" b="1" dirty="0" smtClean="0"/>
              <a:t>We could make more use of ratios</a:t>
            </a:r>
          </a:p>
          <a:p>
            <a:endParaRPr lang="en-GB" b="1" dirty="0"/>
          </a:p>
          <a:p>
            <a:r>
              <a:rPr lang="en-GB" b="1" dirty="0" smtClean="0"/>
              <a:t>We could combine data sets CMS and ATLAS and </a:t>
            </a:r>
            <a:r>
              <a:rPr lang="en-GB" b="1" dirty="0" err="1" smtClean="0"/>
              <a:t>LHCb</a:t>
            </a:r>
            <a:endParaRPr lang="en-GB" b="1" dirty="0" smtClean="0"/>
          </a:p>
          <a:p>
            <a:endParaRPr lang="en-GB" b="1" dirty="0"/>
          </a:p>
          <a:p>
            <a:r>
              <a:rPr lang="en-GB" b="1" dirty="0" smtClean="0"/>
              <a:t>We could go beyond DGLAP at low-x</a:t>
            </a:r>
          </a:p>
          <a:p>
            <a:endParaRPr lang="en-GB" b="1" dirty="0"/>
          </a:p>
          <a:p>
            <a:r>
              <a:rPr lang="en-GB" b="1" dirty="0" smtClean="0"/>
              <a:t>We could extend PDFs to fit fundamental parameters together with PDFs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>
                <a:solidFill>
                  <a:srgbClr val="0000FF"/>
                </a:solidFill>
              </a:rPr>
              <a:t>α</a:t>
            </a:r>
            <a:r>
              <a:rPr lang="en-GB" baseline="-25000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(M</a:t>
            </a:r>
            <a:r>
              <a:rPr lang="en-GB" baseline="-25000" dirty="0" smtClean="0">
                <a:solidFill>
                  <a:srgbClr val="0000FF"/>
                </a:solidFill>
              </a:rPr>
              <a:t>Z</a:t>
            </a:r>
            <a:r>
              <a:rPr lang="en-GB" dirty="0" smtClean="0">
                <a:solidFill>
                  <a:srgbClr val="0000FF"/>
                </a:solidFill>
              </a:rPr>
              <a:t>) is perhaps the most obvious.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But there are also heavy quark masses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Electroweak parameters: NC vector and axial-vector couplings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Sin</a:t>
            </a:r>
            <a:r>
              <a:rPr lang="en-GB" baseline="30000" dirty="0" smtClean="0">
                <a:solidFill>
                  <a:srgbClr val="00B050"/>
                </a:solidFill>
              </a:rPr>
              <a:t>2</a:t>
            </a:r>
            <a:r>
              <a:rPr lang="el-GR" dirty="0" smtClean="0">
                <a:solidFill>
                  <a:srgbClr val="00B050"/>
                </a:solidFill>
              </a:rPr>
              <a:t>θ</a:t>
            </a:r>
            <a:r>
              <a:rPr lang="en-GB" baseline="-25000" dirty="0" smtClean="0">
                <a:solidFill>
                  <a:srgbClr val="00B050"/>
                </a:solidFill>
              </a:rPr>
              <a:t>W</a:t>
            </a:r>
            <a:r>
              <a:rPr lang="en-GB" dirty="0" smtClean="0">
                <a:solidFill>
                  <a:srgbClr val="00B050"/>
                </a:solidFill>
              </a:rPr>
              <a:t> and M</a:t>
            </a:r>
            <a:r>
              <a:rPr lang="en-GB" baseline="-25000" dirty="0" smtClean="0">
                <a:solidFill>
                  <a:srgbClr val="00B050"/>
                </a:solidFill>
              </a:rPr>
              <a:t>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990099"/>
                </a:solidFill>
              </a:rPr>
              <a:t> CKM matrix </a:t>
            </a:r>
            <a:r>
              <a:rPr lang="en-GB" dirty="0" err="1" smtClean="0">
                <a:solidFill>
                  <a:srgbClr val="990099"/>
                </a:solidFill>
              </a:rPr>
              <a:t>Vcs</a:t>
            </a:r>
            <a:endParaRPr lang="en-GB" dirty="0" smtClean="0">
              <a:solidFill>
                <a:srgbClr val="9900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990099"/>
              </a:solidFill>
            </a:endParaRPr>
          </a:p>
          <a:p>
            <a:r>
              <a:rPr lang="en-GB" b="1" dirty="0" smtClean="0">
                <a:solidFill>
                  <a:srgbClr val="990099"/>
                </a:solidFill>
              </a:rPr>
              <a:t>Use the Higgs?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615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362280</TotalTime>
  <Words>1269</Words>
  <Application>Microsoft Office PowerPoint</Application>
  <PresentationFormat>On-screen Show (4:3)</PresentationFormat>
  <Paragraphs>178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 and Z production at the Tevatron</dc:title>
  <dc:creator>Administrator</dc:creator>
  <cp:lastModifiedBy>Windows User</cp:lastModifiedBy>
  <cp:revision>1224</cp:revision>
  <dcterms:created xsi:type="dcterms:W3CDTF">2004-05-20T11:07:45Z</dcterms:created>
  <dcterms:modified xsi:type="dcterms:W3CDTF">2016-02-16T09:21:56Z</dcterms:modified>
</cp:coreProperties>
</file>