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89" r:id="rId5"/>
    <p:sldId id="276" r:id="rId6"/>
    <p:sldId id="266" r:id="rId7"/>
    <p:sldId id="278" r:id="rId8"/>
    <p:sldId id="279" r:id="rId9"/>
    <p:sldId id="280" r:id="rId10"/>
    <p:sldId id="290" r:id="rId11"/>
    <p:sldId id="285" r:id="rId12"/>
    <p:sldId id="288" r:id="rId13"/>
    <p:sldId id="287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2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C4405-2E73-493E-984B-00FC5C3E1E09}" type="datetimeFigureOut">
              <a:rPr lang="ru-RU" smtClean="0"/>
              <a:pPr/>
              <a:t>26.07.2015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38DE1-8BFB-4A2C-9BE6-D924D9EA3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2860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Simple Subtraction Procedure for Calculation of the Anomalous Magnetic Moment of the Electron in QED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7673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Sergey </a:t>
            </a:r>
            <a:r>
              <a:rPr lang="en-US" dirty="0" err="1" smtClean="0">
                <a:solidFill>
                  <a:schemeClr val="accent1"/>
                </a:solidFill>
              </a:rPr>
              <a:t>Volkov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SINP MSU, Moscow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7426" y="71414"/>
            <a:ext cx="50349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Feynman parameters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785794"/>
            <a:ext cx="8715436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endParaRPr lang="en-US" sz="1500" dirty="0" smtClean="0"/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Assign </a:t>
            </a:r>
            <a:r>
              <a:rPr lang="el-GR" sz="2800" dirty="0" smtClean="0"/>
              <a:t>α</a:t>
            </a:r>
            <a:r>
              <a:rPr lang="en-US" sz="2800" baseline="-25000" smtClean="0"/>
              <a:t>j </a:t>
            </a:r>
            <a:r>
              <a:rPr lang="en-US" sz="2800" smtClean="0"/>
              <a:t>to </a:t>
            </a:r>
            <a:r>
              <a:rPr lang="en-US" sz="2800" dirty="0" smtClean="0"/>
              <a:t>each line.</a:t>
            </a:r>
            <a:endParaRPr lang="en-US" sz="2800" baseline="-25000" dirty="0" smtClean="0"/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New </a:t>
            </a:r>
            <a:r>
              <a:rPr lang="en-US" sz="2800" dirty="0" smtClean="0"/>
              <a:t>propagators</a:t>
            </a:r>
          </a:p>
          <a:p>
            <a:r>
              <a:rPr lang="en-US" sz="2800" dirty="0" smtClean="0"/>
              <a:t>  </a:t>
            </a:r>
          </a:p>
          <a:p>
            <a:r>
              <a:rPr lang="en-US" sz="2800" dirty="0" smtClean="0"/>
              <a:t>  photon: </a:t>
            </a:r>
          </a:p>
          <a:p>
            <a:endParaRPr lang="en-US" sz="2800" dirty="0" smtClean="0"/>
          </a:p>
          <a:p>
            <a:r>
              <a:rPr lang="en-US" sz="2800" dirty="0" smtClean="0"/>
              <a:t>  electron:</a:t>
            </a:r>
          </a:p>
          <a:p>
            <a:endParaRPr lang="en-US" sz="2800" dirty="0" smtClean="0"/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Apply the subtraction procedure with new propagators.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Integrate (analytically) with respect to </a:t>
            </a:r>
            <a:r>
              <a:rPr lang="el-GR" sz="2800" dirty="0" smtClean="0"/>
              <a:t>λ</a:t>
            </a:r>
            <a:r>
              <a:rPr lang="en-US" sz="2800" dirty="0" smtClean="0"/>
              <a:t>=</a:t>
            </a:r>
            <a:r>
              <a:rPr lang="el-GR" sz="2800" dirty="0" smtClean="0"/>
              <a:t>α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+…+</a:t>
            </a:r>
            <a:r>
              <a:rPr lang="el-GR" sz="2800" dirty="0" smtClean="0"/>
              <a:t>α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.</a:t>
            </a:r>
            <a:endParaRPr lang="en-US" sz="2800" baseline="-25000" dirty="0" smtClean="0"/>
          </a:p>
          <a:p>
            <a:pPr>
              <a:buFont typeface="Wingdings" pitchFamily="2" charset="2"/>
              <a:buChar char="§"/>
            </a:pPr>
            <a:r>
              <a:rPr lang="el-GR" sz="2800" dirty="0" smtClean="0"/>
              <a:t>ε</a:t>
            </a:r>
            <a:r>
              <a:rPr lang="en-US" sz="2800" dirty="0" smtClean="0"/>
              <a:t>→0.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Integrate (numerically) with respect to </a:t>
            </a:r>
            <a:r>
              <a:rPr lang="el-GR" sz="2800" dirty="0" smtClean="0"/>
              <a:t>α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,…,</a:t>
            </a:r>
            <a:r>
              <a:rPr lang="el-GR" sz="2800" dirty="0" smtClean="0"/>
              <a:t>α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≥0,</a:t>
            </a:r>
          </a:p>
          <a:p>
            <a:r>
              <a:rPr lang="en-US" sz="2800" dirty="0" smtClean="0"/>
              <a:t>     </a:t>
            </a:r>
            <a:r>
              <a:rPr lang="el-GR" sz="2800" dirty="0" smtClean="0"/>
              <a:t>α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+…+</a:t>
            </a:r>
            <a:r>
              <a:rPr lang="el-GR" sz="2800" dirty="0" smtClean="0"/>
              <a:t>α</a:t>
            </a:r>
            <a:r>
              <a:rPr lang="en-US" sz="2800" baseline="-25000" dirty="0" smtClean="0"/>
              <a:t>n</a:t>
            </a:r>
            <a:r>
              <a:rPr lang="en-US" sz="2800" dirty="0" smtClean="0"/>
              <a:t>=1.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908384" y="2143116"/>
          <a:ext cx="2806492" cy="785818"/>
        </p:xfrm>
        <a:graphic>
          <a:graphicData uri="http://schemas.openxmlformats.org/presentationml/2006/ole">
            <p:oleObj spid="_x0000_s46082" name="Формула" r:id="rId3" imgW="1587240" imgH="4442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928794" y="3071810"/>
          <a:ext cx="3701788" cy="714380"/>
        </p:xfrm>
        <a:graphic>
          <a:graphicData uri="http://schemas.openxmlformats.org/presentationml/2006/ole">
            <p:oleObj spid="_x0000_s46083" name="Формула" r:id="rId4" imgW="21715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8786842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Realization</a:t>
            </a:r>
          </a:p>
          <a:p>
            <a:pPr>
              <a:buFont typeface="Wingdings" pitchFamily="2" charset="2"/>
              <a:buChar char="§"/>
            </a:pPr>
            <a:endParaRPr lang="en-US" sz="1500" dirty="0" smtClean="0"/>
          </a:p>
          <a:p>
            <a:pPr>
              <a:buFont typeface="Wingdings" pitchFamily="2" charset="2"/>
              <a:buChar char="§"/>
            </a:pPr>
            <a:r>
              <a:rPr lang="en-US" sz="3500" dirty="0" smtClean="0"/>
              <a:t>2 loops, 3 loops.</a:t>
            </a:r>
          </a:p>
          <a:p>
            <a:pPr>
              <a:buFont typeface="Wingdings" pitchFamily="2" charset="2"/>
              <a:buChar char="§"/>
            </a:pPr>
            <a:r>
              <a:rPr lang="en-US" sz="3500" dirty="0" smtClean="0"/>
              <a:t>Feynman gauge.</a:t>
            </a:r>
          </a:p>
          <a:p>
            <a:pPr>
              <a:buFont typeface="Wingdings" pitchFamily="2" charset="2"/>
              <a:buChar char="§"/>
            </a:pPr>
            <a:r>
              <a:rPr lang="en-US" sz="3500" dirty="0" smtClean="0"/>
              <a:t>D programming language – for the generator.</a:t>
            </a:r>
          </a:p>
          <a:p>
            <a:pPr>
              <a:buFont typeface="Wingdings" pitchFamily="2" charset="2"/>
              <a:buChar char="§"/>
            </a:pPr>
            <a:r>
              <a:rPr lang="en-US" sz="3500" dirty="0" smtClean="0"/>
              <a:t>C programming language – for the automatically generated code.</a:t>
            </a:r>
          </a:p>
          <a:p>
            <a:pPr>
              <a:buFont typeface="Wingdings" pitchFamily="2" charset="2"/>
              <a:buChar char="§"/>
            </a:pPr>
            <a:r>
              <a:rPr lang="en-US" sz="3500" dirty="0" smtClean="0"/>
              <a:t>Adaptive Monte-Carlo (homemade).</a:t>
            </a:r>
          </a:p>
          <a:p>
            <a:pPr>
              <a:buFont typeface="Wingdings" pitchFamily="2" charset="2"/>
              <a:buChar char="§"/>
            </a:pPr>
            <a:r>
              <a:rPr lang="en-US" sz="3500" dirty="0" smtClean="0"/>
              <a:t>3 days of computation on a personal computer:</a:t>
            </a:r>
            <a:endParaRPr lang="ru-RU" sz="35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270108" y="5429264"/>
          <a:ext cx="2944834" cy="500066"/>
        </p:xfrm>
        <a:graphic>
          <a:graphicData uri="http://schemas.openxmlformats.org/presentationml/2006/ole">
            <p:oleObj spid="_x0000_s44034" name="Формула" r:id="rId3" imgW="1346040" imgH="228600" progId="Equation.3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270109" y="6000768"/>
          <a:ext cx="2389204" cy="500066"/>
        </p:xfrm>
        <a:graphic>
          <a:graphicData uri="http://schemas.openxmlformats.org/presentationml/2006/ole">
            <p:oleObj spid="_x0000_s44035" name="Формула" r:id="rId4" imgW="10918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g2loop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06" y="785794"/>
            <a:ext cx="5545637" cy="2786082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3986496"/>
          <a:ext cx="8643996" cy="2595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"/>
                <a:gridCol w="1285884"/>
                <a:gridCol w="1214446"/>
                <a:gridCol w="2000264"/>
                <a:gridCol w="1643074"/>
                <a:gridCol w="2143138"/>
              </a:tblGrid>
              <a:tr h="2629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#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My value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Analyt</a:t>
                      </a:r>
                      <a:r>
                        <a:rPr lang="en-US" sz="1400" dirty="0" smtClean="0"/>
                        <a:t>. value</a:t>
                      </a:r>
                    </a:p>
                    <a:p>
                      <a:r>
                        <a:rPr lang="en-US" sz="1000" dirty="0" smtClean="0"/>
                        <a:t>(</a:t>
                      </a:r>
                      <a:r>
                        <a:rPr lang="en-US" sz="1000" dirty="0" err="1" smtClean="0"/>
                        <a:t>Petermann</a:t>
                      </a:r>
                      <a:r>
                        <a:rPr lang="en-US" sz="1000" dirty="0" smtClean="0"/>
                        <a:t>, 1957)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Expression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On-shell </a:t>
                      </a:r>
                      <a:r>
                        <a:rPr lang="en-US" sz="1400" dirty="0" err="1" smtClean="0"/>
                        <a:t>renorm</a:t>
                      </a:r>
                      <a:r>
                        <a:rPr lang="en-US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Difference</a:t>
                      </a:r>
                      <a:endParaRPr lang="ru-RU" sz="1400" dirty="0"/>
                    </a:p>
                  </a:txBody>
                  <a:tcPr/>
                </a:tc>
              </a:tr>
              <a:tr h="2629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0.777455(52)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0.777478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smtClean="0"/>
                        <a:t>-(L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-U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)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abc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L</a:t>
                      </a:r>
                      <a:r>
                        <a:rPr lang="en-US" sz="1400" baseline="-25000" dirty="0" err="1" smtClean="0"/>
                        <a:t>abc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(L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-U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)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smtClean="0"/>
                        <a:t>-A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L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err="1" smtClean="0"/>
                        <a:t>-U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2629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-0.467626(44)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-0.467645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2629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-0.032023(29)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bcd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L</a:t>
                      </a:r>
                      <a:r>
                        <a:rPr lang="en-US" sz="1400" baseline="-25000" dirty="0" err="1" smtClean="0"/>
                        <a:t>bcd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err="1" smtClean="0"/>
                        <a:t>-L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2629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-0.032033(29)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bcd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L</a:t>
                      </a:r>
                      <a:r>
                        <a:rPr lang="en-US" sz="1400" baseline="-25000" dirty="0" err="1" smtClean="0"/>
                        <a:t>bcd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err="1" smtClean="0"/>
                        <a:t>-L</a:t>
                      </a:r>
                      <a:r>
                        <a:rPr lang="en-US" sz="1400" baseline="-25000" dirty="0" err="1" smtClean="0"/>
                        <a:t>abc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26298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-0.294978(25)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bc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B</a:t>
                      </a:r>
                      <a:r>
                        <a:rPr lang="en-US" sz="1400" baseline="-25000" dirty="0" err="1" smtClean="0"/>
                        <a:t>bc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bc</a:t>
                      </a:r>
                      <a:r>
                        <a:rPr lang="en-US" sz="1400" dirty="0" err="1" smtClean="0"/>
                        <a:t>-B</a:t>
                      </a:r>
                      <a:r>
                        <a:rPr lang="en-US" sz="1400" baseline="-25000" dirty="0" err="1" smtClean="0"/>
                        <a:t>bc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29367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-0.294998(24)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bc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B</a:t>
                      </a:r>
                      <a:r>
                        <a:rPr lang="en-US" sz="1400" baseline="-25000" dirty="0" err="1" smtClean="0"/>
                        <a:t>bc</a:t>
                      </a:r>
                      <a:endParaRPr lang="ru-RU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bc</a:t>
                      </a:r>
                      <a:r>
                        <a:rPr lang="en-US" sz="1400" dirty="0" err="1" smtClean="0"/>
                        <a:t>-B</a:t>
                      </a:r>
                      <a:r>
                        <a:rPr lang="en-US" sz="1400" baseline="-25000" dirty="0" err="1" smtClean="0"/>
                        <a:t>bc</a:t>
                      </a:r>
                      <a:r>
                        <a:rPr lang="en-US" sz="1400" dirty="0" smtClean="0"/>
                        <a:t>)</a:t>
                      </a:r>
                      <a:endParaRPr lang="ru-RU" sz="1400" dirty="0"/>
                    </a:p>
                  </a:txBody>
                  <a:tcPr/>
                </a:tc>
              </a:tr>
              <a:tr h="3093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0.0156895(25)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0.0156874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de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</a:t>
                      </a:r>
                      <a:r>
                        <a:rPr lang="en-US" sz="1400" baseline="-25000" dirty="0" smtClean="0"/>
                        <a:t>G</a:t>
                      </a:r>
                      <a:r>
                        <a:rPr lang="en-US" sz="1400" dirty="0" smtClean="0"/>
                        <a:t>-</a:t>
                      </a:r>
                      <a:r>
                        <a:rPr lang="en-US" sz="1400" dirty="0" err="1" smtClean="0"/>
                        <a:t>A</a:t>
                      </a:r>
                      <a:r>
                        <a:rPr lang="en-US" sz="1400" baseline="-25000" dirty="0" err="1" smtClean="0"/>
                        <a:t>G</a:t>
                      </a:r>
                      <a:r>
                        <a:rPr lang="en-US" sz="1400" dirty="0" err="1" smtClean="0"/>
                        <a:t>U</a:t>
                      </a:r>
                      <a:r>
                        <a:rPr lang="en-US" sz="1400" baseline="-25000" dirty="0" err="1" smtClean="0"/>
                        <a:t>de</a:t>
                      </a:r>
                      <a:endParaRPr lang="ru-RU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686628" y="2000240"/>
          <a:ext cx="3171652" cy="928694"/>
        </p:xfrm>
        <a:graphic>
          <a:graphicData uri="http://schemas.openxmlformats.org/presentationml/2006/ole">
            <p:oleObj spid="_x0000_s45058" name="Формула" r:id="rId4" imgW="2514600" imgH="7365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71802" y="-24"/>
            <a:ext cx="28008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2-loop case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QED3loopPR_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290090" y="-939955"/>
            <a:ext cx="7933792" cy="112270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125" y="5213820"/>
            <a:ext cx="33938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3-loop Feynman diagrams for electron’s AMM. Plot courtesy of </a:t>
            </a:r>
            <a:r>
              <a:rPr lang="en-US" sz="800" dirty="0" err="1" smtClean="0"/>
              <a:t>F.Jegerlehner</a:t>
            </a:r>
            <a:endParaRPr lang="ru-RU" sz="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405443" y="347641"/>
          <a:ext cx="3500462" cy="49320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5116"/>
                <a:gridCol w="948042"/>
                <a:gridCol w="840236"/>
                <a:gridCol w="837068"/>
              </a:tblGrid>
              <a:tr h="21431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#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My value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Analyt</a:t>
                      </a:r>
                      <a:r>
                        <a:rPr lang="en-US" sz="1100" dirty="0" smtClean="0"/>
                        <a:t>. val.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Reference</a:t>
                      </a:r>
                      <a:endParaRPr lang="ru-RU" sz="1100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1-6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0.3708(14)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0.3710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[10]</a:t>
                      </a:r>
                      <a:endParaRPr lang="ru-RU" sz="11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7-10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0.04989(20)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0.05015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[4,5]</a:t>
                      </a:r>
                      <a:endParaRPr lang="ru-RU" sz="1100" dirty="0"/>
                    </a:p>
                  </a:txBody>
                  <a:tcPr/>
                </a:tc>
              </a:tr>
              <a:tr h="25622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11-12,15-16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-0.08782(15)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-0.08798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[2,4]</a:t>
                      </a:r>
                      <a:endParaRPr lang="ru-RU" sz="1100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13-14,17-18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-0.11230(17)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-0.11234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[3,4]</a:t>
                      </a:r>
                      <a:endParaRPr lang="ru-RU" sz="1100" dirty="0"/>
                    </a:p>
                  </a:txBody>
                  <a:tcPr/>
                </a:tc>
              </a:tr>
              <a:tr h="18478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19-21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0.05288(13)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0.05287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[1]</a:t>
                      </a:r>
                      <a:endParaRPr lang="ru-RU" sz="11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0.002548(20)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0.002559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[1]</a:t>
                      </a:r>
                      <a:endParaRPr lang="ru-RU" sz="1100" dirty="0"/>
                    </a:p>
                  </a:txBody>
                  <a:tcPr/>
                </a:tc>
              </a:tr>
              <a:tr h="26861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23-24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1.8629(14)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1.8619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[11]</a:t>
                      </a:r>
                      <a:endParaRPr lang="ru-RU" sz="1100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-0.02688(47)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-0.02680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[12]</a:t>
                      </a:r>
                      <a:endParaRPr lang="ru-RU" sz="1100" dirty="0"/>
                    </a:p>
                  </a:txBody>
                  <a:tcPr/>
                </a:tc>
              </a:tr>
              <a:tr h="214314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26-27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-3.1764(22)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-3.1767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[8]</a:t>
                      </a:r>
                      <a:endParaRPr lang="ru-RU" sz="1100" dirty="0"/>
                    </a:p>
                  </a:txBody>
                  <a:tcPr/>
                </a:tc>
              </a:tr>
              <a:tr h="15526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1.7888(19)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1.7903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[8]</a:t>
                      </a:r>
                      <a:endParaRPr lang="ru-RU" sz="1100" dirty="0"/>
                    </a:p>
                  </a:txBody>
                  <a:tcPr/>
                </a:tc>
              </a:tr>
              <a:tr h="12573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29-30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-1.7579(10)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-1.7579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[12]</a:t>
                      </a:r>
                      <a:endParaRPr lang="ru-RU" sz="11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31-32,37-38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5.3559(27)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5.3576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[8,9]</a:t>
                      </a:r>
                      <a:endParaRPr lang="ru-RU" sz="1100" dirty="0"/>
                    </a:p>
                  </a:txBody>
                  <a:tcPr/>
                </a:tc>
              </a:tr>
              <a:tr h="13812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33-34,37-38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0.4549(14)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0.4555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[8,11]</a:t>
                      </a:r>
                      <a:endParaRPr lang="ru-RU" sz="11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31-32,35-36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1.5436(34)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1.5416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[7,9]</a:t>
                      </a:r>
                      <a:endParaRPr lang="ru-RU" sz="1100" dirty="0"/>
                    </a:p>
                  </a:txBody>
                  <a:tcPr/>
                </a:tc>
              </a:tr>
              <a:tr h="15050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33-36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-3.3573(24)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-3.3605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[7,11]</a:t>
                      </a:r>
                      <a:endParaRPr lang="ru-RU" sz="1100" dirty="0"/>
                    </a:p>
                  </a:txBody>
                  <a:tcPr/>
                </a:tc>
              </a:tr>
              <a:tr h="120982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39-40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-0.33468(95)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-0.33470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[11]</a:t>
                      </a:r>
                      <a:endParaRPr lang="ru-RU" sz="11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41-48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-0.4030(41)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-0.4029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[6,7]</a:t>
                      </a:r>
                      <a:endParaRPr lang="ru-RU" sz="1100" dirty="0"/>
                    </a:p>
                  </a:txBody>
                  <a:tcPr/>
                </a:tc>
              </a:tr>
              <a:tr h="13336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49-72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0.9529(53)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0.9541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[6-9,11,12]</a:t>
                      </a:r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617035"/>
            <a:ext cx="44291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[1]</a:t>
            </a:r>
            <a:r>
              <a:rPr lang="en-US" sz="1000" dirty="0" smtClean="0"/>
              <a:t> J. </a:t>
            </a:r>
            <a:r>
              <a:rPr lang="en-US" sz="1000" dirty="0" err="1" smtClean="0"/>
              <a:t>Mignaco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IL </a:t>
            </a:r>
            <a:r>
              <a:rPr lang="en-US" sz="1000" dirty="0" err="1" smtClean="0"/>
              <a:t>Nuovo</a:t>
            </a:r>
            <a:r>
              <a:rPr lang="en-US" sz="1000" dirty="0" smtClean="0"/>
              <a:t> </a:t>
            </a:r>
            <a:r>
              <a:rPr lang="en-US" sz="1000" dirty="0" err="1" smtClean="0"/>
              <a:t>Cimento</a:t>
            </a:r>
            <a:r>
              <a:rPr lang="en-US" sz="1000" dirty="0" smtClean="0"/>
              <a:t>, V. LX A, N. 4, 519 (1969).</a:t>
            </a:r>
          </a:p>
          <a:p>
            <a:r>
              <a:rPr lang="en-US" sz="1000" b="1" dirty="0" smtClean="0"/>
              <a:t>[2]</a:t>
            </a:r>
            <a:r>
              <a:rPr lang="en-US" sz="1000" dirty="0" smtClean="0"/>
              <a:t> R. </a:t>
            </a:r>
            <a:r>
              <a:rPr lang="en-US" sz="1000" dirty="0" err="1" smtClean="0"/>
              <a:t>Barbieri</a:t>
            </a:r>
            <a:r>
              <a:rPr lang="en-US" sz="1000" dirty="0" smtClean="0"/>
              <a:t>, M. </a:t>
            </a:r>
            <a:r>
              <a:rPr lang="en-US" sz="1000" dirty="0" err="1" smtClean="0"/>
              <a:t>Caffo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</a:t>
            </a:r>
            <a:r>
              <a:rPr lang="en-US" sz="1000" dirty="0" err="1" smtClean="0"/>
              <a:t>Lettere</a:t>
            </a:r>
            <a:r>
              <a:rPr lang="en-US" sz="1000" dirty="0" smtClean="0"/>
              <a:t> al </a:t>
            </a:r>
            <a:r>
              <a:rPr lang="en-US" sz="1000" dirty="0" err="1" smtClean="0"/>
              <a:t>Nuovo</a:t>
            </a:r>
            <a:r>
              <a:rPr lang="en-US" sz="1000" dirty="0" smtClean="0"/>
              <a:t> </a:t>
            </a:r>
            <a:r>
              <a:rPr lang="en-US" sz="1000" dirty="0" err="1" smtClean="0"/>
              <a:t>Cimento</a:t>
            </a:r>
            <a:r>
              <a:rPr lang="en-US" sz="1000" dirty="0" smtClean="0"/>
              <a:t>, V. 5, N. 11, 769 (1972).</a:t>
            </a:r>
          </a:p>
          <a:p>
            <a:r>
              <a:rPr lang="en-US" sz="1000" b="1" dirty="0" smtClean="0"/>
              <a:t>[3]</a:t>
            </a:r>
            <a:r>
              <a:rPr lang="en-US" sz="1000" dirty="0" smtClean="0"/>
              <a:t> D. </a:t>
            </a:r>
            <a:r>
              <a:rPr lang="en-US" sz="1000" dirty="0" err="1" smtClean="0"/>
              <a:t>Billi</a:t>
            </a:r>
            <a:r>
              <a:rPr lang="en-US" sz="1000" dirty="0" smtClean="0"/>
              <a:t>, M. </a:t>
            </a:r>
            <a:r>
              <a:rPr lang="en-US" sz="1000" dirty="0" err="1" smtClean="0"/>
              <a:t>Caffo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</a:t>
            </a:r>
            <a:r>
              <a:rPr lang="en-US" sz="1000" dirty="0" err="1" smtClean="0"/>
              <a:t>Lettere</a:t>
            </a:r>
            <a:r>
              <a:rPr lang="en-US" sz="1000" dirty="0" smtClean="0"/>
              <a:t> al </a:t>
            </a:r>
            <a:r>
              <a:rPr lang="en-US" sz="1000" dirty="0" err="1" smtClean="0"/>
              <a:t>Nuovo</a:t>
            </a:r>
            <a:r>
              <a:rPr lang="en-US" sz="1000" dirty="0" smtClean="0"/>
              <a:t> </a:t>
            </a:r>
            <a:r>
              <a:rPr lang="en-US" sz="1000" dirty="0" err="1" smtClean="0"/>
              <a:t>Cimento</a:t>
            </a:r>
            <a:r>
              <a:rPr lang="en-US" sz="1000" dirty="0" smtClean="0"/>
              <a:t>, V. 4, N. 14, 657 (1972).</a:t>
            </a:r>
          </a:p>
          <a:p>
            <a:r>
              <a:rPr lang="en-US" sz="1000" b="1" dirty="0" smtClean="0"/>
              <a:t>[4] </a:t>
            </a:r>
            <a:r>
              <a:rPr lang="en-US" sz="1000" dirty="0" smtClean="0"/>
              <a:t>R. </a:t>
            </a:r>
            <a:r>
              <a:rPr lang="en-US" sz="1000" dirty="0" err="1" smtClean="0"/>
              <a:t>Barbieri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Physics Letters, V. 49B, N. 5, 468 (1974).</a:t>
            </a:r>
          </a:p>
          <a:p>
            <a:r>
              <a:rPr lang="en-US" sz="1000" b="1" dirty="0" smtClean="0"/>
              <a:t>[5] </a:t>
            </a:r>
            <a:r>
              <a:rPr lang="en-US" sz="1000" dirty="0" smtClean="0"/>
              <a:t>R. </a:t>
            </a:r>
            <a:r>
              <a:rPr lang="en-US" sz="1000" dirty="0" err="1" smtClean="0"/>
              <a:t>Barbieri</a:t>
            </a:r>
            <a:r>
              <a:rPr lang="en-US" sz="1000" dirty="0" smtClean="0"/>
              <a:t>, M. </a:t>
            </a:r>
            <a:r>
              <a:rPr lang="en-US" sz="1000" dirty="0" err="1" smtClean="0"/>
              <a:t>Caffo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Ref.TH.1802-CERN (1974).</a:t>
            </a:r>
          </a:p>
          <a:p>
            <a:r>
              <a:rPr lang="en-US" sz="1000" b="1" dirty="0" smtClean="0"/>
              <a:t>[6]</a:t>
            </a:r>
            <a:r>
              <a:rPr lang="en-US" sz="1000" dirty="0" smtClean="0"/>
              <a:t> M. Levine, R. </a:t>
            </a:r>
            <a:r>
              <a:rPr lang="en-US" sz="1000" dirty="0" err="1" smtClean="0"/>
              <a:t>Roskies</a:t>
            </a:r>
            <a:r>
              <a:rPr lang="en-US" sz="1000" dirty="0" smtClean="0"/>
              <a:t>, Phys. Rev. D, V. 9, N. 2, 421 (1974).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5583429"/>
            <a:ext cx="42450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[7]</a:t>
            </a:r>
            <a:r>
              <a:rPr lang="en-US" sz="1000" dirty="0" smtClean="0"/>
              <a:t> M. Levine, R. </a:t>
            </a:r>
            <a:r>
              <a:rPr lang="en-US" sz="1000" dirty="0" err="1" smtClean="0"/>
              <a:t>Perisho</a:t>
            </a:r>
            <a:r>
              <a:rPr lang="en-US" sz="1000" dirty="0" smtClean="0"/>
              <a:t>, R. </a:t>
            </a:r>
            <a:r>
              <a:rPr lang="en-US" sz="1000" dirty="0" err="1" smtClean="0"/>
              <a:t>Roskies</a:t>
            </a:r>
            <a:r>
              <a:rPr lang="en-US" sz="1000" dirty="0" smtClean="0"/>
              <a:t>, Phys. Rev. D, V. 13, N. 4, 997 (1976).</a:t>
            </a:r>
          </a:p>
          <a:p>
            <a:r>
              <a:rPr lang="en-US" sz="1000" b="1" dirty="0" smtClean="0"/>
              <a:t>[8]</a:t>
            </a:r>
            <a:r>
              <a:rPr lang="en-US" sz="1000" dirty="0" smtClean="0"/>
              <a:t> R. </a:t>
            </a:r>
            <a:r>
              <a:rPr lang="en-US" sz="1000" dirty="0" err="1" smtClean="0"/>
              <a:t>Barbieri</a:t>
            </a:r>
            <a:r>
              <a:rPr lang="en-US" sz="1000" dirty="0" smtClean="0"/>
              <a:t>, M. </a:t>
            </a:r>
            <a:r>
              <a:rPr lang="en-US" sz="1000" dirty="0" err="1" smtClean="0"/>
              <a:t>Caffo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 et al., Nuclear Physics B 144, 329 (1978).</a:t>
            </a:r>
          </a:p>
          <a:p>
            <a:r>
              <a:rPr lang="en-US" sz="1000" b="1" dirty="0" smtClean="0"/>
              <a:t>[9]</a:t>
            </a:r>
            <a:r>
              <a:rPr lang="en-US" sz="1000" dirty="0" smtClean="0"/>
              <a:t> M. Levine,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R. </a:t>
            </a:r>
            <a:r>
              <a:rPr lang="en-US" sz="1000" dirty="0" err="1" smtClean="0"/>
              <a:t>Roskies</a:t>
            </a:r>
            <a:r>
              <a:rPr lang="en-US" sz="1000" dirty="0" smtClean="0"/>
              <a:t>, Phys. Rev. D, V. 20, N. 8, 2068 (1979).</a:t>
            </a:r>
          </a:p>
          <a:p>
            <a:r>
              <a:rPr lang="en-US" sz="1000" b="1" dirty="0" smtClean="0"/>
              <a:t>[10]</a:t>
            </a:r>
            <a:r>
              <a:rPr lang="en-US" sz="1000" dirty="0" smtClean="0"/>
              <a:t> S. </a:t>
            </a:r>
            <a:r>
              <a:rPr lang="en-US" sz="1000" dirty="0" err="1" smtClean="0"/>
              <a:t>Laporta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Physics Letters B 265, 182 (1991).</a:t>
            </a:r>
          </a:p>
          <a:p>
            <a:r>
              <a:rPr lang="en-US" sz="1000" b="1" dirty="0" smtClean="0"/>
              <a:t>[11]</a:t>
            </a:r>
            <a:r>
              <a:rPr lang="en-US" sz="1000" dirty="0" smtClean="0"/>
              <a:t> S. </a:t>
            </a:r>
            <a:r>
              <a:rPr lang="en-US" sz="1000" dirty="0" err="1" smtClean="0"/>
              <a:t>Laporta</a:t>
            </a:r>
            <a:r>
              <a:rPr lang="en-US" sz="1000" dirty="0" smtClean="0"/>
              <a:t>, Physics Letters B 343, 421 (1995).</a:t>
            </a:r>
          </a:p>
          <a:p>
            <a:r>
              <a:rPr lang="en-US" sz="1000" b="1" dirty="0" smtClean="0"/>
              <a:t>[12] </a:t>
            </a:r>
            <a:r>
              <a:rPr lang="en-US" sz="1000" dirty="0" smtClean="0"/>
              <a:t>S. </a:t>
            </a:r>
            <a:r>
              <a:rPr lang="en-US" sz="1000" dirty="0" err="1" smtClean="0"/>
              <a:t>Laporta</a:t>
            </a:r>
            <a:r>
              <a:rPr lang="en-US" sz="1000" dirty="0" smtClean="0"/>
              <a:t>, E. </a:t>
            </a:r>
            <a:r>
              <a:rPr lang="en-US" sz="1000" dirty="0" err="1" smtClean="0"/>
              <a:t>Remiddi</a:t>
            </a:r>
            <a:r>
              <a:rPr lang="en-US" sz="1000" dirty="0" smtClean="0"/>
              <a:t>, Physics Letters B 379, 283 (1996).</a:t>
            </a:r>
          </a:p>
          <a:p>
            <a:endParaRPr lang="ru-RU" sz="1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5500702"/>
            <a:ext cx="9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91142" y="-24"/>
            <a:ext cx="371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Comparison with known analytical values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129713"/>
            <a:ext cx="65722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Thank you </a:t>
            </a:r>
          </a:p>
          <a:p>
            <a:pPr algn="ctr"/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for your attention!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3558605"/>
            <a:ext cx="4709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volkoff_sergey@mail.ru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4558737"/>
            <a:ext cx="5596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http://arxiv.org/abs/1507.06435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48460"/>
            <a:ext cx="8643998" cy="6268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b="1" dirty="0" err="1" smtClean="0"/>
              <a:t>Bogoliubov-Parasiuk</a:t>
            </a:r>
            <a:r>
              <a:rPr lang="en-US" sz="2200" b="1" dirty="0" smtClean="0"/>
              <a:t> theorem</a:t>
            </a:r>
            <a:r>
              <a:rPr lang="en-US" sz="2200" dirty="0" smtClean="0"/>
              <a:t> [</a:t>
            </a:r>
            <a:r>
              <a:rPr lang="en-US" sz="2200" dirty="0" smtClean="0">
                <a:solidFill>
                  <a:schemeClr val="accent1"/>
                </a:solidFill>
              </a:rPr>
              <a:t>1956</a:t>
            </a:r>
            <a:r>
              <a:rPr lang="en-US" sz="2200" dirty="0" smtClean="0"/>
              <a:t>]</a:t>
            </a:r>
          </a:p>
          <a:p>
            <a:r>
              <a:rPr lang="en-US" sz="2200" dirty="0" smtClean="0"/>
              <a:t>Removal of ultraviolet divergences by R-operation (defined by recurrence relations). </a:t>
            </a:r>
          </a:p>
          <a:p>
            <a:endParaRPr lang="en-US" sz="1000" dirty="0" smtClean="0"/>
          </a:p>
          <a:p>
            <a:pPr>
              <a:buFont typeface="Wingdings" pitchFamily="2" charset="2"/>
              <a:buChar char="§"/>
            </a:pPr>
            <a:r>
              <a:rPr lang="en-US" sz="2200" b="1" dirty="0" smtClean="0"/>
              <a:t>Forest formula</a:t>
            </a:r>
            <a:r>
              <a:rPr lang="en-US" sz="2200" dirty="0" smtClean="0"/>
              <a:t>: </a:t>
            </a:r>
            <a:r>
              <a:rPr lang="en-US" sz="2200" dirty="0" smtClean="0">
                <a:solidFill>
                  <a:schemeClr val="accent2"/>
                </a:solidFill>
              </a:rPr>
              <a:t>V. </a:t>
            </a:r>
            <a:r>
              <a:rPr lang="en-US" sz="2200" dirty="0" err="1" smtClean="0">
                <a:solidFill>
                  <a:schemeClr val="accent2"/>
                </a:solidFill>
              </a:rPr>
              <a:t>Scherbina</a:t>
            </a:r>
            <a:r>
              <a:rPr lang="en-US" sz="2200" dirty="0" smtClean="0"/>
              <a:t> </a:t>
            </a:r>
            <a:r>
              <a:rPr lang="en-US" sz="2200" dirty="0" smtClean="0"/>
              <a:t>[</a:t>
            </a:r>
            <a:r>
              <a:rPr lang="en-US" sz="2200" dirty="0" smtClean="0">
                <a:solidFill>
                  <a:schemeClr val="accent1"/>
                </a:solidFill>
              </a:rPr>
              <a:t>1964</a:t>
            </a:r>
            <a:r>
              <a:rPr lang="en-US" sz="2200" dirty="0" smtClean="0"/>
              <a:t>], </a:t>
            </a:r>
            <a:r>
              <a:rPr lang="en-US" sz="2200" dirty="0" smtClean="0">
                <a:solidFill>
                  <a:schemeClr val="accent2"/>
                </a:solidFill>
              </a:rPr>
              <a:t>O. </a:t>
            </a:r>
            <a:r>
              <a:rPr lang="en-US" sz="2200" dirty="0" err="1" smtClean="0">
                <a:solidFill>
                  <a:schemeClr val="accent2"/>
                </a:solidFill>
              </a:rPr>
              <a:t>Zavyalov</a:t>
            </a:r>
            <a:r>
              <a:rPr lang="en-US" sz="2200" dirty="0" smtClean="0">
                <a:solidFill>
                  <a:schemeClr val="accent2"/>
                </a:solidFill>
              </a:rPr>
              <a:t>, B. </a:t>
            </a:r>
            <a:r>
              <a:rPr lang="en-US" sz="2200" dirty="0" err="1" smtClean="0">
                <a:solidFill>
                  <a:schemeClr val="accent2"/>
                </a:solidFill>
              </a:rPr>
              <a:t>Stepanov</a:t>
            </a:r>
            <a:r>
              <a:rPr lang="en-US" sz="2200" dirty="0" smtClean="0">
                <a:solidFill>
                  <a:schemeClr val="accent2"/>
                </a:solidFill>
              </a:rPr>
              <a:t> </a:t>
            </a:r>
            <a:r>
              <a:rPr lang="en-US" sz="2200" dirty="0" smtClean="0"/>
              <a:t>[</a:t>
            </a:r>
            <a:r>
              <a:rPr lang="en-US" sz="2200" dirty="0" smtClean="0">
                <a:solidFill>
                  <a:schemeClr val="accent1"/>
                </a:solidFill>
              </a:rPr>
              <a:t>1965</a:t>
            </a:r>
            <a:r>
              <a:rPr lang="en-US" sz="2200" dirty="0" smtClean="0"/>
              <a:t>], </a:t>
            </a:r>
            <a:r>
              <a:rPr lang="en-US" sz="2200" dirty="0" smtClean="0">
                <a:solidFill>
                  <a:schemeClr val="accent2"/>
                </a:solidFill>
              </a:rPr>
              <a:t>W. Zimmermann</a:t>
            </a:r>
            <a:r>
              <a:rPr lang="en-US" sz="2200" dirty="0" smtClean="0"/>
              <a:t> [</a:t>
            </a:r>
            <a:r>
              <a:rPr lang="en-US" sz="2200" dirty="0" smtClean="0">
                <a:solidFill>
                  <a:schemeClr val="accent1"/>
                </a:solidFill>
              </a:rPr>
              <a:t>1969</a:t>
            </a:r>
            <a:r>
              <a:rPr lang="en-US" sz="2200" dirty="0" smtClean="0"/>
              <a:t>]. “BPHZ renormalization”.</a:t>
            </a:r>
            <a:endParaRPr lang="en-US" sz="2200" dirty="0" smtClean="0"/>
          </a:p>
          <a:p>
            <a:pPr algn="ctr"/>
            <a:r>
              <a:rPr lang="en-US" sz="3200" dirty="0" err="1" smtClean="0"/>
              <a:t>f</a:t>
            </a:r>
            <a:r>
              <a:rPr lang="en-US" sz="3200" baseline="30000" dirty="0" err="1" smtClean="0"/>
              <a:t>UV</a:t>
            </a:r>
            <a:r>
              <a:rPr lang="en-US" sz="3200" baseline="30000" dirty="0" smtClean="0"/>
              <a:t>-free</a:t>
            </a:r>
            <a:r>
              <a:rPr lang="en-US" sz="3200" dirty="0" smtClean="0"/>
              <a:t>=(1-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)(1-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)…(1-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200" baseline="-25000" dirty="0" smtClean="0"/>
              <a:t>n</a:t>
            </a:r>
            <a:r>
              <a:rPr lang="en-US" sz="3200" dirty="0" smtClean="0"/>
              <a:t>)f</a:t>
            </a:r>
          </a:p>
          <a:p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200" baseline="-25000" dirty="0" err="1" smtClean="0"/>
              <a:t>j</a:t>
            </a:r>
            <a:r>
              <a:rPr lang="en-US" sz="2200" dirty="0" smtClean="0"/>
              <a:t> transforms Feynman amplitude of j-</a:t>
            </a:r>
            <a:r>
              <a:rPr lang="en-US" sz="2200" dirty="0" err="1" smtClean="0"/>
              <a:t>th</a:t>
            </a:r>
            <a:r>
              <a:rPr lang="en-US" sz="2200" dirty="0" smtClean="0"/>
              <a:t> divergent </a:t>
            </a:r>
            <a:r>
              <a:rPr lang="en-US" sz="2200" dirty="0" err="1" smtClean="0"/>
              <a:t>subgraph</a:t>
            </a:r>
            <a:r>
              <a:rPr lang="en-US" sz="2200" dirty="0" smtClean="0"/>
              <a:t> (</a:t>
            </a:r>
            <a:r>
              <a:rPr lang="en-US" sz="2200" dirty="0" err="1" smtClean="0"/>
              <a:t>G</a:t>
            </a:r>
            <a:r>
              <a:rPr lang="en-US" sz="2200" baseline="-25000" dirty="0" err="1" smtClean="0"/>
              <a:t>j</a:t>
            </a:r>
            <a:r>
              <a:rPr lang="en-US" sz="2200" dirty="0" smtClean="0"/>
              <a:t>) into it’s Taylor expansion up to </a:t>
            </a:r>
            <a:r>
              <a:rPr lang="el-GR" sz="2200" dirty="0" smtClean="0"/>
              <a:t>ω</a:t>
            </a:r>
            <a:r>
              <a:rPr lang="en-US" sz="2200" dirty="0" smtClean="0"/>
              <a:t>(</a:t>
            </a:r>
            <a:r>
              <a:rPr lang="en-US" sz="2200" dirty="0" err="1" smtClean="0"/>
              <a:t>G</a:t>
            </a:r>
            <a:r>
              <a:rPr lang="en-US" sz="2200" baseline="-25000" dirty="0" err="1" smtClean="0"/>
              <a:t>j</a:t>
            </a:r>
            <a:r>
              <a:rPr lang="en-US" sz="2200" dirty="0" smtClean="0"/>
              <a:t>) order at 0 (in momentum representation).</a:t>
            </a:r>
          </a:p>
          <a:p>
            <a:r>
              <a:rPr lang="en-US" sz="2200" dirty="0" smtClean="0"/>
              <a:t>All terms with overlapping elements must be removed.</a:t>
            </a:r>
          </a:p>
          <a:p>
            <a:r>
              <a:rPr lang="el-GR" sz="2200" dirty="0" smtClean="0"/>
              <a:t>ω</a:t>
            </a:r>
            <a:r>
              <a:rPr lang="en-US" sz="2200" dirty="0" smtClean="0"/>
              <a:t>(G) = degree of UV divergence = 4-N</a:t>
            </a:r>
            <a:r>
              <a:rPr lang="el-GR" sz="2200" baseline="-25000" dirty="0" smtClean="0"/>
              <a:t>μ</a:t>
            </a:r>
            <a:r>
              <a:rPr lang="en-US" sz="2200" dirty="0" smtClean="0"/>
              <a:t>-(3/2)N</a:t>
            </a:r>
            <a:r>
              <a:rPr lang="en-US" sz="2200" baseline="-25000" dirty="0" smtClean="0"/>
              <a:t>e</a:t>
            </a:r>
          </a:p>
          <a:p>
            <a:endParaRPr lang="en-US" sz="2200" baseline="-25000" dirty="0" smtClean="0"/>
          </a:p>
          <a:p>
            <a:r>
              <a:rPr lang="en-US" sz="2200" dirty="0" smtClean="0"/>
              <a:t>UV-divergences are removed in Schwinger-parametric representation point-by-point, before integration, if </a:t>
            </a:r>
            <a:r>
              <a:rPr lang="en-US" sz="2200" dirty="0" err="1" smtClean="0"/>
              <a:t>i</a:t>
            </a:r>
            <a:r>
              <a:rPr lang="el-GR" sz="2200" dirty="0" smtClean="0"/>
              <a:t>ε</a:t>
            </a:r>
            <a:r>
              <a:rPr lang="en-US" sz="2200" dirty="0" smtClean="0"/>
              <a:t> in propagator denominators is fixed (</a:t>
            </a:r>
            <a:r>
              <a:rPr lang="el-GR" sz="2200" dirty="0" smtClean="0"/>
              <a:t>ε</a:t>
            </a:r>
            <a:r>
              <a:rPr lang="en-US" sz="2200" dirty="0" smtClean="0"/>
              <a:t>&gt;0).</a:t>
            </a:r>
            <a:endParaRPr lang="en-US" sz="2200" baseline="-25000" dirty="0" smtClean="0"/>
          </a:p>
          <a:p>
            <a:endParaRPr lang="en-US" sz="2200" baseline="-25000" dirty="0" smtClean="0"/>
          </a:p>
          <a:p>
            <a:r>
              <a:rPr lang="en-US" sz="2200" dirty="0" smtClean="0"/>
              <a:t>Schwinger parameters: 1/(</a:t>
            </a:r>
            <a:r>
              <a:rPr lang="en-US" sz="2200" dirty="0" err="1" smtClean="0"/>
              <a:t>x+i</a:t>
            </a:r>
            <a:r>
              <a:rPr lang="el-GR" sz="2200" dirty="0" smtClean="0"/>
              <a:t>ε</a:t>
            </a:r>
            <a:r>
              <a:rPr lang="en-US" sz="2200" dirty="0" smtClean="0"/>
              <a:t>)=(1/</a:t>
            </a:r>
            <a:r>
              <a:rPr lang="en-US" sz="2200" dirty="0" err="1" smtClean="0"/>
              <a:t>i</a:t>
            </a:r>
            <a:r>
              <a:rPr lang="en-US" sz="2200" dirty="0" smtClean="0"/>
              <a:t>)·ʃ</a:t>
            </a:r>
            <a:r>
              <a:rPr lang="en-US" sz="2200" baseline="-25000" dirty="0" smtClean="0"/>
              <a:t>0</a:t>
            </a:r>
            <a:r>
              <a:rPr lang="en-US" sz="2200" baseline="30000" dirty="0" smtClean="0"/>
              <a:t>+∞</a:t>
            </a:r>
            <a:r>
              <a:rPr lang="en-US" sz="2200" dirty="0" err="1" smtClean="0"/>
              <a:t>e</a:t>
            </a:r>
            <a:r>
              <a:rPr lang="en-US" sz="2200" baseline="30000" dirty="0" err="1" smtClean="0"/>
              <a:t>i</a:t>
            </a:r>
            <a:r>
              <a:rPr lang="el-GR" sz="2200" baseline="30000" dirty="0" smtClean="0"/>
              <a:t>α</a:t>
            </a:r>
            <a:r>
              <a:rPr lang="en-US" sz="2200" baseline="30000" dirty="0" smtClean="0"/>
              <a:t>(</a:t>
            </a:r>
            <a:r>
              <a:rPr lang="en-US" sz="2200" baseline="30000" dirty="0" err="1" smtClean="0"/>
              <a:t>x+i</a:t>
            </a:r>
            <a:r>
              <a:rPr lang="el-GR" sz="2200" baseline="30000" dirty="0" smtClean="0"/>
              <a:t>ε</a:t>
            </a:r>
            <a:r>
              <a:rPr lang="en-US" sz="2200" baseline="30000" dirty="0" smtClean="0"/>
              <a:t>)</a:t>
            </a:r>
            <a:r>
              <a:rPr lang="en-US" sz="2200" dirty="0" smtClean="0"/>
              <a:t>d</a:t>
            </a:r>
            <a:r>
              <a:rPr lang="el-GR" sz="2200" dirty="0" smtClean="0"/>
              <a:t>α</a:t>
            </a:r>
            <a:endParaRPr lang="en-US" sz="2200" dirty="0" smtClean="0"/>
          </a:p>
          <a:p>
            <a:endParaRPr lang="en-US" sz="2200" dirty="0" smtClean="0"/>
          </a:p>
          <a:p>
            <a:r>
              <a:rPr lang="el-GR" sz="2200" dirty="0" smtClean="0"/>
              <a:t>ε→</a:t>
            </a:r>
            <a:r>
              <a:rPr lang="en-US" sz="2200" dirty="0" smtClean="0"/>
              <a:t>0 =&gt; IR-divergences. </a:t>
            </a:r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/>
        </p:nvGraphicFramePr>
        <p:xfrm>
          <a:off x="4514850" y="3529905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14"/>
            <a:ext cx="7072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AMM of the electron (theory and experiment)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1497915"/>
            <a:ext cx="85725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most accurate prediction (T. Kinoshita et al. [</a:t>
            </a:r>
            <a:r>
              <a:rPr lang="en-US" sz="2200" dirty="0" smtClean="0">
                <a:solidFill>
                  <a:schemeClr val="accent1"/>
                </a:solidFill>
              </a:rPr>
              <a:t>2015</a:t>
            </a:r>
            <a:r>
              <a:rPr lang="en-US" sz="2200" dirty="0" smtClean="0"/>
              <a:t>]):</a:t>
            </a:r>
            <a:endParaRPr lang="en-US" sz="2200" b="1" dirty="0" smtClean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42909" y="2000240"/>
          <a:ext cx="5750759" cy="1357322"/>
        </p:xfrm>
        <a:graphic>
          <a:graphicData uri="http://schemas.openxmlformats.org/presentationml/2006/ole">
            <p:oleObj spid="_x0000_s5121" name="Формула" r:id="rId3" imgW="4089240" imgH="96516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0034" y="3499025"/>
            <a:ext cx="81439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a</a:t>
            </a:r>
            <a:r>
              <a:rPr lang="en-US" baseline="-25000" dirty="0" err="1" smtClean="0">
                <a:solidFill>
                  <a:schemeClr val="accent2"/>
                </a:solidFill>
              </a:rPr>
              <a:t>e</a:t>
            </a:r>
            <a:r>
              <a:rPr lang="en-US" dirty="0" smtClean="0">
                <a:solidFill>
                  <a:schemeClr val="accent2"/>
                </a:solidFill>
              </a:rPr>
              <a:t>=0.001159652181643(25)(23)(16)(763)</a:t>
            </a:r>
          </a:p>
          <a:p>
            <a:r>
              <a:rPr lang="en-US" dirty="0" smtClean="0"/>
              <a:t>   (</a:t>
            </a:r>
            <a:r>
              <a:rPr lang="el-GR" dirty="0" smtClean="0"/>
              <a:t>α</a:t>
            </a:r>
            <a:r>
              <a:rPr lang="en-US" baseline="30000" dirty="0" smtClean="0"/>
              <a:t>-1</a:t>
            </a:r>
            <a:r>
              <a:rPr lang="en-US" dirty="0" smtClean="0"/>
              <a:t>=137.035999049(90) – from experiments with rubidium atoms)</a:t>
            </a:r>
          </a:p>
          <a:p>
            <a:r>
              <a:rPr lang="en-US" dirty="0" smtClean="0"/>
              <a:t>Uncertainties come from: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600" dirty="0" smtClean="0"/>
              <a:t>T. Aoyama, M. Hayakawa, T. Kinoshita, </a:t>
            </a:r>
            <a:r>
              <a:rPr lang="en-US" sz="1600" dirty="0" err="1" smtClean="0"/>
              <a:t>M.Nio</a:t>
            </a:r>
            <a:r>
              <a:rPr lang="en-US" sz="1600" dirty="0" smtClean="0"/>
              <a:t>, Tenth-Order Electron Anomalous Magnetic Moment – Contribution of Diagrams without Closed Lepton Loops, Physical Review D, 2015, V. 91, 033006.</a:t>
            </a: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928662" y="4397600"/>
          <a:ext cx="5166095" cy="428628"/>
        </p:xfrm>
        <a:graphic>
          <a:graphicData uri="http://schemas.openxmlformats.org/presentationml/2006/ole">
            <p:oleObj spid="_x0000_s5128" name="Формула" r:id="rId4" imgW="2908080" imgH="2412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57158" y="568091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measured value [</a:t>
            </a:r>
            <a:r>
              <a:rPr lang="en-US" dirty="0" smtClean="0">
                <a:solidFill>
                  <a:schemeClr val="accent1"/>
                </a:solidFill>
              </a:rPr>
              <a:t>2011</a:t>
            </a:r>
            <a:r>
              <a:rPr lang="en-US" dirty="0" smtClean="0"/>
              <a:t>]:</a:t>
            </a:r>
          </a:p>
          <a:p>
            <a:r>
              <a:rPr lang="en-US" dirty="0" smtClean="0"/>
              <a:t>   </a:t>
            </a:r>
            <a:r>
              <a:rPr lang="en-US" dirty="0" err="1" smtClean="0">
                <a:solidFill>
                  <a:schemeClr val="accent2"/>
                </a:solidFill>
              </a:rPr>
              <a:t>a</a:t>
            </a:r>
            <a:r>
              <a:rPr lang="en-US" baseline="-25000" dirty="0" err="1" smtClean="0">
                <a:solidFill>
                  <a:schemeClr val="accent2"/>
                </a:solidFill>
              </a:rPr>
              <a:t>e</a:t>
            </a:r>
            <a:r>
              <a:rPr lang="en-US" dirty="0" smtClean="0">
                <a:solidFill>
                  <a:schemeClr val="accent2"/>
                </a:solidFill>
              </a:rPr>
              <a:t>=0.00115965218073(28)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85720" y="1357298"/>
            <a:ext cx="85011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85720" y="5857892"/>
            <a:ext cx="85011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8596" y="6072206"/>
            <a:ext cx="416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method was developed for  computing</a:t>
            </a:r>
            <a:endParaRPr lang="ru-RU" dirty="0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492624" y="6000768"/>
          <a:ext cx="722318" cy="500066"/>
        </p:xfrm>
        <a:graphic>
          <a:graphicData uri="http://schemas.openxmlformats.org/presentationml/2006/ole">
            <p:oleObj spid="_x0000_s5129" name="Формула" r:id="rId5" imgW="3301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19698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Universal QED contributions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446389"/>
            <a:ext cx="8572560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 smtClean="0">
              <a:solidFill>
                <a:schemeClr val="accent2"/>
              </a:solidFill>
            </a:endParaRPr>
          </a:p>
          <a:p>
            <a:endParaRPr lang="en-US" sz="2200" dirty="0" smtClean="0">
              <a:solidFill>
                <a:schemeClr val="accent2"/>
              </a:solidFill>
            </a:endParaRPr>
          </a:p>
          <a:p>
            <a:endParaRPr lang="en-US" sz="500" dirty="0" smtClean="0"/>
          </a:p>
          <a:p>
            <a:endParaRPr lang="en-US" sz="2200" b="1" dirty="0" smtClean="0"/>
          </a:p>
          <a:p>
            <a:endParaRPr lang="en-US" sz="2200" b="1" dirty="0" smtClean="0"/>
          </a:p>
          <a:p>
            <a:endParaRPr lang="en-US" sz="2200" b="1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J. Schwinger [</a:t>
            </a:r>
            <a:r>
              <a:rPr lang="en-US" sz="2000" dirty="0" smtClean="0">
                <a:solidFill>
                  <a:schemeClr val="accent1"/>
                </a:solidFill>
              </a:rPr>
              <a:t>1948</a:t>
            </a:r>
            <a:r>
              <a:rPr lang="en-US" sz="2000" dirty="0" smtClean="0"/>
              <a:t>], analytically:	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R. </a:t>
            </a:r>
            <a:r>
              <a:rPr lang="en-US" sz="2000" dirty="0" err="1" smtClean="0"/>
              <a:t>Karplus</a:t>
            </a:r>
            <a:r>
              <a:rPr lang="en-US" sz="2000" dirty="0" smtClean="0"/>
              <a:t>, N. Kroll [</a:t>
            </a:r>
            <a:r>
              <a:rPr lang="en-US" sz="2000" dirty="0" smtClean="0">
                <a:solidFill>
                  <a:schemeClr val="accent1"/>
                </a:solidFill>
              </a:rPr>
              <a:t>1949</a:t>
            </a:r>
            <a:r>
              <a:rPr lang="en-US" sz="2000" dirty="0" smtClean="0"/>
              <a:t>] – with a mistake</a:t>
            </a:r>
          </a:p>
          <a:p>
            <a:r>
              <a:rPr lang="en-US" sz="2000" dirty="0" smtClean="0"/>
              <a:t>   A. </a:t>
            </a:r>
            <a:r>
              <a:rPr lang="en-US" sz="2000" dirty="0" err="1" smtClean="0"/>
              <a:t>Petermann</a:t>
            </a:r>
            <a:r>
              <a:rPr lang="en-US" sz="2000" dirty="0" smtClean="0"/>
              <a:t> [</a:t>
            </a:r>
            <a:r>
              <a:rPr lang="en-US" sz="2000" dirty="0" smtClean="0">
                <a:solidFill>
                  <a:schemeClr val="accent1"/>
                </a:solidFill>
              </a:rPr>
              <a:t>1957</a:t>
            </a:r>
            <a:r>
              <a:rPr lang="en-US" sz="2000" dirty="0" smtClean="0"/>
              <a:t>], C. </a:t>
            </a:r>
            <a:r>
              <a:rPr lang="en-US" sz="2000" dirty="0" err="1" smtClean="0"/>
              <a:t>Sommerfield</a:t>
            </a:r>
            <a:r>
              <a:rPr lang="en-US" sz="2000" dirty="0" smtClean="0"/>
              <a:t> [</a:t>
            </a:r>
            <a:r>
              <a:rPr lang="en-US" sz="2000" dirty="0" smtClean="0">
                <a:solidFill>
                  <a:schemeClr val="accent1"/>
                </a:solidFill>
              </a:rPr>
              <a:t>1958</a:t>
            </a:r>
            <a:r>
              <a:rPr lang="en-US" sz="2000" dirty="0" smtClean="0"/>
              <a:t>], analytically:</a:t>
            </a:r>
          </a:p>
          <a:p>
            <a:pPr>
              <a:buFont typeface="Wingdings" pitchFamily="2" charset="2"/>
              <a:buChar char="§"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1"/>
                </a:solidFill>
              </a:rPr>
              <a:t>~1965…~1975</a:t>
            </a:r>
            <a:r>
              <a:rPr lang="en-US" sz="2000" dirty="0" smtClean="0"/>
              <a:t>, 3 loops, numerically:</a:t>
            </a:r>
          </a:p>
          <a:p>
            <a:r>
              <a:rPr lang="en-US" sz="2000" dirty="0" smtClean="0"/>
              <a:t>    1. M. Levine, J. Wright.</a:t>
            </a:r>
          </a:p>
          <a:p>
            <a:r>
              <a:rPr lang="en-US" sz="2000" dirty="0" smtClean="0"/>
              <a:t>    2. R. Carroll, Y. Yao.</a:t>
            </a:r>
          </a:p>
          <a:p>
            <a:r>
              <a:rPr lang="en-US" sz="2000" dirty="0" smtClean="0"/>
              <a:t>    3. T. Kinoshita, P. </a:t>
            </a:r>
            <a:r>
              <a:rPr lang="en-US" sz="2000" dirty="0" err="1" smtClean="0"/>
              <a:t>Cvitanović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           T. Kinoshita, P. </a:t>
            </a:r>
            <a:r>
              <a:rPr lang="en-US" sz="2000" dirty="0" err="1" smtClean="0"/>
              <a:t>Cvitanović</a:t>
            </a:r>
            <a:r>
              <a:rPr lang="en-US" sz="2000" dirty="0" smtClean="0"/>
              <a:t> [</a:t>
            </a:r>
            <a:r>
              <a:rPr lang="en-US" sz="2000" dirty="0" smtClean="0">
                <a:solidFill>
                  <a:schemeClr val="accent1"/>
                </a:solidFill>
              </a:rPr>
              <a:t>1974</a:t>
            </a:r>
            <a:r>
              <a:rPr lang="en-US" sz="2000" dirty="0" smtClean="0"/>
              <a:t>]: 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E</a:t>
            </a:r>
            <a:r>
              <a:rPr lang="en-US" sz="2000" dirty="0" smtClean="0"/>
              <a:t>. </a:t>
            </a:r>
            <a:r>
              <a:rPr lang="en-US" sz="2000" dirty="0" err="1" smtClean="0"/>
              <a:t>Remiddi</a:t>
            </a:r>
            <a:r>
              <a:rPr lang="en-US" sz="2000" dirty="0" smtClean="0"/>
              <a:t>, S. </a:t>
            </a:r>
            <a:r>
              <a:rPr lang="en-US" sz="2000" dirty="0" err="1" smtClean="0"/>
              <a:t>Laporta</a:t>
            </a:r>
            <a:r>
              <a:rPr lang="en-US" sz="2000" dirty="0" smtClean="0"/>
              <a:t> </a:t>
            </a:r>
            <a:r>
              <a:rPr lang="en-US" sz="2000" dirty="0" smtClean="0"/>
              <a:t>et al., </a:t>
            </a:r>
            <a:r>
              <a:rPr lang="en-US" sz="2000" dirty="0" smtClean="0">
                <a:solidFill>
                  <a:schemeClr val="accent1"/>
                </a:solidFill>
              </a:rPr>
              <a:t>~1965…1996,</a:t>
            </a:r>
            <a:r>
              <a:rPr lang="en-US" sz="2000" dirty="0" smtClean="0"/>
              <a:t> analytically: 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T. Kinoshita et al., numerically, </a:t>
            </a:r>
            <a:r>
              <a:rPr lang="en-US" sz="2000" dirty="0" smtClean="0">
                <a:solidFill>
                  <a:schemeClr val="accent1"/>
                </a:solidFill>
              </a:rPr>
              <a:t>1981…2015</a:t>
            </a:r>
            <a:r>
              <a:rPr lang="en-US" sz="2000" dirty="0" smtClean="0"/>
              <a:t>: 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T. Kinoshita et al., numerically, </a:t>
            </a:r>
            <a:r>
              <a:rPr lang="en-US" sz="2000" dirty="0" smtClean="0">
                <a:solidFill>
                  <a:schemeClr val="accent1"/>
                </a:solidFill>
              </a:rPr>
              <a:t>2012…2015</a:t>
            </a:r>
            <a:r>
              <a:rPr lang="en-US" sz="2000" dirty="0" smtClean="0"/>
              <a:t>: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64380" y="714356"/>
          <a:ext cx="5750760" cy="1357322"/>
        </p:xfrm>
        <a:graphic>
          <a:graphicData uri="http://schemas.openxmlformats.org/presentationml/2006/ole">
            <p:oleObj spid="_x0000_s43010" name="Формула" r:id="rId3" imgW="4089240" imgH="96516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929058" y="2214554"/>
          <a:ext cx="1000132" cy="367395"/>
        </p:xfrm>
        <a:graphic>
          <a:graphicData uri="http://schemas.openxmlformats.org/presentationml/2006/ole">
            <p:oleObj spid="_x0000_s43011" name="Формула" r:id="rId4" imgW="622080" imgH="2286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530475" y="3103342"/>
          <a:ext cx="3541723" cy="404168"/>
        </p:xfrm>
        <a:graphic>
          <a:graphicData uri="http://schemas.openxmlformats.org/presentationml/2006/ole">
            <p:oleObj spid="_x0000_s43012" name="Формула" r:id="rId5" imgW="1917360" imgH="22860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072198" y="4968387"/>
          <a:ext cx="2083609" cy="357190"/>
        </p:xfrm>
        <a:graphic>
          <a:graphicData uri="http://schemas.openxmlformats.org/presentationml/2006/ole">
            <p:oleObj spid="_x0000_s43013" name="Формула" r:id="rId6" imgW="1333440" imgH="22860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429124" y="4669572"/>
          <a:ext cx="1944701" cy="357190"/>
        </p:xfrm>
        <a:graphic>
          <a:graphicData uri="http://schemas.openxmlformats.org/presentationml/2006/ole">
            <p:oleObj spid="_x0000_s43014" name="Формула" r:id="rId7" imgW="1244520" imgH="22860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000628" y="5273325"/>
          <a:ext cx="2000265" cy="363685"/>
        </p:xfrm>
        <a:graphic>
          <a:graphicData uri="http://schemas.openxmlformats.org/presentationml/2006/ole">
            <p:oleObj spid="_x0000_s43015" name="Формула" r:id="rId8" imgW="1257120" imgH="22860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000628" y="5572141"/>
          <a:ext cx="1857388" cy="371478"/>
        </p:xfrm>
        <a:graphic>
          <a:graphicData uri="http://schemas.openxmlformats.org/presentationml/2006/ole">
            <p:oleObj spid="_x0000_s43016" name="Формула" r:id="rId9" imgW="11430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01297"/>
            <a:ext cx="871543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The subtraction procedure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1"/>
                </a:solidFill>
              </a:rPr>
              <a:t>FULLY AUTOMATED AT ANY ORDER OF PERTURBATION.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UV and IR divergences are eliminated point-by-point in Feynman-parametric space for each individual Feynman diagram. No regularization is required.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Subtraction by a forest formula with linear operators. Each operator transforms Feynman amplitude of some UV-divergent </a:t>
            </a:r>
            <a:r>
              <a:rPr lang="en-US" sz="2800" dirty="0" err="1" smtClean="0"/>
              <a:t>subdiagram</a:t>
            </a:r>
            <a:r>
              <a:rPr lang="en-US" sz="2800" dirty="0" smtClean="0"/>
              <a:t> G’ (in momentum space) to the </a:t>
            </a:r>
            <a:r>
              <a:rPr lang="en-US" sz="2800" dirty="0" err="1" smtClean="0"/>
              <a:t>polynom</a:t>
            </a:r>
            <a:r>
              <a:rPr lang="en-US" sz="2800" dirty="0" smtClean="0"/>
              <a:t> with the degree that is less or equal to </a:t>
            </a:r>
            <a:r>
              <a:rPr lang="el-GR" sz="2800" dirty="0" smtClean="0"/>
              <a:t>ω</a:t>
            </a:r>
            <a:r>
              <a:rPr lang="en-US" sz="2800" dirty="0" smtClean="0"/>
              <a:t>(G’).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The subtraction is equivalent to the on-shell renormalization =&gt; no residual renormalizations, no calculations of renormalization constants, no other manipulations.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8944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Anomalous magnetic moment: definition</a:t>
            </a:r>
            <a:endParaRPr lang="ru-RU" sz="4000" b="1" dirty="0"/>
          </a:p>
        </p:txBody>
      </p:sp>
      <p:sp>
        <p:nvSpPr>
          <p:cNvPr id="3" name="Овал 2"/>
          <p:cNvSpPr/>
          <p:nvPr/>
        </p:nvSpPr>
        <p:spPr>
          <a:xfrm>
            <a:off x="3286116" y="1012203"/>
            <a:ext cx="1357322" cy="1143008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>
            <a:stCxn id="3" idx="6"/>
          </p:cNvCxnSpPr>
          <p:nvPr/>
        </p:nvCxnSpPr>
        <p:spPr>
          <a:xfrm>
            <a:off x="4643438" y="1583707"/>
            <a:ext cx="1071570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3" idx="2"/>
          </p:cNvCxnSpPr>
          <p:nvPr/>
        </p:nvCxnSpPr>
        <p:spPr>
          <a:xfrm>
            <a:off x="2143108" y="1583707"/>
            <a:ext cx="1143008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олилиния 7"/>
          <p:cNvSpPr/>
          <p:nvPr/>
        </p:nvSpPr>
        <p:spPr>
          <a:xfrm>
            <a:off x="3857620" y="2155211"/>
            <a:ext cx="281353" cy="773723"/>
          </a:xfrm>
          <a:custGeom>
            <a:avLst/>
            <a:gdLst>
              <a:gd name="connsiteX0" fmla="*/ 93784 w 281353"/>
              <a:gd name="connsiteY0" fmla="*/ 0 h 773723"/>
              <a:gd name="connsiteX1" fmla="*/ 220393 w 281353"/>
              <a:gd name="connsiteY1" fmla="*/ 168812 h 773723"/>
              <a:gd name="connsiteX2" fmla="*/ 9378 w 281353"/>
              <a:gd name="connsiteY2" fmla="*/ 323557 h 773723"/>
              <a:gd name="connsiteX3" fmla="*/ 276664 w 281353"/>
              <a:gd name="connsiteY3" fmla="*/ 506437 h 773723"/>
              <a:gd name="connsiteX4" fmla="*/ 37513 w 281353"/>
              <a:gd name="connsiteY4" fmla="*/ 661181 h 773723"/>
              <a:gd name="connsiteX5" fmla="*/ 192258 w 281353"/>
              <a:gd name="connsiteY5" fmla="*/ 773723 h 773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353" h="773723">
                <a:moveTo>
                  <a:pt x="93784" y="0"/>
                </a:moveTo>
                <a:cubicBezTo>
                  <a:pt x="164122" y="57443"/>
                  <a:pt x="234461" y="114886"/>
                  <a:pt x="220393" y="168812"/>
                </a:cubicBezTo>
                <a:cubicBezTo>
                  <a:pt x="206325" y="222738"/>
                  <a:pt x="0" y="267286"/>
                  <a:pt x="9378" y="323557"/>
                </a:cubicBezTo>
                <a:cubicBezTo>
                  <a:pt x="18756" y="379828"/>
                  <a:pt x="271975" y="450166"/>
                  <a:pt x="276664" y="506437"/>
                </a:cubicBezTo>
                <a:cubicBezTo>
                  <a:pt x="281353" y="562708"/>
                  <a:pt x="51581" y="616633"/>
                  <a:pt x="37513" y="661181"/>
                </a:cubicBezTo>
                <a:cubicBezTo>
                  <a:pt x="23445" y="705729"/>
                  <a:pt x="161778" y="701040"/>
                  <a:pt x="192258" y="773723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14546" y="1012203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p-q/2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1012203"/>
            <a:ext cx="11897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p+q</a:t>
            </a:r>
            <a:r>
              <a:rPr lang="en-US" sz="3200" dirty="0" smtClean="0"/>
              <a:t>/2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4" y="2155211"/>
            <a:ext cx="401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q</a:t>
            </a:r>
            <a:endParaRPr lang="ru-RU" sz="3200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119063" y="1227138"/>
          <a:ext cx="1976437" cy="720725"/>
        </p:xfrm>
        <a:graphic>
          <a:graphicData uri="http://schemas.openxmlformats.org/presentationml/2006/ole">
            <p:oleObj spid="_x0000_s22530" name="Формула" r:id="rId3" imgW="660240" imgH="241200" progId="Equation.3">
              <p:embed/>
            </p:oleObj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848665" y="1226517"/>
            <a:ext cx="2938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(renormalized)</a:t>
            </a:r>
            <a:endParaRPr lang="ru-RU" sz="3600" dirty="0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/>
        </p:nvGraphicFramePr>
        <p:xfrm>
          <a:off x="752475" y="2927350"/>
          <a:ext cx="7572375" cy="3787775"/>
        </p:xfrm>
        <a:graphic>
          <a:graphicData uri="http://schemas.openxmlformats.org/presentationml/2006/ole">
            <p:oleObj spid="_x0000_s22531" name="Формула" r:id="rId4" imgW="2997000" imgH="1498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14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Operators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461963" y="2306638"/>
          <a:ext cx="6076950" cy="1809750"/>
        </p:xfrm>
        <a:graphic>
          <a:graphicData uri="http://schemas.openxmlformats.org/presentationml/2006/ole">
            <p:oleObj spid="_x0000_s29698" name="Формула" r:id="rId3" imgW="3670200" imgH="1091880" progId="Equation.3">
              <p:embed/>
            </p:oleObj>
          </a:graphicData>
        </a:graphic>
      </p:graphicFrame>
      <p:sp>
        <p:nvSpPr>
          <p:cNvPr id="4" name="Овал 3"/>
          <p:cNvSpPr/>
          <p:nvPr/>
        </p:nvSpPr>
        <p:spPr>
          <a:xfrm>
            <a:off x="2714612" y="642918"/>
            <a:ext cx="785818" cy="71438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>
            <a:stCxn id="4" idx="6"/>
          </p:cNvCxnSpPr>
          <p:nvPr/>
        </p:nvCxnSpPr>
        <p:spPr>
          <a:xfrm>
            <a:off x="3500430" y="1000108"/>
            <a:ext cx="785818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endCxn id="4" idx="2"/>
          </p:cNvCxnSpPr>
          <p:nvPr/>
        </p:nvCxnSpPr>
        <p:spPr>
          <a:xfrm>
            <a:off x="2000232" y="1000108"/>
            <a:ext cx="714380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28794" y="642918"/>
            <a:ext cx="100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p-q/2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643300"/>
            <a:ext cx="811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p+q</a:t>
            </a:r>
            <a:r>
              <a:rPr lang="en-US" sz="2000" dirty="0" smtClean="0"/>
              <a:t>/2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114006" y="1258822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</a:t>
            </a:r>
            <a:endParaRPr lang="ru-RU" sz="20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274639" y="727072"/>
          <a:ext cx="1727200" cy="630237"/>
        </p:xfrm>
        <a:graphic>
          <a:graphicData uri="http://schemas.openxmlformats.org/presentationml/2006/ole">
            <p:oleObj spid="_x0000_s29699" name="Формула" r:id="rId4" imgW="660240" imgH="241200" progId="Equation.3">
              <p:embed/>
            </p:oleObj>
          </a:graphicData>
        </a:graphic>
      </p:graphicFrame>
      <p:sp>
        <p:nvSpPr>
          <p:cNvPr id="11" name="Полилиния 10"/>
          <p:cNvSpPr/>
          <p:nvPr/>
        </p:nvSpPr>
        <p:spPr>
          <a:xfrm>
            <a:off x="3071809" y="1352546"/>
            <a:ext cx="134937" cy="390525"/>
          </a:xfrm>
          <a:custGeom>
            <a:avLst/>
            <a:gdLst>
              <a:gd name="connsiteX0" fmla="*/ 33337 w 134937"/>
              <a:gd name="connsiteY0" fmla="*/ 0 h 390525"/>
              <a:gd name="connsiteX1" fmla="*/ 80962 w 134937"/>
              <a:gd name="connsiteY1" fmla="*/ 66675 h 390525"/>
              <a:gd name="connsiteX2" fmla="*/ 4762 w 134937"/>
              <a:gd name="connsiteY2" fmla="*/ 114300 h 390525"/>
              <a:gd name="connsiteX3" fmla="*/ 109537 w 134937"/>
              <a:gd name="connsiteY3" fmla="*/ 180975 h 390525"/>
              <a:gd name="connsiteX4" fmla="*/ 4762 w 134937"/>
              <a:gd name="connsiteY4" fmla="*/ 257175 h 390525"/>
              <a:gd name="connsiteX5" fmla="*/ 128587 w 134937"/>
              <a:gd name="connsiteY5" fmla="*/ 333375 h 390525"/>
              <a:gd name="connsiteX6" fmla="*/ 42862 w 134937"/>
              <a:gd name="connsiteY6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937" h="390525">
                <a:moveTo>
                  <a:pt x="33337" y="0"/>
                </a:moveTo>
                <a:cubicBezTo>
                  <a:pt x="59530" y="23812"/>
                  <a:pt x="85724" y="47625"/>
                  <a:pt x="80962" y="66675"/>
                </a:cubicBezTo>
                <a:cubicBezTo>
                  <a:pt x="76200" y="85725"/>
                  <a:pt x="0" y="95250"/>
                  <a:pt x="4762" y="114300"/>
                </a:cubicBezTo>
                <a:cubicBezTo>
                  <a:pt x="9524" y="133350"/>
                  <a:pt x="109537" y="157163"/>
                  <a:pt x="109537" y="180975"/>
                </a:cubicBezTo>
                <a:cubicBezTo>
                  <a:pt x="109537" y="204787"/>
                  <a:pt x="1587" y="231775"/>
                  <a:pt x="4762" y="257175"/>
                </a:cubicBezTo>
                <a:cubicBezTo>
                  <a:pt x="7937" y="282575"/>
                  <a:pt x="122237" y="311150"/>
                  <a:pt x="128587" y="333375"/>
                </a:cubicBezTo>
                <a:cubicBezTo>
                  <a:pt x="134937" y="355600"/>
                  <a:pt x="23812" y="354013"/>
                  <a:pt x="42862" y="39052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286644" y="642918"/>
            <a:ext cx="785818" cy="71438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8072462" y="998520"/>
            <a:ext cx="785818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500826" y="998520"/>
            <a:ext cx="785818" cy="158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65836" y="642918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8253210" y="642918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ru-RU" sz="2000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5036347" y="714356"/>
          <a:ext cx="1321603" cy="571504"/>
        </p:xfrm>
        <a:graphic>
          <a:graphicData uri="http://schemas.openxmlformats.org/presentationml/2006/ole">
            <p:oleObj spid="_x0000_s29700" name="Формула" r:id="rId5" imgW="469800" imgH="20304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1406" y="4143380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sz="2800" dirty="0" smtClean="0"/>
              <a:t>– intermediate operator</a:t>
            </a:r>
            <a:endParaRPr lang="ru-RU" sz="2800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296869" y="4572001"/>
          <a:ext cx="5775329" cy="805860"/>
        </p:xfrm>
        <a:graphic>
          <a:graphicData uri="http://schemas.openxmlformats.org/presentationml/2006/ole">
            <p:oleObj spid="_x0000_s29701" name="Формула" r:id="rId6" imgW="3822480" imgH="533160" progId="Equation.3">
              <p:embed/>
            </p:oleObj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6357950" y="4606738"/>
          <a:ext cx="2214578" cy="751088"/>
        </p:xfrm>
        <a:graphic>
          <a:graphicData uri="http://schemas.openxmlformats.org/presentationml/2006/ole">
            <p:oleObj spid="_x0000_s29702" name="Формула" r:id="rId7" imgW="1422360" imgH="4824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1406" y="5418985"/>
            <a:ext cx="88583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</a:t>
            </a:r>
            <a:r>
              <a:rPr lang="en-US" sz="2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 smtClean="0">
                <a:solidFill>
                  <a:schemeClr val="accent1"/>
                </a:solidFill>
              </a:rPr>
              <a:t> preserves the Ward identity!</a:t>
            </a:r>
          </a:p>
          <a:p>
            <a:r>
              <a:rPr lang="en-US" sz="2000" dirty="0" smtClean="0"/>
              <a:t>   For other types of divergent </a:t>
            </a:r>
            <a:r>
              <a:rPr lang="en-US" sz="2000" dirty="0" err="1" smtClean="0"/>
              <a:t>subgraphs</a:t>
            </a:r>
            <a:r>
              <a:rPr lang="en-US" sz="2000" dirty="0" smtClean="0"/>
              <a:t>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000" dirty="0" smtClean="0"/>
              <a:t>=Taylor expansion at 0 up to </a:t>
            </a:r>
            <a:r>
              <a:rPr lang="el-GR" sz="2000" dirty="0" smtClean="0"/>
              <a:t>ω</a:t>
            </a:r>
            <a:r>
              <a:rPr lang="en-US" sz="2000" dirty="0" smtClean="0"/>
              <a:t> order.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dirty="0" smtClean="0"/>
              <a:t> – on-shell renormalization for vertex-like </a:t>
            </a:r>
            <a:r>
              <a:rPr lang="en-US" sz="2800" dirty="0" err="1" smtClean="0"/>
              <a:t>subgraphs</a:t>
            </a:r>
            <a:endParaRPr lang="en-US" sz="2800" dirty="0" smtClean="0"/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285720" y="6429399"/>
          <a:ext cx="3986213" cy="428625"/>
        </p:xfrm>
        <a:graphic>
          <a:graphicData uri="http://schemas.openxmlformats.org/presentationml/2006/ole">
            <p:oleObj spid="_x0000_s29703" name="Формула" r:id="rId8" imgW="2361960" imgH="25380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1406" y="1714488"/>
            <a:ext cx="3581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/>
              <a:t> – projector of AMM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02148"/>
            <a:ext cx="87154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Forest formula for AMM</a:t>
            </a:r>
            <a:endParaRPr lang="ru-RU" sz="3600" b="1" dirty="0" smtClean="0"/>
          </a:p>
          <a:p>
            <a:endParaRPr lang="en-US" sz="1000" dirty="0" smtClean="0">
              <a:latin typeface="Giddyup Std" pitchFamily="66" charset="0"/>
              <a:ea typeface="Adobe Gothic Std B" pitchFamily="34" charset="-128"/>
            </a:endParaRPr>
          </a:p>
          <a:p>
            <a:r>
              <a:rPr lang="en-US" sz="2200" dirty="0" smtClean="0"/>
              <a:t>A set of </a:t>
            </a:r>
            <a:r>
              <a:rPr lang="en-US" sz="2200" dirty="0" err="1" smtClean="0"/>
              <a:t>subgraphs</a:t>
            </a:r>
            <a:r>
              <a:rPr lang="en-US" sz="2200" dirty="0" smtClean="0"/>
              <a:t> of a diagram is called a </a:t>
            </a:r>
            <a:r>
              <a:rPr lang="en-US" sz="2200" b="1" dirty="0" smtClean="0"/>
              <a:t>forest</a:t>
            </a:r>
            <a:r>
              <a:rPr lang="en-US" sz="2200" dirty="0" smtClean="0"/>
              <a:t> if any two elements of this set don’t overlap.</a:t>
            </a:r>
            <a:endParaRPr lang="en-US" sz="2200" dirty="0" smtClean="0">
              <a:latin typeface="Giddyup Std" pitchFamily="66" charset="0"/>
              <a:ea typeface="Adobe Gothic Std B" pitchFamily="34" charset="-128"/>
            </a:endParaRPr>
          </a:p>
          <a:p>
            <a:r>
              <a:rPr lang="en-US" sz="2200" dirty="0" smtClean="0">
                <a:latin typeface="Giddyup Std" pitchFamily="66" charset="0"/>
                <a:ea typeface="Adobe Gothic Std B" pitchFamily="34" charset="-128"/>
              </a:rPr>
              <a:t>F</a:t>
            </a:r>
            <a:r>
              <a:rPr lang="en-US" sz="2200" dirty="0" smtClean="0">
                <a:latin typeface="+mj-lt"/>
                <a:ea typeface="Adobe Gothic Std B" pitchFamily="34" charset="-128"/>
              </a:rPr>
              <a:t>[</a:t>
            </a:r>
            <a:r>
              <a:rPr lang="en-US" sz="2200" dirty="0" smtClean="0"/>
              <a:t>G] – the set of all forests of UV-divergent </a:t>
            </a:r>
            <a:r>
              <a:rPr lang="en-US" sz="2200" dirty="0" err="1" smtClean="0"/>
              <a:t>subgraphs</a:t>
            </a:r>
            <a:r>
              <a:rPr lang="en-US" sz="2200" dirty="0" smtClean="0"/>
              <a:t> in G that contain G.</a:t>
            </a:r>
          </a:p>
          <a:p>
            <a:r>
              <a:rPr lang="en-US" sz="2200" dirty="0" smtClean="0">
                <a:latin typeface="Castellar" pitchFamily="18" charset="0"/>
                <a:cs typeface="Adobe Arabic" pitchFamily="18" charset="-78"/>
              </a:rPr>
              <a:t>I</a:t>
            </a:r>
            <a:r>
              <a:rPr lang="en-US" sz="2200" dirty="0" smtClean="0"/>
              <a:t>[G] – the set of all vertex-like UV-divergent </a:t>
            </a:r>
            <a:r>
              <a:rPr lang="en-US" sz="2200" dirty="0" err="1" smtClean="0"/>
              <a:t>subgraphs</a:t>
            </a:r>
            <a:r>
              <a:rPr lang="en-US" sz="2200" dirty="0" smtClean="0"/>
              <a:t> in G that contains the vertex that is incident to the external photon line of G.</a:t>
            </a:r>
          </a:p>
          <a:p>
            <a:endParaRPr lang="en-US" sz="2400" dirty="0" smtClean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357158" y="2786058"/>
          <a:ext cx="6215106" cy="3900556"/>
        </p:xfrm>
        <a:graphic>
          <a:graphicData uri="http://schemas.openxmlformats.org/presentationml/2006/ole">
            <p:oleObj spid="_x0000_s30722" name="Формула" r:id="rId3" imgW="3276360" imgH="2057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Example</a:t>
            </a:r>
            <a:endParaRPr lang="ru-RU" sz="4000" b="1" dirty="0"/>
          </a:p>
        </p:txBody>
      </p:sp>
      <p:pic>
        <p:nvPicPr>
          <p:cNvPr id="3" name="Рисунок 2" descr="feynman_example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5" y="835786"/>
            <a:ext cx="5076633" cy="28075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660" y="1286706"/>
            <a:ext cx="40719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/>
              <a:t>G</a:t>
            </a:r>
            <a:r>
              <a:rPr lang="en-US" sz="2200" baseline="-25000" dirty="0" err="1" smtClean="0"/>
              <a:t>c</a:t>
            </a:r>
            <a:r>
              <a:rPr lang="en-US" sz="2200" dirty="0" smtClean="0"/>
              <a:t>=aa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a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b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b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4</a:t>
            </a:r>
          </a:p>
          <a:p>
            <a:endParaRPr lang="en-US" sz="2200" dirty="0" smtClean="0"/>
          </a:p>
          <a:p>
            <a:r>
              <a:rPr lang="en-US" sz="2200" dirty="0" err="1" smtClean="0"/>
              <a:t>G</a:t>
            </a:r>
            <a:r>
              <a:rPr lang="en-US" sz="2200" baseline="-25000" dirty="0" err="1" smtClean="0"/>
              <a:t>e</a:t>
            </a:r>
            <a:r>
              <a:rPr lang="en-US" sz="2200" dirty="0" smtClean="0"/>
              <a:t>=aa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a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b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b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c</a:t>
            </a:r>
            <a:r>
              <a:rPr lang="en-US" sz="2200" baseline="-25000" dirty="0" smtClean="0"/>
              <a:t>4</a:t>
            </a:r>
            <a:r>
              <a:rPr lang="en-US" sz="2200" dirty="0" smtClean="0"/>
              <a:t>d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d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d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e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e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e</a:t>
            </a:r>
            <a:r>
              <a:rPr lang="en-US" sz="2200" baseline="-25000" dirty="0" smtClean="0"/>
              <a:t>3</a:t>
            </a:r>
          </a:p>
          <a:p>
            <a:endParaRPr lang="en-US" sz="2200" dirty="0" smtClean="0">
              <a:latin typeface="Castellar" pitchFamily="18" charset="0"/>
            </a:endParaRPr>
          </a:p>
          <a:p>
            <a:r>
              <a:rPr lang="en-US" sz="2200" dirty="0" smtClean="0">
                <a:latin typeface="Castellar" pitchFamily="18" charset="0"/>
              </a:rPr>
              <a:t>I</a:t>
            </a:r>
            <a:r>
              <a:rPr lang="en-US" sz="2200" dirty="0" smtClean="0"/>
              <a:t>[G]={</a:t>
            </a:r>
            <a:r>
              <a:rPr lang="en-US" sz="2200" dirty="0" err="1" smtClean="0"/>
              <a:t>G</a:t>
            </a:r>
            <a:r>
              <a:rPr lang="en-US" sz="2200" baseline="-25000" dirty="0" err="1" smtClean="0"/>
              <a:t>c</a:t>
            </a:r>
            <a:r>
              <a:rPr lang="en-US" sz="2200" dirty="0" err="1" smtClean="0"/>
              <a:t>,G</a:t>
            </a:r>
            <a:r>
              <a:rPr lang="en-US" sz="2200" baseline="-25000" dirty="0" err="1" smtClean="0"/>
              <a:t>e</a:t>
            </a:r>
            <a:r>
              <a:rPr lang="en-US" sz="2200" dirty="0" err="1" smtClean="0"/>
              <a:t>,G</a:t>
            </a:r>
            <a:r>
              <a:rPr lang="en-US" sz="2200" dirty="0" smtClean="0"/>
              <a:t>}</a:t>
            </a:r>
            <a:endParaRPr lang="ru-RU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42876" y="3571876"/>
            <a:ext cx="8858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Other UV-divergent </a:t>
            </a:r>
            <a:r>
              <a:rPr lang="en-US" sz="2400" dirty="0" err="1" smtClean="0"/>
              <a:t>subgraphs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electron self-energy – 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a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       vertex-like – c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, c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, </a:t>
            </a:r>
          </a:p>
          <a:p>
            <a:r>
              <a:rPr lang="en-US" sz="2400" dirty="0" smtClean="0"/>
              <a:t>photon self-energy – c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,         </a:t>
            </a:r>
          </a:p>
          <a:p>
            <a:r>
              <a:rPr lang="en-US" sz="2400" dirty="0" smtClean="0"/>
              <a:t>photon-photon scattering – </a:t>
            </a:r>
            <a:r>
              <a:rPr lang="en-US" sz="2400" dirty="0" err="1" smtClean="0"/>
              <a:t>G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=aa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a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b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d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d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d</a:t>
            </a:r>
            <a:r>
              <a:rPr lang="en-US" sz="2400" baseline="-25000" dirty="0" smtClean="0"/>
              <a:t>3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76214" y="5311775"/>
          <a:ext cx="8682066" cy="1014614"/>
        </p:xfrm>
        <a:graphic>
          <a:graphicData uri="http://schemas.openxmlformats.org/presentationml/2006/ole">
            <p:oleObj spid="_x0000_s31746" name="Формула" r:id="rId4" imgW="4559040" imgH="533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8055</TotalTime>
  <Words>1219</Words>
  <Application>Microsoft Office PowerPoint</Application>
  <PresentationFormat>Экран (4:3)</PresentationFormat>
  <Paragraphs>249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Формула</vt:lpstr>
      <vt:lpstr>A Simple Subtraction Procedure for Calculation of the Anomalous Magnetic Moment of the Electron in QED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Simple Subtraction Scheme for Calculation of the Anomalous Magnetic Moment of the Electron in QED</dc:title>
  <dc:creator>Sergey</dc:creator>
  <cp:lastModifiedBy>Sergey</cp:lastModifiedBy>
  <cp:revision>512</cp:revision>
  <dcterms:created xsi:type="dcterms:W3CDTF">2015-04-10T20:41:15Z</dcterms:created>
  <dcterms:modified xsi:type="dcterms:W3CDTF">2015-07-26T10:42:55Z</dcterms:modified>
</cp:coreProperties>
</file>