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5"/>
  </p:notesMasterIdLst>
  <p:handoutMasterIdLst>
    <p:handoutMasterId r:id="rId56"/>
  </p:handoutMasterIdLst>
  <p:sldIdLst>
    <p:sldId id="263" r:id="rId2"/>
    <p:sldId id="791" r:id="rId3"/>
    <p:sldId id="669" r:id="rId4"/>
    <p:sldId id="670" r:id="rId5"/>
    <p:sldId id="752" r:id="rId6"/>
    <p:sldId id="671" r:id="rId7"/>
    <p:sldId id="658" r:id="rId8"/>
    <p:sldId id="659" r:id="rId9"/>
    <p:sldId id="753" r:id="rId10"/>
    <p:sldId id="726" r:id="rId11"/>
    <p:sldId id="676" r:id="rId12"/>
    <p:sldId id="681" r:id="rId13"/>
    <p:sldId id="756" r:id="rId14"/>
    <p:sldId id="792" r:id="rId15"/>
    <p:sldId id="759" r:id="rId16"/>
    <p:sldId id="757" r:id="rId17"/>
    <p:sldId id="686" r:id="rId18"/>
    <p:sldId id="762" r:id="rId19"/>
    <p:sldId id="687" r:id="rId20"/>
    <p:sldId id="688" r:id="rId21"/>
    <p:sldId id="689" r:id="rId22"/>
    <p:sldId id="690" r:id="rId23"/>
    <p:sldId id="785" r:id="rId24"/>
    <p:sldId id="793" r:id="rId25"/>
    <p:sldId id="766" r:id="rId26"/>
    <p:sldId id="770" r:id="rId27"/>
    <p:sldId id="794" r:id="rId28"/>
    <p:sldId id="691" r:id="rId29"/>
    <p:sldId id="751" r:id="rId30"/>
    <p:sldId id="781" r:id="rId31"/>
    <p:sldId id="693" r:id="rId32"/>
    <p:sldId id="764" r:id="rId33"/>
    <p:sldId id="699" r:id="rId34"/>
    <p:sldId id="698" r:id="rId35"/>
    <p:sldId id="694" r:id="rId36"/>
    <p:sldId id="775" r:id="rId37"/>
    <p:sldId id="777" r:id="rId38"/>
    <p:sldId id="778" r:id="rId39"/>
    <p:sldId id="779" r:id="rId40"/>
    <p:sldId id="771" r:id="rId41"/>
    <p:sldId id="772" r:id="rId42"/>
    <p:sldId id="789" r:id="rId43"/>
    <p:sldId id="773" r:id="rId44"/>
    <p:sldId id="780" r:id="rId45"/>
    <p:sldId id="795" r:id="rId46"/>
    <p:sldId id="695" r:id="rId47"/>
    <p:sldId id="696" r:id="rId48"/>
    <p:sldId id="728" r:id="rId49"/>
    <p:sldId id="729" r:id="rId50"/>
    <p:sldId id="697" r:id="rId51"/>
    <p:sldId id="790" r:id="rId52"/>
    <p:sldId id="704" r:id="rId53"/>
    <p:sldId id="735" r:id="rId54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FFFFFF"/>
    <a:srgbClr val="FFFF00"/>
    <a:srgbClr val="6699FF"/>
    <a:srgbClr val="CCCCFF"/>
    <a:srgbClr val="9C9E9F"/>
    <a:srgbClr val="00A5EB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3394" autoAdjust="0"/>
  </p:normalViewPr>
  <p:slideViewPr>
    <p:cSldViewPr snapToGrid="0" snapToObjects="1">
      <p:cViewPr varScale="1">
        <p:scale>
          <a:sx n="63" d="100"/>
          <a:sy n="63" d="100"/>
        </p:scale>
        <p:origin x="-1002" y="-102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40"/>
      </p:guideLst>
    </p:cSldViewPr>
  </p:slideViewPr>
  <p:outlineViewPr>
    <p:cViewPr>
      <p:scale>
        <a:sx n="33" d="100"/>
        <a:sy n="33" d="100"/>
      </p:scale>
      <p:origin x="0" y="308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48" d="100"/>
          <a:sy n="48" d="100"/>
        </p:scale>
        <p:origin x="-1842" y="-90"/>
      </p:cViewPr>
      <p:guideLst>
        <p:guide orient="horz" pos="3128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486" cy="497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6" tIns="45714" rIns="91426" bIns="45714" numCol="1" anchor="t" anchorCtr="0" compatLnSpc="1">
            <a:prstTxWarp prst="textNoShape">
              <a:avLst/>
            </a:prstTxWarp>
          </a:bodyPr>
          <a:lstStyle>
            <a:lvl1pPr defTabSz="914404" eaLnBrk="1" hangingPunct="1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496" y="0"/>
            <a:ext cx="2944486" cy="497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6" tIns="45714" rIns="91426" bIns="45714" numCol="1" anchor="t" anchorCtr="0" compatLnSpc="1">
            <a:prstTxWarp prst="textNoShape">
              <a:avLst/>
            </a:prstTxWarp>
          </a:bodyPr>
          <a:lstStyle>
            <a:lvl1pPr algn="r" defTabSz="914404" eaLnBrk="1" hangingPunct="1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0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288"/>
            <a:ext cx="2944486" cy="49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6" tIns="45714" rIns="91426" bIns="45714" numCol="1" anchor="b" anchorCtr="0" compatLnSpc="1">
            <a:prstTxWarp prst="textNoShape">
              <a:avLst/>
            </a:prstTxWarp>
          </a:bodyPr>
          <a:lstStyle>
            <a:lvl1pPr defTabSz="914404" eaLnBrk="1" hangingPunct="1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0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496" y="9432288"/>
            <a:ext cx="2944486" cy="49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6" tIns="45714" rIns="91426" bIns="45714" numCol="1" anchor="b" anchorCtr="0" compatLnSpc="1">
            <a:prstTxWarp prst="textNoShape">
              <a:avLst/>
            </a:prstTxWarp>
          </a:bodyPr>
          <a:lstStyle>
            <a:lvl1pPr algn="r" defTabSz="914404" eaLnBrk="1" hangingPunct="1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A0EC200F-D425-44A2-8F2B-ED1B1B52A098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542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486" cy="497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6" tIns="45714" rIns="91426" bIns="45714" numCol="1" anchor="t" anchorCtr="0" compatLnSpc="1">
            <a:prstTxWarp prst="textNoShape">
              <a:avLst/>
            </a:prstTxWarp>
          </a:bodyPr>
          <a:lstStyle>
            <a:lvl1pPr defTabSz="914404" eaLnBrk="1" hangingPunct="1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496" y="0"/>
            <a:ext cx="2944486" cy="497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6" tIns="45714" rIns="91426" bIns="45714" numCol="1" anchor="t" anchorCtr="0" compatLnSpc="1">
            <a:prstTxWarp prst="textNoShape">
              <a:avLst/>
            </a:prstTxWarp>
          </a:bodyPr>
          <a:lstStyle>
            <a:lvl1pPr algn="r" defTabSz="914404" eaLnBrk="1" hangingPunct="1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47" y="4718456"/>
            <a:ext cx="5436208" cy="4468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6" tIns="45714" rIns="91426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288"/>
            <a:ext cx="2944486" cy="49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6" tIns="45714" rIns="91426" bIns="45714" numCol="1" anchor="b" anchorCtr="0" compatLnSpc="1">
            <a:prstTxWarp prst="textNoShape">
              <a:avLst/>
            </a:prstTxWarp>
          </a:bodyPr>
          <a:lstStyle>
            <a:lvl1pPr defTabSz="914404" eaLnBrk="1" hangingPunct="1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496" y="9432288"/>
            <a:ext cx="2944486" cy="49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6" tIns="45714" rIns="91426" bIns="45714" numCol="1" anchor="b" anchorCtr="0" compatLnSpc="1">
            <a:prstTxWarp prst="textNoShape">
              <a:avLst/>
            </a:prstTxWarp>
          </a:bodyPr>
          <a:lstStyle>
            <a:lvl1pPr algn="r" defTabSz="914404" eaLnBrk="1" hangingPunct="1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B72D0203-2A6D-4B67-A74D-A87F9059B142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040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Higgs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dirty="0" smtClean="0"/>
              <a:t>CP </a:t>
            </a:r>
            <a:r>
              <a:rPr lang="de-DE" dirty="0" err="1" smtClean="0"/>
              <a:t>even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2D0203-2A6D-4B67-A74D-A87F9059B142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655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Hmm</a:t>
            </a:r>
            <a:r>
              <a:rPr lang="de-DE" dirty="0" smtClean="0"/>
              <a:t>, </a:t>
            </a:r>
            <a:r>
              <a:rPr lang="de-DE" dirty="0" err="1" smtClean="0"/>
              <a:t>is</a:t>
            </a:r>
            <a:r>
              <a:rPr lang="de-DE" dirty="0" smtClean="0"/>
              <a:t> not </a:t>
            </a:r>
            <a:r>
              <a:rPr lang="de-DE" dirty="0" err="1" smtClean="0"/>
              <a:t>really</a:t>
            </a:r>
            <a:r>
              <a:rPr lang="de-DE" dirty="0" smtClean="0"/>
              <a:t> in </a:t>
            </a:r>
            <a:r>
              <a:rPr lang="de-DE" dirty="0" err="1" smtClean="0"/>
              <a:t>favour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e+e</a:t>
            </a:r>
            <a:r>
              <a:rPr lang="de-DE" dirty="0" smtClean="0"/>
              <a:t>-, </a:t>
            </a:r>
            <a:r>
              <a:rPr lang="de-DE" dirty="0" err="1" smtClean="0"/>
              <a:t>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includes</a:t>
            </a:r>
            <a:r>
              <a:rPr lang="de-DE" baseline="0" dirty="0" smtClean="0"/>
              <a:t> 3 </a:t>
            </a:r>
            <a:r>
              <a:rPr lang="de-DE" baseline="0" dirty="0" err="1" smtClean="0"/>
              <a:t>TeV</a:t>
            </a:r>
            <a:r>
              <a:rPr lang="de-DE" baseline="0" dirty="0" smtClean="0"/>
              <a:t> CLIC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2D0203-2A6D-4B67-A74D-A87F9059B142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655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Assumes</a:t>
            </a:r>
            <a:r>
              <a:rPr lang="de-DE" dirty="0" smtClean="0"/>
              <a:t> 250/</a:t>
            </a:r>
            <a:r>
              <a:rPr lang="de-DE" dirty="0" err="1" smtClean="0"/>
              <a:t>fb</a:t>
            </a:r>
            <a:r>
              <a:rPr lang="de-DE" dirty="0" smtClean="0"/>
              <a:t> </a:t>
            </a:r>
            <a:r>
              <a:rPr lang="de-DE" dirty="0" err="1" smtClean="0"/>
              <a:t>corresponding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60k ZH </a:t>
            </a:r>
            <a:r>
              <a:rPr lang="de-DE" dirty="0" err="1" smtClean="0"/>
              <a:t>events</a:t>
            </a:r>
            <a:r>
              <a:rPr lang="de-DE" baseline="0" dirty="0" smtClean="0"/>
              <a:t> 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2D0203-2A6D-4B67-A74D-A87F9059B142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162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CAA26-3EC7-4C76-8B6B-D929F35C612B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36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2D0203-2A6D-4B67-A74D-A87F9059B142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325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43AA9-A32C-441E-8638-8740F8CD1F23}" type="slidenum">
              <a:rPr lang="en-GB" smtClean="0">
                <a:solidFill>
                  <a:prstClr val="black"/>
                </a:solidFill>
              </a:rPr>
              <a:pPr/>
              <a:t>48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263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67A2E-FA6F-0341-8570-996F48668AA4}" type="slidenum">
              <a:rPr lang="en-US" smtClean="0">
                <a:solidFill>
                  <a:prstClr val="black"/>
                </a:solidFill>
              </a:rPr>
              <a:pPr/>
              <a:t>49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160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8494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6057900"/>
            <a:ext cx="9144000" cy="800100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6" name="Picture 11" descr="Markenzusatz_und_DESY-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46"/>
          <a:stretch>
            <a:fillRect/>
          </a:stretch>
        </p:blipFill>
        <p:spPr bwMode="auto">
          <a:xfrm>
            <a:off x="8066088" y="6124575"/>
            <a:ext cx="7461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Markenzusatz_und_DESY-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71" r="27632"/>
          <a:stretch>
            <a:fillRect/>
          </a:stretch>
        </p:blipFill>
        <p:spPr bwMode="auto">
          <a:xfrm>
            <a:off x="282575" y="6057900"/>
            <a:ext cx="30226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 descr="Helmholtz-Logo_schwarz_70_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5440363"/>
            <a:ext cx="10795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" pitchFamily="34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417002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602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3319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836023"/>
            <a:ext cx="9143999" cy="602197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414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9333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6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3449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7609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26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5838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3743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588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5" y="6470656"/>
            <a:ext cx="852963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eaLnBrk="1" hangingPunct="1"/>
            <a:r>
              <a:rPr lang="en-GB" sz="900" dirty="0">
                <a:solidFill>
                  <a:schemeClr val="bg2"/>
                </a:solidFill>
              </a:rPr>
              <a:t>Joachim </a:t>
            </a:r>
            <a:r>
              <a:rPr lang="en-GB" sz="900" dirty="0" err="1">
                <a:solidFill>
                  <a:schemeClr val="bg2"/>
                </a:solidFill>
              </a:rPr>
              <a:t>Mnich</a:t>
            </a:r>
            <a:r>
              <a:rPr lang="en-GB" sz="900" dirty="0">
                <a:solidFill>
                  <a:schemeClr val="bg2"/>
                </a:solidFill>
              </a:rPr>
              <a:t>  </a:t>
            </a:r>
            <a:r>
              <a:rPr lang="en-GB" sz="900" b="0" dirty="0">
                <a:solidFill>
                  <a:schemeClr val="bg2"/>
                </a:solidFill>
              </a:rPr>
              <a:t>| </a:t>
            </a:r>
            <a:r>
              <a:rPr lang="en-GB" sz="900" b="0" dirty="0" smtClean="0">
                <a:solidFill>
                  <a:schemeClr val="bg2"/>
                </a:solidFill>
              </a:rPr>
              <a:t>Future Colliders | Theory Challenges</a:t>
            </a:r>
            <a:r>
              <a:rPr lang="en-GB" sz="900" b="0" baseline="0" dirty="0" smtClean="0">
                <a:solidFill>
                  <a:schemeClr val="bg2"/>
                </a:solidFill>
              </a:rPr>
              <a:t> for LHC Physics 		</a:t>
            </a:r>
            <a:r>
              <a:rPr lang="en-GB" sz="900" b="0" dirty="0" smtClean="0">
                <a:solidFill>
                  <a:schemeClr val="bg2"/>
                </a:solidFill>
              </a:rPr>
              <a:t>         	</a:t>
            </a:r>
            <a:r>
              <a:rPr lang="en-GB" sz="900" b="0" baseline="0" dirty="0" smtClean="0">
                <a:solidFill>
                  <a:schemeClr val="bg2"/>
                </a:solidFill>
              </a:rPr>
              <a:t>       20 </a:t>
            </a:r>
            <a:r>
              <a:rPr lang="en-GB" sz="900" b="0" dirty="0" smtClean="0">
                <a:solidFill>
                  <a:schemeClr val="bg2"/>
                </a:solidFill>
              </a:rPr>
              <a:t>July 2015  </a:t>
            </a:r>
            <a:r>
              <a:rPr lang="en-GB" sz="900" b="0" dirty="0">
                <a:solidFill>
                  <a:schemeClr val="bg2"/>
                </a:solidFill>
              </a:rPr>
              <a:t>|  </a:t>
            </a:r>
            <a:r>
              <a:rPr lang="en-GB" sz="900" b="1" dirty="0" smtClean="0">
                <a:solidFill>
                  <a:schemeClr val="bg2"/>
                </a:solidFill>
              </a:rPr>
              <a:t>Pag</a:t>
            </a:r>
            <a:r>
              <a:rPr lang="en-GB" sz="900" dirty="0" smtClean="0">
                <a:solidFill>
                  <a:schemeClr val="bg2"/>
                </a:solidFill>
              </a:rPr>
              <a:t>e </a:t>
            </a:r>
            <a:fld id="{8E1DBE65-F621-4E58-8948-D49C24AA7067}" type="slidenum">
              <a:rPr lang="en-GB" sz="900">
                <a:solidFill>
                  <a:schemeClr val="bg2"/>
                </a:solidFill>
              </a:rPr>
              <a:pPr eaLnBrk="1" hangingPunct="1"/>
              <a:t>‹Nr.›</a:t>
            </a:fld>
            <a:endParaRPr lang="en-GB" sz="900" dirty="0">
              <a:solidFill>
                <a:schemeClr val="bg2"/>
              </a:solidFill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366238" y="6127750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" charset="0"/>
        <a:buChar char="&gt;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jpeg"/><Relationship Id="rId7" Type="http://schemas.openxmlformats.org/officeDocument/2006/relationships/hyperlink" Target="http://lhc.web.cern.ch/lhc/Default.htm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image" Target="../media/image43.jp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306388" y="607709"/>
            <a:ext cx="7764462" cy="658812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Future Colliders and the Future of High Energy Physics</a:t>
            </a:r>
            <a:endParaRPr lang="en-GB" dirty="0" smtClean="0">
              <a:solidFill>
                <a:srgbClr val="F28E00"/>
              </a:solidFill>
            </a:endParaRPr>
          </a:p>
        </p:txBody>
      </p:sp>
      <p:sp>
        <p:nvSpPr>
          <p:cNvPr id="3075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306388" y="1290684"/>
            <a:ext cx="7732712" cy="334962"/>
          </a:xfrm>
          <a:noFill/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dirty="0" smtClean="0"/>
              <a:t>A personal, but not </a:t>
            </a:r>
            <a:r>
              <a:rPr lang="de-DE" dirty="0" err="1" smtClean="0"/>
              <a:t>completely</a:t>
            </a:r>
            <a:r>
              <a:rPr lang="de-DE" dirty="0" smtClean="0"/>
              <a:t> </a:t>
            </a:r>
            <a:r>
              <a:rPr lang="de-DE" dirty="0" err="1" smtClean="0"/>
              <a:t>unfounded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endParaRPr lang="de-DE" dirty="0" smtClean="0"/>
          </a:p>
        </p:txBody>
      </p:sp>
      <p:sp>
        <p:nvSpPr>
          <p:cNvPr id="3076" name="Text Box 24"/>
          <p:cNvSpPr txBox="1">
            <a:spLocks noChangeArrowheads="1"/>
          </p:cNvSpPr>
          <p:nvPr/>
        </p:nvSpPr>
        <p:spPr bwMode="auto">
          <a:xfrm>
            <a:off x="306388" y="2682240"/>
            <a:ext cx="4084320" cy="1323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b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2000" dirty="0">
                <a:solidFill>
                  <a:srgbClr val="00A6EB"/>
                </a:solidFill>
              </a:rPr>
              <a:t>Joachim </a:t>
            </a:r>
            <a:r>
              <a:rPr lang="de-DE" sz="2000" dirty="0" err="1">
                <a:solidFill>
                  <a:srgbClr val="00A6EB"/>
                </a:solidFill>
              </a:rPr>
              <a:t>Mnich</a:t>
            </a:r>
            <a:endParaRPr lang="de-DE" sz="2000" dirty="0">
              <a:solidFill>
                <a:srgbClr val="00A6EB"/>
              </a:solidFill>
            </a:endParaRPr>
          </a:p>
          <a:p>
            <a:pPr eaLnBrk="1" hangingPunct="1"/>
            <a:endParaRPr lang="de-DE" sz="1600" b="0" dirty="0"/>
          </a:p>
          <a:p>
            <a:pPr eaLnBrk="1" hangingPunct="1"/>
            <a:r>
              <a:rPr lang="en-US" b="0" dirty="0" smtClean="0"/>
              <a:t>Theory Challenges for LHC Physics</a:t>
            </a:r>
            <a:endParaRPr lang="de-DE" b="0" dirty="0"/>
          </a:p>
          <a:p>
            <a:pPr eaLnBrk="1" hangingPunct="1"/>
            <a:r>
              <a:rPr lang="de-DE" b="0" dirty="0" err="1" smtClean="0"/>
              <a:t>Dubna</a:t>
            </a:r>
            <a:r>
              <a:rPr lang="de-DE" b="0" dirty="0" smtClean="0"/>
              <a:t>, 20 </a:t>
            </a:r>
            <a:r>
              <a:rPr lang="de-DE" b="0" dirty="0" err="1" smtClean="0"/>
              <a:t>July</a:t>
            </a:r>
            <a:r>
              <a:rPr lang="de-DE" b="0" dirty="0" smtClean="0"/>
              <a:t> 2015</a:t>
            </a:r>
            <a:endParaRPr lang="de-DE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36023"/>
            <a:ext cx="9143999" cy="6021976"/>
          </a:xfrm>
        </p:spPr>
        <p:txBody>
          <a:bodyPr/>
          <a:lstStyle/>
          <a:p>
            <a:pPr marL="265113" lvl="1" indent="-265113">
              <a:buClr>
                <a:srgbClr val="F28E00"/>
              </a:buClr>
              <a:buFont typeface="Arial" charset="0"/>
              <a:buChar char="&gt;"/>
            </a:pPr>
            <a:r>
              <a:rPr lang="de-DE" sz="2000" b="0" dirty="0" err="1" smtClean="0"/>
              <a:t>Higgs</a:t>
            </a:r>
            <a:r>
              <a:rPr lang="de-DE" sz="2000" b="0" dirty="0" smtClean="0"/>
              <a:t> </a:t>
            </a:r>
            <a:r>
              <a:rPr lang="de-DE" sz="2000" b="0" dirty="0" err="1"/>
              <a:t>mechanism</a:t>
            </a:r>
            <a:r>
              <a:rPr lang="de-DE" sz="2000" b="0" dirty="0"/>
              <a:t> </a:t>
            </a:r>
            <a:r>
              <a:rPr lang="de-DE" sz="2000" b="0" dirty="0" err="1"/>
              <a:t>seems</a:t>
            </a:r>
            <a:r>
              <a:rPr lang="de-DE" sz="2000" b="0" dirty="0"/>
              <a:t> </a:t>
            </a:r>
            <a:r>
              <a:rPr lang="de-DE" sz="2000" b="0" dirty="0" err="1"/>
              <a:t>to</a:t>
            </a:r>
            <a:r>
              <a:rPr lang="de-DE" sz="2000" b="0" dirty="0"/>
              <a:t> </a:t>
            </a:r>
            <a:r>
              <a:rPr lang="de-DE" sz="2000" b="0" dirty="0" err="1"/>
              <a:t>be</a:t>
            </a:r>
            <a:r>
              <a:rPr lang="de-DE" sz="2000" b="0" dirty="0"/>
              <a:t> </a:t>
            </a:r>
            <a:r>
              <a:rPr lang="de-DE" sz="2000" b="0" dirty="0" err="1"/>
              <a:t>at</a:t>
            </a:r>
            <a:r>
              <a:rPr lang="de-DE" sz="2000" b="0" dirty="0"/>
              <a:t> </a:t>
            </a:r>
            <a:r>
              <a:rPr lang="de-DE" sz="2000" b="0" dirty="0" err="1"/>
              <a:t>work</a:t>
            </a:r>
            <a:r>
              <a:rPr lang="de-DE" sz="2000" b="0" dirty="0"/>
              <a:t> </a:t>
            </a:r>
            <a:r>
              <a:rPr lang="de-DE" sz="2000" b="0" dirty="0" err="1"/>
              <a:t>and</a:t>
            </a:r>
            <a:r>
              <a:rPr lang="de-DE" sz="2000" b="0" dirty="0"/>
              <a:t> </a:t>
            </a:r>
            <a:r>
              <a:rPr lang="de-DE" sz="2000" b="0" dirty="0" err="1"/>
              <a:t>explains</a:t>
            </a:r>
            <a:r>
              <a:rPr lang="de-DE" sz="2000" b="0" dirty="0"/>
              <a:t> </a:t>
            </a:r>
            <a:r>
              <a:rPr lang="de-DE" sz="2000" b="0" dirty="0" err="1"/>
              <a:t>at</a:t>
            </a:r>
            <a:r>
              <a:rPr lang="de-DE" sz="2000" b="0" dirty="0"/>
              <a:t> least </a:t>
            </a:r>
            <a:r>
              <a:rPr lang="de-DE" sz="2000" b="0" dirty="0" err="1"/>
              <a:t>partially</a:t>
            </a:r>
            <a:r>
              <a:rPr lang="de-DE" sz="2000" b="0" dirty="0"/>
              <a:t> </a:t>
            </a:r>
            <a:r>
              <a:rPr lang="de-DE" sz="2000" b="0" dirty="0" err="1"/>
              <a:t>why</a:t>
            </a:r>
            <a:r>
              <a:rPr lang="de-DE" sz="2000" b="0" dirty="0"/>
              <a:t> fundamental </a:t>
            </a:r>
            <a:r>
              <a:rPr lang="de-DE" sz="2000" b="0" dirty="0" err="1"/>
              <a:t>particles</a:t>
            </a:r>
            <a:r>
              <a:rPr lang="de-DE" sz="2000" b="0" dirty="0"/>
              <a:t> </a:t>
            </a:r>
            <a:r>
              <a:rPr lang="de-DE" sz="2000" b="0" dirty="0" err="1"/>
              <a:t>have</a:t>
            </a:r>
            <a:r>
              <a:rPr lang="de-DE" sz="2000" b="0" dirty="0"/>
              <a:t> </a:t>
            </a:r>
            <a:r>
              <a:rPr lang="de-DE" sz="2000" b="0" dirty="0" err="1" smtClean="0"/>
              <a:t>mass</a:t>
            </a:r>
            <a:r>
              <a:rPr lang="de-DE" sz="2000" b="0" dirty="0" smtClean="0"/>
              <a:t>.</a:t>
            </a:r>
          </a:p>
          <a:p>
            <a:pPr marL="265113" lvl="1" indent="-265113">
              <a:buClr>
                <a:srgbClr val="F28E00"/>
              </a:buClr>
              <a:buFont typeface="Arial" charset="0"/>
              <a:buChar char="&gt;"/>
            </a:pPr>
            <a:r>
              <a:rPr lang="de-DE" sz="2000" b="0" dirty="0" smtClean="0"/>
              <a:t>But ...</a:t>
            </a:r>
          </a:p>
          <a:p>
            <a:pPr lvl="1"/>
            <a:r>
              <a:rPr lang="de-DE" sz="1800" b="0" dirty="0" err="1">
                <a:solidFill>
                  <a:srgbClr val="00A5EB"/>
                </a:solidFill>
              </a:rPr>
              <a:t>t</a:t>
            </a:r>
            <a:r>
              <a:rPr lang="de-DE" sz="1800" b="0" dirty="0" err="1" smtClean="0">
                <a:solidFill>
                  <a:srgbClr val="00A5EB"/>
                </a:solidFill>
              </a:rPr>
              <a:t>he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Higgs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is</a:t>
            </a:r>
            <a:r>
              <a:rPr lang="de-DE" sz="1800" b="0" dirty="0" smtClean="0">
                <a:solidFill>
                  <a:srgbClr val="00A5EB"/>
                </a:solidFill>
              </a:rPr>
              <a:t> different: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err="1" smtClean="0">
                <a:solidFill>
                  <a:srgbClr val="00A5EB"/>
                </a:solidFill>
              </a:rPr>
              <a:t>it‘s</a:t>
            </a:r>
            <a:r>
              <a:rPr lang="de-DE" sz="1800" b="0" dirty="0" smtClean="0">
                <a:solidFill>
                  <a:srgbClr val="00A5EB"/>
                </a:solidFill>
              </a:rPr>
              <a:t> not a </a:t>
            </a:r>
            <a:r>
              <a:rPr lang="de-DE" sz="1800" b="0" dirty="0" err="1" smtClean="0">
                <a:solidFill>
                  <a:srgbClr val="00A5EB"/>
                </a:solidFill>
              </a:rPr>
              <a:t>quark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or</a:t>
            </a:r>
            <a:r>
              <a:rPr lang="de-DE" sz="1800" b="0" dirty="0" smtClean="0">
                <a:solidFill>
                  <a:srgbClr val="00A5EB"/>
                </a:solidFill>
              </a:rPr>
              <a:t> a </a:t>
            </a:r>
            <a:r>
              <a:rPr lang="de-DE" sz="1800" b="0" dirty="0" err="1" smtClean="0">
                <a:solidFill>
                  <a:srgbClr val="00A5EB"/>
                </a:solidFill>
              </a:rPr>
              <a:t>lepton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err="1" smtClean="0">
                <a:solidFill>
                  <a:srgbClr val="00A5EB"/>
                </a:solidFill>
              </a:rPr>
              <a:t>or</a:t>
            </a:r>
            <a:r>
              <a:rPr lang="de-DE" sz="1800" b="0" dirty="0" smtClean="0">
                <a:solidFill>
                  <a:srgbClr val="00A5EB"/>
                </a:solidFill>
              </a:rPr>
              <a:t> a </a:t>
            </a:r>
            <a:r>
              <a:rPr lang="de-DE" sz="1800" b="0" dirty="0" err="1" smtClean="0">
                <a:solidFill>
                  <a:srgbClr val="00A5EB"/>
                </a:solidFill>
              </a:rPr>
              <a:t>gauge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boson</a:t>
            </a:r>
            <a:r>
              <a:rPr lang="de-DE" sz="1800" b="0" dirty="0">
                <a:solidFill>
                  <a:srgbClr val="00A5EB"/>
                </a:solidFill>
              </a:rPr>
              <a:t> </a:t>
            </a:r>
            <a:r>
              <a:rPr lang="de-DE" sz="1800" b="0" dirty="0" smtClean="0">
                <a:solidFill>
                  <a:srgbClr val="00A5EB"/>
                </a:solidFill>
              </a:rPr>
              <a:t>– </a:t>
            </a:r>
            <a:r>
              <a:rPr lang="de-DE" sz="1800" b="0" dirty="0" err="1" smtClean="0">
                <a:solidFill>
                  <a:srgbClr val="00A5EB"/>
                </a:solidFill>
              </a:rPr>
              <a:t>it‘s</a:t>
            </a:r>
            <a:r>
              <a:rPr lang="de-DE" sz="1800" b="0" dirty="0" smtClean="0">
                <a:solidFill>
                  <a:srgbClr val="00A5EB"/>
                </a:solidFill>
              </a:rPr>
              <a:t> a </a:t>
            </a:r>
            <a:r>
              <a:rPr lang="de-DE" sz="1800" b="0" dirty="0" err="1" smtClean="0">
                <a:solidFill>
                  <a:srgbClr val="00A5EB"/>
                </a:solidFill>
              </a:rPr>
              <a:t>new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err="1" smtClean="0">
                <a:solidFill>
                  <a:srgbClr val="00A5EB"/>
                </a:solidFill>
              </a:rPr>
              <a:t>kind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</a:rPr>
              <a:t> fundamental </a:t>
            </a:r>
            <a:r>
              <a:rPr lang="de-DE" sz="1800" b="0" dirty="0" err="1" smtClean="0">
                <a:solidFill>
                  <a:srgbClr val="00A5EB"/>
                </a:solidFill>
              </a:rPr>
              <a:t>particle</a:t>
            </a:r>
            <a:r>
              <a:rPr lang="de-DE" sz="1800" b="0" dirty="0" smtClean="0">
                <a:solidFill>
                  <a:srgbClr val="00A5EB"/>
                </a:solidFill>
              </a:rPr>
              <a:t>;</a:t>
            </a:r>
          </a:p>
          <a:p>
            <a:pPr lvl="1"/>
            <a:r>
              <a:rPr lang="de-DE" sz="1800" b="0" dirty="0" err="1">
                <a:solidFill>
                  <a:srgbClr val="00A5EB"/>
                </a:solidFill>
              </a:rPr>
              <a:t>t</a:t>
            </a:r>
            <a:r>
              <a:rPr lang="de-DE" sz="1800" b="0" dirty="0" err="1" smtClean="0">
                <a:solidFill>
                  <a:srgbClr val="00A5EB"/>
                </a:solidFill>
              </a:rPr>
              <a:t>here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is</a:t>
            </a:r>
            <a:r>
              <a:rPr lang="de-DE" sz="1800" b="0" dirty="0" smtClean="0">
                <a:solidFill>
                  <a:srgbClr val="00A5EB"/>
                </a:solidFill>
              </a:rPr>
              <a:t> a </a:t>
            </a:r>
            <a:r>
              <a:rPr lang="de-DE" sz="1800" b="0" dirty="0" err="1" smtClean="0">
                <a:solidFill>
                  <a:srgbClr val="00A5EB"/>
                </a:solidFill>
              </a:rPr>
              <a:t>scalar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field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filling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err="1" smtClean="0">
                <a:solidFill>
                  <a:srgbClr val="00A5EB"/>
                </a:solidFill>
              </a:rPr>
              <a:t>up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vacuum</a:t>
            </a:r>
            <a:r>
              <a:rPr lang="de-DE" sz="1800" b="0" dirty="0" smtClean="0">
                <a:solidFill>
                  <a:srgbClr val="00A5EB"/>
                </a:solidFill>
              </a:rPr>
              <a:t>;</a:t>
            </a:r>
          </a:p>
          <a:p>
            <a:pPr lvl="1"/>
            <a:r>
              <a:rPr lang="de-DE" sz="1800" b="0" dirty="0" err="1">
                <a:solidFill>
                  <a:srgbClr val="00A5EB"/>
                </a:solidFill>
              </a:rPr>
              <a:t>i</a:t>
            </a:r>
            <a:r>
              <a:rPr lang="de-DE" sz="1800" b="0" dirty="0" err="1" smtClean="0">
                <a:solidFill>
                  <a:srgbClr val="00A5EB"/>
                </a:solidFill>
              </a:rPr>
              <a:t>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it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smtClean="0">
                <a:solidFill>
                  <a:srgbClr val="FF0000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Higgs</a:t>
            </a:r>
            <a:r>
              <a:rPr lang="de-DE" sz="1800" b="0" dirty="0" smtClean="0">
                <a:solidFill>
                  <a:srgbClr val="00A5EB"/>
                </a:solidFill>
              </a:rPr>
              <a:t> (</a:t>
            </a:r>
            <a:r>
              <a:rPr lang="de-DE" sz="1800" b="0" dirty="0" err="1" smtClean="0">
                <a:solidFill>
                  <a:srgbClr val="00A5EB"/>
                </a:solidFill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SM) </a:t>
            </a:r>
            <a:r>
              <a:rPr lang="de-DE" sz="1800" b="0" dirty="0" err="1" smtClean="0">
                <a:solidFill>
                  <a:srgbClr val="00A5EB"/>
                </a:solidFill>
              </a:rPr>
              <a:t>or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smtClean="0">
                <a:solidFill>
                  <a:srgbClr val="00A5EB"/>
                </a:solidFill>
              </a:rPr>
              <a:t>just </a:t>
            </a:r>
            <a:r>
              <a:rPr lang="de-DE" sz="1800" b="0" dirty="0" smtClean="0">
                <a:solidFill>
                  <a:srgbClr val="FF0000"/>
                </a:solidFill>
              </a:rPr>
              <a:t>A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Higgs</a:t>
            </a:r>
            <a:r>
              <a:rPr lang="de-DE" sz="1800" b="0" dirty="0" smtClean="0">
                <a:solidFill>
                  <a:srgbClr val="00A5EB"/>
                </a:solidFill>
              </a:rPr>
              <a:t> (e.g. SUSY)?</a:t>
            </a:r>
            <a:endParaRPr lang="de-DE" sz="2200" b="0" dirty="0" smtClean="0"/>
          </a:p>
          <a:p>
            <a:pPr marL="265113" lvl="1" indent="-265113">
              <a:buClr>
                <a:srgbClr val="F28E00"/>
              </a:buClr>
              <a:buFont typeface="Arial" charset="0"/>
              <a:buChar char="&gt;"/>
            </a:pPr>
            <a:r>
              <a:rPr lang="de-DE" sz="2000" b="0" dirty="0" err="1"/>
              <a:t>And</a:t>
            </a:r>
            <a:r>
              <a:rPr lang="de-DE" sz="2000" b="0" dirty="0"/>
              <a:t> </a:t>
            </a:r>
            <a:r>
              <a:rPr lang="de-DE" sz="2000" b="0" dirty="0" err="1"/>
              <a:t>why</a:t>
            </a:r>
            <a:r>
              <a:rPr lang="de-DE" sz="2000" b="0" dirty="0"/>
              <a:t> </a:t>
            </a:r>
            <a:r>
              <a:rPr lang="de-DE" sz="2000" b="0" dirty="0" err="1"/>
              <a:t>is</a:t>
            </a:r>
            <a:r>
              <a:rPr lang="de-DE" sz="2000" b="0" dirty="0"/>
              <a:t> </a:t>
            </a:r>
            <a:r>
              <a:rPr lang="de-DE" sz="2000" b="0" dirty="0" err="1"/>
              <a:t>the</a:t>
            </a:r>
            <a:r>
              <a:rPr lang="de-DE" sz="2000" b="0" dirty="0"/>
              <a:t> </a:t>
            </a:r>
            <a:r>
              <a:rPr lang="de-DE" sz="2000" b="0" dirty="0" err="1"/>
              <a:t>Higgs</a:t>
            </a:r>
            <a:r>
              <a:rPr lang="de-DE" sz="2000" b="0" dirty="0"/>
              <a:t> so </a:t>
            </a:r>
            <a:r>
              <a:rPr lang="de-DE" sz="2000" b="0" dirty="0" smtClean="0"/>
              <a:t>light?</a:t>
            </a:r>
            <a:endParaRPr lang="de-DE" sz="2000" b="0" dirty="0"/>
          </a:p>
          <a:p>
            <a:pPr marL="265113" lvl="1" indent="-265113">
              <a:buClr>
                <a:srgbClr val="F28E00"/>
              </a:buClr>
              <a:buFont typeface="Arial" charset="0"/>
              <a:buChar char="&gt;"/>
            </a:pPr>
            <a:r>
              <a:rPr lang="de-DE" sz="2000" b="0" dirty="0" err="1" smtClean="0"/>
              <a:t>We</a:t>
            </a:r>
            <a:r>
              <a:rPr lang="de-DE" sz="2000" b="0" dirty="0" smtClean="0"/>
              <a:t> must </a:t>
            </a:r>
            <a:r>
              <a:rPr lang="de-DE" sz="2000" b="0" dirty="0" err="1"/>
              <a:t>measure</a:t>
            </a:r>
            <a:r>
              <a:rPr lang="de-DE" sz="2000" b="0" dirty="0"/>
              <a:t> </a:t>
            </a:r>
            <a:r>
              <a:rPr lang="de-DE" sz="2000" b="0" dirty="0" err="1" smtClean="0"/>
              <a:t>the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Higgs</a:t>
            </a:r>
            <a:r>
              <a:rPr lang="de-DE" sz="2000" b="0" dirty="0" smtClean="0"/>
              <a:t> </a:t>
            </a:r>
            <a:br>
              <a:rPr lang="de-DE" sz="2000" b="0" dirty="0" smtClean="0"/>
            </a:br>
            <a:r>
              <a:rPr lang="de-DE" sz="2000" b="0" dirty="0" err="1" smtClean="0"/>
              <a:t>properties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as</a:t>
            </a:r>
            <a:r>
              <a:rPr lang="de-DE" sz="2000" b="0" dirty="0" smtClean="0"/>
              <a:t> </a:t>
            </a:r>
            <a:r>
              <a:rPr lang="de-DE" sz="2000" b="0" dirty="0" err="1"/>
              <a:t>precisely</a:t>
            </a:r>
            <a:r>
              <a:rPr lang="de-DE" sz="2000" b="0" dirty="0"/>
              <a:t> </a:t>
            </a:r>
            <a:r>
              <a:rPr lang="de-DE" sz="2000" b="0" dirty="0" err="1"/>
              <a:t>as</a:t>
            </a:r>
            <a:r>
              <a:rPr lang="de-DE" sz="2000" b="0" dirty="0"/>
              <a:t> </a:t>
            </a:r>
            <a:r>
              <a:rPr lang="de-DE" sz="2000" b="0" dirty="0" err="1" smtClean="0"/>
              <a:t>possible</a:t>
            </a:r>
            <a:endParaRPr lang="de-DE" sz="2000" b="0" dirty="0" smtClean="0"/>
          </a:p>
          <a:p>
            <a:pPr marL="654050" lvl="2" indent="-285750">
              <a:buClr>
                <a:schemeClr val="bg2"/>
              </a:buClr>
              <a:buFont typeface="Wingdings" charset="2"/>
              <a:buChar char="§"/>
            </a:pPr>
            <a:r>
              <a:rPr lang="de-DE" sz="1800" dirty="0" err="1">
                <a:solidFill>
                  <a:srgbClr val="00A5EB"/>
                </a:solidFill>
              </a:rPr>
              <a:t>m</a:t>
            </a:r>
            <a:r>
              <a:rPr lang="de-DE" sz="1800" dirty="0" err="1" smtClean="0">
                <a:solidFill>
                  <a:srgbClr val="00A5EB"/>
                </a:solidFill>
              </a:rPr>
              <a:t>ass</a:t>
            </a:r>
            <a:r>
              <a:rPr lang="de-DE" sz="1800" dirty="0" smtClean="0">
                <a:solidFill>
                  <a:srgbClr val="00A5EB"/>
                </a:solidFill>
              </a:rPr>
              <a:t>, </a:t>
            </a:r>
            <a:r>
              <a:rPr lang="de-DE" sz="1800" dirty="0" err="1" smtClean="0">
                <a:solidFill>
                  <a:srgbClr val="00A5EB"/>
                </a:solidFill>
              </a:rPr>
              <a:t>couplings</a:t>
            </a:r>
            <a:r>
              <a:rPr lang="de-DE" sz="1800" dirty="0" smtClean="0">
                <a:solidFill>
                  <a:srgbClr val="00A5EB"/>
                </a:solidFill>
              </a:rPr>
              <a:t>, </a:t>
            </a:r>
            <a:r>
              <a:rPr lang="de-DE" sz="1800" dirty="0" err="1" smtClean="0">
                <a:solidFill>
                  <a:srgbClr val="00A5EB"/>
                </a:solidFill>
              </a:rPr>
              <a:t>spin</a:t>
            </a:r>
            <a:r>
              <a:rPr lang="de-DE" sz="1800" dirty="0" smtClean="0">
                <a:solidFill>
                  <a:srgbClr val="00A5EB"/>
                </a:solidFill>
              </a:rPr>
              <a:t>, ...</a:t>
            </a:r>
            <a:endParaRPr lang="de-DE" sz="1800" b="0" dirty="0">
              <a:solidFill>
                <a:srgbClr val="00A5EB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But ...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a </a:t>
            </a:r>
            <a:r>
              <a:rPr lang="de-DE" dirty="0" err="1" smtClean="0"/>
              <a:t>Higgs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!</a:t>
            </a:r>
            <a:endParaRPr lang="de-DE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611" y="1491731"/>
            <a:ext cx="2234979" cy="818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6643785" y="3103418"/>
            <a:ext cx="241924" cy="2632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5" descr="Couplings_vs_Mass_b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430" y="4081492"/>
            <a:ext cx="3325570" cy="2776507"/>
          </a:xfrm>
          <a:prstGeom prst="rect">
            <a:avLst/>
          </a:prstGeom>
        </p:spPr>
      </p:pic>
      <p:pic>
        <p:nvPicPr>
          <p:cNvPr id="5" name="Picture 4" descr="Summary_mH_b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965" y="2688931"/>
            <a:ext cx="3224039" cy="1809044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896" y="1285833"/>
            <a:ext cx="2444215" cy="1546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209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Higgs</a:t>
            </a:r>
            <a:r>
              <a:rPr lang="de-DE" dirty="0" smtClean="0"/>
              <a:t> </a:t>
            </a:r>
            <a:r>
              <a:rPr lang="de-DE" dirty="0" err="1" smtClean="0"/>
              <a:t>Couplings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36023"/>
            <a:ext cx="8562889" cy="601671"/>
          </a:xfrm>
        </p:spPr>
        <p:txBody>
          <a:bodyPr/>
          <a:lstStyle/>
          <a:p>
            <a:r>
              <a:rPr lang="de-DE" b="0" dirty="0" err="1" smtClean="0"/>
              <a:t>m</a:t>
            </a:r>
            <a:r>
              <a:rPr lang="de-DE" b="0" baseline="-25000" dirty="0" err="1" smtClean="0"/>
              <a:t>H</a:t>
            </a:r>
            <a:r>
              <a:rPr lang="de-DE" b="0" dirty="0" smtClean="0"/>
              <a:t> ≈ 125 </a:t>
            </a:r>
            <a:r>
              <a:rPr lang="de-DE" b="0" dirty="0" err="1" smtClean="0"/>
              <a:t>GeV</a:t>
            </a:r>
            <a:r>
              <a:rPr lang="de-DE" b="0" dirty="0" smtClean="0"/>
              <a:t> </a:t>
            </a:r>
            <a:r>
              <a:rPr lang="de-DE" b="0" dirty="0" err="1" smtClean="0"/>
              <a:t>is</a:t>
            </a:r>
            <a:r>
              <a:rPr lang="de-DE" b="0" dirty="0" smtClean="0"/>
              <a:t> ideal </a:t>
            </a:r>
            <a:r>
              <a:rPr lang="de-DE" b="0" dirty="0" err="1" smtClean="0"/>
              <a:t>because</a:t>
            </a:r>
            <a:r>
              <a:rPr lang="de-DE" b="0" dirty="0" smtClean="0"/>
              <a:t> </a:t>
            </a:r>
            <a:r>
              <a:rPr lang="de-DE" b="0" dirty="0" err="1" smtClean="0"/>
              <a:t>many</a:t>
            </a:r>
            <a:r>
              <a:rPr lang="de-DE" b="0" dirty="0" smtClean="0"/>
              <a:t> </a:t>
            </a:r>
            <a:r>
              <a:rPr lang="de-DE" b="0" dirty="0" err="1" smtClean="0"/>
              <a:t>Higgs</a:t>
            </a:r>
            <a:r>
              <a:rPr lang="de-DE" b="0" dirty="0" smtClean="0"/>
              <a:t> </a:t>
            </a:r>
            <a:r>
              <a:rPr lang="de-DE" b="0" dirty="0" err="1" smtClean="0"/>
              <a:t>decay</a:t>
            </a:r>
            <a:r>
              <a:rPr lang="de-DE" b="0" dirty="0" smtClean="0"/>
              <a:t> </a:t>
            </a:r>
            <a:r>
              <a:rPr lang="de-DE" b="0" dirty="0" err="1" smtClean="0"/>
              <a:t>modes</a:t>
            </a:r>
            <a:r>
              <a:rPr lang="de-DE" b="0" dirty="0" smtClean="0"/>
              <a:t> </a:t>
            </a:r>
            <a:r>
              <a:rPr lang="de-DE" b="0" dirty="0" err="1" smtClean="0"/>
              <a:t>are</a:t>
            </a:r>
            <a:r>
              <a:rPr lang="de-DE" b="0" dirty="0" smtClean="0"/>
              <a:t> </a:t>
            </a:r>
            <a:r>
              <a:rPr lang="de-DE" b="0" dirty="0" err="1" smtClean="0"/>
              <a:t>accesible</a:t>
            </a:r>
            <a:endParaRPr lang="de-DE" b="0" dirty="0"/>
          </a:p>
        </p:txBody>
      </p:sp>
      <p:pic>
        <p:nvPicPr>
          <p:cNvPr id="7" name="Picture 6" descr="Fig1_link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155" y="1216175"/>
            <a:ext cx="5126500" cy="534324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3035353" y="1453668"/>
            <a:ext cx="407376" cy="4496787"/>
          </a:xfrm>
          <a:prstGeom prst="rect">
            <a:avLst/>
          </a:prstGeom>
          <a:solidFill>
            <a:srgbClr val="FFFF00">
              <a:alpha val="4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44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Precision </a:t>
            </a:r>
            <a:r>
              <a:rPr lang="de-DE" dirty="0" err="1" smtClean="0"/>
              <a:t>Measurements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917057"/>
            <a:ext cx="5383212" cy="5490514"/>
          </a:xfrm>
        </p:spPr>
        <p:txBody>
          <a:bodyPr/>
          <a:lstStyle/>
          <a:p>
            <a:r>
              <a:rPr lang="de-DE" sz="1900" b="0" dirty="0" smtClean="0"/>
              <a:t>Precision </a:t>
            </a:r>
            <a:r>
              <a:rPr lang="de-DE" sz="1900" b="0" dirty="0" err="1" smtClean="0"/>
              <a:t>measurements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of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Higgs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properties</a:t>
            </a:r>
            <a:endParaRPr lang="de-DE" sz="1900" b="0" dirty="0" smtClean="0"/>
          </a:p>
          <a:p>
            <a:pPr marL="446088" lvl="1"/>
            <a:r>
              <a:rPr lang="de-DE" sz="1700" b="0" dirty="0" err="1">
                <a:solidFill>
                  <a:srgbClr val="00A5EB"/>
                </a:solidFill>
              </a:rPr>
              <a:t>Is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it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>
                <a:solidFill>
                  <a:srgbClr val="FF0000"/>
                </a:solidFill>
              </a:rPr>
              <a:t>THE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Higgs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of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the</a:t>
            </a:r>
            <a:r>
              <a:rPr lang="de-DE" sz="1700" b="0" dirty="0">
                <a:solidFill>
                  <a:srgbClr val="00A5EB"/>
                </a:solidFill>
              </a:rPr>
              <a:t> SM </a:t>
            </a:r>
            <a:r>
              <a:rPr lang="de-DE" sz="1700" b="0" dirty="0" err="1">
                <a:solidFill>
                  <a:srgbClr val="00A5EB"/>
                </a:solidFill>
              </a:rPr>
              <a:t>or</a:t>
            </a:r>
            <a:r>
              <a:rPr lang="de-DE" sz="1700" b="0" dirty="0">
                <a:solidFill>
                  <a:srgbClr val="00A5EB"/>
                </a:solidFill>
              </a:rPr>
              <a:t> just </a:t>
            </a:r>
            <a:r>
              <a:rPr lang="de-DE" sz="1700" b="0" dirty="0">
                <a:solidFill>
                  <a:srgbClr val="FF0000"/>
                </a:solidFill>
              </a:rPr>
              <a:t>A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Higgs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boson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smtClean="0">
                <a:solidFill>
                  <a:srgbClr val="00A5EB"/>
                </a:solidFill>
              </a:rPr>
              <a:t>(e.g</a:t>
            </a:r>
            <a:r>
              <a:rPr lang="de-DE" sz="1700" b="0" dirty="0">
                <a:solidFill>
                  <a:srgbClr val="00A5EB"/>
                </a:solidFill>
              </a:rPr>
              <a:t>. </a:t>
            </a:r>
            <a:r>
              <a:rPr lang="de-DE" sz="1700" b="0" dirty="0" err="1" smtClean="0">
                <a:solidFill>
                  <a:srgbClr val="00A5EB"/>
                </a:solidFill>
              </a:rPr>
              <a:t>of</a:t>
            </a:r>
            <a:r>
              <a:rPr lang="de-DE" sz="1700" b="0" dirty="0" smtClean="0">
                <a:solidFill>
                  <a:srgbClr val="00A5EB"/>
                </a:solidFill>
              </a:rPr>
              <a:t>) </a:t>
            </a:r>
            <a:r>
              <a:rPr lang="de-DE" sz="1700" b="0" dirty="0" err="1" smtClean="0">
                <a:solidFill>
                  <a:srgbClr val="00A5EB"/>
                </a:solidFill>
              </a:rPr>
              <a:t>supersymmetry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smtClean="0">
                <a:solidFill>
                  <a:srgbClr val="00A5EB"/>
                </a:solidFill>
              </a:rPr>
              <a:t>– i.e. </a:t>
            </a:r>
            <a:r>
              <a:rPr lang="de-DE" sz="1700" b="0" dirty="0" err="1" smtClean="0">
                <a:solidFill>
                  <a:srgbClr val="00A5EB"/>
                </a:solidFill>
              </a:rPr>
              <a:t>is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br>
              <a:rPr lang="de-DE" sz="1700" b="0" dirty="0" smtClean="0">
                <a:solidFill>
                  <a:srgbClr val="00A5EB"/>
                </a:solidFill>
              </a:rPr>
            </a:br>
            <a:r>
              <a:rPr lang="de-DE" sz="1700" b="0" dirty="0" err="1" smtClean="0">
                <a:solidFill>
                  <a:srgbClr val="00A5EB"/>
                </a:solidFill>
              </a:rPr>
              <a:t>there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more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to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discover</a:t>
            </a:r>
            <a:r>
              <a:rPr lang="de-DE" sz="1700" b="0" dirty="0" smtClean="0">
                <a:solidFill>
                  <a:srgbClr val="00A5EB"/>
                </a:solidFill>
              </a:rPr>
              <a:t>, </a:t>
            </a:r>
            <a:r>
              <a:rPr lang="de-DE" sz="1700" b="0" dirty="0" err="1" smtClean="0">
                <a:solidFill>
                  <a:srgbClr val="00A5EB"/>
                </a:solidFill>
              </a:rPr>
              <a:t>and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what</a:t>
            </a:r>
            <a:r>
              <a:rPr lang="de-DE" sz="1700" b="0" dirty="0" smtClean="0">
                <a:solidFill>
                  <a:srgbClr val="00A5EB"/>
                </a:solidFill>
              </a:rPr>
              <a:t>?</a:t>
            </a:r>
            <a:endParaRPr lang="de-DE" sz="1700" b="0" dirty="0" smtClean="0"/>
          </a:p>
          <a:p>
            <a:r>
              <a:rPr lang="de-DE" sz="1900" b="0" dirty="0" err="1" smtClean="0"/>
              <a:t>Looking</a:t>
            </a:r>
            <a:r>
              <a:rPr lang="de-DE" sz="1900" b="0" dirty="0" smtClean="0"/>
              <a:t> back in </a:t>
            </a:r>
            <a:r>
              <a:rPr lang="de-DE" sz="1900" b="0" dirty="0" err="1" smtClean="0"/>
              <a:t>history</a:t>
            </a:r>
            <a:r>
              <a:rPr lang="de-DE" sz="1900" b="0" dirty="0" smtClean="0"/>
              <a:t>:</a:t>
            </a:r>
          </a:p>
          <a:p>
            <a:pPr marL="446088" lvl="1"/>
            <a:r>
              <a:rPr lang="de-DE" sz="1700" b="0" dirty="0" smtClean="0">
                <a:solidFill>
                  <a:srgbClr val="00A5EB"/>
                </a:solidFill>
              </a:rPr>
              <a:t>W, Z </a:t>
            </a:r>
            <a:r>
              <a:rPr lang="de-DE" sz="1700" b="0" dirty="0" err="1">
                <a:solidFill>
                  <a:srgbClr val="00A5EB"/>
                </a:solidFill>
              </a:rPr>
              <a:t>bosons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discovered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smtClean="0">
                <a:solidFill>
                  <a:srgbClr val="00A5EB"/>
                </a:solidFill>
              </a:rPr>
              <a:t>in </a:t>
            </a:r>
            <a:r>
              <a:rPr lang="de-DE" sz="1700" b="0" dirty="0" err="1" smtClean="0">
                <a:solidFill>
                  <a:srgbClr val="00A5EB"/>
                </a:solidFill>
              </a:rPr>
              <a:t>the</a:t>
            </a:r>
            <a:r>
              <a:rPr lang="de-DE" sz="1700" b="0" dirty="0" smtClean="0">
                <a:solidFill>
                  <a:srgbClr val="00A5EB"/>
                </a:solidFill>
              </a:rPr>
              <a:t> 1980es </a:t>
            </a:r>
            <a:r>
              <a:rPr lang="de-DE" sz="1700" b="0" dirty="0" err="1">
                <a:solidFill>
                  <a:srgbClr val="00A5EB"/>
                </a:solidFill>
              </a:rPr>
              <a:t>at</a:t>
            </a:r>
            <a:r>
              <a:rPr lang="de-DE" sz="1700" b="0" dirty="0">
                <a:solidFill>
                  <a:srgbClr val="00A5EB"/>
                </a:solidFill>
              </a:rPr>
              <a:t> CERN in </a:t>
            </a:r>
            <a:r>
              <a:rPr lang="de-DE" sz="1700" b="0" dirty="0" smtClean="0">
                <a:solidFill>
                  <a:srgbClr val="00A5EB"/>
                </a:solidFill>
              </a:rPr>
              <a:t>p anti-p </a:t>
            </a:r>
            <a:r>
              <a:rPr lang="de-DE" sz="1700" b="0" dirty="0" err="1">
                <a:solidFill>
                  <a:srgbClr val="00A5EB"/>
                </a:solidFill>
              </a:rPr>
              <a:t>collisions</a:t>
            </a:r>
            <a:endParaRPr lang="de-DE" sz="1700" b="0" dirty="0">
              <a:solidFill>
                <a:srgbClr val="00A5EB"/>
              </a:solidFill>
            </a:endParaRPr>
          </a:p>
          <a:p>
            <a:pPr marL="446088" lvl="1"/>
            <a:r>
              <a:rPr lang="de-DE" sz="1700" b="0" dirty="0" err="1">
                <a:solidFill>
                  <a:srgbClr val="00A5EB"/>
                </a:solidFill>
              </a:rPr>
              <a:t>Precise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determination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of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their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properties</a:t>
            </a:r>
            <a:r>
              <a:rPr lang="de-DE" sz="1700" b="0" dirty="0">
                <a:solidFill>
                  <a:srgbClr val="00A5EB"/>
                </a:solidFill>
              </a:rPr>
              <a:t>, </a:t>
            </a:r>
            <a:r>
              <a:rPr lang="de-DE" sz="1700" b="0" dirty="0" err="1">
                <a:solidFill>
                  <a:srgbClr val="00A5EB"/>
                </a:solidFill>
              </a:rPr>
              <a:t>mainly</a:t>
            </a:r>
            <a:r>
              <a:rPr lang="de-DE" sz="1700" b="0" dirty="0">
                <a:solidFill>
                  <a:srgbClr val="00A5EB"/>
                </a:solidFill>
              </a:rPr>
              <a:t> in </a:t>
            </a:r>
            <a:r>
              <a:rPr lang="de-DE" sz="1700" b="0" dirty="0" err="1" smtClean="0">
                <a:solidFill>
                  <a:srgbClr val="00A5EB"/>
                </a:solidFill>
              </a:rPr>
              <a:t>e</a:t>
            </a:r>
            <a:r>
              <a:rPr lang="de-DE" sz="1700" b="0" baseline="30000" dirty="0" err="1" smtClean="0">
                <a:solidFill>
                  <a:srgbClr val="00A5EB"/>
                </a:solidFill>
              </a:rPr>
              <a:t>+</a:t>
            </a:r>
            <a:r>
              <a:rPr lang="de-DE" sz="1700" b="0" dirty="0" err="1" smtClean="0">
                <a:solidFill>
                  <a:srgbClr val="00A5EB"/>
                </a:solidFill>
              </a:rPr>
              <a:t>e</a:t>
            </a:r>
            <a:r>
              <a:rPr lang="de-DE" sz="1700" b="0" baseline="30000" dirty="0" smtClean="0">
                <a:solidFill>
                  <a:srgbClr val="00A5EB"/>
                </a:solidFill>
              </a:rPr>
              <a:t>‒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>
                <a:solidFill>
                  <a:srgbClr val="00A5EB"/>
                </a:solidFill>
              </a:rPr>
              <a:t>(LEP, SLC</a:t>
            </a:r>
            <a:r>
              <a:rPr lang="de-DE" sz="1700" b="0" dirty="0" smtClean="0">
                <a:solidFill>
                  <a:srgbClr val="00A5EB"/>
                </a:solidFill>
              </a:rPr>
              <a:t>) in </a:t>
            </a:r>
            <a:r>
              <a:rPr lang="de-DE" sz="1700" b="0" dirty="0" err="1" smtClean="0">
                <a:solidFill>
                  <a:srgbClr val="00A5EB"/>
                </a:solidFill>
              </a:rPr>
              <a:t>the</a:t>
            </a:r>
            <a:r>
              <a:rPr lang="de-DE" sz="1700" b="0" dirty="0" smtClean="0">
                <a:solidFill>
                  <a:srgbClr val="00A5EB"/>
                </a:solidFill>
              </a:rPr>
              <a:t> 1990es</a:t>
            </a:r>
            <a:endParaRPr lang="de-DE" sz="1700" b="0" dirty="0">
              <a:solidFill>
                <a:srgbClr val="00A5EB"/>
              </a:solidFill>
            </a:endParaRPr>
          </a:p>
          <a:p>
            <a:pPr marL="446088" lvl="1"/>
            <a:r>
              <a:rPr lang="de-DE" sz="1700" b="0" dirty="0" err="1">
                <a:solidFill>
                  <a:srgbClr val="00A5EB"/>
                </a:solidFill>
              </a:rPr>
              <a:t>Resulted</a:t>
            </a:r>
            <a:r>
              <a:rPr lang="de-DE" sz="1700" b="0" dirty="0">
                <a:solidFill>
                  <a:srgbClr val="00A5EB"/>
                </a:solidFill>
              </a:rPr>
              <a:t> in </a:t>
            </a:r>
            <a:r>
              <a:rPr lang="de-DE" sz="1700" b="0" dirty="0" err="1">
                <a:solidFill>
                  <a:srgbClr val="00A5EB"/>
                </a:solidFill>
              </a:rPr>
              <a:t>predictions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for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then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unknown</a:t>
            </a:r>
            <a:r>
              <a:rPr lang="de-DE" sz="1700" b="0" dirty="0">
                <a:solidFill>
                  <a:srgbClr val="00A5EB"/>
                </a:solidFill>
              </a:rPr>
              <a:t> top </a:t>
            </a:r>
            <a:r>
              <a:rPr lang="de-DE" sz="1700" b="0" dirty="0" err="1">
                <a:solidFill>
                  <a:srgbClr val="00A5EB"/>
                </a:solidFill>
              </a:rPr>
              <a:t>quark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and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Higgs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boson</a:t>
            </a:r>
            <a:endParaRPr lang="de-DE" sz="1700" b="0" dirty="0" smtClean="0">
              <a:solidFill>
                <a:srgbClr val="00A5EB"/>
              </a:solidFill>
            </a:endParaRPr>
          </a:p>
          <a:p>
            <a:pPr marL="82551"/>
            <a:r>
              <a:rPr lang="de-DE" sz="1900" b="0" dirty="0" smtClean="0"/>
              <a:t>The </a:t>
            </a:r>
            <a:r>
              <a:rPr lang="de-DE" sz="1900" b="0" dirty="0" err="1" smtClean="0"/>
              <a:t>theory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challenge</a:t>
            </a:r>
            <a:r>
              <a:rPr lang="de-DE" sz="1900" b="0" dirty="0" smtClean="0"/>
              <a:t> (</a:t>
            </a:r>
            <a:r>
              <a:rPr lang="de-DE" sz="1900" b="0" dirty="0" err="1"/>
              <a:t>e</a:t>
            </a:r>
            <a:r>
              <a:rPr lang="de-DE" sz="1900" b="0" dirty="0" err="1" smtClean="0"/>
              <a:t>xperimentalist‘s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view</a:t>
            </a:r>
            <a:r>
              <a:rPr lang="de-DE" sz="1900" b="0" dirty="0" smtClean="0"/>
              <a:t>):</a:t>
            </a:r>
            <a:endParaRPr lang="de-DE" sz="1900" b="0" dirty="0">
              <a:solidFill>
                <a:srgbClr val="00A5EB"/>
              </a:solidFill>
            </a:endParaRPr>
          </a:p>
          <a:p>
            <a:pPr marL="446088" lvl="1"/>
            <a:r>
              <a:rPr lang="de-DE" sz="1700" b="0" dirty="0" err="1">
                <a:solidFill>
                  <a:srgbClr val="00A5EB"/>
                </a:solidFill>
              </a:rPr>
              <a:t>Make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as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precise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as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possible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predictions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for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as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many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models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as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possible</a:t>
            </a:r>
            <a:r>
              <a:rPr lang="de-DE" sz="1700" b="0" dirty="0">
                <a:solidFill>
                  <a:srgbClr val="00A5EB"/>
                </a:solidFill>
              </a:rPr>
              <a:t> ...</a:t>
            </a:r>
          </a:p>
          <a:p>
            <a:pPr marL="444500" lvl="1" indent="0">
              <a:buNone/>
            </a:pPr>
            <a:endParaRPr lang="de-DE" sz="1500" b="0" dirty="0"/>
          </a:p>
        </p:txBody>
      </p:sp>
      <p:pic>
        <p:nvPicPr>
          <p:cNvPr id="4" name="Picture 10" descr="mhiggs_2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3650" y="3599480"/>
            <a:ext cx="3258520" cy="3258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 descr="seite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506278" y="647700"/>
            <a:ext cx="3177599" cy="3242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35099" y="4700828"/>
            <a:ext cx="1335622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Upper</a:t>
            </a:r>
            <a:r>
              <a:rPr lang="de-DE" sz="1600" dirty="0" smtClean="0"/>
              <a:t> </a:t>
            </a:r>
            <a:r>
              <a:rPr lang="de-DE" sz="1600" dirty="0" err="1" smtClean="0"/>
              <a:t>limit</a:t>
            </a:r>
            <a:r>
              <a:rPr lang="de-DE" sz="1600" dirty="0" smtClean="0"/>
              <a:t> </a:t>
            </a:r>
          </a:p>
          <a:p>
            <a:r>
              <a:rPr lang="de-DE" sz="1600" dirty="0" err="1" smtClean="0"/>
              <a:t>Higgs</a:t>
            </a:r>
            <a:r>
              <a:rPr lang="de-DE" sz="1600" dirty="0" smtClean="0"/>
              <a:t> </a:t>
            </a:r>
            <a:r>
              <a:rPr lang="de-DE" sz="1600" dirty="0" err="1" smtClean="0"/>
              <a:t>mass</a:t>
            </a:r>
            <a:endParaRPr lang="de-DE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006894" y="644860"/>
            <a:ext cx="217636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de-DE" sz="1600" dirty="0" smtClean="0"/>
              <a:t>Top </a:t>
            </a:r>
            <a:r>
              <a:rPr lang="de-DE" sz="1600" dirty="0" err="1" smtClean="0"/>
              <a:t>mass</a:t>
            </a:r>
            <a:r>
              <a:rPr lang="de-DE" sz="1600" dirty="0" smtClean="0"/>
              <a:t> </a:t>
            </a:r>
            <a:r>
              <a:rPr lang="de-DE" sz="1600" dirty="0" err="1" smtClean="0"/>
              <a:t>prediction</a:t>
            </a:r>
            <a:endParaRPr lang="de-DE" sz="1600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8454348" y="1531015"/>
            <a:ext cx="556022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8226457" y="6055137"/>
            <a:ext cx="556022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8278156" y="1684112"/>
            <a:ext cx="81144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dirty="0" err="1">
                <a:solidFill>
                  <a:srgbClr val="FF0000"/>
                </a:solidFill>
              </a:rPr>
              <a:t>f</a:t>
            </a:r>
            <a:r>
              <a:rPr lang="de-DE" sz="1600" dirty="0" err="1" smtClean="0">
                <a:solidFill>
                  <a:srgbClr val="FF0000"/>
                </a:solidFill>
              </a:rPr>
              <a:t>ound</a:t>
            </a:r>
            <a:r>
              <a:rPr lang="de-DE" sz="16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sz="1600" dirty="0" err="1" smtClean="0">
                <a:solidFill>
                  <a:srgbClr val="FF0000"/>
                </a:solidFill>
              </a:rPr>
              <a:t>here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1941" y="5341547"/>
            <a:ext cx="754333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dirty="0" err="1">
                <a:solidFill>
                  <a:srgbClr val="FF0000"/>
                </a:solidFill>
              </a:rPr>
              <a:t>f</a:t>
            </a:r>
            <a:r>
              <a:rPr lang="de-DE" sz="1600" dirty="0" err="1" smtClean="0">
                <a:solidFill>
                  <a:srgbClr val="FF0000"/>
                </a:solidFill>
              </a:rPr>
              <a:t>ound</a:t>
            </a:r>
            <a:r>
              <a:rPr lang="de-DE" sz="16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sz="1600" dirty="0" err="1" smtClean="0">
                <a:solidFill>
                  <a:srgbClr val="FF0000"/>
                </a:solidFill>
              </a:rPr>
              <a:t>here</a:t>
            </a:r>
            <a:endParaRPr lang="de-DE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37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Needed</a:t>
            </a:r>
            <a:r>
              <a:rPr lang="de-DE" dirty="0" smtClean="0"/>
              <a:t>: </a:t>
            </a:r>
            <a:r>
              <a:rPr lang="de-DE" dirty="0" err="1"/>
              <a:t>C</a:t>
            </a:r>
            <a:r>
              <a:rPr lang="de-DE" dirty="0" err="1" smtClean="0"/>
              <a:t>ombination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different </a:t>
            </a:r>
            <a:r>
              <a:rPr lang="de-DE" dirty="0" err="1" smtClean="0"/>
              <a:t>sources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92099" y="789262"/>
            <a:ext cx="8520113" cy="448752"/>
          </a:xfrm>
        </p:spPr>
        <p:txBody>
          <a:bodyPr/>
          <a:lstStyle/>
          <a:p>
            <a:r>
              <a:rPr lang="de-DE" sz="1800" b="0" dirty="0" err="1" smtClean="0"/>
              <a:t>Colliders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provide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only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part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the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information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we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need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to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unravel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the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mysteries</a:t>
            </a:r>
            <a:r>
              <a:rPr lang="de-DE" sz="1800" b="0" dirty="0" smtClean="0"/>
              <a:t>.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r>
              <a:rPr lang="de-DE" b="0" dirty="0" smtClean="0">
                <a:solidFill>
                  <a:srgbClr val="00A5EB"/>
                </a:solidFill>
              </a:rPr>
              <a:t>Need </a:t>
            </a:r>
            <a:r>
              <a:rPr lang="de-DE" b="0" dirty="0" err="1" smtClean="0">
                <a:solidFill>
                  <a:srgbClr val="00A5EB"/>
                </a:solidFill>
              </a:rPr>
              <a:t>hadron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  <a:r>
              <a:rPr lang="de-DE" b="0" dirty="0" err="1" smtClean="0">
                <a:solidFill>
                  <a:srgbClr val="00A5EB"/>
                </a:solidFill>
              </a:rPr>
              <a:t>colliders</a:t>
            </a:r>
            <a:r>
              <a:rPr lang="de-DE" b="0" dirty="0" smtClean="0">
                <a:solidFill>
                  <a:srgbClr val="00A5EB"/>
                </a:solidFill>
              </a:rPr>
              <a:t>, </a:t>
            </a:r>
            <a:r>
              <a:rPr lang="de-DE" b="0" dirty="0" err="1" smtClean="0">
                <a:solidFill>
                  <a:srgbClr val="00A5EB"/>
                </a:solidFill>
              </a:rPr>
              <a:t>lepton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  <a:r>
              <a:rPr lang="de-DE" b="0" dirty="0" err="1" smtClean="0">
                <a:solidFill>
                  <a:srgbClr val="00A5EB"/>
                </a:solidFill>
              </a:rPr>
              <a:t>colliders</a:t>
            </a:r>
            <a:r>
              <a:rPr lang="de-DE" b="0" dirty="0" smtClean="0">
                <a:solidFill>
                  <a:srgbClr val="00A5EB"/>
                </a:solidFill>
              </a:rPr>
              <a:t>, </a:t>
            </a:r>
            <a:r>
              <a:rPr lang="de-DE" b="0" dirty="0" err="1" smtClean="0">
                <a:solidFill>
                  <a:srgbClr val="00A5EB"/>
                </a:solidFill>
              </a:rPr>
              <a:t>low-energy</a:t>
            </a:r>
            <a:r>
              <a:rPr lang="de-DE" b="0" dirty="0" smtClean="0">
                <a:solidFill>
                  <a:srgbClr val="00A5EB"/>
                </a:solidFill>
              </a:rPr>
              <a:t> / high-</a:t>
            </a:r>
            <a:r>
              <a:rPr lang="de-DE" b="0" dirty="0" err="1" smtClean="0">
                <a:solidFill>
                  <a:srgbClr val="00A5EB"/>
                </a:solidFill>
              </a:rPr>
              <a:t>intensity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  <a:r>
              <a:rPr lang="de-DE" b="0" dirty="0" err="1" smtClean="0">
                <a:solidFill>
                  <a:srgbClr val="00A5EB"/>
                </a:solidFill>
              </a:rPr>
              <a:t>machines</a:t>
            </a:r>
            <a:r>
              <a:rPr lang="de-DE" b="0" dirty="0" smtClean="0">
                <a:solidFill>
                  <a:srgbClr val="00A5EB"/>
                </a:solidFill>
              </a:rPr>
              <a:t>, </a:t>
            </a:r>
            <a:r>
              <a:rPr lang="de-DE" b="0" dirty="0" err="1" smtClean="0">
                <a:solidFill>
                  <a:srgbClr val="00A5EB"/>
                </a:solidFill>
              </a:rPr>
              <a:t>neutrinos</a:t>
            </a:r>
            <a:r>
              <a:rPr lang="de-DE" b="0" dirty="0" smtClean="0">
                <a:solidFill>
                  <a:srgbClr val="00A5EB"/>
                </a:solidFill>
              </a:rPr>
              <a:t>, </a:t>
            </a:r>
            <a:r>
              <a:rPr lang="de-DE" b="0" dirty="0" err="1" smtClean="0">
                <a:solidFill>
                  <a:srgbClr val="00A5EB"/>
                </a:solidFill>
              </a:rPr>
              <a:t>astroparticles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  <a:r>
              <a:rPr lang="de-DE" b="0" dirty="0" err="1" smtClean="0">
                <a:solidFill>
                  <a:srgbClr val="00A5EB"/>
                </a:solidFill>
              </a:rPr>
              <a:t>and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  <a:r>
              <a:rPr lang="de-DE" b="0" dirty="0" err="1" smtClean="0">
                <a:solidFill>
                  <a:srgbClr val="00A5EB"/>
                </a:solidFill>
              </a:rPr>
              <a:t>cosmological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  <a:r>
              <a:rPr lang="de-DE" b="0" dirty="0" err="1" smtClean="0">
                <a:solidFill>
                  <a:srgbClr val="00A5EB"/>
                </a:solidFill>
              </a:rPr>
              <a:t>observations</a:t>
            </a:r>
            <a:r>
              <a:rPr lang="de-DE" b="0" dirty="0" smtClean="0">
                <a:solidFill>
                  <a:srgbClr val="00A5EB"/>
                </a:solidFill>
              </a:rPr>
              <a:t> – </a:t>
            </a:r>
            <a:r>
              <a:rPr lang="de-DE" b="0" dirty="0" err="1" smtClean="0">
                <a:solidFill>
                  <a:srgbClr val="00A5EB"/>
                </a:solidFill>
              </a:rPr>
              <a:t>and</a:t>
            </a:r>
            <a:r>
              <a:rPr lang="de-DE" b="0" dirty="0" smtClean="0">
                <a:solidFill>
                  <a:srgbClr val="00A5EB"/>
                </a:solidFill>
              </a:rPr>
              <a:t> all must fit!</a:t>
            </a:r>
            <a:endParaRPr lang="de-DE" b="0" dirty="0">
              <a:solidFill>
                <a:srgbClr val="00A5EB"/>
              </a:solidFill>
            </a:endParaRPr>
          </a:p>
        </p:txBody>
      </p:sp>
      <p:pic>
        <p:nvPicPr>
          <p:cNvPr id="9" name="Picture 8" descr="Screen Shot 2015-07-06 at 15.15.4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11" r="15440"/>
          <a:stretch/>
        </p:blipFill>
        <p:spPr>
          <a:xfrm>
            <a:off x="5996818" y="2032810"/>
            <a:ext cx="2955475" cy="2212735"/>
          </a:xfrm>
          <a:prstGeom prst="rect">
            <a:avLst/>
          </a:prstGeom>
        </p:spPr>
      </p:pic>
      <p:pic>
        <p:nvPicPr>
          <p:cNvPr id="8" name="Picture 7" descr="Screen Shot 2015-07-06 at 15.14.0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97" r="35881"/>
          <a:stretch/>
        </p:blipFill>
        <p:spPr>
          <a:xfrm>
            <a:off x="3292064" y="4309443"/>
            <a:ext cx="2235840" cy="2250672"/>
          </a:xfrm>
          <a:prstGeom prst="rect">
            <a:avLst/>
          </a:prstGeom>
        </p:spPr>
      </p:pic>
      <p:pic>
        <p:nvPicPr>
          <p:cNvPr id="11" name="Picture 10" descr="Screen Shot 2015-07-06 at 15.26.55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" t="2665" r="2737" b="1832"/>
          <a:stretch/>
        </p:blipFill>
        <p:spPr>
          <a:xfrm>
            <a:off x="372690" y="4365353"/>
            <a:ext cx="2106061" cy="20913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52239" t="3322" b="4222"/>
          <a:stretch/>
        </p:blipFill>
        <p:spPr>
          <a:xfrm>
            <a:off x="292100" y="1905989"/>
            <a:ext cx="2370370" cy="22152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r="10456"/>
          <a:stretch/>
        </p:blipFill>
        <p:spPr>
          <a:xfrm>
            <a:off x="5736922" y="4468923"/>
            <a:ext cx="3075291" cy="1768711"/>
          </a:xfrm>
          <a:prstGeom prst="rect">
            <a:avLst/>
          </a:prstGeom>
        </p:spPr>
      </p:pic>
      <p:pic>
        <p:nvPicPr>
          <p:cNvPr id="6" name="Picture 5" descr="Fermi_5_year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470" y="2312381"/>
            <a:ext cx="3257422" cy="167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52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0298" y="917057"/>
            <a:ext cx="7451745" cy="5490514"/>
          </a:xfrm>
        </p:spPr>
        <p:txBody>
          <a:bodyPr/>
          <a:lstStyle/>
          <a:p>
            <a:r>
              <a:rPr lang="de-DE" sz="1900" b="0" dirty="0" err="1" smtClean="0">
                <a:solidFill>
                  <a:srgbClr val="BFBFBF"/>
                </a:solidFill>
              </a:rPr>
              <a:t>Introduction</a:t>
            </a:r>
            <a:r>
              <a:rPr lang="de-DE" sz="1900" b="0" dirty="0" smtClean="0">
                <a:solidFill>
                  <a:srgbClr val="BFBFBF"/>
                </a:solidFill>
              </a:rPr>
              <a:t> – via </a:t>
            </a:r>
            <a:r>
              <a:rPr lang="de-DE" sz="1900" b="0" dirty="0" err="1" smtClean="0">
                <a:solidFill>
                  <a:srgbClr val="BFBFBF"/>
                </a:solidFill>
              </a:rPr>
              <a:t>the</a:t>
            </a:r>
            <a:r>
              <a:rPr lang="de-DE" sz="1900" b="0" dirty="0" smtClean="0">
                <a:solidFill>
                  <a:srgbClr val="BFBFBF"/>
                </a:solidFill>
              </a:rPr>
              <a:t> </a:t>
            </a:r>
            <a:r>
              <a:rPr lang="de-DE" sz="1900" b="0" dirty="0" err="1" smtClean="0">
                <a:solidFill>
                  <a:srgbClr val="BFBFBF"/>
                </a:solidFill>
              </a:rPr>
              <a:t>Higgs</a:t>
            </a:r>
            <a:endParaRPr lang="de-DE" sz="1900" b="0" dirty="0" smtClean="0">
              <a:solidFill>
                <a:srgbClr val="BFBFBF"/>
              </a:solidFill>
            </a:endParaRPr>
          </a:p>
          <a:p>
            <a:r>
              <a:rPr lang="de-DE" sz="1900" b="0" dirty="0" smtClean="0"/>
              <a:t>LHC – </a:t>
            </a:r>
            <a:r>
              <a:rPr lang="de-DE" sz="1900" b="0" dirty="0" err="1" smtClean="0"/>
              <a:t>past</a:t>
            </a:r>
            <a:r>
              <a:rPr lang="de-DE" sz="1900" b="0" dirty="0" smtClean="0"/>
              <a:t>, </a:t>
            </a:r>
            <a:r>
              <a:rPr lang="de-DE" sz="1900" b="0" dirty="0" err="1" smtClean="0"/>
              <a:t>present</a:t>
            </a:r>
            <a:r>
              <a:rPr lang="de-DE" sz="1900" b="0" dirty="0" smtClean="0"/>
              <a:t>, </a:t>
            </a:r>
            <a:r>
              <a:rPr lang="de-DE" sz="1900" b="0" dirty="0" err="1" smtClean="0"/>
              <a:t>future</a:t>
            </a:r>
            <a:endParaRPr lang="de-DE" sz="1900" b="0" dirty="0" smtClean="0"/>
          </a:p>
          <a:p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Some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politics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and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strategy</a:t>
            </a:r>
            <a:endParaRPr lang="de-DE" sz="1900" b="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Lepton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machines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–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precision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and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discovery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potential</a:t>
            </a:r>
          </a:p>
          <a:p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The high-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energy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frontier</a:t>
            </a:r>
            <a:endParaRPr lang="de-DE" sz="1900" b="0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de-DE" sz="1500" b="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00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lep_aerial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293225" cy="6858000"/>
          </a:xfrm>
          <a:noFill/>
        </p:spPr>
      </p:pic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533400" y="1701800"/>
            <a:ext cx="3241675" cy="1727200"/>
            <a:chOff x="336" y="1072"/>
            <a:chExt cx="2042" cy="1088"/>
          </a:xfrm>
        </p:grpSpPr>
        <p:sp>
          <p:nvSpPr>
            <p:cNvPr id="30748" name="Line 70"/>
            <p:cNvSpPr>
              <a:spLocks noChangeShapeType="1"/>
            </p:cNvSpPr>
            <p:nvPr/>
          </p:nvSpPr>
          <p:spPr bwMode="auto">
            <a:xfrm flipV="1">
              <a:off x="1968" y="1269"/>
              <a:ext cx="364" cy="89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9" name="Line 71"/>
            <p:cNvSpPr>
              <a:spLocks noChangeShapeType="1"/>
            </p:cNvSpPr>
            <p:nvPr/>
          </p:nvSpPr>
          <p:spPr bwMode="auto">
            <a:xfrm>
              <a:off x="1968" y="1104"/>
              <a:ext cx="336" cy="16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0" name="Oval 72"/>
            <p:cNvSpPr>
              <a:spLocks noChangeArrowheads="1"/>
            </p:cNvSpPr>
            <p:nvPr/>
          </p:nvSpPr>
          <p:spPr bwMode="auto">
            <a:xfrm>
              <a:off x="2285" y="1251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>
                <a:solidFill>
                  <a:srgbClr val="000000"/>
                </a:solidFill>
              </a:endParaRPr>
            </a:p>
          </p:txBody>
        </p:sp>
        <p:pic>
          <p:nvPicPr>
            <p:cNvPr id="30751" name="Picture 73" descr="bul-pho-2007-07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74"/>
            <p:cNvSpPr txBox="1">
              <a:spLocks noChangeArrowheads="1"/>
            </p:cNvSpPr>
            <p:nvPr/>
          </p:nvSpPr>
          <p:spPr bwMode="auto">
            <a:xfrm>
              <a:off x="1616" y="1072"/>
              <a:ext cx="507" cy="388"/>
            </a:xfrm>
            <a:prstGeom prst="rect">
              <a:avLst/>
            </a:prstGeom>
            <a:solidFill>
              <a:srgbClr val="EED29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de-CH" sz="2200" b="1">
                  <a:solidFill>
                    <a:srgbClr val="006600"/>
                  </a:solidFill>
                  <a:latin typeface="Century Gothic" charset="0"/>
                </a:rPr>
                <a:t>CMS</a:t>
              </a:r>
              <a:r>
                <a:rPr lang="de-CH" sz="1200" b="1">
                  <a:solidFill>
                    <a:srgbClr val="006600"/>
                  </a:solidFill>
                  <a:latin typeface="Century Gothic" charset="0"/>
                </a:rPr>
                <a:t/>
              </a:r>
              <a:br>
                <a:rPr lang="de-CH" sz="1200" b="1">
                  <a:solidFill>
                    <a:srgbClr val="006600"/>
                  </a:solidFill>
                  <a:latin typeface="Century Gothic" charset="0"/>
                </a:rPr>
              </a:br>
              <a:r>
                <a:rPr lang="de-CH" sz="1200" b="1">
                  <a:solidFill>
                    <a:srgbClr val="006600"/>
                  </a:solidFill>
                  <a:latin typeface="Century Gothic" charset="0"/>
                </a:rPr>
                <a:t>TOTEM</a:t>
              </a:r>
              <a:endParaRPr lang="de-CH" sz="12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152400" y="4483100"/>
            <a:ext cx="2286000" cy="1462088"/>
            <a:chOff x="96" y="2824"/>
            <a:chExt cx="1440" cy="921"/>
          </a:xfrm>
        </p:grpSpPr>
        <p:sp>
          <p:nvSpPr>
            <p:cNvPr id="30743" name="Oval 76"/>
            <p:cNvSpPr>
              <a:spLocks noChangeArrowheads="1"/>
            </p:cNvSpPr>
            <p:nvPr/>
          </p:nvSpPr>
          <p:spPr bwMode="auto">
            <a:xfrm>
              <a:off x="1452" y="3199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30744" name="Line 77"/>
            <p:cNvSpPr>
              <a:spLocks noChangeShapeType="1"/>
            </p:cNvSpPr>
            <p:nvPr/>
          </p:nvSpPr>
          <p:spPr bwMode="auto">
            <a:xfrm>
              <a:off x="1326" y="2832"/>
              <a:ext cx="168" cy="32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5" name="Line 78"/>
            <p:cNvSpPr>
              <a:spLocks noChangeShapeType="1"/>
            </p:cNvSpPr>
            <p:nvPr/>
          </p:nvSpPr>
          <p:spPr bwMode="auto">
            <a:xfrm flipV="1">
              <a:off x="1344" y="3203"/>
              <a:ext cx="150" cy="54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0746" name="Picture 79" descr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32"/>
              <a:ext cx="1232" cy="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7" name="Text Box 80"/>
            <p:cNvSpPr txBox="1">
              <a:spLocks noChangeArrowheads="1"/>
            </p:cNvSpPr>
            <p:nvPr/>
          </p:nvSpPr>
          <p:spPr bwMode="auto">
            <a:xfrm>
              <a:off x="687" y="2824"/>
              <a:ext cx="615" cy="271"/>
            </a:xfrm>
            <a:prstGeom prst="rect">
              <a:avLst/>
            </a:prstGeom>
            <a:solidFill>
              <a:srgbClr val="EED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de-CH" sz="2200" b="1">
                  <a:solidFill>
                    <a:srgbClr val="008000"/>
                  </a:solidFill>
                  <a:latin typeface="Century Gothic" charset="0"/>
                </a:rPr>
                <a:t>ALICE</a:t>
              </a:r>
              <a:endParaRPr lang="de-CH" sz="2200" b="1">
                <a:solidFill>
                  <a:srgbClr val="008000"/>
                </a:solidFill>
                <a:latin typeface="Tahoma" charset="0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6705600" y="1720850"/>
            <a:ext cx="2430463" cy="1978025"/>
            <a:chOff x="4224" y="1084"/>
            <a:chExt cx="1531" cy="1246"/>
          </a:xfrm>
        </p:grpSpPr>
        <p:grpSp>
          <p:nvGrpSpPr>
            <p:cNvPr id="30736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739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0740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41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0742" name="Picture 86" descr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737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27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571" cy="271"/>
            </a:xfrm>
            <a:prstGeom prst="rect">
              <a:avLst/>
            </a:prstGeom>
            <a:solidFill>
              <a:srgbClr val="EED29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de-CH" sz="2200" b="1">
                  <a:solidFill>
                    <a:srgbClr val="008000"/>
                  </a:solidFill>
                  <a:latin typeface="Century Gothic" charset="0"/>
                </a:rPr>
                <a:t>LHCb</a:t>
              </a:r>
              <a:endParaRPr lang="de-CH" sz="22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endParaRPr>
            </a:p>
          </p:txBody>
        </p:sp>
      </p:grpSp>
      <p:grpSp>
        <p:nvGrpSpPr>
          <p:cNvPr id="6" name="Group 89"/>
          <p:cNvGrpSpPr>
            <a:grpSpLocks/>
          </p:cNvGrpSpPr>
          <p:nvPr/>
        </p:nvGrpSpPr>
        <p:grpSpPr bwMode="auto">
          <a:xfrm>
            <a:off x="5715000" y="4724400"/>
            <a:ext cx="3338513" cy="2076450"/>
            <a:chOff x="3600" y="2976"/>
            <a:chExt cx="2059" cy="1159"/>
          </a:xfrm>
        </p:grpSpPr>
        <p:grpSp>
          <p:nvGrpSpPr>
            <p:cNvPr id="30729" name="Group 90"/>
            <p:cNvGrpSpPr>
              <a:grpSpLocks/>
            </p:cNvGrpSpPr>
            <p:nvPr/>
          </p:nvGrpSpPr>
          <p:grpSpPr bwMode="auto">
            <a:xfrm>
              <a:off x="3600" y="2976"/>
              <a:ext cx="1920" cy="1063"/>
              <a:chOff x="3600" y="2976"/>
              <a:chExt cx="1920" cy="1063"/>
            </a:xfrm>
          </p:grpSpPr>
          <p:sp>
            <p:nvSpPr>
              <p:cNvPr id="30732" name="Oval 91"/>
              <p:cNvSpPr>
                <a:spLocks noChangeArrowheads="1"/>
              </p:cNvSpPr>
              <p:nvPr/>
            </p:nvSpPr>
            <p:spPr bwMode="auto">
              <a:xfrm>
                <a:off x="3600" y="3247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0733" name="Line 92"/>
              <p:cNvSpPr>
                <a:spLocks noChangeShapeType="1"/>
              </p:cNvSpPr>
              <p:nvPr/>
            </p:nvSpPr>
            <p:spPr bwMode="auto">
              <a:xfrm flipV="1">
                <a:off x="3638" y="2976"/>
                <a:ext cx="298" cy="271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34" name="Line 93"/>
              <p:cNvSpPr>
                <a:spLocks noChangeShapeType="1"/>
              </p:cNvSpPr>
              <p:nvPr/>
            </p:nvSpPr>
            <p:spPr bwMode="auto">
              <a:xfrm>
                <a:off x="3638" y="3286"/>
                <a:ext cx="250" cy="74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0735" name="Picture 94" descr="0511013_01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88" y="2976"/>
                <a:ext cx="1632" cy="1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730" name="Rectangle 95"/>
            <p:cNvSpPr>
              <a:spLocks noChangeArrowheads="1"/>
            </p:cNvSpPr>
            <p:nvPr/>
          </p:nvSpPr>
          <p:spPr bwMode="auto">
            <a:xfrm>
              <a:off x="5130" y="3846"/>
              <a:ext cx="384" cy="192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30731" name="Text Box 96"/>
            <p:cNvSpPr txBox="1">
              <a:spLocks noChangeArrowheads="1"/>
            </p:cNvSpPr>
            <p:nvPr/>
          </p:nvSpPr>
          <p:spPr bwMode="auto">
            <a:xfrm>
              <a:off x="5040" y="3792"/>
              <a:ext cx="619" cy="343"/>
            </a:xfrm>
            <a:prstGeom prst="rect">
              <a:avLst/>
            </a:prstGeom>
            <a:solidFill>
              <a:srgbClr val="EED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de-CH" sz="2200" b="1">
                  <a:solidFill>
                    <a:srgbClr val="008000"/>
                  </a:solidFill>
                  <a:latin typeface="Century Gothic" charset="0"/>
                </a:rPr>
                <a:t>ATLAS</a:t>
              </a:r>
              <a:r>
                <a:rPr lang="de-CH" sz="1200" b="1">
                  <a:solidFill>
                    <a:srgbClr val="008000"/>
                  </a:solidFill>
                  <a:latin typeface="Century Gothic" charset="0"/>
                </a:rPr>
                <a:t/>
              </a:r>
              <a:br>
                <a:rPr lang="de-CH" sz="1200" b="1">
                  <a:solidFill>
                    <a:srgbClr val="008000"/>
                  </a:solidFill>
                  <a:latin typeface="Century Gothic" charset="0"/>
                </a:rPr>
              </a:br>
              <a:r>
                <a:rPr lang="de-CH" sz="1200" b="1">
                  <a:solidFill>
                    <a:srgbClr val="008000"/>
                  </a:solidFill>
                  <a:latin typeface="Century Gothic" charset="0"/>
                </a:rPr>
                <a:t>LHCf</a:t>
              </a:r>
            </a:p>
          </p:txBody>
        </p:sp>
      </p:grpSp>
      <p:sp>
        <p:nvSpPr>
          <p:cNvPr id="30727" name="Text Box 15"/>
          <p:cNvSpPr txBox="1">
            <a:spLocks noChangeArrowheads="1"/>
          </p:cNvSpPr>
          <p:nvPr/>
        </p:nvSpPr>
        <p:spPr bwMode="auto">
          <a:xfrm>
            <a:off x="160338" y="198438"/>
            <a:ext cx="5183187" cy="1077912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4D4D4D"/>
                </a:solidFill>
                <a:cs typeface="Times New Roman" charset="0"/>
              </a:rPr>
              <a:t>– Proton-proton collider, √s = 14 </a:t>
            </a:r>
            <a:r>
              <a:rPr lang="en-US" dirty="0" err="1">
                <a:solidFill>
                  <a:srgbClr val="4D4D4D"/>
                </a:solidFill>
                <a:cs typeface="Times New Roman" charset="0"/>
              </a:rPr>
              <a:t>TeV</a:t>
            </a:r>
            <a:r>
              <a:rPr lang="en-US" dirty="0">
                <a:solidFill>
                  <a:srgbClr val="4D4D4D"/>
                </a:solidFill>
                <a:cs typeface="Times New Roman" charset="0"/>
              </a:rPr>
              <a:t> = 14</a:t>
            </a:r>
            <a:r>
              <a:rPr lang="en-US" dirty="0">
                <a:solidFill>
                  <a:srgbClr val="4D4D4D"/>
                </a:solidFill>
                <a:cs typeface="Arial" charset="0"/>
              </a:rPr>
              <a:t>·10</a:t>
            </a:r>
            <a:r>
              <a:rPr lang="en-US" baseline="30000" dirty="0">
                <a:solidFill>
                  <a:srgbClr val="4D4D4D"/>
                </a:solidFill>
                <a:cs typeface="Arial" charset="0"/>
              </a:rPr>
              <a:t>12</a:t>
            </a:r>
            <a:r>
              <a:rPr lang="en-US" dirty="0">
                <a:solidFill>
                  <a:srgbClr val="4D4D4D"/>
                </a:solidFill>
                <a:cs typeface="Arial" charset="0"/>
              </a:rPr>
              <a:t> </a:t>
            </a:r>
            <a:r>
              <a:rPr lang="en-US" dirty="0" err="1">
                <a:solidFill>
                  <a:srgbClr val="4D4D4D"/>
                </a:solidFill>
                <a:cs typeface="Arial" charset="0"/>
              </a:rPr>
              <a:t>eV</a:t>
            </a:r>
            <a:r>
              <a:rPr lang="en-US" dirty="0">
                <a:solidFill>
                  <a:srgbClr val="4D4D4D"/>
                </a:solidFill>
                <a:cs typeface="Times New Roman" charset="0"/>
              </a:rPr>
              <a:t/>
            </a:r>
            <a:br>
              <a:rPr lang="en-US" dirty="0">
                <a:solidFill>
                  <a:srgbClr val="4D4D4D"/>
                </a:solidFill>
                <a:cs typeface="Times New Roman" charset="0"/>
              </a:rPr>
            </a:br>
            <a:r>
              <a:rPr lang="en-US" dirty="0">
                <a:solidFill>
                  <a:srgbClr val="4D4D4D"/>
                </a:solidFill>
                <a:cs typeface="Times New Roman" charset="0"/>
              </a:rPr>
              <a:t>– BC frequency: 40 MHz (25 ns, </a:t>
            </a:r>
            <a:r>
              <a:rPr lang="en-US" dirty="0" smtClean="0">
                <a:solidFill>
                  <a:srgbClr val="4D4D4D"/>
                </a:solidFill>
                <a:cs typeface="Times New Roman" charset="0"/>
              </a:rPr>
              <a:t>+ pile-up) </a:t>
            </a:r>
            <a:r>
              <a:rPr lang="en-US" dirty="0">
                <a:solidFill>
                  <a:srgbClr val="4D4D4D"/>
                </a:solidFill>
                <a:cs typeface="Times New Roman" charset="0"/>
              </a:rPr>
              <a:t/>
            </a:r>
            <a:br>
              <a:rPr lang="en-US" dirty="0">
                <a:solidFill>
                  <a:srgbClr val="4D4D4D"/>
                </a:solidFill>
                <a:cs typeface="Times New Roman" charset="0"/>
              </a:rPr>
            </a:br>
            <a:r>
              <a:rPr lang="en-US" dirty="0">
                <a:solidFill>
                  <a:srgbClr val="4D4D4D"/>
                </a:solidFill>
                <a:cs typeface="Times New Roman" charset="0"/>
              </a:rPr>
              <a:t>– design </a:t>
            </a:r>
            <a:r>
              <a:rPr lang="en-US" dirty="0" err="1">
                <a:solidFill>
                  <a:srgbClr val="4D4D4D"/>
                </a:solidFill>
                <a:cs typeface="Times New Roman" charset="0"/>
              </a:rPr>
              <a:t>lumi</a:t>
            </a:r>
            <a:r>
              <a:rPr lang="en-US" dirty="0">
                <a:solidFill>
                  <a:srgbClr val="4D4D4D"/>
                </a:solidFill>
                <a:cs typeface="Times New Roman" charset="0"/>
              </a:rPr>
              <a:t>: </a:t>
            </a:r>
            <a:r>
              <a:rPr lang="en-US" dirty="0">
                <a:solidFill>
                  <a:srgbClr val="4D4D4D"/>
                </a:solidFill>
                <a:cs typeface="Arial" charset="0"/>
              </a:rPr>
              <a:t>10</a:t>
            </a:r>
            <a:r>
              <a:rPr lang="en-US" baseline="30000" dirty="0">
                <a:solidFill>
                  <a:srgbClr val="4D4D4D"/>
                </a:solidFill>
                <a:cs typeface="Arial" charset="0"/>
              </a:rPr>
              <a:t>34</a:t>
            </a:r>
            <a:r>
              <a:rPr lang="en-US" dirty="0">
                <a:solidFill>
                  <a:srgbClr val="4D4D4D"/>
                </a:solidFill>
                <a:cs typeface="Arial" charset="0"/>
              </a:rPr>
              <a:t> cm</a:t>
            </a:r>
            <a:r>
              <a:rPr lang="en-US" baseline="30000" dirty="0">
                <a:solidFill>
                  <a:srgbClr val="4D4D4D"/>
                </a:solidFill>
                <a:cs typeface="Arial" charset="0"/>
              </a:rPr>
              <a:t>-2</a:t>
            </a:r>
            <a:r>
              <a:rPr lang="en-US" dirty="0">
                <a:solidFill>
                  <a:srgbClr val="4D4D4D"/>
                </a:solidFill>
                <a:cs typeface="Arial" charset="0"/>
              </a:rPr>
              <a:t>s</a:t>
            </a:r>
            <a:r>
              <a:rPr lang="en-US" baseline="30000" dirty="0">
                <a:solidFill>
                  <a:srgbClr val="4D4D4D"/>
                </a:solidFill>
                <a:cs typeface="Arial" charset="0"/>
              </a:rPr>
              <a:t>-1</a:t>
            </a:r>
            <a:r>
              <a:rPr lang="en-US" dirty="0">
                <a:solidFill>
                  <a:srgbClr val="4D4D4D"/>
                </a:solidFill>
                <a:cs typeface="Times New Roman" charset="0"/>
              </a:rPr>
              <a:t>, </a:t>
            </a:r>
            <a:r>
              <a:rPr lang="en-US" dirty="0" smtClean="0">
                <a:solidFill>
                  <a:srgbClr val="4D4D4D"/>
                </a:solidFill>
                <a:cs typeface="Times New Roman" charset="0"/>
              </a:rPr>
              <a:t>100 fb</a:t>
            </a:r>
            <a:r>
              <a:rPr lang="en-US" baseline="30000" dirty="0">
                <a:solidFill>
                  <a:srgbClr val="4D4D4D"/>
                </a:solidFill>
                <a:cs typeface="Times New Roman" charset="0"/>
              </a:rPr>
              <a:t>-1</a:t>
            </a:r>
            <a:r>
              <a:rPr lang="en-US" dirty="0">
                <a:solidFill>
                  <a:srgbClr val="4D4D4D"/>
                </a:solidFill>
                <a:cs typeface="Times New Roman" charset="0"/>
              </a:rPr>
              <a:t>/a. </a:t>
            </a:r>
            <a:br>
              <a:rPr lang="en-US" dirty="0">
                <a:solidFill>
                  <a:srgbClr val="4D4D4D"/>
                </a:solidFill>
                <a:cs typeface="Times New Roman" charset="0"/>
              </a:rPr>
            </a:br>
            <a:r>
              <a:rPr lang="en-US" dirty="0">
                <a:solidFill>
                  <a:srgbClr val="4D4D4D"/>
                </a:solidFill>
                <a:cs typeface="Times New Roman" charset="0"/>
              </a:rPr>
              <a:t>– ATLAS, CMS (</a:t>
            </a:r>
            <a:r>
              <a:rPr lang="en-US" dirty="0" err="1">
                <a:solidFill>
                  <a:srgbClr val="4D4D4D"/>
                </a:solidFill>
                <a:cs typeface="Times New Roman" charset="0"/>
              </a:rPr>
              <a:t>LHCb</a:t>
            </a:r>
            <a:r>
              <a:rPr lang="en-US" dirty="0">
                <a:solidFill>
                  <a:srgbClr val="4D4D4D"/>
                </a:solidFill>
                <a:cs typeface="Times New Roman" charset="0"/>
              </a:rPr>
              <a:t>, ALICE, TOTEM, </a:t>
            </a:r>
            <a:r>
              <a:rPr lang="en-US" dirty="0" err="1">
                <a:solidFill>
                  <a:srgbClr val="4D4D4D"/>
                </a:solidFill>
                <a:cs typeface="Times New Roman" charset="0"/>
              </a:rPr>
              <a:t>LHCf</a:t>
            </a:r>
            <a:r>
              <a:rPr lang="en-US" dirty="0">
                <a:solidFill>
                  <a:srgbClr val="4D4D4D"/>
                </a:solidFill>
                <a:cs typeface="Times New Roman" charset="0"/>
              </a:rPr>
              <a:t>)</a:t>
            </a:r>
            <a:endParaRPr lang="en-US" dirty="0">
              <a:solidFill>
                <a:srgbClr val="4D4D4D"/>
              </a:solidFill>
              <a:cs typeface="Arial" charset="0"/>
            </a:endParaRPr>
          </a:p>
        </p:txBody>
      </p:sp>
      <p:pic>
        <p:nvPicPr>
          <p:cNvPr id="30728" name="Picture 10" descr="LHC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563" y="190500"/>
            <a:ext cx="7921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5709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66384" y="2787529"/>
            <a:ext cx="8645829" cy="3767029"/>
            <a:chOff x="420309" y="3493315"/>
            <a:chExt cx="8391904" cy="3215876"/>
          </a:xfrm>
        </p:grpSpPr>
        <p:pic>
          <p:nvPicPr>
            <p:cNvPr id="7" name="Picture 6" descr="Screen Shot 2014-11-04 at 23.07.59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309" y="3493315"/>
              <a:ext cx="8391904" cy="3215876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 bwMode="auto">
            <a:xfrm>
              <a:off x="1946212" y="3705811"/>
              <a:ext cx="2887339" cy="3233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" name="Title 1"/>
          <p:cNvSpPr txBox="1">
            <a:spLocks/>
          </p:cNvSpPr>
          <p:nvPr/>
        </p:nvSpPr>
        <p:spPr>
          <a:xfrm>
            <a:off x="292100" y="103188"/>
            <a:ext cx="8520113" cy="54451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l"/>
            <a:r>
              <a:rPr lang="de-DE" dirty="0" smtClean="0"/>
              <a:t>The Large </a:t>
            </a:r>
            <a:r>
              <a:rPr lang="de-DE" dirty="0" err="1" smtClean="0"/>
              <a:t>Hadron</a:t>
            </a:r>
            <a:r>
              <a:rPr lang="de-DE" dirty="0" smtClean="0"/>
              <a:t> </a:t>
            </a:r>
            <a:r>
              <a:rPr lang="de-DE" dirty="0" err="1" smtClean="0"/>
              <a:t>Collider</a:t>
            </a:r>
            <a:endParaRPr lang="de-DE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92100" y="724306"/>
            <a:ext cx="5238426" cy="6021976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20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900" b="0" dirty="0" err="1" smtClean="0"/>
              <a:t>At</a:t>
            </a:r>
            <a:r>
              <a:rPr lang="de-DE" sz="1900" b="0" dirty="0" smtClean="0"/>
              <a:t> least 20 </a:t>
            </a:r>
            <a:r>
              <a:rPr lang="de-DE" sz="1900" b="0" dirty="0" err="1" smtClean="0"/>
              <a:t>years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physics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programme</a:t>
            </a:r>
            <a:r>
              <a:rPr lang="de-DE" sz="1900" b="0" dirty="0" smtClean="0"/>
              <a:t> </a:t>
            </a:r>
            <a:br>
              <a:rPr lang="de-DE" sz="1900" b="0" dirty="0" smtClean="0"/>
            </a:br>
            <a:r>
              <a:rPr lang="de-DE" sz="1900" b="0" dirty="0" err="1" smtClean="0"/>
              <a:t>yet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to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come</a:t>
            </a:r>
            <a:r>
              <a:rPr lang="de-DE" sz="1900" b="0" dirty="0" smtClean="0"/>
              <a:t> - </a:t>
            </a:r>
            <a:r>
              <a:rPr lang="de-DE" sz="1900" b="0" dirty="0" err="1"/>
              <a:t>w</a:t>
            </a:r>
            <a:r>
              <a:rPr lang="de-DE" sz="1900" b="0" dirty="0" err="1" smtClean="0"/>
              <a:t>e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have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only</a:t>
            </a:r>
            <a:r>
              <a:rPr lang="de-DE" sz="1900" b="0" dirty="0" smtClean="0"/>
              <a:t> just </a:t>
            </a:r>
            <a:r>
              <a:rPr lang="de-DE" sz="1900" b="0" dirty="0" err="1" smtClean="0"/>
              <a:t>begun</a:t>
            </a:r>
            <a:r>
              <a:rPr lang="de-DE" sz="1900" b="0" dirty="0" smtClean="0"/>
              <a:t>:</a:t>
            </a:r>
          </a:p>
          <a:p>
            <a:pPr marL="365125" lvl="1"/>
            <a:r>
              <a:rPr lang="de-DE" sz="1700" b="0" dirty="0" err="1">
                <a:solidFill>
                  <a:srgbClr val="00A5EB"/>
                </a:solidFill>
              </a:rPr>
              <a:t>V</a:t>
            </a:r>
            <a:r>
              <a:rPr lang="de-DE" sz="1700" b="0" dirty="0" err="1" smtClean="0">
                <a:solidFill>
                  <a:srgbClr val="00A5EB"/>
                </a:solidFill>
              </a:rPr>
              <a:t>ery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successful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err="1">
                <a:solidFill>
                  <a:srgbClr val="00A5EB"/>
                </a:solidFill>
              </a:rPr>
              <a:t>operation</a:t>
            </a:r>
            <a:r>
              <a:rPr lang="de-DE" sz="1700" b="0" dirty="0">
                <a:solidFill>
                  <a:srgbClr val="00A5EB"/>
                </a:solidFill>
              </a:rPr>
              <a:t> </a:t>
            </a:r>
            <a:r>
              <a:rPr lang="de-DE" sz="1700" b="0" dirty="0" smtClean="0">
                <a:solidFill>
                  <a:srgbClr val="00A5EB"/>
                </a:solidFill>
              </a:rPr>
              <a:t>in Run 1 (2010-12)</a:t>
            </a:r>
            <a:br>
              <a:rPr lang="de-DE" sz="1700" b="0" dirty="0" smtClean="0">
                <a:solidFill>
                  <a:srgbClr val="00A5EB"/>
                </a:solidFill>
              </a:rPr>
            </a:br>
            <a:r>
              <a:rPr lang="de-DE" sz="1700" b="0" dirty="0" err="1" smtClean="0">
                <a:solidFill>
                  <a:srgbClr val="00A5EB"/>
                </a:solidFill>
              </a:rPr>
              <a:t>at</a:t>
            </a:r>
            <a:r>
              <a:rPr lang="de-DE" sz="1700" b="0" dirty="0" smtClean="0">
                <a:solidFill>
                  <a:srgbClr val="00A5EB"/>
                </a:solidFill>
              </a:rPr>
              <a:t> 8 </a:t>
            </a:r>
            <a:r>
              <a:rPr lang="de-DE" sz="1700" b="0" dirty="0" err="1" smtClean="0">
                <a:solidFill>
                  <a:srgbClr val="00A5EB"/>
                </a:solidFill>
              </a:rPr>
              <a:t>TeV</a:t>
            </a:r>
            <a:r>
              <a:rPr lang="de-DE" sz="1700" b="0" dirty="0" smtClean="0">
                <a:solidFill>
                  <a:srgbClr val="00A5EB"/>
                </a:solidFill>
              </a:rPr>
              <a:t>; </a:t>
            </a:r>
            <a:r>
              <a:rPr lang="de-DE" sz="1700" b="0" dirty="0" err="1" smtClean="0">
                <a:solidFill>
                  <a:srgbClr val="00A5EB"/>
                </a:solidFill>
              </a:rPr>
              <a:t>about</a:t>
            </a:r>
            <a:r>
              <a:rPr lang="de-DE" sz="1700" b="0" dirty="0" smtClean="0">
                <a:solidFill>
                  <a:srgbClr val="00A5EB"/>
                </a:solidFill>
              </a:rPr>
              <a:t> 30 fb</a:t>
            </a:r>
            <a:r>
              <a:rPr lang="de-DE" sz="1700" b="0" baseline="30000" dirty="0" smtClean="0">
                <a:solidFill>
                  <a:srgbClr val="00A5EB"/>
                </a:solidFill>
              </a:rPr>
              <a:t>-1</a:t>
            </a:r>
            <a:r>
              <a:rPr lang="de-DE" sz="1700" b="0" dirty="0" smtClean="0">
                <a:solidFill>
                  <a:srgbClr val="00A5EB"/>
                </a:solidFill>
              </a:rPr>
              <a:t> per </a:t>
            </a:r>
            <a:r>
              <a:rPr lang="de-DE" sz="1700" b="0" dirty="0" err="1" smtClean="0">
                <a:solidFill>
                  <a:srgbClr val="00A5EB"/>
                </a:solidFill>
              </a:rPr>
              <a:t>experiment</a:t>
            </a:r>
            <a:r>
              <a:rPr lang="de-DE" sz="1700" b="0" dirty="0" smtClean="0">
                <a:solidFill>
                  <a:srgbClr val="00A5EB"/>
                </a:solidFill>
              </a:rPr>
              <a:t>.</a:t>
            </a:r>
            <a:endParaRPr lang="de-DE" sz="1700" b="0" dirty="0">
              <a:solidFill>
                <a:srgbClr val="00A5EB"/>
              </a:solidFill>
            </a:endParaRPr>
          </a:p>
          <a:p>
            <a:pPr marL="365125" lvl="1"/>
            <a:r>
              <a:rPr lang="de-DE" sz="1700" b="0" dirty="0" smtClean="0">
                <a:solidFill>
                  <a:srgbClr val="00A5EB"/>
                </a:solidFill>
              </a:rPr>
              <a:t>Half </a:t>
            </a:r>
            <a:r>
              <a:rPr lang="de-DE" sz="1700" b="0" dirty="0" err="1" smtClean="0">
                <a:solidFill>
                  <a:srgbClr val="00A5EB"/>
                </a:solidFill>
              </a:rPr>
              <a:t>the</a:t>
            </a:r>
            <a:r>
              <a:rPr lang="de-DE" sz="1700" b="0" dirty="0" smtClean="0">
                <a:solidFill>
                  <a:srgbClr val="00A5EB"/>
                </a:solidFill>
              </a:rPr>
              <a:t> design </a:t>
            </a:r>
            <a:r>
              <a:rPr lang="de-DE" sz="1700" b="0" dirty="0" err="1" smtClean="0">
                <a:solidFill>
                  <a:srgbClr val="00A5EB"/>
                </a:solidFill>
              </a:rPr>
              <a:t>energy</a:t>
            </a:r>
            <a:r>
              <a:rPr lang="de-DE" sz="1700" b="0" dirty="0" smtClean="0">
                <a:solidFill>
                  <a:srgbClr val="00A5EB"/>
                </a:solidFill>
              </a:rPr>
              <a:t>, </a:t>
            </a:r>
            <a:r>
              <a:rPr lang="de-DE" sz="1700" b="0" dirty="0" err="1" smtClean="0">
                <a:solidFill>
                  <a:srgbClr val="00A5EB"/>
                </a:solidFill>
              </a:rPr>
              <a:t>one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percent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of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the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br>
              <a:rPr lang="de-DE" sz="1700" b="0" dirty="0" smtClean="0">
                <a:solidFill>
                  <a:srgbClr val="00A5EB"/>
                </a:solidFill>
              </a:rPr>
            </a:br>
            <a:r>
              <a:rPr lang="de-DE" sz="1700" b="0" dirty="0" smtClean="0">
                <a:solidFill>
                  <a:srgbClr val="00A5EB"/>
                </a:solidFill>
              </a:rPr>
              <a:t>design </a:t>
            </a:r>
            <a:r>
              <a:rPr lang="de-DE" sz="1700" b="0" dirty="0" err="1" smtClean="0">
                <a:solidFill>
                  <a:srgbClr val="00A5EB"/>
                </a:solidFill>
              </a:rPr>
              <a:t>luminosity</a:t>
            </a:r>
            <a:r>
              <a:rPr lang="de-DE" sz="1700" b="0" dirty="0" smtClean="0">
                <a:solidFill>
                  <a:srgbClr val="00A5EB"/>
                </a:solidFill>
              </a:rPr>
              <a:t>:  </a:t>
            </a:r>
            <a:br>
              <a:rPr lang="de-DE" sz="1700" b="0" dirty="0" smtClean="0">
                <a:solidFill>
                  <a:srgbClr val="00A5EB"/>
                </a:solidFill>
              </a:rPr>
            </a:br>
            <a:r>
              <a:rPr lang="de-DE" sz="1700" b="0" dirty="0" smtClean="0">
                <a:solidFill>
                  <a:srgbClr val="00A5EB"/>
                </a:solidFill>
              </a:rPr>
              <a:t>≈ 30 fb</a:t>
            </a:r>
            <a:r>
              <a:rPr lang="de-DE" sz="1700" b="0" baseline="30000" dirty="0" smtClean="0">
                <a:solidFill>
                  <a:srgbClr val="00A5EB"/>
                </a:solidFill>
              </a:rPr>
              <a:t>-1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by</a:t>
            </a:r>
            <a:r>
              <a:rPr lang="de-DE" sz="1700" b="0" dirty="0" smtClean="0">
                <a:solidFill>
                  <a:srgbClr val="00A5EB"/>
                </a:solidFill>
              </a:rPr>
              <a:t> end </a:t>
            </a:r>
            <a:r>
              <a:rPr lang="de-DE" sz="1700" b="0" dirty="0" err="1" smtClean="0">
                <a:solidFill>
                  <a:srgbClr val="00A5EB"/>
                </a:solidFill>
              </a:rPr>
              <a:t>of</a:t>
            </a:r>
            <a:r>
              <a:rPr lang="de-DE" sz="1700" b="0" dirty="0" smtClean="0">
                <a:solidFill>
                  <a:srgbClr val="00A5EB"/>
                </a:solidFill>
              </a:rPr>
              <a:t> 2012  </a:t>
            </a:r>
            <a:br>
              <a:rPr lang="de-DE" sz="1700" b="0" dirty="0" smtClean="0">
                <a:solidFill>
                  <a:srgbClr val="00A5EB"/>
                </a:solidFill>
              </a:rPr>
            </a:br>
            <a:r>
              <a:rPr lang="de-DE" sz="1700" b="0" dirty="0" smtClean="0">
                <a:solidFill>
                  <a:srgbClr val="00A5EB"/>
                </a:solidFill>
              </a:rPr>
              <a:t>≈ </a:t>
            </a:r>
            <a:r>
              <a:rPr lang="de-DE" sz="1700" b="0" dirty="0">
                <a:solidFill>
                  <a:srgbClr val="00A5EB"/>
                </a:solidFill>
              </a:rPr>
              <a:t>3000 </a:t>
            </a:r>
            <a:r>
              <a:rPr lang="de-DE" sz="1700" b="0" dirty="0" smtClean="0">
                <a:solidFill>
                  <a:srgbClr val="00A5EB"/>
                </a:solidFill>
              </a:rPr>
              <a:t>fb</a:t>
            </a:r>
            <a:r>
              <a:rPr lang="de-DE" sz="1700" b="0" baseline="30000" dirty="0" smtClean="0">
                <a:solidFill>
                  <a:srgbClr val="00A5EB"/>
                </a:solidFill>
              </a:rPr>
              <a:t>-1 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expected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by</a:t>
            </a:r>
            <a:r>
              <a:rPr lang="de-DE" sz="1700" b="0" dirty="0" smtClean="0">
                <a:solidFill>
                  <a:srgbClr val="00A5EB"/>
                </a:solidFill>
              </a:rPr>
              <a:t> 2035</a:t>
            </a:r>
          </a:p>
        </p:txBody>
      </p:sp>
      <p:pic>
        <p:nvPicPr>
          <p:cNvPr id="4" name="Picture 3" descr="int_lumi_cumulative_pp_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583" y="78657"/>
            <a:ext cx="3943716" cy="295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68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Higgs</a:t>
            </a:r>
            <a:r>
              <a:rPr lang="de-DE" dirty="0" smtClean="0"/>
              <a:t> </a:t>
            </a:r>
            <a:r>
              <a:rPr lang="de-DE" dirty="0" err="1"/>
              <a:t>p</a:t>
            </a:r>
            <a:r>
              <a:rPr lang="de-DE" dirty="0" err="1" smtClean="0"/>
              <a:t>hysics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LHC – a </a:t>
            </a:r>
            <a:r>
              <a:rPr lang="de-DE" dirty="0" err="1" smtClean="0"/>
              <a:t>major</a:t>
            </a:r>
            <a:r>
              <a:rPr lang="de-DE" dirty="0" smtClean="0"/>
              <a:t> </a:t>
            </a:r>
            <a:r>
              <a:rPr lang="de-DE" dirty="0" err="1" smtClean="0"/>
              <a:t>focus</a:t>
            </a:r>
            <a:endParaRPr lang="de-DE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92099" y="911656"/>
            <a:ext cx="8590301" cy="5281325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20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2000" b="0" dirty="0" err="1" smtClean="0"/>
              <a:t>Among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others</a:t>
            </a:r>
            <a:r>
              <a:rPr lang="de-DE" sz="2000" b="0" dirty="0" smtClean="0"/>
              <a:t>, </a:t>
            </a:r>
            <a:r>
              <a:rPr lang="de-DE" sz="2000" b="0" dirty="0" err="1" smtClean="0"/>
              <a:t>studies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of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the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Higgs</a:t>
            </a:r>
            <a:r>
              <a:rPr lang="de-DE" sz="2000" b="0" dirty="0" smtClean="0"/>
              <a:t> </a:t>
            </a:r>
            <a:br>
              <a:rPr lang="de-DE" sz="2000" b="0" dirty="0" smtClean="0"/>
            </a:br>
            <a:r>
              <a:rPr lang="de-DE" sz="2000" b="0" dirty="0" err="1" smtClean="0"/>
              <a:t>boson</a:t>
            </a:r>
            <a:r>
              <a:rPr lang="de-DE" sz="2000" b="0" dirty="0" smtClean="0"/>
              <a:t> will </a:t>
            </a:r>
            <a:r>
              <a:rPr lang="de-DE" sz="2000" b="0" dirty="0" err="1" smtClean="0"/>
              <a:t>be</a:t>
            </a:r>
            <a:r>
              <a:rPr lang="de-DE" sz="2000" b="0" dirty="0" smtClean="0"/>
              <a:t> in </a:t>
            </a:r>
            <a:r>
              <a:rPr lang="de-DE" sz="2000" b="0" dirty="0" err="1" smtClean="0"/>
              <a:t>the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focus</a:t>
            </a:r>
            <a:r>
              <a:rPr lang="de-DE" sz="2000" b="0" dirty="0" smtClean="0"/>
              <a:t> </a:t>
            </a:r>
          </a:p>
          <a:p>
            <a:pPr lvl="1"/>
            <a:r>
              <a:rPr lang="de-DE" sz="1800" b="0" dirty="0" err="1">
                <a:solidFill>
                  <a:srgbClr val="00A5EB"/>
                </a:solidFill>
              </a:rPr>
              <a:t>s</a:t>
            </a:r>
            <a:r>
              <a:rPr lang="de-DE" sz="1800" b="0" dirty="0" err="1" smtClean="0">
                <a:solidFill>
                  <a:srgbClr val="00A5EB"/>
                </a:solidFill>
              </a:rPr>
              <a:t>pin</a:t>
            </a:r>
            <a:r>
              <a:rPr lang="de-DE" sz="1800" b="0" dirty="0" smtClean="0">
                <a:solidFill>
                  <a:srgbClr val="00A5EB"/>
                </a:solidFill>
              </a:rPr>
              <a:t>, CP </a:t>
            </a:r>
            <a:r>
              <a:rPr lang="de-DE" sz="1800" b="0" dirty="0" err="1" smtClean="0">
                <a:solidFill>
                  <a:srgbClr val="00A5EB"/>
                </a:solidFill>
              </a:rPr>
              <a:t>eigenvalues</a:t>
            </a:r>
            <a:r>
              <a:rPr lang="de-DE" sz="1800" b="0" dirty="0" smtClean="0">
                <a:solidFill>
                  <a:srgbClr val="00A5EB"/>
                </a:solidFill>
              </a:rPr>
              <a:t>, </a:t>
            </a:r>
            <a:r>
              <a:rPr lang="de-DE" sz="1800" b="0" dirty="0" err="1" smtClean="0">
                <a:solidFill>
                  <a:srgbClr val="00A5EB"/>
                </a:solidFill>
              </a:rPr>
              <a:t>couplings</a:t>
            </a:r>
            <a:r>
              <a:rPr lang="de-DE" sz="1800" b="0" dirty="0" smtClean="0">
                <a:solidFill>
                  <a:srgbClr val="00A5EB"/>
                </a:solidFill>
              </a:rPr>
              <a:t>, …</a:t>
            </a:r>
          </a:p>
          <a:p>
            <a:pPr lvl="1"/>
            <a:r>
              <a:rPr lang="de-DE" sz="1800" b="0" dirty="0" err="1">
                <a:solidFill>
                  <a:srgbClr val="00A5EB"/>
                </a:solidFill>
              </a:rPr>
              <a:t>s</a:t>
            </a:r>
            <a:r>
              <a:rPr lang="de-DE" sz="1800" b="0" dirty="0" err="1" smtClean="0">
                <a:solidFill>
                  <a:srgbClr val="00A5EB"/>
                </a:solidFill>
              </a:rPr>
              <a:t>ome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sensitivity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to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spin</a:t>
            </a:r>
            <a:r>
              <a:rPr lang="de-DE" sz="1800" b="0" dirty="0" smtClean="0">
                <a:solidFill>
                  <a:srgbClr val="00A5EB"/>
                </a:solidFill>
              </a:rPr>
              <a:t> &amp; CP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err="1" smtClean="0">
                <a:solidFill>
                  <a:srgbClr val="00A5EB"/>
                </a:solidFill>
              </a:rPr>
              <a:t>with</a:t>
            </a:r>
            <a:r>
              <a:rPr lang="de-DE" sz="1800" b="0" dirty="0" smtClean="0">
                <a:solidFill>
                  <a:srgbClr val="00A5EB"/>
                </a:solidFill>
              </a:rPr>
              <a:t> 30 fb</a:t>
            </a:r>
            <a:r>
              <a:rPr lang="de-DE" sz="1800" b="0" baseline="30000" dirty="0" smtClean="0">
                <a:solidFill>
                  <a:srgbClr val="00A5EB"/>
                </a:solidFill>
              </a:rPr>
              <a:t>-1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end </a:t>
            </a:r>
            <a:r>
              <a:rPr lang="de-DE" sz="1800" b="0" dirty="0" err="1" smtClean="0">
                <a:solidFill>
                  <a:srgbClr val="00A5EB"/>
                </a:solidFill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</a:rPr>
              <a:t> 2012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err="1" smtClean="0">
                <a:solidFill>
                  <a:srgbClr val="00A5EB"/>
                </a:solidFill>
              </a:rPr>
              <a:t>achieved</a:t>
            </a:r>
            <a:endParaRPr lang="de-DE" sz="1800" b="0" dirty="0">
              <a:solidFill>
                <a:srgbClr val="00A5EB"/>
              </a:solidFill>
            </a:endParaRPr>
          </a:p>
          <a:p>
            <a:r>
              <a:rPr lang="de-DE" sz="2000" b="0" dirty="0" smtClean="0"/>
              <a:t>But </a:t>
            </a:r>
            <a:r>
              <a:rPr lang="de-DE" sz="2000" b="0" dirty="0" err="1" smtClean="0"/>
              <a:t>precision</a:t>
            </a:r>
            <a:r>
              <a:rPr lang="de-DE" sz="2000" b="0" dirty="0" smtClean="0"/>
              <a:t> at LHC </a:t>
            </a:r>
            <a:r>
              <a:rPr lang="de-DE" sz="2000" b="0" dirty="0" err="1" smtClean="0"/>
              <a:t>is</a:t>
            </a:r>
            <a:r>
              <a:rPr lang="de-DE" sz="2000" b="0" dirty="0" smtClean="0"/>
              <a:t> limited:</a:t>
            </a:r>
          </a:p>
          <a:p>
            <a:pPr lvl="1"/>
            <a:r>
              <a:rPr lang="de-DE" sz="1800" b="0" dirty="0" err="1" smtClean="0">
                <a:solidFill>
                  <a:srgbClr val="00A5EB"/>
                </a:solidFill>
              </a:rPr>
              <a:t>branching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>
                <a:solidFill>
                  <a:srgbClr val="00A5EB"/>
                </a:solidFill>
              </a:rPr>
              <a:t>ratios</a:t>
            </a:r>
            <a:r>
              <a:rPr lang="de-DE" sz="1800" b="0" dirty="0">
                <a:solidFill>
                  <a:srgbClr val="00A5EB"/>
                </a:solidFill>
              </a:rPr>
              <a:t> O(10%)</a:t>
            </a:r>
          </a:p>
          <a:p>
            <a:pPr lvl="1"/>
            <a:r>
              <a:rPr lang="de-DE" sz="1800" b="0" dirty="0" err="1" smtClean="0">
                <a:solidFill>
                  <a:srgbClr val="00A5EB"/>
                </a:solidFill>
              </a:rPr>
              <a:t>only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>
                <a:solidFill>
                  <a:srgbClr val="00A5EB"/>
                </a:solidFill>
              </a:rPr>
              <a:t>ratios</a:t>
            </a:r>
            <a:r>
              <a:rPr lang="de-DE" sz="1800" b="0" dirty="0">
                <a:solidFill>
                  <a:srgbClr val="00A5EB"/>
                </a:solidFill>
              </a:rPr>
              <a:t> </a:t>
            </a:r>
            <a:r>
              <a:rPr lang="de-DE" sz="1800" b="0" dirty="0" err="1">
                <a:solidFill>
                  <a:srgbClr val="00A5EB"/>
                </a:solidFill>
              </a:rPr>
              <a:t>of</a:t>
            </a:r>
            <a:r>
              <a:rPr lang="de-DE" sz="1800" b="0" dirty="0">
                <a:solidFill>
                  <a:srgbClr val="00A5EB"/>
                </a:solidFill>
              </a:rPr>
              <a:t> </a:t>
            </a:r>
            <a:r>
              <a:rPr lang="de-DE" sz="1800" b="0" dirty="0" err="1">
                <a:solidFill>
                  <a:srgbClr val="00A5EB"/>
                </a:solidFill>
              </a:rPr>
              <a:t>couplings</a:t>
            </a:r>
            <a:r>
              <a:rPr lang="de-DE" sz="1800" b="0" dirty="0">
                <a:solidFill>
                  <a:srgbClr val="00A5EB"/>
                </a:solidFill>
              </a:rPr>
              <a:t/>
            </a:r>
            <a:br>
              <a:rPr lang="de-DE" sz="1800" b="0" dirty="0">
                <a:solidFill>
                  <a:srgbClr val="00A5EB"/>
                </a:solidFill>
              </a:rPr>
            </a:br>
            <a:r>
              <a:rPr lang="de-DE" sz="1800" b="0" dirty="0" err="1" smtClean="0">
                <a:solidFill>
                  <a:srgbClr val="00A5EB"/>
                </a:solidFill>
              </a:rPr>
              <a:t>accessible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endParaRPr lang="de-DE" sz="1800" b="0" dirty="0">
              <a:solidFill>
                <a:srgbClr val="00A5EB"/>
              </a:solidFill>
            </a:endParaRPr>
          </a:p>
          <a:p>
            <a:endParaRPr lang="de-DE" sz="2000" b="0" dirty="0" smtClean="0"/>
          </a:p>
          <a:p>
            <a:r>
              <a:rPr lang="de-DE" sz="2000" b="0" dirty="0" smtClean="0"/>
              <a:t>More potential at </a:t>
            </a:r>
            <a:r>
              <a:rPr lang="de-DE" sz="2000" b="0" dirty="0" err="1" smtClean="0"/>
              <a:t>electron</a:t>
            </a:r>
            <a:r>
              <a:rPr lang="de-DE" sz="2000" b="0" dirty="0" smtClean="0"/>
              <a:t>-</a:t>
            </a:r>
            <a:br>
              <a:rPr lang="de-DE" sz="2000" b="0" dirty="0" smtClean="0"/>
            </a:br>
            <a:r>
              <a:rPr lang="de-DE" sz="2000" b="0" dirty="0" err="1" smtClean="0"/>
              <a:t>positron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machines</a:t>
            </a:r>
            <a:r>
              <a:rPr lang="de-DE" sz="2000" b="0" dirty="0" smtClean="0"/>
              <a:t>!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b="0" dirty="0" err="1">
                <a:solidFill>
                  <a:srgbClr val="00A5EB"/>
                </a:solidFill>
              </a:rPr>
              <a:t>e</a:t>
            </a:r>
            <a:r>
              <a:rPr lang="de-DE" sz="1800" b="0" dirty="0" err="1" smtClean="0">
                <a:solidFill>
                  <a:srgbClr val="00A5EB"/>
                </a:solidFill>
              </a:rPr>
              <a:t>xample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Higgs</a:t>
            </a:r>
            <a:r>
              <a:rPr lang="de-DE" sz="1800" b="0" dirty="0" smtClean="0">
                <a:solidFill>
                  <a:srgbClr val="00A5EB"/>
                </a:solidFill>
              </a:rPr>
              <a:t>-Z </a:t>
            </a:r>
            <a:r>
              <a:rPr lang="de-DE" sz="1800" b="0" dirty="0" err="1" smtClean="0">
                <a:solidFill>
                  <a:srgbClr val="00A5EB"/>
                </a:solidFill>
              </a:rPr>
              <a:t>coupling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endParaRPr lang="de-DE" sz="2000" b="0" dirty="0"/>
          </a:p>
          <a:p>
            <a:endParaRPr lang="de-DE" sz="2000" b="0" dirty="0"/>
          </a:p>
        </p:txBody>
      </p:sp>
      <p:pic>
        <p:nvPicPr>
          <p:cNvPr id="5" name="Picture 4" descr="kappa_Z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465" y="3969632"/>
            <a:ext cx="3917935" cy="2496994"/>
          </a:xfrm>
          <a:prstGeom prst="rect">
            <a:avLst/>
          </a:prstGeom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51" y="577089"/>
            <a:ext cx="4146861" cy="3328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236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endParaRPr lang="de-DE" dirty="0"/>
          </a:p>
        </p:txBody>
      </p:sp>
      <p:pic>
        <p:nvPicPr>
          <p:cNvPr id="4" name="Picture 3" descr="summary_plot_leftPane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" y="1065430"/>
            <a:ext cx="5754642" cy="5320329"/>
          </a:xfrm>
          <a:prstGeom prst="rect">
            <a:avLst/>
          </a:prstGeom>
        </p:spPr>
      </p:pic>
      <p:pic>
        <p:nvPicPr>
          <p:cNvPr id="6" name="Picture 5" descr="Screen Shot 2015-07-14 at 14.23.4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964" y="4161324"/>
            <a:ext cx="1565515" cy="1820709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046742" y="2496253"/>
            <a:ext cx="2765471" cy="1225777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20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1800" b="0" dirty="0" smtClean="0">
                <a:solidFill>
                  <a:srgbClr val="FF6600"/>
                </a:solidFill>
              </a:rPr>
              <a:t>&gt; </a:t>
            </a:r>
            <a:r>
              <a:rPr lang="de-DE" sz="1800" b="0" dirty="0" smtClean="0"/>
              <a:t>95%CL </a:t>
            </a:r>
            <a:r>
              <a:rPr lang="de-DE" sz="1800" b="0" dirty="0" err="1" smtClean="0"/>
              <a:t>upper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limits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for</a:t>
            </a:r>
            <a:r>
              <a:rPr lang="de-DE" sz="1800" b="0" dirty="0" smtClean="0"/>
              <a:t> </a:t>
            </a:r>
            <a:br>
              <a:rPr lang="de-DE" sz="1800" b="0" dirty="0" smtClean="0"/>
            </a:br>
            <a:r>
              <a:rPr lang="de-DE" sz="1800" b="0" dirty="0" smtClean="0"/>
              <a:t>   </a:t>
            </a:r>
            <a:r>
              <a:rPr lang="de-DE" sz="1800" b="0" dirty="0" err="1" smtClean="0"/>
              <a:t>masses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new</a:t>
            </a:r>
            <a:r>
              <a:rPr lang="de-DE" sz="1800" b="0" dirty="0" smtClean="0"/>
              <a:t> </a:t>
            </a:r>
            <a:br>
              <a:rPr lang="de-DE" sz="1800" b="0" dirty="0" smtClean="0"/>
            </a:br>
            <a:r>
              <a:rPr lang="de-DE" sz="1800" b="0" dirty="0" smtClean="0"/>
              <a:t>   </a:t>
            </a:r>
            <a:r>
              <a:rPr lang="de-DE" sz="1800" b="0" dirty="0" err="1" smtClean="0"/>
              <a:t>particles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expected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from</a:t>
            </a:r>
            <a:r>
              <a:rPr lang="de-DE" sz="1800" b="0" dirty="0" smtClean="0"/>
              <a:t> </a:t>
            </a:r>
            <a:br>
              <a:rPr lang="de-DE" sz="1800" b="0" dirty="0" smtClean="0"/>
            </a:br>
            <a:r>
              <a:rPr lang="de-DE" sz="1800" b="0" dirty="0" smtClean="0"/>
              <a:t>   </a:t>
            </a:r>
            <a:r>
              <a:rPr lang="de-DE" sz="1800" b="0" dirty="0" err="1" smtClean="0"/>
              <a:t>current</a:t>
            </a:r>
            <a:r>
              <a:rPr lang="de-DE" sz="1800" b="0" dirty="0" smtClean="0"/>
              <a:t> / </a:t>
            </a:r>
            <a:r>
              <a:rPr lang="de-DE" sz="1800" b="0" dirty="0" err="1" smtClean="0"/>
              <a:t>future</a:t>
            </a:r>
            <a:r>
              <a:rPr lang="de-DE" sz="1800" b="0" dirty="0" smtClean="0"/>
              <a:t> </a:t>
            </a:r>
            <a:br>
              <a:rPr lang="de-DE" sz="1800" b="0" dirty="0" smtClean="0"/>
            </a:br>
            <a:r>
              <a:rPr lang="de-DE" sz="1800" b="0" dirty="0" smtClean="0"/>
              <a:t>   </a:t>
            </a:r>
            <a:r>
              <a:rPr lang="de-DE" sz="1800" b="0" dirty="0" err="1" smtClean="0"/>
              <a:t>machines</a:t>
            </a:r>
            <a:r>
              <a:rPr lang="de-DE" sz="1800" b="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02366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Hadron and Lepton Colliders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854923" y="981958"/>
            <a:ext cx="7295554" cy="1297037"/>
            <a:chOff x="628428" y="1801565"/>
            <a:chExt cx="7295554" cy="1297037"/>
          </a:xfrm>
        </p:grpSpPr>
        <p:grpSp>
          <p:nvGrpSpPr>
            <p:cNvPr id="26632" name="Group 8"/>
            <p:cNvGrpSpPr>
              <a:grpSpLocks/>
            </p:cNvGrpSpPr>
            <p:nvPr/>
          </p:nvGrpSpPr>
          <p:grpSpPr bwMode="auto">
            <a:xfrm>
              <a:off x="628428" y="1801565"/>
              <a:ext cx="3046139" cy="1297037"/>
              <a:chOff x="0" y="0"/>
              <a:chExt cx="2728" cy="1161"/>
            </a:xfrm>
          </p:grpSpPr>
          <p:pic>
            <p:nvPicPr>
              <p:cNvPr id="26627" name="Picture 3"/>
              <p:cNvPicPr>
                <a:picLocks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5" y="0"/>
                <a:ext cx="1999" cy="9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28" name="Line 4"/>
              <p:cNvSpPr>
                <a:spLocks noChangeShapeType="1"/>
              </p:cNvSpPr>
              <p:nvPr/>
            </p:nvSpPr>
            <p:spPr bwMode="auto">
              <a:xfrm>
                <a:off x="146" y="1160"/>
                <a:ext cx="1161" cy="1"/>
              </a:xfrm>
              <a:prstGeom prst="line">
                <a:avLst/>
              </a:prstGeom>
              <a:noFill/>
              <a:ln w="25400" cap="flat">
                <a:solidFill>
                  <a:srgbClr val="80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6629" name="Line 5"/>
              <p:cNvSpPr>
                <a:spLocks noChangeShapeType="1"/>
              </p:cNvSpPr>
              <p:nvPr/>
            </p:nvSpPr>
            <p:spPr bwMode="auto">
              <a:xfrm rot="10800000">
                <a:off x="1501" y="1160"/>
                <a:ext cx="1161" cy="1"/>
              </a:xfrm>
              <a:prstGeom prst="line">
                <a:avLst/>
              </a:prstGeom>
              <a:noFill/>
              <a:ln w="25400" cap="flat">
                <a:solidFill>
                  <a:srgbClr val="800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6630" name="Rectangle 6"/>
              <p:cNvSpPr>
                <a:spLocks/>
              </p:cNvSpPr>
              <p:nvPr/>
            </p:nvSpPr>
            <p:spPr bwMode="auto">
              <a:xfrm>
                <a:off x="0" y="274"/>
                <a:ext cx="254" cy="3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76200" tIns="76200" rIns="133999" bIns="76200"/>
              <a:lstStyle/>
              <a:p>
                <a:pPr algn="l"/>
                <a:r>
                  <a:rPr lang="en-US" sz="2400">
                    <a:solidFill>
                      <a:srgbClr val="000099"/>
                    </a:solidFill>
                    <a:latin typeface="Arial" charset="0"/>
                    <a:cs typeface="Arial" charset="0"/>
                    <a:sym typeface="Arial" charset="0"/>
                  </a:rPr>
                  <a:t>p</a:t>
                </a:r>
              </a:p>
            </p:txBody>
          </p:sp>
          <p:sp>
            <p:nvSpPr>
              <p:cNvPr id="26631" name="Rectangle 7"/>
              <p:cNvSpPr>
                <a:spLocks/>
              </p:cNvSpPr>
              <p:nvPr/>
            </p:nvSpPr>
            <p:spPr bwMode="auto">
              <a:xfrm>
                <a:off x="2474" y="257"/>
                <a:ext cx="254" cy="3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76200" tIns="76200" rIns="133999" bIns="76200"/>
              <a:lstStyle/>
              <a:p>
                <a:pPr algn="l"/>
                <a:r>
                  <a:rPr lang="en-US" sz="2400">
                    <a:solidFill>
                      <a:srgbClr val="000099"/>
                    </a:solidFill>
                    <a:latin typeface="Arial" charset="0"/>
                    <a:cs typeface="Arial" charset="0"/>
                    <a:sym typeface="Arial" charset="0"/>
                  </a:rPr>
                  <a:t>p</a:t>
                </a:r>
              </a:p>
            </p:txBody>
          </p:sp>
        </p:grpSp>
        <p:grpSp>
          <p:nvGrpSpPr>
            <p:cNvPr id="26643" name="Group 19"/>
            <p:cNvGrpSpPr>
              <a:grpSpLocks/>
            </p:cNvGrpSpPr>
            <p:nvPr/>
          </p:nvGrpSpPr>
          <p:grpSpPr bwMode="auto">
            <a:xfrm>
              <a:off x="5116711" y="2069455"/>
              <a:ext cx="2807271" cy="1000125"/>
              <a:chOff x="0" y="0"/>
              <a:chExt cx="2515" cy="896"/>
            </a:xfrm>
          </p:grpSpPr>
          <p:grpSp>
            <p:nvGrpSpPr>
              <p:cNvPr id="26635" name="Group 11"/>
              <p:cNvGrpSpPr>
                <a:grpSpLocks/>
              </p:cNvGrpSpPr>
              <p:nvPr/>
            </p:nvGrpSpPr>
            <p:grpSpPr bwMode="auto">
              <a:xfrm>
                <a:off x="644" y="193"/>
                <a:ext cx="64" cy="64"/>
                <a:chOff x="0" y="0"/>
                <a:chExt cx="64" cy="64"/>
              </a:xfrm>
            </p:grpSpPr>
            <p:sp>
              <p:nvSpPr>
                <p:cNvPr id="26633" name="Oval 9"/>
                <p:cNvSpPr>
                  <a:spLocks/>
                </p:cNvSpPr>
                <p:nvPr/>
              </p:nvSpPr>
              <p:spPr bwMode="auto">
                <a:xfrm>
                  <a:off x="0" y="0"/>
                  <a:ext cx="64" cy="64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6634" name="Rectangle 10"/>
                <p:cNvSpPr>
                  <a:spLocks/>
                </p:cNvSpPr>
                <p:nvPr/>
              </p:nvSpPr>
              <p:spPr bwMode="auto">
                <a:xfrm>
                  <a:off x="9" y="9"/>
                  <a:ext cx="45" cy="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6638" name="Group 14"/>
              <p:cNvGrpSpPr>
                <a:grpSpLocks/>
              </p:cNvGrpSpPr>
              <p:nvPr/>
            </p:nvGrpSpPr>
            <p:grpSpPr bwMode="auto">
              <a:xfrm>
                <a:off x="1612" y="193"/>
                <a:ext cx="64" cy="64"/>
                <a:chOff x="0" y="0"/>
                <a:chExt cx="64" cy="64"/>
              </a:xfrm>
            </p:grpSpPr>
            <p:sp>
              <p:nvSpPr>
                <p:cNvPr id="26636" name="Oval 12"/>
                <p:cNvSpPr>
                  <a:spLocks/>
                </p:cNvSpPr>
                <p:nvPr/>
              </p:nvSpPr>
              <p:spPr bwMode="auto">
                <a:xfrm>
                  <a:off x="0" y="0"/>
                  <a:ext cx="64" cy="64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6637" name="Rectangle 13"/>
                <p:cNvSpPr>
                  <a:spLocks/>
                </p:cNvSpPr>
                <p:nvPr/>
              </p:nvSpPr>
              <p:spPr bwMode="auto">
                <a:xfrm>
                  <a:off x="9" y="9"/>
                  <a:ext cx="45" cy="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26639" name="Line 15"/>
              <p:cNvSpPr>
                <a:spLocks noChangeShapeType="1"/>
              </p:cNvSpPr>
              <p:nvPr/>
            </p:nvSpPr>
            <p:spPr bwMode="auto">
              <a:xfrm>
                <a:off x="0" y="894"/>
                <a:ext cx="1160" cy="2"/>
              </a:xfrm>
              <a:prstGeom prst="line">
                <a:avLst/>
              </a:prstGeom>
              <a:noFill/>
              <a:ln w="25400" cap="flat">
                <a:solidFill>
                  <a:srgbClr val="008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6640" name="Line 16"/>
              <p:cNvSpPr>
                <a:spLocks noChangeShapeType="1"/>
              </p:cNvSpPr>
              <p:nvPr/>
            </p:nvSpPr>
            <p:spPr bwMode="auto">
              <a:xfrm rot="10800000">
                <a:off x="1355" y="894"/>
                <a:ext cx="1160" cy="2"/>
              </a:xfrm>
              <a:prstGeom prst="line">
                <a:avLst/>
              </a:prstGeom>
              <a:noFill/>
              <a:ln w="25400" cap="flat">
                <a:solidFill>
                  <a:srgbClr val="008000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6641" name="Rectangle 17"/>
              <p:cNvSpPr>
                <a:spLocks/>
              </p:cNvSpPr>
              <p:nvPr/>
            </p:nvSpPr>
            <p:spPr bwMode="auto">
              <a:xfrm>
                <a:off x="72" y="0"/>
                <a:ext cx="520" cy="5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76200" tIns="76200" rIns="133999" bIns="76200"/>
              <a:lstStyle/>
              <a:p>
                <a:pPr algn="l"/>
                <a:r>
                  <a:rPr lang="en-US" sz="2400">
                    <a:solidFill>
                      <a:srgbClr val="000099"/>
                    </a:solidFill>
                    <a:latin typeface="Arial" charset="0"/>
                    <a:cs typeface="Arial" charset="0"/>
                    <a:sym typeface="Arial" charset="0"/>
                  </a:rPr>
                  <a:t>e</a:t>
                </a:r>
                <a:r>
                  <a:rPr lang="en-US" sz="2400" baseline="31000">
                    <a:solidFill>
                      <a:srgbClr val="000099"/>
                    </a:solidFill>
                    <a:latin typeface="Arial" charset="0"/>
                    <a:cs typeface="Arial" charset="0"/>
                    <a:sym typeface="Arial" charset="0"/>
                  </a:rPr>
                  <a:t>+</a:t>
                </a:r>
              </a:p>
            </p:txBody>
          </p:sp>
          <p:sp>
            <p:nvSpPr>
              <p:cNvPr id="26642" name="Rectangle 18"/>
              <p:cNvSpPr>
                <a:spLocks/>
              </p:cNvSpPr>
              <p:nvPr/>
            </p:nvSpPr>
            <p:spPr bwMode="auto">
              <a:xfrm>
                <a:off x="1689" y="0"/>
                <a:ext cx="520" cy="5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76200" tIns="76200" rIns="133999" bIns="76200"/>
              <a:lstStyle/>
              <a:p>
                <a:pPr algn="l"/>
                <a:r>
                  <a:rPr lang="en-US" sz="2400">
                    <a:solidFill>
                      <a:srgbClr val="000099"/>
                    </a:solidFill>
                    <a:latin typeface="Arial" charset="0"/>
                    <a:cs typeface="Arial" charset="0"/>
                    <a:sym typeface="Arial" charset="0"/>
                  </a:rPr>
                  <a:t>e</a:t>
                </a:r>
                <a:r>
                  <a:rPr lang="en-US" sz="2400" baseline="31000">
                    <a:solidFill>
                      <a:srgbClr val="000099"/>
                    </a:solidFill>
                    <a:latin typeface="Arial" charset="0"/>
                    <a:cs typeface="Arial" charset="0"/>
                    <a:sym typeface="Arial" charset="0"/>
                  </a:rPr>
                  <a:t>-</a:t>
                </a:r>
              </a:p>
            </p:txBody>
          </p:sp>
        </p:grp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292100" y="2488460"/>
            <a:ext cx="4291264" cy="3174503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20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Proton-(</a:t>
            </a:r>
            <a:r>
              <a:rPr lang="en-US" sz="1800" b="0" dirty="0"/>
              <a:t>anti-</a:t>
            </a:r>
            <a:r>
              <a:rPr lang="en-US" sz="1800" b="0" dirty="0" smtClean="0"/>
              <a:t>)proton </a:t>
            </a:r>
            <a:r>
              <a:rPr lang="en-US" sz="1800" b="0" dirty="0"/>
              <a:t>colliders:</a:t>
            </a:r>
          </a:p>
          <a:p>
            <a:pPr marL="673100" lvl="3" indent="-265113">
              <a:spcAft>
                <a:spcPct val="50000"/>
              </a:spcAft>
              <a:buClr>
                <a:schemeClr val="bg2"/>
              </a:buClr>
            </a:pPr>
            <a:r>
              <a:rPr lang="en-US" sz="1600" b="0" dirty="0">
                <a:solidFill>
                  <a:srgbClr val="00A5EB"/>
                </a:solidFill>
              </a:rPr>
              <a:t>e</a:t>
            </a:r>
            <a:r>
              <a:rPr lang="en-US" sz="1600" b="0" dirty="0" smtClean="0">
                <a:solidFill>
                  <a:srgbClr val="00A5EB"/>
                </a:solidFill>
              </a:rPr>
              <a:t>nergy </a:t>
            </a:r>
            <a:r>
              <a:rPr lang="en-US" sz="1600" b="0" dirty="0">
                <a:solidFill>
                  <a:srgbClr val="00A5EB"/>
                </a:solidFill>
              </a:rPr>
              <a:t>range high (limited by bending magnets </a:t>
            </a:r>
            <a:r>
              <a:rPr lang="en-US" sz="1600" b="0" dirty="0" smtClean="0">
                <a:solidFill>
                  <a:srgbClr val="00A5EB"/>
                </a:solidFill>
              </a:rPr>
              <a:t>power and ring radius)</a:t>
            </a:r>
            <a:endParaRPr lang="en-US" sz="1600" b="0" dirty="0">
              <a:solidFill>
                <a:srgbClr val="00A5EB"/>
              </a:solidFill>
            </a:endParaRPr>
          </a:p>
          <a:p>
            <a:pPr marL="673100" lvl="3" indent="-265113">
              <a:spcAft>
                <a:spcPct val="50000"/>
              </a:spcAft>
              <a:buClr>
                <a:schemeClr val="bg2"/>
              </a:buClr>
            </a:pPr>
            <a:r>
              <a:rPr lang="en-US" sz="1600" b="0" dirty="0">
                <a:solidFill>
                  <a:srgbClr val="00A5EB"/>
                </a:solidFill>
              </a:rPr>
              <a:t>c</a:t>
            </a:r>
            <a:r>
              <a:rPr lang="en-US" sz="1600" b="0" dirty="0" smtClean="0">
                <a:solidFill>
                  <a:srgbClr val="00A5EB"/>
                </a:solidFill>
              </a:rPr>
              <a:t>omposite </a:t>
            </a:r>
            <a:r>
              <a:rPr lang="en-US" sz="1600" b="0" dirty="0">
                <a:solidFill>
                  <a:srgbClr val="00A5EB"/>
                </a:solidFill>
              </a:rPr>
              <a:t>particles, different </a:t>
            </a:r>
            <a:r>
              <a:rPr lang="en-US" sz="1600" b="0" dirty="0" smtClean="0">
                <a:solidFill>
                  <a:srgbClr val="00A5EB"/>
                </a:solidFill>
              </a:rPr>
              <a:t>(unknown) initial-state constituents </a:t>
            </a:r>
            <a:r>
              <a:rPr lang="en-US" sz="1600" b="0" dirty="0">
                <a:solidFill>
                  <a:srgbClr val="00A5EB"/>
                </a:solidFill>
              </a:rPr>
              <a:t>and energies in each collision</a:t>
            </a:r>
          </a:p>
          <a:p>
            <a:pPr marL="673100" lvl="3" indent="-265113">
              <a:spcAft>
                <a:spcPct val="50000"/>
              </a:spcAft>
              <a:buClr>
                <a:schemeClr val="bg2"/>
              </a:buClr>
            </a:pPr>
            <a:r>
              <a:rPr lang="en-US" sz="1600" b="0" dirty="0">
                <a:solidFill>
                  <a:srgbClr val="00A5EB"/>
                </a:solidFill>
              </a:rPr>
              <a:t>c</a:t>
            </a:r>
            <a:r>
              <a:rPr lang="en-US" sz="1600" b="0" dirty="0" smtClean="0">
                <a:solidFill>
                  <a:srgbClr val="00A5EB"/>
                </a:solidFill>
              </a:rPr>
              <a:t>omplicated </a:t>
            </a:r>
            <a:r>
              <a:rPr lang="en-US" sz="1600" b="0" dirty="0" err="1" smtClean="0">
                <a:solidFill>
                  <a:srgbClr val="00A5EB"/>
                </a:solidFill>
              </a:rPr>
              <a:t>hadronic</a:t>
            </a:r>
            <a:r>
              <a:rPr lang="en-US" sz="1600" b="0" dirty="0" smtClean="0">
                <a:solidFill>
                  <a:srgbClr val="00A5EB"/>
                </a:solidFill>
              </a:rPr>
              <a:t> </a:t>
            </a:r>
            <a:r>
              <a:rPr lang="en-US" sz="1600" b="0" dirty="0">
                <a:solidFill>
                  <a:srgbClr val="00A5EB"/>
                </a:solidFill>
              </a:rPr>
              <a:t>final states</a:t>
            </a:r>
          </a:p>
          <a:p>
            <a:r>
              <a:rPr lang="en-US" sz="1800" b="0" dirty="0">
                <a:solidFill>
                  <a:srgbClr val="FF0000"/>
                </a:solidFill>
              </a:rPr>
              <a:t>Discovery </a:t>
            </a:r>
            <a:r>
              <a:rPr lang="en-US" sz="1800" b="0" dirty="0" smtClean="0">
                <a:solidFill>
                  <a:srgbClr val="FF0000"/>
                </a:solidFill>
              </a:rPr>
              <a:t>machines</a:t>
            </a:r>
            <a:endParaRPr lang="en-US" sz="1600" b="0" dirty="0" smtClean="0">
              <a:solidFill>
                <a:srgbClr val="FF0000"/>
              </a:solidFill>
            </a:endParaRPr>
          </a:p>
          <a:p>
            <a:pPr lvl="1"/>
            <a:r>
              <a:rPr lang="en-US" sz="1600" b="0" dirty="0">
                <a:solidFill>
                  <a:srgbClr val="00A5EB"/>
                </a:solidFill>
              </a:rPr>
              <a:t>o</a:t>
            </a:r>
            <a:r>
              <a:rPr lang="en-US" sz="1600" b="0" dirty="0" smtClean="0">
                <a:solidFill>
                  <a:srgbClr val="00A5EB"/>
                </a:solidFill>
              </a:rPr>
              <a:t>nly energy matters</a:t>
            </a:r>
            <a:endParaRPr lang="en-US" sz="1600" b="0" dirty="0">
              <a:solidFill>
                <a:srgbClr val="00A5EB"/>
              </a:solidFill>
            </a:endParaRPr>
          </a:p>
          <a:p>
            <a:r>
              <a:rPr lang="en-US" sz="1800" b="0" dirty="0" smtClean="0"/>
              <a:t>(Some) Precision </a:t>
            </a:r>
            <a:r>
              <a:rPr lang="en-US" sz="1800" b="0" dirty="0"/>
              <a:t>measurement potential</a:t>
            </a:r>
          </a:p>
          <a:p>
            <a:endParaRPr lang="de-DE" sz="2000" b="0" dirty="0" smtClean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754553" y="2488460"/>
            <a:ext cx="4202238" cy="3816087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20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b="0" dirty="0" smtClean="0"/>
              <a:t>Electron-positron </a:t>
            </a:r>
            <a:r>
              <a:rPr lang="en-US" sz="1800" b="0" dirty="0"/>
              <a:t>colliders:</a:t>
            </a:r>
          </a:p>
          <a:p>
            <a:pPr marL="673100" lvl="3" indent="-265113">
              <a:spcAft>
                <a:spcPct val="50000"/>
              </a:spcAft>
              <a:buClr>
                <a:schemeClr val="bg2"/>
              </a:buClr>
            </a:pPr>
            <a:r>
              <a:rPr lang="en-US" sz="1600" b="0" dirty="0" smtClean="0">
                <a:solidFill>
                  <a:srgbClr val="00A5EB"/>
                </a:solidFill>
              </a:rPr>
              <a:t>energy </a:t>
            </a:r>
            <a:r>
              <a:rPr lang="en-US" sz="1600" b="0" dirty="0">
                <a:solidFill>
                  <a:srgbClr val="00A5EB"/>
                </a:solidFill>
              </a:rPr>
              <a:t>range limited (by RF power)</a:t>
            </a:r>
          </a:p>
          <a:p>
            <a:pPr marL="673100" lvl="3" indent="-265113">
              <a:spcAft>
                <a:spcPct val="50000"/>
              </a:spcAft>
              <a:buClr>
                <a:schemeClr val="bg2"/>
              </a:buClr>
            </a:pPr>
            <a:r>
              <a:rPr lang="en-US" sz="1600" b="0" dirty="0">
                <a:solidFill>
                  <a:srgbClr val="00A5EB"/>
                </a:solidFill>
              </a:rPr>
              <a:t>p</a:t>
            </a:r>
            <a:r>
              <a:rPr lang="en-US" sz="1600" b="0" dirty="0" smtClean="0">
                <a:solidFill>
                  <a:srgbClr val="00A5EB"/>
                </a:solidFill>
              </a:rPr>
              <a:t>oint-like </a:t>
            </a:r>
            <a:r>
              <a:rPr lang="en-US" sz="1600" b="0" dirty="0">
                <a:solidFill>
                  <a:srgbClr val="00A5EB"/>
                </a:solidFill>
              </a:rPr>
              <a:t>particles, </a:t>
            </a:r>
            <a:r>
              <a:rPr lang="en-US" sz="1600" b="0" dirty="0" smtClean="0">
                <a:solidFill>
                  <a:srgbClr val="00A5EB"/>
                </a:solidFill>
              </a:rPr>
              <a:t>well-defined initial-state </a:t>
            </a:r>
            <a:r>
              <a:rPr lang="en-US" sz="1600" b="0" dirty="0">
                <a:solidFill>
                  <a:srgbClr val="00A5EB"/>
                </a:solidFill>
              </a:rPr>
              <a:t>quantum numbers and </a:t>
            </a:r>
            <a:r>
              <a:rPr lang="en-US" sz="1600" b="0" dirty="0" smtClean="0">
                <a:solidFill>
                  <a:srgbClr val="00A5EB"/>
                </a:solidFill>
              </a:rPr>
              <a:t>energies</a:t>
            </a:r>
            <a:endParaRPr lang="en-US" sz="1600" b="0" dirty="0">
              <a:solidFill>
                <a:srgbClr val="00A5EB"/>
              </a:solidFill>
            </a:endParaRPr>
          </a:p>
          <a:p>
            <a:pPr marL="673100" lvl="3" indent="-265113">
              <a:spcAft>
                <a:spcPct val="50000"/>
              </a:spcAft>
              <a:buClr>
                <a:schemeClr val="bg2"/>
              </a:buClr>
            </a:pPr>
            <a:r>
              <a:rPr lang="en-US" sz="1600" b="0" dirty="0" smtClean="0">
                <a:solidFill>
                  <a:srgbClr val="00A5EB"/>
                </a:solidFill>
              </a:rPr>
              <a:t>simpler </a:t>
            </a:r>
            <a:r>
              <a:rPr lang="en-US" sz="1600" b="0" dirty="0">
                <a:solidFill>
                  <a:srgbClr val="00A5EB"/>
                </a:solidFill>
              </a:rPr>
              <a:t>final </a:t>
            </a:r>
            <a:r>
              <a:rPr lang="en-US" sz="1600" b="0" dirty="0" smtClean="0">
                <a:solidFill>
                  <a:srgbClr val="00A5EB"/>
                </a:solidFill>
              </a:rPr>
              <a:t>states, well-defined missing energy</a:t>
            </a:r>
            <a:endParaRPr lang="en-US" sz="1600" b="0" dirty="0">
              <a:solidFill>
                <a:srgbClr val="00A5EB"/>
              </a:solidFill>
            </a:endParaRPr>
          </a:p>
          <a:p>
            <a:r>
              <a:rPr lang="en-US" sz="1800" b="0" dirty="0">
                <a:solidFill>
                  <a:srgbClr val="FF0000"/>
                </a:solidFill>
              </a:rPr>
              <a:t>Precision </a:t>
            </a:r>
            <a:r>
              <a:rPr lang="en-US" sz="1800" b="0" dirty="0" smtClean="0">
                <a:solidFill>
                  <a:srgbClr val="FF0000"/>
                </a:solidFill>
              </a:rPr>
              <a:t>machines</a:t>
            </a:r>
            <a:endParaRPr lang="en-US" sz="1600" b="0" dirty="0" smtClean="0">
              <a:solidFill>
                <a:srgbClr val="00A5EB"/>
              </a:solidFill>
            </a:endParaRPr>
          </a:p>
          <a:p>
            <a:pPr lvl="1"/>
            <a:r>
              <a:rPr lang="en-US" sz="1600" b="0" dirty="0">
                <a:solidFill>
                  <a:srgbClr val="00A5EB"/>
                </a:solidFill>
              </a:rPr>
              <a:t>s</a:t>
            </a:r>
            <a:r>
              <a:rPr lang="en-US" sz="1600" b="0" dirty="0" smtClean="0">
                <a:solidFill>
                  <a:srgbClr val="00A5EB"/>
                </a:solidFill>
              </a:rPr>
              <a:t>ensitivity to new physics in quantum loop corrections!</a:t>
            </a:r>
            <a:endParaRPr lang="en-US" sz="1600" b="0" dirty="0">
              <a:solidFill>
                <a:srgbClr val="00A5EB"/>
              </a:solidFill>
            </a:endParaRPr>
          </a:p>
          <a:p>
            <a:r>
              <a:rPr lang="en-US" sz="1800" b="0" dirty="0" smtClean="0"/>
              <a:t>(Some) Discovery </a:t>
            </a:r>
            <a:r>
              <a:rPr lang="en-US" sz="1800" b="0" dirty="0"/>
              <a:t>potential</a:t>
            </a:r>
          </a:p>
        </p:txBody>
      </p:sp>
    </p:spTree>
    <p:extLst>
      <p:ext uri="{BB962C8B-B14F-4D97-AF65-F5344CB8AC3E}">
        <p14:creationId xmlns:p14="http://schemas.microsoft.com/office/powerpoint/2010/main" val="116062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0298" y="917057"/>
            <a:ext cx="7451745" cy="5490514"/>
          </a:xfrm>
        </p:spPr>
        <p:txBody>
          <a:bodyPr/>
          <a:lstStyle/>
          <a:p>
            <a:r>
              <a:rPr lang="de-DE" sz="1900" b="0" dirty="0" err="1" smtClean="0"/>
              <a:t>Introduction</a:t>
            </a:r>
            <a:r>
              <a:rPr lang="de-DE" sz="1900" b="0" dirty="0" smtClean="0"/>
              <a:t> – via </a:t>
            </a:r>
            <a:r>
              <a:rPr lang="de-DE" sz="1900" b="0" dirty="0" err="1" smtClean="0"/>
              <a:t>the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Higgs</a:t>
            </a:r>
            <a:endParaRPr lang="de-DE" sz="1900" b="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LHC –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past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present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future</a:t>
            </a:r>
            <a:endParaRPr lang="de-DE" sz="1900" b="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Some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politics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and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strategy</a:t>
            </a:r>
            <a:endParaRPr lang="de-DE" sz="1900" b="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Lepton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machines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–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precision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and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discovery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potential</a:t>
            </a:r>
          </a:p>
          <a:p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The high-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energy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frontier</a:t>
            </a:r>
            <a:endParaRPr lang="de-DE" sz="1900" b="0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de-DE" sz="1500" b="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38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Higgs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LHC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an </a:t>
            </a:r>
            <a:r>
              <a:rPr lang="de-DE" dirty="0" err="1" smtClean="0"/>
              <a:t>e</a:t>
            </a:r>
            <a:r>
              <a:rPr lang="de-DE" baseline="30000" dirty="0" err="1" smtClean="0"/>
              <a:t>+</a:t>
            </a:r>
            <a:r>
              <a:rPr lang="de-DE" dirty="0" err="1" smtClean="0"/>
              <a:t>e</a:t>
            </a:r>
            <a:r>
              <a:rPr lang="de-DE" baseline="30000" dirty="0" smtClean="0"/>
              <a:t>‒</a:t>
            </a:r>
            <a:r>
              <a:rPr lang="de-DE" dirty="0" smtClean="0"/>
              <a:t> </a:t>
            </a:r>
            <a:r>
              <a:rPr lang="de-DE" dirty="0" err="1" smtClean="0"/>
              <a:t>collider</a:t>
            </a:r>
            <a:endParaRPr lang="de-DE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9" y="800989"/>
            <a:ext cx="5178802" cy="35236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306" y="2188552"/>
            <a:ext cx="4551092" cy="462333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149642" y="896607"/>
            <a:ext cx="3029160" cy="450929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20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pp → H + X→ </a:t>
            </a:r>
            <a:r>
              <a:rPr lang="el-GR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γγ</a:t>
            </a:r>
            <a:r>
              <a:rPr lang="de-DE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X</a:t>
            </a:r>
            <a:endParaRPr lang="de-DE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780255" y="2295013"/>
            <a:ext cx="3029160" cy="450929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20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de-DE" baseline="30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de-DE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de-DE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̶ </a:t>
            </a:r>
            <a:r>
              <a:rPr lang="de-DE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→ZH→ </a:t>
            </a:r>
            <a:r>
              <a:rPr lang="de-DE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de-DE" baseline="30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de-DE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de-DE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̶ </a:t>
            </a:r>
            <a:r>
              <a:rPr lang="de-DE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bb</a:t>
            </a:r>
            <a:endParaRPr lang="de-DE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276582"/>
            <a:ext cx="35254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>
                <a:solidFill>
                  <a:srgbClr val="00A5EB"/>
                </a:solidFill>
              </a:rPr>
              <a:t>Observed</a:t>
            </a:r>
            <a:r>
              <a:rPr lang="de-DE" sz="1600" dirty="0" smtClean="0">
                <a:solidFill>
                  <a:srgbClr val="00A5EB"/>
                </a:solidFill>
              </a:rPr>
              <a:t> </a:t>
            </a:r>
            <a:r>
              <a:rPr lang="de-DE" sz="1600" dirty="0" err="1" smtClean="0">
                <a:solidFill>
                  <a:srgbClr val="00A5EB"/>
                </a:solidFill>
              </a:rPr>
              <a:t>Higgs</a:t>
            </a:r>
            <a:r>
              <a:rPr lang="de-DE" sz="1600" dirty="0" smtClean="0">
                <a:solidFill>
                  <a:srgbClr val="00A5EB"/>
                </a:solidFill>
              </a:rPr>
              <a:t> </a:t>
            </a:r>
            <a:r>
              <a:rPr lang="de-DE" sz="1600" dirty="0" err="1" smtClean="0">
                <a:solidFill>
                  <a:srgbClr val="00A5EB"/>
                </a:solidFill>
              </a:rPr>
              <a:t>candidate</a:t>
            </a:r>
            <a:r>
              <a:rPr lang="de-DE" sz="1600" dirty="0" smtClean="0">
                <a:solidFill>
                  <a:srgbClr val="00A5EB"/>
                </a:solidFill>
              </a:rPr>
              <a:t> </a:t>
            </a:r>
            <a:r>
              <a:rPr lang="de-DE" sz="1600" dirty="0" err="1" smtClean="0">
                <a:solidFill>
                  <a:srgbClr val="00A5EB"/>
                </a:solidFill>
              </a:rPr>
              <a:t>at</a:t>
            </a:r>
            <a:r>
              <a:rPr lang="de-DE" sz="1600" dirty="0" smtClean="0">
                <a:solidFill>
                  <a:srgbClr val="00A5EB"/>
                </a:solidFill>
              </a:rPr>
              <a:t> CMS</a:t>
            </a:r>
            <a:endParaRPr lang="de-DE" sz="1600" dirty="0">
              <a:solidFill>
                <a:srgbClr val="00A5EB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2147" y="1865715"/>
            <a:ext cx="3288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>
                <a:solidFill>
                  <a:srgbClr val="00A5EB"/>
                </a:solidFill>
              </a:rPr>
              <a:t>Simulated</a:t>
            </a:r>
            <a:r>
              <a:rPr lang="de-DE" sz="1600" dirty="0" smtClean="0">
                <a:solidFill>
                  <a:srgbClr val="00A5EB"/>
                </a:solidFill>
              </a:rPr>
              <a:t> </a:t>
            </a:r>
            <a:r>
              <a:rPr lang="de-DE" sz="1600" dirty="0" err="1" smtClean="0">
                <a:solidFill>
                  <a:srgbClr val="00A5EB"/>
                </a:solidFill>
              </a:rPr>
              <a:t>Higgs</a:t>
            </a:r>
            <a:r>
              <a:rPr lang="de-DE" sz="1600" dirty="0" smtClean="0">
                <a:solidFill>
                  <a:srgbClr val="00A5EB"/>
                </a:solidFill>
              </a:rPr>
              <a:t> in ILD </a:t>
            </a:r>
            <a:r>
              <a:rPr lang="de-DE" sz="1600" dirty="0" err="1" smtClean="0">
                <a:solidFill>
                  <a:srgbClr val="00A5EB"/>
                </a:solidFill>
              </a:rPr>
              <a:t>detector</a:t>
            </a:r>
            <a:endParaRPr lang="de-DE" sz="1600" dirty="0">
              <a:solidFill>
                <a:srgbClr val="00A5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25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Higgs</a:t>
            </a:r>
            <a:r>
              <a:rPr lang="de-DE" dirty="0" smtClean="0"/>
              <a:t> Factory</a:t>
            </a:r>
            <a:endParaRPr lang="de-DE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1434157"/>
            <a:ext cx="182880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392" y="709692"/>
            <a:ext cx="4329949" cy="2865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72567" y="2225257"/>
            <a:ext cx="1457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250/</a:t>
            </a:r>
            <a:r>
              <a:rPr lang="de-DE" sz="1200" dirty="0" err="1" smtClean="0"/>
              <a:t>fb</a:t>
            </a:r>
            <a:r>
              <a:rPr lang="de-DE" sz="1200" dirty="0" smtClean="0"/>
              <a:t> </a:t>
            </a:r>
            <a:r>
              <a:rPr lang="de-DE" sz="1200" dirty="0" err="1" smtClean="0"/>
              <a:t>at</a:t>
            </a:r>
            <a:r>
              <a:rPr lang="de-DE" sz="1200" dirty="0" smtClean="0"/>
              <a:t> 250 </a:t>
            </a:r>
            <a:r>
              <a:rPr lang="de-DE" sz="1200" dirty="0" err="1" smtClean="0"/>
              <a:t>GeV</a:t>
            </a:r>
            <a:endParaRPr lang="de-DE" sz="12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" y="836023"/>
            <a:ext cx="4355021" cy="5549279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20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900" b="0" dirty="0" err="1" smtClean="0"/>
              <a:t>Higgs</a:t>
            </a:r>
            <a:r>
              <a:rPr lang="de-DE" sz="1900" b="0" dirty="0"/>
              <a:t> </a:t>
            </a:r>
            <a:r>
              <a:rPr lang="de-DE" sz="1900" b="0" dirty="0" err="1" smtClean="0"/>
              <a:t>production</a:t>
            </a:r>
            <a:r>
              <a:rPr lang="de-DE" sz="1900" b="0" dirty="0" smtClean="0"/>
              <a:t> </a:t>
            </a:r>
            <a:r>
              <a:rPr lang="de-DE" sz="1900" b="0" dirty="0"/>
              <a:t>in </a:t>
            </a:r>
            <a:r>
              <a:rPr lang="de-DE" sz="1900" b="0" dirty="0" err="1"/>
              <a:t>e</a:t>
            </a:r>
            <a:r>
              <a:rPr lang="de-DE" sz="1900" b="0" baseline="30000" dirty="0" err="1"/>
              <a:t>+</a:t>
            </a:r>
            <a:r>
              <a:rPr lang="de-DE" sz="1900" b="0" dirty="0" err="1"/>
              <a:t>e</a:t>
            </a:r>
            <a:r>
              <a:rPr lang="de-DE" sz="1900" b="0" baseline="30000" dirty="0"/>
              <a:t>‒ </a:t>
            </a:r>
            <a:endParaRPr lang="de-DE" sz="1900" b="0" dirty="0" smtClean="0"/>
          </a:p>
          <a:p>
            <a:endParaRPr lang="de-DE" sz="1900" b="0" dirty="0" smtClean="0"/>
          </a:p>
          <a:p>
            <a:endParaRPr lang="de-DE" sz="1900" b="0" dirty="0" smtClean="0"/>
          </a:p>
          <a:p>
            <a:endParaRPr lang="de-DE" sz="1900" b="0" dirty="0"/>
          </a:p>
          <a:p>
            <a:endParaRPr lang="de-DE" sz="1900" b="0" dirty="0" smtClean="0"/>
          </a:p>
          <a:p>
            <a:r>
              <a:rPr lang="de-DE" sz="1900" b="0" dirty="0" err="1" smtClean="0"/>
              <a:t>Higgs</a:t>
            </a:r>
            <a:r>
              <a:rPr lang="de-DE" sz="1900" b="0" dirty="0" smtClean="0"/>
              <a:t>-strahlung </a:t>
            </a:r>
            <a:r>
              <a:rPr lang="de-DE" sz="1900" b="0" dirty="0" err="1" smtClean="0"/>
              <a:t>dominates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at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lower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energies</a:t>
            </a:r>
            <a:endParaRPr lang="de-DE" sz="1700" b="0" dirty="0" smtClean="0"/>
          </a:p>
          <a:p>
            <a:pPr lvl="1"/>
            <a:r>
              <a:rPr lang="de-DE" sz="1700" b="0" dirty="0">
                <a:solidFill>
                  <a:srgbClr val="00A5EB"/>
                </a:solidFill>
              </a:rPr>
              <a:t>m</a:t>
            </a:r>
            <a:r>
              <a:rPr lang="de-DE" sz="1700" b="0" dirty="0" smtClean="0">
                <a:solidFill>
                  <a:srgbClr val="00A5EB"/>
                </a:solidFill>
              </a:rPr>
              <a:t>ax. </a:t>
            </a:r>
            <a:r>
              <a:rPr lang="de-DE" sz="1700" b="0" dirty="0" err="1" smtClean="0">
                <a:solidFill>
                  <a:srgbClr val="00A5EB"/>
                </a:solidFill>
              </a:rPr>
              <a:t>cross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section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at</a:t>
            </a:r>
            <a:r>
              <a:rPr lang="de-DE" sz="1700" b="0" dirty="0" smtClean="0">
                <a:solidFill>
                  <a:srgbClr val="00A5EB"/>
                </a:solidFill>
              </a:rPr>
              <a:t> √s ≈ 250 </a:t>
            </a:r>
            <a:r>
              <a:rPr lang="de-DE" sz="1700" b="0" dirty="0" err="1" smtClean="0">
                <a:solidFill>
                  <a:srgbClr val="00A5EB"/>
                </a:solidFill>
              </a:rPr>
              <a:t>GeV</a:t>
            </a:r>
            <a:endParaRPr lang="de-DE" sz="17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700" b="0" dirty="0" err="1">
                <a:solidFill>
                  <a:srgbClr val="00A5EB"/>
                </a:solidFill>
              </a:rPr>
              <a:t>n</a:t>
            </a:r>
            <a:r>
              <a:rPr lang="de-DE" sz="1700" b="0" dirty="0" err="1" smtClean="0">
                <a:solidFill>
                  <a:srgbClr val="00A5EB"/>
                </a:solidFill>
              </a:rPr>
              <a:t>o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assumption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about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Higgs</a:t>
            </a:r>
            <a:r>
              <a:rPr lang="de-DE" sz="1700" b="0" dirty="0" smtClean="0">
                <a:solidFill>
                  <a:srgbClr val="00A5EB"/>
                </a:solidFill>
              </a:rPr>
              <a:t/>
            </a:r>
            <a:br>
              <a:rPr lang="de-DE" sz="1700" b="0" dirty="0" smtClean="0">
                <a:solidFill>
                  <a:srgbClr val="00A5EB"/>
                </a:solidFill>
              </a:rPr>
            </a:br>
            <a:r>
              <a:rPr lang="de-DE" sz="1700" b="0" dirty="0" smtClean="0">
                <a:solidFill>
                  <a:srgbClr val="00A5EB"/>
                </a:solidFill>
              </a:rPr>
              <a:t>– </a:t>
            </a:r>
            <a:r>
              <a:rPr lang="de-DE" sz="1700" b="0" dirty="0" err="1" smtClean="0">
                <a:solidFill>
                  <a:srgbClr val="00A5EB"/>
                </a:solidFill>
              </a:rPr>
              <a:t>identify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Higgs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through</a:t>
            </a:r>
            <a:r>
              <a:rPr lang="de-DE" sz="1700" b="0" dirty="0" smtClean="0">
                <a:solidFill>
                  <a:srgbClr val="00A5EB"/>
                </a:solidFill>
              </a:rPr>
              <a:t> Z </a:t>
            </a:r>
            <a:r>
              <a:rPr lang="de-DE" sz="1700" b="0" dirty="0" err="1" smtClean="0">
                <a:solidFill>
                  <a:srgbClr val="00A5EB"/>
                </a:solidFill>
              </a:rPr>
              <a:t>decay</a:t>
            </a:r>
            <a:endParaRPr lang="de-DE" sz="1700" b="0" dirty="0">
              <a:solidFill>
                <a:srgbClr val="00A5EB"/>
              </a:solidFill>
            </a:endParaRPr>
          </a:p>
          <a:p>
            <a:pPr lvl="1"/>
            <a:r>
              <a:rPr lang="en-US" sz="1700" b="0" dirty="0" smtClean="0">
                <a:solidFill>
                  <a:srgbClr val="00A5EB"/>
                </a:solidFill>
              </a:rPr>
              <a:t>very </a:t>
            </a:r>
            <a:r>
              <a:rPr lang="en-US" sz="1700" b="0" dirty="0">
                <a:solidFill>
                  <a:srgbClr val="00A5EB"/>
                </a:solidFill>
              </a:rPr>
              <a:t>clean, </a:t>
            </a:r>
            <a:r>
              <a:rPr lang="en-US" sz="1700" b="0" dirty="0" smtClean="0">
                <a:solidFill>
                  <a:srgbClr val="00A5EB"/>
                </a:solidFill>
              </a:rPr>
              <a:t>model-independent </a:t>
            </a:r>
            <a:r>
              <a:rPr lang="en-US" sz="1700" b="0" dirty="0">
                <a:solidFill>
                  <a:srgbClr val="00A5EB"/>
                </a:solidFill>
              </a:rPr>
              <a:t>signal using the recoil method</a:t>
            </a:r>
            <a:endParaRPr lang="de-DE" sz="17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700" b="0" dirty="0" err="1" smtClean="0">
                <a:solidFill>
                  <a:srgbClr val="00A5EB"/>
                </a:solidFill>
              </a:rPr>
              <a:t>m</a:t>
            </a:r>
            <a:r>
              <a:rPr lang="de-DE" sz="1700" b="0" baseline="-25000" dirty="0" err="1" smtClean="0">
                <a:solidFill>
                  <a:srgbClr val="00A5EB"/>
                </a:solidFill>
              </a:rPr>
              <a:t>H</a:t>
            </a:r>
            <a:r>
              <a:rPr lang="de-DE" sz="1700" b="0" dirty="0" smtClean="0">
                <a:solidFill>
                  <a:srgbClr val="00A5EB"/>
                </a:solidFill>
              </a:rPr>
              <a:t> ≈ 125 </a:t>
            </a:r>
            <a:r>
              <a:rPr lang="de-DE" sz="1700" b="0" dirty="0" err="1" smtClean="0">
                <a:solidFill>
                  <a:srgbClr val="00A5EB"/>
                </a:solidFill>
              </a:rPr>
              <a:t>GeV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is</a:t>
            </a:r>
            <a:r>
              <a:rPr lang="de-DE" sz="1700" b="0" dirty="0" smtClean="0">
                <a:solidFill>
                  <a:srgbClr val="00A5EB"/>
                </a:solidFill>
              </a:rPr>
              <a:t> ideal </a:t>
            </a:r>
            <a:r>
              <a:rPr lang="de-DE" sz="1700" b="0" dirty="0" err="1" smtClean="0">
                <a:solidFill>
                  <a:srgbClr val="00A5EB"/>
                </a:solidFill>
              </a:rPr>
              <a:t>because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many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decay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modes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are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accessible</a:t>
            </a:r>
            <a:endParaRPr lang="de-DE" sz="1700" b="0" dirty="0" smtClean="0">
              <a:solidFill>
                <a:srgbClr val="00A5EB"/>
              </a:solidFill>
            </a:endParaRPr>
          </a:p>
          <a:p>
            <a:endParaRPr lang="de-DE" sz="1700" b="0" dirty="0"/>
          </a:p>
          <a:p>
            <a:endParaRPr lang="de-DE" sz="17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392" y="3439544"/>
            <a:ext cx="4604137" cy="313603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08" y="1434157"/>
            <a:ext cx="44196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941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Precision </a:t>
            </a:r>
            <a:r>
              <a:rPr lang="de-DE" dirty="0" err="1" smtClean="0"/>
              <a:t>at</a:t>
            </a:r>
            <a:r>
              <a:rPr lang="de-DE" dirty="0" smtClean="0"/>
              <a:t> a </a:t>
            </a:r>
            <a:r>
              <a:rPr lang="de-DE" dirty="0" err="1" smtClean="0"/>
              <a:t>Higgs</a:t>
            </a:r>
            <a:r>
              <a:rPr lang="de-DE" dirty="0" smtClean="0"/>
              <a:t> Factory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36023"/>
            <a:ext cx="3626602" cy="5611272"/>
          </a:xfrm>
        </p:spPr>
        <p:txBody>
          <a:bodyPr/>
          <a:lstStyle/>
          <a:p>
            <a:r>
              <a:rPr lang="de-DE" sz="1900" b="0" dirty="0" smtClean="0"/>
              <a:t>Absolute </a:t>
            </a:r>
            <a:r>
              <a:rPr lang="de-DE" sz="1900" b="0" dirty="0" err="1" smtClean="0"/>
              <a:t>determination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of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Higgs</a:t>
            </a:r>
            <a:r>
              <a:rPr lang="de-DE" sz="1900" b="0" dirty="0" smtClean="0"/>
              <a:t> (Yukawa) </a:t>
            </a:r>
            <a:r>
              <a:rPr lang="de-DE" sz="1900" b="0" dirty="0" err="1" smtClean="0"/>
              <a:t>couplings</a:t>
            </a:r>
            <a:endParaRPr lang="de-DE" sz="1900" b="0" dirty="0" smtClean="0"/>
          </a:p>
          <a:p>
            <a:r>
              <a:rPr lang="de-DE" sz="1900" b="0" dirty="0" smtClean="0"/>
              <a:t>Precision O(1-2%) in </a:t>
            </a:r>
            <a:r>
              <a:rPr lang="de-DE" sz="1900" b="0" dirty="0" err="1" smtClean="0"/>
              <a:t>some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cases</a:t>
            </a:r>
            <a:endParaRPr lang="de-DE" sz="1900" b="0" dirty="0" smtClean="0"/>
          </a:p>
          <a:p>
            <a:pPr lvl="1"/>
            <a:r>
              <a:rPr lang="de-DE" sz="1800" b="0" dirty="0" err="1">
                <a:solidFill>
                  <a:srgbClr val="00A5EB"/>
                </a:solidFill>
              </a:rPr>
              <a:t>e</a:t>
            </a:r>
            <a:r>
              <a:rPr lang="de-DE" sz="1800" b="0" dirty="0" err="1" smtClean="0">
                <a:solidFill>
                  <a:srgbClr val="00A5EB"/>
                </a:solidFill>
              </a:rPr>
              <a:t>xample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corresponds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to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smtClean="0">
                <a:solidFill>
                  <a:srgbClr val="00A5EB"/>
                </a:solidFill>
              </a:rPr>
              <a:t>250 fb</a:t>
            </a:r>
            <a:r>
              <a:rPr lang="de-DE" sz="1800" b="0" baseline="30000" dirty="0" smtClean="0">
                <a:solidFill>
                  <a:srgbClr val="00A5EB"/>
                </a:solidFill>
              </a:rPr>
              <a:t>-1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at</a:t>
            </a:r>
            <a:r>
              <a:rPr lang="de-DE" sz="1800" b="0" dirty="0" smtClean="0">
                <a:solidFill>
                  <a:srgbClr val="00A5EB"/>
                </a:solidFill>
              </a:rPr>
              <a:t> 250 </a:t>
            </a:r>
            <a:r>
              <a:rPr lang="de-DE" sz="1800" b="0" dirty="0" err="1" smtClean="0">
                <a:solidFill>
                  <a:srgbClr val="00A5EB"/>
                </a:solidFill>
              </a:rPr>
              <a:t>GeV</a:t>
            </a:r>
            <a:r>
              <a:rPr lang="de-DE" sz="1800" b="0" dirty="0">
                <a:solidFill>
                  <a:srgbClr val="00A5EB"/>
                </a:solidFill>
              </a:rPr>
              <a:t> </a:t>
            </a:r>
            <a:r>
              <a:rPr lang="de-DE" sz="1800" b="0" dirty="0" smtClean="0">
                <a:solidFill>
                  <a:srgbClr val="00A5EB"/>
                </a:solidFill>
              </a:rPr>
              <a:t>plus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smtClean="0">
                <a:solidFill>
                  <a:srgbClr val="00A5EB"/>
                </a:solidFill>
              </a:rPr>
              <a:t>500 fb</a:t>
            </a:r>
            <a:r>
              <a:rPr lang="de-DE" sz="1800" b="0" baseline="30000" dirty="0" smtClean="0">
                <a:solidFill>
                  <a:srgbClr val="00A5EB"/>
                </a:solidFill>
              </a:rPr>
              <a:t>-1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at</a:t>
            </a:r>
            <a:r>
              <a:rPr lang="de-DE" sz="1800" b="0" dirty="0" smtClean="0">
                <a:solidFill>
                  <a:srgbClr val="00A5EB"/>
                </a:solidFill>
              </a:rPr>
              <a:t> 500 </a:t>
            </a:r>
            <a:r>
              <a:rPr lang="de-DE" sz="1800" b="0" dirty="0" err="1" smtClean="0">
                <a:solidFill>
                  <a:srgbClr val="00A5EB"/>
                </a:solidFill>
              </a:rPr>
              <a:t>GeV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O(10 </a:t>
            </a:r>
            <a:r>
              <a:rPr lang="de-DE" sz="1800" b="0" dirty="0" err="1" smtClean="0">
                <a:solidFill>
                  <a:srgbClr val="00A5EB"/>
                </a:solidFill>
              </a:rPr>
              <a:t>years</a:t>
            </a:r>
            <a:r>
              <a:rPr lang="de-DE" sz="1800" b="0" dirty="0" smtClean="0">
                <a:solidFill>
                  <a:srgbClr val="00A5EB"/>
                </a:solidFill>
              </a:rPr>
              <a:t>) </a:t>
            </a:r>
            <a:r>
              <a:rPr lang="de-DE" sz="1800" b="0" dirty="0" err="1" smtClean="0">
                <a:solidFill>
                  <a:srgbClr val="00A5EB"/>
                </a:solidFill>
              </a:rPr>
              <a:t>running</a:t>
            </a:r>
            <a:r>
              <a:rPr lang="de-DE" sz="1800" b="0" dirty="0" smtClean="0">
                <a:solidFill>
                  <a:srgbClr val="00A5EB"/>
                </a:solidFill>
              </a:rPr>
              <a:t> time </a:t>
            </a:r>
          </a:p>
          <a:p>
            <a:pPr lvl="1"/>
            <a:endParaRPr lang="de-DE" sz="1900" b="0" dirty="0"/>
          </a:p>
          <a:p>
            <a:r>
              <a:rPr lang="de-DE" sz="1900" b="0" dirty="0" err="1" smtClean="0"/>
              <a:t>Typical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deviations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from</a:t>
            </a:r>
            <a:r>
              <a:rPr lang="de-DE" sz="1900" b="0" dirty="0" smtClean="0"/>
              <a:t> SM </a:t>
            </a:r>
            <a:r>
              <a:rPr lang="de-DE" sz="1900" b="0" dirty="0" err="1" smtClean="0"/>
              <a:t>couplings</a:t>
            </a:r>
            <a:r>
              <a:rPr lang="de-DE" sz="1900" b="0" dirty="0" smtClean="0"/>
              <a:t> in a </a:t>
            </a:r>
            <a:r>
              <a:rPr lang="de-DE" sz="1900" b="0" dirty="0" err="1" smtClean="0"/>
              <a:t>Two-Higgs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Doublet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model</a:t>
            </a:r>
            <a:endParaRPr lang="de-DE" sz="1900" b="0" dirty="0" smtClean="0"/>
          </a:p>
          <a:p>
            <a:endParaRPr lang="de-DE" sz="1900" b="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525" y="836022"/>
            <a:ext cx="5377487" cy="2406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656" y="3929697"/>
            <a:ext cx="4461415" cy="24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879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Precision: HL-LHC versus ILC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099" y="836023"/>
            <a:ext cx="8520113" cy="433936"/>
          </a:xfrm>
        </p:spPr>
        <p:txBody>
          <a:bodyPr/>
          <a:lstStyle/>
          <a:p>
            <a:r>
              <a:rPr lang="de-DE" b="0" dirty="0" err="1" smtClean="0"/>
              <a:t>Many</a:t>
            </a:r>
            <a:r>
              <a:rPr lang="de-DE" b="0" dirty="0" smtClean="0"/>
              <a:t> </a:t>
            </a:r>
            <a:r>
              <a:rPr lang="de-DE" b="0" dirty="0" err="1" smtClean="0"/>
              <a:t>more</a:t>
            </a:r>
            <a:r>
              <a:rPr lang="de-DE" b="0" dirty="0" smtClean="0"/>
              <a:t> </a:t>
            </a:r>
            <a:r>
              <a:rPr lang="de-DE" b="0" dirty="0" err="1" smtClean="0"/>
              <a:t>examples</a:t>
            </a:r>
            <a:r>
              <a:rPr lang="de-DE" b="0" dirty="0" smtClean="0"/>
              <a:t> </a:t>
            </a:r>
            <a:r>
              <a:rPr lang="de-DE" b="0" dirty="0" err="1" smtClean="0"/>
              <a:t>for</a:t>
            </a:r>
            <a:r>
              <a:rPr lang="de-DE" b="0" dirty="0" smtClean="0"/>
              <a:t> </a:t>
            </a:r>
            <a:r>
              <a:rPr lang="de-DE" b="0" dirty="0" err="1" smtClean="0"/>
              <a:t>superior</a:t>
            </a:r>
            <a:r>
              <a:rPr lang="de-DE" b="0" dirty="0" smtClean="0"/>
              <a:t> </a:t>
            </a:r>
            <a:r>
              <a:rPr lang="de-DE" b="0" dirty="0" err="1" smtClean="0"/>
              <a:t>precision</a:t>
            </a:r>
            <a:r>
              <a:rPr lang="de-DE" b="0" dirty="0" smtClean="0"/>
              <a:t> </a:t>
            </a:r>
            <a:r>
              <a:rPr lang="de-DE" b="0" dirty="0" err="1" smtClean="0"/>
              <a:t>of</a:t>
            </a:r>
            <a:r>
              <a:rPr lang="de-DE" b="0" dirty="0" smtClean="0"/>
              <a:t> </a:t>
            </a:r>
            <a:r>
              <a:rPr lang="de-DE" b="0" dirty="0" err="1" smtClean="0"/>
              <a:t>lepton</a:t>
            </a:r>
            <a:r>
              <a:rPr lang="de-DE" b="0" dirty="0" smtClean="0"/>
              <a:t> </a:t>
            </a:r>
            <a:r>
              <a:rPr lang="de-DE" b="0" dirty="0" err="1" smtClean="0"/>
              <a:t>collider</a:t>
            </a:r>
            <a:r>
              <a:rPr lang="de-DE" b="0" dirty="0" smtClean="0"/>
              <a:t> </a:t>
            </a:r>
            <a:br>
              <a:rPr lang="de-DE" b="0" dirty="0" smtClean="0"/>
            </a:br>
            <a:r>
              <a:rPr lang="de-DE" b="0" dirty="0" smtClean="0"/>
              <a:t>versus </a:t>
            </a:r>
            <a:r>
              <a:rPr lang="de-DE" b="0" dirty="0" err="1" smtClean="0"/>
              <a:t>hadron</a:t>
            </a:r>
            <a:r>
              <a:rPr lang="de-DE" b="0" dirty="0" smtClean="0"/>
              <a:t> </a:t>
            </a:r>
            <a:r>
              <a:rPr lang="de-DE" b="0" dirty="0" err="1" smtClean="0"/>
              <a:t>machine</a:t>
            </a:r>
            <a:endParaRPr lang="de-DE" b="0" dirty="0" smtClean="0"/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Top </a:t>
            </a:r>
            <a:r>
              <a:rPr lang="de-DE" sz="1800" b="0" dirty="0" err="1" smtClean="0">
                <a:solidFill>
                  <a:srgbClr val="00A5EB"/>
                </a:solidFill>
              </a:rPr>
              <a:t>physics</a:t>
            </a:r>
            <a:r>
              <a:rPr lang="de-DE" sz="1800" b="0" dirty="0" smtClean="0">
                <a:solidFill>
                  <a:srgbClr val="00A5EB"/>
                </a:solidFill>
              </a:rPr>
              <a:t>: </a:t>
            </a:r>
            <a:endParaRPr lang="de-DE" sz="1800" b="0" dirty="0" smtClean="0"/>
          </a:p>
          <a:p>
            <a:pPr lvl="2"/>
            <a:r>
              <a:rPr lang="de-DE" sz="1600" b="0" dirty="0" err="1" smtClean="0"/>
              <a:t>ttbar</a:t>
            </a:r>
            <a:r>
              <a:rPr lang="de-DE" sz="1600" b="0" dirty="0" smtClean="0"/>
              <a:t> </a:t>
            </a:r>
            <a:r>
              <a:rPr lang="de-DE" sz="1600" b="0" dirty="0" err="1" smtClean="0"/>
              <a:t>threshold</a:t>
            </a:r>
            <a:r>
              <a:rPr lang="de-DE" sz="1600" b="0" dirty="0" smtClean="0"/>
              <a:t> </a:t>
            </a:r>
            <a:r>
              <a:rPr lang="de-DE" sz="1600" b="0" dirty="0" smtClean="0">
                <a:sym typeface="Wingdings"/>
              </a:rPr>
              <a:t> top </a:t>
            </a:r>
            <a:r>
              <a:rPr lang="de-DE" sz="1600" b="0" dirty="0" err="1" smtClean="0">
                <a:sym typeface="Wingdings"/>
              </a:rPr>
              <a:t>mass</a:t>
            </a:r>
            <a:r>
              <a:rPr lang="de-DE" sz="1600" b="0" dirty="0" smtClean="0">
                <a:sym typeface="Wingdings"/>
              </a:rPr>
              <a:t>, </a:t>
            </a:r>
          </a:p>
          <a:p>
            <a:pPr lvl="2"/>
            <a:r>
              <a:rPr lang="de-DE" sz="1600" b="0" dirty="0" err="1" smtClean="0">
                <a:sym typeface="Wingdings"/>
              </a:rPr>
              <a:t>or</a:t>
            </a:r>
            <a:r>
              <a:rPr lang="de-DE" sz="1600" b="0" dirty="0" smtClean="0">
                <a:sym typeface="Wingdings"/>
              </a:rPr>
              <a:t> </a:t>
            </a:r>
            <a:r>
              <a:rPr lang="de-DE" sz="1600" b="0" dirty="0" err="1" smtClean="0"/>
              <a:t>probing</a:t>
            </a:r>
            <a:r>
              <a:rPr lang="de-DE" sz="1600" b="0" dirty="0" smtClean="0"/>
              <a:t> </a:t>
            </a:r>
            <a:r>
              <a:rPr lang="de-DE" sz="1600" b="0" dirty="0" err="1" smtClean="0"/>
              <a:t>ttZ</a:t>
            </a:r>
            <a:r>
              <a:rPr lang="de-DE" sz="1600" b="0" dirty="0" smtClean="0"/>
              <a:t> </a:t>
            </a:r>
            <a:r>
              <a:rPr lang="de-DE" sz="1600" b="0" dirty="0" err="1" smtClean="0"/>
              <a:t>and</a:t>
            </a:r>
            <a:r>
              <a:rPr lang="de-DE" sz="1600" b="0" dirty="0" smtClean="0"/>
              <a:t> </a:t>
            </a:r>
            <a:r>
              <a:rPr lang="de-DE" sz="1600" b="0" dirty="0" err="1" smtClean="0"/>
              <a:t>ttgamma</a:t>
            </a:r>
            <a:r>
              <a:rPr lang="de-DE" sz="1600" b="0" dirty="0" smtClean="0"/>
              <a:t> </a:t>
            </a:r>
            <a:r>
              <a:rPr lang="de-DE" sz="1600" b="0" dirty="0" err="1" smtClean="0"/>
              <a:t>vertices</a:t>
            </a:r>
            <a:r>
              <a:rPr lang="de-DE" sz="1600" b="0" dirty="0" smtClean="0"/>
              <a:t> </a:t>
            </a:r>
            <a:r>
              <a:rPr lang="de-DE" sz="1600" b="0" dirty="0" err="1" smtClean="0"/>
              <a:t>with</a:t>
            </a:r>
            <a:r>
              <a:rPr lang="de-DE" sz="1600" b="0" dirty="0" smtClean="0"/>
              <a:t> high </a:t>
            </a:r>
            <a:r>
              <a:rPr lang="de-DE" sz="1600" b="0" dirty="0" err="1" smtClean="0"/>
              <a:t>precision</a:t>
            </a:r>
            <a:r>
              <a:rPr lang="de-DE" sz="1600" b="0" dirty="0" smtClean="0"/>
              <a:t>; </a:t>
            </a:r>
            <a:r>
              <a:rPr lang="de-DE" sz="1600" b="0" dirty="0" err="1" smtClean="0"/>
              <a:t>allows</a:t>
            </a:r>
            <a:r>
              <a:rPr lang="de-DE" sz="1600" b="0" dirty="0" smtClean="0"/>
              <a:t> </a:t>
            </a:r>
            <a:r>
              <a:rPr lang="de-DE" sz="1600" b="0" dirty="0" err="1" smtClean="0"/>
              <a:t>access</a:t>
            </a:r>
            <a:r>
              <a:rPr lang="de-DE" sz="1600" b="0" dirty="0" smtClean="0"/>
              <a:t> e.g. </a:t>
            </a:r>
            <a:r>
              <a:rPr lang="de-DE" sz="1600" b="0" dirty="0" err="1" smtClean="0"/>
              <a:t>to</a:t>
            </a:r>
            <a:r>
              <a:rPr lang="de-DE" sz="1600" b="0" dirty="0" smtClean="0"/>
              <a:t> (g-2)</a:t>
            </a:r>
            <a:r>
              <a:rPr lang="de-DE" sz="1600" b="0" baseline="-25000" dirty="0" smtClean="0"/>
              <a:t>t</a:t>
            </a:r>
            <a:r>
              <a:rPr lang="de-DE" sz="1600" b="0" dirty="0" smtClean="0"/>
              <a:t>, i.e. </a:t>
            </a:r>
            <a:r>
              <a:rPr lang="de-DE" sz="1600" b="0" dirty="0" err="1" smtClean="0"/>
              <a:t>to</a:t>
            </a:r>
            <a:r>
              <a:rPr lang="de-DE" sz="1600" b="0" dirty="0" smtClean="0"/>
              <a:t> </a:t>
            </a:r>
            <a:r>
              <a:rPr lang="de-DE" sz="1600" b="0" dirty="0" err="1" smtClean="0"/>
              <a:t>models</a:t>
            </a:r>
            <a:r>
              <a:rPr lang="de-DE" sz="1600" b="0" dirty="0" smtClean="0"/>
              <a:t> </a:t>
            </a:r>
            <a:r>
              <a:rPr lang="de-DE" sz="1600" b="0" dirty="0" err="1" smtClean="0"/>
              <a:t>like</a:t>
            </a:r>
            <a:r>
              <a:rPr lang="de-DE" sz="1600" b="0" dirty="0" smtClean="0"/>
              <a:t> </a:t>
            </a:r>
            <a:r>
              <a:rPr lang="de-DE" sz="1600" b="0" dirty="0" err="1" smtClean="0"/>
              <a:t>compositeness</a:t>
            </a:r>
            <a:r>
              <a:rPr lang="de-DE" sz="1600" b="0" dirty="0" smtClean="0"/>
              <a:t> etc.</a:t>
            </a:r>
            <a:r>
              <a:rPr lang="de-DE" sz="1400" b="0" dirty="0" smtClean="0"/>
              <a:t/>
            </a:r>
            <a:br>
              <a:rPr lang="de-DE" sz="1400" b="0" dirty="0" smtClean="0"/>
            </a:br>
            <a:endParaRPr lang="de-DE" sz="1400" b="0" dirty="0" smtClean="0"/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Heavy </a:t>
            </a:r>
            <a:r>
              <a:rPr lang="de-DE" sz="1800" b="0" dirty="0" err="1" smtClean="0">
                <a:solidFill>
                  <a:srgbClr val="00A5EB"/>
                </a:solidFill>
              </a:rPr>
              <a:t>Higgses</a:t>
            </a:r>
            <a:r>
              <a:rPr lang="de-DE" sz="1800" b="0" dirty="0" smtClean="0">
                <a:solidFill>
                  <a:srgbClr val="00A5EB"/>
                </a:solidFill>
              </a:rPr>
              <a:t> H </a:t>
            </a:r>
            <a:r>
              <a:rPr lang="de-DE" sz="1800" b="0" dirty="0" err="1" smtClean="0">
                <a:solidFill>
                  <a:srgbClr val="00A5EB"/>
                </a:solidFill>
              </a:rPr>
              <a:t>and</a:t>
            </a:r>
            <a:r>
              <a:rPr lang="de-DE" sz="1800" b="0" dirty="0" smtClean="0">
                <a:solidFill>
                  <a:srgbClr val="00A5EB"/>
                </a:solidFill>
              </a:rPr>
              <a:t> A in </a:t>
            </a:r>
            <a:r>
              <a:rPr lang="de-DE" sz="1800" b="0" dirty="0" err="1" smtClean="0">
                <a:solidFill>
                  <a:srgbClr val="00A5EB"/>
                </a:solidFill>
              </a:rPr>
              <a:t>ee</a:t>
            </a:r>
            <a:r>
              <a:rPr lang="de-DE" sz="1800" b="0" dirty="0" err="1" smtClean="0">
                <a:solidFill>
                  <a:srgbClr val="00A5EB"/>
                </a:solidFill>
                <a:sym typeface="Wingdings"/>
              </a:rPr>
              <a:t>HA</a:t>
            </a:r>
            <a:r>
              <a:rPr lang="de-DE" sz="1800" b="0" dirty="0" smtClean="0">
                <a:solidFill>
                  <a:srgbClr val="00A5EB"/>
                </a:solidFill>
                <a:sym typeface="Wingdings"/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  <a:sym typeface="Wingdings"/>
              </a:rPr>
              <a:t>production</a:t>
            </a:r>
            <a:r>
              <a:rPr lang="de-DE" sz="1800" b="0" dirty="0" smtClean="0">
                <a:solidFill>
                  <a:srgbClr val="00A5EB"/>
                </a:solidFill>
                <a:sym typeface="Wingdings"/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  <a:sym typeface="Wingdings"/>
              </a:rPr>
              <a:t>mode</a:t>
            </a:r>
            <a:r>
              <a:rPr lang="de-DE" sz="1800" b="0" dirty="0" smtClean="0">
                <a:solidFill>
                  <a:srgbClr val="00A5EB"/>
                </a:solidFill>
                <a:sym typeface="Wingdings"/>
              </a:rPr>
              <a:t> – ILC </a:t>
            </a:r>
            <a:r>
              <a:rPr lang="de-DE" sz="1800" b="0" dirty="0" err="1" smtClean="0">
                <a:solidFill>
                  <a:srgbClr val="00A5EB"/>
                </a:solidFill>
                <a:sym typeface="Wingdings"/>
              </a:rPr>
              <a:t>covering</a:t>
            </a:r>
            <a:r>
              <a:rPr lang="de-DE" sz="1800" b="0" dirty="0" smtClean="0">
                <a:solidFill>
                  <a:srgbClr val="00A5EB"/>
                </a:solidFill>
                <a:sym typeface="Wingdings"/>
              </a:rPr>
              <a:t> additional </a:t>
            </a:r>
            <a:r>
              <a:rPr lang="de-DE" sz="1800" b="0" dirty="0" err="1" smtClean="0">
                <a:solidFill>
                  <a:srgbClr val="00A5EB"/>
                </a:solidFill>
                <a:sym typeface="Wingdings"/>
              </a:rPr>
              <a:t>parameter</a:t>
            </a:r>
            <a:r>
              <a:rPr lang="de-DE" sz="1800" b="0" dirty="0" smtClean="0">
                <a:solidFill>
                  <a:srgbClr val="00A5EB"/>
                </a:solidFill>
                <a:sym typeface="Wingdings"/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  <a:sym typeface="Wingdings"/>
              </a:rPr>
              <a:t>space</a:t>
            </a:r>
            <a:r>
              <a:rPr lang="de-DE" sz="1800" b="0" dirty="0" smtClean="0">
                <a:solidFill>
                  <a:srgbClr val="00A5EB"/>
                </a:solidFill>
                <a:sym typeface="Wingdings"/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  <a:sym typeface="Wingdings"/>
              </a:rPr>
              <a:t>independent</a:t>
            </a:r>
            <a:r>
              <a:rPr lang="de-DE" sz="1800" b="0" dirty="0" smtClean="0">
                <a:solidFill>
                  <a:srgbClr val="00A5EB"/>
                </a:solidFill>
                <a:sym typeface="Wingdings"/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  <a:sym typeface="Wingdings"/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  <a:sym typeface="Wingdings"/>
              </a:rPr>
              <a:t> tanβ; </a:t>
            </a:r>
            <a:r>
              <a:rPr lang="de-DE" sz="1800" b="0" dirty="0" err="1" smtClean="0">
                <a:solidFill>
                  <a:srgbClr val="00A5EB"/>
                </a:solidFill>
                <a:sym typeface="Wingdings"/>
              </a:rPr>
              <a:t>complementary</a:t>
            </a:r>
            <a:r>
              <a:rPr lang="de-DE" sz="1800" b="0" dirty="0" smtClean="0">
                <a:solidFill>
                  <a:srgbClr val="00A5EB"/>
                </a:solidFill>
                <a:sym typeface="Wingdings"/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  <a:sym typeface="Wingdings"/>
              </a:rPr>
              <a:t>to</a:t>
            </a:r>
            <a:r>
              <a:rPr lang="de-DE" sz="1800" b="0" dirty="0" smtClean="0">
                <a:solidFill>
                  <a:srgbClr val="00A5EB"/>
                </a:solidFill>
                <a:sym typeface="Wingdings"/>
              </a:rPr>
              <a:t> LHC</a:t>
            </a:r>
          </a:p>
          <a:p>
            <a:pPr lvl="1"/>
            <a:r>
              <a:rPr lang="de-DE" sz="1800" b="0" dirty="0" smtClean="0">
                <a:solidFill>
                  <a:srgbClr val="00A5EB"/>
                </a:solidFill>
                <a:sym typeface="Wingdings"/>
              </a:rPr>
              <a:t>SUSY: </a:t>
            </a:r>
            <a:r>
              <a:rPr lang="de-DE" sz="1800" b="0" dirty="0" err="1" smtClean="0">
                <a:solidFill>
                  <a:srgbClr val="00A5EB"/>
                </a:solidFill>
                <a:sym typeface="Wingdings"/>
              </a:rPr>
              <a:t>precision</a:t>
            </a:r>
            <a:r>
              <a:rPr lang="de-DE" sz="1800" b="0" dirty="0" smtClean="0">
                <a:solidFill>
                  <a:srgbClr val="00A5EB"/>
                </a:solidFill>
                <a:sym typeface="Wingdings"/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  <a:sym typeface="Wingdings"/>
              </a:rPr>
              <a:t>measurements</a:t>
            </a:r>
            <a:r>
              <a:rPr lang="de-DE" sz="1800" b="0" dirty="0" smtClean="0">
                <a:solidFill>
                  <a:srgbClr val="00A5EB"/>
                </a:solidFill>
                <a:sym typeface="Wingdings"/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  <a:sym typeface="Wingdings"/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  <a:sym typeface="Wingdings"/>
              </a:rPr>
              <a:t> SUSY </a:t>
            </a:r>
            <a:r>
              <a:rPr lang="de-DE" sz="1800" b="0" dirty="0" err="1" smtClean="0">
                <a:solidFill>
                  <a:srgbClr val="00A5EB"/>
                </a:solidFill>
                <a:sym typeface="Wingdings"/>
              </a:rPr>
              <a:t>states</a:t>
            </a:r>
            <a:endParaRPr lang="de-DE" sz="1800" b="0" dirty="0" smtClean="0">
              <a:solidFill>
                <a:srgbClr val="00A5EB"/>
              </a:solidFill>
              <a:sym typeface="Wingdings"/>
            </a:endParaRPr>
          </a:p>
          <a:p>
            <a:pPr lvl="1"/>
            <a:r>
              <a:rPr lang="de-DE" sz="1800" b="0" dirty="0" smtClean="0">
                <a:solidFill>
                  <a:srgbClr val="00A5EB"/>
                </a:solidFill>
                <a:sym typeface="Wingdings"/>
              </a:rPr>
              <a:t>...</a:t>
            </a:r>
          </a:p>
          <a:p>
            <a:endParaRPr lang="de-DE" sz="2200" b="0" dirty="0">
              <a:solidFill>
                <a:srgbClr val="000000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23637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0298" y="917057"/>
            <a:ext cx="7451745" cy="5490514"/>
          </a:xfrm>
        </p:spPr>
        <p:txBody>
          <a:bodyPr/>
          <a:lstStyle/>
          <a:p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– via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Higgs</a:t>
            </a:r>
            <a:endParaRPr lang="de-DE" sz="1900" b="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LHC –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past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present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future</a:t>
            </a:r>
            <a:endParaRPr lang="de-DE" sz="1900" b="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DE" sz="1900" b="0" dirty="0" err="1" smtClean="0"/>
              <a:t>Some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politics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and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strategy</a:t>
            </a:r>
            <a:endParaRPr lang="de-DE" sz="1900" b="0" dirty="0" smtClean="0"/>
          </a:p>
          <a:p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Lepton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machines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–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precision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and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discovery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potential</a:t>
            </a:r>
          </a:p>
          <a:p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The high-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energy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frontier</a:t>
            </a:r>
            <a:endParaRPr lang="de-DE" sz="1900" b="0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de-DE" sz="1500" b="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00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...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politics</a:t>
            </a:r>
            <a:r>
              <a:rPr lang="de-DE" dirty="0" smtClean="0"/>
              <a:t> kicks in: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1" y="871434"/>
            <a:ext cx="8851900" cy="5422686"/>
          </a:xfrm>
        </p:spPr>
        <p:txBody>
          <a:bodyPr/>
          <a:lstStyle/>
          <a:p>
            <a:r>
              <a:rPr lang="de-DE" b="0" dirty="0" smtClean="0"/>
              <a:t>New </a:t>
            </a:r>
            <a:r>
              <a:rPr lang="de-DE" b="0" dirty="0" err="1" smtClean="0"/>
              <a:t>machines</a:t>
            </a:r>
            <a:r>
              <a:rPr lang="de-DE" b="0" dirty="0" smtClean="0"/>
              <a:t> </a:t>
            </a:r>
            <a:r>
              <a:rPr lang="de-DE" b="0" dirty="0" err="1" smtClean="0"/>
              <a:t>are</a:t>
            </a:r>
            <a:r>
              <a:rPr lang="de-DE" b="0" dirty="0" smtClean="0"/>
              <a:t> a multi-billion </a:t>
            </a:r>
            <a:r>
              <a:rPr lang="de-DE" b="0" dirty="0"/>
              <a:t>D</a:t>
            </a:r>
            <a:r>
              <a:rPr lang="de-DE" b="0" dirty="0" smtClean="0"/>
              <a:t>ollar / Euro </a:t>
            </a:r>
            <a:r>
              <a:rPr lang="de-DE" b="0" dirty="0" err="1" smtClean="0"/>
              <a:t>project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b="0" dirty="0" err="1" smtClean="0">
                <a:solidFill>
                  <a:srgbClr val="00A5EB"/>
                </a:solidFill>
              </a:rPr>
              <a:t>There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can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only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be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one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</a:rPr>
              <a:t> a </a:t>
            </a:r>
            <a:r>
              <a:rPr lang="de-DE" sz="1800" b="0" dirty="0" err="1" smtClean="0">
                <a:solidFill>
                  <a:srgbClr val="00A5EB"/>
                </a:solidFill>
              </a:rPr>
              <a:t>kind</a:t>
            </a:r>
            <a:r>
              <a:rPr lang="de-DE" sz="1800" b="0" dirty="0" smtClean="0">
                <a:solidFill>
                  <a:srgbClr val="00A5EB"/>
                </a:solidFill>
              </a:rPr>
              <a:t>?</a:t>
            </a:r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Need international </a:t>
            </a:r>
            <a:r>
              <a:rPr lang="de-DE" sz="1800" b="0" dirty="0" err="1" smtClean="0">
                <a:solidFill>
                  <a:srgbClr val="00A5EB"/>
                </a:solidFill>
              </a:rPr>
              <a:t>consensus</a:t>
            </a:r>
            <a:r>
              <a:rPr lang="de-DE" sz="1800" b="0" dirty="0" smtClean="0">
                <a:solidFill>
                  <a:srgbClr val="00A5EB"/>
                </a:solidFill>
              </a:rPr>
              <a:t> – a </a:t>
            </a:r>
            <a:r>
              <a:rPr lang="de-DE" sz="1800" b="0" dirty="0" err="1" smtClean="0">
                <a:solidFill>
                  <a:srgbClr val="00A5EB"/>
                </a:solidFill>
              </a:rPr>
              <a:t>slow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and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careful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political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process</a:t>
            </a:r>
            <a:r>
              <a:rPr lang="de-DE" sz="1800" b="0" dirty="0" smtClean="0">
                <a:solidFill>
                  <a:srgbClr val="00A5EB"/>
                </a:solidFill>
              </a:rPr>
              <a:t>!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endParaRPr lang="de-DE" sz="1800" b="0" dirty="0" smtClean="0">
              <a:solidFill>
                <a:srgbClr val="00A5EB"/>
              </a:solidFill>
            </a:endParaRPr>
          </a:p>
          <a:p>
            <a:r>
              <a:rPr lang="de-DE" b="0" dirty="0" err="1" smtClean="0"/>
              <a:t>Strategy</a:t>
            </a:r>
            <a:r>
              <a:rPr lang="de-DE" b="0" dirty="0" smtClean="0"/>
              <a:t> </a:t>
            </a:r>
            <a:r>
              <a:rPr lang="de-DE" b="0" dirty="0" err="1" smtClean="0"/>
              <a:t>discussions</a:t>
            </a:r>
            <a:r>
              <a:rPr lang="de-DE" b="0" dirty="0" smtClean="0"/>
              <a:t> </a:t>
            </a:r>
            <a:r>
              <a:rPr lang="de-DE" b="0" dirty="0" err="1" smtClean="0"/>
              <a:t>have</a:t>
            </a:r>
            <a:r>
              <a:rPr lang="de-DE" b="0" dirty="0" smtClean="0"/>
              <a:t> </a:t>
            </a:r>
            <a:r>
              <a:rPr lang="de-DE" b="0" dirty="0" err="1" smtClean="0"/>
              <a:t>concluded</a:t>
            </a:r>
            <a:r>
              <a:rPr lang="de-DE" b="0" dirty="0" smtClean="0"/>
              <a:t> in 2012/13 in </a:t>
            </a:r>
            <a:r>
              <a:rPr lang="de-DE" b="0" dirty="0" err="1" smtClean="0"/>
              <a:t>various</a:t>
            </a:r>
            <a:r>
              <a:rPr lang="de-DE" b="0" dirty="0" smtClean="0"/>
              <a:t> </a:t>
            </a:r>
            <a:r>
              <a:rPr lang="de-DE" b="0" dirty="0" err="1" smtClean="0"/>
              <a:t>regions</a:t>
            </a:r>
            <a:r>
              <a:rPr lang="de-DE" b="0" dirty="0" smtClean="0"/>
              <a:t> </a:t>
            </a:r>
            <a:r>
              <a:rPr lang="de-DE" b="0" dirty="0" err="1" smtClean="0"/>
              <a:t>of</a:t>
            </a:r>
            <a:r>
              <a:rPr lang="de-DE" b="0" dirty="0" smtClean="0"/>
              <a:t> </a:t>
            </a:r>
            <a:r>
              <a:rPr lang="de-DE" b="0" dirty="0" err="1" smtClean="0"/>
              <a:t>the</a:t>
            </a:r>
            <a:r>
              <a:rPr lang="de-DE" b="0" dirty="0" smtClean="0"/>
              <a:t> </a:t>
            </a:r>
            <a:r>
              <a:rPr lang="de-DE" b="0" dirty="0" err="1" smtClean="0"/>
              <a:t>world</a:t>
            </a:r>
            <a:endParaRPr lang="de-DE" b="0" dirty="0" smtClean="0"/>
          </a:p>
          <a:p>
            <a:pPr lvl="1"/>
            <a:r>
              <a:rPr lang="de-DE" sz="1800" b="0" dirty="0" err="1" smtClean="0">
                <a:solidFill>
                  <a:srgbClr val="00A5EB"/>
                </a:solidFill>
              </a:rPr>
              <a:t>Overview</a:t>
            </a:r>
            <a:r>
              <a:rPr lang="de-DE" sz="1800" b="0" dirty="0" smtClean="0">
                <a:solidFill>
                  <a:srgbClr val="00A5EB"/>
                </a:solidFill>
              </a:rPr>
              <a:t> – </a:t>
            </a:r>
            <a:r>
              <a:rPr lang="de-DE" sz="1800" b="0" dirty="0" err="1" smtClean="0">
                <a:solidFill>
                  <a:srgbClr val="00A5EB"/>
                </a:solidFill>
              </a:rPr>
              <a:t>see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next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slide</a:t>
            </a:r>
            <a:r>
              <a:rPr lang="de-DE" sz="1800" b="0" dirty="0" smtClean="0">
                <a:solidFill>
                  <a:srgbClr val="00A5EB"/>
                </a:solidFill>
              </a:rPr>
              <a:t>.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endParaRPr lang="de-DE" sz="1800" b="0" dirty="0" smtClean="0"/>
          </a:p>
          <a:p>
            <a:r>
              <a:rPr lang="de-DE" b="0" dirty="0" err="1"/>
              <a:t>Important</a:t>
            </a:r>
            <a:r>
              <a:rPr lang="de-DE" b="0" dirty="0"/>
              <a:t> </a:t>
            </a:r>
            <a:r>
              <a:rPr lang="de-DE" b="0" dirty="0" err="1" smtClean="0"/>
              <a:t>issues</a:t>
            </a:r>
            <a:r>
              <a:rPr lang="de-DE" b="0" dirty="0" smtClean="0"/>
              <a:t> in European </a:t>
            </a:r>
            <a:r>
              <a:rPr lang="de-DE" b="0" dirty="0" err="1" smtClean="0"/>
              <a:t>discussion</a:t>
            </a:r>
            <a:r>
              <a:rPr lang="de-DE" b="0" dirty="0" smtClean="0"/>
              <a:t>:</a:t>
            </a:r>
            <a:endParaRPr lang="de-DE" b="0" dirty="0"/>
          </a:p>
          <a:p>
            <a:pPr lvl="1"/>
            <a:r>
              <a:rPr lang="de-DE" sz="1800" b="0" dirty="0">
                <a:solidFill>
                  <a:srgbClr val="00A5EB"/>
                </a:solidFill>
              </a:rPr>
              <a:t>High-</a:t>
            </a:r>
            <a:r>
              <a:rPr lang="de-DE" sz="1800" b="0" dirty="0" err="1">
                <a:solidFill>
                  <a:srgbClr val="00A5EB"/>
                </a:solidFill>
              </a:rPr>
              <a:t>Luminosity</a:t>
            </a:r>
            <a:r>
              <a:rPr lang="de-DE" sz="1800" b="0" dirty="0">
                <a:solidFill>
                  <a:srgbClr val="00A5EB"/>
                </a:solidFill>
              </a:rPr>
              <a:t> LHC </a:t>
            </a:r>
            <a:r>
              <a:rPr lang="de-DE" sz="1800" b="0" dirty="0" err="1">
                <a:solidFill>
                  <a:srgbClr val="00A5EB"/>
                </a:solidFill>
              </a:rPr>
              <a:t>to</a:t>
            </a:r>
            <a:r>
              <a:rPr lang="de-DE" sz="1800" b="0" dirty="0">
                <a:solidFill>
                  <a:srgbClr val="00A5EB"/>
                </a:solidFill>
              </a:rPr>
              <a:t> </a:t>
            </a:r>
            <a:r>
              <a:rPr lang="de-DE" sz="1800" b="0" dirty="0" err="1">
                <a:solidFill>
                  <a:srgbClr val="00A5EB"/>
                </a:solidFill>
              </a:rPr>
              <a:t>be</a:t>
            </a:r>
            <a:r>
              <a:rPr lang="de-DE" sz="1800" b="0" dirty="0">
                <a:solidFill>
                  <a:srgbClr val="00A5EB"/>
                </a:solidFill>
              </a:rPr>
              <a:t> </a:t>
            </a:r>
            <a:r>
              <a:rPr lang="de-DE" sz="1800" b="0" dirty="0" err="1">
                <a:solidFill>
                  <a:srgbClr val="00A5EB"/>
                </a:solidFill>
              </a:rPr>
              <a:t>decided</a:t>
            </a:r>
            <a:r>
              <a:rPr lang="de-DE" sz="1800" b="0" dirty="0">
                <a:solidFill>
                  <a:srgbClr val="00A5EB"/>
                </a:solidFill>
              </a:rPr>
              <a:t> </a:t>
            </a:r>
            <a:r>
              <a:rPr lang="de-DE" sz="1800" b="0" dirty="0" err="1">
                <a:solidFill>
                  <a:srgbClr val="00A5EB"/>
                </a:solidFill>
              </a:rPr>
              <a:t>now</a:t>
            </a:r>
            <a:endParaRPr lang="de-DE" sz="1800" b="0" dirty="0">
              <a:solidFill>
                <a:srgbClr val="00A5EB"/>
              </a:solidFill>
            </a:endParaRPr>
          </a:p>
          <a:p>
            <a:pPr lvl="1"/>
            <a:r>
              <a:rPr lang="de-DE" sz="1800" b="0" dirty="0">
                <a:solidFill>
                  <a:srgbClr val="00A5EB"/>
                </a:solidFill>
              </a:rPr>
              <a:t>European </a:t>
            </a:r>
            <a:r>
              <a:rPr lang="de-DE" sz="1800" b="0" dirty="0" err="1">
                <a:solidFill>
                  <a:srgbClr val="00A5EB"/>
                </a:solidFill>
              </a:rPr>
              <a:t>participation</a:t>
            </a:r>
            <a:r>
              <a:rPr lang="de-DE" sz="1800" b="0" dirty="0">
                <a:solidFill>
                  <a:srgbClr val="00A5EB"/>
                </a:solidFill>
              </a:rPr>
              <a:t> in an </a:t>
            </a:r>
            <a:r>
              <a:rPr lang="de-DE" sz="1800" b="0" dirty="0" smtClean="0">
                <a:solidFill>
                  <a:srgbClr val="00A5EB"/>
                </a:solidFill>
              </a:rPr>
              <a:t>ILC </a:t>
            </a:r>
            <a:r>
              <a:rPr lang="de-DE" sz="1800" b="0" dirty="0" err="1" smtClean="0">
                <a:solidFill>
                  <a:srgbClr val="00A5EB"/>
                </a:solidFill>
              </a:rPr>
              <a:t>project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>
                <a:solidFill>
                  <a:srgbClr val="00A5EB"/>
                </a:solidFill>
              </a:rPr>
              <a:t>in Japan</a:t>
            </a:r>
          </a:p>
          <a:p>
            <a:pPr lvl="1"/>
            <a:r>
              <a:rPr lang="de-DE" sz="1800" b="0" dirty="0">
                <a:solidFill>
                  <a:srgbClr val="00A5EB"/>
                </a:solidFill>
              </a:rPr>
              <a:t>High </a:t>
            </a:r>
            <a:r>
              <a:rPr lang="de-DE" sz="1800" b="0" dirty="0" err="1">
                <a:solidFill>
                  <a:srgbClr val="00A5EB"/>
                </a:solidFill>
              </a:rPr>
              <a:t>e</a:t>
            </a:r>
            <a:r>
              <a:rPr lang="de-DE" sz="1800" b="0" dirty="0" err="1" smtClean="0">
                <a:solidFill>
                  <a:srgbClr val="00A5EB"/>
                </a:solidFill>
              </a:rPr>
              <a:t>nergy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>
                <a:solidFill>
                  <a:srgbClr val="00A5EB"/>
                </a:solidFill>
              </a:rPr>
              <a:t>p</a:t>
            </a:r>
            <a:r>
              <a:rPr lang="de-DE" sz="1800" b="0" dirty="0" err="1" smtClean="0">
                <a:solidFill>
                  <a:srgbClr val="00A5EB"/>
                </a:solidFill>
              </a:rPr>
              <a:t>hysics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>
                <a:solidFill>
                  <a:srgbClr val="00A5EB"/>
                </a:solidFill>
              </a:rPr>
              <a:t>at</a:t>
            </a:r>
            <a:r>
              <a:rPr lang="de-DE" sz="1800" b="0" dirty="0">
                <a:solidFill>
                  <a:srgbClr val="00A5EB"/>
                </a:solidFill>
              </a:rPr>
              <a:t> CERN after LHC</a:t>
            </a:r>
            <a:br>
              <a:rPr lang="de-DE" sz="1800" b="0" dirty="0">
                <a:solidFill>
                  <a:srgbClr val="00A5EB"/>
                </a:solidFill>
              </a:rPr>
            </a:br>
            <a:r>
              <a:rPr lang="de-DE" sz="1800" b="0" dirty="0">
                <a:solidFill>
                  <a:srgbClr val="00A5EB"/>
                </a:solidFill>
              </a:rPr>
              <a:t>R&amp;D </a:t>
            </a:r>
            <a:r>
              <a:rPr lang="de-DE" sz="1800" b="0" dirty="0" err="1">
                <a:solidFill>
                  <a:srgbClr val="00A5EB"/>
                </a:solidFill>
              </a:rPr>
              <a:t>and</a:t>
            </a:r>
            <a:r>
              <a:rPr lang="de-DE" sz="1800" b="0" dirty="0">
                <a:solidFill>
                  <a:srgbClr val="00A5EB"/>
                </a:solidFill>
              </a:rPr>
              <a:t> </a:t>
            </a:r>
            <a:r>
              <a:rPr lang="de-DE" sz="1800" b="0" dirty="0" err="1">
                <a:solidFill>
                  <a:srgbClr val="00A5EB"/>
                </a:solidFill>
              </a:rPr>
              <a:t>input</a:t>
            </a:r>
            <a:r>
              <a:rPr lang="de-DE" sz="1800" b="0" dirty="0">
                <a:solidFill>
                  <a:srgbClr val="00A5EB"/>
                </a:solidFill>
              </a:rPr>
              <a:t> </a:t>
            </a:r>
            <a:r>
              <a:rPr lang="de-DE" sz="1800" b="0" dirty="0" err="1">
                <a:solidFill>
                  <a:srgbClr val="00A5EB"/>
                </a:solidFill>
              </a:rPr>
              <a:t>from</a:t>
            </a:r>
            <a:r>
              <a:rPr lang="de-DE" sz="1800" b="0" dirty="0">
                <a:solidFill>
                  <a:srgbClr val="00A5EB"/>
                </a:solidFill>
              </a:rPr>
              <a:t> LHC </a:t>
            </a:r>
            <a:r>
              <a:rPr lang="de-DE" sz="1800" b="0" dirty="0" err="1">
                <a:solidFill>
                  <a:srgbClr val="00A5EB"/>
                </a:solidFill>
              </a:rPr>
              <a:t>needed</a:t>
            </a:r>
            <a:endParaRPr lang="de-DE" sz="1800" b="0" dirty="0">
              <a:solidFill>
                <a:srgbClr val="00A5EB"/>
              </a:solidFill>
            </a:endParaRPr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Long-</a:t>
            </a:r>
            <a:r>
              <a:rPr lang="de-DE" sz="1800" b="0" dirty="0" err="1" smtClean="0">
                <a:solidFill>
                  <a:srgbClr val="00A5EB"/>
                </a:solidFill>
              </a:rPr>
              <a:t>baseline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>
                <a:solidFill>
                  <a:srgbClr val="00A5EB"/>
                </a:solidFill>
              </a:rPr>
              <a:t>n</a:t>
            </a:r>
            <a:r>
              <a:rPr lang="de-DE" sz="1800" b="0" dirty="0" err="1" smtClean="0">
                <a:solidFill>
                  <a:srgbClr val="00A5EB"/>
                </a:solidFill>
              </a:rPr>
              <a:t>eutrino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programme</a:t>
            </a:r>
            <a:endParaRPr lang="de-DE" sz="1800" b="0" dirty="0"/>
          </a:p>
        </p:txBody>
      </p:sp>
    </p:spTree>
    <p:extLst>
      <p:ext uri="{BB962C8B-B14F-4D97-AF65-F5344CB8AC3E}">
        <p14:creationId xmlns:p14="http://schemas.microsoft.com/office/powerpoint/2010/main" val="77804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GLOBAL PARTICLE PHYSICS STRATEGY</a:t>
            </a:r>
            <a:endParaRPr lang="de-DE" dirty="0"/>
          </a:p>
        </p:txBody>
      </p:sp>
      <p:grpSp>
        <p:nvGrpSpPr>
          <p:cNvPr id="5" name="Group 4"/>
          <p:cNvGrpSpPr/>
          <p:nvPr/>
        </p:nvGrpSpPr>
        <p:grpSpPr>
          <a:xfrm>
            <a:off x="229536" y="3376410"/>
            <a:ext cx="4745967" cy="1846143"/>
            <a:chOff x="4638830" y="697667"/>
            <a:chExt cx="4276570" cy="2399703"/>
          </a:xfrm>
          <a:solidFill>
            <a:srgbClr val="00A5EB"/>
          </a:solidFill>
        </p:grpSpPr>
        <p:sp>
          <p:nvSpPr>
            <p:cNvPr id="7" name="Rounded Rectangle 6"/>
            <p:cNvSpPr/>
            <p:nvPr/>
          </p:nvSpPr>
          <p:spPr bwMode="auto">
            <a:xfrm>
              <a:off x="4638830" y="697667"/>
              <a:ext cx="4276570" cy="2399703"/>
            </a:xfrm>
            <a:prstGeom prst="roundRect">
              <a:avLst/>
            </a:prstGeom>
            <a:grpFill/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12700" algn="l" defTabSz="914400" rtl="0" eaLnBrk="1" fontAlgn="base" latinLnBrk="0" hangingPunct="1">
                <a:lnSpc>
                  <a:spcPts val="2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rgbClr val="51515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" name="Content Placeholder 2"/>
            <p:cNvSpPr txBox="1">
              <a:spLocks/>
            </p:cNvSpPr>
            <p:nvPr/>
          </p:nvSpPr>
          <p:spPr>
            <a:xfrm>
              <a:off x="4890325" y="793257"/>
              <a:ext cx="3684408" cy="218492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6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German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Committee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for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Particle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Physics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(KET, Nov. 2012) </a:t>
              </a:r>
              <a:b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</a:br>
              <a:r>
                <a:rPr lang="de-DE" sz="1600" dirty="0" smtClean="0">
                  <a:latin typeface="Arial"/>
                  <a:cs typeface="Arial"/>
                </a:rPr>
                <a:t>– </a:t>
              </a:r>
              <a:r>
                <a:rPr lang="de-DE" sz="1600" dirty="0" err="1" smtClean="0">
                  <a:latin typeface="Arial"/>
                  <a:cs typeface="Arial"/>
                </a:rPr>
                <a:t>highest</a:t>
              </a:r>
              <a:r>
                <a:rPr lang="de-DE" sz="1600" dirty="0" smtClean="0">
                  <a:latin typeface="Arial"/>
                  <a:cs typeface="Arial"/>
                </a:rPr>
                <a:t> </a:t>
              </a:r>
              <a:r>
                <a:rPr lang="de-DE" sz="1600" dirty="0" err="1" smtClean="0">
                  <a:latin typeface="Arial"/>
                  <a:cs typeface="Arial"/>
                </a:rPr>
                <a:t>priority</a:t>
              </a:r>
              <a:r>
                <a:rPr lang="de-DE" sz="1600" dirty="0" smtClean="0">
                  <a:latin typeface="Arial"/>
                  <a:cs typeface="Arial"/>
                </a:rPr>
                <a:t>: LHC </a:t>
              </a:r>
              <a:br>
                <a:rPr lang="de-DE" sz="1600" dirty="0" smtClean="0">
                  <a:latin typeface="Arial"/>
                  <a:cs typeface="Arial"/>
                </a:rPr>
              </a:br>
              <a:r>
                <a:rPr lang="de-DE" sz="1600" dirty="0" smtClean="0">
                  <a:latin typeface="Arial"/>
                  <a:cs typeface="Arial"/>
                </a:rPr>
                <a:t>   </a:t>
              </a:r>
              <a:r>
                <a:rPr lang="de-DE" sz="1600" dirty="0" err="1" smtClean="0">
                  <a:latin typeface="Arial"/>
                  <a:cs typeface="Arial"/>
                </a:rPr>
                <a:t>exploitation</a:t>
              </a:r>
              <a:r>
                <a:rPr lang="de-DE" sz="1600" dirty="0" smtClean="0">
                  <a:latin typeface="Arial"/>
                  <a:cs typeface="Arial"/>
                </a:rPr>
                <a:t> (incl. </a:t>
              </a:r>
              <a:r>
                <a:rPr lang="de-DE" sz="1600" dirty="0" err="1" smtClean="0">
                  <a:latin typeface="Arial"/>
                  <a:cs typeface="Arial"/>
                </a:rPr>
                <a:t>phase</a:t>
              </a:r>
              <a:r>
                <a:rPr lang="de-DE" sz="1600" dirty="0" smtClean="0">
                  <a:latin typeface="Arial"/>
                  <a:cs typeface="Arial"/>
                </a:rPr>
                <a:t> 2)</a:t>
              </a:r>
            </a:p>
            <a:p>
              <a:pPr marL="0" indent="0">
                <a:buNone/>
              </a:pPr>
              <a:r>
                <a:rPr lang="de-DE" sz="1600" dirty="0" smtClean="0">
                  <a:latin typeface="Arial"/>
                  <a:cs typeface="Arial"/>
                </a:rPr>
                <a:t>– </a:t>
              </a:r>
              <a:r>
                <a:rPr lang="de-DE" sz="1600" dirty="0" err="1" smtClean="0">
                  <a:latin typeface="Arial"/>
                  <a:cs typeface="Arial"/>
                </a:rPr>
                <a:t>enthusiastic</a:t>
              </a:r>
              <a:r>
                <a:rPr lang="de-DE" sz="1600" dirty="0" smtClean="0">
                  <a:latin typeface="Arial"/>
                  <a:cs typeface="Arial"/>
                </a:rPr>
                <a:t> </a:t>
              </a:r>
              <a:r>
                <a:rPr lang="de-DE" sz="1600" dirty="0" err="1" smtClean="0">
                  <a:latin typeface="Arial"/>
                  <a:cs typeface="Arial"/>
                </a:rPr>
                <a:t>support</a:t>
              </a:r>
              <a:r>
                <a:rPr lang="de-DE" sz="1600" dirty="0" smtClean="0">
                  <a:latin typeface="Arial"/>
                  <a:cs typeface="Arial"/>
                </a:rPr>
                <a:t> </a:t>
              </a:r>
              <a:r>
                <a:rPr lang="de-DE" sz="1600" dirty="0" err="1" smtClean="0">
                  <a:latin typeface="Arial"/>
                  <a:cs typeface="Arial"/>
                </a:rPr>
                <a:t>for</a:t>
              </a:r>
              <a:r>
                <a:rPr lang="de-DE" sz="1600" dirty="0" smtClean="0">
                  <a:latin typeface="Arial"/>
                  <a:cs typeface="Arial"/>
                </a:rPr>
                <a:t/>
              </a:r>
              <a:br>
                <a:rPr lang="de-DE" sz="1600" dirty="0" smtClean="0">
                  <a:latin typeface="Arial"/>
                  <a:cs typeface="Arial"/>
                </a:rPr>
              </a:br>
              <a:r>
                <a:rPr lang="de-DE" sz="1600" dirty="0" smtClean="0">
                  <a:latin typeface="Arial"/>
                  <a:cs typeface="Arial"/>
                </a:rPr>
                <a:t>   </a:t>
              </a:r>
              <a:r>
                <a:rPr lang="de-DE" sz="1600" dirty="0" err="1" smtClean="0">
                  <a:latin typeface="Arial"/>
                  <a:cs typeface="Arial"/>
                </a:rPr>
                <a:t>Japanese</a:t>
              </a:r>
              <a:r>
                <a:rPr lang="de-DE" sz="1600" dirty="0" smtClean="0">
                  <a:latin typeface="Arial"/>
                  <a:cs typeface="Arial"/>
                </a:rPr>
                <a:t> ILC </a:t>
              </a:r>
              <a:r>
                <a:rPr lang="de-DE" sz="1600" dirty="0" err="1" smtClean="0">
                  <a:latin typeface="Arial"/>
                  <a:cs typeface="Arial"/>
                </a:rPr>
                <a:t>plans</a:t>
              </a:r>
              <a:endParaRPr lang="de-DE" sz="1600" dirty="0">
                <a:latin typeface="Arial"/>
                <a:cs typeface="Arial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066246" y="911173"/>
            <a:ext cx="4745967" cy="2348586"/>
            <a:chOff x="4638830" y="697667"/>
            <a:chExt cx="4276570" cy="2399703"/>
          </a:xfrm>
          <a:solidFill>
            <a:srgbClr val="00A5EB"/>
          </a:solidFill>
        </p:grpSpPr>
        <p:sp>
          <p:nvSpPr>
            <p:cNvPr id="11" name="Rounded Rectangle 10"/>
            <p:cNvSpPr/>
            <p:nvPr/>
          </p:nvSpPr>
          <p:spPr bwMode="auto">
            <a:xfrm>
              <a:off x="4638830" y="697667"/>
              <a:ext cx="4276570" cy="2399703"/>
            </a:xfrm>
            <a:prstGeom prst="roundRect">
              <a:avLst/>
            </a:prstGeom>
            <a:grpFill/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12700" algn="l" defTabSz="914400" rtl="0" eaLnBrk="1" fontAlgn="base" latinLnBrk="0" hangingPunct="1">
                <a:lnSpc>
                  <a:spcPts val="2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rgbClr val="51515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4890325" y="793257"/>
              <a:ext cx="3684408" cy="218492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6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Update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of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European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Strategy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for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by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CERN Council (May 2013)</a:t>
              </a:r>
              <a:b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</a:br>
              <a:r>
                <a:rPr lang="de-DE" sz="1600" dirty="0" smtClean="0">
                  <a:latin typeface="Arial"/>
                  <a:cs typeface="Arial"/>
                </a:rPr>
                <a:t>– </a:t>
              </a:r>
              <a:r>
                <a:rPr lang="de-DE" sz="1600" dirty="0">
                  <a:latin typeface="Arial"/>
                  <a:cs typeface="Arial"/>
                </a:rPr>
                <a:t>L</a:t>
              </a:r>
              <a:r>
                <a:rPr lang="de-DE" sz="1600" dirty="0" smtClean="0">
                  <a:latin typeface="Arial"/>
                  <a:cs typeface="Arial"/>
                </a:rPr>
                <a:t>HC, incl. HL-LHC</a:t>
              </a:r>
            </a:p>
            <a:p>
              <a:pPr marL="0" indent="0">
                <a:buNone/>
              </a:pPr>
              <a:r>
                <a:rPr lang="de-DE" sz="1600" dirty="0" smtClean="0">
                  <a:latin typeface="Arial"/>
                  <a:cs typeface="Arial"/>
                </a:rPr>
                <a:t>– </a:t>
              </a:r>
              <a:r>
                <a:rPr lang="de-DE" sz="1600" dirty="0" err="1" smtClean="0">
                  <a:latin typeface="Arial"/>
                  <a:cs typeface="Arial"/>
                </a:rPr>
                <a:t>accelerator</a:t>
              </a:r>
              <a:r>
                <a:rPr lang="de-DE" sz="1600" dirty="0" smtClean="0">
                  <a:latin typeface="Arial"/>
                  <a:cs typeface="Arial"/>
                </a:rPr>
                <a:t> R&amp;D</a:t>
              </a:r>
            </a:p>
            <a:p>
              <a:pPr marL="0" indent="0">
                <a:buNone/>
              </a:pPr>
              <a:r>
                <a:rPr lang="de-DE" sz="1600" dirty="0" smtClean="0">
                  <a:latin typeface="Arial"/>
                  <a:cs typeface="Arial"/>
                </a:rPr>
                <a:t>– strong </a:t>
              </a:r>
              <a:r>
                <a:rPr lang="de-DE" sz="1600" dirty="0" err="1" smtClean="0">
                  <a:latin typeface="Arial"/>
                  <a:cs typeface="Arial"/>
                </a:rPr>
                <a:t>support</a:t>
              </a:r>
              <a:r>
                <a:rPr lang="de-DE" sz="1600" dirty="0" smtClean="0">
                  <a:latin typeface="Arial"/>
                  <a:cs typeface="Arial"/>
                </a:rPr>
                <a:t> </a:t>
              </a:r>
              <a:r>
                <a:rPr lang="de-DE" sz="1600" dirty="0" err="1" smtClean="0">
                  <a:latin typeface="Arial"/>
                  <a:cs typeface="Arial"/>
                </a:rPr>
                <a:t>for</a:t>
              </a:r>
              <a:r>
                <a:rPr lang="de-DE" sz="1600" dirty="0" smtClean="0">
                  <a:latin typeface="Arial"/>
                  <a:cs typeface="Arial"/>
                </a:rPr>
                <a:t> ILC</a:t>
              </a:r>
            </a:p>
            <a:p>
              <a:pPr marL="0" indent="0">
                <a:buNone/>
              </a:pPr>
              <a:r>
                <a:rPr lang="de-DE" sz="1600" dirty="0" smtClean="0">
                  <a:latin typeface="Arial"/>
                  <a:cs typeface="Arial"/>
                </a:rPr>
                <a:t>– </a:t>
              </a:r>
              <a:r>
                <a:rPr lang="de-DE" sz="1600" dirty="0" err="1" smtClean="0">
                  <a:latin typeface="Arial"/>
                  <a:cs typeface="Arial"/>
                </a:rPr>
                <a:t>importance</a:t>
              </a:r>
              <a:r>
                <a:rPr lang="de-DE" sz="1600" dirty="0" smtClean="0">
                  <a:latin typeface="Arial"/>
                  <a:cs typeface="Arial"/>
                </a:rPr>
                <a:t> </a:t>
              </a:r>
              <a:r>
                <a:rPr lang="de-DE" sz="1600" dirty="0" err="1" smtClean="0">
                  <a:latin typeface="Arial"/>
                  <a:cs typeface="Arial"/>
                </a:rPr>
                <a:t>of</a:t>
              </a:r>
              <a:r>
                <a:rPr lang="de-DE" sz="1600" dirty="0" smtClean="0">
                  <a:latin typeface="Arial"/>
                  <a:cs typeface="Arial"/>
                </a:rPr>
                <a:t> </a:t>
              </a:r>
              <a:r>
                <a:rPr lang="de-DE" sz="1600" dirty="0" err="1" smtClean="0">
                  <a:latin typeface="Arial"/>
                  <a:cs typeface="Arial"/>
                </a:rPr>
                <a:t>theory</a:t>
              </a:r>
              <a:endParaRPr lang="de-DE" sz="1600" dirty="0">
                <a:latin typeface="Arial"/>
                <a:cs typeface="Arial"/>
              </a:endParaRPr>
            </a:p>
            <a:p>
              <a:pPr marL="0" indent="0">
                <a:buNone/>
              </a:pPr>
              <a:r>
                <a:rPr lang="de-DE" sz="1600" dirty="0" smtClean="0">
                  <a:latin typeface="Arial"/>
                  <a:cs typeface="Arial"/>
                </a:rPr>
                <a:t>– </a:t>
              </a:r>
              <a:r>
                <a:rPr lang="de-DE" sz="1600" dirty="0" err="1" smtClean="0">
                  <a:latin typeface="Arial"/>
                  <a:cs typeface="Arial"/>
                </a:rPr>
                <a:t>role</a:t>
              </a:r>
              <a:r>
                <a:rPr lang="de-DE" sz="1600" dirty="0" smtClean="0">
                  <a:latin typeface="Arial"/>
                  <a:cs typeface="Arial"/>
                </a:rPr>
                <a:t> </a:t>
              </a:r>
              <a:r>
                <a:rPr lang="de-DE" sz="1600" dirty="0" err="1" smtClean="0">
                  <a:latin typeface="Arial"/>
                  <a:cs typeface="Arial"/>
                </a:rPr>
                <a:t>of</a:t>
              </a:r>
              <a:r>
                <a:rPr lang="de-DE" sz="1600" dirty="0" smtClean="0">
                  <a:latin typeface="Arial"/>
                  <a:cs typeface="Arial"/>
                </a:rPr>
                <a:t> national </a:t>
              </a:r>
              <a:r>
                <a:rPr lang="de-DE" sz="1600" dirty="0" err="1" smtClean="0">
                  <a:latin typeface="Arial"/>
                  <a:cs typeface="Arial"/>
                </a:rPr>
                <a:t>labs</a:t>
              </a:r>
              <a:endParaRPr lang="de-DE" sz="1600" dirty="0">
                <a:latin typeface="Arial"/>
                <a:cs typeface="Arial"/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8547" y="1995124"/>
              <a:ext cx="1533348" cy="83547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287" y="4465475"/>
            <a:ext cx="1263467" cy="925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531846" y="819252"/>
            <a:ext cx="3172025" cy="1478391"/>
            <a:chOff x="4638830" y="697667"/>
            <a:chExt cx="4276570" cy="2399703"/>
          </a:xfrm>
          <a:solidFill>
            <a:srgbClr val="00A5EB"/>
          </a:solidFill>
        </p:grpSpPr>
        <p:sp>
          <p:nvSpPr>
            <p:cNvPr id="16" name="Rounded Rectangle 15"/>
            <p:cNvSpPr/>
            <p:nvPr/>
          </p:nvSpPr>
          <p:spPr bwMode="auto">
            <a:xfrm>
              <a:off x="4638830" y="697667"/>
              <a:ext cx="4276570" cy="2399703"/>
            </a:xfrm>
            <a:prstGeom prst="roundRect">
              <a:avLst/>
            </a:prstGeom>
            <a:grpFill/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12700" algn="l" defTabSz="914400" rtl="0" eaLnBrk="1" fontAlgn="base" latinLnBrk="0" hangingPunct="1">
                <a:lnSpc>
                  <a:spcPts val="2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rgbClr val="51515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4890325" y="793257"/>
              <a:ext cx="3684408" cy="218492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lIns="91440" tIns="45720" rIns="91440" bIns="45720" rtlCol="0">
              <a:normAutofit fontScale="92500" lnSpcReduction="1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6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USA: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Snowmass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conclusions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and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recommendations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to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P5 in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line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with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worldwide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strategy</a:t>
              </a: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de-DE" sz="1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statements</a:t>
              </a:r>
              <a:endParaRPr lang="de-DE" sz="1600" dirty="0">
                <a:latin typeface="Arial"/>
                <a:cs typeface="Arial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037242" y="4092705"/>
            <a:ext cx="3992227" cy="1478391"/>
            <a:chOff x="4638830" y="697667"/>
            <a:chExt cx="4276570" cy="2399703"/>
          </a:xfrm>
          <a:solidFill>
            <a:srgbClr val="00A5EB"/>
          </a:solidFill>
        </p:grpSpPr>
        <p:sp>
          <p:nvSpPr>
            <p:cNvPr id="19" name="Rounded Rectangle 18"/>
            <p:cNvSpPr/>
            <p:nvPr/>
          </p:nvSpPr>
          <p:spPr bwMode="auto">
            <a:xfrm>
              <a:off x="4638830" y="697667"/>
              <a:ext cx="4276570" cy="2399703"/>
            </a:xfrm>
            <a:prstGeom prst="roundRect">
              <a:avLst/>
            </a:prstGeom>
            <a:grpFill/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12700" algn="l" defTabSz="914400" rtl="0" eaLnBrk="1" fontAlgn="base" latinLnBrk="0" hangingPunct="1">
                <a:lnSpc>
                  <a:spcPts val="2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rgbClr val="51515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" name="Content Placeholder 2"/>
            <p:cNvSpPr txBox="1">
              <a:spLocks/>
            </p:cNvSpPr>
            <p:nvPr/>
          </p:nvSpPr>
          <p:spPr>
            <a:xfrm>
              <a:off x="4890325" y="793257"/>
              <a:ext cx="3684408" cy="218492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6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  <a:t>Japan: Future HEP Projects </a:t>
              </a:r>
              <a:br>
                <a:rPr lang="de-DE" sz="1800" dirty="0" smtClean="0">
                  <a:solidFill>
                    <a:schemeClr val="bg1"/>
                  </a:solidFill>
                  <a:latin typeface="Arial"/>
                  <a:cs typeface="Arial"/>
                </a:rPr>
              </a:br>
              <a:r>
                <a:rPr lang="de-DE" sz="1600" dirty="0" smtClean="0">
                  <a:latin typeface="Arial"/>
                  <a:cs typeface="Arial"/>
                </a:rPr>
                <a:t>– „... Japan </a:t>
              </a:r>
              <a:r>
                <a:rPr lang="de-DE" sz="1600" dirty="0" err="1" smtClean="0">
                  <a:latin typeface="Arial"/>
                  <a:cs typeface="Arial"/>
                </a:rPr>
                <a:t>should</a:t>
              </a:r>
              <a:r>
                <a:rPr lang="de-DE" sz="1600" dirty="0" smtClean="0">
                  <a:latin typeface="Arial"/>
                  <a:cs typeface="Arial"/>
                </a:rPr>
                <a:t> </a:t>
              </a:r>
              <a:r>
                <a:rPr lang="de-DE" sz="1600" dirty="0" err="1" smtClean="0">
                  <a:latin typeface="Arial"/>
                  <a:cs typeface="Arial"/>
                </a:rPr>
                <a:t>take</a:t>
              </a:r>
              <a:r>
                <a:rPr lang="de-DE" sz="1600" dirty="0" smtClean="0">
                  <a:latin typeface="Arial"/>
                  <a:cs typeface="Arial"/>
                </a:rPr>
                <a:t> </a:t>
              </a:r>
              <a:r>
                <a:rPr lang="de-DE" sz="1600" dirty="0" err="1" smtClean="0">
                  <a:latin typeface="Arial"/>
                  <a:cs typeface="Arial"/>
                </a:rPr>
                <a:t>the</a:t>
              </a:r>
              <a:r>
                <a:rPr lang="de-DE" sz="1600" dirty="0" smtClean="0">
                  <a:latin typeface="Arial"/>
                  <a:cs typeface="Arial"/>
                </a:rPr>
                <a:t> </a:t>
              </a:r>
              <a:r>
                <a:rPr lang="de-DE" sz="1600" dirty="0" err="1" smtClean="0">
                  <a:latin typeface="Arial"/>
                  <a:cs typeface="Arial"/>
                </a:rPr>
                <a:t>leadership</a:t>
              </a:r>
              <a:r>
                <a:rPr lang="de-DE" sz="1600" dirty="0" smtClean="0">
                  <a:latin typeface="Arial"/>
                  <a:cs typeface="Arial"/>
                </a:rPr>
                <a:t> </a:t>
              </a:r>
              <a:r>
                <a:rPr lang="de-DE" sz="1600" dirty="0" err="1" smtClean="0">
                  <a:latin typeface="Arial"/>
                  <a:cs typeface="Arial"/>
                </a:rPr>
                <a:t>role</a:t>
              </a:r>
              <a:r>
                <a:rPr lang="de-DE" sz="1600" dirty="0" smtClean="0">
                  <a:latin typeface="Arial"/>
                  <a:cs typeface="Arial"/>
                </a:rPr>
                <a:t> in an </a:t>
              </a:r>
              <a:r>
                <a:rPr lang="de-DE" sz="1600" dirty="0" err="1" smtClean="0">
                  <a:latin typeface="Arial"/>
                  <a:cs typeface="Arial"/>
                </a:rPr>
                <a:t>early</a:t>
              </a:r>
              <a:r>
                <a:rPr lang="de-DE" sz="1600" dirty="0" smtClean="0">
                  <a:latin typeface="Arial"/>
                  <a:cs typeface="Arial"/>
                </a:rPr>
                <a:t> </a:t>
              </a:r>
              <a:r>
                <a:rPr lang="de-DE" sz="1600" dirty="0" err="1" smtClean="0">
                  <a:latin typeface="Arial"/>
                  <a:cs typeface="Arial"/>
                </a:rPr>
                <a:t>realisation</a:t>
              </a:r>
              <a:r>
                <a:rPr lang="de-DE" sz="1600" dirty="0" smtClean="0">
                  <a:latin typeface="Arial"/>
                  <a:cs typeface="Arial"/>
                </a:rPr>
                <a:t> </a:t>
              </a:r>
              <a:r>
                <a:rPr lang="de-DE" sz="1600" dirty="0" err="1" smtClean="0">
                  <a:latin typeface="Arial"/>
                  <a:cs typeface="Arial"/>
                </a:rPr>
                <a:t>of</a:t>
              </a:r>
              <a:r>
                <a:rPr lang="de-DE" sz="1600" dirty="0" smtClean="0">
                  <a:latin typeface="Arial"/>
                  <a:cs typeface="Arial"/>
                </a:rPr>
                <a:t> an </a:t>
              </a:r>
              <a:r>
                <a:rPr lang="de-DE" sz="1600" dirty="0" err="1" smtClean="0">
                  <a:latin typeface="Arial"/>
                  <a:cs typeface="Arial"/>
                </a:rPr>
                <a:t>e+e</a:t>
              </a:r>
              <a:r>
                <a:rPr lang="de-DE" sz="1600" dirty="0" smtClean="0">
                  <a:latin typeface="Arial"/>
                  <a:cs typeface="Arial"/>
                </a:rPr>
                <a:t>- linear </a:t>
              </a:r>
              <a:r>
                <a:rPr lang="de-DE" sz="1600" dirty="0" err="1" smtClean="0">
                  <a:latin typeface="Arial"/>
                  <a:cs typeface="Arial"/>
                </a:rPr>
                <a:t>collider</a:t>
              </a:r>
              <a:r>
                <a:rPr lang="de-DE" sz="1600" dirty="0" smtClean="0">
                  <a:latin typeface="Arial"/>
                  <a:cs typeface="Arial"/>
                </a:rPr>
                <a:t>.“</a:t>
              </a:r>
              <a:endParaRPr lang="de-DE" sz="1600" dirty="0">
                <a:latin typeface="Arial"/>
                <a:cs typeface="Arial"/>
              </a:endParaRPr>
            </a:p>
          </p:txBody>
        </p:sp>
      </p:grp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86754" y="5620272"/>
            <a:ext cx="8725459" cy="863655"/>
          </a:xfrm>
        </p:spPr>
        <p:txBody>
          <a:bodyPr/>
          <a:lstStyle/>
          <a:p>
            <a:r>
              <a:rPr lang="de-DE" b="0" dirty="0" smtClean="0"/>
              <a:t>Different </a:t>
            </a:r>
            <a:r>
              <a:rPr lang="de-DE" b="0" dirty="0" err="1" smtClean="0"/>
              <a:t>flavours</a:t>
            </a:r>
            <a:r>
              <a:rPr lang="de-DE" b="0" dirty="0" smtClean="0"/>
              <a:t> in different </a:t>
            </a:r>
            <a:r>
              <a:rPr lang="de-DE" b="0" dirty="0" err="1" smtClean="0"/>
              <a:t>regions</a:t>
            </a:r>
            <a:r>
              <a:rPr lang="de-DE" b="0" dirty="0" smtClean="0"/>
              <a:t> </a:t>
            </a:r>
            <a:r>
              <a:rPr lang="de-DE" b="0" dirty="0" err="1" smtClean="0"/>
              <a:t>of</a:t>
            </a:r>
            <a:r>
              <a:rPr lang="de-DE" b="0" dirty="0" smtClean="0"/>
              <a:t> </a:t>
            </a:r>
            <a:r>
              <a:rPr lang="de-DE" b="0" dirty="0" err="1" smtClean="0"/>
              <a:t>the</a:t>
            </a:r>
            <a:r>
              <a:rPr lang="de-DE" b="0" dirty="0" smtClean="0"/>
              <a:t> </a:t>
            </a:r>
            <a:r>
              <a:rPr lang="de-DE" b="0" dirty="0" err="1" smtClean="0"/>
              <a:t>world</a:t>
            </a:r>
            <a:endParaRPr lang="de-DE" b="0" dirty="0" smtClean="0"/>
          </a:p>
          <a:p>
            <a:r>
              <a:rPr lang="de-DE" b="0" dirty="0" smtClean="0"/>
              <a:t>But </a:t>
            </a:r>
            <a:r>
              <a:rPr lang="de-DE" b="0" dirty="0" err="1" smtClean="0"/>
              <a:t>looks</a:t>
            </a:r>
            <a:r>
              <a:rPr lang="de-DE" b="0" dirty="0" smtClean="0"/>
              <a:t> like an </a:t>
            </a:r>
            <a:r>
              <a:rPr lang="de-DE" b="0" dirty="0" err="1" smtClean="0"/>
              <a:t>emerging</a:t>
            </a:r>
            <a:r>
              <a:rPr lang="de-DE" b="0" dirty="0" smtClean="0"/>
              <a:t> global, </a:t>
            </a:r>
            <a:r>
              <a:rPr lang="de-DE" b="0" dirty="0" err="1" smtClean="0"/>
              <a:t>coherent</a:t>
            </a:r>
            <a:r>
              <a:rPr lang="de-DE" b="0" dirty="0" smtClean="0"/>
              <a:t> </a:t>
            </a:r>
            <a:r>
              <a:rPr lang="de-DE" b="0" dirty="0" err="1" smtClean="0"/>
              <a:t>stratgey</a:t>
            </a:r>
            <a:r>
              <a:rPr lang="de-DE" b="0" dirty="0" smtClean="0"/>
              <a:t> </a:t>
            </a:r>
            <a:endParaRPr lang="de-DE" sz="1800" b="0" dirty="0"/>
          </a:p>
        </p:txBody>
      </p:sp>
    </p:spTree>
    <p:extLst>
      <p:ext uri="{BB962C8B-B14F-4D97-AF65-F5344CB8AC3E}">
        <p14:creationId xmlns:p14="http://schemas.microsoft.com/office/powerpoint/2010/main" val="415234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0298" y="917057"/>
            <a:ext cx="7451745" cy="5490514"/>
          </a:xfrm>
        </p:spPr>
        <p:txBody>
          <a:bodyPr/>
          <a:lstStyle/>
          <a:p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– via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Higgs</a:t>
            </a:r>
            <a:endParaRPr lang="de-DE" sz="1900" b="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LHC –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past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present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future</a:t>
            </a:r>
            <a:endParaRPr lang="de-DE" sz="1900" b="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Some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politics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and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strategy</a:t>
            </a:r>
            <a:endParaRPr lang="de-DE" sz="1900" b="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DE" sz="1900" b="0" dirty="0" err="1" smtClean="0">
                <a:solidFill>
                  <a:srgbClr val="000000"/>
                </a:solidFill>
              </a:rPr>
              <a:t>Lepton</a:t>
            </a:r>
            <a:r>
              <a:rPr lang="de-DE" sz="1900" b="0" dirty="0" smtClean="0">
                <a:solidFill>
                  <a:srgbClr val="000000"/>
                </a:solidFill>
              </a:rPr>
              <a:t> </a:t>
            </a:r>
            <a:r>
              <a:rPr lang="de-DE" sz="1900" b="0" dirty="0" err="1" smtClean="0">
                <a:solidFill>
                  <a:srgbClr val="000000"/>
                </a:solidFill>
              </a:rPr>
              <a:t>machines</a:t>
            </a:r>
            <a:r>
              <a:rPr lang="de-DE" sz="1900" b="0" dirty="0" smtClean="0">
                <a:solidFill>
                  <a:srgbClr val="000000"/>
                </a:solidFill>
              </a:rPr>
              <a:t> – </a:t>
            </a:r>
            <a:r>
              <a:rPr lang="de-DE" sz="1900" b="0" dirty="0" err="1" smtClean="0">
                <a:solidFill>
                  <a:srgbClr val="000000"/>
                </a:solidFill>
              </a:rPr>
              <a:t>precision</a:t>
            </a:r>
            <a:r>
              <a:rPr lang="de-DE" sz="1900" b="0" dirty="0" smtClean="0">
                <a:solidFill>
                  <a:srgbClr val="000000"/>
                </a:solidFill>
              </a:rPr>
              <a:t> </a:t>
            </a:r>
            <a:r>
              <a:rPr lang="de-DE" sz="1900" b="0" dirty="0" err="1" smtClean="0">
                <a:solidFill>
                  <a:srgbClr val="000000"/>
                </a:solidFill>
              </a:rPr>
              <a:t>and</a:t>
            </a:r>
            <a:r>
              <a:rPr lang="de-DE" sz="1900" b="0" dirty="0" smtClean="0">
                <a:solidFill>
                  <a:srgbClr val="000000"/>
                </a:solidFill>
              </a:rPr>
              <a:t> </a:t>
            </a:r>
            <a:r>
              <a:rPr lang="de-DE" sz="1900" b="0" dirty="0" err="1" smtClean="0">
                <a:solidFill>
                  <a:srgbClr val="000000"/>
                </a:solidFill>
              </a:rPr>
              <a:t>discovery</a:t>
            </a:r>
            <a:r>
              <a:rPr lang="de-DE" sz="1900" b="0" dirty="0" smtClean="0">
                <a:solidFill>
                  <a:srgbClr val="000000"/>
                </a:solidFill>
              </a:rPr>
              <a:t> potential</a:t>
            </a:r>
          </a:p>
          <a:p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The high-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energy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frontier</a:t>
            </a:r>
            <a:endParaRPr lang="de-DE" sz="1900" b="0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de-DE" sz="1500" b="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00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89" y="1863091"/>
            <a:ext cx="7743847" cy="3724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18428"/>
            <a:ext cx="8520113" cy="544512"/>
          </a:xfrm>
        </p:spPr>
        <p:txBody>
          <a:bodyPr/>
          <a:lstStyle/>
          <a:p>
            <a:r>
              <a:rPr lang="de-DE" dirty="0" smtClean="0"/>
              <a:t>International Linear </a:t>
            </a:r>
            <a:r>
              <a:rPr lang="de-DE" dirty="0" err="1" smtClean="0"/>
              <a:t>Collider</a:t>
            </a:r>
            <a:r>
              <a:rPr lang="de-DE" dirty="0" smtClean="0"/>
              <a:t> (ILC)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099" y="896982"/>
            <a:ext cx="8113237" cy="5747658"/>
          </a:xfrm>
        </p:spPr>
        <p:txBody>
          <a:bodyPr/>
          <a:lstStyle/>
          <a:p>
            <a:r>
              <a:rPr lang="de-DE" sz="1800" b="0" dirty="0" err="1" smtClean="0"/>
              <a:t>Electron</a:t>
            </a:r>
            <a:r>
              <a:rPr lang="de-DE" sz="1800" b="0" dirty="0" smtClean="0"/>
              <a:t>-Positron </a:t>
            </a:r>
            <a:r>
              <a:rPr lang="de-DE" sz="1800" b="0" dirty="0" err="1" smtClean="0"/>
              <a:t>Collider</a:t>
            </a:r>
            <a:endParaRPr lang="de-DE" sz="1800" b="0" dirty="0" smtClean="0"/>
          </a:p>
          <a:p>
            <a:pPr marL="458788" lvl="1" indent="-285750"/>
            <a:r>
              <a:rPr lang="de-DE" sz="1800" b="0" dirty="0" err="1" smtClean="0">
                <a:solidFill>
                  <a:srgbClr val="00A5EB"/>
                </a:solidFill>
              </a:rPr>
              <a:t>based</a:t>
            </a:r>
            <a:r>
              <a:rPr lang="de-DE" sz="1800" b="0" dirty="0" smtClean="0">
                <a:solidFill>
                  <a:srgbClr val="00A5EB"/>
                </a:solidFill>
              </a:rPr>
              <a:t> on </a:t>
            </a:r>
            <a:r>
              <a:rPr lang="de-DE" sz="1800" b="0" dirty="0" err="1" smtClean="0">
                <a:solidFill>
                  <a:srgbClr val="00A5EB"/>
                </a:solidFill>
              </a:rPr>
              <a:t>superconducting</a:t>
            </a:r>
            <a:r>
              <a:rPr lang="de-DE" sz="1800" b="0" dirty="0" smtClean="0">
                <a:solidFill>
                  <a:srgbClr val="00A5EB"/>
                </a:solidFill>
              </a:rPr>
              <a:t> RF </a:t>
            </a:r>
            <a:r>
              <a:rPr lang="de-DE" sz="1800" b="0" dirty="0" err="1" smtClean="0">
                <a:solidFill>
                  <a:srgbClr val="00A5EB"/>
                </a:solidFill>
              </a:rPr>
              <a:t>technology</a:t>
            </a:r>
            <a:r>
              <a:rPr lang="de-DE" sz="1800" b="0" dirty="0">
                <a:solidFill>
                  <a:srgbClr val="00A5EB"/>
                </a:solidFill>
              </a:rPr>
              <a:t>, </a:t>
            </a:r>
            <a:r>
              <a:rPr lang="de-DE" sz="1800" b="0" dirty="0" err="1" smtClean="0">
                <a:solidFill>
                  <a:srgbClr val="00A5EB"/>
                </a:solidFill>
              </a:rPr>
              <a:t>developed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err="1" smtClean="0">
                <a:solidFill>
                  <a:srgbClr val="00A5EB"/>
                </a:solidFill>
              </a:rPr>
              <a:t>at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>
                <a:solidFill>
                  <a:srgbClr val="00A5EB"/>
                </a:solidFill>
              </a:rPr>
              <a:t>DESY </a:t>
            </a:r>
            <a:r>
              <a:rPr lang="de-DE" sz="1800" b="0" dirty="0" smtClean="0">
                <a:solidFill>
                  <a:srgbClr val="00A5EB"/>
                </a:solidFill>
              </a:rPr>
              <a:t>(TESLA!) </a:t>
            </a:r>
            <a:r>
              <a:rPr lang="de-DE" sz="1800" b="0" dirty="0" err="1" smtClean="0">
                <a:solidFill>
                  <a:srgbClr val="00A5EB"/>
                </a:solidFill>
              </a:rPr>
              <a:t>and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>
                <a:solidFill>
                  <a:srgbClr val="00A5EB"/>
                </a:solidFill>
              </a:rPr>
              <a:t>used</a:t>
            </a:r>
            <a:r>
              <a:rPr lang="de-DE" sz="1800" b="0" dirty="0">
                <a:solidFill>
                  <a:srgbClr val="00A5EB"/>
                </a:solidFill>
              </a:rPr>
              <a:t> </a:t>
            </a:r>
            <a:r>
              <a:rPr lang="de-DE" sz="1800" b="0" dirty="0" err="1">
                <a:solidFill>
                  <a:srgbClr val="00A5EB"/>
                </a:solidFill>
              </a:rPr>
              <a:t>for</a:t>
            </a:r>
            <a:r>
              <a:rPr lang="de-DE" sz="1800" b="0" dirty="0">
                <a:solidFill>
                  <a:srgbClr val="00A5EB"/>
                </a:solidFill>
              </a:rPr>
              <a:t> FLASH </a:t>
            </a:r>
            <a:r>
              <a:rPr lang="de-DE" sz="1800" b="0" dirty="0" err="1">
                <a:solidFill>
                  <a:srgbClr val="00A5EB"/>
                </a:solidFill>
              </a:rPr>
              <a:t>and</a:t>
            </a:r>
            <a:r>
              <a:rPr lang="de-DE" sz="1800" b="0" dirty="0">
                <a:solidFill>
                  <a:srgbClr val="00A5EB"/>
                </a:solidFill>
              </a:rPr>
              <a:t> XFEL</a:t>
            </a:r>
          </a:p>
          <a:p>
            <a:pPr marL="357188" lvl="1"/>
            <a:endParaRPr lang="de-DE" sz="1600" b="0" dirty="0" smtClean="0">
              <a:solidFill>
                <a:srgbClr val="00A5EB"/>
              </a:solidFill>
            </a:endParaRPr>
          </a:p>
          <a:p>
            <a:pPr marL="357188" lvl="1"/>
            <a:endParaRPr lang="de-DE" b="0" dirty="0">
              <a:solidFill>
                <a:srgbClr val="00A5EB"/>
              </a:solidFill>
            </a:endParaRPr>
          </a:p>
          <a:p>
            <a:pPr marL="357188" lvl="1"/>
            <a:endParaRPr lang="de-DE" sz="1600" b="0" dirty="0" smtClean="0">
              <a:solidFill>
                <a:srgbClr val="00A5EB"/>
              </a:solidFill>
            </a:endParaRPr>
          </a:p>
          <a:p>
            <a:pPr marL="357188" lvl="1"/>
            <a:endParaRPr lang="de-DE" b="0" dirty="0">
              <a:solidFill>
                <a:srgbClr val="00A5EB"/>
              </a:solidFill>
            </a:endParaRPr>
          </a:p>
          <a:p>
            <a:pPr marL="357188" lvl="1"/>
            <a:endParaRPr lang="de-DE" sz="1600" b="0" dirty="0" smtClean="0">
              <a:solidFill>
                <a:srgbClr val="00A5EB"/>
              </a:solidFill>
            </a:endParaRPr>
          </a:p>
          <a:p>
            <a:pPr marL="357188" lvl="1"/>
            <a:endParaRPr lang="de-DE" b="0" dirty="0">
              <a:solidFill>
                <a:srgbClr val="00A5EB"/>
              </a:solidFill>
            </a:endParaRPr>
          </a:p>
          <a:p>
            <a:pPr marL="357188" lvl="1"/>
            <a:endParaRPr lang="de-DE" sz="1600" b="0" dirty="0" smtClean="0">
              <a:solidFill>
                <a:srgbClr val="00A5EB"/>
              </a:solidFill>
            </a:endParaRPr>
          </a:p>
          <a:p>
            <a:pPr marL="357188" lvl="1"/>
            <a:endParaRPr lang="de-DE" b="0" dirty="0">
              <a:solidFill>
                <a:srgbClr val="00A5EB"/>
              </a:solidFill>
            </a:endParaRPr>
          </a:p>
          <a:p>
            <a:pPr marL="357188" lvl="1"/>
            <a:endParaRPr lang="de-DE" sz="1600" b="0" dirty="0" smtClean="0">
              <a:solidFill>
                <a:srgbClr val="00A5EB"/>
              </a:solidFill>
            </a:endParaRPr>
          </a:p>
          <a:p>
            <a:pPr marL="173038" lvl="1" indent="0">
              <a:buNone/>
            </a:pPr>
            <a:r>
              <a:rPr lang="de-DE" b="0" dirty="0" smtClean="0">
                <a:solidFill>
                  <a:srgbClr val="00A5EB"/>
                </a:solidFill>
              </a:rPr>
              <a:t/>
            </a:r>
            <a:br>
              <a:rPr lang="de-DE" b="0" dirty="0" smtClean="0">
                <a:solidFill>
                  <a:srgbClr val="00A5EB"/>
                </a:solidFill>
              </a:rPr>
            </a:br>
            <a:r>
              <a:rPr lang="de-DE" sz="1800" b="0" dirty="0" smtClean="0">
                <a:solidFill>
                  <a:srgbClr val="00A5EB"/>
                </a:solidFill>
              </a:rPr>
              <a:t>√</a:t>
            </a:r>
            <a:r>
              <a:rPr lang="de-DE" sz="1800" b="0" dirty="0">
                <a:solidFill>
                  <a:srgbClr val="00A5EB"/>
                </a:solidFill>
              </a:rPr>
              <a:t>s </a:t>
            </a:r>
            <a:r>
              <a:rPr lang="de-DE" sz="1800" b="0" dirty="0" smtClean="0">
                <a:solidFill>
                  <a:srgbClr val="00A5EB"/>
                </a:solidFill>
              </a:rPr>
              <a:t> = 250 – 500 </a:t>
            </a:r>
            <a:r>
              <a:rPr lang="de-DE" sz="1800" b="0" dirty="0" err="1" smtClean="0">
                <a:solidFill>
                  <a:srgbClr val="00A5EB"/>
                </a:solidFill>
              </a:rPr>
              <a:t>GeV</a:t>
            </a:r>
            <a:r>
              <a:rPr lang="de-DE" sz="1800" b="0" dirty="0" smtClean="0">
                <a:solidFill>
                  <a:srgbClr val="00A5EB"/>
                </a:solidFill>
              </a:rPr>
              <a:t>, upgrade </a:t>
            </a:r>
            <a:r>
              <a:rPr lang="de-DE" sz="1800" b="0" dirty="0" err="1" smtClean="0">
                <a:solidFill>
                  <a:srgbClr val="00A5EB"/>
                </a:solidFill>
              </a:rPr>
              <a:t>for</a:t>
            </a:r>
            <a:r>
              <a:rPr lang="de-DE" sz="1800" b="0" dirty="0" smtClean="0">
                <a:solidFill>
                  <a:srgbClr val="00A5EB"/>
                </a:solidFill>
              </a:rPr>
              <a:t> 1 </a:t>
            </a:r>
            <a:r>
              <a:rPr lang="de-DE" sz="1800" b="0" dirty="0" err="1" smtClean="0">
                <a:solidFill>
                  <a:srgbClr val="00A5EB"/>
                </a:solidFill>
              </a:rPr>
              <a:t>TeV</a:t>
            </a:r>
            <a:r>
              <a:rPr lang="de-DE" sz="1800" b="0" dirty="0" smtClean="0">
                <a:solidFill>
                  <a:srgbClr val="00A5EB"/>
                </a:solidFill>
              </a:rPr>
              <a:t>, </a:t>
            </a:r>
            <a:r>
              <a:rPr lang="de-DE" sz="1800" b="0" dirty="0" err="1" smtClean="0">
                <a:solidFill>
                  <a:srgbClr val="00A5EB"/>
                </a:solidFill>
              </a:rPr>
              <a:t>acceleration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gradient</a:t>
            </a:r>
            <a:r>
              <a:rPr lang="de-DE" sz="1800" b="0" dirty="0" smtClean="0">
                <a:solidFill>
                  <a:srgbClr val="00A5EB"/>
                </a:solidFill>
              </a:rPr>
              <a:t> 35 MV/m</a:t>
            </a:r>
          </a:p>
          <a:p>
            <a:pPr marL="0" indent="-190499"/>
            <a:r>
              <a:rPr lang="de-DE" sz="1800" b="0" dirty="0" smtClean="0"/>
              <a:t>Technical design </a:t>
            </a:r>
            <a:r>
              <a:rPr lang="de-DE" sz="1800" b="0" dirty="0" err="1" smtClean="0"/>
              <a:t>report</a:t>
            </a:r>
            <a:r>
              <a:rPr lang="de-DE" sz="1800" b="0" dirty="0" smtClean="0"/>
              <a:t> (TDR) </a:t>
            </a:r>
            <a:r>
              <a:rPr lang="de-DE" sz="1800" b="0" dirty="0" err="1" smtClean="0"/>
              <a:t>submitted</a:t>
            </a:r>
            <a:r>
              <a:rPr lang="de-DE" sz="1800" b="0" dirty="0" smtClean="0"/>
              <a:t>  end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2012</a:t>
            </a: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414" y="-7688"/>
            <a:ext cx="2733675" cy="182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88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670" y="121775"/>
            <a:ext cx="7546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 10% Prototype of ILC – XFEL in Hamburg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5389"/>
            <a:ext cx="9144000" cy="2925874"/>
          </a:xfrm>
          <a:prstGeom prst="rect">
            <a:avLst/>
          </a:prstGeom>
        </p:spPr>
      </p:pic>
      <p:pic>
        <p:nvPicPr>
          <p:cNvPr id="5" name="Picture 4" descr="2014-07-01_XFEL_Installation_XM-2_DN-MK3-749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562" y="2970774"/>
            <a:ext cx="5401056" cy="359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69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622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Observation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Higgs</a:t>
            </a:r>
            <a:r>
              <a:rPr lang="de-DE" dirty="0" smtClean="0"/>
              <a:t> </a:t>
            </a:r>
            <a:r>
              <a:rPr lang="de-DE" dirty="0" err="1" smtClean="0"/>
              <a:t>Boson</a:t>
            </a:r>
            <a:r>
              <a:rPr lang="de-DE" dirty="0" smtClean="0"/>
              <a:t>: </a:t>
            </a:r>
            <a:r>
              <a:rPr lang="de-DE" dirty="0"/>
              <a:t>A </a:t>
            </a:r>
            <a:r>
              <a:rPr lang="de-DE" dirty="0" err="1"/>
              <a:t>C</a:t>
            </a:r>
            <a:r>
              <a:rPr lang="de-DE" dirty="0" err="1" smtClean="0"/>
              <a:t>entennial</a:t>
            </a:r>
            <a:r>
              <a:rPr lang="de-DE" dirty="0" smtClean="0"/>
              <a:t> </a:t>
            </a:r>
            <a:r>
              <a:rPr lang="de-DE" dirty="0"/>
              <a:t>D</a:t>
            </a:r>
            <a:r>
              <a:rPr lang="de-DE" dirty="0" smtClean="0"/>
              <a:t>iscovery</a:t>
            </a:r>
          </a:p>
        </p:txBody>
      </p:sp>
    </p:spTree>
    <p:extLst>
      <p:ext uri="{BB962C8B-B14F-4D97-AF65-F5344CB8AC3E}">
        <p14:creationId xmlns:p14="http://schemas.microsoft.com/office/powerpoint/2010/main" val="373524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6956" y="149926"/>
            <a:ext cx="2826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ILC Accelerator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2" t="940" r="1624"/>
          <a:stretch>
            <a:fillRect/>
          </a:stretch>
        </p:blipFill>
        <p:spPr bwMode="auto">
          <a:xfrm>
            <a:off x="0" y="0"/>
            <a:ext cx="10080625" cy="754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4552" t="940" r="162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TextBox 7"/>
          <p:cNvSpPr txBox="1"/>
          <p:nvPr/>
        </p:nvSpPr>
        <p:spPr>
          <a:xfrm>
            <a:off x="3024152" y="6676352"/>
            <a:ext cx="2211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800" dirty="0" smtClean="0"/>
              <a:t>shield wall removed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26939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945" y="103188"/>
            <a:ext cx="8520113" cy="544512"/>
          </a:xfrm>
        </p:spPr>
        <p:txBody>
          <a:bodyPr/>
          <a:lstStyle/>
          <a:p>
            <a:r>
              <a:rPr lang="en-US" dirty="0" smtClean="0"/>
              <a:t>ILC Status – Site Decision in 2013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4981" y="829483"/>
            <a:ext cx="7439187" cy="5850286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20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2000" b="0" dirty="0" smtClean="0"/>
              <a:t>ILC </a:t>
            </a:r>
            <a:r>
              <a:rPr lang="de-DE" sz="2000" b="0" dirty="0" err="1" smtClean="0"/>
              <a:t>would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be</a:t>
            </a:r>
            <a:r>
              <a:rPr lang="de-DE" sz="2000" b="0" dirty="0" smtClean="0"/>
              <a:t> a global </a:t>
            </a:r>
            <a:r>
              <a:rPr lang="de-DE" sz="2000" b="0" dirty="0" err="1" smtClean="0"/>
              <a:t>project</a:t>
            </a:r>
            <a:endParaRPr lang="de-DE" sz="2000" b="0" dirty="0" smtClean="0"/>
          </a:p>
          <a:p>
            <a:pPr lvl="1"/>
            <a:r>
              <a:rPr lang="de-DE" sz="1800" b="0" dirty="0">
                <a:solidFill>
                  <a:srgbClr val="00A5EB"/>
                </a:solidFill>
              </a:rPr>
              <a:t>a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new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world-machine</a:t>
            </a:r>
            <a:r>
              <a:rPr lang="de-DE" sz="1800" b="0" dirty="0" smtClean="0">
                <a:solidFill>
                  <a:srgbClr val="00A5EB"/>
                </a:solidFill>
              </a:rPr>
              <a:t>!</a:t>
            </a:r>
          </a:p>
          <a:p>
            <a:r>
              <a:rPr lang="de-DE" sz="2000" b="0" dirty="0" smtClean="0"/>
              <a:t>Japan </a:t>
            </a:r>
            <a:r>
              <a:rPr lang="de-DE" sz="2000" b="0" dirty="0" err="1" smtClean="0"/>
              <a:t>has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expressed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interest</a:t>
            </a:r>
            <a:r>
              <a:rPr lang="de-DE" sz="2000" b="0" dirty="0" smtClean="0"/>
              <a:t> </a:t>
            </a:r>
            <a:br>
              <a:rPr lang="de-DE" sz="2000" b="0" dirty="0" smtClean="0"/>
            </a:br>
            <a:r>
              <a:rPr lang="de-DE" sz="2000" b="0" dirty="0" err="1" smtClean="0"/>
              <a:t>to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host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the</a:t>
            </a:r>
            <a:r>
              <a:rPr lang="de-DE" sz="2000" b="0" dirty="0" smtClean="0"/>
              <a:t> ILC</a:t>
            </a:r>
          </a:p>
          <a:p>
            <a:pPr lvl="1"/>
            <a:r>
              <a:rPr lang="de-DE" sz="1800" b="0" dirty="0">
                <a:solidFill>
                  <a:srgbClr val="00A5EB"/>
                </a:solidFill>
              </a:rPr>
              <a:t>t</a:t>
            </a:r>
            <a:r>
              <a:rPr lang="de-DE" sz="1800" b="0" dirty="0" smtClean="0">
                <a:solidFill>
                  <a:srgbClr val="00A5EB"/>
                </a:solidFill>
              </a:rPr>
              <a:t>op </a:t>
            </a:r>
            <a:r>
              <a:rPr lang="de-DE" sz="1800" b="0" dirty="0" err="1" smtClean="0">
                <a:solidFill>
                  <a:srgbClr val="00A5EB"/>
                </a:solidFill>
              </a:rPr>
              <a:t>priority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Japanese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err="1" smtClean="0">
                <a:solidFill>
                  <a:srgbClr val="00A5EB"/>
                </a:solidFill>
              </a:rPr>
              <a:t>particle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physicist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</a:p>
          <a:p>
            <a:pPr lvl="1"/>
            <a:r>
              <a:rPr lang="de-DE" sz="1800" b="0" dirty="0" err="1">
                <a:solidFill>
                  <a:srgbClr val="00A5EB"/>
                </a:solidFill>
              </a:rPr>
              <a:t>s</a:t>
            </a:r>
            <a:r>
              <a:rPr lang="de-DE" sz="1800" b="0" dirty="0" err="1" smtClean="0">
                <a:solidFill>
                  <a:srgbClr val="00A5EB"/>
                </a:solidFill>
              </a:rPr>
              <a:t>upport</a:t>
            </a:r>
            <a:r>
              <a:rPr lang="de-DE" sz="1800" b="0" dirty="0" smtClean="0">
                <a:solidFill>
                  <a:srgbClr val="00A5EB"/>
                </a:solidFill>
              </a:rPr>
              <a:t> in </a:t>
            </a:r>
            <a:r>
              <a:rPr lang="de-DE" sz="1800" b="0" dirty="0" err="1" smtClean="0">
                <a:solidFill>
                  <a:srgbClr val="00A5EB"/>
                </a:solidFill>
              </a:rPr>
              <a:t>Japanese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politics</a:t>
            </a:r>
            <a:r>
              <a:rPr lang="de-DE" sz="1800" b="0" dirty="0" smtClean="0">
                <a:solidFill>
                  <a:srgbClr val="00A5EB"/>
                </a:solidFill>
              </a:rPr>
              <a:t>,</a:t>
            </a:r>
            <a:r>
              <a:rPr lang="de-DE" sz="1800" b="0" dirty="0">
                <a:solidFill>
                  <a:srgbClr val="00A5EB"/>
                </a:solidFill>
              </a:rPr>
              <a:t/>
            </a:r>
            <a:br>
              <a:rPr lang="de-DE" sz="1800" b="0" dirty="0">
                <a:solidFill>
                  <a:srgbClr val="00A5EB"/>
                </a:solidFill>
              </a:rPr>
            </a:br>
            <a:r>
              <a:rPr lang="de-DE" sz="1800" b="0" dirty="0" smtClean="0">
                <a:solidFill>
                  <a:srgbClr val="00A5EB"/>
                </a:solidFill>
              </a:rPr>
              <a:t>incl. </a:t>
            </a:r>
            <a:r>
              <a:rPr lang="de-DE" sz="1800" b="0" dirty="0" err="1">
                <a:solidFill>
                  <a:srgbClr val="00A5EB"/>
                </a:solidFill>
              </a:rPr>
              <a:t>s</a:t>
            </a:r>
            <a:r>
              <a:rPr lang="de-DE" sz="1800" b="0" dirty="0" err="1" smtClean="0">
                <a:solidFill>
                  <a:srgbClr val="00A5EB"/>
                </a:solidFill>
              </a:rPr>
              <a:t>ignificant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financial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err="1" smtClean="0">
                <a:solidFill>
                  <a:srgbClr val="00A5EB"/>
                </a:solidFill>
              </a:rPr>
              <a:t>contribution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b="0" dirty="0" err="1">
                <a:solidFill>
                  <a:srgbClr val="00A5EB"/>
                </a:solidFill>
              </a:rPr>
              <a:t>s</a:t>
            </a:r>
            <a:r>
              <a:rPr lang="de-DE" sz="1800" b="0" dirty="0" err="1" smtClean="0">
                <a:solidFill>
                  <a:srgbClr val="00A5EB"/>
                </a:solidFill>
              </a:rPr>
              <a:t>ite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decision</a:t>
            </a:r>
            <a:r>
              <a:rPr lang="de-DE" sz="1800" b="0" dirty="0" smtClean="0">
                <a:solidFill>
                  <a:srgbClr val="00A5EB"/>
                </a:solidFill>
              </a:rPr>
              <a:t> in 2013; </a:t>
            </a:r>
            <a:r>
              <a:rPr lang="de-DE" sz="1800" b="0" dirty="0" err="1" smtClean="0">
                <a:solidFill>
                  <a:srgbClr val="00A5EB"/>
                </a:solidFill>
              </a:rPr>
              <a:t>now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smtClean="0">
                <a:solidFill>
                  <a:srgbClr val="00A5EB"/>
                </a:solidFill>
              </a:rPr>
              <a:t>site-</a:t>
            </a:r>
            <a:r>
              <a:rPr lang="de-DE" sz="1800" b="0" dirty="0" err="1" smtClean="0">
                <a:solidFill>
                  <a:srgbClr val="00A5EB"/>
                </a:solidFill>
              </a:rPr>
              <a:t>specific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work</a:t>
            </a:r>
            <a:r>
              <a:rPr lang="de-DE" sz="1800" b="0" dirty="0" smtClean="0">
                <a:solidFill>
                  <a:srgbClr val="00A5EB"/>
                </a:solidFill>
              </a:rPr>
              <a:t>. </a:t>
            </a:r>
          </a:p>
          <a:p>
            <a:r>
              <a:rPr lang="de-DE" sz="2000" b="0" dirty="0" err="1" smtClean="0"/>
              <a:t>Energy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range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from</a:t>
            </a:r>
            <a:r>
              <a:rPr lang="de-DE" sz="2000" b="0" dirty="0" smtClean="0"/>
              <a:t> 90 </a:t>
            </a:r>
            <a:r>
              <a:rPr lang="de-DE" sz="2000" b="0" dirty="0" err="1" smtClean="0"/>
              <a:t>GeV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to</a:t>
            </a:r>
            <a:r>
              <a:rPr lang="de-DE" sz="2000" b="0" dirty="0" smtClean="0"/>
              <a:t> 500 </a:t>
            </a:r>
            <a:r>
              <a:rPr lang="de-DE" sz="2000" b="0" dirty="0" err="1" smtClean="0"/>
              <a:t>GeV</a:t>
            </a:r>
            <a:endParaRPr lang="de-DE" sz="2000" b="0" dirty="0" smtClean="0"/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90 </a:t>
            </a:r>
            <a:r>
              <a:rPr lang="de-DE" sz="1800" b="0" dirty="0" err="1" smtClean="0">
                <a:solidFill>
                  <a:srgbClr val="00A5EB"/>
                </a:solidFill>
              </a:rPr>
              <a:t>Gev</a:t>
            </a:r>
            <a:r>
              <a:rPr lang="de-DE" sz="1800" b="0" dirty="0" smtClean="0">
                <a:solidFill>
                  <a:srgbClr val="00A5EB"/>
                </a:solidFill>
              </a:rPr>
              <a:t> Giga-Z, 250 </a:t>
            </a:r>
            <a:r>
              <a:rPr lang="de-DE" sz="1800" b="0" dirty="0" err="1" smtClean="0">
                <a:solidFill>
                  <a:srgbClr val="00A5EB"/>
                </a:solidFill>
              </a:rPr>
              <a:t>GeV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Higgs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factory</a:t>
            </a:r>
            <a:r>
              <a:rPr lang="de-DE" sz="1800" b="0" dirty="0" smtClean="0">
                <a:solidFill>
                  <a:srgbClr val="00A5EB"/>
                </a:solidFill>
              </a:rPr>
              <a:t>,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smtClean="0">
                <a:solidFill>
                  <a:srgbClr val="00A5EB"/>
                </a:solidFill>
              </a:rPr>
              <a:t>≈ 350 </a:t>
            </a:r>
            <a:r>
              <a:rPr lang="de-DE" sz="1800" b="0" dirty="0" err="1" smtClean="0">
                <a:solidFill>
                  <a:srgbClr val="00A5EB"/>
                </a:solidFill>
              </a:rPr>
              <a:t>GeV</a:t>
            </a:r>
            <a:r>
              <a:rPr lang="de-DE" sz="1800" b="0" dirty="0" smtClean="0">
                <a:solidFill>
                  <a:srgbClr val="00A5EB"/>
                </a:solidFill>
              </a:rPr>
              <a:t> at </a:t>
            </a:r>
            <a:r>
              <a:rPr lang="de-DE" sz="1800" b="0" dirty="0" err="1" smtClean="0">
                <a:solidFill>
                  <a:srgbClr val="00A5EB"/>
                </a:solidFill>
              </a:rPr>
              <a:t>ttbar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threshold</a:t>
            </a:r>
            <a:r>
              <a:rPr lang="de-DE" sz="1800" b="0" dirty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and</a:t>
            </a:r>
            <a:r>
              <a:rPr lang="de-DE" sz="1800" b="0" dirty="0" smtClean="0">
                <a:solidFill>
                  <a:srgbClr val="00A5EB"/>
                </a:solidFill>
              </a:rPr>
              <a:t> 500 </a:t>
            </a:r>
            <a:r>
              <a:rPr lang="de-DE" sz="1800" b="0" dirty="0" err="1" smtClean="0">
                <a:solidFill>
                  <a:srgbClr val="00A5EB"/>
                </a:solidFill>
              </a:rPr>
              <a:t>GeV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for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ttH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and</a:t>
            </a:r>
            <a:r>
              <a:rPr lang="de-DE" sz="1800" b="0" dirty="0" smtClean="0">
                <a:solidFill>
                  <a:srgbClr val="00A5EB"/>
                </a:solidFill>
              </a:rPr>
              <a:t> HH</a:t>
            </a:r>
          </a:p>
          <a:p>
            <a:r>
              <a:rPr lang="de-DE" sz="2000" b="0" dirty="0" smtClean="0">
                <a:solidFill>
                  <a:srgbClr val="FF0000"/>
                </a:solidFill>
              </a:rPr>
              <a:t>This </a:t>
            </a:r>
            <a:r>
              <a:rPr lang="de-DE" sz="2000" b="0" dirty="0" err="1" smtClean="0">
                <a:solidFill>
                  <a:srgbClr val="FF0000"/>
                </a:solidFill>
              </a:rPr>
              <a:t>would</a:t>
            </a:r>
            <a:r>
              <a:rPr lang="de-DE" sz="2000" b="0" dirty="0" smtClean="0">
                <a:solidFill>
                  <a:srgbClr val="FF0000"/>
                </a:solidFill>
              </a:rPr>
              <a:t> </a:t>
            </a:r>
            <a:r>
              <a:rPr lang="de-DE" sz="2000" b="0" dirty="0" err="1" smtClean="0">
                <a:solidFill>
                  <a:srgbClr val="FF0000"/>
                </a:solidFill>
              </a:rPr>
              <a:t>define</a:t>
            </a:r>
            <a:r>
              <a:rPr lang="de-DE" sz="2000" b="0" dirty="0" smtClean="0">
                <a:solidFill>
                  <a:srgbClr val="FF0000"/>
                </a:solidFill>
              </a:rPr>
              <a:t> a </a:t>
            </a:r>
            <a:r>
              <a:rPr lang="de-DE" sz="2000" b="0" dirty="0" err="1" smtClean="0">
                <a:solidFill>
                  <a:srgbClr val="FF0000"/>
                </a:solidFill>
              </a:rPr>
              <a:t>physics</a:t>
            </a:r>
            <a:r>
              <a:rPr lang="de-DE" sz="2000" b="0" dirty="0" smtClean="0">
                <a:solidFill>
                  <a:srgbClr val="FF0000"/>
                </a:solidFill>
              </a:rPr>
              <a:t> </a:t>
            </a:r>
            <a:r>
              <a:rPr lang="de-DE" sz="2000" b="0" dirty="0" err="1" smtClean="0">
                <a:solidFill>
                  <a:srgbClr val="FF0000"/>
                </a:solidFill>
              </a:rPr>
              <a:t>programme</a:t>
            </a:r>
            <a:r>
              <a:rPr lang="de-DE" sz="2000" b="0" dirty="0" smtClean="0">
                <a:solidFill>
                  <a:srgbClr val="FF0000"/>
                </a:solidFill>
              </a:rPr>
              <a:t> </a:t>
            </a:r>
            <a:r>
              <a:rPr lang="de-DE" sz="2000" b="0" dirty="0" err="1" smtClean="0">
                <a:solidFill>
                  <a:srgbClr val="FF0000"/>
                </a:solidFill>
              </a:rPr>
              <a:t>for</a:t>
            </a:r>
            <a:r>
              <a:rPr lang="de-DE" sz="2000" b="0" dirty="0">
                <a:solidFill>
                  <a:srgbClr val="FF0000"/>
                </a:solidFill>
              </a:rPr>
              <a:t> O(15 </a:t>
            </a:r>
            <a:r>
              <a:rPr lang="de-DE" sz="2000" b="0" dirty="0" err="1">
                <a:solidFill>
                  <a:srgbClr val="FF0000"/>
                </a:solidFill>
              </a:rPr>
              <a:t>years</a:t>
            </a:r>
            <a:r>
              <a:rPr lang="de-DE" sz="2000" b="0" dirty="0">
                <a:solidFill>
                  <a:srgbClr val="FF0000"/>
                </a:solidFill>
              </a:rPr>
              <a:t>) </a:t>
            </a:r>
            <a:endParaRPr lang="de-DE" sz="2000" b="0" dirty="0" smtClean="0">
              <a:solidFill>
                <a:srgbClr val="FF0000"/>
              </a:solidFill>
            </a:endParaRPr>
          </a:p>
        </p:txBody>
      </p:sp>
      <p:pic>
        <p:nvPicPr>
          <p:cNvPr id="12" name="Picture 11" descr="JB_2014_ILC_Site_Figures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791" y="1134640"/>
            <a:ext cx="4841922" cy="363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13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ILC Status</a:t>
            </a:r>
            <a:endParaRPr lang="de-D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1" y="834257"/>
            <a:ext cx="8737180" cy="5649670"/>
          </a:xfrm>
        </p:spPr>
        <p:txBody>
          <a:bodyPr/>
          <a:lstStyle/>
          <a:p>
            <a:r>
              <a:rPr lang="de-DE" b="0" dirty="0" smtClean="0">
                <a:solidFill>
                  <a:srgbClr val="000000"/>
                </a:solidFill>
              </a:rPr>
              <a:t>MEXT (</a:t>
            </a:r>
            <a:r>
              <a:rPr lang="de-DE" b="0" dirty="0" err="1">
                <a:solidFill>
                  <a:srgbClr val="000000"/>
                </a:solidFill>
              </a:rPr>
              <a:t>J</a:t>
            </a:r>
            <a:r>
              <a:rPr lang="de-DE" b="0" dirty="0" err="1" smtClean="0">
                <a:solidFill>
                  <a:srgbClr val="000000"/>
                </a:solidFill>
              </a:rPr>
              <a:t>apanese</a:t>
            </a:r>
            <a:r>
              <a:rPr lang="de-DE" b="0" dirty="0" smtClean="0">
                <a:solidFill>
                  <a:srgbClr val="000000"/>
                </a:solidFill>
              </a:rPr>
              <a:t> </a:t>
            </a:r>
            <a:r>
              <a:rPr lang="de-DE" b="0" dirty="0" err="1" smtClean="0">
                <a:solidFill>
                  <a:srgbClr val="000000"/>
                </a:solidFill>
              </a:rPr>
              <a:t>ministry</a:t>
            </a:r>
            <a:r>
              <a:rPr lang="de-DE" b="0" dirty="0" smtClean="0">
                <a:solidFill>
                  <a:srgbClr val="000000"/>
                </a:solidFill>
              </a:rPr>
              <a:t> </a:t>
            </a:r>
            <a:r>
              <a:rPr lang="de-DE" b="0" dirty="0" err="1" smtClean="0">
                <a:solidFill>
                  <a:srgbClr val="000000"/>
                </a:solidFill>
              </a:rPr>
              <a:t>for</a:t>
            </a:r>
            <a:r>
              <a:rPr lang="de-DE" b="0" dirty="0" smtClean="0">
                <a:solidFill>
                  <a:srgbClr val="000000"/>
                </a:solidFill>
              </a:rPr>
              <a:t> </a:t>
            </a:r>
            <a:r>
              <a:rPr lang="de-DE" b="0" dirty="0" err="1" smtClean="0">
                <a:solidFill>
                  <a:srgbClr val="000000"/>
                </a:solidFill>
              </a:rPr>
              <a:t>research</a:t>
            </a:r>
            <a:r>
              <a:rPr lang="de-DE" b="0" dirty="0" smtClean="0">
                <a:solidFill>
                  <a:srgbClr val="000000"/>
                </a:solidFill>
              </a:rPr>
              <a:t> etc.): Academic Expert </a:t>
            </a:r>
            <a:r>
              <a:rPr lang="de-DE" b="0" dirty="0" err="1" smtClean="0">
                <a:solidFill>
                  <a:srgbClr val="000000"/>
                </a:solidFill>
              </a:rPr>
              <a:t>Committee</a:t>
            </a:r>
            <a:r>
              <a:rPr lang="de-DE" b="0" dirty="0" smtClean="0">
                <a:solidFill>
                  <a:srgbClr val="000000"/>
                </a:solidFill>
              </a:rPr>
              <a:t> </a:t>
            </a:r>
            <a:r>
              <a:rPr lang="de-DE" b="0" dirty="0" err="1" smtClean="0">
                <a:solidFill>
                  <a:srgbClr val="000000"/>
                </a:solidFill>
              </a:rPr>
              <a:t>to</a:t>
            </a:r>
            <a:r>
              <a:rPr lang="de-DE" b="0" dirty="0" smtClean="0">
                <a:solidFill>
                  <a:srgbClr val="000000"/>
                </a:solidFill>
              </a:rPr>
              <a:t> </a:t>
            </a:r>
            <a:r>
              <a:rPr lang="de-DE" b="0" dirty="0" err="1" smtClean="0">
                <a:solidFill>
                  <a:srgbClr val="000000"/>
                </a:solidFill>
              </a:rPr>
              <a:t>investigate</a:t>
            </a:r>
            <a:r>
              <a:rPr lang="de-DE" b="0" dirty="0" smtClean="0">
                <a:solidFill>
                  <a:srgbClr val="000000"/>
                </a:solidFill>
              </a:rPr>
              <a:t> </a:t>
            </a:r>
            <a:r>
              <a:rPr lang="de-DE" b="0" dirty="0" err="1" smtClean="0">
                <a:solidFill>
                  <a:srgbClr val="000000"/>
                </a:solidFill>
              </a:rPr>
              <a:t>physics</a:t>
            </a:r>
            <a:r>
              <a:rPr lang="de-DE" b="0" dirty="0" smtClean="0">
                <a:solidFill>
                  <a:srgbClr val="000000"/>
                </a:solidFill>
              </a:rPr>
              <a:t> </a:t>
            </a:r>
            <a:r>
              <a:rPr lang="de-DE" b="0" dirty="0" err="1" smtClean="0">
                <a:solidFill>
                  <a:srgbClr val="000000"/>
                </a:solidFill>
              </a:rPr>
              <a:t>case</a:t>
            </a:r>
            <a:r>
              <a:rPr lang="de-DE" b="0" dirty="0" smtClean="0">
                <a:solidFill>
                  <a:srgbClr val="000000"/>
                </a:solidFill>
              </a:rPr>
              <a:t>, TDR </a:t>
            </a:r>
            <a:r>
              <a:rPr lang="de-DE" b="0" dirty="0" err="1" smtClean="0">
                <a:solidFill>
                  <a:srgbClr val="000000"/>
                </a:solidFill>
              </a:rPr>
              <a:t>costing</a:t>
            </a:r>
            <a:r>
              <a:rPr lang="de-DE" b="0" dirty="0" smtClean="0">
                <a:solidFill>
                  <a:srgbClr val="000000"/>
                </a:solidFill>
              </a:rPr>
              <a:t>, Human Resources, ... </a:t>
            </a:r>
          </a:p>
        </p:txBody>
      </p:sp>
      <p:pic>
        <p:nvPicPr>
          <p:cNvPr id="5" name="Picture 4" descr="Screen Shot 2015-06-15 at 11.20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10" y="1939990"/>
            <a:ext cx="7909059" cy="482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4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2858"/>
            <a:ext cx="9144000" cy="6445404"/>
          </a:xfrm>
        </p:spPr>
      </p:pic>
      <p:sp>
        <p:nvSpPr>
          <p:cNvPr id="6" name="TextBox 5"/>
          <p:cNvSpPr txBox="1"/>
          <p:nvPr/>
        </p:nvSpPr>
        <p:spPr>
          <a:xfrm>
            <a:off x="2348154" y="2062901"/>
            <a:ext cx="2099860" cy="338554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FFFF"/>
                </a:solidFill>
              </a:rPr>
              <a:t>31 km, ~100 m deep</a:t>
            </a:r>
            <a:endParaRPr lang="en-US" sz="1600" b="1" dirty="0">
              <a:solidFill>
                <a:srgbClr val="FFFF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336884" y="2401455"/>
            <a:ext cx="1892969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2346242" y="1431881"/>
            <a:ext cx="2101771" cy="338554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FFFF"/>
                </a:solidFill>
              </a:rPr>
              <a:t>14 km, ~100 m deep</a:t>
            </a:r>
            <a:endParaRPr lang="en-US" sz="1600" b="1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334974" y="1770435"/>
            <a:ext cx="1892969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100" y="23616"/>
            <a:ext cx="8520113" cy="544512"/>
          </a:xfrm>
        </p:spPr>
        <p:txBody>
          <a:bodyPr/>
          <a:lstStyle/>
          <a:p>
            <a:r>
              <a:rPr lang="de-DE" dirty="0" smtClean="0"/>
              <a:t>Alternative 1: CLIC – Compact Linear </a:t>
            </a:r>
            <a:r>
              <a:rPr lang="de-DE" dirty="0" err="1" smtClean="0"/>
              <a:t>Collider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358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836023"/>
            <a:ext cx="51054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CLIC: A potential multi-</a:t>
            </a:r>
            <a:r>
              <a:rPr lang="de-DE" dirty="0" err="1" smtClean="0"/>
              <a:t>TeV</a:t>
            </a:r>
            <a:r>
              <a:rPr lang="de-DE" dirty="0" smtClean="0"/>
              <a:t> </a:t>
            </a:r>
            <a:r>
              <a:rPr lang="de-DE" dirty="0" err="1"/>
              <a:t>c</a:t>
            </a:r>
            <a:r>
              <a:rPr lang="de-DE" dirty="0" err="1" smtClean="0"/>
              <a:t>ollider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36023"/>
            <a:ext cx="4231035" cy="3782472"/>
          </a:xfrm>
        </p:spPr>
        <p:txBody>
          <a:bodyPr/>
          <a:lstStyle/>
          <a:p>
            <a:r>
              <a:rPr lang="de-DE" sz="2000" b="0" dirty="0" err="1" smtClean="0"/>
              <a:t>Novel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two</a:t>
            </a:r>
            <a:r>
              <a:rPr lang="de-DE" sz="2000" b="0" dirty="0" smtClean="0"/>
              <a:t>-beam </a:t>
            </a:r>
            <a:r>
              <a:rPr lang="de-DE" sz="2000" b="0" dirty="0" err="1" smtClean="0"/>
              <a:t>acceleration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concept</a:t>
            </a:r>
            <a:endParaRPr lang="de-DE" sz="2000" b="0" dirty="0" smtClean="0"/>
          </a:p>
          <a:p>
            <a:r>
              <a:rPr lang="de-DE" sz="2000" b="0" dirty="0" smtClean="0"/>
              <a:t>100 MV/m </a:t>
            </a:r>
            <a:r>
              <a:rPr lang="de-DE" sz="2000" b="0" dirty="0" err="1" smtClean="0"/>
              <a:t>gradient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seems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feasible</a:t>
            </a:r>
            <a:endParaRPr lang="de-DE" sz="2000" b="0" dirty="0" smtClean="0"/>
          </a:p>
          <a:p>
            <a:pPr lvl="1"/>
            <a:r>
              <a:rPr lang="de-DE" sz="1800" b="0" dirty="0" err="1" smtClean="0">
                <a:solidFill>
                  <a:srgbClr val="00A5EB"/>
                </a:solidFill>
              </a:rPr>
              <a:t>cms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energies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up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to</a:t>
            </a:r>
            <a:r>
              <a:rPr lang="de-DE" sz="1800" b="0" dirty="0" smtClean="0">
                <a:solidFill>
                  <a:srgbClr val="00A5EB"/>
                </a:solidFill>
              </a:rPr>
              <a:t> 3 </a:t>
            </a:r>
            <a:r>
              <a:rPr lang="de-DE" sz="1800" b="0" dirty="0" err="1" smtClean="0">
                <a:solidFill>
                  <a:srgbClr val="00A5EB"/>
                </a:solidFill>
              </a:rPr>
              <a:t>TeV</a:t>
            </a:r>
            <a:endParaRPr lang="de-DE" sz="2000" b="0" dirty="0" smtClean="0">
              <a:solidFill>
                <a:srgbClr val="00A5EB"/>
              </a:solidFill>
            </a:endParaRPr>
          </a:p>
          <a:p>
            <a:r>
              <a:rPr lang="de-DE" sz="2000" b="0" dirty="0" smtClean="0"/>
              <a:t>But not </a:t>
            </a:r>
            <a:r>
              <a:rPr lang="de-DE" sz="2000" b="0" dirty="0" err="1" smtClean="0"/>
              <a:t>yet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at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the</a:t>
            </a:r>
            <a:r>
              <a:rPr lang="de-DE" sz="2000" b="0" dirty="0" smtClean="0"/>
              <a:t> same </a:t>
            </a:r>
            <a:r>
              <a:rPr lang="de-DE" sz="2000" b="0" dirty="0" err="1" smtClean="0"/>
              <a:t>level</a:t>
            </a:r>
            <a:r>
              <a:rPr lang="de-DE" sz="2000" b="0" dirty="0" smtClean="0"/>
              <a:t/>
            </a:r>
            <a:br>
              <a:rPr lang="de-DE" sz="2000" b="0" dirty="0" smtClean="0"/>
            </a:br>
            <a:r>
              <a:rPr lang="de-DE" sz="2000" b="0" dirty="0" err="1" smtClean="0"/>
              <a:t>of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maturity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as</a:t>
            </a:r>
            <a:r>
              <a:rPr lang="de-DE" sz="2000" b="0" dirty="0" smtClean="0"/>
              <a:t> ILC </a:t>
            </a:r>
            <a:r>
              <a:rPr lang="de-DE" sz="2000" b="0" dirty="0" err="1" smtClean="0"/>
              <a:t>technology</a:t>
            </a:r>
            <a:endParaRPr lang="de-DE" sz="2000" b="0" dirty="0" smtClean="0"/>
          </a:p>
          <a:p>
            <a:r>
              <a:rPr lang="de-DE" sz="2000" b="0" dirty="0" smtClean="0"/>
              <a:t>General </a:t>
            </a:r>
            <a:r>
              <a:rPr lang="de-DE" sz="2000" b="0" dirty="0" err="1" smtClean="0"/>
              <a:t>issue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for</a:t>
            </a:r>
            <a:r>
              <a:rPr lang="de-DE" sz="2000" b="0" dirty="0" smtClean="0"/>
              <a:t> linear </a:t>
            </a:r>
            <a:r>
              <a:rPr lang="de-DE" sz="2000" b="0" dirty="0" err="1" smtClean="0"/>
              <a:t>colliders</a:t>
            </a:r>
            <a:r>
              <a:rPr lang="de-DE" sz="2000" b="0" dirty="0" smtClean="0"/>
              <a:t>: </a:t>
            </a:r>
            <a:r>
              <a:rPr lang="de-DE" sz="2000" b="0" dirty="0" smtClean="0">
                <a:solidFill>
                  <a:srgbClr val="FF0000"/>
                </a:solidFill>
              </a:rPr>
              <a:t>power </a:t>
            </a:r>
            <a:r>
              <a:rPr lang="de-DE" sz="2000" b="0" dirty="0" err="1" smtClean="0">
                <a:solidFill>
                  <a:srgbClr val="FF0000"/>
                </a:solidFill>
              </a:rPr>
              <a:t>consumption</a:t>
            </a:r>
            <a:r>
              <a:rPr lang="de-DE" sz="2000" b="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endParaRPr lang="de-DE" sz="2000" b="0" dirty="0"/>
          </a:p>
          <a:p>
            <a:endParaRPr lang="de-DE" sz="2000" b="0" dirty="0" smtClean="0"/>
          </a:p>
          <a:p>
            <a:endParaRPr lang="de-DE" sz="2000" b="0" dirty="0" smtClean="0"/>
          </a:p>
          <a:p>
            <a:endParaRPr lang="de-DE" sz="2000" b="0" dirty="0" smtClean="0"/>
          </a:p>
          <a:p>
            <a:endParaRPr lang="de-DE" sz="2000" b="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834777"/>
              </p:ext>
            </p:extLst>
          </p:nvPr>
        </p:nvGraphicFramePr>
        <p:xfrm>
          <a:off x="607228" y="4351882"/>
          <a:ext cx="3915907" cy="1870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5697"/>
                <a:gridCol w="1084881"/>
                <a:gridCol w="1565329"/>
              </a:tblGrid>
              <a:tr h="374156">
                <a:tc>
                  <a:txBody>
                    <a:bodyPr/>
                    <a:lstStyle/>
                    <a:p>
                      <a:r>
                        <a:rPr lang="de-DE" dirty="0" smtClean="0"/>
                        <a:t>Project</a:t>
                      </a:r>
                      <a:endParaRPr lang="de-DE" dirty="0"/>
                    </a:p>
                  </a:txBody>
                  <a:tcPr>
                    <a:solidFill>
                      <a:srgbClr val="00A5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√s/</a:t>
                      </a:r>
                      <a:r>
                        <a:rPr lang="de-DE" dirty="0" err="1" smtClean="0"/>
                        <a:t>TeV</a:t>
                      </a:r>
                      <a:endParaRPr lang="de-DE" dirty="0"/>
                    </a:p>
                  </a:txBody>
                  <a:tcPr>
                    <a:solidFill>
                      <a:srgbClr val="00A5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Power/MW</a:t>
                      </a:r>
                      <a:endParaRPr lang="de-DE" dirty="0"/>
                    </a:p>
                  </a:txBody>
                  <a:tcPr>
                    <a:solidFill>
                      <a:srgbClr val="00A5EB"/>
                    </a:solidFill>
                  </a:tcPr>
                </a:tc>
              </a:tr>
              <a:tr h="374156">
                <a:tc>
                  <a:txBody>
                    <a:bodyPr/>
                    <a:lstStyle/>
                    <a:p>
                      <a:r>
                        <a:rPr lang="de-DE" dirty="0" smtClean="0"/>
                        <a:t>ILC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163</a:t>
                      </a:r>
                    </a:p>
                  </a:txBody>
                  <a:tcPr/>
                </a:tc>
              </a:tr>
              <a:tr h="374156">
                <a:tc>
                  <a:txBody>
                    <a:bodyPr/>
                    <a:lstStyle/>
                    <a:p>
                      <a:r>
                        <a:rPr lang="de-DE" dirty="0" smtClean="0"/>
                        <a:t>ILC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240</a:t>
                      </a:r>
                      <a:endParaRPr lang="de-DE" dirty="0"/>
                    </a:p>
                  </a:txBody>
                  <a:tcPr/>
                </a:tc>
              </a:tr>
              <a:tr h="374156">
                <a:tc>
                  <a:txBody>
                    <a:bodyPr/>
                    <a:lstStyle/>
                    <a:p>
                      <a:r>
                        <a:rPr lang="de-DE" dirty="0" smtClean="0"/>
                        <a:t>CLIC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1.5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364</a:t>
                      </a:r>
                      <a:endParaRPr lang="de-DE" dirty="0"/>
                    </a:p>
                  </a:txBody>
                  <a:tcPr/>
                </a:tc>
              </a:tr>
              <a:tr h="374156">
                <a:tc>
                  <a:txBody>
                    <a:bodyPr/>
                    <a:lstStyle/>
                    <a:p>
                      <a:r>
                        <a:rPr lang="de-DE" dirty="0" smtClean="0"/>
                        <a:t>CLIC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589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927342" y="4472826"/>
            <a:ext cx="3884871" cy="1745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b="0" dirty="0" smtClean="0"/>
              <a:t>CLIC R&amp;D </a:t>
            </a:r>
            <a:r>
              <a:rPr lang="de-DE" b="0" dirty="0" err="1" smtClean="0"/>
              <a:t>ongoing</a:t>
            </a:r>
            <a:r>
              <a:rPr lang="de-DE" b="0" dirty="0" smtClean="0"/>
              <a:t> </a:t>
            </a:r>
            <a:r>
              <a:rPr lang="de-DE" b="0" dirty="0" err="1" smtClean="0"/>
              <a:t>at</a:t>
            </a:r>
            <a:r>
              <a:rPr lang="de-DE" b="0" dirty="0" smtClean="0"/>
              <a:t> CERN</a:t>
            </a:r>
          </a:p>
          <a:p>
            <a:pPr marL="446088" lvl="1"/>
            <a:r>
              <a:rPr lang="de-DE" sz="1700" b="0" dirty="0" err="1">
                <a:solidFill>
                  <a:srgbClr val="00A5EB"/>
                </a:solidFill>
              </a:rPr>
              <a:t>g</a:t>
            </a:r>
            <a:r>
              <a:rPr lang="de-DE" sz="1700" b="0" dirty="0" err="1" smtClean="0">
                <a:solidFill>
                  <a:srgbClr val="00A5EB"/>
                </a:solidFill>
              </a:rPr>
              <a:t>radient</a:t>
            </a:r>
            <a:endParaRPr lang="de-DE" sz="1700" b="0" dirty="0" smtClean="0">
              <a:solidFill>
                <a:srgbClr val="00A5EB"/>
              </a:solidFill>
            </a:endParaRPr>
          </a:p>
          <a:p>
            <a:pPr marL="446088" lvl="1"/>
            <a:r>
              <a:rPr lang="de-DE" sz="1700" b="0" dirty="0" err="1">
                <a:solidFill>
                  <a:srgbClr val="00A5EB"/>
                </a:solidFill>
              </a:rPr>
              <a:t>s</a:t>
            </a:r>
            <a:r>
              <a:rPr lang="de-DE" sz="1700" b="0" dirty="0" err="1" smtClean="0">
                <a:solidFill>
                  <a:srgbClr val="00A5EB"/>
                </a:solidFill>
              </a:rPr>
              <a:t>tability</a:t>
            </a:r>
            <a:endParaRPr lang="de-DE" sz="1700" b="0" dirty="0" smtClean="0">
              <a:solidFill>
                <a:srgbClr val="00A5EB"/>
              </a:solidFill>
            </a:endParaRPr>
          </a:p>
          <a:p>
            <a:pPr marL="446088" lvl="1"/>
            <a:r>
              <a:rPr lang="de-DE" sz="1700" b="0" dirty="0">
                <a:solidFill>
                  <a:srgbClr val="00A5EB"/>
                </a:solidFill>
              </a:rPr>
              <a:t>b</a:t>
            </a:r>
            <a:r>
              <a:rPr lang="de-DE" sz="1700" b="0" dirty="0" smtClean="0">
                <a:solidFill>
                  <a:srgbClr val="00A5EB"/>
                </a:solidFill>
              </a:rPr>
              <a:t>eam </a:t>
            </a:r>
            <a:r>
              <a:rPr lang="de-DE" sz="1700" b="0" dirty="0" err="1" smtClean="0">
                <a:solidFill>
                  <a:srgbClr val="00A5EB"/>
                </a:solidFill>
              </a:rPr>
              <a:t>handling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</a:p>
          <a:p>
            <a:pPr marL="446088" lvl="1"/>
            <a:r>
              <a:rPr lang="de-DE" sz="1700" b="0" dirty="0" smtClean="0">
                <a:solidFill>
                  <a:srgbClr val="00A5EB"/>
                </a:solidFill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45191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755791"/>
            <a:ext cx="8874205" cy="6021976"/>
          </a:xfrm>
        </p:spPr>
        <p:txBody>
          <a:bodyPr/>
          <a:lstStyle/>
          <a:p>
            <a:r>
              <a:rPr lang="de-DE" sz="1800" b="0" dirty="0" smtClean="0"/>
              <a:t>A </a:t>
            </a:r>
            <a:r>
              <a:rPr lang="de-DE" sz="1800" b="0" dirty="0" err="1"/>
              <a:t>c</a:t>
            </a:r>
            <a:r>
              <a:rPr lang="de-DE" sz="1800" b="0" dirty="0" err="1" smtClean="0"/>
              <a:t>ircular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e</a:t>
            </a:r>
            <a:r>
              <a:rPr lang="de-DE" sz="1800" b="0" baseline="30000" dirty="0" err="1" smtClean="0"/>
              <a:t>+</a:t>
            </a:r>
            <a:r>
              <a:rPr lang="de-DE" sz="1800" b="0" dirty="0" err="1" smtClean="0"/>
              <a:t>e</a:t>
            </a:r>
            <a:r>
              <a:rPr lang="de-DE" sz="1800" b="0" baseline="30000" dirty="0" smtClean="0"/>
              <a:t>‒</a:t>
            </a:r>
            <a:r>
              <a:rPr lang="de-DE" sz="1800" b="0" dirty="0" smtClean="0"/>
              <a:t> </a:t>
            </a:r>
            <a:r>
              <a:rPr lang="de-DE" sz="1800" b="0" dirty="0" err="1"/>
              <a:t>collider</a:t>
            </a:r>
            <a:endParaRPr lang="de-DE" sz="1800" b="0" dirty="0" smtClean="0"/>
          </a:p>
          <a:p>
            <a:pPr lvl="1"/>
            <a:r>
              <a:rPr lang="de-DE" b="0" dirty="0" err="1">
                <a:solidFill>
                  <a:srgbClr val="00A5EB"/>
                </a:solidFill>
              </a:rPr>
              <a:t>n</a:t>
            </a:r>
            <a:r>
              <a:rPr lang="de-DE" b="0" dirty="0" err="1" smtClean="0">
                <a:solidFill>
                  <a:srgbClr val="00A5EB"/>
                </a:solidFill>
              </a:rPr>
              <a:t>umerous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  <a:r>
              <a:rPr lang="de-DE" b="0" dirty="0" err="1" smtClean="0">
                <a:solidFill>
                  <a:srgbClr val="00A5EB"/>
                </a:solidFill>
              </a:rPr>
              <a:t>concepts</a:t>
            </a:r>
            <a:r>
              <a:rPr lang="de-DE" b="0" dirty="0" smtClean="0">
                <a:solidFill>
                  <a:srgbClr val="00A5EB"/>
                </a:solidFill>
              </a:rPr>
              <a:t>, </a:t>
            </a:r>
            <a:r>
              <a:rPr lang="de-DE" b="0" dirty="0" err="1" smtClean="0">
                <a:solidFill>
                  <a:srgbClr val="00A5EB"/>
                </a:solidFill>
              </a:rPr>
              <a:t>studies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  <a:r>
              <a:rPr lang="de-DE" b="0" dirty="0" err="1" smtClean="0">
                <a:solidFill>
                  <a:srgbClr val="00A5EB"/>
                </a:solidFill>
              </a:rPr>
              <a:t>and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  <a:br>
              <a:rPr lang="de-DE" b="0" dirty="0" smtClean="0">
                <a:solidFill>
                  <a:srgbClr val="00A5EB"/>
                </a:solidFill>
              </a:rPr>
            </a:br>
            <a:r>
              <a:rPr lang="de-DE" b="0" dirty="0" err="1" smtClean="0">
                <a:solidFill>
                  <a:srgbClr val="00A5EB"/>
                </a:solidFill>
              </a:rPr>
              <a:t>ideas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  <a:r>
              <a:rPr lang="de-DE" b="0" dirty="0" err="1" smtClean="0">
                <a:solidFill>
                  <a:srgbClr val="00A5EB"/>
                </a:solidFill>
              </a:rPr>
              <a:t>around</a:t>
            </a:r>
            <a:r>
              <a:rPr lang="de-DE" b="0" dirty="0" smtClean="0">
                <a:solidFill>
                  <a:srgbClr val="00A5EB"/>
                </a:solidFill>
              </a:rPr>
              <a:t>: </a:t>
            </a:r>
          </a:p>
          <a:p>
            <a:pPr lvl="1"/>
            <a:r>
              <a:rPr lang="de-DE" b="0" dirty="0" smtClean="0">
                <a:solidFill>
                  <a:srgbClr val="00A5EB"/>
                </a:solidFill>
              </a:rPr>
              <a:t>e.g. LEP3: √</a:t>
            </a:r>
            <a:r>
              <a:rPr lang="de-DE" b="0" dirty="0">
                <a:solidFill>
                  <a:srgbClr val="00A5EB"/>
                </a:solidFill>
              </a:rPr>
              <a:t>s </a:t>
            </a:r>
            <a:r>
              <a:rPr lang="de-DE" b="0" dirty="0" smtClean="0">
                <a:solidFill>
                  <a:srgbClr val="00A5EB"/>
                </a:solidFill>
              </a:rPr>
              <a:t>= 240 </a:t>
            </a:r>
            <a:r>
              <a:rPr lang="de-DE" b="0" dirty="0" err="1" smtClean="0">
                <a:solidFill>
                  <a:srgbClr val="00A5EB"/>
                </a:solidFill>
              </a:rPr>
              <a:t>GeV</a:t>
            </a:r>
            <a:r>
              <a:rPr lang="de-DE" b="0" dirty="0" smtClean="0">
                <a:solidFill>
                  <a:srgbClr val="00A5EB"/>
                </a:solidFill>
              </a:rPr>
              <a:t> in </a:t>
            </a:r>
            <a:r>
              <a:rPr lang="de-DE" b="0" dirty="0" err="1" smtClean="0">
                <a:solidFill>
                  <a:srgbClr val="00A5EB"/>
                </a:solidFill>
              </a:rPr>
              <a:t>the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  <a:br>
              <a:rPr lang="de-DE" b="0" dirty="0" smtClean="0">
                <a:solidFill>
                  <a:srgbClr val="00A5EB"/>
                </a:solidFill>
              </a:rPr>
            </a:br>
            <a:r>
              <a:rPr lang="de-DE" b="0" dirty="0" smtClean="0">
                <a:solidFill>
                  <a:srgbClr val="00A5EB"/>
                </a:solidFill>
              </a:rPr>
              <a:t>LHC (</a:t>
            </a:r>
            <a:r>
              <a:rPr lang="de-DE" b="0" dirty="0" err="1" smtClean="0">
                <a:solidFill>
                  <a:srgbClr val="00A5EB"/>
                </a:solidFill>
              </a:rPr>
              <a:t>former</a:t>
            </a:r>
            <a:r>
              <a:rPr lang="de-DE" b="0" dirty="0" smtClean="0">
                <a:solidFill>
                  <a:srgbClr val="00A5EB"/>
                </a:solidFill>
              </a:rPr>
              <a:t> LEP!) </a:t>
            </a:r>
            <a:r>
              <a:rPr lang="de-DE" b="0" dirty="0" err="1" smtClean="0">
                <a:solidFill>
                  <a:srgbClr val="00A5EB"/>
                </a:solidFill>
              </a:rPr>
              <a:t>tunnel</a:t>
            </a:r>
            <a:endParaRPr lang="de-DE" b="0" dirty="0" smtClean="0">
              <a:solidFill>
                <a:srgbClr val="00A5EB"/>
              </a:solidFill>
            </a:endParaRPr>
          </a:p>
          <a:p>
            <a:pPr lvl="1"/>
            <a:r>
              <a:rPr lang="de-DE" b="0" dirty="0" err="1">
                <a:solidFill>
                  <a:srgbClr val="00A5EB"/>
                </a:solidFill>
              </a:rPr>
              <a:t>o</a:t>
            </a:r>
            <a:r>
              <a:rPr lang="de-DE" b="0" dirty="0" err="1" smtClean="0">
                <a:solidFill>
                  <a:srgbClr val="00A5EB"/>
                </a:solidFill>
              </a:rPr>
              <a:t>r</a:t>
            </a:r>
            <a:r>
              <a:rPr lang="de-DE" b="0" dirty="0" smtClean="0">
                <a:solidFill>
                  <a:srgbClr val="00A5EB"/>
                </a:solidFill>
              </a:rPr>
              <a:t> CEPC, FCC-</a:t>
            </a:r>
            <a:r>
              <a:rPr lang="de-DE" b="0" dirty="0" err="1" smtClean="0">
                <a:solidFill>
                  <a:srgbClr val="00A5EB"/>
                </a:solidFill>
              </a:rPr>
              <a:t>ee</a:t>
            </a:r>
            <a:r>
              <a:rPr lang="de-DE" b="0" dirty="0" smtClean="0">
                <a:solidFill>
                  <a:srgbClr val="00A5EB"/>
                </a:solidFill>
              </a:rPr>
              <a:t>, TLEP (</a:t>
            </a:r>
            <a:r>
              <a:rPr lang="de-DE" b="0" dirty="0" err="1" smtClean="0">
                <a:solidFill>
                  <a:srgbClr val="00A5EB"/>
                </a:solidFill>
              </a:rPr>
              <a:t>later</a:t>
            </a:r>
            <a:r>
              <a:rPr lang="de-DE" b="0" dirty="0" smtClean="0">
                <a:solidFill>
                  <a:srgbClr val="00A5EB"/>
                </a:solidFill>
              </a:rPr>
              <a:t>)</a:t>
            </a:r>
          </a:p>
          <a:p>
            <a:r>
              <a:rPr lang="de-DE" sz="1800" b="0" dirty="0" smtClean="0"/>
              <a:t>Main </a:t>
            </a:r>
            <a:r>
              <a:rPr lang="de-DE" sz="1800" b="0" dirty="0" err="1" smtClean="0"/>
              <a:t>issue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is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synchrotron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radiation</a:t>
            </a:r>
            <a:endParaRPr lang="de-DE" sz="1800" b="0" dirty="0" smtClean="0"/>
          </a:p>
          <a:p>
            <a:pPr lvl="1"/>
            <a:r>
              <a:rPr lang="de-DE" b="0" dirty="0" err="1" smtClean="0">
                <a:solidFill>
                  <a:srgbClr val="00A5EB"/>
                </a:solidFill>
              </a:rPr>
              <a:t>grows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  <a:r>
              <a:rPr lang="de-DE" b="0" dirty="0" err="1" smtClean="0">
                <a:solidFill>
                  <a:srgbClr val="00A5EB"/>
                </a:solidFill>
              </a:rPr>
              <a:t>as</a:t>
            </a:r>
            <a:r>
              <a:rPr lang="de-DE" b="0" dirty="0" smtClean="0">
                <a:solidFill>
                  <a:srgbClr val="00A5EB"/>
                </a:solidFill>
              </a:rPr>
              <a:t> E</a:t>
            </a:r>
            <a:r>
              <a:rPr lang="de-DE" b="0" baseline="30000" dirty="0" smtClean="0">
                <a:solidFill>
                  <a:srgbClr val="00A5EB"/>
                </a:solidFill>
              </a:rPr>
              <a:t>4</a:t>
            </a:r>
          </a:p>
          <a:p>
            <a:pPr lvl="1"/>
            <a:r>
              <a:rPr lang="de-DE" b="0" dirty="0">
                <a:solidFill>
                  <a:srgbClr val="00A5EB"/>
                </a:solidFill>
              </a:rPr>
              <a:t>e</a:t>
            </a:r>
            <a:r>
              <a:rPr lang="de-DE" b="0" dirty="0" smtClean="0">
                <a:solidFill>
                  <a:srgbClr val="00A5EB"/>
                </a:solidFill>
              </a:rPr>
              <a:t>.g. LEP3: </a:t>
            </a:r>
            <a:r>
              <a:rPr lang="de-DE" b="0" dirty="0" err="1" smtClean="0">
                <a:solidFill>
                  <a:srgbClr val="00A5EB"/>
                </a:solidFill>
              </a:rPr>
              <a:t>mean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  <a:r>
              <a:rPr lang="de-DE" b="0" dirty="0" err="1" smtClean="0">
                <a:solidFill>
                  <a:srgbClr val="00A5EB"/>
                </a:solidFill>
              </a:rPr>
              <a:t>loss</a:t>
            </a:r>
            <a:r>
              <a:rPr lang="de-DE" b="0" dirty="0" smtClean="0">
                <a:solidFill>
                  <a:srgbClr val="00A5EB"/>
                </a:solidFill>
              </a:rPr>
              <a:t> ≈ 7 </a:t>
            </a:r>
            <a:r>
              <a:rPr lang="de-DE" b="0" dirty="0" err="1" smtClean="0">
                <a:solidFill>
                  <a:srgbClr val="00A5EB"/>
                </a:solidFill>
              </a:rPr>
              <a:t>GeV</a:t>
            </a:r>
            <a:r>
              <a:rPr lang="de-DE" b="0" dirty="0" smtClean="0">
                <a:solidFill>
                  <a:srgbClr val="00A5EB"/>
                </a:solidFill>
              </a:rPr>
              <a:t> per turn</a:t>
            </a:r>
          </a:p>
          <a:p>
            <a:pPr lvl="1"/>
            <a:r>
              <a:rPr lang="de-DE" b="0" dirty="0">
                <a:solidFill>
                  <a:srgbClr val="00A5EB"/>
                </a:solidFill>
              </a:rPr>
              <a:t>p</a:t>
            </a:r>
            <a:r>
              <a:rPr lang="de-DE" b="0" dirty="0" smtClean="0">
                <a:solidFill>
                  <a:srgbClr val="00A5EB"/>
                </a:solidFill>
              </a:rPr>
              <a:t>ower </a:t>
            </a:r>
            <a:r>
              <a:rPr lang="de-DE" b="0" dirty="0" err="1" smtClean="0">
                <a:solidFill>
                  <a:srgbClr val="00A5EB"/>
                </a:solidFill>
              </a:rPr>
              <a:t>loss</a:t>
            </a:r>
            <a:r>
              <a:rPr lang="de-DE" b="0" dirty="0" smtClean="0">
                <a:solidFill>
                  <a:srgbClr val="00A5EB"/>
                </a:solidFill>
              </a:rPr>
              <a:t> ≈ 50 MW per beam</a:t>
            </a:r>
          </a:p>
          <a:p>
            <a:pPr lvl="1"/>
            <a:r>
              <a:rPr lang="de-DE" b="0" dirty="0">
                <a:solidFill>
                  <a:srgbClr val="00A5EB"/>
                </a:solidFill>
              </a:rPr>
              <a:t>b</a:t>
            </a:r>
            <a:r>
              <a:rPr lang="de-DE" b="0" dirty="0" smtClean="0">
                <a:solidFill>
                  <a:srgbClr val="00A5EB"/>
                </a:solidFill>
              </a:rPr>
              <a:t>eam </a:t>
            </a:r>
            <a:r>
              <a:rPr lang="de-DE" b="0" dirty="0" err="1" smtClean="0">
                <a:solidFill>
                  <a:srgbClr val="00A5EB"/>
                </a:solidFill>
              </a:rPr>
              <a:t>life</a:t>
            </a:r>
            <a:r>
              <a:rPr lang="de-DE" b="0" dirty="0" smtClean="0">
                <a:solidFill>
                  <a:srgbClr val="00A5EB"/>
                </a:solidFill>
              </a:rPr>
              <a:t> time ≈ 16 min – </a:t>
            </a:r>
            <a:r>
              <a:rPr lang="de-DE" b="0" dirty="0" err="1" smtClean="0">
                <a:solidFill>
                  <a:srgbClr val="00A5EB"/>
                </a:solidFill>
              </a:rPr>
              <a:t>requires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  <a:r>
              <a:rPr lang="de-DE" b="0" dirty="0" err="1" smtClean="0">
                <a:solidFill>
                  <a:srgbClr val="00A5EB"/>
                </a:solidFill>
              </a:rPr>
              <a:t>second</a:t>
            </a:r>
            <a:r>
              <a:rPr lang="de-DE" b="0" dirty="0" smtClean="0">
                <a:solidFill>
                  <a:srgbClr val="00A5EB"/>
                </a:solidFill>
              </a:rPr>
              <a:t> ring </a:t>
            </a:r>
            <a:r>
              <a:rPr lang="de-DE" b="0" dirty="0" err="1" smtClean="0">
                <a:solidFill>
                  <a:srgbClr val="00A5EB"/>
                </a:solidFill>
              </a:rPr>
              <a:t>for</a:t>
            </a:r>
            <a:r>
              <a:rPr lang="de-DE" b="0" dirty="0" smtClean="0">
                <a:solidFill>
                  <a:srgbClr val="00A5EB"/>
                </a:solidFill>
              </a:rPr>
              <a:t> top-</a:t>
            </a:r>
            <a:r>
              <a:rPr lang="de-DE" b="0" dirty="0" err="1" smtClean="0">
                <a:solidFill>
                  <a:srgbClr val="00A5EB"/>
                </a:solidFill>
              </a:rPr>
              <a:t>up</a:t>
            </a:r>
            <a:endParaRPr lang="de-DE" sz="1800" b="0" dirty="0">
              <a:solidFill>
                <a:srgbClr val="00A5EB"/>
              </a:solidFill>
            </a:endParaRPr>
          </a:p>
          <a:p>
            <a:r>
              <a:rPr lang="de-DE" sz="1800" b="0" dirty="0" err="1" smtClean="0"/>
              <a:t>Feasible</a:t>
            </a:r>
            <a:r>
              <a:rPr lang="de-DE" sz="1800" b="0" dirty="0" smtClean="0"/>
              <a:t>?</a:t>
            </a:r>
          </a:p>
          <a:p>
            <a:pPr lvl="1"/>
            <a:r>
              <a:rPr lang="de-DE" b="0" dirty="0" err="1">
                <a:solidFill>
                  <a:srgbClr val="00A5EB"/>
                </a:solidFill>
              </a:rPr>
              <a:t>y</a:t>
            </a:r>
            <a:r>
              <a:rPr lang="de-DE" b="0" dirty="0" err="1" smtClean="0">
                <a:solidFill>
                  <a:srgbClr val="00A5EB"/>
                </a:solidFill>
              </a:rPr>
              <a:t>es</a:t>
            </a:r>
            <a:r>
              <a:rPr lang="de-DE" b="0" dirty="0" smtClean="0">
                <a:solidFill>
                  <a:srgbClr val="00A5EB"/>
                </a:solidFill>
              </a:rPr>
              <a:t>, but </a:t>
            </a:r>
            <a:r>
              <a:rPr lang="de-DE" b="0" dirty="0" err="1" smtClean="0">
                <a:solidFill>
                  <a:srgbClr val="00A5EB"/>
                </a:solidFill>
              </a:rPr>
              <a:t>cost</a:t>
            </a:r>
            <a:r>
              <a:rPr lang="de-DE" b="0" dirty="0" smtClean="0">
                <a:solidFill>
                  <a:srgbClr val="00A5EB"/>
                </a:solidFill>
              </a:rPr>
              <a:t> ~E² (</a:t>
            </a:r>
            <a:r>
              <a:rPr lang="de-DE" b="0" dirty="0" err="1" smtClean="0">
                <a:solidFill>
                  <a:srgbClr val="00A5EB"/>
                </a:solidFill>
              </a:rPr>
              <a:t>while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  <a:r>
              <a:rPr lang="de-DE" b="0" dirty="0" err="1" smtClean="0">
                <a:solidFill>
                  <a:srgbClr val="00A5EB"/>
                </a:solidFill>
              </a:rPr>
              <a:t>cost</a:t>
            </a:r>
            <a:r>
              <a:rPr lang="de-DE" b="0" dirty="0" smtClean="0">
                <a:solidFill>
                  <a:srgbClr val="00A5EB"/>
                </a:solidFill>
              </a:rPr>
              <a:t> ~ E </a:t>
            </a:r>
            <a:r>
              <a:rPr lang="de-DE" b="0" dirty="0" err="1" smtClean="0">
                <a:solidFill>
                  <a:srgbClr val="00A5EB"/>
                </a:solidFill>
              </a:rPr>
              <a:t>for</a:t>
            </a:r>
            <a:r>
              <a:rPr lang="de-DE" b="0" dirty="0" smtClean="0">
                <a:solidFill>
                  <a:srgbClr val="00A5EB"/>
                </a:solidFill>
              </a:rPr>
              <a:t> linear </a:t>
            </a:r>
            <a:r>
              <a:rPr lang="de-DE" b="0" dirty="0" err="1" smtClean="0">
                <a:solidFill>
                  <a:srgbClr val="00A5EB"/>
                </a:solidFill>
              </a:rPr>
              <a:t>collider</a:t>
            </a:r>
            <a:r>
              <a:rPr lang="de-DE" b="0" dirty="0" smtClean="0">
                <a:solidFill>
                  <a:srgbClr val="00A5EB"/>
                </a:solidFill>
              </a:rPr>
              <a:t>)</a:t>
            </a:r>
          </a:p>
          <a:p>
            <a:r>
              <a:rPr lang="de-DE" sz="1800" b="0" dirty="0" smtClean="0"/>
              <a:t>BUT: Dead end </a:t>
            </a:r>
            <a:r>
              <a:rPr lang="de-DE" sz="1800" b="0" dirty="0" err="1" smtClean="0"/>
              <a:t>for</a:t>
            </a:r>
            <a:r>
              <a:rPr lang="de-DE" sz="1800" b="0" dirty="0" smtClean="0"/>
              <a:t> all </a:t>
            </a:r>
            <a:r>
              <a:rPr lang="de-DE" sz="1800" b="0" dirty="0" err="1" smtClean="0"/>
              <a:t>circular</a:t>
            </a:r>
            <a:r>
              <a:rPr lang="de-DE" sz="1800" b="0" dirty="0"/>
              <a:t> </a:t>
            </a:r>
            <a:r>
              <a:rPr lang="de-DE" sz="1800" b="0" dirty="0" err="1"/>
              <a:t>e</a:t>
            </a:r>
            <a:r>
              <a:rPr lang="de-DE" sz="1800" b="0" baseline="30000" dirty="0" err="1"/>
              <a:t>+</a:t>
            </a:r>
            <a:r>
              <a:rPr lang="de-DE" sz="1800" b="0" dirty="0" err="1"/>
              <a:t>e</a:t>
            </a:r>
            <a:r>
              <a:rPr lang="de-DE" sz="1800" b="0" baseline="30000" dirty="0"/>
              <a:t>‒</a:t>
            </a:r>
            <a:r>
              <a:rPr lang="de-DE" sz="1800" b="0" dirty="0"/>
              <a:t> </a:t>
            </a:r>
            <a:r>
              <a:rPr lang="de-DE" sz="1800" b="0" dirty="0" err="1" smtClean="0"/>
              <a:t>colliders</a:t>
            </a:r>
            <a:r>
              <a:rPr lang="de-DE" sz="1800" b="0" dirty="0" smtClean="0"/>
              <a:t>:</a:t>
            </a:r>
            <a:endParaRPr lang="de-DE" sz="1800" b="0" dirty="0"/>
          </a:p>
          <a:p>
            <a:pPr lvl="1"/>
            <a:r>
              <a:rPr lang="de-DE" b="0" dirty="0" err="1">
                <a:solidFill>
                  <a:srgbClr val="00A5EB"/>
                </a:solidFill>
              </a:rPr>
              <a:t>n</a:t>
            </a:r>
            <a:r>
              <a:rPr lang="de-DE" b="0" dirty="0" err="1" smtClean="0">
                <a:solidFill>
                  <a:srgbClr val="00A5EB"/>
                </a:solidFill>
              </a:rPr>
              <a:t>o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  <a:r>
              <a:rPr lang="de-DE" b="0" dirty="0" err="1">
                <a:solidFill>
                  <a:srgbClr val="00A5EB"/>
                </a:solidFill>
              </a:rPr>
              <a:t>energy</a:t>
            </a:r>
            <a:r>
              <a:rPr lang="de-DE" b="0" dirty="0">
                <a:solidFill>
                  <a:srgbClr val="00A5EB"/>
                </a:solidFill>
              </a:rPr>
              <a:t> </a:t>
            </a:r>
            <a:r>
              <a:rPr lang="de-DE" b="0" dirty="0" err="1" smtClean="0">
                <a:solidFill>
                  <a:srgbClr val="00A5EB"/>
                </a:solidFill>
              </a:rPr>
              <a:t>increase</a:t>
            </a:r>
            <a:r>
              <a:rPr lang="de-DE" b="0" dirty="0" smtClean="0">
                <a:solidFill>
                  <a:srgbClr val="00A5EB"/>
                </a:solidFill>
              </a:rPr>
              <a:t>, </a:t>
            </a:r>
            <a:r>
              <a:rPr lang="de-DE" b="0" dirty="0">
                <a:solidFill>
                  <a:srgbClr val="00A5EB"/>
                </a:solidFill>
              </a:rPr>
              <a:t>e.g. </a:t>
            </a:r>
            <a:r>
              <a:rPr lang="de-DE" b="0" dirty="0" err="1">
                <a:solidFill>
                  <a:srgbClr val="00A5EB"/>
                </a:solidFill>
              </a:rPr>
              <a:t>to</a:t>
            </a:r>
            <a:r>
              <a:rPr lang="de-DE" b="0" dirty="0">
                <a:solidFill>
                  <a:srgbClr val="00A5EB"/>
                </a:solidFill>
              </a:rPr>
              <a:t> </a:t>
            </a:r>
            <a:r>
              <a:rPr lang="de-DE" b="0" dirty="0" err="1">
                <a:solidFill>
                  <a:srgbClr val="00A5EB"/>
                </a:solidFill>
              </a:rPr>
              <a:t>reach</a:t>
            </a:r>
            <a:r>
              <a:rPr lang="de-DE" b="0" dirty="0">
                <a:solidFill>
                  <a:srgbClr val="00A5EB"/>
                </a:solidFill>
              </a:rPr>
              <a:t> </a:t>
            </a:r>
            <a:r>
              <a:rPr lang="de-DE" b="0" dirty="0" smtClean="0">
                <a:solidFill>
                  <a:srgbClr val="00A5EB"/>
                </a:solidFill>
              </a:rPr>
              <a:t>top-pair </a:t>
            </a:r>
            <a:r>
              <a:rPr lang="de-DE" b="0" dirty="0" err="1" smtClean="0">
                <a:solidFill>
                  <a:srgbClr val="00A5EB"/>
                </a:solidFill>
              </a:rPr>
              <a:t>threshold</a:t>
            </a:r>
            <a:r>
              <a:rPr lang="de-DE" b="0" dirty="0" smtClean="0">
                <a:solidFill>
                  <a:srgbClr val="00A5EB"/>
                </a:solidFill>
              </a:rPr>
              <a:t>, </a:t>
            </a:r>
            <a:r>
              <a:rPr lang="de-DE" b="0" dirty="0" err="1" smtClean="0">
                <a:solidFill>
                  <a:srgbClr val="00A5EB"/>
                </a:solidFill>
              </a:rPr>
              <a:t>possible</a:t>
            </a:r>
            <a:endParaRPr lang="de-DE" sz="1800" b="0" dirty="0">
              <a:solidFill>
                <a:srgbClr val="0066CC"/>
              </a:solidFill>
            </a:endParaRPr>
          </a:p>
          <a:p>
            <a:pPr marL="0" indent="0">
              <a:buNone/>
            </a:pPr>
            <a:r>
              <a:rPr lang="de-DE" sz="2200" b="0" dirty="0" smtClean="0"/>
              <a:t> </a:t>
            </a:r>
            <a:endParaRPr lang="de-DE" sz="2200" b="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605" y="1184165"/>
            <a:ext cx="441960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Alternative </a:t>
            </a:r>
            <a:r>
              <a:rPr lang="de-DE" dirty="0" err="1"/>
              <a:t>Circular</a:t>
            </a:r>
            <a:r>
              <a:rPr lang="de-DE" dirty="0"/>
              <a:t> </a:t>
            </a:r>
            <a:r>
              <a:rPr lang="de-DE" dirty="0" err="1"/>
              <a:t>e</a:t>
            </a:r>
            <a:r>
              <a:rPr lang="de-DE" baseline="30000" dirty="0" err="1"/>
              <a:t>+</a:t>
            </a:r>
            <a:r>
              <a:rPr lang="de-DE" dirty="0" err="1"/>
              <a:t>e</a:t>
            </a:r>
            <a:r>
              <a:rPr lang="de-DE" baseline="30000" dirty="0"/>
              <a:t>‒</a:t>
            </a:r>
            <a:r>
              <a:rPr lang="de-DE" dirty="0"/>
              <a:t> </a:t>
            </a:r>
            <a:r>
              <a:rPr lang="de-DE" dirty="0" err="1" smtClean="0"/>
              <a:t>collider</a:t>
            </a:r>
            <a:r>
              <a:rPr lang="de-DE" dirty="0" smtClean="0"/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739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886577"/>
            <a:ext cx="3804289" cy="5447263"/>
          </a:xfrm>
        </p:spPr>
        <p:txBody>
          <a:bodyPr/>
          <a:lstStyle/>
          <a:p>
            <a:r>
              <a:rPr lang="de-DE" b="0" dirty="0" smtClean="0"/>
              <a:t>A </a:t>
            </a:r>
            <a:r>
              <a:rPr lang="de-DE" b="0" dirty="0" err="1"/>
              <a:t>c</a:t>
            </a:r>
            <a:r>
              <a:rPr lang="de-DE" b="0" dirty="0" err="1" smtClean="0"/>
              <a:t>ircular</a:t>
            </a:r>
            <a:r>
              <a:rPr lang="de-DE" b="0" dirty="0" smtClean="0"/>
              <a:t> </a:t>
            </a:r>
            <a:r>
              <a:rPr lang="de-DE" b="0" dirty="0" err="1" smtClean="0"/>
              <a:t>tunnel</a:t>
            </a:r>
            <a:r>
              <a:rPr lang="de-DE" b="0" dirty="0" smtClean="0"/>
              <a:t> @ </a:t>
            </a:r>
            <a:r>
              <a:rPr lang="de-DE" b="0" dirty="0" err="1" smtClean="0"/>
              <a:t>Geneva</a:t>
            </a:r>
            <a:endParaRPr lang="de-DE" sz="1800" b="0" dirty="0" smtClean="0"/>
          </a:p>
          <a:p>
            <a:pPr marL="357188" lvl="1"/>
            <a:r>
              <a:rPr lang="de-DE" sz="1800" b="0" dirty="0" err="1">
                <a:solidFill>
                  <a:srgbClr val="00A5EB"/>
                </a:solidFill>
              </a:rPr>
              <a:t>f</a:t>
            </a:r>
            <a:r>
              <a:rPr lang="de-DE" sz="1800" b="0" dirty="0" err="1" smtClean="0">
                <a:solidFill>
                  <a:srgbClr val="00A5EB"/>
                </a:solidFill>
              </a:rPr>
              <a:t>or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leptons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and</a:t>
            </a:r>
            <a:r>
              <a:rPr lang="de-DE" sz="1800" b="0" dirty="0" smtClean="0">
                <a:solidFill>
                  <a:srgbClr val="00A5EB"/>
                </a:solidFill>
              </a:rPr>
              <a:t> / </a:t>
            </a:r>
            <a:r>
              <a:rPr lang="de-DE" sz="1800" b="0" dirty="0" err="1" smtClean="0">
                <a:solidFill>
                  <a:srgbClr val="00A5EB"/>
                </a:solidFill>
              </a:rPr>
              <a:t>or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hadrons</a:t>
            </a:r>
            <a:r>
              <a:rPr lang="de-DE" sz="1800" b="0" dirty="0" smtClean="0">
                <a:solidFill>
                  <a:srgbClr val="00A5EB"/>
                </a:solidFill>
              </a:rPr>
              <a:t>? </a:t>
            </a:r>
          </a:p>
          <a:p>
            <a:pPr marL="357188" lvl="1"/>
            <a:r>
              <a:rPr lang="de-DE" sz="1800" b="0" dirty="0" smtClean="0">
                <a:solidFill>
                  <a:srgbClr val="00A5EB"/>
                </a:solidFill>
              </a:rPr>
              <a:t>„</a:t>
            </a:r>
            <a:r>
              <a:rPr lang="de-DE" sz="1800" b="0" dirty="0" err="1" smtClean="0">
                <a:solidFill>
                  <a:srgbClr val="00A5EB"/>
                </a:solidFill>
              </a:rPr>
              <a:t>think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big</a:t>
            </a:r>
            <a:r>
              <a:rPr lang="de-DE" sz="1800" b="0" dirty="0" smtClean="0">
                <a:solidFill>
                  <a:srgbClr val="00A5EB"/>
                </a:solidFill>
              </a:rPr>
              <a:t>“ – in </a:t>
            </a:r>
            <a:r>
              <a:rPr lang="de-DE" sz="1800" b="0" dirty="0" err="1" smtClean="0">
                <a:solidFill>
                  <a:srgbClr val="00A5EB"/>
                </a:solidFill>
              </a:rPr>
              <a:t>terms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magnet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development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and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civil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construction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marL="357188" lvl="1"/>
            <a:r>
              <a:rPr lang="de-DE" sz="1800" b="0" dirty="0" smtClean="0">
                <a:solidFill>
                  <a:srgbClr val="00A5EB"/>
                </a:solidFill>
              </a:rPr>
              <a:t>80-100 km </a:t>
            </a:r>
            <a:r>
              <a:rPr lang="de-DE" sz="1800" b="0" dirty="0" err="1" smtClean="0">
                <a:solidFill>
                  <a:srgbClr val="00A5EB"/>
                </a:solidFill>
              </a:rPr>
              <a:t>circumference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marL="0" indent="-190499"/>
            <a:r>
              <a:rPr lang="de-DE" b="0" dirty="0" smtClean="0"/>
              <a:t>FCC-</a:t>
            </a:r>
            <a:r>
              <a:rPr lang="de-DE" b="0" dirty="0" err="1" smtClean="0"/>
              <a:t>ee</a:t>
            </a:r>
            <a:r>
              <a:rPr lang="de-DE" b="0" dirty="0" smtClean="0"/>
              <a:t>:</a:t>
            </a:r>
            <a:r>
              <a:rPr lang="de-DE" b="0" dirty="0" smtClean="0">
                <a:solidFill>
                  <a:srgbClr val="00A5EB"/>
                </a:solidFill>
              </a:rPr>
              <a:t> </a:t>
            </a:r>
          </a:p>
          <a:p>
            <a:pPr marL="363537" lvl="1" indent="-190499"/>
            <a:r>
              <a:rPr lang="de-DE" sz="1800" b="0" dirty="0" err="1">
                <a:solidFill>
                  <a:srgbClr val="00A5EB"/>
                </a:solidFill>
              </a:rPr>
              <a:t>l</a:t>
            </a:r>
            <a:r>
              <a:rPr lang="de-DE" sz="1800" b="0" dirty="0" err="1" smtClean="0">
                <a:solidFill>
                  <a:srgbClr val="00A5EB"/>
                </a:solidFill>
              </a:rPr>
              <a:t>epton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option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</a:rPr>
              <a:t> FCC, </a:t>
            </a:r>
            <a:r>
              <a:rPr lang="de-DE" sz="1800" b="0" dirty="0" err="1" smtClean="0">
                <a:solidFill>
                  <a:srgbClr val="00A5EB"/>
                </a:solidFill>
              </a:rPr>
              <a:t>merger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former</a:t>
            </a:r>
            <a:r>
              <a:rPr lang="de-DE" sz="1800" b="0" dirty="0" smtClean="0">
                <a:solidFill>
                  <a:srgbClr val="00A5EB"/>
                </a:solidFill>
              </a:rPr>
              <a:t> TLEP </a:t>
            </a:r>
            <a:r>
              <a:rPr lang="de-DE" sz="1800" b="0" dirty="0" err="1" smtClean="0">
                <a:solidFill>
                  <a:srgbClr val="00A5EB"/>
                </a:solidFill>
              </a:rPr>
              <a:t>and</a:t>
            </a:r>
            <a:r>
              <a:rPr lang="de-DE" sz="1800" b="0" dirty="0" smtClean="0">
                <a:solidFill>
                  <a:srgbClr val="00A5EB"/>
                </a:solidFill>
              </a:rPr>
              <a:t> LEP3 </a:t>
            </a:r>
            <a:r>
              <a:rPr lang="de-DE" sz="1800" b="0" dirty="0" err="1" smtClean="0">
                <a:solidFill>
                  <a:srgbClr val="00A5EB"/>
                </a:solidFill>
              </a:rPr>
              <a:t>ideas</a:t>
            </a:r>
            <a:r>
              <a:rPr lang="de-DE" sz="1800" b="0" dirty="0" smtClean="0">
                <a:solidFill>
                  <a:srgbClr val="00A5EB"/>
                </a:solidFill>
              </a:rPr>
              <a:t>.</a:t>
            </a:r>
          </a:p>
          <a:p>
            <a:pPr marL="363537" lvl="1" indent="-190499"/>
            <a:r>
              <a:rPr lang="de-DE" sz="1800" b="0" dirty="0" smtClean="0">
                <a:solidFill>
                  <a:srgbClr val="00A5EB"/>
                </a:solidFill>
              </a:rPr>
              <a:t>beam </a:t>
            </a:r>
            <a:r>
              <a:rPr lang="de-DE" sz="1800" b="0" dirty="0" err="1" smtClean="0">
                <a:solidFill>
                  <a:srgbClr val="00A5EB"/>
                </a:solidFill>
              </a:rPr>
              <a:t>energies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up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to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ttbar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threshold</a:t>
            </a:r>
            <a:r>
              <a:rPr lang="de-DE" sz="1800" b="0" dirty="0" smtClean="0">
                <a:solidFill>
                  <a:srgbClr val="00A5EB"/>
                </a:solidFill>
              </a:rPr>
              <a:t>,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smtClean="0">
                <a:solidFill>
                  <a:srgbClr val="00A5EB"/>
                </a:solidFill>
              </a:rPr>
              <a:t>i.e. </a:t>
            </a:r>
            <a:r>
              <a:rPr lang="de-DE" sz="1800" b="0" dirty="0" err="1" smtClean="0">
                <a:solidFill>
                  <a:srgbClr val="00A5EB"/>
                </a:solidFill>
              </a:rPr>
              <a:t>cms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energy</a:t>
            </a:r>
            <a:r>
              <a:rPr lang="de-DE" sz="1800" b="0" dirty="0" smtClean="0">
                <a:solidFill>
                  <a:srgbClr val="00A5EB"/>
                </a:solidFill>
              </a:rPr>
              <a:t> 350 </a:t>
            </a:r>
            <a:r>
              <a:rPr lang="de-DE" sz="1800" b="0" dirty="0" err="1" smtClean="0">
                <a:solidFill>
                  <a:srgbClr val="00A5EB"/>
                </a:solidFill>
              </a:rPr>
              <a:t>GeV</a:t>
            </a:r>
            <a:r>
              <a:rPr lang="de-DE" sz="1800" b="0" dirty="0" smtClean="0">
                <a:solidFill>
                  <a:srgbClr val="00A5EB"/>
                </a:solidFill>
              </a:rPr>
              <a:t>.</a:t>
            </a:r>
          </a:p>
          <a:p>
            <a:pPr marL="363537" lvl="1" indent="-190499"/>
            <a:r>
              <a:rPr lang="de-DE" sz="1800" b="0" dirty="0" err="1">
                <a:solidFill>
                  <a:srgbClr val="00A5EB"/>
                </a:solidFill>
              </a:rPr>
              <a:t>v</a:t>
            </a:r>
            <a:r>
              <a:rPr lang="de-DE" sz="1800" b="0" dirty="0" err="1" smtClean="0">
                <a:solidFill>
                  <a:srgbClr val="00A5EB"/>
                </a:solidFill>
              </a:rPr>
              <a:t>arious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staging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scenarios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for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Z,WW,H,ttbar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thresholds</a:t>
            </a:r>
            <a:endParaRPr lang="de-DE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FCC – Future </a:t>
            </a:r>
            <a:r>
              <a:rPr lang="de-DE" dirty="0" err="1" smtClean="0"/>
              <a:t>Circular</a:t>
            </a:r>
            <a:r>
              <a:rPr lang="de-DE" dirty="0" smtClean="0"/>
              <a:t> </a:t>
            </a:r>
            <a:r>
              <a:rPr lang="de-DE" dirty="0" err="1" smtClean="0"/>
              <a:t>Collider</a:t>
            </a:r>
            <a:r>
              <a:rPr lang="de-DE" dirty="0" smtClean="0"/>
              <a:t> @ CERN</a:t>
            </a:r>
            <a:endParaRPr lang="de-DE" dirty="0"/>
          </a:p>
        </p:txBody>
      </p:sp>
      <p:pic>
        <p:nvPicPr>
          <p:cNvPr id="4" name="Picture 3" descr="Screen Shot 2015-07-14 at 15.58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170" y="1238014"/>
            <a:ext cx="4979034" cy="4965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70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755791"/>
            <a:ext cx="8874205" cy="6021976"/>
          </a:xfrm>
        </p:spPr>
        <p:txBody>
          <a:bodyPr/>
          <a:lstStyle/>
          <a:p>
            <a:r>
              <a:rPr lang="de-DE" sz="1800" b="0" dirty="0" smtClean="0"/>
              <a:t>A </a:t>
            </a:r>
            <a:r>
              <a:rPr lang="de-DE" sz="1800" b="0" dirty="0" err="1"/>
              <a:t>c</a:t>
            </a:r>
            <a:r>
              <a:rPr lang="de-DE" sz="1800" b="0" dirty="0" err="1" smtClean="0"/>
              <a:t>ircular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e</a:t>
            </a:r>
            <a:r>
              <a:rPr lang="de-DE" sz="1800" b="0" baseline="30000" dirty="0" err="1" smtClean="0"/>
              <a:t>+</a:t>
            </a:r>
            <a:r>
              <a:rPr lang="de-DE" sz="1800" b="0" dirty="0" err="1" smtClean="0"/>
              <a:t>e</a:t>
            </a:r>
            <a:r>
              <a:rPr lang="de-DE" sz="1800" b="0" baseline="30000" dirty="0" smtClean="0"/>
              <a:t>‒</a:t>
            </a:r>
            <a:r>
              <a:rPr lang="de-DE" sz="1800" b="0" dirty="0" smtClean="0"/>
              <a:t> </a:t>
            </a:r>
            <a:r>
              <a:rPr lang="de-DE" sz="1800" b="0" dirty="0" err="1"/>
              <a:t>collider</a:t>
            </a:r>
            <a:endParaRPr lang="de-DE" sz="1800" b="0" dirty="0" smtClean="0"/>
          </a:p>
          <a:p>
            <a:pPr lvl="1"/>
            <a:r>
              <a:rPr lang="de-DE" b="0" dirty="0" err="1" smtClean="0">
                <a:solidFill>
                  <a:srgbClr val="00A5EB"/>
                </a:solidFill>
              </a:rPr>
              <a:t>Numerous</a:t>
            </a:r>
            <a:endParaRPr lang="de-DE" sz="22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Alternative 2: Go </a:t>
            </a:r>
            <a:r>
              <a:rPr lang="de-DE" dirty="0" err="1" smtClean="0"/>
              <a:t>circular</a:t>
            </a:r>
            <a:r>
              <a:rPr lang="de-DE" dirty="0" smtClean="0"/>
              <a:t>!</a:t>
            </a:r>
            <a:endParaRPr lang="de-DE" dirty="0"/>
          </a:p>
        </p:txBody>
      </p:sp>
      <p:pic>
        <p:nvPicPr>
          <p:cNvPr id="4" name="Picture 3" descr="Screen Shot 2015-07-14 at 15.58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509" y="910538"/>
            <a:ext cx="5523695" cy="5508165"/>
          </a:xfrm>
          <a:prstGeom prst="rect">
            <a:avLst/>
          </a:prstGeom>
        </p:spPr>
      </p:pic>
      <p:pic>
        <p:nvPicPr>
          <p:cNvPr id="5" name="Picture 4" descr="100km_schema_b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3" y="97922"/>
            <a:ext cx="9080098" cy="66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24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CEPC – </a:t>
            </a:r>
            <a:r>
              <a:rPr lang="de-DE" dirty="0" err="1" smtClean="0"/>
              <a:t>the</a:t>
            </a:r>
            <a:r>
              <a:rPr lang="de-DE" dirty="0" smtClean="0"/>
              <a:t> Chinese </a:t>
            </a:r>
            <a:r>
              <a:rPr lang="de-DE" dirty="0" err="1" smtClean="0"/>
              <a:t>Electron</a:t>
            </a:r>
            <a:r>
              <a:rPr lang="de-DE" dirty="0" smtClean="0"/>
              <a:t>-Positron </a:t>
            </a:r>
            <a:r>
              <a:rPr lang="de-DE" dirty="0" err="1" smtClean="0"/>
              <a:t>Collider</a:t>
            </a:r>
            <a:endParaRPr lang="de-DE" dirty="0"/>
          </a:p>
        </p:txBody>
      </p:sp>
      <p:pic>
        <p:nvPicPr>
          <p:cNvPr id="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754358"/>
            <a:ext cx="9144001" cy="6109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椭圆 5"/>
          <p:cNvSpPr/>
          <p:nvPr/>
        </p:nvSpPr>
        <p:spPr>
          <a:xfrm>
            <a:off x="688552" y="3182045"/>
            <a:ext cx="2896636" cy="3106151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25" tIns="45713" rIns="91425" bIns="457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259">
              <a:defRPr/>
            </a:pPr>
            <a:endParaRPr lang="zh-CN" altLang="en-US">
              <a:solidFill>
                <a:prstClr val="white"/>
              </a:solidFill>
              <a:latin typeface="Arial"/>
              <a:ea typeface="宋体"/>
            </a:endParaRPr>
          </a:p>
        </p:txBody>
      </p:sp>
      <p:sp>
        <p:nvSpPr>
          <p:cNvPr id="8" name="椭圆 6"/>
          <p:cNvSpPr/>
          <p:nvPr/>
        </p:nvSpPr>
        <p:spPr>
          <a:xfrm>
            <a:off x="2988942" y="2703578"/>
            <a:ext cx="1803136" cy="1883926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25" tIns="45713" rIns="91425" bIns="457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259">
              <a:defRPr/>
            </a:pPr>
            <a:endParaRPr lang="zh-CN" altLang="en-US">
              <a:solidFill>
                <a:prstClr val="white"/>
              </a:solidFill>
              <a:latin typeface="Arial"/>
              <a:ea typeface="宋体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69424" y="812237"/>
            <a:ext cx="4003019" cy="523220"/>
          </a:xfrm>
          <a:prstGeom prst="rect">
            <a:avLst/>
          </a:prstGeom>
        </p:spPr>
        <p:txBody>
          <a:bodyPr wrap="none" lIns="91425" tIns="45713" rIns="91425" bIns="45713">
            <a:spAutoFit/>
          </a:bodyPr>
          <a:lstStyle/>
          <a:p>
            <a:pPr defTabSz="914259">
              <a:defRPr/>
            </a:pPr>
            <a:r>
              <a:rPr lang="en-US" altLang="zh-CN" sz="2800" dirty="0">
                <a:solidFill>
                  <a:prstClr val="white"/>
                </a:solidFill>
                <a:latin typeface="Arial"/>
                <a:ea typeface="黑体" pitchFamily="2" charset="-122"/>
              </a:rPr>
              <a:t>Qinhuangdao (</a:t>
            </a:r>
            <a:r>
              <a:rPr lang="zh-CN" altLang="en-US" sz="2800" dirty="0">
                <a:solidFill>
                  <a:prstClr val="white"/>
                </a:solidFill>
                <a:latin typeface="Arial"/>
                <a:ea typeface="黑体" pitchFamily="2" charset="-122"/>
              </a:rPr>
              <a:t>秦皇岛）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24128" y="3907607"/>
            <a:ext cx="4572000" cy="1508105"/>
          </a:xfrm>
          <a:prstGeom prst="rect">
            <a:avLst/>
          </a:prstGeom>
        </p:spPr>
        <p:txBody>
          <a:bodyPr lIns="91425" tIns="45713" rIns="91425" bIns="45713">
            <a:spAutoFit/>
          </a:bodyPr>
          <a:lstStyle/>
          <a:p>
            <a:pPr defTabSz="914259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white"/>
                </a:solidFill>
                <a:latin typeface="Arial"/>
                <a:ea typeface="黑体" pitchFamily="2" charset="-122"/>
              </a:rPr>
              <a:t>easy access</a:t>
            </a:r>
          </a:p>
          <a:p>
            <a:pPr defTabSz="914259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white"/>
                </a:solidFill>
                <a:latin typeface="Arial"/>
                <a:ea typeface="黑体" pitchFamily="2" charset="-122"/>
              </a:rPr>
              <a:t>300 km from Beijing</a:t>
            </a:r>
          </a:p>
          <a:p>
            <a:pPr defTabSz="914259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white"/>
                </a:solidFill>
                <a:latin typeface="Arial"/>
                <a:ea typeface="黑体" pitchFamily="2" charset="-122"/>
              </a:rPr>
              <a:t>3 h by car</a:t>
            </a:r>
          </a:p>
          <a:p>
            <a:pPr defTabSz="914259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white"/>
                </a:solidFill>
                <a:latin typeface="Arial"/>
                <a:ea typeface="黑体" pitchFamily="2" charset="-122"/>
              </a:rPr>
              <a:t>1 h by train </a:t>
            </a:r>
            <a:endParaRPr lang="zh-CN" altLang="en-US" sz="2000" dirty="0">
              <a:solidFill>
                <a:prstClr val="white"/>
              </a:solidFill>
              <a:latin typeface="Arial"/>
              <a:ea typeface="黑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24128" y="5439240"/>
            <a:ext cx="2620105" cy="460221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defTabSz="914259"/>
            <a:r>
              <a:rPr lang="en-GB" sz="2400" b="1" i="1" dirty="0">
                <a:solidFill>
                  <a:srgbClr val="FFC000"/>
                </a:solidFill>
                <a:latin typeface="Calibri"/>
              </a:rPr>
              <a:t>“Chinese Toscana”</a:t>
            </a:r>
          </a:p>
        </p:txBody>
      </p:sp>
    </p:spTree>
    <p:extLst>
      <p:ext uri="{BB962C8B-B14F-4D97-AF65-F5344CB8AC3E}">
        <p14:creationId xmlns:p14="http://schemas.microsoft.com/office/powerpoint/2010/main" val="127906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CEPC – </a:t>
            </a:r>
            <a:r>
              <a:rPr lang="de-DE" dirty="0" err="1" smtClean="0"/>
              <a:t>the</a:t>
            </a:r>
            <a:r>
              <a:rPr lang="de-DE" dirty="0" smtClean="0"/>
              <a:t> Chinese </a:t>
            </a:r>
            <a:r>
              <a:rPr lang="de-DE" dirty="0" err="1" smtClean="0"/>
              <a:t>Electron</a:t>
            </a:r>
            <a:r>
              <a:rPr lang="de-DE" dirty="0" smtClean="0"/>
              <a:t>-Positron </a:t>
            </a:r>
            <a:r>
              <a:rPr lang="de-DE" dirty="0" err="1" smtClean="0"/>
              <a:t>Collider</a:t>
            </a:r>
            <a:endParaRPr lang="de-DE" dirty="0"/>
          </a:p>
        </p:txBody>
      </p:sp>
      <p:sp>
        <p:nvSpPr>
          <p:cNvPr id="10" name="Rectangle 9"/>
          <p:cNvSpPr/>
          <p:nvPr/>
        </p:nvSpPr>
        <p:spPr>
          <a:xfrm>
            <a:off x="5724128" y="3907607"/>
            <a:ext cx="4572000" cy="1508105"/>
          </a:xfrm>
          <a:prstGeom prst="rect">
            <a:avLst/>
          </a:prstGeom>
        </p:spPr>
        <p:txBody>
          <a:bodyPr lIns="91425" tIns="45713" rIns="91425" bIns="45713">
            <a:spAutoFit/>
          </a:bodyPr>
          <a:lstStyle/>
          <a:p>
            <a:pPr defTabSz="914259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white"/>
                </a:solidFill>
                <a:latin typeface="Arial"/>
                <a:ea typeface="黑体" pitchFamily="2" charset="-122"/>
              </a:rPr>
              <a:t>easy access</a:t>
            </a:r>
          </a:p>
          <a:p>
            <a:pPr defTabSz="914259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white"/>
                </a:solidFill>
                <a:latin typeface="Arial"/>
                <a:ea typeface="黑体" pitchFamily="2" charset="-122"/>
              </a:rPr>
              <a:t>300 km from Beijing</a:t>
            </a:r>
          </a:p>
          <a:p>
            <a:pPr defTabSz="914259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white"/>
                </a:solidFill>
                <a:latin typeface="Arial"/>
                <a:ea typeface="黑体" pitchFamily="2" charset="-122"/>
              </a:rPr>
              <a:t>3 h by car</a:t>
            </a:r>
          </a:p>
          <a:p>
            <a:pPr defTabSz="914259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white"/>
                </a:solidFill>
                <a:latin typeface="Arial"/>
                <a:ea typeface="黑体" pitchFamily="2" charset="-122"/>
              </a:rPr>
              <a:t>1 h by train </a:t>
            </a:r>
            <a:endParaRPr lang="zh-CN" altLang="en-US" sz="2000" dirty="0">
              <a:solidFill>
                <a:prstClr val="white"/>
              </a:solidFill>
              <a:latin typeface="Arial"/>
              <a:ea typeface="黑体" pitchFamily="2" charset="-122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547545" y="1028389"/>
            <a:ext cx="4191054" cy="3133424"/>
            <a:chOff x="773738" y="2132209"/>
            <a:chExt cx="5960610" cy="445642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3738" y="2132209"/>
              <a:ext cx="5960610" cy="408234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951247" y="6172796"/>
              <a:ext cx="5658985" cy="415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dirty="0">
                  <a:latin typeface="Arial"/>
                  <a:cs typeface="Arial"/>
                </a:rPr>
                <a:t>J. </a:t>
              </a:r>
              <a:r>
                <a:rPr lang="en-GB" sz="1300" dirty="0" err="1">
                  <a:latin typeface="Arial"/>
                  <a:cs typeface="Arial"/>
                </a:rPr>
                <a:t>Gao</a:t>
              </a:r>
              <a:r>
                <a:rPr lang="en-GB" sz="1300" dirty="0">
                  <a:latin typeface="Arial"/>
                  <a:cs typeface="Arial"/>
                </a:rPr>
                <a:t> – Introduction to CEPS-</a:t>
              </a:r>
              <a:r>
                <a:rPr lang="en-GB" sz="1300" dirty="0" err="1">
                  <a:latin typeface="Arial"/>
                  <a:cs typeface="Arial"/>
                </a:rPr>
                <a:t>SppC</a:t>
              </a:r>
              <a:r>
                <a:rPr lang="en-GB" sz="1300" dirty="0">
                  <a:latin typeface="Arial"/>
                  <a:cs typeface="Arial"/>
                </a:rPr>
                <a:t> Design Status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17928" y="2663521"/>
              <a:ext cx="1065135" cy="5252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"/>
                  <a:cs typeface="Arial"/>
                </a:rPr>
                <a:t>50km</a:t>
              </a:r>
              <a:endParaRPr lang="en-GB" dirty="0">
                <a:latin typeface="Arial"/>
                <a:cs typeface="Arial"/>
              </a:endParaRPr>
            </a:p>
          </p:txBody>
        </p:sp>
      </p:grpSp>
      <p:pic>
        <p:nvPicPr>
          <p:cNvPr id="3" name="Picture 2" descr="Screen Shot 2015-07-14 at 16.19.0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530" y="4404388"/>
            <a:ext cx="3802981" cy="1774118"/>
          </a:xfrm>
          <a:prstGeom prst="rect">
            <a:avLst/>
          </a:prstGeom>
        </p:spPr>
      </p:pic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292101" y="886577"/>
            <a:ext cx="3534042" cy="5447263"/>
          </a:xfrm>
        </p:spPr>
        <p:txBody>
          <a:bodyPr/>
          <a:lstStyle/>
          <a:p>
            <a:r>
              <a:rPr lang="de-DE" sz="1800" b="0" dirty="0" smtClean="0"/>
              <a:t>A </a:t>
            </a:r>
            <a:r>
              <a:rPr lang="de-DE" sz="1800" b="0" dirty="0" err="1"/>
              <a:t>c</a:t>
            </a:r>
            <a:r>
              <a:rPr lang="de-DE" sz="1800" b="0" dirty="0" err="1" smtClean="0"/>
              <a:t>ircular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tunnel</a:t>
            </a:r>
            <a:r>
              <a:rPr lang="de-DE" sz="1800" b="0" dirty="0" smtClean="0"/>
              <a:t> in China</a:t>
            </a:r>
            <a:endParaRPr lang="de-DE" sz="1600" b="0" dirty="0" smtClean="0"/>
          </a:p>
          <a:p>
            <a:pPr marL="357188" lvl="1"/>
            <a:r>
              <a:rPr lang="de-DE" sz="1800" b="0" dirty="0" smtClean="0">
                <a:solidFill>
                  <a:srgbClr val="00A5EB"/>
                </a:solidFill>
              </a:rPr>
              <a:t>50-80 km </a:t>
            </a:r>
            <a:r>
              <a:rPr lang="de-DE" sz="1800" b="0" dirty="0" err="1" smtClean="0">
                <a:solidFill>
                  <a:srgbClr val="00A5EB"/>
                </a:solidFill>
              </a:rPr>
              <a:t>circumference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marL="357188" lvl="1"/>
            <a:r>
              <a:rPr lang="de-DE" sz="1800" b="0" dirty="0" err="1">
                <a:solidFill>
                  <a:srgbClr val="00A5EB"/>
                </a:solidFill>
              </a:rPr>
              <a:t>w</a:t>
            </a:r>
            <a:r>
              <a:rPr lang="de-DE" sz="1800" b="0" dirty="0" err="1" smtClean="0">
                <a:solidFill>
                  <a:srgbClr val="00A5EB"/>
                </a:solidFill>
              </a:rPr>
              <a:t>indow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opportunity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for</a:t>
            </a:r>
            <a:r>
              <a:rPr lang="de-DE" sz="1800" b="0" dirty="0" smtClean="0">
                <a:solidFill>
                  <a:srgbClr val="00A5EB"/>
                </a:solidFill>
              </a:rPr>
              <a:t> Chinese </a:t>
            </a:r>
            <a:r>
              <a:rPr lang="de-DE" sz="1800" b="0" dirty="0" err="1" smtClean="0">
                <a:solidFill>
                  <a:srgbClr val="00A5EB"/>
                </a:solidFill>
              </a:rPr>
              <a:t>science</a:t>
            </a:r>
            <a:r>
              <a:rPr lang="de-DE" sz="1800" b="0" dirty="0" smtClean="0">
                <a:solidFill>
                  <a:srgbClr val="00A5EB"/>
                </a:solidFill>
              </a:rPr>
              <a:t> – </a:t>
            </a:r>
            <a:r>
              <a:rPr lang="de-DE" sz="1800" b="0" dirty="0" err="1" smtClean="0">
                <a:solidFill>
                  <a:srgbClr val="00A5EB"/>
                </a:solidFill>
              </a:rPr>
              <a:t>construction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costs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expected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to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increase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significantly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soon</a:t>
            </a:r>
            <a:r>
              <a:rPr lang="de-DE" sz="1800" b="0" dirty="0" smtClean="0">
                <a:solidFill>
                  <a:srgbClr val="00A5EB"/>
                </a:solidFill>
              </a:rPr>
              <a:t>. </a:t>
            </a:r>
          </a:p>
          <a:p>
            <a:pPr marL="357188" lvl="1"/>
            <a:r>
              <a:rPr lang="de-DE" sz="1800" b="0" dirty="0" smtClean="0">
                <a:solidFill>
                  <a:srgbClr val="00A5EB"/>
                </a:solidFill>
              </a:rPr>
              <a:t>LEP-</a:t>
            </a:r>
            <a:r>
              <a:rPr lang="de-DE" sz="1800" b="0" dirty="0" err="1" smtClean="0">
                <a:solidFill>
                  <a:srgbClr val="00A5EB"/>
                </a:solidFill>
              </a:rPr>
              <a:t>like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technology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marL="357188" lvl="1"/>
            <a:r>
              <a:rPr lang="de-DE" sz="1800" b="0" dirty="0">
                <a:solidFill>
                  <a:srgbClr val="00A5EB"/>
                </a:solidFill>
              </a:rPr>
              <a:t>l</a:t>
            </a:r>
            <a:r>
              <a:rPr lang="de-DE" sz="1800" b="0" dirty="0" smtClean="0">
                <a:solidFill>
                  <a:srgbClr val="00A5EB"/>
                </a:solidFill>
              </a:rPr>
              <a:t>imited </a:t>
            </a:r>
            <a:r>
              <a:rPr lang="de-DE" sz="1800" b="0" dirty="0" err="1" smtClean="0">
                <a:solidFill>
                  <a:srgbClr val="00A5EB"/>
                </a:solidFill>
              </a:rPr>
              <a:t>to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Higgs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threshold</a:t>
            </a:r>
            <a:r>
              <a:rPr lang="de-DE" sz="1800" b="0" dirty="0" smtClean="0">
                <a:solidFill>
                  <a:srgbClr val="00A5EB"/>
                </a:solidFill>
              </a:rPr>
              <a:t>. </a:t>
            </a:r>
          </a:p>
          <a:p>
            <a:pPr marL="357188" lvl="1"/>
            <a:r>
              <a:rPr lang="de-DE" sz="1800" b="0" dirty="0" err="1">
                <a:solidFill>
                  <a:srgbClr val="00A5EB"/>
                </a:solidFill>
              </a:rPr>
              <a:t>c</a:t>
            </a:r>
            <a:r>
              <a:rPr lang="de-DE" sz="1800" b="0" dirty="0" err="1" smtClean="0">
                <a:solidFill>
                  <a:srgbClr val="00A5EB"/>
                </a:solidFill>
              </a:rPr>
              <a:t>urrently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striving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for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funding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to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produce</a:t>
            </a:r>
            <a:r>
              <a:rPr lang="de-DE" sz="1800" b="0" dirty="0" smtClean="0">
                <a:solidFill>
                  <a:srgbClr val="00A5EB"/>
                </a:solidFill>
              </a:rPr>
              <a:t> a TDR</a:t>
            </a:r>
            <a:endParaRPr lang="de-DE" sz="1800" b="0" dirty="0"/>
          </a:p>
        </p:txBody>
      </p:sp>
    </p:spTree>
    <p:extLst>
      <p:ext uri="{BB962C8B-B14F-4D97-AF65-F5344CB8AC3E}">
        <p14:creationId xmlns:p14="http://schemas.microsoft.com/office/powerpoint/2010/main" val="977902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Observation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Boson</a:t>
            </a:r>
            <a:r>
              <a:rPr lang="de-DE" dirty="0"/>
              <a:t>: A </a:t>
            </a:r>
            <a:r>
              <a:rPr lang="de-DE" dirty="0" err="1"/>
              <a:t>C</a:t>
            </a:r>
            <a:r>
              <a:rPr lang="de-DE" dirty="0" err="1" smtClean="0"/>
              <a:t>entennial</a:t>
            </a:r>
            <a:r>
              <a:rPr lang="de-DE" dirty="0" smtClean="0"/>
              <a:t> </a:t>
            </a:r>
            <a:r>
              <a:rPr lang="de-DE" dirty="0"/>
              <a:t>D</a:t>
            </a:r>
            <a:r>
              <a:rPr lang="de-DE" dirty="0" smtClean="0"/>
              <a:t>iscovery</a:t>
            </a:r>
          </a:p>
        </p:txBody>
      </p:sp>
      <p:pic>
        <p:nvPicPr>
          <p:cNvPr id="512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741998"/>
            <a:ext cx="9166842" cy="6116002"/>
          </a:xfrm>
        </p:spPr>
      </p:pic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6621463" y="1998663"/>
            <a:ext cx="317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>
                <a:solidFill>
                  <a:schemeClr val="bg1"/>
                </a:solidFill>
              </a:rPr>
              <a:t>µ</a:t>
            </a:r>
          </a:p>
        </p:txBody>
      </p:sp>
      <p:sp>
        <p:nvSpPr>
          <p:cNvPr id="5125" name="TextBox 6"/>
          <p:cNvSpPr txBox="1">
            <a:spLocks noChangeArrowheads="1"/>
          </p:cNvSpPr>
          <p:nvPr/>
        </p:nvSpPr>
        <p:spPr bwMode="auto">
          <a:xfrm>
            <a:off x="7496175" y="1981200"/>
            <a:ext cx="317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>
                <a:solidFill>
                  <a:schemeClr val="bg1"/>
                </a:solidFill>
              </a:rPr>
              <a:t>µ</a:t>
            </a:r>
          </a:p>
        </p:txBody>
      </p:sp>
      <p:sp>
        <p:nvSpPr>
          <p:cNvPr id="5126" name="TextBox 7"/>
          <p:cNvSpPr txBox="1">
            <a:spLocks noChangeArrowheads="1"/>
          </p:cNvSpPr>
          <p:nvPr/>
        </p:nvSpPr>
        <p:spPr bwMode="auto">
          <a:xfrm>
            <a:off x="8494713" y="4298950"/>
            <a:ext cx="317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>
                <a:solidFill>
                  <a:schemeClr val="bg1"/>
                </a:solidFill>
              </a:rPr>
              <a:t>µ</a:t>
            </a:r>
          </a:p>
        </p:txBody>
      </p:sp>
      <p:sp>
        <p:nvSpPr>
          <p:cNvPr id="5127" name="TextBox 8"/>
          <p:cNvSpPr txBox="1">
            <a:spLocks noChangeArrowheads="1"/>
          </p:cNvSpPr>
          <p:nvPr/>
        </p:nvSpPr>
        <p:spPr bwMode="auto">
          <a:xfrm>
            <a:off x="7243763" y="4641850"/>
            <a:ext cx="317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>
                <a:solidFill>
                  <a:schemeClr val="bg1"/>
                </a:solidFill>
              </a:rPr>
              <a:t>µ</a:t>
            </a:r>
          </a:p>
        </p:txBody>
      </p:sp>
      <p:sp>
        <p:nvSpPr>
          <p:cNvPr id="5128" name="TextBox 9"/>
          <p:cNvSpPr txBox="1">
            <a:spLocks noChangeArrowheads="1"/>
          </p:cNvSpPr>
          <p:nvPr/>
        </p:nvSpPr>
        <p:spPr bwMode="auto">
          <a:xfrm>
            <a:off x="6072188" y="5214938"/>
            <a:ext cx="27908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2400">
                <a:solidFill>
                  <a:schemeClr val="bg1"/>
                </a:solidFill>
              </a:rPr>
              <a:t>Higgs </a:t>
            </a:r>
            <a:r>
              <a:rPr lang="de-DE" sz="2400">
                <a:solidFill>
                  <a:schemeClr val="bg1"/>
                </a:solidFill>
                <a:sym typeface="Wingdings" pitchFamily="2" charset="2"/>
              </a:rPr>
              <a:t> ZZ 4 µ</a:t>
            </a:r>
            <a:endParaRPr lang="de-DE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94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625" y="1048675"/>
            <a:ext cx="5250873" cy="1977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dirty="0" err="1" smtClean="0"/>
              <a:t>leptonic</a:t>
            </a:r>
            <a:r>
              <a:rPr lang="en-US" dirty="0" smtClean="0"/>
              <a:t> alternatives (far future): </a:t>
            </a:r>
            <a:r>
              <a:rPr lang="en-US" dirty="0" err="1"/>
              <a:t>m</a:t>
            </a:r>
            <a:r>
              <a:rPr lang="en-US" dirty="0" err="1" smtClean="0"/>
              <a:t>uon</a:t>
            </a:r>
            <a:r>
              <a:rPr lang="en-US" dirty="0" smtClean="0"/>
              <a:t> </a:t>
            </a:r>
            <a:r>
              <a:rPr lang="en-US" dirty="0"/>
              <a:t>c</a:t>
            </a:r>
            <a:r>
              <a:rPr lang="en-US" dirty="0" smtClean="0"/>
              <a:t>ollider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92100" y="708605"/>
            <a:ext cx="4322617" cy="6021976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20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800" b="0" dirty="0" smtClean="0"/>
              <a:t>Try </a:t>
            </a:r>
            <a:r>
              <a:rPr lang="de-DE" sz="1800" b="0" dirty="0" err="1" smtClean="0"/>
              <a:t>to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collide</a:t>
            </a:r>
            <a:r>
              <a:rPr lang="de-DE" sz="1800" b="0" dirty="0" smtClean="0"/>
              <a:t> µ</a:t>
            </a:r>
            <a:r>
              <a:rPr lang="de-DE" sz="1800" b="0" baseline="30000" dirty="0" smtClean="0"/>
              <a:t>+</a:t>
            </a:r>
            <a:r>
              <a:rPr lang="de-DE" sz="1800" b="0" dirty="0" smtClean="0"/>
              <a:t>µ</a:t>
            </a:r>
            <a:r>
              <a:rPr lang="de-DE" sz="1800" b="0" baseline="30000" dirty="0" smtClean="0"/>
              <a:t>‒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rather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than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e</a:t>
            </a:r>
            <a:r>
              <a:rPr lang="de-DE" sz="1800" b="0" baseline="30000" dirty="0" err="1" smtClean="0"/>
              <a:t>+</a:t>
            </a:r>
            <a:r>
              <a:rPr lang="de-DE" sz="1800" b="0" dirty="0" err="1" smtClean="0"/>
              <a:t>e</a:t>
            </a:r>
            <a:r>
              <a:rPr lang="de-DE" sz="1800" b="0" baseline="30000" dirty="0" smtClean="0"/>
              <a:t>‒</a:t>
            </a:r>
          </a:p>
          <a:p>
            <a:r>
              <a:rPr lang="de-DE" sz="1800" b="0" baseline="30000" dirty="0" smtClean="0"/>
              <a:t> </a:t>
            </a:r>
            <a:r>
              <a:rPr lang="de-DE" sz="1800" b="0" dirty="0" smtClean="0"/>
              <a:t>Advantages:</a:t>
            </a:r>
            <a:endParaRPr lang="de-DE" sz="1600" b="0" dirty="0" smtClean="0"/>
          </a:p>
          <a:p>
            <a:pPr marL="357188" lvl="1"/>
            <a:r>
              <a:rPr lang="de-DE" sz="1600" b="0" dirty="0" err="1">
                <a:solidFill>
                  <a:srgbClr val="00A5EB"/>
                </a:solidFill>
              </a:rPr>
              <a:t>m</a:t>
            </a:r>
            <a:r>
              <a:rPr lang="de-DE" sz="1600" b="0" dirty="0" err="1" smtClean="0">
                <a:solidFill>
                  <a:srgbClr val="00A5EB"/>
                </a:solidFill>
              </a:rPr>
              <a:t>uch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smaller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synchrotron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br>
              <a:rPr lang="de-DE" sz="1600" b="0" dirty="0" smtClean="0">
                <a:solidFill>
                  <a:srgbClr val="00A5EB"/>
                </a:solidFill>
              </a:rPr>
            </a:br>
            <a:r>
              <a:rPr lang="de-DE" sz="1600" b="0" dirty="0" err="1" smtClean="0">
                <a:solidFill>
                  <a:srgbClr val="00A5EB"/>
                </a:solidFill>
              </a:rPr>
              <a:t>losses</a:t>
            </a:r>
            <a:r>
              <a:rPr lang="de-DE" sz="1600" b="0" dirty="0" smtClean="0">
                <a:solidFill>
                  <a:srgbClr val="00A5EB"/>
                </a:solidFill>
              </a:rPr>
              <a:t>: ~E</a:t>
            </a:r>
            <a:r>
              <a:rPr lang="de-DE" sz="1600" b="0" baseline="30000" dirty="0" smtClean="0">
                <a:solidFill>
                  <a:srgbClr val="00A5EB"/>
                </a:solidFill>
              </a:rPr>
              <a:t>4</a:t>
            </a:r>
            <a:r>
              <a:rPr lang="de-DE" sz="1600" b="0" dirty="0" smtClean="0">
                <a:solidFill>
                  <a:srgbClr val="00A5EB"/>
                </a:solidFill>
              </a:rPr>
              <a:t>/m</a:t>
            </a:r>
            <a:r>
              <a:rPr lang="de-DE" sz="1600" b="0" baseline="30000" dirty="0" smtClean="0">
                <a:solidFill>
                  <a:srgbClr val="00A5EB"/>
                </a:solidFill>
              </a:rPr>
              <a:t>4</a:t>
            </a:r>
            <a:r>
              <a:rPr lang="de-DE" sz="1600" b="0" dirty="0" smtClean="0">
                <a:solidFill>
                  <a:srgbClr val="00A5EB"/>
                </a:solidFill>
              </a:rPr>
              <a:t>r</a:t>
            </a:r>
          </a:p>
          <a:p>
            <a:pPr marL="357188" lvl="1"/>
            <a:r>
              <a:rPr lang="de-DE" sz="1600" b="0" dirty="0" err="1">
                <a:solidFill>
                  <a:srgbClr val="00A5EB"/>
                </a:solidFill>
              </a:rPr>
              <a:t>s</a:t>
            </a:r>
            <a:r>
              <a:rPr lang="de-DE" sz="1600" b="0" dirty="0" err="1" smtClean="0">
                <a:solidFill>
                  <a:srgbClr val="00A5EB"/>
                </a:solidFill>
              </a:rPr>
              <a:t>maller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facility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size</a:t>
            </a:r>
            <a:r>
              <a:rPr lang="de-DE" sz="1600" b="0" dirty="0">
                <a:solidFill>
                  <a:srgbClr val="00A5EB"/>
                </a:solidFill>
              </a:rPr>
              <a:t/>
            </a:r>
            <a:br>
              <a:rPr lang="de-DE" sz="1600" b="0" dirty="0">
                <a:solidFill>
                  <a:srgbClr val="00A5EB"/>
                </a:solidFill>
              </a:rPr>
            </a:br>
            <a:r>
              <a:rPr lang="de-DE" sz="1600" b="0" dirty="0" err="1" smtClean="0">
                <a:solidFill>
                  <a:srgbClr val="00A5EB"/>
                </a:solidFill>
              </a:rPr>
              <a:t>even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for</a:t>
            </a:r>
            <a:r>
              <a:rPr lang="de-DE" sz="1600" b="0" dirty="0" smtClean="0">
                <a:solidFill>
                  <a:srgbClr val="00A5EB"/>
                </a:solidFill>
              </a:rPr>
              <a:t> a multi-</a:t>
            </a:r>
            <a:r>
              <a:rPr lang="de-DE" sz="1600" b="0" dirty="0" err="1" smtClean="0">
                <a:solidFill>
                  <a:srgbClr val="00A5EB"/>
                </a:solidFill>
              </a:rPr>
              <a:t>TeV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machine</a:t>
            </a:r>
            <a:endParaRPr lang="de-DE" sz="1600" b="0" dirty="0" smtClean="0">
              <a:solidFill>
                <a:srgbClr val="00A5EB"/>
              </a:solidFill>
            </a:endParaRPr>
          </a:p>
          <a:p>
            <a:pPr marL="357188" lvl="1"/>
            <a:r>
              <a:rPr lang="de-DE" sz="1600" b="0" dirty="0">
                <a:solidFill>
                  <a:srgbClr val="00A5EB"/>
                </a:solidFill>
              </a:rPr>
              <a:t>s</a:t>
            </a:r>
            <a:r>
              <a:rPr lang="de-DE" sz="1600" b="0" dirty="0" smtClean="0">
                <a:solidFill>
                  <a:srgbClr val="00A5EB"/>
                </a:solidFill>
              </a:rPr>
              <a:t>-</a:t>
            </a:r>
            <a:r>
              <a:rPr lang="de-DE" sz="1600" b="0" dirty="0" err="1" smtClean="0">
                <a:solidFill>
                  <a:srgbClr val="00A5EB"/>
                </a:solidFill>
              </a:rPr>
              <a:t>channel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Higgs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production</a:t>
            </a:r>
            <a:r>
              <a:rPr lang="de-DE" sz="1600" b="0" dirty="0" smtClean="0">
                <a:solidFill>
                  <a:srgbClr val="00A5EB"/>
                </a:solidFill>
              </a:rPr>
              <a:t>: </a:t>
            </a:r>
            <a:br>
              <a:rPr lang="de-DE" sz="1600" b="0" dirty="0" smtClean="0">
                <a:solidFill>
                  <a:srgbClr val="00A5EB"/>
                </a:solidFill>
              </a:rPr>
            </a:br>
            <a:r>
              <a:rPr lang="de-DE" sz="1600" b="0" dirty="0" smtClean="0">
                <a:solidFill>
                  <a:srgbClr val="00A5EB"/>
                </a:solidFill>
              </a:rPr>
              <a:t>~ m</a:t>
            </a:r>
            <a:r>
              <a:rPr lang="de-DE" sz="1600" b="0" baseline="30000" dirty="0" smtClean="0">
                <a:solidFill>
                  <a:srgbClr val="00A5EB"/>
                </a:solidFill>
              </a:rPr>
              <a:t>2 </a:t>
            </a:r>
            <a:r>
              <a:rPr lang="de-DE" sz="1600" b="0" dirty="0" err="1" smtClean="0">
                <a:solidFill>
                  <a:srgbClr val="00A5EB"/>
                </a:solidFill>
              </a:rPr>
              <a:t>factor</a:t>
            </a:r>
            <a:r>
              <a:rPr lang="de-DE" sz="1600" b="0" dirty="0" smtClean="0">
                <a:solidFill>
                  <a:srgbClr val="00A5EB"/>
                </a:solidFill>
              </a:rPr>
              <a:t> 40000 </a:t>
            </a:r>
            <a:r>
              <a:rPr lang="de-DE" sz="1600" b="0" dirty="0" err="1">
                <a:solidFill>
                  <a:srgbClr val="00A5EB"/>
                </a:solidFill>
              </a:rPr>
              <a:t>enhancement</a:t>
            </a:r>
            <a:r>
              <a:rPr lang="de-DE" sz="1600" b="0" dirty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wrt</a:t>
            </a:r>
            <a:r>
              <a:rPr lang="de-DE" sz="1600" b="0" dirty="0" smtClean="0">
                <a:solidFill>
                  <a:srgbClr val="00A5EB"/>
                </a:solidFill>
              </a:rPr>
              <a:t>. </a:t>
            </a:r>
            <a:r>
              <a:rPr lang="de-DE" sz="1600" b="0" dirty="0" err="1">
                <a:solidFill>
                  <a:srgbClr val="00A5EB"/>
                </a:solidFill>
              </a:rPr>
              <a:t>e+e</a:t>
            </a:r>
            <a:r>
              <a:rPr lang="de-DE" sz="1600" b="0" dirty="0" smtClean="0">
                <a:solidFill>
                  <a:srgbClr val="00A5EB"/>
                </a:solidFill>
              </a:rPr>
              <a:t>‒</a:t>
            </a:r>
          </a:p>
          <a:p>
            <a:pPr marL="357188" lvl="1"/>
            <a:r>
              <a:rPr lang="de-DE" sz="1600" b="0" dirty="0" err="1">
                <a:solidFill>
                  <a:srgbClr val="00A5EB"/>
                </a:solidFill>
              </a:rPr>
              <a:t>f</a:t>
            </a:r>
            <a:r>
              <a:rPr lang="de-DE" sz="1600" b="0" dirty="0" err="1" smtClean="0">
                <a:solidFill>
                  <a:srgbClr val="00A5EB"/>
                </a:solidFill>
              </a:rPr>
              <a:t>irst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stage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could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be</a:t>
            </a:r>
            <a:r>
              <a:rPr lang="de-DE" sz="1600" b="0" dirty="0" smtClean="0">
                <a:solidFill>
                  <a:srgbClr val="00A5EB"/>
                </a:solidFill>
              </a:rPr>
              <a:t> a </a:t>
            </a:r>
            <a:r>
              <a:rPr lang="el-GR" sz="1600" b="0" dirty="0" smtClean="0">
                <a:solidFill>
                  <a:srgbClr val="00A5EB"/>
                </a:solidFill>
                <a:latin typeface="Times New Roman"/>
                <a:cs typeface="Times New Roman"/>
              </a:rPr>
              <a:t>υ</a:t>
            </a:r>
            <a:r>
              <a:rPr lang="de-DE" sz="1600" b="0" dirty="0" smtClean="0">
                <a:solidFill>
                  <a:srgbClr val="00A5EB"/>
                </a:solidFill>
                <a:latin typeface="Times New Roman"/>
                <a:cs typeface="Times New Roman"/>
              </a:rPr>
              <a:t>-</a:t>
            </a:r>
            <a:r>
              <a:rPr lang="de-DE" sz="1600" b="0" dirty="0" err="1" smtClean="0">
                <a:solidFill>
                  <a:srgbClr val="00A5EB"/>
                </a:solidFill>
              </a:rPr>
              <a:t>factory</a:t>
            </a:r>
            <a:endParaRPr lang="de-DE" sz="1600" b="0" dirty="0">
              <a:solidFill>
                <a:srgbClr val="00A5EB"/>
              </a:solidFill>
            </a:endParaRPr>
          </a:p>
          <a:p>
            <a:r>
              <a:rPr lang="de-DE" sz="1800" b="0" dirty="0" smtClean="0"/>
              <a:t>Problems:</a:t>
            </a:r>
            <a:endParaRPr lang="de-DE" sz="1600" b="0" dirty="0" smtClean="0">
              <a:solidFill>
                <a:srgbClr val="00A5EB"/>
              </a:solidFill>
            </a:endParaRPr>
          </a:p>
          <a:p>
            <a:pPr marL="357188" lvl="1"/>
            <a:r>
              <a:rPr lang="de-DE" sz="1600" b="0" dirty="0" err="1" smtClean="0">
                <a:solidFill>
                  <a:srgbClr val="00A5EB"/>
                </a:solidFill>
              </a:rPr>
              <a:t>muons</a:t>
            </a:r>
            <a:r>
              <a:rPr lang="de-DE" sz="1600" b="0" dirty="0" smtClean="0">
                <a:solidFill>
                  <a:srgbClr val="00A5EB"/>
                </a:solidFill>
              </a:rPr>
              <a:t> live </a:t>
            </a:r>
            <a:r>
              <a:rPr lang="de-DE" sz="1600" b="0" dirty="0" err="1" smtClean="0">
                <a:solidFill>
                  <a:srgbClr val="00A5EB"/>
                </a:solidFill>
              </a:rPr>
              <a:t>only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for</a:t>
            </a:r>
            <a:r>
              <a:rPr lang="de-DE" sz="1600" b="0" dirty="0" smtClean="0">
                <a:solidFill>
                  <a:srgbClr val="00A5EB"/>
                </a:solidFill>
              </a:rPr>
              <a:t> 2.2 µs</a:t>
            </a:r>
          </a:p>
          <a:p>
            <a:pPr marL="357188" lvl="1"/>
            <a:r>
              <a:rPr lang="de-DE" sz="1600" b="0" dirty="0" err="1" smtClean="0">
                <a:solidFill>
                  <a:srgbClr val="00A5EB"/>
                </a:solidFill>
              </a:rPr>
              <a:t>need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very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intense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proton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source</a:t>
            </a:r>
            <a:endParaRPr lang="de-DE" sz="1600" b="0" dirty="0" smtClean="0">
              <a:solidFill>
                <a:srgbClr val="00A5EB"/>
              </a:solidFill>
            </a:endParaRPr>
          </a:p>
          <a:p>
            <a:pPr marL="357188" lvl="1"/>
            <a:r>
              <a:rPr lang="de-DE" sz="1600" b="0" dirty="0" err="1" smtClean="0">
                <a:solidFill>
                  <a:srgbClr val="00A5EB"/>
                </a:solidFill>
              </a:rPr>
              <a:t>muon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cooling</a:t>
            </a:r>
            <a:endParaRPr lang="de-DE" sz="1600" b="0" dirty="0" smtClean="0">
              <a:solidFill>
                <a:srgbClr val="00A5EB"/>
              </a:solidFill>
            </a:endParaRPr>
          </a:p>
          <a:p>
            <a:pPr marL="357188" lvl="1"/>
            <a:r>
              <a:rPr lang="de-DE" sz="1600" b="0" dirty="0" err="1" smtClean="0">
                <a:solidFill>
                  <a:srgbClr val="00A5EB"/>
                </a:solidFill>
              </a:rPr>
              <a:t>energy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spread</a:t>
            </a:r>
            <a:endParaRPr lang="de-DE" sz="1600" b="0" dirty="0" smtClean="0">
              <a:solidFill>
                <a:srgbClr val="00A5EB"/>
              </a:solidFill>
            </a:endParaRPr>
          </a:p>
          <a:p>
            <a:pPr marL="357188" lvl="1"/>
            <a:r>
              <a:rPr lang="de-DE" sz="1600" b="0" dirty="0" smtClean="0">
                <a:solidFill>
                  <a:srgbClr val="00A5EB"/>
                </a:solidFill>
              </a:rPr>
              <a:t>high </a:t>
            </a:r>
            <a:r>
              <a:rPr lang="de-DE" sz="1600" b="0" dirty="0" err="1" smtClean="0">
                <a:solidFill>
                  <a:srgbClr val="00A5EB"/>
                </a:solidFill>
              </a:rPr>
              <a:t>background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from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muon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decays</a:t>
            </a:r>
            <a:r>
              <a:rPr lang="de-DE" sz="1600" b="0" dirty="0" smtClean="0">
                <a:solidFill>
                  <a:srgbClr val="00A5EB"/>
                </a:solidFill>
              </a:rPr>
              <a:t> (</a:t>
            </a:r>
            <a:r>
              <a:rPr lang="de-DE" sz="1600" b="0" dirty="0" err="1" smtClean="0">
                <a:solidFill>
                  <a:srgbClr val="00A5EB"/>
                </a:solidFill>
              </a:rPr>
              <a:t>neutrinos</a:t>
            </a:r>
            <a:r>
              <a:rPr lang="de-DE" sz="1600" b="0" dirty="0" smtClean="0">
                <a:solidFill>
                  <a:srgbClr val="00A5EB"/>
                </a:solidFill>
              </a:rPr>
              <a:t>!) </a:t>
            </a:r>
            <a:r>
              <a:rPr lang="de-DE" sz="1600" b="0" dirty="0" err="1" smtClean="0">
                <a:solidFill>
                  <a:srgbClr val="00A5EB"/>
                </a:solidFill>
              </a:rPr>
              <a:t>at</a:t>
            </a:r>
            <a:r>
              <a:rPr lang="de-DE" sz="1600" b="0" dirty="0" smtClean="0">
                <a:solidFill>
                  <a:srgbClr val="00A5EB"/>
                </a:solidFill>
              </a:rPr>
              <a:t> high </a:t>
            </a:r>
            <a:r>
              <a:rPr lang="de-DE" sz="1600" b="0" dirty="0" err="1" smtClean="0">
                <a:solidFill>
                  <a:srgbClr val="00A5EB"/>
                </a:solidFill>
              </a:rPr>
              <a:t>energy</a:t>
            </a:r>
            <a:endParaRPr lang="de-DE" sz="1600" b="0" dirty="0" smtClean="0">
              <a:solidFill>
                <a:srgbClr val="00A5EB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172" y="3291536"/>
            <a:ext cx="318135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7705045" y="3664162"/>
            <a:ext cx="136396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 err="1" smtClean="0"/>
              <a:t>Example</a:t>
            </a:r>
            <a:r>
              <a:rPr lang="de-DE" sz="1600" dirty="0" smtClean="0"/>
              <a:t> </a:t>
            </a:r>
          </a:p>
          <a:p>
            <a:r>
              <a:rPr lang="de-DE" sz="1600" dirty="0" smtClean="0"/>
              <a:t>SUSY </a:t>
            </a:r>
            <a:r>
              <a:rPr lang="de-DE" sz="1600" dirty="0" err="1" smtClean="0"/>
              <a:t>Higgs</a:t>
            </a:r>
            <a:endParaRPr lang="de-DE" sz="1600" dirty="0" smtClean="0"/>
          </a:p>
          <a:p>
            <a:r>
              <a:rPr lang="de-DE" sz="1600" dirty="0" err="1" smtClean="0"/>
              <a:t>bosons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87333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Picture 2" descr="Site_Ma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205994" cy="7113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45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Muon</a:t>
            </a:r>
            <a:r>
              <a:rPr lang="de-DE" dirty="0" smtClean="0"/>
              <a:t> </a:t>
            </a:r>
            <a:r>
              <a:rPr lang="de-DE" dirty="0" err="1" smtClean="0"/>
              <a:t>collider</a:t>
            </a:r>
            <a:r>
              <a:rPr lang="de-DE" dirty="0" smtClean="0"/>
              <a:t> </a:t>
            </a:r>
            <a:r>
              <a:rPr lang="de-DE" dirty="0" err="1" smtClean="0"/>
              <a:t>challenges</a:t>
            </a:r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43" b="-2443"/>
          <a:stretch>
            <a:fillRect/>
          </a:stretch>
        </p:blipFill>
        <p:spPr bwMode="auto">
          <a:xfrm>
            <a:off x="51666" y="845618"/>
            <a:ext cx="9090025" cy="546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-2443" b="-244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939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still </a:t>
            </a:r>
            <a:r>
              <a:rPr lang="de-DE" dirty="0" err="1" smtClean="0"/>
              <a:t>farther</a:t>
            </a:r>
            <a:r>
              <a:rPr lang="de-DE" dirty="0" smtClean="0"/>
              <a:t> </a:t>
            </a:r>
            <a:r>
              <a:rPr lang="de-DE" dirty="0" err="1"/>
              <a:t>f</a:t>
            </a:r>
            <a:r>
              <a:rPr lang="de-DE" dirty="0" err="1" smtClean="0"/>
              <a:t>uture</a:t>
            </a:r>
            <a:r>
              <a:rPr lang="de-DE" dirty="0" smtClean="0"/>
              <a:t>: </a:t>
            </a:r>
            <a:r>
              <a:rPr lang="de-DE" dirty="0" err="1" smtClean="0"/>
              <a:t>plasma</a:t>
            </a:r>
            <a:r>
              <a:rPr lang="de-DE" dirty="0" smtClean="0"/>
              <a:t> </a:t>
            </a:r>
            <a:r>
              <a:rPr lang="de-DE" dirty="0" err="1"/>
              <a:t>w</a:t>
            </a:r>
            <a:r>
              <a:rPr lang="de-DE" dirty="0" err="1" smtClean="0"/>
              <a:t>akefield</a:t>
            </a:r>
            <a:r>
              <a:rPr lang="de-DE" dirty="0" smtClean="0"/>
              <a:t> </a:t>
            </a:r>
            <a:r>
              <a:rPr lang="de-DE" dirty="0" err="1"/>
              <a:t>a</a:t>
            </a:r>
            <a:r>
              <a:rPr lang="de-DE" dirty="0" err="1" smtClean="0"/>
              <a:t>cceleration</a:t>
            </a:r>
            <a:endParaRPr lang="de-DE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4273" y="842553"/>
            <a:ext cx="8547940" cy="2232641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20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900" b="0" dirty="0" err="1" smtClean="0"/>
              <a:t>How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to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achieve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significantly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higher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gradients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than</a:t>
            </a:r>
            <a:r>
              <a:rPr lang="de-DE" sz="1900" b="0" dirty="0" smtClean="0"/>
              <a:t>  30 – 100 MV/m ?</a:t>
            </a:r>
          </a:p>
          <a:p>
            <a:r>
              <a:rPr lang="de-DE" sz="1900" b="0" dirty="0" err="1" smtClean="0"/>
              <a:t>One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day</a:t>
            </a:r>
            <a:r>
              <a:rPr lang="de-DE" sz="1900" b="0" dirty="0" smtClean="0"/>
              <a:t>, PWA </a:t>
            </a:r>
            <a:r>
              <a:rPr lang="de-DE" sz="1900" b="0" dirty="0" err="1" smtClean="0"/>
              <a:t>might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be</a:t>
            </a:r>
            <a:r>
              <a:rPr lang="de-DE" sz="1900" b="0" dirty="0" smtClean="0"/>
              <a:t> a </a:t>
            </a:r>
            <a:r>
              <a:rPr lang="de-DE" sz="1900" b="0" dirty="0" err="1" smtClean="0"/>
              <a:t>solution</a:t>
            </a:r>
            <a:r>
              <a:rPr lang="de-DE" sz="1900" b="0" dirty="0" smtClean="0"/>
              <a:t>! </a:t>
            </a:r>
            <a:r>
              <a:rPr lang="de-DE" sz="1900" b="0" dirty="0" err="1" smtClean="0"/>
              <a:t>Riding</a:t>
            </a:r>
            <a:r>
              <a:rPr lang="de-DE" sz="1900" b="0" dirty="0" smtClean="0"/>
              <a:t> on a </a:t>
            </a:r>
            <a:r>
              <a:rPr lang="de-DE" sz="1900" b="0" dirty="0" err="1" smtClean="0"/>
              <a:t>wave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of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charged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particles</a:t>
            </a:r>
            <a:r>
              <a:rPr lang="de-DE" sz="1900" b="0" dirty="0" smtClean="0"/>
              <a:t>!</a:t>
            </a:r>
          </a:p>
        </p:txBody>
      </p:sp>
      <p:pic>
        <p:nvPicPr>
          <p:cNvPr id="7" name="Picture 6" descr="Screen Shot 2015-07-15 at 09.16.4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74" y="1759255"/>
            <a:ext cx="4128022" cy="3179501"/>
          </a:xfrm>
          <a:prstGeom prst="rect">
            <a:avLst/>
          </a:prstGeom>
        </p:spPr>
      </p:pic>
      <p:pic>
        <p:nvPicPr>
          <p:cNvPr id="9" name="Picture 8" descr="Screen Shot 2015-07-15 at 09.16.5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714" y="1759255"/>
            <a:ext cx="4131969" cy="31363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43602" y="5045096"/>
            <a:ext cx="1920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Wake excitation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82333" y="5027458"/>
            <a:ext cx="2031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Particle injection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22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still </a:t>
            </a:r>
            <a:r>
              <a:rPr lang="de-DE" dirty="0" err="1" smtClean="0"/>
              <a:t>farther</a:t>
            </a:r>
            <a:r>
              <a:rPr lang="de-DE" dirty="0" smtClean="0"/>
              <a:t> </a:t>
            </a:r>
            <a:r>
              <a:rPr lang="de-DE" dirty="0" err="1"/>
              <a:t>f</a:t>
            </a:r>
            <a:r>
              <a:rPr lang="de-DE" dirty="0" err="1" smtClean="0"/>
              <a:t>uture</a:t>
            </a:r>
            <a:r>
              <a:rPr lang="de-DE" dirty="0" smtClean="0"/>
              <a:t>: </a:t>
            </a:r>
            <a:r>
              <a:rPr lang="de-DE" dirty="0" err="1" smtClean="0"/>
              <a:t>plasma</a:t>
            </a:r>
            <a:r>
              <a:rPr lang="de-DE" dirty="0" smtClean="0"/>
              <a:t> </a:t>
            </a:r>
            <a:r>
              <a:rPr lang="de-DE" dirty="0" err="1"/>
              <a:t>w</a:t>
            </a:r>
            <a:r>
              <a:rPr lang="de-DE" dirty="0" err="1" smtClean="0"/>
              <a:t>akefield</a:t>
            </a:r>
            <a:r>
              <a:rPr lang="de-DE" dirty="0" smtClean="0"/>
              <a:t> </a:t>
            </a:r>
            <a:r>
              <a:rPr lang="de-DE" dirty="0" err="1"/>
              <a:t>a</a:t>
            </a:r>
            <a:r>
              <a:rPr lang="de-DE" dirty="0" err="1" smtClean="0"/>
              <a:t>cceleration</a:t>
            </a:r>
            <a:endParaRPr lang="de-DE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4273" y="842553"/>
            <a:ext cx="4395537" cy="2232641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20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900" b="0" dirty="0" err="1" smtClean="0"/>
              <a:t>How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to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achieve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significantly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higher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gradients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than</a:t>
            </a:r>
            <a:r>
              <a:rPr lang="de-DE" sz="1900" b="0" dirty="0" smtClean="0"/>
              <a:t>  30 – 100 MV/m ?</a:t>
            </a:r>
          </a:p>
          <a:p>
            <a:r>
              <a:rPr lang="de-DE" sz="1900" b="0" dirty="0" err="1" smtClean="0"/>
              <a:t>One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day</a:t>
            </a:r>
            <a:r>
              <a:rPr lang="de-DE" sz="1900" b="0" dirty="0" smtClean="0"/>
              <a:t>, PWA </a:t>
            </a:r>
            <a:r>
              <a:rPr lang="de-DE" sz="1900" b="0" dirty="0" err="1" smtClean="0"/>
              <a:t>might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be</a:t>
            </a:r>
            <a:r>
              <a:rPr lang="de-DE" sz="1900" b="0" dirty="0" smtClean="0"/>
              <a:t> a </a:t>
            </a:r>
            <a:r>
              <a:rPr lang="de-DE" sz="1900" b="0" dirty="0" err="1" smtClean="0"/>
              <a:t>solution</a:t>
            </a:r>
            <a:r>
              <a:rPr lang="de-DE" sz="1900" b="0" dirty="0" smtClean="0"/>
              <a:t>!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243" y="3823548"/>
            <a:ext cx="5479448" cy="269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92100" y="2153821"/>
            <a:ext cx="4547936" cy="4366839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20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900" b="0" dirty="0" smtClean="0"/>
              <a:t>Create </a:t>
            </a:r>
            <a:r>
              <a:rPr lang="de-DE" sz="1900" b="0" dirty="0" err="1" smtClean="0"/>
              <a:t>very</a:t>
            </a:r>
            <a:r>
              <a:rPr lang="de-DE" sz="1900" b="0" dirty="0" smtClean="0"/>
              <a:t> high </a:t>
            </a:r>
            <a:r>
              <a:rPr lang="de-DE" sz="1900" b="0" dirty="0" err="1" smtClean="0"/>
              <a:t>electric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field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by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pushing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away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electrons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from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atoms</a:t>
            </a:r>
            <a:r>
              <a:rPr lang="de-DE" sz="1900" b="0" dirty="0" smtClean="0"/>
              <a:t> in a </a:t>
            </a:r>
            <a:r>
              <a:rPr lang="de-DE" sz="1900" b="0" dirty="0" err="1" smtClean="0"/>
              <a:t>plasma</a:t>
            </a:r>
            <a:endParaRPr lang="de-DE" sz="19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700" b="0" dirty="0" err="1">
                <a:solidFill>
                  <a:srgbClr val="00A5EB"/>
                </a:solidFill>
              </a:rPr>
              <a:t>u</a:t>
            </a:r>
            <a:r>
              <a:rPr lang="de-DE" sz="1700" b="0" dirty="0" err="1" smtClean="0">
                <a:solidFill>
                  <a:srgbClr val="00A5EB"/>
                </a:solidFill>
              </a:rPr>
              <a:t>sing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very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intense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laser</a:t>
            </a:r>
            <a:endParaRPr lang="de-DE" sz="17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700" b="0" dirty="0" err="1" smtClean="0">
                <a:solidFill>
                  <a:srgbClr val="00A5EB"/>
                </a:solidFill>
              </a:rPr>
              <a:t>or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particle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particle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beams</a:t>
            </a:r>
            <a:endParaRPr lang="de-DE" sz="1700" b="0" dirty="0" smtClean="0">
              <a:solidFill>
                <a:srgbClr val="00A5EB"/>
              </a:solidFill>
            </a:endParaRPr>
          </a:p>
          <a:p>
            <a:r>
              <a:rPr lang="de-DE" sz="1900" b="0" dirty="0" err="1" smtClean="0"/>
              <a:t>Gradients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of</a:t>
            </a:r>
            <a:r>
              <a:rPr lang="de-DE" sz="1900" b="0" dirty="0" smtClean="0"/>
              <a:t> 10 GV/m </a:t>
            </a:r>
            <a:r>
              <a:rPr lang="de-DE" sz="1900" b="0" dirty="0" err="1" smtClean="0"/>
              <a:t>and</a:t>
            </a:r>
            <a:r>
              <a:rPr lang="de-DE" sz="1900" b="0" dirty="0" smtClean="0"/>
              <a:t> 1 </a:t>
            </a:r>
            <a:r>
              <a:rPr lang="de-DE" sz="1900" b="0" dirty="0" err="1" smtClean="0"/>
              <a:t>GeV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achieved</a:t>
            </a:r>
            <a:r>
              <a:rPr lang="de-DE" sz="1900" b="0" dirty="0" smtClean="0"/>
              <a:t> in </a:t>
            </a:r>
            <a:r>
              <a:rPr lang="de-DE" sz="1900" b="0" dirty="0" err="1" smtClean="0"/>
              <a:t>table</a:t>
            </a:r>
            <a:r>
              <a:rPr lang="de-DE" sz="1900" b="0" dirty="0" smtClean="0"/>
              <a:t> top </a:t>
            </a:r>
            <a:r>
              <a:rPr lang="de-DE" sz="1900" b="0" dirty="0" err="1" smtClean="0"/>
              <a:t>experiments</a:t>
            </a:r>
            <a:endParaRPr lang="de-DE" sz="17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700" b="0" dirty="0" err="1">
                <a:solidFill>
                  <a:srgbClr val="00A5EB"/>
                </a:solidFill>
              </a:rPr>
              <a:t>e</a:t>
            </a:r>
            <a:r>
              <a:rPr lang="de-DE" sz="1700" b="0" dirty="0" err="1" smtClean="0">
                <a:solidFill>
                  <a:srgbClr val="00A5EB"/>
                </a:solidFill>
              </a:rPr>
              <a:t>lectrons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accelerated</a:t>
            </a:r>
            <a:r>
              <a:rPr lang="de-DE" sz="1700" b="0" dirty="0" smtClean="0">
                <a:solidFill>
                  <a:srgbClr val="00A5EB"/>
                </a:solidFill>
              </a:rPr>
              <a:t> </a:t>
            </a:r>
            <a:r>
              <a:rPr lang="de-DE" sz="1700" b="0" dirty="0" err="1" smtClean="0">
                <a:solidFill>
                  <a:srgbClr val="00A5EB"/>
                </a:solidFill>
              </a:rPr>
              <a:t>from</a:t>
            </a:r>
            <a:r>
              <a:rPr lang="de-DE" sz="1700" b="0" dirty="0" smtClean="0">
                <a:solidFill>
                  <a:srgbClr val="00A5EB"/>
                </a:solidFill>
              </a:rPr>
              <a:t> 40 </a:t>
            </a:r>
            <a:r>
              <a:rPr lang="de-DE" sz="1700" b="0" dirty="0" err="1" smtClean="0">
                <a:solidFill>
                  <a:srgbClr val="00A5EB"/>
                </a:solidFill>
              </a:rPr>
              <a:t>to</a:t>
            </a:r>
            <a:r>
              <a:rPr lang="de-DE" sz="1700" b="0" dirty="0" smtClean="0">
                <a:solidFill>
                  <a:srgbClr val="00A5EB"/>
                </a:solidFill>
              </a:rPr>
              <a:t> 80 </a:t>
            </a:r>
            <a:r>
              <a:rPr lang="de-DE" sz="1700" b="0" dirty="0" err="1" smtClean="0">
                <a:solidFill>
                  <a:srgbClr val="00A5EB"/>
                </a:solidFill>
              </a:rPr>
              <a:t>GeV</a:t>
            </a:r>
            <a:r>
              <a:rPr lang="de-DE" sz="1700" b="0" dirty="0" smtClean="0">
                <a:solidFill>
                  <a:srgbClr val="00A5EB"/>
                </a:solidFill>
              </a:rPr>
              <a:t>!</a:t>
            </a:r>
            <a:endParaRPr lang="de-DE" sz="1900" b="0" dirty="0" smtClean="0">
              <a:solidFill>
                <a:srgbClr val="00A5EB"/>
              </a:solidFill>
            </a:endParaRPr>
          </a:p>
          <a:p>
            <a:r>
              <a:rPr lang="de-DE" sz="1900" b="0" dirty="0" smtClean="0"/>
              <a:t>But </a:t>
            </a:r>
            <a:r>
              <a:rPr lang="de-DE" sz="1900" b="0" dirty="0" err="1" smtClean="0"/>
              <a:t>many</a:t>
            </a:r>
            <a:r>
              <a:rPr lang="de-DE" sz="1900" b="0" dirty="0" smtClean="0"/>
              <a:t> open </a:t>
            </a:r>
            <a:r>
              <a:rPr lang="de-DE" sz="1900" b="0" dirty="0" err="1" smtClean="0"/>
              <a:t>issues</a:t>
            </a:r>
            <a:r>
              <a:rPr lang="de-DE" sz="1900" b="0" dirty="0" smtClean="0"/>
              <a:t>!</a:t>
            </a:r>
            <a:endParaRPr lang="de-DE" sz="1700" b="0" dirty="0" smtClean="0"/>
          </a:p>
          <a:p>
            <a:pPr lvl="1"/>
            <a:r>
              <a:rPr lang="de-DE" sz="1700" b="0" dirty="0" err="1">
                <a:solidFill>
                  <a:srgbClr val="00A5EB"/>
                </a:solidFill>
              </a:rPr>
              <a:t>e</a:t>
            </a:r>
            <a:r>
              <a:rPr lang="de-DE" sz="1700" b="0" dirty="0" err="1" smtClean="0">
                <a:solidFill>
                  <a:srgbClr val="00A5EB"/>
                </a:solidFill>
              </a:rPr>
              <a:t>mittance</a:t>
            </a:r>
            <a:endParaRPr lang="de-DE" sz="17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700" b="0" dirty="0" err="1">
                <a:solidFill>
                  <a:srgbClr val="00A5EB"/>
                </a:solidFill>
              </a:rPr>
              <a:t>s</a:t>
            </a:r>
            <a:r>
              <a:rPr lang="de-DE" sz="1700" b="0" dirty="0" err="1" smtClean="0">
                <a:solidFill>
                  <a:srgbClr val="00A5EB"/>
                </a:solidFill>
              </a:rPr>
              <a:t>taging</a:t>
            </a:r>
            <a:r>
              <a:rPr lang="de-DE" sz="1700" b="0" dirty="0" smtClean="0">
                <a:solidFill>
                  <a:srgbClr val="00A5EB"/>
                </a:solidFill>
              </a:rPr>
              <a:t>, etc.</a:t>
            </a:r>
          </a:p>
        </p:txBody>
      </p:sp>
      <p:pic>
        <p:nvPicPr>
          <p:cNvPr id="10" name="Picture 9" descr="@@viewBlob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511" y="986678"/>
            <a:ext cx="3595216" cy="2726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414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0298" y="917057"/>
            <a:ext cx="7451745" cy="5490514"/>
          </a:xfrm>
        </p:spPr>
        <p:txBody>
          <a:bodyPr/>
          <a:lstStyle/>
          <a:p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– via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Higgs</a:t>
            </a:r>
            <a:endParaRPr lang="de-DE" sz="1900" b="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LHC –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past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present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,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future</a:t>
            </a:r>
            <a:endParaRPr lang="de-DE" sz="1900" b="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Some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politics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and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strategy</a:t>
            </a:r>
            <a:endParaRPr lang="de-DE" sz="1900" b="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Lepton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machines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–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precision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and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sz="1900" b="0" dirty="0" err="1" smtClean="0">
                <a:solidFill>
                  <a:schemeClr val="bg1">
                    <a:lumMod val="75000"/>
                  </a:schemeClr>
                </a:solidFill>
              </a:rPr>
              <a:t>discovery</a:t>
            </a:r>
            <a:r>
              <a:rPr lang="de-DE" sz="1900" b="0" dirty="0" smtClean="0">
                <a:solidFill>
                  <a:schemeClr val="bg1">
                    <a:lumMod val="75000"/>
                  </a:schemeClr>
                </a:solidFill>
              </a:rPr>
              <a:t> potential</a:t>
            </a:r>
          </a:p>
          <a:p>
            <a:r>
              <a:rPr lang="de-DE" sz="1900" b="0" dirty="0" smtClean="0"/>
              <a:t>The high-</a:t>
            </a:r>
            <a:r>
              <a:rPr lang="de-DE" sz="1900" b="0" dirty="0" err="1" smtClean="0"/>
              <a:t>energy</a:t>
            </a:r>
            <a:r>
              <a:rPr lang="de-DE" sz="1900" b="0" dirty="0" smtClean="0"/>
              <a:t> </a:t>
            </a:r>
            <a:r>
              <a:rPr lang="de-DE" sz="1900" b="0" dirty="0" err="1" smtClean="0"/>
              <a:t>frontier</a:t>
            </a:r>
            <a:endParaRPr lang="de-DE" sz="1900" b="0" dirty="0" smtClean="0"/>
          </a:p>
          <a:p>
            <a:endParaRPr lang="de-DE" sz="1500" b="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00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Returning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high-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frontier</a:t>
            </a:r>
            <a:r>
              <a:rPr lang="de-DE" dirty="0" smtClean="0"/>
              <a:t> ...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9" y="860683"/>
            <a:ext cx="8790161" cy="6021976"/>
          </a:xfrm>
        </p:spPr>
        <p:txBody>
          <a:bodyPr/>
          <a:lstStyle/>
          <a:p>
            <a:r>
              <a:rPr lang="de-DE" sz="2000" b="0" dirty="0" smtClean="0">
                <a:solidFill>
                  <a:srgbClr val="000000"/>
                </a:solidFill>
              </a:rPr>
              <a:t>Precision </a:t>
            </a:r>
            <a:r>
              <a:rPr lang="de-DE" sz="2000" b="0" dirty="0" err="1" smtClean="0">
                <a:solidFill>
                  <a:srgbClr val="000000"/>
                </a:solidFill>
              </a:rPr>
              <a:t>and</a:t>
            </a:r>
            <a:r>
              <a:rPr lang="de-DE" sz="2000" b="0" dirty="0" smtClean="0">
                <a:solidFill>
                  <a:srgbClr val="000000"/>
                </a:solidFill>
              </a:rPr>
              <a:t> </a:t>
            </a:r>
            <a:r>
              <a:rPr lang="de-DE" sz="2000" b="0" dirty="0" err="1" smtClean="0">
                <a:solidFill>
                  <a:srgbClr val="000000"/>
                </a:solidFill>
              </a:rPr>
              <a:t>the</a:t>
            </a:r>
            <a:r>
              <a:rPr lang="de-DE" sz="2000" b="0" dirty="0" smtClean="0">
                <a:solidFill>
                  <a:srgbClr val="000000"/>
                </a:solidFill>
              </a:rPr>
              <a:t> </a:t>
            </a:r>
            <a:r>
              <a:rPr lang="de-DE" sz="2000" b="0" dirty="0" err="1" smtClean="0">
                <a:solidFill>
                  <a:srgbClr val="000000"/>
                </a:solidFill>
              </a:rPr>
              <a:t>discovery</a:t>
            </a:r>
            <a:r>
              <a:rPr lang="de-DE" sz="2000" b="0" dirty="0" smtClean="0">
                <a:solidFill>
                  <a:srgbClr val="000000"/>
                </a:solidFill>
              </a:rPr>
              <a:t> potential </a:t>
            </a:r>
            <a:r>
              <a:rPr lang="de-DE" sz="2000" b="0" dirty="0" err="1" smtClean="0">
                <a:solidFill>
                  <a:srgbClr val="000000"/>
                </a:solidFill>
              </a:rPr>
              <a:t>of</a:t>
            </a:r>
            <a:r>
              <a:rPr lang="de-DE" sz="2000" b="0" dirty="0" smtClean="0">
                <a:solidFill>
                  <a:srgbClr val="000000"/>
                </a:solidFill>
              </a:rPr>
              <a:t> linear </a:t>
            </a:r>
            <a:r>
              <a:rPr lang="de-DE" sz="2000" b="0" dirty="0" err="1" smtClean="0">
                <a:solidFill>
                  <a:srgbClr val="000000"/>
                </a:solidFill>
              </a:rPr>
              <a:t>colliders</a:t>
            </a:r>
            <a:r>
              <a:rPr lang="de-DE" sz="2000" b="0" dirty="0" smtClean="0">
                <a:solidFill>
                  <a:srgbClr val="000000"/>
                </a:solidFill>
              </a:rPr>
              <a:t> (</a:t>
            </a:r>
            <a:r>
              <a:rPr lang="de-DE" sz="2000" b="0" dirty="0" err="1" smtClean="0">
                <a:solidFill>
                  <a:srgbClr val="000000"/>
                </a:solidFill>
              </a:rPr>
              <a:t>or</a:t>
            </a:r>
            <a:r>
              <a:rPr lang="de-DE" sz="2000" b="0" dirty="0" smtClean="0">
                <a:solidFill>
                  <a:srgbClr val="000000"/>
                </a:solidFill>
              </a:rPr>
              <a:t> </a:t>
            </a:r>
            <a:r>
              <a:rPr lang="de-DE" sz="2000" b="0" dirty="0" err="1" smtClean="0">
                <a:solidFill>
                  <a:srgbClr val="000000"/>
                </a:solidFill>
              </a:rPr>
              <a:t>lepton</a:t>
            </a:r>
            <a:r>
              <a:rPr lang="de-DE" sz="2000" b="0" dirty="0" smtClean="0">
                <a:solidFill>
                  <a:srgbClr val="000000"/>
                </a:solidFill>
              </a:rPr>
              <a:t/>
            </a:r>
            <a:br>
              <a:rPr lang="de-DE" sz="2000" b="0" dirty="0" smtClean="0">
                <a:solidFill>
                  <a:srgbClr val="000000"/>
                </a:solidFill>
              </a:rPr>
            </a:br>
            <a:r>
              <a:rPr lang="de-DE" sz="2000" b="0" dirty="0" err="1" smtClean="0">
                <a:solidFill>
                  <a:srgbClr val="000000"/>
                </a:solidFill>
              </a:rPr>
              <a:t>machines</a:t>
            </a:r>
            <a:r>
              <a:rPr lang="de-DE" sz="2000" b="0" dirty="0" smtClean="0">
                <a:solidFill>
                  <a:srgbClr val="000000"/>
                </a:solidFill>
              </a:rPr>
              <a:t> in </a:t>
            </a:r>
            <a:r>
              <a:rPr lang="de-DE" sz="2000" b="0" dirty="0" err="1" smtClean="0">
                <a:solidFill>
                  <a:srgbClr val="000000"/>
                </a:solidFill>
              </a:rPr>
              <a:t>general</a:t>
            </a:r>
            <a:r>
              <a:rPr lang="de-DE" sz="2000" b="0" dirty="0" smtClean="0">
                <a:solidFill>
                  <a:srgbClr val="000000"/>
                </a:solidFill>
              </a:rPr>
              <a:t>) </a:t>
            </a:r>
            <a:r>
              <a:rPr lang="de-DE" sz="2000" b="0" dirty="0" err="1" smtClean="0">
                <a:solidFill>
                  <a:srgbClr val="000000"/>
                </a:solidFill>
              </a:rPr>
              <a:t>is</a:t>
            </a:r>
            <a:r>
              <a:rPr lang="de-DE" sz="2000" b="0" dirty="0" smtClean="0">
                <a:solidFill>
                  <a:srgbClr val="000000"/>
                </a:solidFill>
              </a:rPr>
              <a:t> </a:t>
            </a:r>
            <a:r>
              <a:rPr lang="de-DE" sz="2000" b="0" dirty="0" err="1" smtClean="0">
                <a:solidFill>
                  <a:srgbClr val="000000"/>
                </a:solidFill>
              </a:rPr>
              <a:t>nice</a:t>
            </a:r>
            <a:r>
              <a:rPr lang="de-DE" sz="2000" b="0" dirty="0" smtClean="0">
                <a:solidFill>
                  <a:srgbClr val="000000"/>
                </a:solidFill>
              </a:rPr>
              <a:t>, but ...</a:t>
            </a:r>
          </a:p>
          <a:p>
            <a:r>
              <a:rPr lang="de-DE" b="0" dirty="0" err="1" smtClean="0">
                <a:solidFill>
                  <a:srgbClr val="000000"/>
                </a:solidFill>
              </a:rPr>
              <a:t>Remember</a:t>
            </a:r>
            <a:r>
              <a:rPr lang="de-DE" b="0" dirty="0" smtClean="0">
                <a:solidFill>
                  <a:srgbClr val="000000"/>
                </a:solidFill>
              </a:rPr>
              <a:t> </a:t>
            </a:r>
            <a:r>
              <a:rPr lang="de-DE" b="0" dirty="0" err="1" smtClean="0">
                <a:solidFill>
                  <a:srgbClr val="000000"/>
                </a:solidFill>
              </a:rPr>
              <a:t>that</a:t>
            </a:r>
            <a:r>
              <a:rPr lang="de-DE" b="0" dirty="0" smtClean="0">
                <a:solidFill>
                  <a:srgbClr val="000000"/>
                </a:solidFill>
              </a:rPr>
              <a:t> </a:t>
            </a:r>
            <a:r>
              <a:rPr lang="de-DE" b="0" dirty="0" err="1" smtClean="0">
                <a:solidFill>
                  <a:srgbClr val="000000"/>
                </a:solidFill>
              </a:rPr>
              <a:t>hadron</a:t>
            </a:r>
            <a:r>
              <a:rPr lang="de-DE" b="0" dirty="0" smtClean="0">
                <a:solidFill>
                  <a:srgbClr val="000000"/>
                </a:solidFill>
              </a:rPr>
              <a:t> </a:t>
            </a:r>
            <a:r>
              <a:rPr lang="de-DE" b="0" dirty="0" err="1" smtClean="0">
                <a:solidFill>
                  <a:srgbClr val="000000"/>
                </a:solidFill>
              </a:rPr>
              <a:t>machines</a:t>
            </a:r>
            <a:r>
              <a:rPr lang="de-DE" b="0" dirty="0" smtClean="0">
                <a:solidFill>
                  <a:srgbClr val="000000"/>
                </a:solidFill>
              </a:rPr>
              <a:t> </a:t>
            </a:r>
            <a:r>
              <a:rPr lang="de-DE" b="0" dirty="0" err="1" smtClean="0">
                <a:solidFill>
                  <a:srgbClr val="000000"/>
                </a:solidFill>
              </a:rPr>
              <a:t>are</a:t>
            </a:r>
            <a:r>
              <a:rPr lang="de-DE" b="0" dirty="0" smtClean="0">
                <a:solidFill>
                  <a:srgbClr val="000000"/>
                </a:solidFill>
              </a:rPr>
              <a:t> </a:t>
            </a:r>
            <a:r>
              <a:rPr lang="de-DE" b="0" dirty="0" err="1" smtClean="0">
                <a:solidFill>
                  <a:srgbClr val="000000"/>
                </a:solidFill>
              </a:rPr>
              <a:t>the</a:t>
            </a:r>
            <a:r>
              <a:rPr lang="de-DE" b="0" dirty="0" smtClean="0">
                <a:solidFill>
                  <a:srgbClr val="000000"/>
                </a:solidFill>
              </a:rPr>
              <a:t> </a:t>
            </a:r>
            <a:r>
              <a:rPr lang="de-DE" b="0" dirty="0" err="1" smtClean="0">
                <a:solidFill>
                  <a:srgbClr val="000000"/>
                </a:solidFill>
              </a:rPr>
              <a:t>discovery</a:t>
            </a:r>
            <a:r>
              <a:rPr lang="de-DE" b="0" dirty="0" smtClean="0">
                <a:solidFill>
                  <a:srgbClr val="000000"/>
                </a:solidFill>
              </a:rPr>
              <a:t> </a:t>
            </a:r>
            <a:r>
              <a:rPr lang="de-DE" b="0" dirty="0" err="1" smtClean="0">
                <a:solidFill>
                  <a:srgbClr val="000000"/>
                </a:solidFill>
              </a:rPr>
              <a:t>work</a:t>
            </a:r>
            <a:r>
              <a:rPr lang="de-DE" b="0" dirty="0" smtClean="0">
                <a:solidFill>
                  <a:srgbClr val="000000"/>
                </a:solidFill>
              </a:rPr>
              <a:t> </a:t>
            </a:r>
            <a:r>
              <a:rPr lang="de-DE" b="0" dirty="0" err="1" smtClean="0">
                <a:solidFill>
                  <a:srgbClr val="000000"/>
                </a:solidFill>
              </a:rPr>
              <a:t>horses</a:t>
            </a:r>
            <a:r>
              <a:rPr lang="de-DE" b="0" dirty="0" smtClean="0">
                <a:solidFill>
                  <a:srgbClr val="000000"/>
                </a:solidFill>
              </a:rPr>
              <a:t>!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b="0" dirty="0" err="1" smtClean="0">
                <a:solidFill>
                  <a:srgbClr val="00A5EB"/>
                </a:solidFill>
              </a:rPr>
              <a:t>Z,W,t,H</a:t>
            </a:r>
            <a:r>
              <a:rPr lang="de-DE" sz="1800" b="0" dirty="0">
                <a:solidFill>
                  <a:srgbClr val="00A5EB"/>
                </a:solidFill>
              </a:rPr>
              <a:t> </a:t>
            </a:r>
            <a:r>
              <a:rPr lang="de-DE" sz="1800" b="0" dirty="0" smtClean="0">
                <a:solidFill>
                  <a:srgbClr val="00A5EB"/>
                </a:solidFill>
              </a:rPr>
              <a:t>all </a:t>
            </a:r>
            <a:r>
              <a:rPr lang="de-DE" sz="1800" b="0" dirty="0" err="1" smtClean="0">
                <a:solidFill>
                  <a:srgbClr val="00A5EB"/>
                </a:solidFill>
              </a:rPr>
              <a:t>discovered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hadron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machines</a:t>
            </a:r>
            <a:r>
              <a:rPr lang="de-DE" sz="1800" b="0" dirty="0" smtClean="0">
                <a:solidFill>
                  <a:srgbClr val="00A5EB"/>
                </a:solidFill>
              </a:rPr>
              <a:t>!</a:t>
            </a:r>
            <a:endParaRPr lang="de-DE" sz="2000" b="0" dirty="0" smtClean="0"/>
          </a:p>
          <a:p>
            <a:r>
              <a:rPr lang="de-DE" b="0" dirty="0" smtClean="0"/>
              <a:t>So ... </a:t>
            </a:r>
            <a:r>
              <a:rPr lang="de-DE" b="0" dirty="0" err="1" smtClean="0"/>
              <a:t>What</a:t>
            </a:r>
            <a:r>
              <a:rPr lang="de-DE" b="0" dirty="0" smtClean="0"/>
              <a:t> </a:t>
            </a:r>
            <a:r>
              <a:rPr lang="de-DE" b="0" dirty="0" err="1" smtClean="0"/>
              <a:t>comes</a:t>
            </a:r>
            <a:r>
              <a:rPr lang="de-DE" b="0" dirty="0" smtClean="0"/>
              <a:t> after </a:t>
            </a:r>
            <a:r>
              <a:rPr lang="de-DE" b="0" dirty="0" err="1" smtClean="0"/>
              <a:t>the</a:t>
            </a:r>
            <a:r>
              <a:rPr lang="de-DE" b="0" dirty="0" smtClean="0"/>
              <a:t> LHC? </a:t>
            </a:r>
          </a:p>
          <a:p>
            <a:r>
              <a:rPr lang="de-DE" b="0" dirty="0" err="1" smtClean="0"/>
              <a:t>Ideas</a:t>
            </a:r>
            <a:r>
              <a:rPr lang="de-DE" b="0" dirty="0" smtClean="0"/>
              <a:t> so </a:t>
            </a:r>
            <a:r>
              <a:rPr lang="de-DE" b="0" dirty="0" err="1" smtClean="0"/>
              <a:t>far</a:t>
            </a:r>
            <a:r>
              <a:rPr lang="de-DE" b="0" dirty="0" smtClean="0"/>
              <a:t>: 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HE-LHC (HE = high </a:t>
            </a:r>
            <a:r>
              <a:rPr lang="de-DE" sz="1800" b="0" dirty="0" err="1" smtClean="0">
                <a:solidFill>
                  <a:srgbClr val="00A5EB"/>
                </a:solidFill>
              </a:rPr>
              <a:t>energy</a:t>
            </a:r>
            <a:r>
              <a:rPr lang="de-DE" sz="1800" b="0" dirty="0" smtClean="0">
                <a:solidFill>
                  <a:srgbClr val="00A5EB"/>
                </a:solidFill>
              </a:rPr>
              <a:t>): </a:t>
            </a:r>
            <a:r>
              <a:rPr lang="de-DE" sz="1800" b="0" dirty="0" err="1" smtClean="0">
                <a:solidFill>
                  <a:srgbClr val="00A5EB"/>
                </a:solidFill>
              </a:rPr>
              <a:t>higher</a:t>
            </a:r>
            <a:r>
              <a:rPr lang="de-DE" sz="1800" b="0" dirty="0" smtClean="0">
                <a:solidFill>
                  <a:srgbClr val="00A5EB"/>
                </a:solidFill>
              </a:rPr>
              <a:t> CMS </a:t>
            </a:r>
            <a:r>
              <a:rPr lang="de-DE" sz="1800" b="0" dirty="0" err="1" smtClean="0">
                <a:solidFill>
                  <a:srgbClr val="00A5EB"/>
                </a:solidFill>
              </a:rPr>
              <a:t>energy</a:t>
            </a:r>
            <a:r>
              <a:rPr lang="de-DE" sz="1800" b="0" dirty="0" smtClean="0">
                <a:solidFill>
                  <a:srgbClr val="00A5EB"/>
                </a:solidFill>
              </a:rPr>
              <a:t> (30-40 </a:t>
            </a:r>
            <a:r>
              <a:rPr lang="de-DE" sz="1800" b="0" dirty="0" err="1" smtClean="0">
                <a:solidFill>
                  <a:srgbClr val="00A5EB"/>
                </a:solidFill>
              </a:rPr>
              <a:t>TeV</a:t>
            </a:r>
            <a:r>
              <a:rPr lang="de-DE" sz="1800" b="0" dirty="0" smtClean="0">
                <a:solidFill>
                  <a:srgbClr val="00A5EB"/>
                </a:solidFill>
              </a:rPr>
              <a:t>) in LHC </a:t>
            </a:r>
            <a:r>
              <a:rPr lang="de-DE" sz="1800" b="0" dirty="0" err="1" smtClean="0">
                <a:solidFill>
                  <a:srgbClr val="00A5EB"/>
                </a:solidFill>
              </a:rPr>
              <a:t>tunnel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FCC </a:t>
            </a:r>
            <a:r>
              <a:rPr lang="de-DE" sz="1800" b="0" dirty="0" err="1" smtClean="0">
                <a:solidFill>
                  <a:srgbClr val="00A5EB"/>
                </a:solidFill>
              </a:rPr>
              <a:t>again</a:t>
            </a:r>
            <a:r>
              <a:rPr lang="de-DE" sz="1800" b="0" dirty="0" smtClean="0">
                <a:solidFill>
                  <a:srgbClr val="00A5EB"/>
                </a:solidFill>
              </a:rPr>
              <a:t> –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hadron</a:t>
            </a:r>
            <a:r>
              <a:rPr lang="de-DE" sz="1800" b="0" dirty="0" smtClean="0">
                <a:solidFill>
                  <a:srgbClr val="00A5EB"/>
                </a:solidFill>
              </a:rPr>
              <a:t> variant </a:t>
            </a:r>
            <a:r>
              <a:rPr lang="de-DE" sz="1800" b="0" dirty="0" err="1" smtClean="0">
                <a:solidFill>
                  <a:srgbClr val="00A5EB"/>
                </a:solidFill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Future </a:t>
            </a:r>
            <a:r>
              <a:rPr lang="de-DE" sz="1800" b="0" dirty="0" err="1" smtClean="0">
                <a:solidFill>
                  <a:srgbClr val="00A5EB"/>
                </a:solidFill>
              </a:rPr>
              <a:t>Circular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Collider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at</a:t>
            </a:r>
            <a:r>
              <a:rPr lang="de-DE" sz="1800" b="0" dirty="0" smtClean="0">
                <a:solidFill>
                  <a:srgbClr val="00A5EB"/>
                </a:solidFill>
              </a:rPr>
              <a:t> CERN: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smtClean="0">
                <a:solidFill>
                  <a:srgbClr val="00A5EB"/>
                </a:solidFill>
              </a:rPr>
              <a:t>100 </a:t>
            </a:r>
            <a:r>
              <a:rPr lang="de-DE" sz="1800" b="0" dirty="0" err="1" smtClean="0">
                <a:solidFill>
                  <a:srgbClr val="00A5EB"/>
                </a:solidFill>
              </a:rPr>
              <a:t>TeV</a:t>
            </a:r>
            <a:r>
              <a:rPr lang="de-DE" sz="1800" b="0" dirty="0" smtClean="0">
                <a:solidFill>
                  <a:srgbClr val="00A5EB"/>
                </a:solidFill>
              </a:rPr>
              <a:t> CMS </a:t>
            </a:r>
            <a:r>
              <a:rPr lang="de-DE" sz="1800" b="0" dirty="0" err="1" smtClean="0">
                <a:solidFill>
                  <a:srgbClr val="00A5EB"/>
                </a:solidFill>
              </a:rPr>
              <a:t>energy</a:t>
            </a:r>
            <a:r>
              <a:rPr lang="de-DE" sz="1800" b="0" dirty="0" smtClean="0">
                <a:solidFill>
                  <a:srgbClr val="00A5EB"/>
                </a:solidFill>
              </a:rPr>
              <a:t> in 80-100 km </a:t>
            </a:r>
            <a:r>
              <a:rPr lang="de-DE" sz="1800" b="0" dirty="0" err="1" smtClean="0">
                <a:solidFill>
                  <a:srgbClr val="00A5EB"/>
                </a:solidFill>
              </a:rPr>
              <a:t>tunnel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b="0" dirty="0" err="1" smtClean="0">
                <a:solidFill>
                  <a:srgbClr val="00A5EB"/>
                </a:solidFill>
              </a:rPr>
              <a:t>Issue</a:t>
            </a:r>
            <a:r>
              <a:rPr lang="de-DE" sz="1800" b="0" dirty="0" smtClean="0">
                <a:solidFill>
                  <a:srgbClr val="00A5EB"/>
                </a:solidFill>
              </a:rPr>
              <a:t>: Magnet </a:t>
            </a:r>
            <a:r>
              <a:rPr lang="de-DE" sz="1800" b="0" dirty="0" err="1" smtClean="0">
                <a:solidFill>
                  <a:srgbClr val="00A5EB"/>
                </a:solidFill>
              </a:rPr>
              <a:t>development</a:t>
            </a:r>
            <a:r>
              <a:rPr lang="de-DE" sz="1800" b="0" dirty="0" smtClean="0">
                <a:solidFill>
                  <a:srgbClr val="00A5EB"/>
                </a:solidFill>
              </a:rPr>
              <a:t> – </a:t>
            </a:r>
            <a:r>
              <a:rPr lang="de-DE" sz="1800" b="0" dirty="0" err="1" smtClean="0">
                <a:solidFill>
                  <a:srgbClr val="00A5EB"/>
                </a:solidFill>
              </a:rPr>
              <a:t>requires</a:t>
            </a:r>
            <a:r>
              <a:rPr lang="de-DE" sz="1800" b="0" dirty="0" smtClean="0">
                <a:solidFill>
                  <a:srgbClr val="00A5EB"/>
                </a:solidFill>
              </a:rPr>
              <a:t> B ~15-20 T (LHC: 8.3 T).</a:t>
            </a:r>
          </a:p>
          <a:p>
            <a:pPr lvl="1"/>
            <a:r>
              <a:rPr lang="de-DE" sz="1800" b="0" dirty="0" err="1" smtClean="0">
                <a:solidFill>
                  <a:srgbClr val="00A5EB"/>
                </a:solidFill>
              </a:rPr>
              <a:t>NbTi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technology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at</a:t>
            </a:r>
            <a:r>
              <a:rPr lang="de-DE" sz="1800" b="0" dirty="0" smtClean="0">
                <a:solidFill>
                  <a:srgbClr val="00A5EB"/>
                </a:solidFill>
              </a:rPr>
              <a:t> an end (SC break-down). Nb</a:t>
            </a:r>
            <a:r>
              <a:rPr lang="de-DE" sz="1800" b="0" baseline="-25000" dirty="0" smtClean="0">
                <a:solidFill>
                  <a:srgbClr val="00A5EB"/>
                </a:solidFill>
              </a:rPr>
              <a:t>3</a:t>
            </a:r>
            <a:r>
              <a:rPr lang="de-DE" sz="1800" b="0" dirty="0" smtClean="0">
                <a:solidFill>
                  <a:srgbClr val="00A5EB"/>
                </a:solidFill>
              </a:rPr>
              <a:t>Sn </a:t>
            </a:r>
            <a:r>
              <a:rPr lang="de-DE" sz="1800" b="0" dirty="0" err="1" smtClean="0">
                <a:solidFill>
                  <a:srgbClr val="00A5EB"/>
                </a:solidFill>
              </a:rPr>
              <a:t>as</a:t>
            </a:r>
            <a:r>
              <a:rPr lang="de-DE" sz="1800" b="0" dirty="0" smtClean="0">
                <a:solidFill>
                  <a:srgbClr val="00A5EB"/>
                </a:solidFill>
              </a:rPr>
              <a:t> a </a:t>
            </a:r>
            <a:r>
              <a:rPr lang="de-DE" sz="1800" b="0" dirty="0" err="1" smtClean="0">
                <a:solidFill>
                  <a:srgbClr val="00A5EB"/>
                </a:solidFill>
              </a:rPr>
              <a:t>new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direction</a:t>
            </a:r>
            <a:r>
              <a:rPr lang="de-DE" sz="1800" b="0" dirty="0" smtClean="0">
                <a:solidFill>
                  <a:srgbClr val="00A5EB"/>
                </a:solidFill>
              </a:rPr>
              <a:t/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smtClean="0">
                <a:solidFill>
                  <a:srgbClr val="00A5EB"/>
                </a:solidFill>
              </a:rPr>
              <a:t> – but </a:t>
            </a:r>
            <a:r>
              <a:rPr lang="de-DE" sz="1800" b="0" dirty="0" err="1" smtClean="0">
                <a:solidFill>
                  <a:srgbClr val="00A5EB"/>
                </a:solidFill>
              </a:rPr>
              <a:t>need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to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learn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to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make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useable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cables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and</a:t>
            </a:r>
            <a:r>
              <a:rPr lang="de-DE" sz="1800" b="0" dirty="0" smtClean="0">
                <a:solidFill>
                  <a:srgbClr val="00A5EB"/>
                </a:solidFill>
              </a:rPr>
              <a:t> high </a:t>
            </a:r>
            <a:r>
              <a:rPr lang="de-DE" sz="1800" b="0" dirty="0" err="1" smtClean="0">
                <a:solidFill>
                  <a:srgbClr val="00A5EB"/>
                </a:solidFill>
              </a:rPr>
              <a:t>quality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magnets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from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that</a:t>
            </a:r>
            <a:r>
              <a:rPr lang="de-DE" sz="1800" b="0" dirty="0" smtClean="0">
                <a:solidFill>
                  <a:srgbClr val="00A5EB"/>
                </a:solidFill>
              </a:rPr>
              <a:t>!</a:t>
            </a:r>
            <a:endParaRPr lang="de-DE" sz="1800" b="0" dirty="0">
              <a:solidFill>
                <a:srgbClr val="00A5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59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451" y="400764"/>
            <a:ext cx="5140232" cy="3303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High </a:t>
            </a:r>
            <a:r>
              <a:rPr lang="de-DE" dirty="0" err="1" smtClean="0"/>
              <a:t>Energy</a:t>
            </a:r>
            <a:r>
              <a:rPr lang="de-DE" dirty="0" smtClean="0"/>
              <a:t> LHC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36024"/>
            <a:ext cx="3865294" cy="5704934"/>
          </a:xfrm>
        </p:spPr>
        <p:txBody>
          <a:bodyPr/>
          <a:lstStyle/>
          <a:p>
            <a:r>
              <a:rPr lang="de-DE" sz="2000" b="0" dirty="0" smtClean="0"/>
              <a:t>LHC </a:t>
            </a:r>
            <a:r>
              <a:rPr lang="de-DE" sz="2000" b="0" dirty="0" err="1" smtClean="0"/>
              <a:t>energy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is</a:t>
            </a:r>
            <a:r>
              <a:rPr lang="de-DE" sz="2000" b="0" dirty="0" smtClean="0"/>
              <a:t> limited </a:t>
            </a:r>
            <a:r>
              <a:rPr lang="de-DE" sz="2000" b="0" dirty="0" err="1" smtClean="0"/>
              <a:t>by</a:t>
            </a:r>
            <a:r>
              <a:rPr lang="de-DE" sz="2000" b="0" dirty="0" smtClean="0"/>
              <a:t> </a:t>
            </a:r>
            <a:br>
              <a:rPr lang="de-DE" sz="2000" b="0" dirty="0" smtClean="0"/>
            </a:br>
            <a:r>
              <a:rPr lang="de-DE" sz="2000" b="0" dirty="0" err="1" smtClean="0"/>
              <a:t>dipole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field</a:t>
            </a:r>
            <a:endParaRPr lang="de-DE" sz="2000" b="0" dirty="0" smtClean="0"/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7 </a:t>
            </a:r>
            <a:r>
              <a:rPr lang="de-DE" sz="1800" b="0" dirty="0" err="1" smtClean="0">
                <a:solidFill>
                  <a:srgbClr val="00A5EB"/>
                </a:solidFill>
              </a:rPr>
              <a:t>TeV</a:t>
            </a:r>
            <a:r>
              <a:rPr lang="de-DE" sz="1800" b="0" dirty="0" smtClean="0">
                <a:solidFill>
                  <a:srgbClr val="00A5EB"/>
                </a:solidFill>
              </a:rPr>
              <a:t> beam </a:t>
            </a:r>
            <a:r>
              <a:rPr lang="de-DE" sz="1800" b="0" dirty="0" err="1" smtClean="0">
                <a:solidFill>
                  <a:srgbClr val="00A5EB"/>
                </a:solidFill>
              </a:rPr>
              <a:t>energy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err="1" smtClean="0">
                <a:solidFill>
                  <a:srgbClr val="00A5EB"/>
                </a:solidFill>
              </a:rPr>
              <a:t>correspond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to</a:t>
            </a:r>
            <a:r>
              <a:rPr lang="de-DE" sz="1800" b="0" dirty="0" smtClean="0">
                <a:solidFill>
                  <a:srgbClr val="00A5EB"/>
                </a:solidFill>
              </a:rPr>
              <a:t> 8.33 T </a:t>
            </a:r>
            <a:r>
              <a:rPr lang="de-DE" sz="1800" b="0" dirty="0" err="1" smtClean="0">
                <a:solidFill>
                  <a:srgbClr val="00A5EB"/>
                </a:solidFill>
              </a:rPr>
              <a:t>field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b="0" dirty="0" err="1" smtClean="0">
                <a:solidFill>
                  <a:srgbClr val="00A5EB"/>
                </a:solidFill>
              </a:rPr>
              <a:t>close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to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physical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limit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err="1" smtClean="0">
                <a:solidFill>
                  <a:srgbClr val="00A5EB"/>
                </a:solidFill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NbTi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superconductor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r>
              <a:rPr lang="de-DE" sz="2000" b="0" dirty="0" smtClean="0"/>
              <a:t>High-</a:t>
            </a:r>
            <a:r>
              <a:rPr lang="de-DE" sz="2000" b="0" dirty="0" err="1" smtClean="0"/>
              <a:t>field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magnets</a:t>
            </a:r>
            <a:endParaRPr lang="de-DE" sz="2000" b="0" dirty="0" smtClean="0"/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Nb</a:t>
            </a:r>
            <a:r>
              <a:rPr lang="de-DE" sz="1800" b="0" baseline="-25000" dirty="0" smtClean="0">
                <a:solidFill>
                  <a:srgbClr val="00A5EB"/>
                </a:solidFill>
              </a:rPr>
              <a:t>3</a:t>
            </a:r>
            <a:r>
              <a:rPr lang="de-DE" sz="1800" b="0" dirty="0" smtClean="0">
                <a:solidFill>
                  <a:srgbClr val="00A5EB"/>
                </a:solidFill>
              </a:rPr>
              <a:t>Sn: </a:t>
            </a:r>
            <a:r>
              <a:rPr lang="de-DE" sz="1800" b="0" dirty="0" err="1">
                <a:solidFill>
                  <a:srgbClr val="00A5EB"/>
                </a:solidFill>
              </a:rPr>
              <a:t>B</a:t>
            </a:r>
            <a:r>
              <a:rPr lang="de-DE" sz="1800" b="0" baseline="-25000" dirty="0" err="1">
                <a:solidFill>
                  <a:srgbClr val="00A5EB"/>
                </a:solidFill>
              </a:rPr>
              <a:t>max</a:t>
            </a:r>
            <a:r>
              <a:rPr lang="de-DE" sz="1800" b="0" dirty="0">
                <a:solidFill>
                  <a:srgbClr val="00A5EB"/>
                </a:solidFill>
              </a:rPr>
              <a:t> ≈ 15 </a:t>
            </a:r>
            <a:r>
              <a:rPr lang="de-DE" sz="1800" b="0" dirty="0" smtClean="0">
                <a:solidFill>
                  <a:srgbClr val="00A5EB"/>
                </a:solidFill>
              </a:rPr>
              <a:t>T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smtClean="0">
                <a:solidFill>
                  <a:srgbClr val="00A5EB"/>
                </a:solidFill>
              </a:rPr>
              <a:t>R&amp;D </a:t>
            </a:r>
            <a:r>
              <a:rPr lang="de-DE" sz="1800" b="0" dirty="0" err="1">
                <a:solidFill>
                  <a:srgbClr val="00A5EB"/>
                </a:solidFill>
              </a:rPr>
              <a:t>programme</a:t>
            </a:r>
            <a:r>
              <a:rPr lang="de-DE" sz="1800" b="0" dirty="0">
                <a:solidFill>
                  <a:srgbClr val="00A5EB"/>
                </a:solidFill>
              </a:rPr>
              <a:t> </a:t>
            </a:r>
            <a:r>
              <a:rPr lang="de-DE" sz="1800" b="0" dirty="0" smtClean="0">
                <a:solidFill>
                  <a:srgbClr val="00A5EB"/>
                </a:solidFill>
              </a:rPr>
              <a:t>on final-focus </a:t>
            </a:r>
            <a:r>
              <a:rPr lang="de-DE" sz="1800" b="0" dirty="0" err="1">
                <a:solidFill>
                  <a:srgbClr val="00A5EB"/>
                </a:solidFill>
              </a:rPr>
              <a:t>magnets</a:t>
            </a:r>
            <a:r>
              <a:rPr lang="de-DE" sz="1800" b="0" dirty="0">
                <a:solidFill>
                  <a:srgbClr val="00A5EB"/>
                </a:solidFill>
              </a:rPr>
              <a:t> </a:t>
            </a:r>
            <a:r>
              <a:rPr lang="de-DE" sz="1800" b="0" dirty="0" err="1">
                <a:solidFill>
                  <a:srgbClr val="00A5EB"/>
                </a:solidFill>
              </a:rPr>
              <a:t>for</a:t>
            </a:r>
            <a:r>
              <a:rPr lang="de-DE" sz="1800" b="0" dirty="0">
                <a:solidFill>
                  <a:srgbClr val="00A5EB"/>
                </a:solidFill>
              </a:rPr>
              <a:t> </a:t>
            </a:r>
            <a:r>
              <a:rPr lang="de-DE" sz="1800" b="0" dirty="0" smtClean="0">
                <a:solidFill>
                  <a:srgbClr val="00A5EB"/>
                </a:solidFill>
              </a:rPr>
              <a:t>HL-LHC,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err="1" smtClean="0">
                <a:solidFill>
                  <a:srgbClr val="00A5EB"/>
                </a:solidFill>
              </a:rPr>
              <a:t>used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by</a:t>
            </a:r>
            <a:r>
              <a:rPr lang="de-DE" sz="1800" b="0" dirty="0" smtClean="0">
                <a:solidFill>
                  <a:srgbClr val="00A5EB"/>
                </a:solidFill>
              </a:rPr>
              <a:t> ITER</a:t>
            </a:r>
            <a:endParaRPr lang="de-DE" sz="1800" b="0" dirty="0">
              <a:solidFill>
                <a:srgbClr val="00A5EB"/>
              </a:solidFill>
            </a:endParaRPr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High-</a:t>
            </a:r>
            <a:r>
              <a:rPr lang="de-DE" sz="1800" b="0" dirty="0" err="1">
                <a:solidFill>
                  <a:srgbClr val="00A5EB"/>
                </a:solidFill>
              </a:rPr>
              <a:t>t</a:t>
            </a:r>
            <a:r>
              <a:rPr lang="de-DE" sz="1800" b="0" dirty="0" err="1" smtClean="0">
                <a:solidFill>
                  <a:srgbClr val="00A5EB"/>
                </a:solidFill>
              </a:rPr>
              <a:t>emperature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>
                <a:solidFill>
                  <a:srgbClr val="00A5EB"/>
                </a:solidFill>
              </a:rPr>
              <a:t>SC </a:t>
            </a:r>
            <a:r>
              <a:rPr lang="de-DE" sz="1800" b="0" dirty="0" smtClean="0">
                <a:solidFill>
                  <a:srgbClr val="00A5EB"/>
                </a:solidFill>
              </a:rPr>
              <a:t>(HTS)</a:t>
            </a:r>
            <a:br>
              <a:rPr lang="de-DE" sz="1800" b="0" dirty="0" smtClean="0">
                <a:solidFill>
                  <a:srgbClr val="00A5EB"/>
                </a:solidFill>
              </a:rPr>
            </a:br>
            <a:r>
              <a:rPr lang="de-DE" sz="1800" b="0" dirty="0" err="1">
                <a:solidFill>
                  <a:srgbClr val="00A5EB"/>
                </a:solidFill>
              </a:rPr>
              <a:t>B</a:t>
            </a:r>
            <a:r>
              <a:rPr lang="de-DE" sz="1800" b="0" baseline="-25000" dirty="0" err="1">
                <a:solidFill>
                  <a:srgbClr val="00A5EB"/>
                </a:solidFill>
              </a:rPr>
              <a:t>max</a:t>
            </a:r>
            <a:r>
              <a:rPr lang="de-DE" sz="1800" b="0" dirty="0">
                <a:solidFill>
                  <a:srgbClr val="00A5EB"/>
                </a:solidFill>
              </a:rPr>
              <a:t> ≈ </a:t>
            </a:r>
            <a:r>
              <a:rPr lang="de-DE" sz="1800" b="0" dirty="0" smtClean="0">
                <a:solidFill>
                  <a:srgbClr val="00A5EB"/>
                </a:solidFill>
              </a:rPr>
              <a:t>20 T, </a:t>
            </a:r>
            <a:r>
              <a:rPr lang="de-DE" sz="1800" b="0" dirty="0" err="1" smtClean="0">
                <a:solidFill>
                  <a:srgbClr val="00A5EB"/>
                </a:solidFill>
              </a:rPr>
              <a:t>requires</a:t>
            </a:r>
            <a:r>
              <a:rPr lang="de-DE" sz="1800" b="0" dirty="0" smtClean="0">
                <a:solidFill>
                  <a:srgbClr val="00A5EB"/>
                </a:solidFill>
              </a:rPr>
              <a:t> R&amp;D!</a:t>
            </a:r>
            <a:endParaRPr lang="de-DE" sz="1800" b="0" dirty="0">
              <a:solidFill>
                <a:srgbClr val="00A5EB"/>
              </a:solidFill>
            </a:endParaRPr>
          </a:p>
          <a:p>
            <a:r>
              <a:rPr lang="de-DE" sz="2000" b="0" dirty="0"/>
              <a:t>HE-LHC </a:t>
            </a:r>
            <a:r>
              <a:rPr lang="de-DE" sz="2000" b="0" dirty="0" err="1"/>
              <a:t>would</a:t>
            </a:r>
            <a:r>
              <a:rPr lang="de-DE" sz="2000" b="0" dirty="0"/>
              <a:t> </a:t>
            </a:r>
            <a:r>
              <a:rPr lang="de-DE" sz="2000" b="0" dirty="0" err="1"/>
              <a:t>be</a:t>
            </a:r>
            <a:r>
              <a:rPr lang="de-DE" sz="2000" b="0" dirty="0"/>
              <a:t> a </a:t>
            </a:r>
            <a:r>
              <a:rPr lang="de-DE" sz="2000" b="0" dirty="0" err="1"/>
              <a:t>completely</a:t>
            </a:r>
            <a:r>
              <a:rPr lang="de-DE" sz="2000" b="0" dirty="0"/>
              <a:t> </a:t>
            </a:r>
            <a:r>
              <a:rPr lang="de-DE" sz="2000" b="0" dirty="0" err="1"/>
              <a:t>new</a:t>
            </a:r>
            <a:r>
              <a:rPr lang="de-DE" sz="2000" b="0" dirty="0"/>
              <a:t> </a:t>
            </a:r>
            <a:r>
              <a:rPr lang="de-DE" sz="2000" b="0" dirty="0" err="1" smtClean="0"/>
              <a:t>machine</a:t>
            </a:r>
            <a:endParaRPr lang="de-DE" sz="2200" b="0" dirty="0">
              <a:solidFill>
                <a:srgbClr val="00A5EB"/>
              </a:solidFill>
            </a:endParaRPr>
          </a:p>
          <a:p>
            <a:pPr lvl="1"/>
            <a:r>
              <a:rPr lang="de-DE" sz="1800" b="0" dirty="0" err="1" smtClean="0">
                <a:solidFill>
                  <a:srgbClr val="00A5EB"/>
                </a:solidFill>
              </a:rPr>
              <a:t>cms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energy</a:t>
            </a:r>
            <a:r>
              <a:rPr lang="de-DE" sz="1800" b="0" dirty="0" smtClean="0">
                <a:solidFill>
                  <a:srgbClr val="00A5EB"/>
                </a:solidFill>
              </a:rPr>
              <a:t> 30-40 </a:t>
            </a:r>
            <a:r>
              <a:rPr lang="de-DE" sz="1800" b="0" dirty="0" err="1" smtClean="0">
                <a:solidFill>
                  <a:srgbClr val="00A5EB"/>
                </a:solidFill>
              </a:rPr>
              <a:t>TeV</a:t>
            </a:r>
            <a:endParaRPr lang="de-DE" sz="1800" b="0" dirty="0">
              <a:solidFill>
                <a:srgbClr val="00A5EB"/>
              </a:solidFill>
            </a:endParaRPr>
          </a:p>
          <a:p>
            <a:pPr marL="444500" lvl="1" indent="0">
              <a:buNone/>
            </a:pPr>
            <a:r>
              <a:rPr lang="de-DE" b="0" dirty="0" smtClean="0"/>
              <a:t> </a:t>
            </a:r>
            <a:endParaRPr lang="de-DE" b="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296" y="3794246"/>
            <a:ext cx="5207431" cy="2746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968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520"/>
          </a:xfrm>
        </p:spPr>
        <p:txBody>
          <a:bodyPr/>
          <a:lstStyle/>
          <a:p>
            <a:pPr eaLnBrk="1" hangingPunct="1"/>
            <a:r>
              <a:rPr lang="en-US" dirty="0"/>
              <a:t>HE-LHC – LHC modifications</a:t>
            </a:r>
          </a:p>
        </p:txBody>
      </p:sp>
      <p:pic>
        <p:nvPicPr>
          <p:cNvPr id="121859" name="Picture 3" descr="CERNcomplex-croppe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075" y="838200"/>
            <a:ext cx="84867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343400" y="4800600"/>
            <a:ext cx="8382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1861" name="TextBox 5"/>
          <p:cNvSpPr txBox="1">
            <a:spLocks noChangeArrowheads="1"/>
          </p:cNvSpPr>
          <p:nvPr/>
        </p:nvSpPr>
        <p:spPr bwMode="auto">
          <a:xfrm>
            <a:off x="5257800" y="4343400"/>
            <a:ext cx="17223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>
                <a:solidFill>
                  <a:srgbClr val="FF0000"/>
                </a:solidFill>
                <a:latin typeface="Calibri"/>
              </a:rPr>
              <a:t>2-GeV Booster</a:t>
            </a:r>
          </a:p>
        </p:txBody>
      </p:sp>
      <p:sp>
        <p:nvSpPr>
          <p:cNvPr id="121862" name="TextBox 6"/>
          <p:cNvSpPr txBox="1">
            <a:spLocks noChangeArrowheads="1"/>
          </p:cNvSpPr>
          <p:nvPr/>
        </p:nvSpPr>
        <p:spPr bwMode="auto">
          <a:xfrm>
            <a:off x="3048010" y="5105400"/>
            <a:ext cx="8579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>
                <a:solidFill>
                  <a:srgbClr val="FF0000"/>
                </a:solidFill>
                <a:latin typeface="Calibri"/>
              </a:rPr>
              <a:t>Linac4</a:t>
            </a:r>
          </a:p>
        </p:txBody>
      </p:sp>
      <p:sp>
        <p:nvSpPr>
          <p:cNvPr id="8" name="Oval 7"/>
          <p:cNvSpPr/>
          <p:nvPr/>
        </p:nvSpPr>
        <p:spPr>
          <a:xfrm>
            <a:off x="2667000" y="2743200"/>
            <a:ext cx="3886200" cy="1143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257800" y="1828843"/>
            <a:ext cx="23252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FF0000"/>
                </a:solidFill>
                <a:latin typeface="Calibri"/>
              </a:rPr>
              <a:t>SPS+,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FF0000"/>
                </a:solidFill>
                <a:latin typeface="Calibri"/>
              </a:rPr>
              <a:t>1.3 </a:t>
            </a:r>
            <a:r>
              <a:rPr lang="en-US" sz="2800" b="1" dirty="0" err="1">
                <a:solidFill>
                  <a:srgbClr val="FF0000"/>
                </a:solidFill>
                <a:latin typeface="Calibri"/>
              </a:rPr>
              <a:t>TeV</a:t>
            </a:r>
            <a:r>
              <a:rPr lang="en-US" sz="2800" b="1" dirty="0">
                <a:solidFill>
                  <a:srgbClr val="FF0000"/>
                </a:solidFill>
                <a:latin typeface="Calibri"/>
              </a:rPr>
              <a:t>, 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</a:rPr>
              <a:t>&gt;2030</a:t>
            </a:r>
            <a:endParaRPr lang="en-US" sz="28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57600" y="12192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10000" y="3581400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594122" y="5053013"/>
            <a:ext cx="785813" cy="850900"/>
          </a:xfrm>
          <a:custGeom>
            <a:avLst/>
            <a:gdLst>
              <a:gd name="connsiteX0" fmla="*/ 786063 w 786063"/>
              <a:gd name="connsiteY0" fmla="*/ 0 h 850232"/>
              <a:gd name="connsiteX1" fmla="*/ 545431 w 786063"/>
              <a:gd name="connsiteY1" fmla="*/ 176463 h 850232"/>
              <a:gd name="connsiteX2" fmla="*/ 208547 w 786063"/>
              <a:gd name="connsiteY2" fmla="*/ 577516 h 850232"/>
              <a:gd name="connsiteX3" fmla="*/ 0 w 786063"/>
              <a:gd name="connsiteY3" fmla="*/ 850232 h 850232"/>
              <a:gd name="connsiteX4" fmla="*/ 0 w 786063"/>
              <a:gd name="connsiteY4" fmla="*/ 850232 h 85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6063" h="850232">
                <a:moveTo>
                  <a:pt x="786063" y="0"/>
                </a:moveTo>
                <a:cubicBezTo>
                  <a:pt x="713873" y="40105"/>
                  <a:pt x="641684" y="80210"/>
                  <a:pt x="545431" y="176463"/>
                </a:cubicBezTo>
                <a:cubicBezTo>
                  <a:pt x="449178" y="272716"/>
                  <a:pt x="299452" y="465221"/>
                  <a:pt x="208547" y="577516"/>
                </a:cubicBezTo>
                <a:cubicBezTo>
                  <a:pt x="117642" y="689811"/>
                  <a:pt x="0" y="850232"/>
                  <a:pt x="0" y="850232"/>
                </a:cubicBezTo>
                <a:lnTo>
                  <a:pt x="0" y="85023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57200" y="1295400"/>
            <a:ext cx="7467600" cy="2362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616727" y="856440"/>
            <a:ext cx="22519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FF0000"/>
                </a:solidFill>
                <a:latin typeface="Calibri"/>
              </a:rPr>
              <a:t>HE-LHC 33TeV</a:t>
            </a:r>
            <a:endParaRPr lang="en-US" sz="2800" b="1" dirty="0">
              <a:solidFill>
                <a:srgbClr val="FF0000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FF0000"/>
                </a:solidFill>
                <a:latin typeface="Calibri"/>
              </a:rPr>
              <a:t>   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</a:rPr>
              <a:t>&gt;2030</a:t>
            </a:r>
            <a:endParaRPr lang="en-US" sz="28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0" y="4551407"/>
            <a:ext cx="2438400" cy="501606"/>
          </a:xfrm>
          <a:prstGeom prst="rect">
            <a:avLst/>
          </a:prstGeom>
        </p:spPr>
        <p:txBody>
          <a:bodyPr/>
          <a:lstStyle/>
          <a:p>
            <a:r>
              <a:rPr lang="en-US" sz="1600" dirty="0" smtClean="0">
                <a:solidFill>
                  <a:prstClr val="black">
                    <a:tint val="75000"/>
                  </a:prstClr>
                </a:solidFill>
              </a:rPr>
              <a:t>S. Myers ECFA-EPS, </a:t>
            </a:r>
            <a:br>
              <a:rPr lang="en-US" sz="1600" dirty="0" smtClean="0">
                <a:solidFill>
                  <a:prstClr val="black">
                    <a:tint val="75000"/>
                  </a:prstClr>
                </a:solidFill>
              </a:rPr>
            </a:br>
            <a:r>
              <a:rPr lang="en-US" sz="1600" dirty="0" smtClean="0">
                <a:solidFill>
                  <a:prstClr val="black">
                    <a:tint val="75000"/>
                  </a:prstClr>
                </a:solidFill>
              </a:rPr>
              <a:t>Grenoble </a:t>
            </a:r>
            <a:r>
              <a:rPr lang="en-US" sz="1600" dirty="0">
                <a:solidFill>
                  <a:prstClr val="black">
                    <a:tint val="75000"/>
                  </a:prstClr>
                </a:solidFill>
              </a:rPr>
              <a:t>July 23, 2011</a:t>
            </a:r>
          </a:p>
          <a:p>
            <a:endParaRPr lang="en-US" sz="16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12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4" grpId="0" animBg="1"/>
      <p:bldP spid="1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01733" y="18381"/>
            <a:ext cx="8742271" cy="774754"/>
          </a:xfrm>
        </p:spPr>
        <p:txBody>
          <a:bodyPr/>
          <a:lstStyle/>
          <a:p>
            <a:pPr eaLnBrk="1" hangingPunct="1"/>
            <a:r>
              <a:rPr lang="en-US" dirty="0" smtClean="0"/>
              <a:t>Super-HERA: </a:t>
            </a:r>
            <a:r>
              <a:rPr lang="en-US" dirty="0" err="1" smtClean="0"/>
              <a:t>LHeC</a:t>
            </a:r>
            <a:endParaRPr lang="en-US" dirty="0"/>
          </a:p>
        </p:txBody>
      </p:sp>
      <p:pic>
        <p:nvPicPr>
          <p:cNvPr id="34819" name="Picture 3" descr="CERNcomplex-croppe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793134"/>
            <a:ext cx="848518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381001" y="1264840"/>
            <a:ext cx="7391400" cy="24384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8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16200000" flipH="1">
            <a:off x="190500" y="2750740"/>
            <a:ext cx="9144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24" idx="2"/>
          </p:cNvCxnSpPr>
          <p:nvPr/>
        </p:nvCxnSpPr>
        <p:spPr>
          <a:xfrm rot="16200000" flipH="1">
            <a:off x="1200150" y="2731690"/>
            <a:ext cx="8763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381000" y="240784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anchor="ctr"/>
          <a:lstStyle/>
          <a:p>
            <a:pPr algn="ctr" defTabSz="914298"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Arc 19"/>
          <p:cNvSpPr/>
          <p:nvPr/>
        </p:nvSpPr>
        <p:spPr>
          <a:xfrm flipH="1">
            <a:off x="381000" y="240784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anchor="ctr"/>
          <a:lstStyle/>
          <a:p>
            <a:pPr algn="ctr" defTabSz="914298"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3" name="Arc 22"/>
          <p:cNvSpPr/>
          <p:nvPr/>
        </p:nvSpPr>
        <p:spPr>
          <a:xfrm flipH="1" flipV="1">
            <a:off x="914400" y="324604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anchor="ctr"/>
          <a:lstStyle/>
          <a:p>
            <a:pPr algn="ctr" defTabSz="914298"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Arc 23"/>
          <p:cNvSpPr/>
          <p:nvPr/>
        </p:nvSpPr>
        <p:spPr>
          <a:xfrm flipV="1">
            <a:off x="914400" y="324604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anchor="ctr"/>
          <a:lstStyle/>
          <a:p>
            <a:pPr algn="ctr" defTabSz="914298"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" y="3911187"/>
            <a:ext cx="1570091" cy="203131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prstTxWarp prst="textNoShape">
              <a:avLst/>
            </a:prstTxWarp>
            <a:spAutoFit/>
          </a:bodyPr>
          <a:lstStyle/>
          <a:p>
            <a:pPr defTabSz="914298"/>
            <a:r>
              <a:rPr lang="en-US" b="1" dirty="0" err="1">
                <a:solidFill>
                  <a:srgbClr val="FF0000"/>
                </a:solidFill>
                <a:latin typeface="Arial"/>
              </a:rPr>
              <a:t>LR</a:t>
            </a:r>
            <a:r>
              <a:rPr lang="en-US" b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Arial"/>
              </a:rPr>
              <a:t>LHeC</a:t>
            </a:r>
            <a:r>
              <a:rPr lang="en-US" b="1" dirty="0">
                <a:solidFill>
                  <a:srgbClr val="FF0000"/>
                </a:solidFill>
                <a:latin typeface="Arial"/>
              </a:rPr>
              <a:t>:</a:t>
            </a:r>
          </a:p>
          <a:p>
            <a:pPr defTabSz="914298"/>
            <a:r>
              <a:rPr lang="en-US" b="1" dirty="0" err="1">
                <a:solidFill>
                  <a:srgbClr val="FF0000"/>
                </a:solidFill>
                <a:latin typeface="Arial"/>
              </a:rPr>
              <a:t>recirculating</a:t>
            </a:r>
            <a:endParaRPr lang="en-US" b="1" dirty="0">
              <a:solidFill>
                <a:srgbClr val="FF0000"/>
              </a:solidFill>
              <a:latin typeface="Arial"/>
            </a:endParaRPr>
          </a:p>
          <a:p>
            <a:pPr defTabSz="914298"/>
            <a:r>
              <a:rPr lang="en-US" b="1" dirty="0" err="1">
                <a:solidFill>
                  <a:srgbClr val="FF0000"/>
                </a:solidFill>
                <a:latin typeface="Arial"/>
              </a:rPr>
              <a:t>linac</a:t>
            </a:r>
            <a:r>
              <a:rPr lang="en-US" b="1" dirty="0">
                <a:solidFill>
                  <a:srgbClr val="FF0000"/>
                </a:solidFill>
                <a:latin typeface="Arial"/>
              </a:rPr>
              <a:t> with</a:t>
            </a:r>
          </a:p>
          <a:p>
            <a:pPr defTabSz="914298"/>
            <a:r>
              <a:rPr lang="en-US" b="1" dirty="0">
                <a:solidFill>
                  <a:srgbClr val="FF0000"/>
                </a:solidFill>
                <a:latin typeface="Arial"/>
              </a:rPr>
              <a:t>energy </a:t>
            </a:r>
          </a:p>
          <a:p>
            <a:pPr defTabSz="914298"/>
            <a:r>
              <a:rPr lang="en-US" b="1" dirty="0">
                <a:solidFill>
                  <a:srgbClr val="FF0000"/>
                </a:solidFill>
                <a:latin typeface="Arial"/>
              </a:rPr>
              <a:t>recovery,</a:t>
            </a:r>
          </a:p>
          <a:p>
            <a:pPr defTabSz="914298"/>
            <a:r>
              <a:rPr lang="en-US" b="1" dirty="0">
                <a:solidFill>
                  <a:srgbClr val="FF0000"/>
                </a:solidFill>
                <a:latin typeface="Arial"/>
              </a:rPr>
              <a:t>or straight</a:t>
            </a:r>
          </a:p>
          <a:p>
            <a:pPr defTabSz="914298"/>
            <a:r>
              <a:rPr lang="en-US" b="1" dirty="0" err="1" smtClean="0">
                <a:solidFill>
                  <a:srgbClr val="FF0000"/>
                </a:solidFill>
                <a:latin typeface="Arial"/>
              </a:rPr>
              <a:t>linac</a:t>
            </a:r>
            <a:endParaRPr lang="en-US" b="1" dirty="0" smtClean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17" name="Straight Connector 16"/>
          <p:cNvCxnSpPr>
            <a:stCxn id="20" idx="2"/>
          </p:cNvCxnSpPr>
          <p:nvPr/>
        </p:nvCxnSpPr>
        <p:spPr>
          <a:xfrm rot="16200000" flipH="1">
            <a:off x="-476249" y="3455590"/>
            <a:ext cx="3238500" cy="15240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22" name="Footer Placeholder 2"/>
          <p:cNvSpPr txBox="1">
            <a:spLocks/>
          </p:cNvSpPr>
          <p:nvPr/>
        </p:nvSpPr>
        <p:spPr>
          <a:xfrm>
            <a:off x="6351588" y="4049801"/>
            <a:ext cx="2438400" cy="501606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600" smtClean="0">
                <a:solidFill>
                  <a:prstClr val="black">
                    <a:tint val="75000"/>
                  </a:prstClr>
                </a:solidFill>
              </a:rPr>
              <a:t>S. Myers ECFA-EPS, </a:t>
            </a:r>
            <a:br>
              <a:rPr lang="en-US" sz="1600" smtClean="0">
                <a:solidFill>
                  <a:prstClr val="black">
                    <a:tint val="75000"/>
                  </a:prstClr>
                </a:solidFill>
              </a:rPr>
            </a:br>
            <a:r>
              <a:rPr lang="en-US" sz="1600" smtClean="0">
                <a:solidFill>
                  <a:prstClr val="black">
                    <a:tint val="75000"/>
                  </a:prstClr>
                </a:solidFill>
              </a:rPr>
              <a:t>Grenoble July 23, 2011</a:t>
            </a:r>
          </a:p>
          <a:p>
            <a:endParaRPr lang="en-US" sz="16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03481" y="818784"/>
            <a:ext cx="2300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 options</a:t>
            </a:r>
            <a:r>
              <a:rPr lang="en-US" dirty="0">
                <a:solidFill>
                  <a:srgbClr val="FF0000"/>
                </a:solidFill>
              </a:rPr>
              <a:t>: </a:t>
            </a:r>
            <a:r>
              <a:rPr lang="en-US" dirty="0" smtClean="0">
                <a:solidFill>
                  <a:srgbClr val="FF0000"/>
                </a:solidFill>
              </a:rPr>
              <a:t>ring-ring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and </a:t>
            </a:r>
            <a:r>
              <a:rPr lang="en-US" dirty="0" err="1" smtClean="0">
                <a:solidFill>
                  <a:srgbClr val="FF0000"/>
                </a:solidFill>
              </a:rPr>
              <a:t>linac</a:t>
            </a:r>
            <a:r>
              <a:rPr lang="en-US" dirty="0" smtClean="0">
                <a:solidFill>
                  <a:srgbClr val="FF0000"/>
                </a:solidFill>
              </a:rPr>
              <a:t>-ring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11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6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Observation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Higgs</a:t>
            </a:r>
            <a:r>
              <a:rPr lang="de-DE" dirty="0"/>
              <a:t> </a:t>
            </a:r>
            <a:r>
              <a:rPr lang="de-DE" dirty="0" err="1"/>
              <a:t>Boson</a:t>
            </a:r>
            <a:r>
              <a:rPr lang="de-DE" dirty="0"/>
              <a:t>: A </a:t>
            </a:r>
            <a:r>
              <a:rPr lang="de-DE" dirty="0" err="1"/>
              <a:t>C</a:t>
            </a:r>
            <a:r>
              <a:rPr lang="de-DE" dirty="0" err="1" smtClean="0"/>
              <a:t>entennial</a:t>
            </a:r>
            <a:r>
              <a:rPr lang="de-DE" dirty="0" smtClean="0"/>
              <a:t> </a:t>
            </a:r>
            <a:r>
              <a:rPr lang="de-DE" dirty="0"/>
              <a:t>D</a:t>
            </a:r>
            <a:r>
              <a:rPr lang="de-DE" dirty="0" smtClean="0"/>
              <a:t>iscovery</a:t>
            </a:r>
          </a:p>
        </p:txBody>
      </p:sp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6621463" y="1998663"/>
            <a:ext cx="317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>
                <a:solidFill>
                  <a:schemeClr val="bg1"/>
                </a:solidFill>
              </a:rPr>
              <a:t>µ</a:t>
            </a:r>
          </a:p>
        </p:txBody>
      </p:sp>
      <p:sp>
        <p:nvSpPr>
          <p:cNvPr id="5125" name="TextBox 6"/>
          <p:cNvSpPr txBox="1">
            <a:spLocks noChangeArrowheads="1"/>
          </p:cNvSpPr>
          <p:nvPr/>
        </p:nvSpPr>
        <p:spPr bwMode="auto">
          <a:xfrm>
            <a:off x="7496175" y="1981200"/>
            <a:ext cx="317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>
                <a:solidFill>
                  <a:schemeClr val="bg1"/>
                </a:solidFill>
              </a:rPr>
              <a:t>µ</a:t>
            </a:r>
          </a:p>
        </p:txBody>
      </p:sp>
      <p:sp>
        <p:nvSpPr>
          <p:cNvPr id="5126" name="TextBox 7"/>
          <p:cNvSpPr txBox="1">
            <a:spLocks noChangeArrowheads="1"/>
          </p:cNvSpPr>
          <p:nvPr/>
        </p:nvSpPr>
        <p:spPr bwMode="auto">
          <a:xfrm>
            <a:off x="8494713" y="4298950"/>
            <a:ext cx="317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>
                <a:solidFill>
                  <a:schemeClr val="bg1"/>
                </a:solidFill>
              </a:rPr>
              <a:t>µ</a:t>
            </a:r>
          </a:p>
        </p:txBody>
      </p:sp>
      <p:sp>
        <p:nvSpPr>
          <p:cNvPr id="5127" name="TextBox 8"/>
          <p:cNvSpPr txBox="1">
            <a:spLocks noChangeArrowheads="1"/>
          </p:cNvSpPr>
          <p:nvPr/>
        </p:nvSpPr>
        <p:spPr bwMode="auto">
          <a:xfrm>
            <a:off x="7243763" y="4641850"/>
            <a:ext cx="317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>
                <a:solidFill>
                  <a:schemeClr val="bg1"/>
                </a:solidFill>
              </a:rPr>
              <a:t>µ</a:t>
            </a:r>
          </a:p>
        </p:txBody>
      </p:sp>
      <p:sp>
        <p:nvSpPr>
          <p:cNvPr id="5128" name="TextBox 9"/>
          <p:cNvSpPr txBox="1">
            <a:spLocks noChangeArrowheads="1"/>
          </p:cNvSpPr>
          <p:nvPr/>
        </p:nvSpPr>
        <p:spPr bwMode="auto">
          <a:xfrm>
            <a:off x="6072188" y="5214938"/>
            <a:ext cx="27908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2400">
                <a:solidFill>
                  <a:schemeClr val="bg1"/>
                </a:solidFill>
              </a:rPr>
              <a:t>Higgs </a:t>
            </a:r>
            <a:r>
              <a:rPr lang="de-DE" sz="2400">
                <a:solidFill>
                  <a:schemeClr val="bg1"/>
                </a:solidFill>
                <a:sym typeface="Wingdings" pitchFamily="2" charset="2"/>
              </a:rPr>
              <a:t> ZZ 4 µ</a:t>
            </a:r>
            <a:endParaRPr lang="de-DE" sz="2400">
              <a:solidFill>
                <a:schemeClr val="bg1"/>
              </a:solidFill>
            </a:endParaRPr>
          </a:p>
        </p:txBody>
      </p:sp>
      <p:pic>
        <p:nvPicPr>
          <p:cNvPr id="3" name="Picture 2" descr="Hgg-FloatingScale-Short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957" y="982424"/>
            <a:ext cx="5654697" cy="548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28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92100" y="103188"/>
            <a:ext cx="8520113" cy="54451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l"/>
            <a:r>
              <a:rPr lang="de-DE" dirty="0" smtClean="0"/>
              <a:t>FCC-</a:t>
            </a:r>
            <a:r>
              <a:rPr lang="de-DE" dirty="0" err="1" smtClean="0"/>
              <a:t>hh</a:t>
            </a:r>
            <a:r>
              <a:rPr lang="de-DE" dirty="0" smtClean="0"/>
              <a:t>: </a:t>
            </a:r>
            <a:r>
              <a:rPr lang="de-DE" dirty="0" err="1" smtClean="0"/>
              <a:t>Beyond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High-</a:t>
            </a:r>
            <a:r>
              <a:rPr lang="de-DE" dirty="0" err="1" smtClean="0"/>
              <a:t>Energy</a:t>
            </a:r>
            <a:r>
              <a:rPr lang="de-DE" dirty="0" smtClean="0"/>
              <a:t> LHC</a:t>
            </a:r>
            <a:endParaRPr lang="de-DE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79512" y="827273"/>
            <a:ext cx="8200638" cy="451505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20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2000" b="0" dirty="0" smtClean="0"/>
              <a:t>Studies on a </a:t>
            </a:r>
            <a:r>
              <a:rPr lang="de-DE" sz="2000" b="0" dirty="0" err="1" smtClean="0"/>
              <a:t>new</a:t>
            </a:r>
            <a:r>
              <a:rPr lang="de-DE" sz="2000" b="0" dirty="0" smtClean="0"/>
              <a:t> 80-100 km </a:t>
            </a:r>
            <a:r>
              <a:rPr lang="de-DE" sz="2000" b="0" dirty="0" err="1" smtClean="0"/>
              <a:t>tunnel</a:t>
            </a:r>
            <a:r>
              <a:rPr lang="de-DE" sz="2000" b="0" dirty="0" smtClean="0"/>
              <a:t> @ </a:t>
            </a:r>
            <a:r>
              <a:rPr lang="de-DE" sz="2000" b="0" dirty="0" err="1" smtClean="0"/>
              <a:t>Geneva</a:t>
            </a:r>
            <a:r>
              <a:rPr lang="de-DE" sz="2000" b="0" dirty="0" smtClean="0"/>
              <a:t> (</a:t>
            </a:r>
            <a:r>
              <a:rPr lang="de-DE" sz="2000" b="0" dirty="0" err="1" smtClean="0"/>
              <a:t>see</a:t>
            </a:r>
            <a:r>
              <a:rPr lang="de-DE" sz="2000" b="0" dirty="0" smtClean="0"/>
              <a:t> FCC-</a:t>
            </a:r>
            <a:r>
              <a:rPr lang="de-DE" sz="2000" b="0" dirty="0" err="1" smtClean="0"/>
              <a:t>ee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before</a:t>
            </a:r>
            <a:r>
              <a:rPr lang="de-DE" sz="2000" b="0" dirty="0" smtClean="0"/>
              <a:t>)</a:t>
            </a:r>
            <a:endParaRPr lang="de-DE" b="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9" t="2492" r="224" b="229"/>
          <a:stretch>
            <a:fillRect/>
          </a:stretch>
        </p:blipFill>
        <p:spPr bwMode="auto">
          <a:xfrm>
            <a:off x="179512" y="1352896"/>
            <a:ext cx="5759450" cy="504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5869" t="2492" r="224" b="22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36520" y="1569812"/>
            <a:ext cx="4393450" cy="830997"/>
          </a:xfrm>
          <a:prstGeom prst="rect">
            <a:avLst/>
          </a:prstGeom>
          <a:solidFill>
            <a:srgbClr val="00A5EB"/>
          </a:solidFill>
        </p:spPr>
        <p:txBody>
          <a:bodyPr wrap="none" rtlCol="0">
            <a:spAutoFit/>
          </a:bodyPr>
          <a:lstStyle/>
          <a:p>
            <a:pPr marL="3175" lvl="1"/>
            <a:r>
              <a:rPr lang="en-US" sz="1600" b="0" dirty="0" smtClean="0">
                <a:solidFill>
                  <a:schemeClr val="bg1"/>
                </a:solidFill>
              </a:rPr>
              <a:t>  </a:t>
            </a:r>
            <a:r>
              <a:rPr lang="en-US" sz="1600" b="0" dirty="0">
                <a:solidFill>
                  <a:schemeClr val="bg1"/>
                </a:solidFill>
              </a:rPr>
              <a:t>42 </a:t>
            </a:r>
            <a:r>
              <a:rPr lang="en-US" sz="1600" b="0" dirty="0" err="1" smtClean="0">
                <a:solidFill>
                  <a:schemeClr val="bg1"/>
                </a:solidFill>
              </a:rPr>
              <a:t>TeV</a:t>
            </a:r>
            <a:r>
              <a:rPr lang="en-US" sz="1600" b="0" dirty="0" smtClean="0">
                <a:solidFill>
                  <a:schemeClr val="bg1"/>
                </a:solidFill>
              </a:rPr>
              <a:t> with  </a:t>
            </a:r>
            <a:r>
              <a:rPr lang="en-US" sz="1600" b="0" dirty="0">
                <a:solidFill>
                  <a:schemeClr val="bg1"/>
                </a:solidFill>
              </a:rPr>
              <a:t>8.3 T using present LHC dipoles</a:t>
            </a:r>
          </a:p>
          <a:p>
            <a:pPr marL="3175" lvl="1"/>
            <a:r>
              <a:rPr lang="en-US" sz="1600" b="0" dirty="0">
                <a:solidFill>
                  <a:schemeClr val="bg1"/>
                </a:solidFill>
              </a:rPr>
              <a:t>  80 </a:t>
            </a:r>
            <a:r>
              <a:rPr lang="en-US" sz="1600" b="0" dirty="0" err="1">
                <a:solidFill>
                  <a:schemeClr val="bg1"/>
                </a:solidFill>
              </a:rPr>
              <a:t>TeV</a:t>
            </a:r>
            <a:r>
              <a:rPr lang="en-US" sz="1600" b="0" dirty="0">
                <a:solidFill>
                  <a:schemeClr val="bg1"/>
                </a:solidFill>
              </a:rPr>
              <a:t> </a:t>
            </a:r>
            <a:r>
              <a:rPr lang="en-US" sz="1600" b="0" dirty="0" smtClean="0">
                <a:solidFill>
                  <a:schemeClr val="bg1"/>
                </a:solidFill>
              </a:rPr>
              <a:t>with  15 </a:t>
            </a:r>
            <a:r>
              <a:rPr lang="en-US" sz="1600" b="0" dirty="0">
                <a:solidFill>
                  <a:schemeClr val="bg1"/>
                </a:solidFill>
              </a:rPr>
              <a:t>T  based on Nb</a:t>
            </a:r>
            <a:r>
              <a:rPr lang="en-US" sz="1600" b="0" baseline="-25000" dirty="0">
                <a:solidFill>
                  <a:schemeClr val="bg1"/>
                </a:solidFill>
              </a:rPr>
              <a:t>3</a:t>
            </a:r>
            <a:r>
              <a:rPr lang="en-US" sz="1600" b="0" dirty="0">
                <a:solidFill>
                  <a:schemeClr val="bg1"/>
                </a:solidFill>
              </a:rPr>
              <a:t>Sn dipoles</a:t>
            </a:r>
          </a:p>
          <a:p>
            <a:pPr marL="3175" lvl="1"/>
            <a:r>
              <a:rPr lang="en-US" sz="1600" b="0" dirty="0">
                <a:solidFill>
                  <a:schemeClr val="bg1"/>
                </a:solidFill>
              </a:rPr>
              <a:t>100 </a:t>
            </a:r>
            <a:r>
              <a:rPr lang="en-US" sz="1600" b="0" dirty="0" err="1">
                <a:solidFill>
                  <a:schemeClr val="bg1"/>
                </a:solidFill>
              </a:rPr>
              <a:t>TeV</a:t>
            </a:r>
            <a:r>
              <a:rPr lang="en-US" sz="1600" b="0" dirty="0">
                <a:solidFill>
                  <a:schemeClr val="bg1"/>
                </a:solidFill>
              </a:rPr>
              <a:t> </a:t>
            </a:r>
            <a:r>
              <a:rPr lang="en-US" sz="1600" b="0" dirty="0" smtClean="0">
                <a:solidFill>
                  <a:schemeClr val="bg1"/>
                </a:solidFill>
              </a:rPr>
              <a:t>with  20 </a:t>
            </a:r>
            <a:r>
              <a:rPr lang="en-US" sz="1600" b="0" dirty="0">
                <a:solidFill>
                  <a:schemeClr val="bg1"/>
                </a:solidFill>
              </a:rPr>
              <a:t>T based on HTS </a:t>
            </a:r>
            <a:r>
              <a:rPr lang="en-US" sz="1600" b="0" dirty="0" smtClean="0">
                <a:solidFill>
                  <a:schemeClr val="bg1"/>
                </a:solidFill>
              </a:rPr>
              <a:t>dipoles</a:t>
            </a:r>
            <a:endParaRPr lang="en-US" sz="16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05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92100" y="103188"/>
            <a:ext cx="8520113" cy="54451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l"/>
            <a:r>
              <a:rPr lang="de-DE" dirty="0" smtClean="0"/>
              <a:t>But </a:t>
            </a:r>
            <a:r>
              <a:rPr lang="de-DE" dirty="0" err="1" smtClean="0"/>
              <a:t>beware</a:t>
            </a:r>
            <a:r>
              <a:rPr lang="de-DE" dirty="0" smtClean="0"/>
              <a:t> ...</a:t>
            </a:r>
            <a:endParaRPr lang="de-DE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79512" y="827273"/>
            <a:ext cx="8200638" cy="451505"/>
          </a:xfrm>
          <a:prstGeom prst="rect">
            <a:avLst/>
          </a:prstGeom>
        </p:spPr>
        <p:txBody>
          <a:bodyPr/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20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800" b="0" dirty="0" err="1" smtClean="0"/>
              <a:t>Others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tried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to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think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big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before</a:t>
            </a:r>
            <a:r>
              <a:rPr lang="de-DE" sz="1800" b="0" dirty="0" smtClean="0"/>
              <a:t>!</a:t>
            </a:r>
          </a:p>
          <a:p>
            <a:r>
              <a:rPr lang="de-DE" sz="1800" b="0" dirty="0" smtClean="0"/>
              <a:t>Super-</a:t>
            </a:r>
            <a:r>
              <a:rPr lang="de-DE" sz="1800" b="0" dirty="0" err="1" smtClean="0"/>
              <a:t>conduction</a:t>
            </a:r>
            <a:r>
              <a:rPr lang="de-DE" sz="1800" b="0" dirty="0" smtClean="0"/>
              <a:t> Super</a:t>
            </a:r>
            <a:br>
              <a:rPr lang="de-DE" sz="1800" b="0" dirty="0" smtClean="0"/>
            </a:br>
            <a:r>
              <a:rPr lang="de-DE" sz="1800" b="0" dirty="0" err="1" smtClean="0"/>
              <a:t>Collider</a:t>
            </a:r>
            <a:r>
              <a:rPr lang="de-DE" sz="1800" b="0" dirty="0" smtClean="0"/>
              <a:t> SSC (USA)</a:t>
            </a:r>
          </a:p>
          <a:p>
            <a:pPr marL="365125" lvl="1"/>
            <a:r>
              <a:rPr lang="de-DE" sz="1600" b="0" dirty="0">
                <a:solidFill>
                  <a:srgbClr val="00A5EB"/>
                </a:solidFill>
              </a:rPr>
              <a:t>p</a:t>
            </a:r>
            <a:r>
              <a:rPr lang="de-DE" sz="1600" b="0" dirty="0" smtClean="0">
                <a:solidFill>
                  <a:srgbClr val="00A5EB"/>
                </a:solidFill>
              </a:rPr>
              <a:t>p </a:t>
            </a:r>
            <a:r>
              <a:rPr lang="de-DE" sz="1600" b="0" dirty="0" err="1" smtClean="0">
                <a:solidFill>
                  <a:srgbClr val="00A5EB"/>
                </a:solidFill>
              </a:rPr>
              <a:t>collider</a:t>
            </a:r>
            <a:r>
              <a:rPr lang="de-DE" sz="1600" b="0" dirty="0" smtClean="0">
                <a:solidFill>
                  <a:srgbClr val="00A5EB"/>
                </a:solidFill>
              </a:rPr>
              <a:t> in 87 km </a:t>
            </a:r>
            <a:r>
              <a:rPr lang="de-DE" sz="1600" b="0" dirty="0" err="1" smtClean="0">
                <a:solidFill>
                  <a:srgbClr val="00A5EB"/>
                </a:solidFill>
              </a:rPr>
              <a:t>tunnel</a:t>
            </a:r>
            <a:endParaRPr lang="de-DE" sz="1600" b="0" dirty="0" smtClean="0">
              <a:solidFill>
                <a:srgbClr val="00A5EB"/>
              </a:solidFill>
            </a:endParaRPr>
          </a:p>
          <a:p>
            <a:pPr marL="365125" lvl="1"/>
            <a:r>
              <a:rPr lang="de-DE" sz="1600" b="0" dirty="0" err="1">
                <a:solidFill>
                  <a:srgbClr val="00A5EB"/>
                </a:solidFill>
              </a:rPr>
              <a:t>f</a:t>
            </a:r>
            <a:r>
              <a:rPr lang="de-DE" sz="1600" b="0" dirty="0" err="1" smtClean="0">
                <a:solidFill>
                  <a:srgbClr val="00A5EB"/>
                </a:solidFill>
              </a:rPr>
              <a:t>irst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ideas</a:t>
            </a:r>
            <a:r>
              <a:rPr lang="de-DE" sz="1600" b="0" dirty="0" smtClean="0">
                <a:solidFill>
                  <a:srgbClr val="00A5EB"/>
                </a:solidFill>
              </a:rPr>
              <a:t> in1983, </a:t>
            </a:r>
            <a:br>
              <a:rPr lang="de-DE" sz="1600" b="0" dirty="0" smtClean="0">
                <a:solidFill>
                  <a:srgbClr val="00A5EB"/>
                </a:solidFill>
              </a:rPr>
            </a:br>
            <a:r>
              <a:rPr lang="de-DE" sz="1600" b="0" dirty="0" err="1" smtClean="0">
                <a:solidFill>
                  <a:srgbClr val="00A5EB"/>
                </a:solidFill>
              </a:rPr>
              <a:t>construction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since</a:t>
            </a:r>
            <a:r>
              <a:rPr lang="de-DE" sz="1600" b="0" dirty="0" smtClean="0">
                <a:solidFill>
                  <a:srgbClr val="00A5EB"/>
                </a:solidFill>
              </a:rPr>
              <a:t> 1987, </a:t>
            </a:r>
          </a:p>
          <a:p>
            <a:pPr marL="365125" lvl="1"/>
            <a:r>
              <a:rPr lang="de-DE" sz="1600" b="0" dirty="0" err="1">
                <a:solidFill>
                  <a:srgbClr val="00A5EB"/>
                </a:solidFill>
              </a:rPr>
              <a:t>s</a:t>
            </a:r>
            <a:r>
              <a:rPr lang="de-DE" sz="1600" b="0" dirty="0" err="1" smtClean="0">
                <a:solidFill>
                  <a:srgbClr val="00A5EB"/>
                </a:solidFill>
              </a:rPr>
              <a:t>topped</a:t>
            </a:r>
            <a:r>
              <a:rPr lang="de-DE" sz="1600" b="0" dirty="0" smtClean="0">
                <a:solidFill>
                  <a:srgbClr val="00A5EB"/>
                </a:solidFill>
              </a:rPr>
              <a:t> in 1993 </a:t>
            </a:r>
            <a:r>
              <a:rPr lang="de-DE" sz="1600" b="0" dirty="0" err="1" smtClean="0">
                <a:solidFill>
                  <a:srgbClr val="00A5EB"/>
                </a:solidFill>
              </a:rPr>
              <a:t>by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Congress</a:t>
            </a:r>
            <a:r>
              <a:rPr lang="de-DE" sz="1600" b="0" dirty="0" smtClean="0">
                <a:solidFill>
                  <a:srgbClr val="00A5EB"/>
                </a:solidFill>
              </a:rPr>
              <a:t>, </a:t>
            </a:r>
            <a:r>
              <a:rPr lang="de-DE" sz="1600" b="0" dirty="0" err="1" smtClean="0">
                <a:solidFill>
                  <a:srgbClr val="00A5EB"/>
                </a:solidFill>
              </a:rPr>
              <a:t>with</a:t>
            </a:r>
            <a:r>
              <a:rPr lang="de-DE" sz="1600" b="0" dirty="0" smtClean="0">
                <a:solidFill>
                  <a:srgbClr val="00A5EB"/>
                </a:solidFill>
              </a:rPr>
              <a:t> half</a:t>
            </a:r>
            <a:br>
              <a:rPr lang="de-DE" sz="1600" b="0" dirty="0" smtClean="0">
                <a:solidFill>
                  <a:srgbClr val="00A5EB"/>
                </a:solidFill>
              </a:rPr>
            </a:br>
            <a:r>
              <a:rPr lang="de-DE" sz="1600" b="0" dirty="0" err="1" smtClean="0">
                <a:solidFill>
                  <a:srgbClr val="00A5EB"/>
                </a:solidFill>
              </a:rPr>
              <a:t>the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tunnel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ready</a:t>
            </a:r>
            <a:r>
              <a:rPr lang="de-DE" sz="1600" b="0" dirty="0" smtClean="0">
                <a:solidFill>
                  <a:srgbClr val="00A5EB"/>
                </a:solidFill>
              </a:rPr>
              <a:t>. </a:t>
            </a:r>
            <a:r>
              <a:rPr lang="de-DE" sz="1600" b="0" dirty="0" err="1" smtClean="0">
                <a:solidFill>
                  <a:srgbClr val="00A5EB"/>
                </a:solidFill>
              </a:rPr>
              <a:t>Reason</a:t>
            </a:r>
            <a:r>
              <a:rPr lang="de-DE" sz="1600" b="0" dirty="0" smtClean="0">
                <a:solidFill>
                  <a:srgbClr val="00A5EB"/>
                </a:solidFill>
              </a:rPr>
              <a:t>: </a:t>
            </a:r>
            <a:r>
              <a:rPr lang="de-DE" sz="1600" b="0" dirty="0" err="1" smtClean="0">
                <a:solidFill>
                  <a:srgbClr val="00A5EB"/>
                </a:solidFill>
              </a:rPr>
              <a:t>Cost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increase</a:t>
            </a:r>
            <a:r>
              <a:rPr lang="de-DE" sz="1600" b="0" dirty="0" smtClean="0">
                <a:solidFill>
                  <a:srgbClr val="00A5EB"/>
                </a:solidFill>
              </a:rPr>
              <a:t>…</a:t>
            </a:r>
          </a:p>
          <a:p>
            <a:pPr marL="365125" lvl="1"/>
            <a:r>
              <a:rPr lang="de-DE" sz="1600" b="0" dirty="0" smtClean="0">
                <a:solidFill>
                  <a:srgbClr val="00A5EB"/>
                </a:solidFill>
              </a:rPr>
              <a:t> </a:t>
            </a:r>
          </a:p>
          <a:p>
            <a:r>
              <a:rPr lang="de-DE" sz="1800" b="0" dirty="0" smtClean="0"/>
              <a:t>UNK in </a:t>
            </a:r>
            <a:r>
              <a:rPr lang="de-DE" sz="1800" b="0" dirty="0" err="1" smtClean="0"/>
              <a:t>Serphukov</a:t>
            </a:r>
            <a:r>
              <a:rPr lang="de-DE" sz="1800" b="0" dirty="0" smtClean="0"/>
              <a:t>: 21 km pp </a:t>
            </a:r>
            <a:r>
              <a:rPr lang="de-DE" sz="1800" b="0" dirty="0" err="1" smtClean="0"/>
              <a:t>storage</a:t>
            </a:r>
            <a:r>
              <a:rPr lang="de-DE" sz="1800" b="0" dirty="0" smtClean="0"/>
              <a:t> ring </a:t>
            </a:r>
            <a:br>
              <a:rPr lang="de-DE" sz="1800" b="0" dirty="0" smtClean="0"/>
            </a:br>
            <a:r>
              <a:rPr lang="de-DE" sz="1800" b="0" dirty="0" err="1" smtClean="0"/>
              <a:t>with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up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to</a:t>
            </a:r>
            <a:r>
              <a:rPr lang="de-DE" sz="1800" b="0" dirty="0" smtClean="0"/>
              <a:t> 6 </a:t>
            </a:r>
            <a:r>
              <a:rPr lang="de-DE" sz="1800" b="0" dirty="0" err="1" smtClean="0"/>
              <a:t>TeV</a:t>
            </a:r>
            <a:r>
              <a:rPr lang="de-DE" sz="1800" b="0" dirty="0" smtClean="0"/>
              <a:t> CMS </a:t>
            </a:r>
            <a:r>
              <a:rPr lang="de-DE" sz="1800" b="0" dirty="0" err="1" smtClean="0"/>
              <a:t>energy</a:t>
            </a:r>
            <a:r>
              <a:rPr lang="de-DE" sz="1800" b="0" dirty="0" smtClean="0"/>
              <a:t> (</a:t>
            </a:r>
            <a:r>
              <a:rPr lang="de-DE" sz="1800" b="0" dirty="0" err="1" smtClean="0"/>
              <a:t>planned</a:t>
            </a:r>
            <a:r>
              <a:rPr lang="de-DE" sz="1800" b="0" dirty="0" smtClean="0"/>
              <a:t> 1983)</a:t>
            </a:r>
            <a:endParaRPr lang="de-DE" sz="1600" b="0" dirty="0" smtClean="0">
              <a:solidFill>
                <a:srgbClr val="00A5EB"/>
              </a:solidFill>
            </a:endParaRPr>
          </a:p>
          <a:p>
            <a:pPr marL="365125" lvl="1"/>
            <a:r>
              <a:rPr lang="de-DE" sz="1600" b="0" dirty="0" err="1">
                <a:solidFill>
                  <a:srgbClr val="00A5EB"/>
                </a:solidFill>
              </a:rPr>
              <a:t>l</a:t>
            </a:r>
            <a:r>
              <a:rPr lang="de-DE" sz="1600" b="0" dirty="0" err="1" smtClean="0">
                <a:solidFill>
                  <a:srgbClr val="00A5EB"/>
                </a:solidFill>
              </a:rPr>
              <a:t>ater</a:t>
            </a:r>
            <a:r>
              <a:rPr lang="de-DE" sz="1600" b="0" dirty="0" smtClean="0">
                <a:solidFill>
                  <a:srgbClr val="00A5EB"/>
                </a:solidFill>
              </a:rPr>
              <a:t> de-</a:t>
            </a:r>
            <a:r>
              <a:rPr lang="de-DE" sz="1600" b="0" dirty="0" err="1" smtClean="0">
                <a:solidFill>
                  <a:srgbClr val="00A5EB"/>
                </a:solidFill>
              </a:rPr>
              <a:t>staged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to</a:t>
            </a:r>
            <a:r>
              <a:rPr lang="de-DE" sz="1600" b="0" dirty="0" smtClean="0">
                <a:solidFill>
                  <a:srgbClr val="00A5EB"/>
                </a:solidFill>
              </a:rPr>
              <a:t> a 2*600 </a:t>
            </a:r>
            <a:r>
              <a:rPr lang="de-DE" sz="1600" b="0" dirty="0" err="1" smtClean="0">
                <a:solidFill>
                  <a:srgbClr val="00A5EB"/>
                </a:solidFill>
              </a:rPr>
              <a:t>GeV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machine</a:t>
            </a:r>
            <a:r>
              <a:rPr lang="de-DE" sz="1600" b="0" dirty="0" smtClean="0">
                <a:solidFill>
                  <a:srgbClr val="00A5EB"/>
                </a:solidFill>
              </a:rPr>
              <a:t> (U-600). </a:t>
            </a:r>
          </a:p>
          <a:p>
            <a:pPr marL="365125" lvl="1"/>
            <a:r>
              <a:rPr lang="de-DE" sz="1600" b="0" dirty="0" smtClean="0">
                <a:solidFill>
                  <a:srgbClr val="00A5EB"/>
                </a:solidFill>
              </a:rPr>
              <a:t>in 1998, 75% </a:t>
            </a:r>
            <a:r>
              <a:rPr lang="de-DE" sz="1600" b="0" dirty="0" err="1" smtClean="0">
                <a:solidFill>
                  <a:srgbClr val="00A5EB"/>
                </a:solidFill>
              </a:rPr>
              <a:t>of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the</a:t>
            </a:r>
            <a:r>
              <a:rPr lang="de-DE" sz="1600" b="0" dirty="0" smtClean="0">
                <a:solidFill>
                  <a:srgbClr val="00A5EB"/>
                </a:solidFill>
              </a:rPr>
              <a:t> U-600 </a:t>
            </a:r>
            <a:r>
              <a:rPr lang="de-DE" sz="1600" b="0" dirty="0" err="1" smtClean="0">
                <a:solidFill>
                  <a:srgbClr val="00A5EB"/>
                </a:solidFill>
              </a:rPr>
              <a:t>dipoles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available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and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br>
              <a:rPr lang="de-DE" sz="1600" b="0" dirty="0" smtClean="0">
                <a:solidFill>
                  <a:srgbClr val="00A5EB"/>
                </a:solidFill>
              </a:rPr>
            </a:br>
            <a:r>
              <a:rPr lang="de-DE" sz="1600" b="0" dirty="0" err="1" smtClean="0">
                <a:solidFill>
                  <a:srgbClr val="00A5EB"/>
                </a:solidFill>
              </a:rPr>
              <a:t>mostly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tested</a:t>
            </a:r>
            <a:r>
              <a:rPr lang="de-DE" sz="1600" b="0" dirty="0" smtClean="0">
                <a:solidFill>
                  <a:srgbClr val="00A5EB"/>
                </a:solidFill>
              </a:rPr>
              <a:t>. A </a:t>
            </a:r>
            <a:r>
              <a:rPr lang="de-DE" sz="1600" b="0" dirty="0" err="1" smtClean="0">
                <a:solidFill>
                  <a:srgbClr val="00A5EB"/>
                </a:solidFill>
              </a:rPr>
              <a:t>quarter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of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the</a:t>
            </a:r>
            <a:r>
              <a:rPr lang="de-DE" sz="1600" b="0" dirty="0" smtClean="0">
                <a:solidFill>
                  <a:srgbClr val="00A5EB"/>
                </a:solidFill>
              </a:rPr>
              <a:t> ring </a:t>
            </a:r>
            <a:r>
              <a:rPr lang="de-DE" sz="1600" b="0" dirty="0" err="1" smtClean="0">
                <a:solidFill>
                  <a:srgbClr val="00A5EB"/>
                </a:solidFill>
              </a:rPr>
              <a:t>ready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for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br>
              <a:rPr lang="de-DE" sz="1600" b="0" dirty="0" smtClean="0">
                <a:solidFill>
                  <a:srgbClr val="00A5EB"/>
                </a:solidFill>
              </a:rPr>
            </a:br>
            <a:r>
              <a:rPr lang="de-DE" sz="1600" b="0" dirty="0" err="1" smtClean="0">
                <a:solidFill>
                  <a:srgbClr val="00A5EB"/>
                </a:solidFill>
              </a:rPr>
              <a:t>installation</a:t>
            </a:r>
            <a:r>
              <a:rPr lang="de-DE" sz="1600" b="0" dirty="0" smtClean="0">
                <a:solidFill>
                  <a:srgbClr val="00A5EB"/>
                </a:solidFill>
              </a:rPr>
              <a:t>.</a:t>
            </a:r>
          </a:p>
          <a:p>
            <a:pPr marL="365125" lvl="1"/>
            <a:r>
              <a:rPr lang="de-DE" sz="1600" b="0" dirty="0" err="1">
                <a:solidFill>
                  <a:srgbClr val="00A5EB"/>
                </a:solidFill>
              </a:rPr>
              <a:t>c</a:t>
            </a:r>
            <a:r>
              <a:rPr lang="de-DE" sz="1600" b="0" dirty="0" err="1" smtClean="0">
                <a:solidFill>
                  <a:srgbClr val="00A5EB"/>
                </a:solidFill>
              </a:rPr>
              <a:t>omplete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stop</a:t>
            </a:r>
            <a:r>
              <a:rPr lang="de-DE" sz="1600" b="0" dirty="0" smtClean="0">
                <a:solidFill>
                  <a:srgbClr val="00A5EB"/>
                </a:solidFill>
              </a:rPr>
              <a:t> in 1998; </a:t>
            </a:r>
            <a:r>
              <a:rPr lang="de-DE" sz="1600" b="0" dirty="0" err="1" smtClean="0">
                <a:solidFill>
                  <a:srgbClr val="00A5EB"/>
                </a:solidFill>
              </a:rPr>
              <a:t>since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then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tunnel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and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br>
              <a:rPr lang="de-DE" sz="1600" b="0" dirty="0" smtClean="0">
                <a:solidFill>
                  <a:srgbClr val="00A5EB"/>
                </a:solidFill>
              </a:rPr>
            </a:br>
            <a:r>
              <a:rPr lang="de-DE" sz="1600" b="0" dirty="0" err="1" smtClean="0">
                <a:solidFill>
                  <a:srgbClr val="00A5EB"/>
                </a:solidFill>
              </a:rPr>
              <a:t>equipment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kept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under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safe</a:t>
            </a:r>
            <a:r>
              <a:rPr lang="de-DE" sz="1600" b="0" dirty="0" smtClean="0">
                <a:solidFill>
                  <a:srgbClr val="00A5EB"/>
                </a:solidFill>
              </a:rPr>
              <a:t> </a:t>
            </a:r>
            <a:r>
              <a:rPr lang="de-DE" sz="1600" b="0" dirty="0" err="1" smtClean="0">
                <a:solidFill>
                  <a:srgbClr val="00A5EB"/>
                </a:solidFill>
              </a:rPr>
              <a:t>conditions</a:t>
            </a:r>
            <a:r>
              <a:rPr lang="de-DE" sz="1600" b="0" dirty="0" smtClean="0">
                <a:solidFill>
                  <a:srgbClr val="00A5EB"/>
                </a:solidFill>
              </a:rPr>
              <a:t>. </a:t>
            </a:r>
            <a:endParaRPr lang="de-DE" sz="1600" b="0" dirty="0">
              <a:solidFill>
                <a:srgbClr val="00A5EB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218" y="41455"/>
            <a:ext cx="2898775" cy="406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346" y="575359"/>
            <a:ext cx="2214562" cy="221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0026" y="3283795"/>
            <a:ext cx="788585" cy="770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457" y="4216945"/>
            <a:ext cx="3760154" cy="23244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78825" y="6206275"/>
            <a:ext cx="2480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>
                <a:solidFill>
                  <a:schemeClr val="bg1"/>
                </a:solidFill>
              </a:rPr>
              <a:t>http://a-a-</a:t>
            </a:r>
            <a:r>
              <a:rPr lang="en-US" sz="1400" b="0" dirty="0" err="1">
                <a:solidFill>
                  <a:schemeClr val="bg1"/>
                </a:solidFill>
              </a:rPr>
              <a:t>ah.com</a:t>
            </a:r>
            <a:r>
              <a:rPr lang="en-US" sz="1400" b="0" dirty="0">
                <a:solidFill>
                  <a:schemeClr val="bg1"/>
                </a:solidFill>
              </a:rPr>
              <a:t>/accelerator</a:t>
            </a:r>
          </a:p>
        </p:txBody>
      </p:sp>
    </p:spTree>
    <p:extLst>
      <p:ext uri="{BB962C8B-B14F-4D97-AF65-F5344CB8AC3E}">
        <p14:creationId xmlns:p14="http://schemas.microsoft.com/office/powerpoint/2010/main" val="334858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" y="708808"/>
            <a:ext cx="8812212" cy="6021976"/>
          </a:xfrm>
        </p:spPr>
        <p:txBody>
          <a:bodyPr/>
          <a:lstStyle/>
          <a:p>
            <a:r>
              <a:rPr lang="de-DE" sz="2000" b="0" dirty="0" smtClean="0"/>
              <a:t>The </a:t>
            </a:r>
            <a:r>
              <a:rPr lang="de-DE" sz="2000" b="0" dirty="0" err="1" smtClean="0"/>
              <a:t>Higgs-like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boson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found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at</a:t>
            </a:r>
            <a:r>
              <a:rPr lang="de-DE" sz="2000" b="0" dirty="0" smtClean="0"/>
              <a:t> LHC </a:t>
            </a:r>
            <a:r>
              <a:rPr lang="de-DE" sz="2000" b="0" dirty="0" err="1" smtClean="0"/>
              <a:t>is</a:t>
            </a:r>
            <a:r>
              <a:rPr lang="de-DE" sz="2000" b="0" dirty="0" smtClean="0"/>
              <a:t> a </a:t>
            </a:r>
            <a:r>
              <a:rPr lang="de-DE" sz="2000" b="0" dirty="0" err="1" smtClean="0"/>
              <a:t>centennial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discovery</a:t>
            </a:r>
            <a:endParaRPr lang="de-DE" sz="2000" b="0" dirty="0" smtClean="0"/>
          </a:p>
          <a:p>
            <a:pPr lvl="1"/>
            <a:r>
              <a:rPr lang="de-DE" sz="1800" b="0" dirty="0" err="1">
                <a:solidFill>
                  <a:srgbClr val="00A5EB"/>
                </a:solidFill>
              </a:rPr>
              <a:t>o</a:t>
            </a:r>
            <a:r>
              <a:rPr lang="de-DE" sz="1800" b="0" dirty="0" err="1" smtClean="0">
                <a:solidFill>
                  <a:srgbClr val="00A5EB"/>
                </a:solidFill>
              </a:rPr>
              <a:t>pens</a:t>
            </a:r>
            <a:r>
              <a:rPr lang="de-DE" sz="1800" b="0" dirty="0" smtClean="0">
                <a:solidFill>
                  <a:srgbClr val="00A5EB"/>
                </a:solidFill>
              </a:rPr>
              <a:t> a </a:t>
            </a:r>
            <a:r>
              <a:rPr lang="de-DE" sz="1800" b="0" dirty="0" err="1" smtClean="0">
                <a:solidFill>
                  <a:srgbClr val="00A5EB"/>
                </a:solidFill>
              </a:rPr>
              <a:t>new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window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to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understand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fundamental </a:t>
            </a:r>
            <a:r>
              <a:rPr lang="de-DE" sz="1800" b="0" dirty="0" err="1" smtClean="0">
                <a:solidFill>
                  <a:srgbClr val="00A5EB"/>
                </a:solidFill>
              </a:rPr>
              <a:t>principles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Universe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LHC </a:t>
            </a:r>
            <a:r>
              <a:rPr lang="de-DE" sz="1800" b="0" dirty="0" err="1" smtClean="0">
                <a:solidFill>
                  <a:srgbClr val="00A5EB"/>
                </a:solidFill>
              </a:rPr>
              <a:t>is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only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beginning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its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scientific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exploitation</a:t>
            </a:r>
            <a:endParaRPr lang="de-DE" sz="1800" b="0" dirty="0">
              <a:solidFill>
                <a:srgbClr val="00A5EB"/>
              </a:solidFill>
            </a:endParaRPr>
          </a:p>
          <a:p>
            <a:pPr lvl="1"/>
            <a:r>
              <a:rPr lang="de-DE" sz="1800" b="0" dirty="0" err="1">
                <a:solidFill>
                  <a:srgbClr val="00A5EB"/>
                </a:solidFill>
              </a:rPr>
              <a:t>d</a:t>
            </a:r>
            <a:r>
              <a:rPr lang="de-DE" sz="1800" b="0" dirty="0" err="1" smtClean="0">
                <a:solidFill>
                  <a:srgbClr val="00A5EB"/>
                </a:solidFill>
              </a:rPr>
              <a:t>etermination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Higgs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properties</a:t>
            </a:r>
            <a:r>
              <a:rPr lang="de-DE" sz="1800" b="0" dirty="0" smtClean="0">
                <a:solidFill>
                  <a:srgbClr val="00A5EB"/>
                </a:solidFill>
              </a:rPr>
              <a:t> will </a:t>
            </a:r>
            <a:r>
              <a:rPr lang="de-DE" sz="1800" b="0" dirty="0" err="1" smtClean="0">
                <a:solidFill>
                  <a:srgbClr val="00A5EB"/>
                </a:solidFill>
              </a:rPr>
              <a:t>be</a:t>
            </a:r>
            <a:r>
              <a:rPr lang="de-DE" sz="1800" b="0" dirty="0" smtClean="0">
                <a:solidFill>
                  <a:srgbClr val="00A5EB"/>
                </a:solidFill>
              </a:rPr>
              <a:t> a </a:t>
            </a:r>
            <a:r>
              <a:rPr lang="de-DE" sz="1800" b="0" dirty="0" err="1" smtClean="0">
                <a:solidFill>
                  <a:srgbClr val="00A5EB"/>
                </a:solidFill>
              </a:rPr>
              <a:t>focus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of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particle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physics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r>
              <a:rPr lang="de-DE" sz="2200" b="0" dirty="0" err="1" smtClean="0"/>
              <a:t>Higgs</a:t>
            </a:r>
            <a:r>
              <a:rPr lang="de-DE" sz="2200" b="0" dirty="0" smtClean="0"/>
              <a:t> </a:t>
            </a:r>
            <a:r>
              <a:rPr lang="de-DE" sz="2200" b="0" dirty="0" err="1" smtClean="0"/>
              <a:t>factory</a:t>
            </a:r>
            <a:endParaRPr lang="de-DE" sz="2200" b="0" dirty="0" smtClean="0"/>
          </a:p>
          <a:p>
            <a:pPr lvl="1"/>
            <a:r>
              <a:rPr lang="de-DE" sz="1800" b="0" dirty="0" err="1" smtClean="0">
                <a:solidFill>
                  <a:srgbClr val="00A5EB"/>
                </a:solidFill>
              </a:rPr>
              <a:t>Detailed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concepts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and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technology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ready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for</a:t>
            </a:r>
            <a:r>
              <a:rPr lang="de-DE" sz="1800" b="0" dirty="0" smtClean="0">
                <a:solidFill>
                  <a:srgbClr val="00A5EB"/>
                </a:solidFill>
              </a:rPr>
              <a:t> an </a:t>
            </a:r>
            <a:r>
              <a:rPr lang="de-DE" sz="1800" b="0" dirty="0" err="1" smtClean="0">
                <a:solidFill>
                  <a:srgbClr val="00A5EB"/>
                </a:solidFill>
              </a:rPr>
              <a:t>e+e</a:t>
            </a:r>
            <a:r>
              <a:rPr lang="de-DE" sz="1800" b="0" baseline="30000" dirty="0" smtClean="0">
                <a:solidFill>
                  <a:srgbClr val="00A5EB"/>
                </a:solidFill>
              </a:rPr>
              <a:t>‒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collider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to</a:t>
            </a:r>
            <a:r>
              <a:rPr lang="de-DE" sz="1800" b="0" dirty="0" smtClean="0">
                <a:solidFill>
                  <a:srgbClr val="00A5EB"/>
                </a:solidFill>
              </a:rPr>
              <a:t> do </a:t>
            </a:r>
            <a:r>
              <a:rPr lang="de-DE" sz="1800" b="0" dirty="0" err="1" smtClean="0">
                <a:solidFill>
                  <a:srgbClr val="00A5EB"/>
                </a:solidFill>
              </a:rPr>
              <a:t>precision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Higgs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physics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b="0" dirty="0" err="1">
                <a:solidFill>
                  <a:srgbClr val="00A5EB"/>
                </a:solidFill>
              </a:rPr>
              <a:t>s</a:t>
            </a:r>
            <a:r>
              <a:rPr lang="de-DE" sz="1800" b="0" dirty="0" err="1" smtClean="0">
                <a:solidFill>
                  <a:srgbClr val="00A5EB"/>
                </a:solidFill>
              </a:rPr>
              <a:t>cientific</a:t>
            </a:r>
            <a:r>
              <a:rPr lang="de-DE" sz="1800" b="0" dirty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support</a:t>
            </a:r>
            <a:r>
              <a:rPr lang="de-DE" sz="1800" b="0" dirty="0" smtClean="0">
                <a:solidFill>
                  <a:srgbClr val="00A5EB"/>
                </a:solidFill>
              </a:rPr>
              <a:t>, but </a:t>
            </a:r>
            <a:r>
              <a:rPr lang="de-DE" sz="1800" b="0" dirty="0" err="1" smtClean="0">
                <a:solidFill>
                  <a:srgbClr val="00A5EB"/>
                </a:solidFill>
              </a:rPr>
              <a:t>is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polotitical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support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support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sufficient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for</a:t>
            </a:r>
            <a:r>
              <a:rPr lang="de-DE" sz="1800" b="0" dirty="0" smtClean="0">
                <a:solidFill>
                  <a:srgbClr val="00A5EB"/>
                </a:solidFill>
              </a:rPr>
              <a:t> a O(10 G$) </a:t>
            </a:r>
            <a:r>
              <a:rPr lang="de-DE" sz="1800" b="0" dirty="0" err="1" smtClean="0">
                <a:solidFill>
                  <a:srgbClr val="00A5EB"/>
                </a:solidFill>
              </a:rPr>
              <a:t>investment</a:t>
            </a:r>
            <a:r>
              <a:rPr lang="de-DE" sz="1800" b="0" dirty="0" smtClean="0">
                <a:solidFill>
                  <a:srgbClr val="00A5EB"/>
                </a:solidFill>
              </a:rPr>
              <a:t>?</a:t>
            </a:r>
          </a:p>
          <a:p>
            <a:r>
              <a:rPr lang="de-DE" sz="2200" b="0" dirty="0" smtClean="0"/>
              <a:t>The </a:t>
            </a:r>
            <a:r>
              <a:rPr lang="de-DE" sz="2200" b="0" dirty="0" err="1" smtClean="0"/>
              <a:t>energy</a:t>
            </a:r>
            <a:r>
              <a:rPr lang="de-DE" sz="2200" b="0" dirty="0" smtClean="0"/>
              <a:t> </a:t>
            </a:r>
            <a:r>
              <a:rPr lang="de-DE" sz="2200" b="0" dirty="0" err="1" smtClean="0"/>
              <a:t>frontier</a:t>
            </a:r>
            <a:endParaRPr lang="de-DE" sz="2200" b="0" dirty="0" smtClean="0"/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LHC will </a:t>
            </a:r>
            <a:r>
              <a:rPr lang="de-DE" sz="1800" b="0" dirty="0" err="1" smtClean="0">
                <a:solidFill>
                  <a:srgbClr val="00A5EB"/>
                </a:solidFill>
              </a:rPr>
              <a:t>remain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machine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energy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frontier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for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next</a:t>
            </a:r>
            <a:r>
              <a:rPr lang="de-DE" sz="1800" b="0" dirty="0" smtClean="0">
                <a:solidFill>
                  <a:srgbClr val="00A5EB"/>
                </a:solidFill>
              </a:rPr>
              <a:t> 20 </a:t>
            </a:r>
            <a:r>
              <a:rPr lang="de-DE" sz="1800" b="0" dirty="0" err="1" smtClean="0">
                <a:solidFill>
                  <a:srgbClr val="00A5EB"/>
                </a:solidFill>
              </a:rPr>
              <a:t>years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Plans </a:t>
            </a:r>
            <a:r>
              <a:rPr lang="de-DE" sz="1800" b="0" dirty="0" err="1" smtClean="0">
                <a:solidFill>
                  <a:srgbClr val="00A5EB"/>
                </a:solidFill>
              </a:rPr>
              <a:t>and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ideas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to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go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beyond</a:t>
            </a:r>
            <a:r>
              <a:rPr lang="de-DE" sz="1800" b="0" dirty="0" smtClean="0">
                <a:solidFill>
                  <a:srgbClr val="00A5EB"/>
                </a:solidFill>
              </a:rPr>
              <a:t> LHC in </a:t>
            </a:r>
            <a:r>
              <a:rPr lang="de-DE" sz="1800" b="0" dirty="0" err="1" smtClean="0">
                <a:solidFill>
                  <a:srgbClr val="00A5EB"/>
                </a:solidFill>
              </a:rPr>
              <a:t>energy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or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precision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R&amp;D on </a:t>
            </a:r>
            <a:r>
              <a:rPr lang="de-DE" sz="1800" b="0" dirty="0" err="1" smtClean="0">
                <a:solidFill>
                  <a:srgbClr val="00A5EB"/>
                </a:solidFill>
              </a:rPr>
              <a:t>new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technologies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required</a:t>
            </a:r>
            <a:r>
              <a:rPr lang="de-DE" sz="1800" b="0" dirty="0" smtClean="0">
                <a:solidFill>
                  <a:srgbClr val="00A5EB"/>
                </a:solidFill>
              </a:rPr>
              <a:t> (</a:t>
            </a:r>
            <a:r>
              <a:rPr lang="de-DE" sz="1800" b="0" dirty="0" err="1" smtClean="0">
                <a:solidFill>
                  <a:srgbClr val="00A5EB"/>
                </a:solidFill>
              </a:rPr>
              <a:t>acceleration</a:t>
            </a:r>
            <a:r>
              <a:rPr lang="de-DE" sz="1800" b="0" dirty="0" smtClean="0">
                <a:solidFill>
                  <a:srgbClr val="00A5EB"/>
                </a:solidFill>
              </a:rPr>
              <a:t>, </a:t>
            </a:r>
            <a:r>
              <a:rPr lang="de-DE" sz="1800" b="0" dirty="0" err="1" smtClean="0">
                <a:solidFill>
                  <a:srgbClr val="00A5EB"/>
                </a:solidFill>
              </a:rPr>
              <a:t>magnet</a:t>
            </a:r>
            <a:r>
              <a:rPr lang="de-DE" sz="1800" b="0" dirty="0" smtClean="0">
                <a:solidFill>
                  <a:srgbClr val="00A5EB"/>
                </a:solidFill>
              </a:rPr>
              <a:t>) </a:t>
            </a:r>
            <a:endParaRPr lang="de-DE" sz="1800" b="0" dirty="0">
              <a:solidFill>
                <a:srgbClr val="00A5EB"/>
              </a:solidFill>
            </a:endParaRPr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LHC </a:t>
            </a:r>
            <a:r>
              <a:rPr lang="de-DE" sz="1800" b="0" dirty="0" err="1" smtClean="0">
                <a:solidFill>
                  <a:srgbClr val="00A5EB"/>
                </a:solidFill>
              </a:rPr>
              <a:t>results</a:t>
            </a:r>
            <a:r>
              <a:rPr lang="de-DE" sz="1800" b="0" dirty="0" smtClean="0">
                <a:solidFill>
                  <a:srgbClr val="00A5EB"/>
                </a:solidFill>
              </a:rPr>
              <a:t>, in </a:t>
            </a:r>
            <a:r>
              <a:rPr lang="de-DE" sz="1800" b="0" dirty="0" err="1" smtClean="0">
                <a:solidFill>
                  <a:srgbClr val="00A5EB"/>
                </a:solidFill>
              </a:rPr>
              <a:t>particular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at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full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energy</a:t>
            </a:r>
            <a:r>
              <a:rPr lang="de-DE" sz="1800" b="0" dirty="0" smtClean="0">
                <a:solidFill>
                  <a:srgbClr val="00A5EB"/>
                </a:solidFill>
              </a:rPr>
              <a:t>, will </a:t>
            </a:r>
            <a:r>
              <a:rPr lang="de-DE" sz="1800" b="0" dirty="0" err="1" smtClean="0">
                <a:solidFill>
                  <a:srgbClr val="00A5EB"/>
                </a:solidFill>
              </a:rPr>
              <a:t>guide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way</a:t>
            </a:r>
            <a:endParaRPr lang="de-DE" sz="2200" b="0" dirty="0" smtClean="0">
              <a:solidFill>
                <a:srgbClr val="00A5EB"/>
              </a:solidFill>
            </a:endParaRPr>
          </a:p>
          <a:p>
            <a:pPr lvl="1"/>
            <a:endParaRPr lang="de-DE" sz="1800" b="0" dirty="0"/>
          </a:p>
        </p:txBody>
      </p:sp>
    </p:spTree>
    <p:extLst>
      <p:ext uri="{BB962C8B-B14F-4D97-AF65-F5344CB8AC3E}">
        <p14:creationId xmlns:p14="http://schemas.microsoft.com/office/powerpoint/2010/main" val="125578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622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Future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endParaRPr lang="de-DE" dirty="0"/>
          </a:p>
        </p:txBody>
      </p:sp>
      <p:sp>
        <p:nvSpPr>
          <p:cNvPr id="6" name="Rectangle 5"/>
          <p:cNvSpPr/>
          <p:nvPr/>
        </p:nvSpPr>
        <p:spPr bwMode="auto">
          <a:xfrm>
            <a:off x="0" y="652463"/>
            <a:ext cx="929640" cy="932497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" y="1003663"/>
            <a:ext cx="8580120" cy="5061857"/>
          </a:xfrm>
        </p:spPr>
        <p:txBody>
          <a:bodyPr/>
          <a:lstStyle/>
          <a:p>
            <a:r>
              <a:rPr lang="de-DE" sz="2400" dirty="0" err="1" smtClean="0">
                <a:solidFill>
                  <a:srgbClr val="DDDDDD"/>
                </a:solidFill>
              </a:rPr>
              <a:t>We</a:t>
            </a:r>
            <a:r>
              <a:rPr lang="de-DE" sz="2400" dirty="0" smtClean="0">
                <a:solidFill>
                  <a:srgbClr val="DDDDDD"/>
                </a:solidFill>
              </a:rPr>
              <a:t> </a:t>
            </a:r>
            <a:r>
              <a:rPr lang="de-DE" sz="2400" dirty="0" err="1" smtClean="0">
                <a:solidFill>
                  <a:srgbClr val="DDDDDD"/>
                </a:solidFill>
              </a:rPr>
              <a:t>are</a:t>
            </a:r>
            <a:r>
              <a:rPr lang="de-DE" sz="2400" dirty="0" smtClean="0">
                <a:solidFill>
                  <a:srgbClr val="DDDDDD"/>
                </a:solidFill>
              </a:rPr>
              <a:t> </a:t>
            </a:r>
            <a:r>
              <a:rPr lang="de-DE" sz="2400" dirty="0" err="1" smtClean="0">
                <a:solidFill>
                  <a:srgbClr val="DDDDDD"/>
                </a:solidFill>
              </a:rPr>
              <a:t>living</a:t>
            </a:r>
            <a:r>
              <a:rPr lang="de-DE" sz="2400" dirty="0" smtClean="0">
                <a:solidFill>
                  <a:srgbClr val="DDDDDD"/>
                </a:solidFill>
              </a:rPr>
              <a:t> in </a:t>
            </a:r>
            <a:r>
              <a:rPr lang="de-DE" sz="2400" dirty="0" err="1" smtClean="0">
                <a:solidFill>
                  <a:srgbClr val="DDDDDD"/>
                </a:solidFill>
              </a:rPr>
              <a:t>exciting</a:t>
            </a:r>
            <a:r>
              <a:rPr lang="de-DE" sz="2400" dirty="0" smtClean="0">
                <a:solidFill>
                  <a:srgbClr val="DDDDDD"/>
                </a:solidFill>
              </a:rPr>
              <a:t> </a:t>
            </a:r>
            <a:r>
              <a:rPr lang="de-DE" sz="2400" dirty="0" err="1" smtClean="0">
                <a:solidFill>
                  <a:srgbClr val="DDDDDD"/>
                </a:solidFill>
              </a:rPr>
              <a:t>times</a:t>
            </a:r>
            <a:r>
              <a:rPr lang="de-DE" sz="2400" dirty="0" smtClean="0">
                <a:solidFill>
                  <a:srgbClr val="DDDDDD"/>
                </a:solidFill>
              </a:rPr>
              <a:t/>
            </a:r>
            <a:br>
              <a:rPr lang="de-DE" sz="2400" dirty="0" smtClean="0">
                <a:solidFill>
                  <a:srgbClr val="DDDDDD"/>
                </a:solidFill>
              </a:rPr>
            </a:br>
            <a:r>
              <a:rPr lang="de-DE" sz="2400" dirty="0" err="1" smtClean="0">
                <a:solidFill>
                  <a:srgbClr val="DDDDDD"/>
                </a:solidFill>
              </a:rPr>
              <a:t>make</a:t>
            </a:r>
            <a:r>
              <a:rPr lang="de-DE" sz="2400" dirty="0" smtClean="0">
                <a:solidFill>
                  <a:srgbClr val="DDDDDD"/>
                </a:solidFill>
              </a:rPr>
              <a:t> </a:t>
            </a:r>
            <a:r>
              <a:rPr lang="de-DE" sz="2400" dirty="0" err="1" smtClean="0">
                <a:solidFill>
                  <a:srgbClr val="DDDDDD"/>
                </a:solidFill>
              </a:rPr>
              <a:t>use</a:t>
            </a:r>
            <a:r>
              <a:rPr lang="de-DE" sz="2400" dirty="0" smtClean="0">
                <a:solidFill>
                  <a:srgbClr val="DDDDDD"/>
                </a:solidFill>
              </a:rPr>
              <a:t> </a:t>
            </a:r>
            <a:r>
              <a:rPr lang="de-DE" sz="2400" dirty="0" err="1" smtClean="0">
                <a:solidFill>
                  <a:srgbClr val="DDDDDD"/>
                </a:solidFill>
              </a:rPr>
              <a:t>ot</a:t>
            </a:r>
            <a:r>
              <a:rPr lang="de-DE" sz="2400" dirty="0" smtClean="0">
                <a:solidFill>
                  <a:srgbClr val="DDDDDD"/>
                </a:solidFill>
              </a:rPr>
              <a:t> </a:t>
            </a:r>
            <a:r>
              <a:rPr lang="de-DE" sz="2400" dirty="0" err="1" smtClean="0">
                <a:solidFill>
                  <a:srgbClr val="DDDDDD"/>
                </a:solidFill>
              </a:rPr>
              <a:t>it!</a:t>
            </a:r>
            <a:endParaRPr lang="de-DE" sz="2400" dirty="0" smtClean="0">
              <a:solidFill>
                <a:srgbClr val="DDDDDD"/>
              </a:solidFill>
            </a:endParaRPr>
          </a:p>
          <a:p>
            <a:pPr lvl="1"/>
            <a:r>
              <a:rPr lang="de-DE" sz="2000" dirty="0" smtClean="0">
                <a:solidFill>
                  <a:srgbClr val="DDDDDD"/>
                </a:solidFill>
              </a:rPr>
              <a:t>Discovery </a:t>
            </a:r>
            <a:r>
              <a:rPr lang="de-DE" sz="2000" dirty="0" err="1" smtClean="0">
                <a:solidFill>
                  <a:srgbClr val="DDDDDD"/>
                </a:solidFill>
              </a:rPr>
              <a:t>of</a:t>
            </a:r>
            <a:r>
              <a:rPr lang="de-DE" sz="2000" dirty="0" smtClean="0">
                <a:solidFill>
                  <a:srgbClr val="DDDDDD"/>
                </a:solidFill>
              </a:rPr>
              <a:t> a </a:t>
            </a:r>
            <a:r>
              <a:rPr lang="de-DE" sz="2000" dirty="0" err="1" smtClean="0">
                <a:solidFill>
                  <a:srgbClr val="DDDDDD"/>
                </a:solidFill>
              </a:rPr>
              <a:t>Higgs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boson</a:t>
            </a:r>
            <a:r>
              <a:rPr lang="de-DE" sz="2000" dirty="0" smtClean="0">
                <a:solidFill>
                  <a:srgbClr val="DDDDDD"/>
                </a:solidFill>
              </a:rPr>
              <a:t/>
            </a:r>
            <a:br>
              <a:rPr lang="de-DE" sz="2000" dirty="0" smtClean="0">
                <a:solidFill>
                  <a:srgbClr val="DDDDDD"/>
                </a:solidFill>
              </a:rPr>
            </a:br>
            <a:r>
              <a:rPr lang="de-DE" sz="2000" dirty="0" smtClean="0">
                <a:solidFill>
                  <a:srgbClr val="DDDDDD"/>
                </a:solidFill>
              </a:rPr>
              <a:t>a </a:t>
            </a:r>
            <a:r>
              <a:rPr lang="de-DE" sz="2000" dirty="0" err="1" smtClean="0">
                <a:solidFill>
                  <a:srgbClr val="DDDDDD"/>
                </a:solidFill>
              </a:rPr>
              <a:t>centennial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discovery</a:t>
            </a:r>
            <a:r>
              <a:rPr lang="de-DE" sz="2000" dirty="0" smtClean="0">
                <a:solidFill>
                  <a:srgbClr val="DDDDDD"/>
                </a:solidFill>
              </a:rPr>
              <a:t>! </a:t>
            </a:r>
          </a:p>
          <a:p>
            <a:pPr lvl="1"/>
            <a:r>
              <a:rPr lang="de-DE" sz="2000" dirty="0" err="1" smtClean="0">
                <a:solidFill>
                  <a:srgbClr val="DDDDDD"/>
                </a:solidFill>
              </a:rPr>
              <a:t>Variety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of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future</a:t>
            </a:r>
            <a:r>
              <a:rPr lang="de-DE" sz="2000" dirty="0" smtClean="0">
                <a:solidFill>
                  <a:srgbClr val="DDDDDD"/>
                </a:solidFill>
              </a:rPr>
              <a:t> (global) </a:t>
            </a:r>
            <a:r>
              <a:rPr lang="de-DE" sz="2000" dirty="0" err="1" smtClean="0">
                <a:solidFill>
                  <a:srgbClr val="DDDDDD"/>
                </a:solidFill>
              </a:rPr>
              <a:t>projects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under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study</a:t>
            </a:r>
            <a:endParaRPr lang="de-DE" sz="2000" dirty="0" smtClean="0">
              <a:solidFill>
                <a:srgbClr val="DDDDDD"/>
              </a:solidFill>
            </a:endParaRPr>
          </a:p>
          <a:p>
            <a:pPr lvl="1"/>
            <a:r>
              <a:rPr lang="de-DE" sz="2000" dirty="0" smtClean="0">
                <a:solidFill>
                  <a:srgbClr val="DDDDDD"/>
                </a:solidFill>
              </a:rPr>
              <a:t>Worldwide </a:t>
            </a:r>
            <a:r>
              <a:rPr lang="de-DE" sz="2000" dirty="0" err="1" smtClean="0">
                <a:solidFill>
                  <a:srgbClr val="DDDDDD"/>
                </a:solidFill>
              </a:rPr>
              <a:t>effort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to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prioritize</a:t>
            </a:r>
            <a:r>
              <a:rPr lang="de-DE" sz="2000" dirty="0" smtClean="0">
                <a:solidFill>
                  <a:srgbClr val="DDDDDD"/>
                </a:solidFill>
              </a:rPr>
              <a:t> (</a:t>
            </a:r>
            <a:r>
              <a:rPr lang="de-DE" sz="2000" dirty="0" err="1" smtClean="0">
                <a:solidFill>
                  <a:srgbClr val="DDDDDD"/>
                </a:solidFill>
              </a:rPr>
              <a:t>and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decide</a:t>
            </a:r>
            <a:r>
              <a:rPr lang="de-DE" sz="2000" dirty="0" smtClean="0">
                <a:solidFill>
                  <a:srgbClr val="DDDDDD"/>
                </a:solidFill>
              </a:rPr>
              <a:t>?)</a:t>
            </a:r>
          </a:p>
          <a:p>
            <a:pPr marL="0" indent="0">
              <a:buNone/>
            </a:pPr>
            <a:endParaRPr lang="de-DE" sz="2400" dirty="0">
              <a:solidFill>
                <a:srgbClr val="DDDDDD"/>
              </a:solidFill>
            </a:endParaRPr>
          </a:p>
          <a:p>
            <a:r>
              <a:rPr lang="de-DE" sz="2400" dirty="0" smtClean="0">
                <a:solidFill>
                  <a:srgbClr val="DDDDDD"/>
                </a:solidFill>
              </a:rPr>
              <a:t>A </a:t>
            </a:r>
            <a:r>
              <a:rPr lang="de-DE" sz="2400" dirty="0" err="1">
                <a:solidFill>
                  <a:srgbClr val="DDDDDD"/>
                </a:solidFill>
              </a:rPr>
              <a:t>t</a:t>
            </a:r>
            <a:r>
              <a:rPr lang="de-DE" sz="2400" dirty="0" err="1" smtClean="0">
                <a:solidFill>
                  <a:srgbClr val="DDDDDD"/>
                </a:solidFill>
              </a:rPr>
              <a:t>ypical</a:t>
            </a:r>
            <a:r>
              <a:rPr lang="de-DE" sz="2400" dirty="0" smtClean="0">
                <a:solidFill>
                  <a:srgbClr val="DDDDDD"/>
                </a:solidFill>
              </a:rPr>
              <a:t> </a:t>
            </a:r>
            <a:r>
              <a:rPr lang="de-DE" sz="2400" dirty="0" err="1" smtClean="0">
                <a:solidFill>
                  <a:srgbClr val="DDDDDD"/>
                </a:solidFill>
              </a:rPr>
              <a:t>conversation</a:t>
            </a:r>
            <a:r>
              <a:rPr lang="de-DE" sz="2400" dirty="0" smtClean="0">
                <a:solidFill>
                  <a:srgbClr val="DDDDDD"/>
                </a:solidFill>
              </a:rPr>
              <a:t> </a:t>
            </a:r>
            <a:r>
              <a:rPr lang="de-DE" sz="2400" dirty="0" err="1" smtClean="0">
                <a:solidFill>
                  <a:srgbClr val="DDDDDD"/>
                </a:solidFill>
              </a:rPr>
              <a:t>with</a:t>
            </a:r>
            <a:r>
              <a:rPr lang="de-DE" sz="2400" dirty="0" smtClean="0">
                <a:solidFill>
                  <a:srgbClr val="DDDDDD"/>
                </a:solidFill>
              </a:rPr>
              <a:t> </a:t>
            </a:r>
            <a:r>
              <a:rPr lang="de-DE" sz="2400" dirty="0" err="1" smtClean="0">
                <a:solidFill>
                  <a:srgbClr val="DDDDDD"/>
                </a:solidFill>
              </a:rPr>
              <a:t>funding</a:t>
            </a:r>
            <a:r>
              <a:rPr lang="de-DE" sz="2400" dirty="0" smtClean="0">
                <a:solidFill>
                  <a:srgbClr val="DDDDDD"/>
                </a:solidFill>
              </a:rPr>
              <a:t> </a:t>
            </a:r>
            <a:r>
              <a:rPr lang="de-DE" sz="2400" dirty="0" err="1" smtClean="0">
                <a:solidFill>
                  <a:srgbClr val="DDDDDD"/>
                </a:solidFill>
              </a:rPr>
              <a:t>agencies</a:t>
            </a:r>
            <a:r>
              <a:rPr lang="de-DE" sz="2400" dirty="0" smtClean="0">
                <a:solidFill>
                  <a:srgbClr val="DDDDDD"/>
                </a:solidFill>
              </a:rPr>
              <a:t> in 2015: </a:t>
            </a:r>
          </a:p>
          <a:p>
            <a:pPr lvl="1"/>
            <a:r>
              <a:rPr lang="de-DE" sz="2000" dirty="0" smtClean="0">
                <a:solidFill>
                  <a:srgbClr val="DDDDDD"/>
                </a:solidFill>
              </a:rPr>
              <a:t>Q: </a:t>
            </a:r>
            <a:r>
              <a:rPr lang="de-DE" sz="2000" dirty="0" err="1" smtClean="0">
                <a:solidFill>
                  <a:srgbClr val="DDDDDD"/>
                </a:solidFill>
              </a:rPr>
              <a:t>You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found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the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Higgs</a:t>
            </a:r>
            <a:r>
              <a:rPr lang="de-DE" sz="2000" dirty="0" smtClean="0">
                <a:solidFill>
                  <a:srgbClr val="DDDDDD"/>
                </a:solidFill>
              </a:rPr>
              <a:t>. </a:t>
            </a:r>
            <a:r>
              <a:rPr lang="de-DE" sz="2000" dirty="0" err="1" smtClean="0">
                <a:solidFill>
                  <a:srgbClr val="DDDDDD"/>
                </a:solidFill>
              </a:rPr>
              <a:t>Is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this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the</a:t>
            </a:r>
            <a:r>
              <a:rPr lang="de-DE" sz="2000" dirty="0" smtClean="0">
                <a:solidFill>
                  <a:srgbClr val="DDDDDD"/>
                </a:solidFill>
              </a:rPr>
              <a:t> end </a:t>
            </a:r>
            <a:r>
              <a:rPr lang="de-DE" sz="2000" dirty="0" err="1" smtClean="0">
                <a:solidFill>
                  <a:srgbClr val="DDDDDD"/>
                </a:solidFill>
              </a:rPr>
              <a:t>of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particle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physics</a:t>
            </a:r>
            <a:r>
              <a:rPr lang="de-DE" sz="2000" dirty="0" smtClean="0">
                <a:solidFill>
                  <a:srgbClr val="DDDDDD"/>
                </a:solidFill>
              </a:rPr>
              <a:t>?</a:t>
            </a:r>
          </a:p>
          <a:p>
            <a:pPr lvl="1"/>
            <a:r>
              <a:rPr lang="de-DE" sz="2000" dirty="0" smtClean="0">
                <a:solidFill>
                  <a:srgbClr val="DDDDDD"/>
                </a:solidFill>
              </a:rPr>
              <a:t>A: </a:t>
            </a:r>
            <a:r>
              <a:rPr lang="de-DE" sz="2000" dirty="0" err="1" smtClean="0">
                <a:solidFill>
                  <a:srgbClr val="DDDDDD"/>
                </a:solidFill>
              </a:rPr>
              <a:t>No</a:t>
            </a:r>
            <a:r>
              <a:rPr lang="de-DE" sz="2000" dirty="0" smtClean="0">
                <a:solidFill>
                  <a:srgbClr val="DDDDDD"/>
                </a:solidFill>
              </a:rPr>
              <a:t>! The </a:t>
            </a:r>
            <a:r>
              <a:rPr lang="de-DE" sz="2000" dirty="0" err="1" smtClean="0">
                <a:solidFill>
                  <a:srgbClr val="DDDDDD"/>
                </a:solidFill>
              </a:rPr>
              <a:t>best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is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yet</a:t>
            </a:r>
            <a:r>
              <a:rPr lang="de-DE" sz="2000" dirty="0" smtClean="0">
                <a:solidFill>
                  <a:srgbClr val="DDDDDD"/>
                </a:solidFill>
              </a:rPr>
              <a:t>  </a:t>
            </a:r>
            <a:r>
              <a:rPr lang="de-DE" sz="2000" dirty="0" err="1" smtClean="0">
                <a:solidFill>
                  <a:srgbClr val="DDDDDD"/>
                </a:solidFill>
              </a:rPr>
              <a:t>to</a:t>
            </a:r>
            <a:r>
              <a:rPr lang="de-DE" sz="2000" dirty="0" smtClean="0">
                <a:solidFill>
                  <a:srgbClr val="DDDDDD"/>
                </a:solidFill>
              </a:rPr>
              <a:t> </a:t>
            </a:r>
            <a:r>
              <a:rPr lang="de-DE" sz="2000" dirty="0" err="1" smtClean="0">
                <a:solidFill>
                  <a:srgbClr val="DDDDDD"/>
                </a:solidFill>
              </a:rPr>
              <a:t>come</a:t>
            </a:r>
            <a:r>
              <a:rPr lang="de-DE" sz="2000" dirty="0" smtClean="0">
                <a:solidFill>
                  <a:srgbClr val="DDDDDD"/>
                </a:solidFill>
              </a:rPr>
              <a:t>!</a:t>
            </a:r>
            <a:endParaRPr lang="de-DE" sz="2000" dirty="0">
              <a:solidFill>
                <a:srgbClr val="DDDDD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25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2" charset="-128"/>
              </a:rPr>
              <a:t>… but many fundamental questions remain open!</a:t>
            </a:r>
          </a:p>
        </p:txBody>
      </p:sp>
      <p:grpSp>
        <p:nvGrpSpPr>
          <p:cNvPr id="17411" name="Group 77"/>
          <p:cNvGrpSpPr>
            <a:grpSpLocks/>
          </p:cNvGrpSpPr>
          <p:nvPr/>
        </p:nvGrpSpPr>
        <p:grpSpPr bwMode="auto">
          <a:xfrm>
            <a:off x="3108960" y="957263"/>
            <a:ext cx="4053840" cy="5554373"/>
            <a:chOff x="2082800" y="1232391"/>
            <a:chExt cx="5308600" cy="7314709"/>
          </a:xfrm>
        </p:grpSpPr>
        <p:pic>
          <p:nvPicPr>
            <p:cNvPr id="17488" name="Picture 7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2414" y="1232391"/>
              <a:ext cx="5067301" cy="7148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" name="Rectangle 79"/>
            <p:cNvSpPr/>
            <p:nvPr/>
          </p:nvSpPr>
          <p:spPr>
            <a:xfrm>
              <a:off x="2082800" y="4483373"/>
              <a:ext cx="5308600" cy="40637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365125" y="2597150"/>
            <a:ext cx="2930525" cy="3455987"/>
            <a:chOff x="2831724" y="323850"/>
            <a:chExt cx="5740775" cy="6229350"/>
          </a:xfrm>
        </p:grpSpPr>
        <p:pic>
          <p:nvPicPr>
            <p:cNvPr id="17417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1724" y="330200"/>
              <a:ext cx="5740775" cy="622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418" name="Group 40"/>
            <p:cNvGrpSpPr>
              <a:grpSpLocks/>
            </p:cNvGrpSpPr>
            <p:nvPr/>
          </p:nvGrpSpPr>
          <p:grpSpPr bwMode="auto">
            <a:xfrm>
              <a:off x="2932914" y="323850"/>
              <a:ext cx="4604473" cy="3122578"/>
              <a:chOff x="2932914" y="323850"/>
              <a:chExt cx="4604473" cy="3122578"/>
            </a:xfrm>
          </p:grpSpPr>
          <p:sp>
            <p:nvSpPr>
              <p:cNvPr id="43" name="Oval 4"/>
              <p:cNvSpPr/>
              <p:nvPr/>
            </p:nvSpPr>
            <p:spPr>
              <a:xfrm>
                <a:off x="3979258" y="349602"/>
                <a:ext cx="136833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5269843" y="329573"/>
                <a:ext cx="143053" cy="1917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6830985" y="323850"/>
                <a:ext cx="143053" cy="1917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4778487" y="730174"/>
                <a:ext cx="139944" cy="1917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2965448" y="1027764"/>
                <a:ext cx="136833" cy="1917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6451584" y="944781"/>
                <a:ext cx="139944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890073" y="944781"/>
                <a:ext cx="139942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7260144" y="1136498"/>
                <a:ext cx="139944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7328560" y="1325353"/>
                <a:ext cx="136833" cy="1917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965448" y="1517069"/>
                <a:ext cx="136833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4343109" y="1517069"/>
                <a:ext cx="139944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6591528" y="1517069"/>
                <a:ext cx="139942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7260144" y="1708786"/>
                <a:ext cx="139944" cy="1917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4044564" y="1708786"/>
                <a:ext cx="143053" cy="1917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4274692" y="1708786"/>
                <a:ext cx="139944" cy="1917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4274692" y="1900502"/>
                <a:ext cx="139944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3537660" y="2089356"/>
                <a:ext cx="139942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4706962" y="2089356"/>
                <a:ext cx="139942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5618145" y="2089356"/>
                <a:ext cx="139944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3606076" y="2303965"/>
                <a:ext cx="143053" cy="19457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6974038" y="2303965"/>
                <a:ext cx="139944" cy="19457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3509670" y="2547187"/>
                <a:ext cx="139944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5341370" y="2547187"/>
                <a:ext cx="139942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7188618" y="2547187"/>
                <a:ext cx="139942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7400088" y="2547187"/>
                <a:ext cx="136833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3708700" y="2764656"/>
                <a:ext cx="139944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5686562" y="2764656"/>
                <a:ext cx="143053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2937459" y="2996433"/>
                <a:ext cx="136833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3114721" y="3002156"/>
                <a:ext cx="139942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4728730" y="2996433"/>
                <a:ext cx="139944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974777" y="3256823"/>
                <a:ext cx="139944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5944680" y="3002156"/>
                <a:ext cx="143053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5008616" y="3256823"/>
                <a:ext cx="139944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6989588" y="3242517"/>
                <a:ext cx="139942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17419" name="Group 41"/>
            <p:cNvGrpSpPr>
              <a:grpSpLocks/>
            </p:cNvGrpSpPr>
            <p:nvPr/>
          </p:nvGrpSpPr>
          <p:grpSpPr bwMode="auto">
            <a:xfrm>
              <a:off x="2996414" y="3185684"/>
              <a:ext cx="4604473" cy="3122578"/>
              <a:chOff x="2932914" y="323850"/>
              <a:chExt cx="4604473" cy="3122578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3977955" y="352068"/>
                <a:ext cx="139942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271651" y="332037"/>
                <a:ext cx="143053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6832793" y="323453"/>
                <a:ext cx="143053" cy="1917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4780295" y="732638"/>
                <a:ext cx="136833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964146" y="1027367"/>
                <a:ext cx="136833" cy="1917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6453392" y="944385"/>
                <a:ext cx="136833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6891879" y="944385"/>
                <a:ext cx="139944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7261952" y="1136102"/>
                <a:ext cx="136833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7330368" y="1324957"/>
                <a:ext cx="136833" cy="1917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2964146" y="1516672"/>
                <a:ext cx="136833" cy="19457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4341806" y="1516672"/>
                <a:ext cx="139944" cy="19457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6590225" y="1516672"/>
                <a:ext cx="143053" cy="19457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7261952" y="1711250"/>
                <a:ext cx="136833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4046372" y="1711250"/>
                <a:ext cx="143053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4276500" y="1711250"/>
                <a:ext cx="136833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4276500" y="1900105"/>
                <a:ext cx="136833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3536357" y="2091822"/>
                <a:ext cx="139942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4708768" y="2091822"/>
                <a:ext cx="136833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619953" y="2091822"/>
                <a:ext cx="139942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604774" y="2303569"/>
                <a:ext cx="143053" cy="19457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6975846" y="2303569"/>
                <a:ext cx="139942" cy="19457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3508368" y="2546790"/>
                <a:ext cx="139944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5343176" y="2546790"/>
                <a:ext cx="136833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7190424" y="2546790"/>
                <a:ext cx="139944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7398785" y="2546790"/>
                <a:ext cx="139942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3707398" y="2764259"/>
                <a:ext cx="139944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5688370" y="2764259"/>
                <a:ext cx="139942" cy="19171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2936156" y="2996037"/>
                <a:ext cx="136833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3113418" y="3001760"/>
                <a:ext cx="139942" cy="1917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4727427" y="2996037"/>
                <a:ext cx="143053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2973474" y="3256427"/>
                <a:ext cx="139944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5943377" y="3001760"/>
                <a:ext cx="143053" cy="1917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5010424" y="3256427"/>
                <a:ext cx="136833" cy="18885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6991394" y="3242120"/>
                <a:ext cx="139944" cy="1917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17413" name="TextBox 9"/>
          <p:cNvSpPr txBox="1">
            <a:spLocks noChangeArrowheads="1"/>
          </p:cNvSpPr>
          <p:nvPr/>
        </p:nvSpPr>
        <p:spPr bwMode="auto">
          <a:xfrm>
            <a:off x="292100" y="866775"/>
            <a:ext cx="2816860" cy="156966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2pPr>
            <a:lvl3pPr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3pPr>
            <a:lvl4pPr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9pPr>
          </a:lstStyle>
          <a:p>
            <a:pPr algn="ctr"/>
            <a:r>
              <a:rPr lang="en-US" dirty="0"/>
              <a:t>Higgs explains why particles have masses – but many parameters still unexplained!</a:t>
            </a:r>
          </a:p>
          <a:p>
            <a:pPr algn="ctr"/>
            <a:r>
              <a:rPr lang="en-US" dirty="0"/>
              <a:t>The Standard Model is NOT the last answer.  </a:t>
            </a:r>
          </a:p>
        </p:txBody>
      </p:sp>
      <p:pic>
        <p:nvPicPr>
          <p:cNvPr id="17414" name="Picture 7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063" y="3735388"/>
            <a:ext cx="2809875" cy="247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Box 9"/>
          <p:cNvSpPr txBox="1">
            <a:spLocks noChangeArrowheads="1"/>
          </p:cNvSpPr>
          <p:nvPr/>
        </p:nvSpPr>
        <p:spPr bwMode="auto">
          <a:xfrm>
            <a:off x="6370638" y="1900238"/>
            <a:ext cx="2605722" cy="132343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2pPr>
            <a:lvl3pPr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3pPr>
            <a:lvl4pPr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9pPr>
          </a:lstStyle>
          <a:p>
            <a:pPr algn="ctr"/>
            <a:r>
              <a:rPr lang="en-US" dirty="0"/>
              <a:t>We understand only </a:t>
            </a:r>
            <a:r>
              <a:rPr lang="en-US" dirty="0" smtClean="0"/>
              <a:t>5% </a:t>
            </a:r>
            <a:r>
              <a:rPr lang="en-US" dirty="0"/>
              <a:t>of the universe’s energy and matter content!</a:t>
            </a:r>
            <a:br>
              <a:rPr lang="en-US" dirty="0"/>
            </a:br>
            <a:r>
              <a:rPr lang="en-US" dirty="0"/>
              <a:t>There is dark matter and dark energy!</a:t>
            </a:r>
          </a:p>
        </p:txBody>
      </p:sp>
      <p:sp>
        <p:nvSpPr>
          <p:cNvPr id="17416" name="TextBox 9"/>
          <p:cNvSpPr txBox="1">
            <a:spLocks noChangeArrowheads="1"/>
          </p:cNvSpPr>
          <p:nvPr/>
        </p:nvSpPr>
        <p:spPr bwMode="auto">
          <a:xfrm>
            <a:off x="3582988" y="4775200"/>
            <a:ext cx="2378075" cy="156966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2pPr>
            <a:lvl3pPr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3pPr>
            <a:lvl4pPr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-102" charset="-128"/>
              </a:defRPr>
            </a:lvl9pPr>
          </a:lstStyle>
          <a:p>
            <a:pPr algn="ctr"/>
            <a:r>
              <a:rPr lang="en-US" dirty="0"/>
              <a:t>We don’t understand why we exist at all! </a:t>
            </a:r>
          </a:p>
          <a:p>
            <a:pPr algn="ctr"/>
            <a:r>
              <a:rPr lang="en-US" dirty="0"/>
              <a:t>Matter-antimatter asymmetry, connection to cosmology. </a:t>
            </a:r>
          </a:p>
        </p:txBody>
      </p:sp>
    </p:spTree>
    <p:extLst>
      <p:ext uri="{BB962C8B-B14F-4D97-AF65-F5344CB8AC3E}">
        <p14:creationId xmlns:p14="http://schemas.microsoft.com/office/powerpoint/2010/main" val="25346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72" y="759822"/>
            <a:ext cx="7750248" cy="577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Theory</a:t>
            </a:r>
            <a:r>
              <a:rPr lang="de-DE" dirty="0" smtClean="0"/>
              <a:t> – a </a:t>
            </a:r>
            <a:r>
              <a:rPr lang="de-DE" dirty="0" err="1" smtClean="0"/>
              <a:t>multiverse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ideas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6200000">
            <a:off x="-1190897" y="2388325"/>
            <a:ext cx="3124199" cy="459377"/>
          </a:xfrm>
        </p:spPr>
        <p:txBody>
          <a:bodyPr/>
          <a:lstStyle/>
          <a:p>
            <a:pPr marL="0" indent="0">
              <a:buNone/>
            </a:pPr>
            <a:r>
              <a:rPr lang="de-DE" dirty="0" err="1" smtClean="0"/>
              <a:t>by</a:t>
            </a:r>
            <a:r>
              <a:rPr lang="de-DE" dirty="0" smtClean="0"/>
              <a:t> Hitoshi Murayama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452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Theory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LHC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36023"/>
            <a:ext cx="9143999" cy="6021976"/>
          </a:xfrm>
        </p:spPr>
        <p:txBody>
          <a:bodyPr/>
          <a:lstStyle/>
          <a:p>
            <a:r>
              <a:rPr lang="de-DE" b="0" dirty="0" smtClean="0"/>
              <a:t>LHC </a:t>
            </a:r>
            <a:r>
              <a:rPr lang="de-DE" b="0" dirty="0" err="1" smtClean="0"/>
              <a:t>starts</a:t>
            </a:r>
            <a:r>
              <a:rPr lang="de-DE" b="0" dirty="0" smtClean="0"/>
              <a:t> </a:t>
            </a:r>
            <a:r>
              <a:rPr lang="de-DE" b="0" dirty="0" err="1" smtClean="0"/>
              <a:t>to</a:t>
            </a:r>
            <a:r>
              <a:rPr lang="de-DE" b="0" dirty="0" smtClean="0"/>
              <a:t> </a:t>
            </a:r>
            <a:r>
              <a:rPr lang="de-DE" b="0" dirty="0" err="1" smtClean="0"/>
              <a:t>challenge</a:t>
            </a:r>
            <a:r>
              <a:rPr lang="de-DE" b="0" dirty="0" smtClean="0"/>
              <a:t> </a:t>
            </a:r>
            <a:r>
              <a:rPr lang="de-DE" b="0" dirty="0" err="1" smtClean="0"/>
              <a:t>some</a:t>
            </a:r>
            <a:r>
              <a:rPr lang="de-DE" b="0" dirty="0" smtClean="0"/>
              <a:t> </a:t>
            </a:r>
            <a:r>
              <a:rPr lang="de-DE" b="0" dirty="0" err="1" smtClean="0"/>
              <a:t>theories</a:t>
            </a:r>
            <a:endParaRPr lang="de-DE" b="0" dirty="0" smtClean="0"/>
          </a:p>
          <a:p>
            <a:pPr lvl="1"/>
            <a:r>
              <a:rPr lang="de-DE" sz="1800" b="0" dirty="0" err="1" smtClean="0">
                <a:solidFill>
                  <a:srgbClr val="00A5EB"/>
                </a:solidFill>
              </a:rPr>
              <a:t>Supersymmetry</a:t>
            </a:r>
            <a:r>
              <a:rPr lang="de-DE" sz="1800" b="0" dirty="0" smtClean="0">
                <a:solidFill>
                  <a:srgbClr val="00A5EB"/>
                </a:solidFill>
              </a:rPr>
              <a:t>: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air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is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getting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thin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for</a:t>
            </a:r>
            <a:r>
              <a:rPr lang="de-DE" sz="1800" b="0" dirty="0" smtClean="0">
                <a:solidFill>
                  <a:srgbClr val="00A5EB"/>
                </a:solidFill>
              </a:rPr>
              <a:t> minimal SUSY </a:t>
            </a:r>
            <a:r>
              <a:rPr lang="de-DE" sz="1800" b="0" dirty="0" err="1" smtClean="0">
                <a:solidFill>
                  <a:srgbClr val="00A5EB"/>
                </a:solidFill>
              </a:rPr>
              <a:t>models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Other </a:t>
            </a:r>
            <a:r>
              <a:rPr lang="de-DE" sz="1800" b="0" dirty="0" err="1" smtClean="0">
                <a:solidFill>
                  <a:srgbClr val="00A5EB"/>
                </a:solidFill>
              </a:rPr>
              <a:t>theories</a:t>
            </a:r>
            <a:r>
              <a:rPr lang="de-DE" sz="1800" b="0" dirty="0" smtClean="0">
                <a:solidFill>
                  <a:srgbClr val="00A5EB"/>
                </a:solidFill>
              </a:rPr>
              <a:t>: </a:t>
            </a:r>
            <a:r>
              <a:rPr lang="de-DE" sz="1800" b="0" dirty="0" err="1" smtClean="0">
                <a:solidFill>
                  <a:srgbClr val="00A5EB"/>
                </a:solidFill>
              </a:rPr>
              <a:t>limits</a:t>
            </a:r>
            <a:r>
              <a:rPr lang="de-DE" sz="1800" b="0" dirty="0" smtClean="0">
                <a:solidFill>
                  <a:srgbClr val="00A5EB"/>
                </a:solidFill>
              </a:rPr>
              <a:t> in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(</a:t>
            </a:r>
            <a:r>
              <a:rPr lang="de-DE" sz="1800" b="0" dirty="0" err="1" smtClean="0">
                <a:solidFill>
                  <a:srgbClr val="00A5EB"/>
                </a:solidFill>
              </a:rPr>
              <a:t>multi</a:t>
            </a:r>
            <a:r>
              <a:rPr lang="de-DE" sz="1800" b="0" dirty="0" smtClean="0">
                <a:solidFill>
                  <a:srgbClr val="00A5EB"/>
                </a:solidFill>
              </a:rPr>
              <a:t>)-</a:t>
            </a:r>
            <a:r>
              <a:rPr lang="de-DE" sz="1800" b="0" dirty="0" err="1" smtClean="0">
                <a:solidFill>
                  <a:srgbClr val="00A5EB"/>
                </a:solidFill>
              </a:rPr>
              <a:t>TeV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range</a:t>
            </a:r>
            <a:r>
              <a:rPr lang="de-DE" sz="1800" b="0" dirty="0" smtClean="0">
                <a:solidFill>
                  <a:srgbClr val="00A5EB"/>
                </a:solidFill>
              </a:rPr>
              <a:t> – </a:t>
            </a:r>
            <a:r>
              <a:rPr lang="de-DE" sz="1800" b="0" dirty="0" err="1" smtClean="0">
                <a:solidFill>
                  <a:srgbClr val="00A5EB"/>
                </a:solidFill>
              </a:rPr>
              <a:t>examples</a:t>
            </a:r>
            <a:r>
              <a:rPr lang="de-DE" sz="1800" b="0" dirty="0" smtClean="0">
                <a:solidFill>
                  <a:srgbClr val="00A5EB"/>
                </a:solidFill>
              </a:rPr>
              <a:t>:</a:t>
            </a:r>
          </a:p>
        </p:txBody>
      </p:sp>
      <p:pic>
        <p:nvPicPr>
          <p:cNvPr id="4" name="Picture 3" descr="Screen Shot 2015-07-14 at 13.11.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735" y="2218421"/>
            <a:ext cx="4246735" cy="425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14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Theory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LHC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34226"/>
            <a:ext cx="9143999" cy="6021976"/>
          </a:xfrm>
        </p:spPr>
        <p:txBody>
          <a:bodyPr/>
          <a:lstStyle/>
          <a:p>
            <a:r>
              <a:rPr lang="de-DE" b="0" dirty="0" smtClean="0"/>
              <a:t>LHC </a:t>
            </a:r>
            <a:r>
              <a:rPr lang="de-DE" b="0" dirty="0" err="1" smtClean="0"/>
              <a:t>starts</a:t>
            </a:r>
            <a:r>
              <a:rPr lang="de-DE" b="0" dirty="0" smtClean="0"/>
              <a:t> </a:t>
            </a:r>
            <a:r>
              <a:rPr lang="de-DE" b="0" dirty="0" err="1" smtClean="0"/>
              <a:t>to</a:t>
            </a:r>
            <a:r>
              <a:rPr lang="de-DE" b="0" dirty="0" smtClean="0"/>
              <a:t> </a:t>
            </a:r>
            <a:r>
              <a:rPr lang="de-DE" b="0" dirty="0" err="1" smtClean="0"/>
              <a:t>challenge</a:t>
            </a:r>
            <a:r>
              <a:rPr lang="de-DE" b="0" dirty="0" smtClean="0"/>
              <a:t> </a:t>
            </a:r>
            <a:r>
              <a:rPr lang="de-DE" b="0" dirty="0" err="1" smtClean="0"/>
              <a:t>some</a:t>
            </a:r>
            <a:r>
              <a:rPr lang="de-DE" b="0" dirty="0" smtClean="0"/>
              <a:t> </a:t>
            </a:r>
            <a:r>
              <a:rPr lang="de-DE" b="0" dirty="0" err="1" smtClean="0"/>
              <a:t>theories</a:t>
            </a:r>
            <a:endParaRPr lang="de-DE" b="0" dirty="0" smtClean="0"/>
          </a:p>
          <a:p>
            <a:pPr lvl="1"/>
            <a:r>
              <a:rPr lang="de-DE" sz="1800" b="0" dirty="0" err="1" smtClean="0">
                <a:solidFill>
                  <a:srgbClr val="00A5EB"/>
                </a:solidFill>
              </a:rPr>
              <a:t>Supersymmetry</a:t>
            </a:r>
            <a:r>
              <a:rPr lang="de-DE" sz="1800" b="0" dirty="0" smtClean="0">
                <a:solidFill>
                  <a:srgbClr val="00A5EB"/>
                </a:solidFill>
              </a:rPr>
              <a:t>: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air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is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getting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thin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for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some</a:t>
            </a:r>
            <a:r>
              <a:rPr lang="de-DE" sz="1800" b="0" dirty="0" smtClean="0">
                <a:solidFill>
                  <a:srgbClr val="00A5EB"/>
                </a:solidFill>
              </a:rPr>
              <a:t> minimal (simple) </a:t>
            </a:r>
            <a:r>
              <a:rPr lang="de-DE" sz="1800" b="0" dirty="0" err="1" smtClean="0">
                <a:solidFill>
                  <a:srgbClr val="00A5EB"/>
                </a:solidFill>
              </a:rPr>
              <a:t>models</a:t>
            </a:r>
            <a:endParaRPr lang="de-DE" sz="1800" b="0" dirty="0" smtClean="0">
              <a:solidFill>
                <a:srgbClr val="00A5EB"/>
              </a:solidFill>
            </a:endParaRPr>
          </a:p>
          <a:p>
            <a:pPr lvl="1"/>
            <a:r>
              <a:rPr lang="de-DE" sz="1800" b="0" dirty="0" smtClean="0">
                <a:solidFill>
                  <a:srgbClr val="00A5EB"/>
                </a:solidFill>
              </a:rPr>
              <a:t>Other </a:t>
            </a:r>
            <a:r>
              <a:rPr lang="de-DE" sz="1800" b="0" dirty="0" err="1" smtClean="0">
                <a:solidFill>
                  <a:srgbClr val="00A5EB"/>
                </a:solidFill>
              </a:rPr>
              <a:t>theories</a:t>
            </a:r>
            <a:r>
              <a:rPr lang="de-DE" sz="1800" b="0" dirty="0" smtClean="0">
                <a:solidFill>
                  <a:srgbClr val="00A5EB"/>
                </a:solidFill>
              </a:rPr>
              <a:t>: </a:t>
            </a:r>
            <a:r>
              <a:rPr lang="de-DE" sz="1800" b="0" dirty="0" err="1" smtClean="0">
                <a:solidFill>
                  <a:srgbClr val="00A5EB"/>
                </a:solidFill>
              </a:rPr>
              <a:t>limits</a:t>
            </a:r>
            <a:r>
              <a:rPr lang="de-DE" sz="1800" b="0" dirty="0" smtClean="0">
                <a:solidFill>
                  <a:srgbClr val="00A5EB"/>
                </a:solidFill>
              </a:rPr>
              <a:t> in </a:t>
            </a:r>
            <a:r>
              <a:rPr lang="de-DE" sz="1800" b="0" dirty="0" err="1" smtClean="0">
                <a:solidFill>
                  <a:srgbClr val="00A5EB"/>
                </a:solidFill>
              </a:rPr>
              <a:t>the</a:t>
            </a:r>
            <a:r>
              <a:rPr lang="de-DE" sz="1800" b="0" dirty="0" smtClean="0">
                <a:solidFill>
                  <a:srgbClr val="00A5EB"/>
                </a:solidFill>
              </a:rPr>
              <a:t> (</a:t>
            </a:r>
            <a:r>
              <a:rPr lang="de-DE" sz="1800" b="0" dirty="0" err="1" smtClean="0">
                <a:solidFill>
                  <a:srgbClr val="00A5EB"/>
                </a:solidFill>
              </a:rPr>
              <a:t>multi</a:t>
            </a:r>
            <a:r>
              <a:rPr lang="de-DE" sz="1800" b="0" dirty="0" smtClean="0">
                <a:solidFill>
                  <a:srgbClr val="00A5EB"/>
                </a:solidFill>
              </a:rPr>
              <a:t>)-</a:t>
            </a:r>
            <a:r>
              <a:rPr lang="de-DE" sz="1800" b="0" dirty="0" err="1" smtClean="0">
                <a:solidFill>
                  <a:srgbClr val="00A5EB"/>
                </a:solidFill>
              </a:rPr>
              <a:t>TeV</a:t>
            </a:r>
            <a:r>
              <a:rPr lang="de-DE" sz="1800" b="0" dirty="0" smtClean="0">
                <a:solidFill>
                  <a:srgbClr val="00A5EB"/>
                </a:solidFill>
              </a:rPr>
              <a:t> </a:t>
            </a:r>
            <a:r>
              <a:rPr lang="de-DE" sz="1800" b="0" dirty="0" err="1" smtClean="0">
                <a:solidFill>
                  <a:srgbClr val="00A5EB"/>
                </a:solidFill>
              </a:rPr>
              <a:t>range</a:t>
            </a:r>
            <a:r>
              <a:rPr lang="de-DE" sz="1800" b="0" dirty="0" smtClean="0">
                <a:solidFill>
                  <a:srgbClr val="00A5EB"/>
                </a:solidFill>
              </a:rPr>
              <a:t> – </a:t>
            </a:r>
            <a:r>
              <a:rPr lang="de-DE" sz="1800" b="0" dirty="0" err="1" smtClean="0">
                <a:solidFill>
                  <a:srgbClr val="00A5EB"/>
                </a:solidFill>
              </a:rPr>
              <a:t>examples</a:t>
            </a:r>
            <a:r>
              <a:rPr lang="de-DE" sz="1800" b="0" dirty="0" smtClean="0">
                <a:solidFill>
                  <a:srgbClr val="00A5EB"/>
                </a:solidFill>
              </a:rPr>
              <a:t>:</a:t>
            </a:r>
          </a:p>
        </p:txBody>
      </p:sp>
      <p:pic>
        <p:nvPicPr>
          <p:cNvPr id="5" name="Picture 4" descr="ATLAS_SUSY_Summar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780" y="2124592"/>
            <a:ext cx="5830969" cy="435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01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SY_Vortrag_3-1">
  <a:themeElements>
    <a:clrScheme name="2_DESY_Vortrag_3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1649</Words>
  <Application>Microsoft Office PowerPoint</Application>
  <PresentationFormat>Bildschirmpräsentation (4:3)</PresentationFormat>
  <Paragraphs>420</Paragraphs>
  <Slides>53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53</vt:i4>
      </vt:variant>
    </vt:vector>
  </HeadingPairs>
  <TitlesOfParts>
    <vt:vector size="54" baseType="lpstr">
      <vt:lpstr>2_DESY_Vortrag_3-1</vt:lpstr>
      <vt:lpstr>Future Colliders and the Future of High Energy Physics</vt:lpstr>
      <vt:lpstr>Contents</vt:lpstr>
      <vt:lpstr>Observation of a Higgs Boson: A Centennial Discovery</vt:lpstr>
      <vt:lpstr> Observation of a Higgs Boson: A Centennial Discovery</vt:lpstr>
      <vt:lpstr> Observation of a Higgs Boson: A Centennial Discovery</vt:lpstr>
      <vt:lpstr>… but many fundamental questions remain open!</vt:lpstr>
      <vt:lpstr>Theory – a multiverse of ideas</vt:lpstr>
      <vt:lpstr>Theory and the LHC</vt:lpstr>
      <vt:lpstr>Theory and the LHC</vt:lpstr>
      <vt:lpstr>But ... we have a Higgs now!</vt:lpstr>
      <vt:lpstr>Higgs Couplings</vt:lpstr>
      <vt:lpstr>Precision Measurements</vt:lpstr>
      <vt:lpstr>Needed: Combination of different sources of information</vt:lpstr>
      <vt:lpstr>Contents</vt:lpstr>
      <vt:lpstr>PowerPoint-Präsentation</vt:lpstr>
      <vt:lpstr>PowerPoint-Präsentation</vt:lpstr>
      <vt:lpstr>Higgs physics at the LHC – a major focus</vt:lpstr>
      <vt:lpstr>Reach for new physics</vt:lpstr>
      <vt:lpstr>Hadron and Lepton Colliders</vt:lpstr>
      <vt:lpstr>Higgs at the LHC and at an e+e‒ collider</vt:lpstr>
      <vt:lpstr>Higgs Factory</vt:lpstr>
      <vt:lpstr>Precision at a Higgs Factory</vt:lpstr>
      <vt:lpstr>Precision: HL-LHC versus ILC</vt:lpstr>
      <vt:lpstr>Contents</vt:lpstr>
      <vt:lpstr>... Because this is where politics kicks in:</vt:lpstr>
      <vt:lpstr>GLOBAL PARTICLE PHYSICS STRATEGY</vt:lpstr>
      <vt:lpstr>Contents</vt:lpstr>
      <vt:lpstr>International Linear Collider (ILC)</vt:lpstr>
      <vt:lpstr>PowerPoint-Präsentation</vt:lpstr>
      <vt:lpstr>PowerPoint-Präsentation</vt:lpstr>
      <vt:lpstr>ILC Status – Site Decision in 2013</vt:lpstr>
      <vt:lpstr>ILC Status</vt:lpstr>
      <vt:lpstr>Alternative 1: CLIC – Compact Linear Collider at CERN</vt:lpstr>
      <vt:lpstr>CLIC: A potential multi-TeV collider</vt:lpstr>
      <vt:lpstr>Alternative Circular e+e‒ collider?</vt:lpstr>
      <vt:lpstr>FCC – Future Circular Collider @ CERN</vt:lpstr>
      <vt:lpstr>Alternative 2: Go circular!</vt:lpstr>
      <vt:lpstr>CEPC – the Chinese Electron-Positron Collider</vt:lpstr>
      <vt:lpstr>CEPC – the Chinese Electron-Positron Collider</vt:lpstr>
      <vt:lpstr>More leptonic alternatives (far future): muon collider</vt:lpstr>
      <vt:lpstr>PowerPoint-Präsentation</vt:lpstr>
      <vt:lpstr>Muon collider challenges</vt:lpstr>
      <vt:lpstr>The still farther future: plasma wakefield acceleration</vt:lpstr>
      <vt:lpstr>The still farther future: plasma wakefield acceleration</vt:lpstr>
      <vt:lpstr>Contents</vt:lpstr>
      <vt:lpstr>Returning to the high-energy frontier ...</vt:lpstr>
      <vt:lpstr>High Energy LHC</vt:lpstr>
      <vt:lpstr>HE-LHC – LHC modifications</vt:lpstr>
      <vt:lpstr>Super-HERA: LHeC</vt:lpstr>
      <vt:lpstr>PowerPoint-Präsentation</vt:lpstr>
      <vt:lpstr>PowerPoint-Präsentation</vt:lpstr>
      <vt:lpstr>Summary</vt:lpstr>
      <vt:lpstr>The Future of Particle Physics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Forscherwelt DESY.</dc:title>
  <dc:creator>Mnich, Joachim</dc:creator>
  <cp:lastModifiedBy>Mnich, Joachim</cp:lastModifiedBy>
  <cp:revision>1932</cp:revision>
  <cp:lastPrinted>2015-07-15T07:47:51Z</cp:lastPrinted>
  <dcterms:created xsi:type="dcterms:W3CDTF">2008-04-14T12:45:38Z</dcterms:created>
  <dcterms:modified xsi:type="dcterms:W3CDTF">2015-07-20T05:25:34Z</dcterms:modified>
</cp:coreProperties>
</file>