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72" r:id="rId3"/>
    <p:sldId id="258" r:id="rId4"/>
    <p:sldId id="266" r:id="rId5"/>
    <p:sldId id="271" r:id="rId6"/>
    <p:sldId id="265" r:id="rId7"/>
    <p:sldId id="260" r:id="rId8"/>
    <p:sldId id="261" r:id="rId9"/>
    <p:sldId id="269" r:id="rId10"/>
    <p:sldId id="262" r:id="rId11"/>
    <p:sldId id="270" r:id="rId12"/>
    <p:sldId id="267" r:id="rId13"/>
  </p:sldIdLst>
  <p:sldSz cx="12192000" cy="6858000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Cambria Math" panose="02040503050406030204" pitchFamily="18" charset="0"/>
      <p:regular r:id="rId19"/>
    </p:embeddedFont>
    <p:embeddedFont>
      <p:font typeface="Helvetica Neue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4" roundtripDataSignature="AMtx7miMlY0E5d3Zm975IQ4vmdxQ1VGRr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erromay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0" d="100"/>
          <a:sy n="150" d="100"/>
        </p:scale>
        <p:origin x="2886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7" name="Google Shape;5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3cf8fe2a58_0_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8" name="Google Shape;68;g13cf8fe2a58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3cf8fe2a58_0_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8" name="Google Shape;68;g13cf8fe2a58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121328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3cf8fe2a58_0_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8" name="Google Shape;68;g13cf8fe2a58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0834283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3cf8fe2a58_0_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9" name="Google Shape;79;g13cf8fe2a58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3cf8fe2a58_0_2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5" name="Google Shape;85;g13cf8fe2a58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3cf8fe2a58_0_1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1" name="Google Shape;91;g13cf8fe2a58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3cf8fe2a58_0_1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7" name="Google Shape;97;g13cf8fe2a58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980491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5"/>
          <p:cNvSpPr txBox="1">
            <a:spLocks noGrp="1"/>
          </p:cNvSpPr>
          <p:nvPr>
            <p:ph type="title"/>
          </p:nvPr>
        </p:nvSpPr>
        <p:spPr>
          <a:xfrm>
            <a:off x="914400" y="1844678"/>
            <a:ext cx="10363200" cy="2041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5"/>
          <p:cNvSpPr txBox="1">
            <a:spLocks noGrp="1"/>
          </p:cNvSpPr>
          <p:nvPr>
            <p:ph type="body" idx="1"/>
          </p:nvPr>
        </p:nvSpPr>
        <p:spPr>
          <a:xfrm>
            <a:off x="1828800" y="3886200"/>
            <a:ext cx="8534400" cy="297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>
                <a:solidFill>
                  <a:srgbClr val="888888"/>
                </a:solidFill>
              </a:defRPr>
            </a:lvl1pPr>
            <a:lvl2pPr marL="914400" lvl="1" indent="-2286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>
                <a:solidFill>
                  <a:srgbClr val="888888"/>
                </a:solidFill>
              </a:defRPr>
            </a:lvl2pPr>
            <a:lvl3pPr marL="1371600" lvl="2" indent="-2286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>
                <a:solidFill>
                  <a:srgbClr val="888888"/>
                </a:solidFill>
              </a:defRPr>
            </a:lvl3pPr>
            <a:lvl4pPr marL="1828800" lvl="3" indent="-2286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>
                <a:solidFill>
                  <a:srgbClr val="888888"/>
                </a:solidFill>
              </a:defRPr>
            </a:lvl4pPr>
            <a:lvl5pPr marL="2286000" lvl="4" indent="-228600" algn="ctr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Calibri"/>
              <a:buNone/>
              <a:defRPr>
                <a:solidFill>
                  <a:srgbClr val="888888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sldNum" idx="12"/>
          </p:nvPr>
        </p:nvSpPr>
        <p:spPr>
          <a:xfrm>
            <a:off x="8737599" y="6581001"/>
            <a:ext cx="28448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-S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>
  <p:cSld name="Title and Vertical 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4"/>
          <p:cNvSpPr txBox="1">
            <a:spLocks noGrp="1"/>
          </p:cNvSpPr>
          <p:nvPr>
            <p:ph type="title"/>
          </p:nvPr>
        </p:nvSpPr>
        <p:spPr>
          <a:xfrm>
            <a:off x="3574473" y="92073"/>
            <a:ext cx="8007926" cy="10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body" idx="1"/>
          </p:nvPr>
        </p:nvSpPr>
        <p:spPr>
          <a:xfrm>
            <a:off x="609599" y="1613826"/>
            <a:ext cx="10972800" cy="4959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sldNum" idx="12"/>
          </p:nvPr>
        </p:nvSpPr>
        <p:spPr>
          <a:xfrm>
            <a:off x="8737599" y="6581001"/>
            <a:ext cx="28448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-S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>
  <p:cSld name="Vertical Title and 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5"/>
          <p:cNvSpPr txBox="1">
            <a:spLocks noGrp="1"/>
          </p:cNvSpPr>
          <p:nvPr>
            <p:ph type="title"/>
          </p:nvPr>
        </p:nvSpPr>
        <p:spPr>
          <a:xfrm>
            <a:off x="8839200" y="0"/>
            <a:ext cx="2743200" cy="64008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body" idx="1"/>
          </p:nvPr>
        </p:nvSpPr>
        <p:spPr>
          <a:xfrm>
            <a:off x="609600" y="274639"/>
            <a:ext cx="8026400" cy="6583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15"/>
          <p:cNvSpPr txBox="1">
            <a:spLocks noGrp="1"/>
          </p:cNvSpPr>
          <p:nvPr>
            <p:ph type="sldNum" idx="12"/>
          </p:nvPr>
        </p:nvSpPr>
        <p:spPr>
          <a:xfrm>
            <a:off x="8737599" y="6581001"/>
            <a:ext cx="28448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-S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6"/>
          <p:cNvSpPr txBox="1">
            <a:spLocks noGrp="1"/>
          </p:cNvSpPr>
          <p:nvPr>
            <p:ph type="title"/>
          </p:nvPr>
        </p:nvSpPr>
        <p:spPr>
          <a:xfrm>
            <a:off x="3574473" y="92073"/>
            <a:ext cx="8007926" cy="10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6"/>
          <p:cNvSpPr txBox="1">
            <a:spLocks noGrp="1"/>
          </p:cNvSpPr>
          <p:nvPr>
            <p:ph type="body" idx="1"/>
          </p:nvPr>
        </p:nvSpPr>
        <p:spPr>
          <a:xfrm>
            <a:off x="609599" y="1613826"/>
            <a:ext cx="10972800" cy="4959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6"/>
          <p:cNvSpPr txBox="1">
            <a:spLocks noGrp="1"/>
          </p:cNvSpPr>
          <p:nvPr>
            <p:ph type="sldNum" idx="12"/>
          </p:nvPr>
        </p:nvSpPr>
        <p:spPr>
          <a:xfrm>
            <a:off x="8737599" y="6581001"/>
            <a:ext cx="28448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-S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"/>
          <p:cNvSpPr txBox="1">
            <a:spLocks noGrp="1"/>
          </p:cNvSpPr>
          <p:nvPr>
            <p:ph type="title"/>
          </p:nvPr>
        </p:nvSpPr>
        <p:spPr>
          <a:xfrm>
            <a:off x="963084" y="4406902"/>
            <a:ext cx="10363201" cy="2451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body" idx="1"/>
          </p:nvPr>
        </p:nvSpPr>
        <p:spPr>
          <a:xfrm>
            <a:off x="701750" y="1192213"/>
            <a:ext cx="10624536" cy="3214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Calibri"/>
              <a:buNone/>
              <a:defRPr sz="2000">
                <a:solidFill>
                  <a:srgbClr val="888888"/>
                </a:solidFill>
              </a:defRPr>
            </a:lvl5pPr>
            <a:lvl6pPr marL="2743200" lvl="5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7"/>
          <p:cNvSpPr txBox="1">
            <a:spLocks noGrp="1"/>
          </p:cNvSpPr>
          <p:nvPr>
            <p:ph type="sldNum" idx="12"/>
          </p:nvPr>
        </p:nvSpPr>
        <p:spPr>
          <a:xfrm>
            <a:off x="8737599" y="6581001"/>
            <a:ext cx="28448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-S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8"/>
          <p:cNvSpPr txBox="1">
            <a:spLocks noGrp="1"/>
          </p:cNvSpPr>
          <p:nvPr>
            <p:ph type="title"/>
          </p:nvPr>
        </p:nvSpPr>
        <p:spPr>
          <a:xfrm>
            <a:off x="3574473" y="92073"/>
            <a:ext cx="8007926" cy="10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8"/>
          <p:cNvSpPr txBox="1">
            <a:spLocks noGrp="1"/>
          </p:cNvSpPr>
          <p:nvPr>
            <p:ph type="body" idx="1"/>
          </p:nvPr>
        </p:nvSpPr>
        <p:spPr>
          <a:xfrm>
            <a:off x="609600" y="1600203"/>
            <a:ext cx="5384800" cy="5257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/>
            </a:lvl1pPr>
            <a:lvl2pPr marL="914400" lvl="1" indent="-406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Char char="–"/>
              <a:defRPr sz="2800"/>
            </a:lvl2pPr>
            <a:lvl3pPr marL="1371600" lvl="2" indent="-406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/>
            </a:lvl3pPr>
            <a:lvl4pPr marL="1828800" lvl="3" indent="-406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Char char="–"/>
              <a:defRPr sz="2800"/>
            </a:lvl4pPr>
            <a:lvl5pPr marL="2286000" lvl="4" indent="-406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Char char="»"/>
              <a:defRPr sz="2800"/>
            </a:lvl5pPr>
            <a:lvl6pPr marL="2743200" lvl="5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sldNum" idx="12"/>
          </p:nvPr>
        </p:nvSpPr>
        <p:spPr>
          <a:xfrm>
            <a:off x="8737599" y="6581001"/>
            <a:ext cx="28448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-S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9"/>
          <p:cNvSpPr txBox="1">
            <a:spLocks noGrp="1"/>
          </p:cNvSpPr>
          <p:nvPr>
            <p:ph type="title"/>
          </p:nvPr>
        </p:nvSpPr>
        <p:spPr>
          <a:xfrm>
            <a:off x="609600" y="256810"/>
            <a:ext cx="10972800" cy="1178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body" idx="1"/>
          </p:nvPr>
        </p:nvSpPr>
        <p:spPr>
          <a:xfrm>
            <a:off x="609600" y="1435466"/>
            <a:ext cx="5386917" cy="739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Calibri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Calibri"/>
              <a:buNone/>
              <a:defRPr sz="24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Calibri"/>
              <a:buNone/>
              <a:defRPr sz="24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Calibri"/>
              <a:buNone/>
              <a:defRPr sz="2400" b="1"/>
            </a:lvl4pPr>
            <a:lvl5pPr marL="2286000" lvl="4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400"/>
              <a:buFont typeface="Calibri"/>
              <a:buNone/>
              <a:defRPr sz="2400" b="1"/>
            </a:lvl5pPr>
            <a:lvl6pPr marL="2743200" lvl="5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sldNum" idx="12"/>
          </p:nvPr>
        </p:nvSpPr>
        <p:spPr>
          <a:xfrm>
            <a:off x="8737599" y="6581001"/>
            <a:ext cx="28448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-S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0"/>
          <p:cNvSpPr txBox="1">
            <a:spLocks noGrp="1"/>
          </p:cNvSpPr>
          <p:nvPr>
            <p:ph type="title"/>
          </p:nvPr>
        </p:nvSpPr>
        <p:spPr>
          <a:xfrm>
            <a:off x="609600" y="92077"/>
            <a:ext cx="10972800" cy="1508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sldNum" idx="12"/>
          </p:nvPr>
        </p:nvSpPr>
        <p:spPr>
          <a:xfrm>
            <a:off x="8737599" y="6581001"/>
            <a:ext cx="28448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-S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>
            <a:spLocks noGrp="1"/>
          </p:cNvSpPr>
          <p:nvPr>
            <p:ph type="sldNum" idx="12"/>
          </p:nvPr>
        </p:nvSpPr>
        <p:spPr>
          <a:xfrm>
            <a:off x="8737599" y="6581001"/>
            <a:ext cx="28448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-S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>
  <p:cSld name="Content with Ca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2"/>
          <p:cNvSpPr txBox="1">
            <a:spLocks noGrp="1"/>
          </p:cNvSpPr>
          <p:nvPr>
            <p:ph type="title"/>
          </p:nvPr>
        </p:nvSpPr>
        <p:spPr>
          <a:xfrm>
            <a:off x="609602" y="0"/>
            <a:ext cx="4011085" cy="14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body" idx="1"/>
          </p:nvPr>
        </p:nvSpPr>
        <p:spPr>
          <a:xfrm>
            <a:off x="4766733" y="273053"/>
            <a:ext cx="6815667" cy="6584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sldNum" idx="12"/>
          </p:nvPr>
        </p:nvSpPr>
        <p:spPr>
          <a:xfrm>
            <a:off x="8737599" y="6581001"/>
            <a:ext cx="28448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-S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>
  <p:cSld name="Picture with 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3"/>
          <p:cNvSpPr txBox="1">
            <a:spLocks noGrp="1"/>
          </p:cNvSpPr>
          <p:nvPr>
            <p:ph type="title"/>
          </p:nvPr>
        </p:nvSpPr>
        <p:spPr>
          <a:xfrm>
            <a:off x="2389718" y="4800600"/>
            <a:ext cx="7315201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3"/>
          <p:cNvSpPr txBox="1">
            <a:spLocks noGrp="1"/>
          </p:cNvSpPr>
          <p:nvPr>
            <p:ph type="body" idx="1"/>
          </p:nvPr>
        </p:nvSpPr>
        <p:spPr>
          <a:xfrm>
            <a:off x="2389718" y="5367338"/>
            <a:ext cx="7315201" cy="804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Calibri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Calibri"/>
              <a:buNone/>
              <a:defRPr sz="1400"/>
            </a:lvl2pPr>
            <a:lvl3pPr marL="1371600" lvl="2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Calibri"/>
              <a:buNone/>
              <a:defRPr sz="1400"/>
            </a:lvl3pPr>
            <a:lvl4pPr marL="1828800" lvl="3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Calibri"/>
              <a:buNone/>
              <a:defRPr sz="1400"/>
            </a:lvl4pPr>
            <a:lvl5pPr marL="2286000" lvl="4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400"/>
              <a:buFont typeface="Calibri"/>
              <a:buNone/>
              <a:defRPr sz="1400"/>
            </a:lvl5pPr>
            <a:lvl6pPr marL="2743200" lvl="5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3"/>
          <p:cNvSpPr txBox="1">
            <a:spLocks noGrp="1"/>
          </p:cNvSpPr>
          <p:nvPr>
            <p:ph type="sldNum" idx="12"/>
          </p:nvPr>
        </p:nvSpPr>
        <p:spPr>
          <a:xfrm>
            <a:off x="8737599" y="6581001"/>
            <a:ext cx="28448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-S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>
            <a:spLocks noGrp="1"/>
          </p:cNvSpPr>
          <p:nvPr>
            <p:ph type="title"/>
          </p:nvPr>
        </p:nvSpPr>
        <p:spPr>
          <a:xfrm>
            <a:off x="3574473" y="92073"/>
            <a:ext cx="8007926" cy="10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p4"/>
          <p:cNvSpPr txBox="1">
            <a:spLocks noGrp="1"/>
          </p:cNvSpPr>
          <p:nvPr>
            <p:ph type="body" idx="1"/>
          </p:nvPr>
        </p:nvSpPr>
        <p:spPr>
          <a:xfrm>
            <a:off x="609599" y="1613826"/>
            <a:ext cx="10972800" cy="4959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318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318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–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318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»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318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318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318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318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4"/>
          <p:cNvSpPr txBox="1">
            <a:spLocks noGrp="1"/>
          </p:cNvSpPr>
          <p:nvPr>
            <p:ph type="sldNum" idx="12"/>
          </p:nvPr>
        </p:nvSpPr>
        <p:spPr>
          <a:xfrm>
            <a:off x="8737599" y="6581001"/>
            <a:ext cx="28448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-SE"/>
              <a:t>‹#›</a:t>
            </a:fld>
            <a:endParaRPr/>
          </a:p>
        </p:txBody>
      </p:sp>
      <p:pic>
        <p:nvPicPr>
          <p:cNvPr id="9" name="Google Shape;9;p4" descr="logo-color.jp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609600" y="204844"/>
            <a:ext cx="2743201" cy="78817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" name="Google Shape;10;p4"/>
          <p:cNvCxnSpPr/>
          <p:nvPr/>
        </p:nvCxnSpPr>
        <p:spPr>
          <a:xfrm>
            <a:off x="609600" y="1127051"/>
            <a:ext cx="10972799" cy="0"/>
          </a:xfrm>
          <a:prstGeom prst="straightConnector1">
            <a:avLst/>
          </a:prstGeom>
          <a:noFill/>
          <a:ln>
            <a:noFill/>
          </a:ln>
        </p:spPr>
      </p:cxnSp>
      <p:cxnSp>
        <p:nvCxnSpPr>
          <p:cNvPr id="11" name="Google Shape;11;p4"/>
          <p:cNvCxnSpPr/>
          <p:nvPr/>
        </p:nvCxnSpPr>
        <p:spPr>
          <a:xfrm>
            <a:off x="609600" y="6594625"/>
            <a:ext cx="10972799" cy="0"/>
          </a:xfrm>
          <a:prstGeom prst="straightConnector1">
            <a:avLst/>
          </a:prstGeom>
          <a:noFill/>
          <a:ln>
            <a:noFill/>
          </a:ln>
        </p:spPr>
      </p:cxnSp>
      <p:cxnSp>
        <p:nvCxnSpPr>
          <p:cNvPr id="12" name="Google Shape;12;p4"/>
          <p:cNvCxnSpPr/>
          <p:nvPr/>
        </p:nvCxnSpPr>
        <p:spPr>
          <a:xfrm>
            <a:off x="538950" y="1122725"/>
            <a:ext cx="11114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" name="Google Shape;13;p4"/>
          <p:cNvCxnSpPr/>
          <p:nvPr/>
        </p:nvCxnSpPr>
        <p:spPr>
          <a:xfrm>
            <a:off x="577650" y="6638975"/>
            <a:ext cx="11114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"/>
          <p:cNvSpPr/>
          <p:nvPr/>
        </p:nvSpPr>
        <p:spPr>
          <a:xfrm>
            <a:off x="3276088" y="1336119"/>
            <a:ext cx="5639700" cy="41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sv-SE" sz="3600" dirty="0" err="1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Critical</a:t>
            </a:r>
            <a:r>
              <a:rPr lang="sv-SE" sz="36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 Neutron-</a:t>
            </a:r>
            <a:r>
              <a:rPr lang="sv-SE" sz="3600" dirty="0" err="1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Rich</a:t>
            </a:r>
            <a:r>
              <a:rPr lang="sv-SE" sz="36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 </a:t>
            </a:r>
            <a:r>
              <a:rPr lang="sv-SE" sz="3600" dirty="0" err="1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Sn</a:t>
            </a:r>
            <a:r>
              <a:rPr lang="sv-SE" sz="36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 </a:t>
            </a:r>
            <a:r>
              <a:rPr lang="sv-SE" sz="3600" dirty="0" err="1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Isotopes</a:t>
            </a:r>
            <a:r>
              <a:rPr lang="sv-SE" sz="36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 in Rapid Neutron-</a:t>
            </a:r>
            <a:r>
              <a:rPr lang="sv-SE" sz="3600" dirty="0" err="1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Capture</a:t>
            </a:r>
            <a:r>
              <a:rPr lang="sv-SE" sz="3600" dirty="0"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0"/>
                  </a:ext>
                </a:extLst>
              </a:rPr>
              <a:t> Process</a:t>
            </a:r>
            <a:endParaRPr sz="3600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sv-SE" sz="2400" dirty="0"/>
              <a:t>Melvin Storbacka</a:t>
            </a:r>
            <a:endParaRPr sz="2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sv-SE" sz="2300" dirty="0"/>
              <a:t>under the </a:t>
            </a:r>
            <a:r>
              <a:rPr lang="sv-SE" sz="2300" dirty="0" err="1"/>
              <a:t>direction</a:t>
            </a:r>
            <a:r>
              <a:rPr lang="sv-SE" sz="2300" dirty="0"/>
              <a:t> </a:t>
            </a:r>
            <a:r>
              <a:rPr lang="sv-SE" sz="2300" dirty="0" err="1"/>
              <a:t>of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sv-SE" sz="2300" dirty="0" err="1"/>
              <a:t>Assoc</a:t>
            </a:r>
            <a:r>
              <a:rPr lang="sv-SE" sz="2300" dirty="0"/>
              <a:t>. Prof. </a:t>
            </a:r>
            <a:r>
              <a:rPr lang="sv-SE" sz="2300" dirty="0" err="1"/>
              <a:t>Chong</a:t>
            </a:r>
            <a:r>
              <a:rPr lang="sv-SE" sz="2300" dirty="0"/>
              <a:t> </a:t>
            </a:r>
            <a:r>
              <a:rPr lang="sv-SE" sz="2300" dirty="0" err="1"/>
              <a:t>Qi</a:t>
            </a:r>
            <a:endParaRPr sz="2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endParaRPr sz="2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sv-SE" sz="23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Annual</a:t>
            </a:r>
            <a:r>
              <a:rPr lang="sv-SE" sz="23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Swedish </a:t>
            </a:r>
            <a:r>
              <a:rPr lang="sv-SE" sz="23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Nuclear</a:t>
            </a:r>
            <a:r>
              <a:rPr lang="sv-SE" sz="23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sv-SE" sz="23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Physicist’s</a:t>
            </a:r>
            <a:r>
              <a:rPr lang="sv-SE" sz="23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meeting and SFAIR Meeting 2022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sv-SE" sz="2300" dirty="0" err="1"/>
              <a:t>October</a:t>
            </a:r>
            <a:r>
              <a:rPr lang="sv-SE" sz="2300" dirty="0"/>
              <a:t> 26, 2022</a:t>
            </a:r>
            <a:endParaRPr sz="23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1D4D955-6402-CA34-383B-A710DC56917B}"/>
              </a:ext>
            </a:extLst>
          </p:cNvPr>
          <p:cNvSpPr/>
          <p:nvPr/>
        </p:nvSpPr>
        <p:spPr>
          <a:xfrm>
            <a:off x="386080" y="61593"/>
            <a:ext cx="3211516" cy="10137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F95AE74-0EC2-016B-50E0-168DE65B8CD9}"/>
              </a:ext>
            </a:extLst>
          </p:cNvPr>
          <p:cNvSpPr/>
          <p:nvPr/>
        </p:nvSpPr>
        <p:spPr>
          <a:xfrm>
            <a:off x="386080" y="15467"/>
            <a:ext cx="3211516" cy="10137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Google Shape;94;g13cf8fe2a58_0_1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34290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DF284C8-7980-8845-CF01-188D7B9881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2121" y="2549374"/>
            <a:ext cx="10647756" cy="308843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2A13B21-E039-8E9F-01A6-940DF5A8B2F0}"/>
              </a:ext>
            </a:extLst>
          </p:cNvPr>
          <p:cNvSpPr txBox="1">
            <a:spLocks/>
          </p:cNvSpPr>
          <p:nvPr/>
        </p:nvSpPr>
        <p:spPr>
          <a:xfrm>
            <a:off x="2092036" y="0"/>
            <a:ext cx="8007926" cy="1013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sv-SE"/>
              <a:t>Results &amp; Discussion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0345F-E1E1-3491-EF3F-33A5AB0CB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036" y="151605"/>
            <a:ext cx="8007926" cy="1013714"/>
          </a:xfrm>
        </p:spPr>
        <p:txBody>
          <a:bodyPr/>
          <a:lstStyle/>
          <a:p>
            <a:r>
              <a:rPr lang="sv-SE" dirty="0" err="1"/>
              <a:t>Current</a:t>
            </a:r>
            <a:r>
              <a:rPr lang="sv-SE" dirty="0"/>
              <a:t>/</a:t>
            </a:r>
            <a:r>
              <a:rPr lang="sv-SE" dirty="0" err="1"/>
              <a:t>Future</a:t>
            </a:r>
            <a:r>
              <a:rPr lang="sv-SE" dirty="0"/>
              <a:t> </a:t>
            </a:r>
            <a:r>
              <a:rPr lang="sv-SE" dirty="0" err="1"/>
              <a:t>Work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60FA0C-C11B-A5A6-E23B-B48297365E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“Continuous”</a:t>
            </a:r>
            <a:r>
              <a:rPr lang="sv-SE" dirty="0"/>
              <a:t> variation </a:t>
            </a:r>
            <a:r>
              <a:rPr lang="en-US" dirty="0"/>
              <a:t>of</a:t>
            </a:r>
            <a:r>
              <a:rPr lang="sv-SE" dirty="0"/>
              <a:t> </a:t>
            </a:r>
            <a:r>
              <a:rPr lang="sv-SE" dirty="0" err="1"/>
              <a:t>models</a:t>
            </a:r>
            <a:endParaRPr lang="sv-SE" dirty="0"/>
          </a:p>
          <a:p>
            <a:pPr lvl="1"/>
            <a:r>
              <a:rPr lang="en-US" dirty="0"/>
              <a:t>More physical representation</a:t>
            </a:r>
            <a:br>
              <a:rPr lang="en-US" dirty="0"/>
            </a:br>
            <a:r>
              <a:rPr lang="en-US" dirty="0"/>
              <a:t>of uncertainty</a:t>
            </a:r>
          </a:p>
          <a:p>
            <a:pPr lvl="1"/>
            <a:r>
              <a:rPr lang="en-US" dirty="0"/>
              <a:t>Reflects gain of measurement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3A4AEF-FC73-E4C0-BDA3-7ED0873EA588}"/>
              </a:ext>
            </a:extLst>
          </p:cNvPr>
          <p:cNvSpPr/>
          <p:nvPr/>
        </p:nvSpPr>
        <p:spPr>
          <a:xfrm>
            <a:off x="386080" y="15467"/>
            <a:ext cx="3211516" cy="10137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F3E488-A7F5-2F76-BB1F-B026B5670F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1714" y="1192067"/>
            <a:ext cx="3715924" cy="51090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CD666B-C5AA-B981-E882-9D38CD229D3A}"/>
              </a:ext>
            </a:extLst>
          </p:cNvPr>
          <p:cNvSpPr txBox="1"/>
          <p:nvPr/>
        </p:nvSpPr>
        <p:spPr>
          <a:xfrm>
            <a:off x="8454382" y="6175613"/>
            <a:ext cx="5709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800" dirty="0">
                <a:latin typeface="Helvetica Neue" panose="020B0604020202020204" charset="0"/>
              </a:rPr>
              <a:t>[2]</a:t>
            </a:r>
            <a:endParaRPr lang="en-US" sz="1600" dirty="0">
              <a:latin typeface="Helvetica Neu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66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711B00A-46F9-2043-30D7-984F278FFEB6}"/>
              </a:ext>
            </a:extLst>
          </p:cNvPr>
          <p:cNvSpPr/>
          <p:nvPr/>
        </p:nvSpPr>
        <p:spPr>
          <a:xfrm>
            <a:off x="386080" y="15467"/>
            <a:ext cx="3211516" cy="10137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Google Shape;99;g13cf8fe2a58_0_17"/>
          <p:cNvSpPr txBox="1">
            <a:spLocks noGrp="1"/>
          </p:cNvSpPr>
          <p:nvPr>
            <p:ph type="title"/>
          </p:nvPr>
        </p:nvSpPr>
        <p:spPr>
          <a:xfrm>
            <a:off x="1984799" y="0"/>
            <a:ext cx="8222400" cy="10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sv-SE" dirty="0" err="1"/>
              <a:t>References</a:t>
            </a:r>
            <a:endParaRPr dirty="0"/>
          </a:p>
        </p:txBody>
      </p:sp>
      <p:sp>
        <p:nvSpPr>
          <p:cNvPr id="100" name="Google Shape;100;g13cf8fe2a58_0_1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546100">
              <a:spcBef>
                <a:spcPts val="0"/>
              </a:spcBef>
              <a:buSzPts val="3200"/>
            </a:pPr>
            <a:r>
              <a:rPr lang="en-US" sz="2400" dirty="0"/>
              <a:t>[1] </a:t>
            </a:r>
            <a:r>
              <a:rPr lang="en-US" sz="2400" dirty="0" err="1"/>
              <a:t>Cmglee</a:t>
            </a:r>
            <a:r>
              <a:rPr lang="en-US" sz="2400" dirty="0"/>
              <a:t>, CC BY-SA 3.0 &lt;https://creativecommons.org/licenses/by-sa/3.0&gt;, via Wikimedia Commons</a:t>
            </a:r>
          </a:p>
          <a:p>
            <a:pPr marL="546100">
              <a:spcBef>
                <a:spcPts val="0"/>
              </a:spcBef>
              <a:buSzPts val="3200"/>
            </a:pPr>
            <a:endParaRPr lang="en-US" sz="2400" dirty="0"/>
          </a:p>
          <a:p>
            <a:pPr marL="546100">
              <a:spcBef>
                <a:spcPts val="0"/>
              </a:spcBef>
              <a:buSzPts val="3200"/>
            </a:pPr>
            <a:r>
              <a:rPr lang="en-US" sz="2400" dirty="0"/>
              <a:t>[2] </a:t>
            </a:r>
            <a:r>
              <a:rPr lang="en-US" sz="2400" dirty="0" err="1"/>
              <a:t>Mumpower</a:t>
            </a:r>
            <a:r>
              <a:rPr lang="en-US" sz="2400" dirty="0"/>
              <a:t> MR, </a:t>
            </a:r>
            <a:r>
              <a:rPr lang="en-US" sz="2400" dirty="0" err="1"/>
              <a:t>Surman</a:t>
            </a:r>
            <a:r>
              <a:rPr lang="en-US" sz="2400" dirty="0"/>
              <a:t> R, McLaughlin G, </a:t>
            </a:r>
            <a:r>
              <a:rPr lang="en-US" sz="2400" dirty="0" err="1"/>
              <a:t>Aprahamian</a:t>
            </a:r>
            <a:r>
              <a:rPr lang="en-US" sz="2400" dirty="0"/>
              <a:t> A. The impact of individual nuclear properties on r-process nucleosynthesis. Progress in Particle and Nuclear Physics. 2016;86:86-126.</a:t>
            </a:r>
            <a:endParaRPr lang="en-GB" sz="2400" dirty="0"/>
          </a:p>
          <a:p>
            <a:pPr marL="546100">
              <a:spcBef>
                <a:spcPts val="0"/>
              </a:spcBef>
              <a:buSzPts val="3200"/>
            </a:pPr>
            <a:endParaRPr lang="en-GB" sz="2400" dirty="0"/>
          </a:p>
          <a:p>
            <a:pPr marL="546100">
              <a:spcBef>
                <a:spcPts val="0"/>
              </a:spcBef>
              <a:buSzPts val="3200"/>
            </a:pPr>
            <a:r>
              <a:rPr lang="en-GB" sz="2400" dirty="0"/>
              <a:t>[3] </a:t>
            </a:r>
            <a:r>
              <a:rPr lang="en-US" sz="2400" dirty="0"/>
              <a:t>Brett S, Bentley I, Paul N, </a:t>
            </a:r>
            <a:r>
              <a:rPr lang="en-US" sz="2400" dirty="0" err="1"/>
              <a:t>Surman</a:t>
            </a:r>
            <a:r>
              <a:rPr lang="en-US" sz="2400" dirty="0"/>
              <a:t> R, </a:t>
            </a:r>
            <a:r>
              <a:rPr lang="en-US" sz="2400" dirty="0" err="1"/>
              <a:t>Aprahamian</a:t>
            </a:r>
            <a:r>
              <a:rPr lang="en-US" sz="2400" dirty="0"/>
              <a:t> A. Sensitivity of the r-process</a:t>
            </a:r>
          </a:p>
          <a:p>
            <a:pPr marL="546100">
              <a:spcBef>
                <a:spcPts val="0"/>
              </a:spcBef>
              <a:buSzPts val="3200"/>
            </a:pPr>
            <a:r>
              <a:rPr lang="en-US" sz="2400" dirty="0"/>
              <a:t>to nuclear masses. The European Physical Journal A. 2012;48(12):1-5.</a:t>
            </a:r>
            <a:endParaRPr lang="en-GB" sz="2400" dirty="0"/>
          </a:p>
          <a:p>
            <a:pPr marL="34290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03705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34A92-E673-5CD2-4B4D-F55C7F7FF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8BB61-0B96-D63A-498A-FE4FFD304D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6BBF7C-88F0-86C3-CC08-02E2C35270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276" y="1537220"/>
            <a:ext cx="10345445" cy="498374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C971FAC-2C4C-A0D6-6B9F-3527D282AD99}"/>
              </a:ext>
            </a:extLst>
          </p:cNvPr>
          <p:cNvSpPr/>
          <p:nvPr/>
        </p:nvSpPr>
        <p:spPr>
          <a:xfrm>
            <a:off x="386080" y="15467"/>
            <a:ext cx="3211516" cy="10137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183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7F620B9-190B-D79D-80C3-035B72AAF89B}"/>
              </a:ext>
            </a:extLst>
          </p:cNvPr>
          <p:cNvSpPr/>
          <p:nvPr/>
        </p:nvSpPr>
        <p:spPr>
          <a:xfrm>
            <a:off x="386080" y="15467"/>
            <a:ext cx="3211516" cy="10137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phic 2" descr="&#10;&#10;&#10;&#10;">
            <a:extLst>
              <a:ext uri="{FF2B5EF4-FFF2-40B4-BE49-F238E27FC236}">
                <a16:creationId xmlns:a16="http://schemas.microsoft.com/office/drawing/2014/main" id="{4E5908B9-5BDB-2D55-59C0-45F0E30183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9849" y="1822896"/>
            <a:ext cx="10052188" cy="4566244"/>
          </a:xfrm>
          <a:prstGeom prst="rect">
            <a:avLst/>
          </a:prstGeom>
        </p:spPr>
      </p:pic>
      <p:sp>
        <p:nvSpPr>
          <p:cNvPr id="70" name="Google Shape;70;g13cf8fe2a58_0_2"/>
          <p:cNvSpPr txBox="1">
            <a:spLocks noGrp="1"/>
          </p:cNvSpPr>
          <p:nvPr>
            <p:ph type="title"/>
          </p:nvPr>
        </p:nvSpPr>
        <p:spPr>
          <a:xfrm>
            <a:off x="1833867" y="15481"/>
            <a:ext cx="8222400" cy="10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sv-SE" dirty="0"/>
              <a:t>The r-process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47F5E65-135B-7A81-70B6-129EBA34865A}"/>
              </a:ext>
            </a:extLst>
          </p:cNvPr>
          <p:cNvSpPr/>
          <p:nvPr/>
        </p:nvSpPr>
        <p:spPr>
          <a:xfrm>
            <a:off x="386080" y="15467"/>
            <a:ext cx="3211516" cy="10137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42CA523C-B79C-A747-0F3F-45BACA9F03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9848" y="1822896"/>
            <a:ext cx="10052191" cy="4566244"/>
          </a:xfrm>
          <a:prstGeom prst="rect">
            <a:avLst/>
          </a:prstGeom>
        </p:spPr>
      </p:pic>
      <p:sp>
        <p:nvSpPr>
          <p:cNvPr id="3" name="Google Shape;70;g13cf8fe2a58_0_2">
            <a:extLst>
              <a:ext uri="{FF2B5EF4-FFF2-40B4-BE49-F238E27FC236}">
                <a16:creationId xmlns:a16="http://schemas.microsoft.com/office/drawing/2014/main" id="{0714420A-C34B-FD07-FF70-C40141527BEB}"/>
              </a:ext>
            </a:extLst>
          </p:cNvPr>
          <p:cNvSpPr txBox="1">
            <a:spLocks/>
          </p:cNvSpPr>
          <p:nvPr/>
        </p:nvSpPr>
        <p:spPr>
          <a:xfrm>
            <a:off x="1833867" y="15481"/>
            <a:ext cx="8222400" cy="10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sv-SE"/>
              <a:t>The r-process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46409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8F003-E30A-5752-5EE2-67B918658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036" y="15467"/>
            <a:ext cx="8007926" cy="1013714"/>
          </a:xfrm>
        </p:spPr>
        <p:txBody>
          <a:bodyPr/>
          <a:lstStyle/>
          <a:p>
            <a:r>
              <a:rPr lang="sv-SE" dirty="0"/>
              <a:t>r-process Simulations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D039FC-15E0-EDAB-F392-2037D47F79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out">
            <a:hlinkClick r:id="" action="ppaction://media"/>
            <a:extLst>
              <a:ext uri="{FF2B5EF4-FFF2-40B4-BE49-F238E27FC236}">
                <a16:creationId xmlns:a16="http://schemas.microsoft.com/office/drawing/2014/main" id="{F81407F7-471D-23B6-D097-92EAD1C0EDB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465" y="1613826"/>
            <a:ext cx="9919068" cy="495953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ACD901E-EBC4-0724-42F4-A6FDAC6F5814}"/>
              </a:ext>
            </a:extLst>
          </p:cNvPr>
          <p:cNvSpPr/>
          <p:nvPr/>
        </p:nvSpPr>
        <p:spPr>
          <a:xfrm>
            <a:off x="386080" y="15467"/>
            <a:ext cx="3211516" cy="10137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177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849B0CD-64EA-0C81-0524-1F365DDCBE84}"/>
              </a:ext>
            </a:extLst>
          </p:cNvPr>
          <p:cNvSpPr/>
          <p:nvPr/>
        </p:nvSpPr>
        <p:spPr>
          <a:xfrm>
            <a:off x="386080" y="15467"/>
            <a:ext cx="3211516" cy="10137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Google Shape;70;g13cf8fe2a58_0_2">
            <a:extLst>
              <a:ext uri="{FF2B5EF4-FFF2-40B4-BE49-F238E27FC236}">
                <a16:creationId xmlns:a16="http://schemas.microsoft.com/office/drawing/2014/main" id="{49E1EB7E-8076-256E-A009-5F204238BF6B}"/>
              </a:ext>
            </a:extLst>
          </p:cNvPr>
          <p:cNvSpPr txBox="1">
            <a:spLocks/>
          </p:cNvSpPr>
          <p:nvPr/>
        </p:nvSpPr>
        <p:spPr>
          <a:xfrm>
            <a:off x="1833867" y="15481"/>
            <a:ext cx="8222400" cy="10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sv-SE" dirty="0" err="1"/>
              <a:t>Mass</a:t>
            </a:r>
            <a:r>
              <a:rPr lang="sv-SE" dirty="0"/>
              <a:t> </a:t>
            </a:r>
            <a:r>
              <a:rPr lang="sv-SE" dirty="0" err="1"/>
              <a:t>Models</a:t>
            </a:r>
            <a:endParaRPr lang="sv-S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D54477-7727-C0D6-DB1B-2A4C5B964F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823" y="1186057"/>
            <a:ext cx="9834880" cy="510512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CDB50C9-59CA-A847-DAE2-3185FA010FEE}"/>
              </a:ext>
            </a:extLst>
          </p:cNvPr>
          <p:cNvSpPr/>
          <p:nvPr/>
        </p:nvSpPr>
        <p:spPr>
          <a:xfrm>
            <a:off x="1117600" y="1452880"/>
            <a:ext cx="538480" cy="5181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59C2D7-431F-43C7-FF37-2FC59BA09F10}"/>
              </a:ext>
            </a:extLst>
          </p:cNvPr>
          <p:cNvSpPr txBox="1"/>
          <p:nvPr/>
        </p:nvSpPr>
        <p:spPr>
          <a:xfrm>
            <a:off x="5666785" y="6170124"/>
            <a:ext cx="5709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800" dirty="0">
                <a:latin typeface="Helvetica Neue" panose="020B0604020202020204" charset="0"/>
              </a:rPr>
              <a:t>[2]</a:t>
            </a:r>
            <a:endParaRPr lang="en-US" sz="1600" dirty="0">
              <a:latin typeface="Helvetica Neu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92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9D7F1F8-45E0-10AA-AFFB-5B329AEB1534}"/>
              </a:ext>
            </a:extLst>
          </p:cNvPr>
          <p:cNvSpPr/>
          <p:nvPr/>
        </p:nvSpPr>
        <p:spPr>
          <a:xfrm>
            <a:off x="386080" y="15467"/>
            <a:ext cx="3211516" cy="10137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Google Shape;81;g13cf8fe2a58_0_7"/>
          <p:cNvSpPr txBox="1">
            <a:spLocks noGrp="1"/>
          </p:cNvSpPr>
          <p:nvPr>
            <p:ph type="title"/>
          </p:nvPr>
        </p:nvSpPr>
        <p:spPr>
          <a:xfrm>
            <a:off x="1673903" y="-9692"/>
            <a:ext cx="8222400" cy="10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sv-SE" dirty="0" err="1"/>
              <a:t>Impact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Nuclear</a:t>
            </a:r>
            <a:r>
              <a:rPr lang="sv-SE" dirty="0"/>
              <a:t> </a:t>
            </a:r>
            <a:r>
              <a:rPr lang="sv-SE" dirty="0" err="1"/>
              <a:t>Masses</a:t>
            </a:r>
            <a:endParaRPr dirty="0"/>
          </a:p>
        </p:txBody>
      </p:sp>
      <p:pic>
        <p:nvPicPr>
          <p:cNvPr id="3" name="Picture 2" descr="&#10;">
            <a:extLst>
              <a:ext uri="{FF2B5EF4-FFF2-40B4-BE49-F238E27FC236}">
                <a16:creationId xmlns:a16="http://schemas.microsoft.com/office/drawing/2014/main" id="{74C559BE-EA47-2397-3D2D-BBC02E46D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2703" y="2280146"/>
            <a:ext cx="7924800" cy="3626960"/>
          </a:xfrm>
          <a:prstGeom prst="rect">
            <a:avLst/>
          </a:prstGeom>
        </p:spPr>
      </p:pic>
      <p:pic>
        <p:nvPicPr>
          <p:cNvPr id="5" name="Picture 4" descr="&#10;">
            <a:extLst>
              <a:ext uri="{FF2B5EF4-FFF2-40B4-BE49-F238E27FC236}">
                <a16:creationId xmlns:a16="http://schemas.microsoft.com/office/drawing/2014/main" id="{4DD63A63-5A2C-17F0-70C7-885DBF2916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7503" y="3007309"/>
            <a:ext cx="960121" cy="137273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7851FD5-24C9-7850-EBC1-8A88B42E0449}"/>
              </a:ext>
            </a:extLst>
          </p:cNvPr>
          <p:cNvSpPr txBox="1"/>
          <p:nvPr/>
        </p:nvSpPr>
        <p:spPr>
          <a:xfrm>
            <a:off x="5666785" y="6170124"/>
            <a:ext cx="5709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800" dirty="0">
                <a:latin typeface="Helvetica Neue" panose="020B0604020202020204" charset="0"/>
              </a:rPr>
              <a:t>[3]</a:t>
            </a:r>
            <a:endParaRPr lang="en-US" sz="1600" dirty="0">
              <a:latin typeface="Helvetica Neue" panose="020B060402020202020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0C18784-7F57-C66A-395C-884C388EF891}"/>
              </a:ext>
            </a:extLst>
          </p:cNvPr>
          <p:cNvSpPr/>
          <p:nvPr/>
        </p:nvSpPr>
        <p:spPr>
          <a:xfrm>
            <a:off x="386080" y="15467"/>
            <a:ext cx="3211516" cy="10137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Google Shape;87;g13cf8fe2a58_0_22"/>
          <p:cNvSpPr txBox="1">
            <a:spLocks noGrp="1"/>
          </p:cNvSpPr>
          <p:nvPr>
            <p:ph type="title"/>
          </p:nvPr>
        </p:nvSpPr>
        <p:spPr>
          <a:xfrm>
            <a:off x="1984798" y="0"/>
            <a:ext cx="8222400" cy="10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sv-SE" dirty="0" err="1"/>
              <a:t>Method</a:t>
            </a:r>
            <a:endParaRPr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8" name="Google Shape;88;g13cf8fe2a58_0_22"/>
              <p:cNvSpPr txBox="1">
                <a:spLocks noGrp="1"/>
              </p:cNvSpPr>
              <p:nvPr>
                <p:ph type="body" idx="1"/>
              </p:nvPr>
            </p:nvSpPr>
            <p:spPr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noAutofit/>
              </a:bodyPr>
              <a:lstStyle/>
              <a:p>
                <a:pPr marL="660400" indent="-457200">
                  <a:spcBef>
                    <a:spcPts val="0"/>
                  </a:spcBef>
                  <a:buSzPts val="3200"/>
                </a:pPr>
                <a:r>
                  <a:rPr lang="sv-SE" dirty="0"/>
                  <a:t>Simulations in r-Java 2.0</a:t>
                </a:r>
              </a:p>
              <a:p>
                <a:pPr marL="660400" indent="-457200">
                  <a:spcBef>
                    <a:spcPts val="0"/>
                  </a:spcBef>
                  <a:buSzPts val="3200"/>
                </a:pPr>
                <a:endParaRPr lang="sv-SE" dirty="0"/>
              </a:p>
              <a:p>
                <a:pPr marL="660400" indent="-457200">
                  <a:spcBef>
                    <a:spcPts val="0"/>
                  </a:spcBef>
                  <a:buSzPts val="3200"/>
                </a:pPr>
                <a:r>
                  <a:rPr lang="sv-SE" dirty="0"/>
                  <a:t>F-</a:t>
                </a:r>
                <a:r>
                  <a:rPr lang="sv-SE" dirty="0" err="1"/>
                  <a:t>value</a:t>
                </a:r>
                <a:r>
                  <a:rPr lang="sv-SE" dirty="0"/>
                  <a:t>:</a:t>
                </a:r>
              </a:p>
              <a:p>
                <a:pPr marL="660400" indent="-457200">
                  <a:spcBef>
                    <a:spcPts val="0"/>
                  </a:spcBef>
                  <a:buSzPts val="3200"/>
                </a:pPr>
                <a:endParaRPr lang="sv-SE" dirty="0"/>
              </a:p>
              <a:p>
                <a:pPr marL="660400" indent="-457200">
                  <a:spcBef>
                    <a:spcPts val="0"/>
                  </a:spcBef>
                  <a:buSzPts val="3200"/>
                </a:pPr>
                <a:r>
                  <a:rPr lang="sv-SE" dirty="0" err="1"/>
                  <a:t>Temperature</a:t>
                </a:r>
                <a:r>
                  <a:rPr lang="sv-SE" dirty="0"/>
                  <a:t> and </a:t>
                </a:r>
                <a:r>
                  <a:rPr lang="sv-SE" dirty="0" err="1"/>
                  <a:t>density</a:t>
                </a:r>
                <a:r>
                  <a:rPr lang="sv-SE" dirty="0"/>
                  <a:t> variations</a:t>
                </a:r>
              </a:p>
              <a:p>
                <a:pPr marL="1117600" lvl="1" indent="-457200">
                  <a:spcBef>
                    <a:spcPts val="0"/>
                  </a:spcBef>
                  <a:buSzPts val="3200"/>
                </a:pPr>
                <a14:m>
                  <m:oMath xmlns:m="http://schemas.openxmlformats.org/officeDocument/2006/math">
                    <m:r>
                      <a:rPr lang="sv-SE" b="0" i="1" smtClean="0">
                        <a:latin typeface="Cambria Math" panose="02040503050406030204" pitchFamily="18" charset="0"/>
                      </a:rPr>
                      <m:t>2⋅</m:t>
                    </m:r>
                    <m:sSup>
                      <m:sSupPr>
                        <m:ctrlPr>
                          <a:rPr lang="sv-S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sv-SE" b="0" dirty="0"/>
                  <a:t>- </a:t>
                </a:r>
                <a14:m>
                  <m:oMath xmlns:m="http://schemas.openxmlformats.org/officeDocument/2006/math">
                    <m:r>
                      <a:rPr lang="sv-SE" b="0" i="1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sv-SE" b="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v-S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⋅10</m:t>
                        </m:r>
                      </m:e>
                      <m:sup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sv-SE" dirty="0"/>
                  <a:t> </a:t>
                </a:r>
                <a:r>
                  <a:rPr lang="sv-SE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K</a:t>
                </a:r>
              </a:p>
              <a:p>
                <a:pPr marL="1117600" lvl="1" indent="-457200">
                  <a:spcBef>
                    <a:spcPts val="0"/>
                  </a:spcBef>
                  <a:buSzPts val="3200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sv-S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1⋅10</m:t>
                        </m:r>
                      </m:e>
                      <m:sup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r>
                  <a:rPr lang="sv-SE" dirty="0"/>
                  <a:t> - 1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sv-SE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sv-SE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sv-SE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sv-SE" b="0" i="0" smtClean="0">
                        <a:latin typeface="Cambria Math" panose="02040503050406030204" pitchFamily="18" charset="0"/>
                      </a:rPr>
                      <m:t>g</m:t>
                    </m:r>
                    <m:r>
                      <a:rPr lang="sv-SE" b="0" i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sv-S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sv-SE" b="0" i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sv-SE" b="0" i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sv-SE" dirty="0"/>
              </a:p>
              <a:p>
                <a:pPr marL="1117600" lvl="1" indent="-457200">
                  <a:spcBef>
                    <a:spcPts val="0"/>
                  </a:spcBef>
                  <a:buSzPts val="3200"/>
                </a:pPr>
                <a:r>
                  <a:rPr lang="sv-SE" dirty="0" err="1"/>
                  <a:t>Sn</a:t>
                </a:r>
                <a:r>
                  <a:rPr lang="sv-SE" dirty="0"/>
                  <a:t> </a:t>
                </a:r>
                <a:r>
                  <a:rPr lang="sv-SE" dirty="0" err="1"/>
                  <a:t>Masses</a:t>
                </a:r>
                <a:r>
                  <a:rPr lang="sv-SE" dirty="0"/>
                  <a:t> </a:t>
                </a:r>
                <a:r>
                  <a:rPr lang="sv-SE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+20 MeV</a:t>
                </a:r>
                <a:endParaRPr lang="sv-SE" dirty="0">
                  <a:ea typeface="Cambria Math" panose="02040503050406030204" pitchFamily="18" charset="0"/>
                </a:endParaRPr>
              </a:p>
              <a:p>
                <a:pPr marL="660400" indent="-457200">
                  <a:spcBef>
                    <a:spcPts val="0"/>
                  </a:spcBef>
                  <a:buSzPts val="3200"/>
                </a:pPr>
                <a:r>
                  <a:rPr lang="sv-SE" dirty="0" err="1"/>
                  <a:t>Individual</a:t>
                </a:r>
                <a:r>
                  <a:rPr lang="sv-SE" dirty="0"/>
                  <a:t> </a:t>
                </a:r>
                <a:r>
                  <a:rPr lang="sv-SE" dirty="0" err="1"/>
                  <a:t>mass</a:t>
                </a:r>
                <a:r>
                  <a:rPr lang="sv-SE" dirty="0"/>
                  <a:t> variations</a:t>
                </a:r>
              </a:p>
              <a:p>
                <a:pPr marL="660400" lvl="1" indent="0">
                  <a:spcBef>
                    <a:spcPts val="0"/>
                  </a:spcBef>
                  <a:buSzPts val="3200"/>
                  <a:buNone/>
                </a:pPr>
                <a:r>
                  <a:rPr lang="sv-SE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+20 MeV</a:t>
                </a:r>
              </a:p>
            </p:txBody>
          </p:sp>
        </mc:Choice>
        <mc:Fallback>
          <p:sp>
            <p:nvSpPr>
              <p:cNvPr id="88" name="Google Shape;88;g13cf8fe2a58_0_2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prstGeom prst="rect">
                <a:avLst/>
              </a:prstGeom>
              <a:blipFill>
                <a:blip r:embed="rId3"/>
                <a:stretch>
                  <a:fillRect t="-1599" b="-430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CB8DDCD1-52D0-B218-3DEE-915C4B4C99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9494" y="2427652"/>
            <a:ext cx="5973009" cy="1143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F87F4F3-C420-DD03-D363-6E39C75D07C7}"/>
              </a:ext>
            </a:extLst>
          </p:cNvPr>
          <p:cNvSpPr/>
          <p:nvPr/>
        </p:nvSpPr>
        <p:spPr>
          <a:xfrm>
            <a:off x="386080" y="15467"/>
            <a:ext cx="3211516" cy="10137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BD5DD6-82C0-E726-6B06-1C471F370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2036" y="0"/>
            <a:ext cx="8007926" cy="1013714"/>
          </a:xfrm>
        </p:spPr>
        <p:txBody>
          <a:bodyPr/>
          <a:lstStyle/>
          <a:p>
            <a:r>
              <a:rPr lang="sv-SE" dirty="0" err="1"/>
              <a:t>Results</a:t>
            </a:r>
            <a:r>
              <a:rPr lang="sv-SE" dirty="0"/>
              <a:t> &amp; </a:t>
            </a:r>
            <a:r>
              <a:rPr lang="sv-SE" dirty="0" err="1"/>
              <a:t>Discussion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D7CBAA-0527-8F89-43E6-5D5AF81F4F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9E00729-438F-2C4B-8059-CECB4F090A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69779" y="1179403"/>
            <a:ext cx="7260629" cy="539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09933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1743</TotalTime>
  <Words>210</Words>
  <Application>Microsoft Office PowerPoint</Application>
  <PresentationFormat>Widescreen</PresentationFormat>
  <Paragraphs>41</Paragraphs>
  <Slides>12</Slides>
  <Notes>8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Cambria Math</vt:lpstr>
      <vt:lpstr>Calibri</vt:lpstr>
      <vt:lpstr>Helvetica Neue</vt:lpstr>
      <vt:lpstr>Default</vt:lpstr>
      <vt:lpstr>PowerPoint Presentation</vt:lpstr>
      <vt:lpstr>PowerPoint Presentation</vt:lpstr>
      <vt:lpstr>The r-process</vt:lpstr>
      <vt:lpstr>PowerPoint Presentation</vt:lpstr>
      <vt:lpstr>r-process Simulations</vt:lpstr>
      <vt:lpstr>PowerPoint Presentation</vt:lpstr>
      <vt:lpstr>Impact of Nuclear Masses</vt:lpstr>
      <vt:lpstr>Method</vt:lpstr>
      <vt:lpstr>Results &amp; Discussion</vt:lpstr>
      <vt:lpstr>PowerPoint Presentation</vt:lpstr>
      <vt:lpstr>Current/Future Work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Melvin Storbacka</dc:creator>
  <cp:lastModifiedBy>Melvin Storbacka</cp:lastModifiedBy>
  <cp:revision>8</cp:revision>
  <dcterms:modified xsi:type="dcterms:W3CDTF">2022-10-24T20:37:54Z</dcterms:modified>
</cp:coreProperties>
</file>