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2" r:id="rId3"/>
    <p:sldId id="273" r:id="rId4"/>
    <p:sldId id="274" r:id="rId5"/>
    <p:sldId id="285" r:id="rId6"/>
    <p:sldId id="275" r:id="rId7"/>
    <p:sldId id="276" r:id="rId8"/>
    <p:sldId id="277" r:id="rId9"/>
    <p:sldId id="278" r:id="rId10"/>
    <p:sldId id="279" r:id="rId11"/>
    <p:sldId id="281" r:id="rId12"/>
    <p:sldId id="283" r:id="rId13"/>
    <p:sldId id="282" r:id="rId14"/>
    <p:sldId id="270" r:id="rId15"/>
    <p:sldId id="280" r:id="rId16"/>
    <p:sldId id="284" r:id="rId17"/>
    <p:sldId id="271" r:id="rId18"/>
    <p:sldId id="258" r:id="rId19"/>
    <p:sldId id="268" r:id="rId20"/>
    <p:sldId id="260" r:id="rId21"/>
    <p:sldId id="263" r:id="rId22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/>
    <p:restoredTop sz="94694"/>
  </p:normalViewPr>
  <p:slideViewPr>
    <p:cSldViewPr snapToGrid="0">
      <p:cViewPr varScale="1">
        <p:scale>
          <a:sx n="121" d="100"/>
          <a:sy n="121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CF70D-17C1-44E1-476D-9CCFD84C1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51D5A9-7E47-D166-5A14-1C4089233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B4F6F-4619-AF70-7881-6087F064C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D41D7-12EA-6742-D986-791BA02B4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6C3EF-A7D6-D7D7-E22A-8A97FCF67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80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FB4C8-96D7-F940-541D-B5A2382D5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319B30-1533-0111-B205-1BCD0E5CA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6C0C6-35D3-8CE7-2E09-6F03513BC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0A673-2158-0A76-CD16-0B867B1F5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6D046-71D8-EB84-E34C-1EE2D7FEA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90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C43655-52EE-6ACD-EB0B-CC62149F61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E60AE6-5AE9-CF17-C9BA-FE98F04C8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01D9D-9EAE-A850-9150-B38B47D71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C4940-1E8F-3728-81C2-357E2F19E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6F2CE-7DBF-EDB4-71D5-E4D123610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04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2390E-AA29-FAB6-3B23-3319CA0F1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510B2-61D1-3669-4870-E68BB8824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D4EE6-B501-32E7-D3AD-E4421F3E1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43AC4-458A-4A0A-DFAE-B54322A1D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BECF6-7FEE-7F01-1903-1B2DDAA3E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935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F3C09-842E-C637-E407-392116BF6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AE06C-3294-E77D-4897-03B612FE2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9108E-FA91-936C-FEEB-6843B78F4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74592-D38C-EEFB-97C2-77FC7BEC4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43DBC-2E14-0D64-EAE6-3FBBEC55D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464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79441-BFDB-43D7-9422-0C89649E8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DE6A6-CCAE-1660-D15D-359CA30E50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54A0F-325F-C308-222C-FCF1A04916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E5BAC-C6F4-B7E1-8A53-21390189D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B47F8-8EB4-0D4C-2650-33345C64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523C9-2712-6AE8-B7D5-11F65D7BC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40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91D20-30D7-EC13-A4CE-A48A52CE5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3CA979-41B3-EBBC-BE11-435D2161C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2F6BF5-C1D1-4DC8-A645-F20EE958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7A5619-EBE1-31D7-E416-3532713B03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DC1C8-FA24-1934-C128-316765FDFA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7F7AE2-7664-DFE7-EC47-03FFCD20F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A388FD-FE8F-A1D6-1BC4-A050E470F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B1B5F1-56B2-EB43-6480-9616F52F2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915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6FC38-903E-80E4-0161-3B4A8736B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C7AE06-2B26-8140-56C3-B1B924D04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2C6712-D758-11FC-E5AD-666DA1E4E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03426-8C04-8C78-7CC6-04CD281AD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5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F1520C-2E9C-23ED-E484-01FB77200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0D3B82-844D-B43F-7EE8-FA0E38055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D472D1-A205-1562-A638-0E487052C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34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DB9B8-FF2C-332F-7DDC-416650B36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A619F-E724-C1E6-7261-0ECCCFDA7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B13E6-434E-2E6D-FF9E-BE37B4BE6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4D24E-D75A-2DD5-4342-E3320C1BF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45D93-9882-E5DC-4F05-3391C7BD5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9B0A0-C945-13BC-6199-9C2147C8D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20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6AC14-A5C4-34E2-9F68-D09DD7FCC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F7325F-8EF3-2C0A-8951-69067702DB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C6FF30-6FAA-F2C9-2195-CF190CAB4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A8D6E4-F57A-AFD2-2882-8E3D596D5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EA46F-E09A-FB1B-F6EF-C3779F45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8AB9E5-33CE-ED91-8582-CE685CB90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224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C78D1A-894A-F342-8D90-B486A4031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C2FD4-1A39-B37F-0F3F-25D9B6F90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6F31E-E758-50C5-797C-4D78698D52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2695F5-306A-BA47-9E26-A9C3E591454C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60EF0-84B8-591F-B016-D33AFB41CD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46205-A644-19E8-FEE9-774779801C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C16BF7-6AFD-BB47-816A-A31121BA0D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69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isolde-magisol.web.cern.ch/magisol/2014/magisol_14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BFD3E-907B-49B9-B109-F926C7C9E6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Beta decay of halos…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057B50-1438-38E2-A9E4-0B934A7F9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K. </a:t>
            </a:r>
            <a:r>
              <a:rPr lang="en-GB" dirty="0" err="1"/>
              <a:t>Riisager</a:t>
            </a:r>
            <a:endParaRPr lang="en-GB" dirty="0"/>
          </a:p>
          <a:p>
            <a:r>
              <a:rPr lang="en-GB" dirty="0"/>
              <a:t>Aarhus University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251AA44-4493-648B-50DD-BF5A036AB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701" y="4549775"/>
            <a:ext cx="112871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393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solar energy&#10;&#10;Description automatically generated">
            <a:extLst>
              <a:ext uri="{FF2B5EF4-FFF2-40B4-BE49-F238E27FC236}">
                <a16:creationId xmlns:a16="http://schemas.microsoft.com/office/drawing/2014/main" id="{82654A5F-B8D9-BCAC-ED8D-8D1872D72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602" y="2658625"/>
            <a:ext cx="5499100" cy="3581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9CCEC2-55BC-6115-6C1D-B25C0FBA6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220"/>
          </a:xfrm>
        </p:spPr>
        <p:txBody>
          <a:bodyPr/>
          <a:lstStyle/>
          <a:p>
            <a:r>
              <a:rPr lang="en-GB" dirty="0"/>
              <a:t>Continuum decays for </a:t>
            </a:r>
            <a:r>
              <a:rPr lang="en-GB" baseline="30000" dirty="0"/>
              <a:t>8</a:t>
            </a:r>
            <a:r>
              <a:rPr lang="en-GB" dirty="0"/>
              <a:t>B and </a:t>
            </a:r>
            <a:r>
              <a:rPr lang="en-GB" baseline="30000" dirty="0"/>
              <a:t>12</a:t>
            </a:r>
            <a:r>
              <a:rPr lang="en-GB" dirty="0"/>
              <a:t>N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C8886-19BD-60F2-CBFF-2B8985C8E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1959"/>
            <a:ext cx="10515600" cy="4695004"/>
          </a:xfrm>
        </p:spPr>
        <p:txBody>
          <a:bodyPr/>
          <a:lstStyle/>
          <a:p>
            <a:r>
              <a:rPr lang="en-GB" baseline="30000" dirty="0">
                <a:solidFill>
                  <a:srgbClr val="0070C0"/>
                </a:solidFill>
              </a:rPr>
              <a:t>8</a:t>
            </a:r>
            <a:r>
              <a:rPr lang="en-GB" dirty="0">
                <a:solidFill>
                  <a:srgbClr val="0070C0"/>
                </a:solidFill>
              </a:rPr>
              <a:t>B decay about 10% slower than </a:t>
            </a:r>
            <a:r>
              <a:rPr lang="en-GB" baseline="30000" dirty="0">
                <a:solidFill>
                  <a:srgbClr val="0070C0"/>
                </a:solidFill>
              </a:rPr>
              <a:t>8</a:t>
            </a:r>
            <a:r>
              <a:rPr lang="en-GB" dirty="0">
                <a:solidFill>
                  <a:srgbClr val="0070C0"/>
                </a:solidFill>
              </a:rPr>
              <a:t>Li decay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baseline="30000" dirty="0">
                <a:solidFill>
                  <a:srgbClr val="0070C0"/>
                </a:solidFill>
              </a:rPr>
              <a:t>12</a:t>
            </a:r>
            <a:r>
              <a:rPr lang="en-GB" dirty="0">
                <a:solidFill>
                  <a:srgbClr val="0070C0"/>
                </a:solidFill>
              </a:rPr>
              <a:t>N decay also slower than </a:t>
            </a:r>
            <a:r>
              <a:rPr lang="en-GB" baseline="30000" dirty="0">
                <a:solidFill>
                  <a:srgbClr val="0070C0"/>
                </a:solidFill>
              </a:rPr>
              <a:t>12</a:t>
            </a:r>
            <a:r>
              <a:rPr lang="en-GB" dirty="0">
                <a:solidFill>
                  <a:srgbClr val="0070C0"/>
                </a:solidFill>
              </a:rPr>
              <a:t>B decay: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Evidence for decays to continuum 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D5986B-D7DA-190C-A10E-CEB72787C528}"/>
              </a:ext>
            </a:extLst>
          </p:cNvPr>
          <p:cNvSpPr txBox="1"/>
          <p:nvPr/>
        </p:nvSpPr>
        <p:spPr>
          <a:xfrm>
            <a:off x="7882762" y="1545021"/>
            <a:ext cx="39927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Wilkinson and </a:t>
            </a:r>
            <a:r>
              <a:rPr lang="en-GB" sz="1600" dirty="0" err="1">
                <a:solidFill>
                  <a:srgbClr val="002060"/>
                </a:solidFill>
              </a:rPr>
              <a:t>Alburger</a:t>
            </a:r>
            <a:r>
              <a:rPr lang="en-GB" sz="1600" dirty="0">
                <a:solidFill>
                  <a:srgbClr val="002060"/>
                </a:solidFill>
              </a:rPr>
              <a:t>, PRL 26 (1971) 1127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439E65-71EB-4D4C-C775-CAAB2BF693B2}"/>
              </a:ext>
            </a:extLst>
          </p:cNvPr>
          <p:cNvSpPr txBox="1"/>
          <p:nvPr/>
        </p:nvSpPr>
        <p:spPr>
          <a:xfrm>
            <a:off x="7588469" y="2427889"/>
            <a:ext cx="1907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PL B 678 (2009) 459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8046A3-274B-D032-A4A3-27FBD30921BD}"/>
              </a:ext>
            </a:extLst>
          </p:cNvPr>
          <p:cNvSpPr txBox="1"/>
          <p:nvPr/>
        </p:nvSpPr>
        <p:spPr>
          <a:xfrm>
            <a:off x="1534511" y="5150070"/>
            <a:ext cx="1946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NP A 940 (2015) 119</a:t>
            </a:r>
          </a:p>
        </p:txBody>
      </p:sp>
    </p:spTree>
    <p:extLst>
      <p:ext uri="{BB962C8B-B14F-4D97-AF65-F5344CB8AC3E}">
        <p14:creationId xmlns:p14="http://schemas.microsoft.com/office/powerpoint/2010/main" val="1602652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D38E8-9F77-0978-B987-694CFDFB7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0199"/>
          </a:xfrm>
        </p:spPr>
        <p:txBody>
          <a:bodyPr/>
          <a:lstStyle/>
          <a:p>
            <a:r>
              <a:rPr lang="en-GB" dirty="0"/>
              <a:t>Proton halos – beta asymmetry as probe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C2B31-24AB-2E23-A318-0BC3D194B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5324"/>
            <a:ext cx="10515600" cy="483163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First attempt, </a:t>
            </a:r>
            <a:r>
              <a:rPr lang="en-GB" baseline="30000" dirty="0">
                <a:solidFill>
                  <a:srgbClr val="0070C0"/>
                </a:solidFill>
              </a:rPr>
              <a:t>17</a:t>
            </a:r>
            <a:r>
              <a:rPr lang="en-GB" dirty="0">
                <a:solidFill>
                  <a:srgbClr val="0070C0"/>
                </a:solidFill>
              </a:rPr>
              <a:t>Ne (to 1</a:t>
            </a:r>
            <a:r>
              <a:rPr lang="en-GB" baseline="30000" dirty="0">
                <a:solidFill>
                  <a:srgbClr val="0070C0"/>
                </a:solidFill>
              </a:rPr>
              <a:t>st</a:t>
            </a:r>
            <a:r>
              <a:rPr lang="en-GB" dirty="0">
                <a:solidFill>
                  <a:srgbClr val="0070C0"/>
                </a:solidFill>
              </a:rPr>
              <a:t> excited state </a:t>
            </a:r>
            <a:r>
              <a:rPr lang="en-GB" baseline="30000" dirty="0">
                <a:solidFill>
                  <a:srgbClr val="0070C0"/>
                </a:solidFill>
              </a:rPr>
              <a:t>17</a:t>
            </a:r>
            <a:r>
              <a:rPr lang="en-GB" dirty="0">
                <a:solidFill>
                  <a:srgbClr val="0070C0"/>
                </a:solidFill>
              </a:rPr>
              <a:t>F)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</a:rPr>
              <a:t>Exp: first forbidden, twice that of </a:t>
            </a:r>
            <a:r>
              <a:rPr lang="en-GB" sz="2000" baseline="30000" dirty="0">
                <a:solidFill>
                  <a:srgbClr val="0070C0"/>
                </a:solidFill>
              </a:rPr>
              <a:t>17</a:t>
            </a:r>
            <a:r>
              <a:rPr lang="en-GB" sz="2000" dirty="0">
                <a:solidFill>
                  <a:srgbClr val="0070C0"/>
                </a:solidFill>
              </a:rPr>
              <a:t>N – Theory: radial extension/occupations ??</a:t>
            </a:r>
            <a:endParaRPr lang="en-GB" sz="2000" dirty="0">
              <a:solidFill>
                <a:srgbClr val="00B0F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Second case, </a:t>
            </a:r>
            <a:r>
              <a:rPr lang="en-GB" baseline="30000" dirty="0">
                <a:solidFill>
                  <a:srgbClr val="0070C0"/>
                </a:solidFill>
              </a:rPr>
              <a:t>26</a:t>
            </a:r>
            <a:r>
              <a:rPr lang="en-GB" dirty="0">
                <a:solidFill>
                  <a:srgbClr val="0070C0"/>
                </a:solidFill>
              </a:rPr>
              <a:t>P (to several states in </a:t>
            </a:r>
            <a:r>
              <a:rPr lang="en-GB" baseline="30000" dirty="0">
                <a:solidFill>
                  <a:srgbClr val="0070C0"/>
                </a:solidFill>
              </a:rPr>
              <a:t>26</a:t>
            </a:r>
            <a:r>
              <a:rPr lang="en-GB" dirty="0">
                <a:solidFill>
                  <a:srgbClr val="0070C0"/>
                </a:solidFill>
              </a:rPr>
              <a:t>Si)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</a:rPr>
              <a:t>Exp: varies (1</a:t>
            </a:r>
            <a:r>
              <a:rPr lang="en-GB" sz="2000" baseline="30000" dirty="0">
                <a:solidFill>
                  <a:srgbClr val="0070C0"/>
                </a:solidFill>
              </a:rPr>
              <a:t>st</a:t>
            </a:r>
            <a:r>
              <a:rPr lang="en-GB" sz="2000" dirty="0">
                <a:solidFill>
                  <a:srgbClr val="0070C0"/>
                </a:solidFill>
              </a:rPr>
              <a:t> ex: 0.6 that of </a:t>
            </a:r>
            <a:r>
              <a:rPr lang="en-GB" sz="2000" baseline="30000" dirty="0">
                <a:solidFill>
                  <a:srgbClr val="0070C0"/>
                </a:solidFill>
              </a:rPr>
              <a:t>26</a:t>
            </a:r>
            <a:r>
              <a:rPr lang="en-GB" sz="2000" dirty="0">
                <a:solidFill>
                  <a:srgbClr val="0070C0"/>
                </a:solidFill>
              </a:rPr>
              <a:t>Na) – Theory: shell model may give this, systematics ??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Third case, </a:t>
            </a:r>
            <a:r>
              <a:rPr lang="en-GB" baseline="30000" dirty="0">
                <a:solidFill>
                  <a:srgbClr val="0070C0"/>
                </a:solidFill>
              </a:rPr>
              <a:t>22</a:t>
            </a:r>
            <a:r>
              <a:rPr lang="en-GB" dirty="0">
                <a:solidFill>
                  <a:srgbClr val="0070C0"/>
                </a:solidFill>
              </a:rPr>
              <a:t>Al* (</a:t>
            </a:r>
            <a:r>
              <a:rPr lang="en-GB" baseline="30000" dirty="0">
                <a:solidFill>
                  <a:srgbClr val="0070C0"/>
                </a:solidFill>
              </a:rPr>
              <a:t>22</a:t>
            </a:r>
            <a:r>
              <a:rPr lang="en-GB" dirty="0">
                <a:solidFill>
                  <a:srgbClr val="0070C0"/>
                </a:solidFill>
              </a:rPr>
              <a:t>Si into 1</a:t>
            </a:r>
            <a:r>
              <a:rPr lang="en-GB" baseline="30000" dirty="0">
                <a:solidFill>
                  <a:srgbClr val="0070C0"/>
                </a:solidFill>
              </a:rPr>
              <a:t>st</a:t>
            </a:r>
            <a:r>
              <a:rPr lang="en-GB" dirty="0">
                <a:solidFill>
                  <a:srgbClr val="0070C0"/>
                </a:solidFill>
              </a:rPr>
              <a:t> 1</a:t>
            </a:r>
            <a:r>
              <a:rPr lang="en-GB" baseline="30000" dirty="0">
                <a:solidFill>
                  <a:srgbClr val="0070C0"/>
                </a:solidFill>
              </a:rPr>
              <a:t>+</a:t>
            </a:r>
            <a:r>
              <a:rPr lang="en-GB" dirty="0">
                <a:solidFill>
                  <a:srgbClr val="0070C0"/>
                </a:solidFill>
              </a:rPr>
              <a:t> state)</a:t>
            </a:r>
          </a:p>
          <a:p>
            <a:pPr lvl="1"/>
            <a:r>
              <a:rPr lang="en-GB" sz="2000" dirty="0">
                <a:solidFill>
                  <a:srgbClr val="0070C0"/>
                </a:solidFill>
              </a:rPr>
              <a:t>Exp: 0.3 that of </a:t>
            </a:r>
            <a:r>
              <a:rPr lang="en-GB" sz="2000" baseline="30000" dirty="0">
                <a:solidFill>
                  <a:srgbClr val="0070C0"/>
                </a:solidFill>
              </a:rPr>
              <a:t>22</a:t>
            </a:r>
            <a:r>
              <a:rPr lang="en-GB" sz="2000" dirty="0">
                <a:solidFill>
                  <a:srgbClr val="0070C0"/>
                </a:solidFill>
              </a:rPr>
              <a:t>F – Shell-model: due to too little d-wave (more s-wave) configuration…</a:t>
            </a:r>
            <a:endParaRPr lang="en-GB" sz="2000" dirty="0">
              <a:solidFill>
                <a:srgbClr val="00B0F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Need more theory to obtain solid conclusions!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E14F71-6665-09E5-E101-9F015BF5C289}"/>
              </a:ext>
            </a:extLst>
          </p:cNvPr>
          <p:cNvSpPr txBox="1"/>
          <p:nvPr/>
        </p:nvSpPr>
        <p:spPr>
          <a:xfrm>
            <a:off x="9112463" y="1093078"/>
            <a:ext cx="2509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Eur. Phys. J. A (2023) 59:35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2B80A-B6A6-A1F9-27EB-D272D8196AB6}"/>
              </a:ext>
            </a:extLst>
          </p:cNvPr>
          <p:cNvSpPr txBox="1"/>
          <p:nvPr/>
        </p:nvSpPr>
        <p:spPr>
          <a:xfrm>
            <a:off x="8292655" y="2039007"/>
            <a:ext cx="3363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N. Michel et al., NP A 703 (2002) 202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AAE451-EA2B-6189-F209-182625BDB8C6}"/>
              </a:ext>
            </a:extLst>
          </p:cNvPr>
          <p:cNvSpPr txBox="1"/>
          <p:nvPr/>
        </p:nvSpPr>
        <p:spPr>
          <a:xfrm>
            <a:off x="7390678" y="3429000"/>
            <a:ext cx="4265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D. Pérez-Loureiro et al., PR C 93 (2016) 064320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CB9C6A-33A3-8059-3DB2-F595CF925EAE}"/>
              </a:ext>
            </a:extLst>
          </p:cNvPr>
          <p:cNvSpPr txBox="1"/>
          <p:nvPr/>
        </p:nvSpPr>
        <p:spPr>
          <a:xfrm>
            <a:off x="8401980" y="4802981"/>
            <a:ext cx="3254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J. Lee et al., PRL 125 (2020) 192503</a:t>
            </a:r>
          </a:p>
        </p:txBody>
      </p:sp>
    </p:spTree>
    <p:extLst>
      <p:ext uri="{BB962C8B-B14F-4D97-AF65-F5344CB8AC3E}">
        <p14:creationId xmlns:p14="http://schemas.microsoft.com/office/powerpoint/2010/main" val="2893022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E15BD-FD8F-1521-62A9-92BC3FF81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0199"/>
          </a:xfrm>
        </p:spPr>
        <p:txBody>
          <a:bodyPr/>
          <a:lstStyle/>
          <a:p>
            <a:r>
              <a:rPr lang="en-GB" dirty="0"/>
              <a:t>The puzzle of </a:t>
            </a:r>
            <a:r>
              <a:rPr lang="en-GB" baseline="30000" dirty="0"/>
              <a:t>14</a:t>
            </a:r>
            <a:r>
              <a:rPr lang="en-GB" dirty="0"/>
              <a:t>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D91C0-F925-9113-6C8C-6C4676F69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5324"/>
            <a:ext cx="10515600" cy="4831639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Why so simple ?  Only core decay ??</a:t>
            </a:r>
          </a:p>
        </p:txBody>
      </p:sp>
      <p:pic>
        <p:nvPicPr>
          <p:cNvPr id="5" name="Picture 4" descr="A diagram of a mathematical equation&#10;&#10;Description automatically generated with medium confidence">
            <a:extLst>
              <a:ext uri="{FF2B5EF4-FFF2-40B4-BE49-F238E27FC236}">
                <a16:creationId xmlns:a16="http://schemas.microsoft.com/office/drawing/2014/main" id="{55355FC5-FE16-1A47-66A7-44C96FA87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60" y="2690648"/>
            <a:ext cx="7603688" cy="2948369"/>
          </a:xfrm>
          <a:prstGeom prst="rect">
            <a:avLst/>
          </a:prstGeom>
        </p:spPr>
      </p:pic>
      <p:pic>
        <p:nvPicPr>
          <p:cNvPr id="7" name="Picture 6" descr="A graph of excitation energy&#10;&#10;Description automatically generated">
            <a:extLst>
              <a:ext uri="{FF2B5EF4-FFF2-40B4-BE49-F238E27FC236}">
                <a16:creationId xmlns:a16="http://schemas.microsoft.com/office/drawing/2014/main" id="{803485D8-F6F7-BA2E-3278-5EE1DFB972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6621" y="2466961"/>
            <a:ext cx="2403751" cy="3442258"/>
          </a:xfrm>
          <a:prstGeom prst="rect">
            <a:avLst/>
          </a:prstGeom>
        </p:spPr>
      </p:pic>
      <p:pic>
        <p:nvPicPr>
          <p:cNvPr id="9" name="Picture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D8A36C39-5457-75EC-B64D-EDF5AA450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0373" y="2469931"/>
            <a:ext cx="2585793" cy="35203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A3DAF7-9A3D-7E30-57BE-BAFEF3CEDFCA}"/>
              </a:ext>
            </a:extLst>
          </p:cNvPr>
          <p:cNvSpPr txBox="1"/>
          <p:nvPr/>
        </p:nvSpPr>
        <p:spPr>
          <a:xfrm>
            <a:off x="8397766" y="1345324"/>
            <a:ext cx="2036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H. Jeppesen et al.,</a:t>
            </a:r>
          </a:p>
          <a:p>
            <a:r>
              <a:rPr lang="en-GB" sz="1600" dirty="0">
                <a:solidFill>
                  <a:srgbClr val="002060"/>
                </a:solidFill>
              </a:rPr>
              <a:t>N.P. A 709 (2002) 119</a:t>
            </a:r>
          </a:p>
        </p:txBody>
      </p:sp>
    </p:spTree>
    <p:extLst>
      <p:ext uri="{BB962C8B-B14F-4D97-AF65-F5344CB8AC3E}">
        <p14:creationId xmlns:p14="http://schemas.microsoft.com/office/powerpoint/2010/main" val="3877701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04437-39BD-908A-16AD-110018DBD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8668"/>
          </a:xfrm>
        </p:spPr>
        <p:txBody>
          <a:bodyPr/>
          <a:lstStyle/>
          <a:p>
            <a:r>
              <a:rPr lang="en-GB" dirty="0"/>
              <a:t>More detailed look at </a:t>
            </a:r>
            <a:r>
              <a:rPr lang="en-GB" baseline="30000" dirty="0"/>
              <a:t>11</a:t>
            </a:r>
            <a:r>
              <a:rPr lang="en-GB" dirty="0"/>
              <a:t>Li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94B16-35B4-6069-54F5-EB86720EC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9917"/>
            <a:ext cx="10355318" cy="4737046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Clear halo state, complex decay, </a:t>
            </a:r>
            <a:r>
              <a:rPr lang="en-GB" dirty="0" err="1">
                <a:solidFill>
                  <a:srgbClr val="0070C0"/>
                </a:solidFill>
              </a:rPr>
              <a:t>Q</a:t>
            </a:r>
            <a:r>
              <a:rPr lang="en-GB" baseline="-25000" dirty="0" err="1">
                <a:solidFill>
                  <a:srgbClr val="0070C0"/>
                </a:solidFill>
                <a:latin typeface="Symbol" pitchFamily="2" charset="2"/>
              </a:rPr>
              <a:t>b</a:t>
            </a:r>
            <a:r>
              <a:rPr lang="en-GB" dirty="0">
                <a:solidFill>
                  <a:srgbClr val="0070C0"/>
                </a:solidFill>
              </a:rPr>
              <a:t> = 20.55 MeV</a:t>
            </a:r>
          </a:p>
          <a:p>
            <a:r>
              <a:rPr lang="en-GB" dirty="0">
                <a:solidFill>
                  <a:srgbClr val="0070C0"/>
                </a:solidFill>
              </a:rPr>
              <a:t>Branches (%):  </a:t>
            </a:r>
            <a:r>
              <a:rPr lang="en-GB" sz="2400" dirty="0">
                <a:solidFill>
                  <a:srgbClr val="0070C0"/>
                </a:solidFill>
              </a:rPr>
              <a:t>1n - 86.3(9), 2n - 4.1(4), 3n - 1.9(2), </a:t>
            </a:r>
            <a:r>
              <a:rPr lang="en-GB" sz="2400" dirty="0">
                <a:solidFill>
                  <a:srgbClr val="0070C0"/>
                </a:solidFill>
                <a:latin typeface="Symbol" pitchFamily="2" charset="2"/>
              </a:rPr>
              <a:t>a</a:t>
            </a:r>
            <a:r>
              <a:rPr lang="en-GB" sz="2400" dirty="0">
                <a:solidFill>
                  <a:srgbClr val="0070C0"/>
                </a:solidFill>
              </a:rPr>
              <a:t> - 1.7(3), </a:t>
            </a:r>
            <a:r>
              <a:rPr lang="en-GB" sz="2400" dirty="0" err="1">
                <a:solidFill>
                  <a:srgbClr val="0070C0"/>
                </a:solidFill>
              </a:rPr>
              <a:t>d+t</a:t>
            </a:r>
            <a:r>
              <a:rPr lang="en-GB" sz="2400" dirty="0">
                <a:solidFill>
                  <a:srgbClr val="0070C0"/>
                </a:solidFill>
              </a:rPr>
              <a:t> - 10</a:t>
            </a:r>
            <a:r>
              <a:rPr lang="en-GB" sz="2400" baseline="30000" dirty="0">
                <a:solidFill>
                  <a:srgbClr val="0070C0"/>
                </a:solidFill>
              </a:rPr>
              <a:t>-2</a:t>
            </a:r>
          </a:p>
          <a:p>
            <a:r>
              <a:rPr lang="en-GB" dirty="0">
                <a:solidFill>
                  <a:srgbClr val="0070C0"/>
                </a:solidFill>
              </a:rPr>
              <a:t>Most experiments go up to 8-10 MeV, but do not agree internally</a:t>
            </a:r>
          </a:p>
          <a:p>
            <a:r>
              <a:rPr lang="en-GB" dirty="0">
                <a:solidFill>
                  <a:srgbClr val="0070C0"/>
                </a:solidFill>
              </a:rPr>
              <a:t>Shell model: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0F01E2-A204-EE76-7C1F-1FC981AB9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620" y="3576910"/>
            <a:ext cx="2733473" cy="26400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72A405-1B49-D045-65AF-62680F73E010}"/>
              </a:ext>
            </a:extLst>
          </p:cNvPr>
          <p:cNvSpPr txBox="1"/>
          <p:nvPr/>
        </p:nvSpPr>
        <p:spPr>
          <a:xfrm>
            <a:off x="4630365" y="3783496"/>
            <a:ext cx="1943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T. Suzuki, T. Otsuka</a:t>
            </a:r>
          </a:p>
          <a:p>
            <a:r>
              <a:rPr lang="en-GB" dirty="0">
                <a:solidFill>
                  <a:srgbClr val="0070C0"/>
                </a:solidFill>
              </a:rPr>
              <a:t>PR C56, 847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BE7BDF-214A-3172-A80D-80212FC52F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5459" y="3650478"/>
            <a:ext cx="3181399" cy="26400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7C3683-4529-1596-E215-C6C756E585C4}"/>
              </a:ext>
            </a:extLst>
          </p:cNvPr>
          <p:cNvSpPr txBox="1"/>
          <p:nvPr/>
        </p:nvSpPr>
        <p:spPr>
          <a:xfrm>
            <a:off x="5992472" y="5043465"/>
            <a:ext cx="1912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M. </a:t>
            </a:r>
            <a:r>
              <a:rPr lang="en-GB" dirty="0" err="1">
                <a:solidFill>
                  <a:srgbClr val="0070C0"/>
                </a:solidFill>
              </a:rPr>
              <a:t>Madurga</a:t>
            </a:r>
            <a:r>
              <a:rPr lang="en-GB" dirty="0">
                <a:solidFill>
                  <a:srgbClr val="0070C0"/>
                </a:solidFill>
              </a:rPr>
              <a:t> et al.,</a:t>
            </a:r>
          </a:p>
          <a:p>
            <a:r>
              <a:rPr lang="en-GB" dirty="0">
                <a:solidFill>
                  <a:srgbClr val="0070C0"/>
                </a:solidFill>
              </a:rPr>
              <a:t>PL B677, 255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10F155-68D5-28F6-7A35-68940A89595C}"/>
              </a:ext>
            </a:extLst>
          </p:cNvPr>
          <p:cNvSpPr txBox="1"/>
          <p:nvPr/>
        </p:nvSpPr>
        <p:spPr>
          <a:xfrm>
            <a:off x="4151587" y="3281090"/>
            <a:ext cx="3422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B0F0"/>
                </a:solidFill>
              </a:rPr>
              <a:t>e.g. p</a:t>
            </a:r>
            <a:r>
              <a:rPr lang="en-GB" sz="1600" baseline="-25000" dirty="0">
                <a:solidFill>
                  <a:srgbClr val="00B0F0"/>
                </a:solidFill>
              </a:rPr>
              <a:t>1/2</a:t>
            </a:r>
            <a:r>
              <a:rPr lang="en-GB" sz="1600" dirty="0">
                <a:solidFill>
                  <a:srgbClr val="00B0F0"/>
                </a:solidFill>
              </a:rPr>
              <a:t> to p</a:t>
            </a:r>
            <a:r>
              <a:rPr lang="en-GB" sz="1600" baseline="-25000" dirty="0">
                <a:solidFill>
                  <a:srgbClr val="00B0F0"/>
                </a:solidFill>
              </a:rPr>
              <a:t>3/2</a:t>
            </a:r>
            <a:r>
              <a:rPr lang="en-GB" sz="1600" dirty="0">
                <a:solidFill>
                  <a:srgbClr val="00B0F0"/>
                </a:solidFill>
              </a:rPr>
              <a:t> feeding low-lying 1/2</a:t>
            </a:r>
            <a:r>
              <a:rPr lang="en-GB" sz="1600" baseline="30000" dirty="0">
                <a:solidFill>
                  <a:srgbClr val="00B0F0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846062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D38155-EEB6-EE47-5F82-D42E36340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71" y="1527268"/>
            <a:ext cx="7221683" cy="39085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C85786-C4A2-DBE6-E4AA-C42D2BD39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7451770" y="1623138"/>
            <a:ext cx="4287411" cy="30260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0BEF42-7B60-546D-C766-C0F1096FDD8B}"/>
              </a:ext>
            </a:extLst>
          </p:cNvPr>
          <p:cNvSpPr txBox="1"/>
          <p:nvPr/>
        </p:nvSpPr>
        <p:spPr>
          <a:xfrm>
            <a:off x="7510454" y="375773"/>
            <a:ext cx="4347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E. Garrido et al., Phys. Rev. C107 (2023) 014003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D412F7-82DA-8C76-6A43-DA5A44C1950A}"/>
              </a:ext>
            </a:extLst>
          </p:cNvPr>
          <p:cNvSpPr txBox="1"/>
          <p:nvPr/>
        </p:nvSpPr>
        <p:spPr>
          <a:xfrm>
            <a:off x="8376744" y="5376443"/>
            <a:ext cx="2038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Theory GT strength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ED6E73-C967-D714-4393-1AB00F27A211}"/>
              </a:ext>
            </a:extLst>
          </p:cNvPr>
          <p:cNvSpPr txBox="1"/>
          <p:nvPr/>
        </p:nvSpPr>
        <p:spPr>
          <a:xfrm>
            <a:off x="11372193" y="1608083"/>
            <a:ext cx="509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45C3C8-2F27-DFC9-545C-2B8CF5C520BC}"/>
              </a:ext>
            </a:extLst>
          </p:cNvPr>
          <p:cNvSpPr txBox="1"/>
          <p:nvPr/>
        </p:nvSpPr>
        <p:spPr>
          <a:xfrm>
            <a:off x="11372193" y="2448910"/>
            <a:ext cx="58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803DCD-3CBE-FFD0-A152-A55D0A6A54CA}"/>
              </a:ext>
            </a:extLst>
          </p:cNvPr>
          <p:cNvSpPr txBox="1"/>
          <p:nvPr/>
        </p:nvSpPr>
        <p:spPr>
          <a:xfrm>
            <a:off x="11288110" y="4267200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/>
              <a:t>9</a:t>
            </a:r>
            <a:r>
              <a:rPr lang="en-GB" dirty="0"/>
              <a:t>Be</a:t>
            </a:r>
            <a:r>
              <a:rPr lang="en-GB" baseline="-25000" dirty="0"/>
              <a:t>gs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2DFCCE-8EA0-37F8-69D9-00A945EF4B0E}"/>
              </a:ext>
            </a:extLst>
          </p:cNvPr>
          <p:cNvSpPr txBox="1"/>
          <p:nvPr/>
        </p:nvSpPr>
        <p:spPr>
          <a:xfrm rot="17481488">
            <a:off x="10442080" y="5330222"/>
            <a:ext cx="1678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Quantum numbers as:</a:t>
            </a:r>
          </a:p>
        </p:txBody>
      </p:sp>
      <p:pic>
        <p:nvPicPr>
          <p:cNvPr id="11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D1D3B52E-AEAD-5D72-77B6-7E0E0108D9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771" y="4336252"/>
            <a:ext cx="3185072" cy="22685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83204E-4FF8-8788-0D96-369E0C2E575F}"/>
              </a:ext>
            </a:extLst>
          </p:cNvPr>
          <p:cNvSpPr txBox="1"/>
          <p:nvPr/>
        </p:nvSpPr>
        <p:spPr>
          <a:xfrm>
            <a:off x="3472855" y="5745775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2060"/>
                </a:solidFill>
              </a:rPr>
              <a:t>t</a:t>
            </a:r>
            <a:r>
              <a:rPr lang="en-GB" baseline="-25000" dirty="0" err="1">
                <a:solidFill>
                  <a:srgbClr val="002060"/>
                </a:solidFill>
              </a:rPr>
              <a:t>h</a:t>
            </a:r>
            <a:r>
              <a:rPr lang="en-GB" dirty="0">
                <a:solidFill>
                  <a:srgbClr val="002060"/>
                </a:solidFill>
              </a:rPr>
              <a:t> = 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580AD1-94A5-ECCC-AEB4-217A784373B1}"/>
              </a:ext>
            </a:extLst>
          </p:cNvPr>
          <p:cNvSpPr txBox="1"/>
          <p:nvPr/>
        </p:nvSpPr>
        <p:spPr>
          <a:xfrm>
            <a:off x="11288110" y="80929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2060"/>
                </a:solidFill>
              </a:rPr>
              <a:t>t</a:t>
            </a:r>
            <a:r>
              <a:rPr lang="en-GB" baseline="-25000" dirty="0" err="1">
                <a:solidFill>
                  <a:srgbClr val="002060"/>
                </a:solidFill>
              </a:rPr>
              <a:t>h</a:t>
            </a:r>
            <a:r>
              <a:rPr lang="en-GB" dirty="0">
                <a:solidFill>
                  <a:srgbClr val="002060"/>
                </a:solidFill>
              </a:rPr>
              <a:t> =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814660-7002-1536-FA13-8FF4BC7D7912}"/>
              </a:ext>
            </a:extLst>
          </p:cNvPr>
          <p:cNvSpPr txBox="1"/>
          <p:nvPr/>
        </p:nvSpPr>
        <p:spPr>
          <a:xfrm>
            <a:off x="590821" y="344995"/>
            <a:ext cx="53894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Three-body model </a:t>
            </a:r>
            <a:r>
              <a:rPr lang="en-GB" sz="2400" dirty="0"/>
              <a:t>with explicit isospin</a:t>
            </a:r>
          </a:p>
          <a:p>
            <a:r>
              <a:rPr lang="en-GB" dirty="0"/>
              <a:t>Adjust core-n potentials to exp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51512D-5B93-93FF-CA38-3381E7CDC2B8}"/>
              </a:ext>
            </a:extLst>
          </p:cNvPr>
          <p:cNvSpPr txBox="1"/>
          <p:nvPr/>
        </p:nvSpPr>
        <p:spPr>
          <a:xfrm>
            <a:off x="4698124" y="5756285"/>
            <a:ext cx="3712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Miss:  core-decays to excited states</a:t>
            </a:r>
          </a:p>
          <a:p>
            <a:r>
              <a:rPr lang="en-GB" dirty="0">
                <a:solidFill>
                  <a:srgbClr val="00B0F0"/>
                </a:solidFill>
              </a:rPr>
              <a:t>             and p</a:t>
            </a:r>
            <a:r>
              <a:rPr lang="en-GB" baseline="-25000" dirty="0">
                <a:solidFill>
                  <a:srgbClr val="00B0F0"/>
                </a:solidFill>
              </a:rPr>
              <a:t>1/2</a:t>
            </a:r>
            <a:r>
              <a:rPr lang="en-GB" dirty="0">
                <a:solidFill>
                  <a:srgbClr val="00B0F0"/>
                </a:solidFill>
              </a:rPr>
              <a:t> to p</a:t>
            </a:r>
            <a:r>
              <a:rPr lang="en-GB" baseline="-25000" dirty="0">
                <a:solidFill>
                  <a:srgbClr val="00B0F0"/>
                </a:solidFill>
              </a:rPr>
              <a:t>3/2</a:t>
            </a:r>
            <a:r>
              <a:rPr lang="en-GB" dirty="0">
                <a:solidFill>
                  <a:srgbClr val="00B0F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34474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AB9BF-B350-8047-7FE4-B743FC905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0199"/>
          </a:xfrm>
        </p:spPr>
        <p:txBody>
          <a:bodyPr/>
          <a:lstStyle/>
          <a:p>
            <a:r>
              <a:rPr lang="en-GB" dirty="0"/>
              <a:t>Not yet there: decay of </a:t>
            </a:r>
            <a:r>
              <a:rPr lang="en-GB" dirty="0" err="1"/>
              <a:t>hypernuclei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4CFB9-E4F8-D4C8-FF46-CF9BA2392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448"/>
            <a:ext cx="10515600" cy="4705515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Expect </a:t>
            </a:r>
            <a:r>
              <a:rPr lang="en-GB" dirty="0">
                <a:solidFill>
                  <a:srgbClr val="FF0000"/>
                </a:solidFill>
              </a:rPr>
              <a:t>hypertriton</a:t>
            </a:r>
            <a:r>
              <a:rPr lang="en-GB" dirty="0">
                <a:solidFill>
                  <a:srgbClr val="0070C0"/>
                </a:solidFill>
              </a:rPr>
              <a:t> to be Lambda loosely bound to deuteron…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Many recent experiments (ALICE, STAR…)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Lifetime – modified from free Lambda lifetime ?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Binding energy – around 100-200 keV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Weak decay branching ratios – few measurements…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“Classic” halo observables ?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Electromagnetic response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Interaction radius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D3ECE1-3741-48D8-C4AB-178465BA2C90}"/>
              </a:ext>
            </a:extLst>
          </p:cNvPr>
          <p:cNvSpPr txBox="1"/>
          <p:nvPr/>
        </p:nvSpPr>
        <p:spPr>
          <a:xfrm>
            <a:off x="7073462" y="5244662"/>
            <a:ext cx="4223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C.A. </a:t>
            </a:r>
            <a:r>
              <a:rPr lang="en-GB" sz="1600" dirty="0" err="1">
                <a:solidFill>
                  <a:srgbClr val="002060"/>
                </a:solidFill>
              </a:rPr>
              <a:t>Bertulani</a:t>
            </a:r>
            <a:r>
              <a:rPr lang="en-GB" sz="1600" dirty="0">
                <a:solidFill>
                  <a:srgbClr val="002060"/>
                </a:solidFill>
              </a:rPr>
              <a:t>, </a:t>
            </a:r>
            <a:r>
              <a:rPr lang="en-GB" sz="1600" dirty="0" err="1">
                <a:solidFill>
                  <a:srgbClr val="002060"/>
                </a:solidFill>
              </a:rPr>
              <a:t>Phys.Lett</a:t>
            </a:r>
            <a:r>
              <a:rPr lang="en-GB" sz="1600" dirty="0">
                <a:solidFill>
                  <a:srgbClr val="002060"/>
                </a:solidFill>
              </a:rPr>
              <a:t>. B 837 (2023) 137639</a:t>
            </a:r>
          </a:p>
        </p:txBody>
      </p:sp>
    </p:spTree>
    <p:extLst>
      <p:ext uri="{BB962C8B-B14F-4D97-AF65-F5344CB8AC3E}">
        <p14:creationId xmlns:p14="http://schemas.microsoft.com/office/powerpoint/2010/main" val="807283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14758-6A61-B612-D4FC-024080D00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3054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BFFCB-B4C6-7CF0-1FE5-61F33E355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9917"/>
            <a:ext cx="10515600" cy="4737046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Beta decays directly to continuum states occur for halos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Clearly for beta-d decays, potentially more general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Neutron halos:  multi-particle continuum (difficult experiments)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Decay patterns may reflect the halo structure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Mirror asymmetry not yet quantitative indicator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B050"/>
                </a:solidFill>
              </a:rPr>
              <a:t>Wanted: </a:t>
            </a:r>
            <a:r>
              <a:rPr lang="en-GB" dirty="0">
                <a:solidFill>
                  <a:srgbClr val="0070C0"/>
                </a:solidFill>
              </a:rPr>
              <a:t>Theory that handles continuum and isospin correctly</a:t>
            </a:r>
          </a:p>
        </p:txBody>
      </p:sp>
    </p:spTree>
    <p:extLst>
      <p:ext uri="{BB962C8B-B14F-4D97-AF65-F5344CB8AC3E}">
        <p14:creationId xmlns:p14="http://schemas.microsoft.com/office/powerpoint/2010/main" val="4026837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FC57D-21CC-FF41-DB96-FBB9FD76F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 to:</a:t>
            </a:r>
          </a:p>
        </p:txBody>
      </p:sp>
      <p:pic>
        <p:nvPicPr>
          <p:cNvPr id="2050" name="Picture 2" descr="link to magisol">
            <a:hlinkClick r:id="rId2"/>
            <a:extLst>
              <a:ext uri="{FF2B5EF4-FFF2-40B4-BE49-F238E27FC236}">
                <a16:creationId xmlns:a16="http://schemas.microsoft.com/office/drawing/2014/main" id="{92198835-4272-A23F-8B1A-1DF422F91E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437" y="1806301"/>
            <a:ext cx="3919211" cy="109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A0B07E-4C28-1C95-BC60-71E1CCA5D9D1}"/>
              </a:ext>
            </a:extLst>
          </p:cNvPr>
          <p:cNvSpPr txBox="1"/>
          <p:nvPr/>
        </p:nvSpPr>
        <p:spPr>
          <a:xfrm>
            <a:off x="1646482" y="2858818"/>
            <a:ext cx="78731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and the many students that have spent time in the group !</a:t>
            </a:r>
          </a:p>
          <a:p>
            <a:endParaRPr lang="en-GB" sz="2400" dirty="0"/>
          </a:p>
          <a:p>
            <a:r>
              <a:rPr lang="en-GB" sz="2400" dirty="0"/>
              <a:t>Theory colleagues  (D.V. Fedorov, E. Garrido, A.S. Jensen…)</a:t>
            </a:r>
          </a:p>
          <a:p>
            <a:endParaRPr lang="en-GB" sz="2400" dirty="0"/>
          </a:p>
          <a:p>
            <a:r>
              <a:rPr lang="en-GB" sz="2400" dirty="0"/>
              <a:t>My Danish funders  (NICE, DFF…)</a:t>
            </a:r>
          </a:p>
        </p:txBody>
      </p:sp>
    </p:spTree>
    <p:extLst>
      <p:ext uri="{BB962C8B-B14F-4D97-AF65-F5344CB8AC3E}">
        <p14:creationId xmlns:p14="http://schemas.microsoft.com/office/powerpoint/2010/main" val="3527378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38BE8-A521-7C4E-9561-CC23E8E66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7564"/>
          </a:xfrm>
        </p:spPr>
        <p:txBody>
          <a:bodyPr/>
          <a:lstStyle/>
          <a:p>
            <a:r>
              <a:rPr lang="en-GB" dirty="0"/>
              <a:t>Decay scheme for </a:t>
            </a:r>
            <a:r>
              <a:rPr lang="en-GB" baseline="30000" dirty="0"/>
              <a:t>11</a:t>
            </a:r>
            <a:r>
              <a:rPr lang="en-GB" dirty="0"/>
              <a:t>Li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58330C-8D27-A446-AF5D-4DCF8C80A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665379"/>
            <a:ext cx="7568387" cy="39251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41C286-6F49-4E49-AEEF-AD7E9585A76A}"/>
              </a:ext>
            </a:extLst>
          </p:cNvPr>
          <p:cNvSpPr txBox="1"/>
          <p:nvPr/>
        </p:nvSpPr>
        <p:spPr>
          <a:xfrm>
            <a:off x="359923" y="1848257"/>
            <a:ext cx="2642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Low E:  1n (+ </a:t>
            </a:r>
            <a:r>
              <a:rPr lang="en-GB" sz="2000" dirty="0">
                <a:solidFill>
                  <a:srgbClr val="0070C0"/>
                </a:solidFill>
                <a:latin typeface="Symbol" pitchFamily="2" charset="2"/>
              </a:rPr>
              <a:t>g</a:t>
            </a:r>
            <a:r>
              <a:rPr lang="en-GB" sz="2000" dirty="0">
                <a:solidFill>
                  <a:srgbClr val="0070C0"/>
                </a:solidFill>
              </a:rPr>
              <a:t>) channel</a:t>
            </a:r>
          </a:p>
        </p:txBody>
      </p:sp>
    </p:spTree>
    <p:extLst>
      <p:ext uri="{BB962C8B-B14F-4D97-AF65-F5344CB8AC3E}">
        <p14:creationId xmlns:p14="http://schemas.microsoft.com/office/powerpoint/2010/main" val="132541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65EE0-551B-C341-A73D-5470A723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0015"/>
          </a:xfrm>
        </p:spPr>
        <p:txBody>
          <a:bodyPr>
            <a:normAutofit fontScale="90000"/>
          </a:bodyPr>
          <a:lstStyle/>
          <a:p>
            <a:r>
              <a:rPr lang="en-GB" dirty="0"/>
              <a:t>Y. Hirayama et al., Phys. Lett. B611 (2005) 239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7CBEA60-D801-C745-B046-E99CFDE271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9165"/>
            <a:ext cx="3287967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31F889-AABA-F64E-9359-EC4B42623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290" y="1453947"/>
            <a:ext cx="6324160" cy="503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770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2FAF2-60FE-D15A-10C1-C5A172C88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7647"/>
          </a:xfrm>
        </p:spPr>
        <p:txBody>
          <a:bodyPr/>
          <a:lstStyle/>
          <a:p>
            <a:r>
              <a:rPr lang="en-GB" dirty="0"/>
              <a:t>Beta decay – some 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353E8-3DED-F21E-1871-CA5F68837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8386"/>
            <a:ext cx="10515600" cy="4768577"/>
          </a:xfrm>
        </p:spPr>
        <p:txBody>
          <a:bodyPr/>
          <a:lstStyle/>
          <a:p>
            <a:r>
              <a:rPr lang="en-GB" dirty="0"/>
              <a:t>Clean mechanism for allowed decays</a:t>
            </a:r>
          </a:p>
          <a:p>
            <a:r>
              <a:rPr lang="en-GB" dirty="0"/>
              <a:t>Fermi strength concentrated (IAS)</a:t>
            </a:r>
          </a:p>
          <a:p>
            <a:r>
              <a:rPr lang="en-GB" dirty="0"/>
              <a:t>Gamow-Teller GR</a:t>
            </a:r>
          </a:p>
          <a:p>
            <a:endParaRPr lang="en-GB" dirty="0"/>
          </a:p>
        </p:txBody>
      </p:sp>
      <p:pic>
        <p:nvPicPr>
          <p:cNvPr id="5" name="Picture 4" descr="Diagram of a diagram of a nuclear reactor&#10;&#10;Description automatically generated with medium confidence">
            <a:extLst>
              <a:ext uri="{FF2B5EF4-FFF2-40B4-BE49-F238E27FC236}">
                <a16:creationId xmlns:a16="http://schemas.microsoft.com/office/drawing/2014/main" id="{619E3171-ADEE-71F3-D03C-89D70CEB3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102" y="2332871"/>
            <a:ext cx="7096015" cy="4265107"/>
          </a:xfrm>
          <a:prstGeom prst="rect">
            <a:avLst/>
          </a:prstGeom>
        </p:spPr>
      </p:pic>
      <p:pic>
        <p:nvPicPr>
          <p:cNvPr id="7" name="Picture 6" descr="A math equations with numbers and symbols&#10;&#10;Description automatically generated">
            <a:extLst>
              <a:ext uri="{FF2B5EF4-FFF2-40B4-BE49-F238E27FC236}">
                <a16:creationId xmlns:a16="http://schemas.microsoft.com/office/drawing/2014/main" id="{E5CB4728-1816-AC77-38D5-2929DB93C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686940"/>
            <a:ext cx="3229303" cy="1243583"/>
          </a:xfrm>
          <a:prstGeom prst="rect">
            <a:avLst/>
          </a:prstGeom>
        </p:spPr>
      </p:pic>
      <p:pic>
        <p:nvPicPr>
          <p:cNvPr id="9" name="Picture 8" descr="A black and white math equation&#10;&#10;Description automatically generated">
            <a:extLst>
              <a:ext uri="{FF2B5EF4-FFF2-40B4-BE49-F238E27FC236}">
                <a16:creationId xmlns:a16="http://schemas.microsoft.com/office/drawing/2014/main" id="{83062DA3-1083-1178-5661-4973615E0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399" y="4930523"/>
            <a:ext cx="3313386" cy="9350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CEDBAD-E540-3431-8612-F67A39B9BB03}"/>
              </a:ext>
            </a:extLst>
          </p:cNvPr>
          <p:cNvSpPr txBox="1"/>
          <p:nvPr/>
        </p:nvSpPr>
        <p:spPr>
          <a:xfrm>
            <a:off x="8954814" y="681037"/>
            <a:ext cx="2712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002060"/>
                </a:solidFill>
              </a:rPr>
              <a:t>Rev.Mod.Phys</a:t>
            </a:r>
            <a:r>
              <a:rPr lang="en-GB" sz="1600" dirty="0">
                <a:solidFill>
                  <a:srgbClr val="002060"/>
                </a:solidFill>
              </a:rPr>
              <a:t>. 84 (2012) 567</a:t>
            </a:r>
          </a:p>
        </p:txBody>
      </p:sp>
    </p:spTree>
    <p:extLst>
      <p:ext uri="{BB962C8B-B14F-4D97-AF65-F5344CB8AC3E}">
        <p14:creationId xmlns:p14="http://schemas.microsoft.com/office/powerpoint/2010/main" val="2406531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82393-D9E0-F14F-913C-CD6261A66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8654"/>
          </a:xfrm>
        </p:spPr>
        <p:txBody>
          <a:bodyPr/>
          <a:lstStyle/>
          <a:p>
            <a:r>
              <a:rPr lang="en-GB" dirty="0"/>
              <a:t>The beta-2n and -3n branches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FA605-E909-C646-A49D-7931D949C5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9421"/>
            <a:ext cx="10515600" cy="4727542"/>
          </a:xfrm>
        </p:spPr>
        <p:txBody>
          <a:bodyPr/>
          <a:lstStyle/>
          <a:p>
            <a:r>
              <a:rPr lang="en-GB" dirty="0" err="1"/>
              <a:t>P</a:t>
            </a:r>
            <a:r>
              <a:rPr lang="en-GB" baseline="-25000" dirty="0" err="1"/>
              <a:t>n</a:t>
            </a:r>
            <a:r>
              <a:rPr lang="en-GB" dirty="0"/>
              <a:t> = </a:t>
            </a:r>
            <a:r>
              <a:rPr lang="en-GB" dirty="0">
                <a:latin typeface="Symbol" pitchFamily="2" charset="2"/>
              </a:rPr>
              <a:t>S </a:t>
            </a:r>
            <a:r>
              <a:rPr lang="en-GB" dirty="0" err="1"/>
              <a:t>iP</a:t>
            </a:r>
            <a:r>
              <a:rPr lang="en-GB" baseline="-25000" dirty="0" err="1"/>
              <a:t>in</a:t>
            </a:r>
            <a:r>
              <a:rPr lang="en-GB" dirty="0"/>
              <a:t>= 100.3(1.4) %</a:t>
            </a:r>
          </a:p>
          <a:p>
            <a:pPr lvl="1"/>
            <a:r>
              <a:rPr lang="en-GB" dirty="0"/>
              <a:t>P</a:t>
            </a:r>
            <a:r>
              <a:rPr lang="en-GB" baseline="-25000" dirty="0"/>
              <a:t>1n</a:t>
            </a:r>
            <a:r>
              <a:rPr lang="en-GB" dirty="0"/>
              <a:t> = 86.3(9) %</a:t>
            </a:r>
          </a:p>
          <a:p>
            <a:pPr lvl="1"/>
            <a:r>
              <a:rPr lang="en-GB" dirty="0"/>
              <a:t>P</a:t>
            </a:r>
            <a:r>
              <a:rPr lang="en-GB" baseline="-25000" dirty="0"/>
              <a:t>2n</a:t>
            </a:r>
            <a:r>
              <a:rPr lang="en-GB" dirty="0"/>
              <a:t> = 4.1(4) %</a:t>
            </a:r>
          </a:p>
          <a:p>
            <a:pPr lvl="1"/>
            <a:r>
              <a:rPr lang="en-GB" dirty="0"/>
              <a:t>P</a:t>
            </a:r>
            <a:r>
              <a:rPr lang="en-GB" baseline="-25000" dirty="0"/>
              <a:t>3n</a:t>
            </a:r>
            <a:r>
              <a:rPr lang="en-GB" dirty="0"/>
              <a:t> = 1.9(2) %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14% of n’s from 2n/3n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Multiplicity 2: more 3n than 2n</a:t>
            </a:r>
          </a:p>
          <a:p>
            <a:endParaRPr lang="en-GB" dirty="0"/>
          </a:p>
          <a:p>
            <a:r>
              <a:rPr lang="en-GB" dirty="0"/>
              <a:t>IS525, </a:t>
            </a:r>
            <a:r>
              <a:rPr lang="en-GB" dirty="0" err="1"/>
              <a:t>Delauny</a:t>
            </a:r>
            <a:r>
              <a:rPr lang="en-GB" dirty="0"/>
              <a:t> et al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70C0"/>
                </a:solidFill>
              </a:rPr>
              <a:t>arXiv:1906.04699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Il Nuovo </a:t>
            </a:r>
            <a:r>
              <a:rPr lang="en-GB" sz="2000" dirty="0" err="1">
                <a:solidFill>
                  <a:srgbClr val="0070C0"/>
                </a:solidFill>
              </a:rPr>
              <a:t>Cimento</a:t>
            </a:r>
            <a:r>
              <a:rPr lang="en-GB" sz="2000" dirty="0">
                <a:solidFill>
                  <a:srgbClr val="0070C0"/>
                </a:solidFill>
              </a:rPr>
              <a:t> 42 C (2019) 98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6C21DF-19A8-1946-B0B0-73DF8216B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258" y="1809344"/>
            <a:ext cx="5477542" cy="43676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C94F13-C6BE-374A-9537-72AED16ABCDD}"/>
              </a:ext>
            </a:extLst>
          </p:cNvPr>
          <p:cNvSpPr txBox="1"/>
          <p:nvPr/>
        </p:nvSpPr>
        <p:spPr>
          <a:xfrm>
            <a:off x="6984460" y="181907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0F0"/>
                </a:solidFill>
              </a:rPr>
              <a:t>2 MeV</a:t>
            </a:r>
          </a:p>
        </p:txBody>
      </p:sp>
    </p:spTree>
    <p:extLst>
      <p:ext uri="{BB962C8B-B14F-4D97-AF65-F5344CB8AC3E}">
        <p14:creationId xmlns:p14="http://schemas.microsoft.com/office/powerpoint/2010/main" val="2043951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F4D97-2D40-9847-BBFD-DB0C4F30C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8109"/>
          </a:xfrm>
        </p:spPr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Madurga</a:t>
            </a:r>
            <a:r>
              <a:rPr lang="en-GB" dirty="0"/>
              <a:t> et al., </a:t>
            </a:r>
            <a:r>
              <a:rPr lang="en-GB" dirty="0" err="1"/>
              <a:t>Nucl</a:t>
            </a:r>
            <a:r>
              <a:rPr lang="en-GB" dirty="0"/>
              <a:t>. Phys. A810 (2008) 1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7B22AA9-4401-0F40-94A6-34F2CFE76E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80772" y="1874263"/>
            <a:ext cx="6427358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214528-0719-E04C-AD4C-3D74D91D8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01" y="1605064"/>
            <a:ext cx="8276055" cy="315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2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94245-57F7-4F3F-3C09-EB5400317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0709"/>
          </a:xfrm>
        </p:spPr>
        <p:txBody>
          <a:bodyPr/>
          <a:lstStyle/>
          <a:p>
            <a:r>
              <a:rPr lang="en-GB" dirty="0"/>
              <a:t>Halo states – some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99D92-72A2-F01F-2310-39EECCC87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1448"/>
            <a:ext cx="10515600" cy="4705515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Large spatial extension (beyond “nuclear core”), related to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Low separation energy (if </a:t>
            </a:r>
            <a:r>
              <a:rPr lang="en-GB" dirty="0" err="1">
                <a:solidFill>
                  <a:srgbClr val="0070C0"/>
                </a:solidFill>
              </a:rPr>
              <a:t>g.s.</a:t>
            </a:r>
            <a:r>
              <a:rPr lang="en-GB" dirty="0">
                <a:solidFill>
                  <a:srgbClr val="0070C0"/>
                </a:solidFill>
              </a:rPr>
              <a:t>, close to driplines)   </a:t>
            </a:r>
            <a:r>
              <a:rPr lang="en-GB" dirty="0">
                <a:solidFill>
                  <a:srgbClr val="FF0000"/>
                </a:solidFill>
              </a:rPr>
              <a:t>and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Small extra-nuclear barriers (angular momentum / Coulomb)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Clustered structure   –   core + halo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Factorization in ideal cases, giving: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6BD059-D305-55CC-30FA-C84ADA05E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895" y="4982341"/>
            <a:ext cx="7772400" cy="5791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D2A2AF-4E6A-F060-4C8A-F88FEC57FCAD}"/>
              </a:ext>
            </a:extLst>
          </p:cNvPr>
          <p:cNvSpPr txBox="1"/>
          <p:nvPr/>
        </p:nvSpPr>
        <p:spPr>
          <a:xfrm>
            <a:off x="8851252" y="671325"/>
            <a:ext cx="2712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002060"/>
                </a:solidFill>
              </a:rPr>
              <a:t>Rev.Mod.Phys</a:t>
            </a:r>
            <a:r>
              <a:rPr lang="en-GB" sz="1600" dirty="0">
                <a:solidFill>
                  <a:srgbClr val="002060"/>
                </a:solidFill>
              </a:rPr>
              <a:t>. 76 (2004) 215</a:t>
            </a:r>
          </a:p>
        </p:txBody>
      </p:sp>
    </p:spTree>
    <p:extLst>
      <p:ext uri="{BB962C8B-B14F-4D97-AF65-F5344CB8AC3E}">
        <p14:creationId xmlns:p14="http://schemas.microsoft.com/office/powerpoint/2010/main" val="2321015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0437E-F131-A975-35D6-A7A0D0B6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8158"/>
          </a:xfrm>
        </p:spPr>
        <p:txBody>
          <a:bodyPr/>
          <a:lstStyle/>
          <a:p>
            <a:r>
              <a:rPr lang="en-GB" dirty="0"/>
              <a:t>… remember isospin 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AF4F3-78CA-0E8A-F0B9-93818AE24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428"/>
            <a:ext cx="10515600" cy="4726535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Strong isospin-isospin forces 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…leads naturally to isobaric analogue states (and anti-analogue states)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778822-3B1A-377B-96C2-BBB4ACBF0360}"/>
              </a:ext>
            </a:extLst>
          </p:cNvPr>
          <p:cNvSpPr txBox="1"/>
          <p:nvPr/>
        </p:nvSpPr>
        <p:spPr>
          <a:xfrm>
            <a:off x="6329005" y="5531707"/>
            <a:ext cx="4347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E. Garrido et al., Phys. Rev. C107 (2023) 014003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6906FB-C7B6-7140-EFA1-5CDEC1774F67}"/>
              </a:ext>
            </a:extLst>
          </p:cNvPr>
          <p:cNvSpPr txBox="1"/>
          <p:nvPr/>
        </p:nvSpPr>
        <p:spPr>
          <a:xfrm>
            <a:off x="7800840" y="1504452"/>
            <a:ext cx="3552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D. Robson, Phys. Rev. 137 (1965) B535</a:t>
            </a:r>
          </a:p>
        </p:txBody>
      </p:sp>
      <p:pic>
        <p:nvPicPr>
          <p:cNvPr id="7" name="Picture 6" descr="A mathematical equation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C280DAF7-95C1-EDAF-1346-FE38E5688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623" y="2638537"/>
            <a:ext cx="5480050" cy="835164"/>
          </a:xfrm>
          <a:prstGeom prst="rect">
            <a:avLst/>
          </a:prstGeom>
        </p:spPr>
      </p:pic>
      <p:pic>
        <p:nvPicPr>
          <p:cNvPr id="9" name="Picture 8" descr="A math equations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632F101C-C05A-3A86-7358-38A2560C8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88" y="3637016"/>
            <a:ext cx="5596540" cy="1637465"/>
          </a:xfrm>
          <a:prstGeom prst="rect">
            <a:avLst/>
          </a:prstGeom>
        </p:spPr>
      </p:pic>
      <p:pic>
        <p:nvPicPr>
          <p:cNvPr id="11" name="Picture 10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243D3D00-272E-F3A7-46FA-C76161981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191" y="3646181"/>
            <a:ext cx="5953458" cy="168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16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05C92-7737-781A-F672-4C1CDDA99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5606"/>
          </a:xfrm>
        </p:spPr>
        <p:txBody>
          <a:bodyPr/>
          <a:lstStyle/>
          <a:p>
            <a:r>
              <a:rPr lang="en-GB" dirty="0"/>
              <a:t>Isospin purity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EB9C8-BC05-DDBF-4562-3E0D69364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0732"/>
            <a:ext cx="10515600" cy="4926231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NB! Isospin mixing  -  distinct from “IAS non-overlap”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Coulomb mixing matrix elements at most around 100 keV…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Typically, small effects (10</a:t>
            </a:r>
            <a:r>
              <a:rPr lang="en-GB" baseline="30000" dirty="0">
                <a:solidFill>
                  <a:srgbClr val="0070C0"/>
                </a:solidFill>
              </a:rPr>
              <a:t>-4</a:t>
            </a:r>
            <a:r>
              <a:rPr lang="en-GB" dirty="0">
                <a:solidFill>
                  <a:srgbClr val="0070C0"/>
                </a:solidFill>
              </a:rPr>
              <a:t>), in halos of order 10</a:t>
            </a:r>
            <a:r>
              <a:rPr lang="en-GB" baseline="30000" dirty="0">
                <a:solidFill>
                  <a:srgbClr val="0070C0"/>
                </a:solidFill>
              </a:rPr>
              <a:t>-3</a:t>
            </a:r>
            <a:r>
              <a:rPr lang="en-GB" dirty="0">
                <a:solidFill>
                  <a:srgbClr val="0070C0"/>
                </a:solidFill>
              </a:rPr>
              <a:t> – 10</a:t>
            </a:r>
            <a:r>
              <a:rPr lang="en-GB" baseline="30000" dirty="0">
                <a:solidFill>
                  <a:srgbClr val="0070C0"/>
                </a:solidFill>
              </a:rPr>
              <a:t>-2</a:t>
            </a:r>
            <a:endParaRPr lang="en-GB" dirty="0">
              <a:solidFill>
                <a:srgbClr val="0070C0"/>
              </a:solidFill>
            </a:endParaRPr>
          </a:p>
          <a:p>
            <a:pPr lvl="1"/>
            <a:endParaRPr lang="en-GB" dirty="0">
              <a:solidFill>
                <a:srgbClr val="0070C0"/>
              </a:solidFill>
            </a:endParaRP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Larger mixing expected: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In the low-lying continuum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(Do for halos = just below continuum)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At intermediate distances</a:t>
            </a:r>
          </a:p>
          <a:p>
            <a:pPr lvl="1"/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B2ED18-002A-A2E9-2E58-DA679F5F4126}"/>
              </a:ext>
            </a:extLst>
          </p:cNvPr>
          <p:cNvSpPr txBox="1"/>
          <p:nvPr/>
        </p:nvSpPr>
        <p:spPr>
          <a:xfrm>
            <a:off x="6306207" y="4708634"/>
            <a:ext cx="3519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e.g., Garrido et al, PL B 648 (2007) 274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62BB16-E635-339F-0C76-70078D05F2E4}"/>
              </a:ext>
            </a:extLst>
          </p:cNvPr>
          <p:cNvSpPr txBox="1"/>
          <p:nvPr/>
        </p:nvSpPr>
        <p:spPr>
          <a:xfrm>
            <a:off x="5686097" y="3927277"/>
            <a:ext cx="52316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e.g. Robson (1965)   or    Mitchell et al, RMP 82 (2010) 2845</a:t>
            </a:r>
          </a:p>
        </p:txBody>
      </p:sp>
    </p:spTree>
    <p:extLst>
      <p:ext uri="{BB962C8B-B14F-4D97-AF65-F5344CB8AC3E}">
        <p14:creationId xmlns:p14="http://schemas.microsoft.com/office/powerpoint/2010/main" val="1961267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D7280-33FE-9654-F5EE-FBEA83C3A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0709"/>
          </a:xfrm>
        </p:spPr>
        <p:txBody>
          <a:bodyPr/>
          <a:lstStyle/>
          <a:p>
            <a:r>
              <a:rPr lang="en-GB" dirty="0"/>
              <a:t>Halo signals in beta decays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FDA9C-6A91-C3CA-965B-3A36F5712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834"/>
            <a:ext cx="10515600" cy="4821129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Spatial extension changes overlap matrix element</a:t>
            </a:r>
          </a:p>
          <a:p>
            <a:pPr lvl="1"/>
            <a:r>
              <a:rPr lang="en-GB" dirty="0" err="1">
                <a:solidFill>
                  <a:srgbClr val="0070C0"/>
                </a:solidFill>
              </a:rPr>
              <a:t>W.r.t.</a:t>
            </a:r>
            <a:r>
              <a:rPr lang="en-GB" dirty="0">
                <a:solidFill>
                  <a:srgbClr val="0070C0"/>
                </a:solidFill>
              </a:rPr>
              <a:t> to mirror systems:  lower binding may change </a:t>
            </a:r>
            <a:r>
              <a:rPr lang="en-GB" dirty="0" err="1">
                <a:solidFill>
                  <a:srgbClr val="0070C0"/>
                </a:solidFill>
              </a:rPr>
              <a:t>wavefct</a:t>
            </a:r>
            <a:r>
              <a:rPr lang="en-GB" dirty="0">
                <a:solidFill>
                  <a:srgbClr val="0070C0"/>
                </a:solidFill>
              </a:rPr>
              <a:t>. structure…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Imprints of the clustered structure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Low separation energies give new (beta-delayed) decay channels…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Different decay dynamics  -  decays directly to continuum…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dirty="0">
                <a:solidFill>
                  <a:srgbClr val="0070C0"/>
                </a:solidFill>
              </a:rPr>
              <a:t>The obvious example:  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beta-delayed deuteron emission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514003-830D-9C7A-7B56-6E9F5C561E3E}"/>
              </a:ext>
            </a:extLst>
          </p:cNvPr>
          <p:cNvSpPr txBox="1"/>
          <p:nvPr/>
        </p:nvSpPr>
        <p:spPr>
          <a:xfrm>
            <a:off x="8408275" y="735987"/>
            <a:ext cx="318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Handbook of Nuclear Physics, chap 27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929824-A110-6773-555E-E9C86DBE989A}"/>
              </a:ext>
            </a:extLst>
          </p:cNvPr>
          <p:cNvSpPr txBox="1"/>
          <p:nvPr/>
        </p:nvSpPr>
        <p:spPr>
          <a:xfrm>
            <a:off x="8166538" y="3647090"/>
            <a:ext cx="3123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B. Jonson, KR, NP A 693 (2001) 77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CCBE87-6417-454F-6100-A8216FE67DE6}"/>
              </a:ext>
            </a:extLst>
          </p:cNvPr>
          <p:cNvSpPr txBox="1"/>
          <p:nvPr/>
        </p:nvSpPr>
        <p:spPr>
          <a:xfrm>
            <a:off x="4708635" y="3647090"/>
            <a:ext cx="2546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e.g. </a:t>
            </a:r>
            <a:r>
              <a:rPr lang="en-GB" dirty="0" err="1">
                <a:solidFill>
                  <a:srgbClr val="00B050"/>
                </a:solidFill>
              </a:rPr>
              <a:t>Q</a:t>
            </a:r>
            <a:r>
              <a:rPr lang="en-GB" baseline="-25000" dirty="0" err="1">
                <a:solidFill>
                  <a:srgbClr val="00B050"/>
                </a:solidFill>
                <a:latin typeface="Symbol" pitchFamily="2" charset="2"/>
              </a:rPr>
              <a:t>b</a:t>
            </a:r>
            <a:r>
              <a:rPr lang="en-GB" baseline="-25000" dirty="0" err="1">
                <a:solidFill>
                  <a:srgbClr val="00B050"/>
                </a:solidFill>
              </a:rPr>
              <a:t>d</a:t>
            </a:r>
            <a:r>
              <a:rPr lang="en-GB" dirty="0">
                <a:solidFill>
                  <a:srgbClr val="00B050"/>
                </a:solidFill>
              </a:rPr>
              <a:t> = 3.007 MeV-S</a:t>
            </a:r>
            <a:r>
              <a:rPr lang="en-GB" baseline="-25000" dirty="0">
                <a:solidFill>
                  <a:srgbClr val="00B050"/>
                </a:solidFill>
              </a:rPr>
              <a:t>2n</a:t>
            </a:r>
          </a:p>
        </p:txBody>
      </p:sp>
    </p:spTree>
    <p:extLst>
      <p:ext uri="{BB962C8B-B14F-4D97-AF65-F5344CB8AC3E}">
        <p14:creationId xmlns:p14="http://schemas.microsoft.com/office/powerpoint/2010/main" val="1313435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5081E64-B2B4-E33C-7D9F-1CBEAB5D9C54}"/>
              </a:ext>
            </a:extLst>
          </p:cNvPr>
          <p:cNvSpPr txBox="1"/>
          <p:nvPr/>
        </p:nvSpPr>
        <p:spPr>
          <a:xfrm>
            <a:off x="1039767" y="5868670"/>
            <a:ext cx="3182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Phys. Rev. Lett. 101 (2008) 212501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8FAB80-5CE6-30F4-F582-532F7B85D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08" y="1460938"/>
            <a:ext cx="5854700" cy="4394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41B825-88AE-688B-2C14-19B60F1B9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8668"/>
          </a:xfrm>
        </p:spPr>
        <p:txBody>
          <a:bodyPr/>
          <a:lstStyle/>
          <a:p>
            <a:r>
              <a:rPr lang="en-GB" dirty="0"/>
              <a:t>Two beta-d cases:   </a:t>
            </a:r>
            <a:r>
              <a:rPr lang="en-GB" baseline="30000" dirty="0"/>
              <a:t>6</a:t>
            </a:r>
            <a:r>
              <a:rPr lang="en-GB" dirty="0"/>
              <a:t>He and </a:t>
            </a:r>
            <a:r>
              <a:rPr lang="en-GB" baseline="30000" dirty="0"/>
              <a:t>11</a:t>
            </a:r>
            <a:r>
              <a:rPr lang="en-GB" dirty="0"/>
              <a:t>Li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31C7A-494C-2378-3E0C-DC122A7C1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8344" y="1692166"/>
            <a:ext cx="5415455" cy="4484797"/>
          </a:xfrm>
        </p:spPr>
        <p:txBody>
          <a:bodyPr/>
          <a:lstStyle/>
          <a:p>
            <a:r>
              <a:rPr lang="en-GB" baseline="30000" dirty="0">
                <a:solidFill>
                  <a:srgbClr val="0070C0"/>
                </a:solidFill>
              </a:rPr>
              <a:t>6</a:t>
            </a:r>
            <a:r>
              <a:rPr lang="en-GB" dirty="0">
                <a:solidFill>
                  <a:srgbClr val="0070C0"/>
                </a:solidFill>
              </a:rPr>
              <a:t>He: </a:t>
            </a:r>
          </a:p>
          <a:p>
            <a:pPr lvl="1"/>
            <a:r>
              <a:rPr lang="en-GB" dirty="0" err="1">
                <a:solidFill>
                  <a:srgbClr val="0070C0"/>
                </a:solidFill>
              </a:rPr>
              <a:t>g.s.</a:t>
            </a:r>
            <a:r>
              <a:rPr lang="en-GB" dirty="0">
                <a:solidFill>
                  <a:srgbClr val="0070C0"/>
                </a:solidFill>
              </a:rPr>
              <a:t> in </a:t>
            </a:r>
            <a:r>
              <a:rPr lang="en-GB" baseline="30000" dirty="0">
                <a:solidFill>
                  <a:srgbClr val="0070C0"/>
                </a:solidFill>
              </a:rPr>
              <a:t>6</a:t>
            </a:r>
            <a:r>
              <a:rPr lang="en-GB" dirty="0">
                <a:solidFill>
                  <a:srgbClr val="0070C0"/>
                </a:solidFill>
              </a:rPr>
              <a:t>Li has alpha-d structure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significant cancellation for the continuum part</a:t>
            </a:r>
          </a:p>
          <a:p>
            <a:endParaRPr lang="en-GB" dirty="0">
              <a:solidFill>
                <a:srgbClr val="0070C0"/>
              </a:solidFill>
            </a:endParaRPr>
          </a:p>
          <a:p>
            <a:r>
              <a:rPr lang="en-GB" baseline="30000" dirty="0">
                <a:solidFill>
                  <a:srgbClr val="0070C0"/>
                </a:solidFill>
              </a:rPr>
              <a:t>11</a:t>
            </a:r>
            <a:r>
              <a:rPr lang="en-GB" dirty="0">
                <a:solidFill>
                  <a:srgbClr val="0070C0"/>
                </a:solidFill>
              </a:rPr>
              <a:t>Li: 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clearly continuum spectrum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theory difficult (but seems ok)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D19686-863A-7B9E-E281-C381D24CE824}"/>
              </a:ext>
            </a:extLst>
          </p:cNvPr>
          <p:cNvSpPr txBox="1"/>
          <p:nvPr/>
        </p:nvSpPr>
        <p:spPr>
          <a:xfrm>
            <a:off x="1008993" y="1460938"/>
            <a:ext cx="2815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Phys. Rev. C 92 (2015) 014316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C2F38A-7EC2-FE55-0F51-B3D7B427ED95}"/>
              </a:ext>
            </a:extLst>
          </p:cNvPr>
          <p:cNvSpPr txBox="1"/>
          <p:nvPr/>
        </p:nvSpPr>
        <p:spPr>
          <a:xfrm>
            <a:off x="5833241" y="5602014"/>
            <a:ext cx="592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Here: beta strength extracted bin by bin  </a:t>
            </a:r>
            <a:r>
              <a:rPr lang="en-GB" sz="1600" dirty="0">
                <a:solidFill>
                  <a:srgbClr val="002060"/>
                </a:solidFill>
              </a:rPr>
              <a:t>NP A 925 (2014) 112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52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FCF28-85D0-2BEF-A967-8D32F45C3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7647"/>
          </a:xfrm>
        </p:spPr>
        <p:txBody>
          <a:bodyPr/>
          <a:lstStyle/>
          <a:p>
            <a:r>
              <a:rPr lang="en-GB" dirty="0"/>
              <a:t>Intermezzo:  dark decays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89DE2-02B1-C60C-DE9A-14BE05BE2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7366"/>
            <a:ext cx="10515600" cy="4789597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Idea – inconsistencies in n decay due to small “n to X” branch ?</a:t>
            </a:r>
          </a:p>
          <a:p>
            <a:r>
              <a:rPr lang="en-GB" dirty="0">
                <a:solidFill>
                  <a:srgbClr val="0070C0"/>
                </a:solidFill>
              </a:rPr>
              <a:t>Free neutron or neutrons in n-halo nuclei</a:t>
            </a:r>
          </a:p>
          <a:p>
            <a:r>
              <a:rPr lang="en-GB" dirty="0">
                <a:solidFill>
                  <a:srgbClr val="0070C0"/>
                </a:solidFill>
              </a:rPr>
              <a:t>Recent impressive limits from </a:t>
            </a:r>
            <a:r>
              <a:rPr lang="en-GB" baseline="30000" dirty="0">
                <a:solidFill>
                  <a:srgbClr val="0070C0"/>
                </a:solidFill>
              </a:rPr>
              <a:t>6</a:t>
            </a:r>
            <a:r>
              <a:rPr lang="en-GB" dirty="0">
                <a:solidFill>
                  <a:srgbClr val="0070C0"/>
                </a:solidFill>
              </a:rPr>
              <a:t>He exp at GANIL</a:t>
            </a:r>
          </a:p>
        </p:txBody>
      </p:sp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F7FDE5CB-5D43-CC9F-CF9A-6E2C8BA8B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59277"/>
            <a:ext cx="4976229" cy="34335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A0172E-BBD4-61F0-1922-C0E6C0B740E5}"/>
              </a:ext>
            </a:extLst>
          </p:cNvPr>
          <p:cNvSpPr txBox="1"/>
          <p:nvPr/>
        </p:nvSpPr>
        <p:spPr>
          <a:xfrm>
            <a:off x="7261077" y="1048812"/>
            <a:ext cx="409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002060"/>
                </a:solidFill>
              </a:rPr>
              <a:t>Fornal</a:t>
            </a:r>
            <a:r>
              <a:rPr lang="en-GB" sz="1600" dirty="0">
                <a:solidFill>
                  <a:srgbClr val="002060"/>
                </a:solidFill>
              </a:rPr>
              <a:t> and Grinstein, PRL 120 (2018) 191801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5DFC02-28F0-A8E4-2B6E-640F5C4A7D54}"/>
              </a:ext>
            </a:extLst>
          </p:cNvPr>
          <p:cNvSpPr txBox="1"/>
          <p:nvPr/>
        </p:nvSpPr>
        <p:spPr>
          <a:xfrm>
            <a:off x="9227897" y="1901776"/>
            <a:ext cx="21259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PR C97 (2018) 042501</a:t>
            </a:r>
          </a:p>
        </p:txBody>
      </p:sp>
      <p:pic>
        <p:nvPicPr>
          <p:cNvPr id="9" name="Picture 8" descr="A close up of a paper&#10;&#10;Description automatically generated">
            <a:extLst>
              <a:ext uri="{FF2B5EF4-FFF2-40B4-BE49-F238E27FC236}">
                <a16:creationId xmlns:a16="http://schemas.microsoft.com/office/drawing/2014/main" id="{BA0008EC-7390-16DB-C28F-4A9679694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117" y="3049550"/>
            <a:ext cx="6362919" cy="172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571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CBAFA-A876-8DE1-94C3-467CFBD25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220"/>
          </a:xfrm>
        </p:spPr>
        <p:txBody>
          <a:bodyPr/>
          <a:lstStyle/>
          <a:p>
            <a:r>
              <a:rPr lang="en-GB" dirty="0"/>
              <a:t>What about beta-delayed p emission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EB8F4-39AC-E291-BF8C-5D5584AF7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6346"/>
            <a:ext cx="10515600" cy="4810617"/>
          </a:xfrm>
        </p:spPr>
        <p:txBody>
          <a:bodyPr>
            <a:normAutofit/>
          </a:bodyPr>
          <a:lstStyle/>
          <a:p>
            <a:r>
              <a:rPr lang="en-GB" dirty="0"/>
              <a:t>A halo decay case: </a:t>
            </a:r>
            <a:r>
              <a:rPr lang="en-GB" baseline="30000" dirty="0"/>
              <a:t>11</a:t>
            </a:r>
            <a:r>
              <a:rPr lang="en-GB" dirty="0"/>
              <a:t>Be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Final state p + </a:t>
            </a:r>
            <a:r>
              <a:rPr lang="en-GB" baseline="30000" dirty="0">
                <a:solidFill>
                  <a:srgbClr val="0070C0"/>
                </a:solidFill>
              </a:rPr>
              <a:t>10</a:t>
            </a:r>
            <a:r>
              <a:rPr lang="en-GB" dirty="0">
                <a:solidFill>
                  <a:srgbClr val="0070C0"/>
                </a:solidFill>
              </a:rPr>
              <a:t>Be, focus here on its branching ratio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A series of attempts to detect </a:t>
            </a:r>
            <a:r>
              <a:rPr lang="en-GB" baseline="30000" dirty="0">
                <a:solidFill>
                  <a:srgbClr val="0070C0"/>
                </a:solidFill>
              </a:rPr>
              <a:t>10</a:t>
            </a:r>
            <a:r>
              <a:rPr lang="en-GB" dirty="0">
                <a:solidFill>
                  <a:srgbClr val="0070C0"/>
                </a:solidFill>
              </a:rPr>
              <a:t>Be gave upper limit  2.2 10</a:t>
            </a:r>
            <a:r>
              <a:rPr lang="en-GB" baseline="30000" dirty="0">
                <a:solidFill>
                  <a:srgbClr val="0070C0"/>
                </a:solidFill>
              </a:rPr>
              <a:t>-6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Positive identification of p in active target exp,  8.0 10</a:t>
            </a:r>
            <a:r>
              <a:rPr lang="en-GB" baseline="30000" dirty="0">
                <a:solidFill>
                  <a:srgbClr val="0070C0"/>
                </a:solidFill>
              </a:rPr>
              <a:t>-6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As yet unpublished upper limit  2 10</a:t>
            </a:r>
            <a:r>
              <a:rPr lang="en-GB" baseline="30000" dirty="0">
                <a:solidFill>
                  <a:srgbClr val="0070C0"/>
                </a:solidFill>
              </a:rPr>
              <a:t>-6</a:t>
            </a:r>
            <a:r>
              <a:rPr lang="en-GB" dirty="0">
                <a:solidFill>
                  <a:srgbClr val="0070C0"/>
                </a:solidFill>
              </a:rPr>
              <a:t>  with optical TPC</a:t>
            </a:r>
          </a:p>
          <a:p>
            <a:pPr lvl="1"/>
            <a:endParaRPr lang="en-GB" dirty="0">
              <a:solidFill>
                <a:srgbClr val="0070C0"/>
              </a:solidFill>
            </a:endParaRPr>
          </a:p>
          <a:p>
            <a:pPr lvl="1"/>
            <a:r>
              <a:rPr lang="en-GB" dirty="0">
                <a:solidFill>
                  <a:srgbClr val="0070C0"/>
                </a:solidFill>
              </a:rPr>
              <a:t>Too many calculations to list – could have 1/2</a:t>
            </a:r>
            <a:r>
              <a:rPr lang="en-GB" baseline="30000" dirty="0">
                <a:solidFill>
                  <a:srgbClr val="0070C0"/>
                </a:solidFill>
              </a:rPr>
              <a:t>+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and</a:t>
            </a:r>
            <a:r>
              <a:rPr lang="en-GB" dirty="0">
                <a:solidFill>
                  <a:srgbClr val="0070C0"/>
                </a:solidFill>
              </a:rPr>
              <a:t> 3/2</a:t>
            </a:r>
            <a:r>
              <a:rPr lang="en-GB" baseline="30000" dirty="0">
                <a:solidFill>
                  <a:srgbClr val="0070C0"/>
                </a:solidFill>
              </a:rPr>
              <a:t>+ </a:t>
            </a:r>
            <a:r>
              <a:rPr lang="en-GB" dirty="0">
                <a:solidFill>
                  <a:srgbClr val="0070C0"/>
                </a:solidFill>
              </a:rPr>
              <a:t>levels nearby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New observations of a near-threshold level </a:t>
            </a:r>
          </a:p>
          <a:p>
            <a:pPr lvl="1"/>
            <a:endParaRPr lang="en-GB" dirty="0">
              <a:solidFill>
                <a:srgbClr val="0070C0"/>
              </a:solidFill>
            </a:endParaRPr>
          </a:p>
          <a:p>
            <a:pPr marL="342900" lvl="1" indent="-342900"/>
            <a:r>
              <a:rPr lang="en-GB" sz="2800" dirty="0"/>
              <a:t>A “core decay” case: </a:t>
            </a:r>
            <a:r>
              <a:rPr lang="en-GB" sz="2800" baseline="30000" dirty="0"/>
              <a:t>8</a:t>
            </a:r>
            <a:r>
              <a:rPr lang="en-GB" sz="2800" dirty="0"/>
              <a:t>B</a:t>
            </a:r>
          </a:p>
          <a:p>
            <a:pPr marL="800100" lvl="2" indent="-342900"/>
            <a:r>
              <a:rPr lang="en-GB" sz="2400" dirty="0">
                <a:solidFill>
                  <a:srgbClr val="0070C0"/>
                </a:solidFill>
              </a:rPr>
              <a:t>Expect a branching ratio of 2 10</a:t>
            </a:r>
            <a:r>
              <a:rPr lang="en-GB" sz="2400" baseline="30000" dirty="0">
                <a:solidFill>
                  <a:srgbClr val="0070C0"/>
                </a:solidFill>
              </a:rPr>
              <a:t>-8</a:t>
            </a:r>
            <a:r>
              <a:rPr lang="en-GB" sz="2400" dirty="0">
                <a:solidFill>
                  <a:srgbClr val="0070C0"/>
                </a:solidFill>
              </a:rPr>
              <a:t>, current limit 2.6 10</a:t>
            </a:r>
            <a:r>
              <a:rPr lang="en-GB" sz="2400" baseline="30000" dirty="0">
                <a:solidFill>
                  <a:srgbClr val="0070C0"/>
                </a:solidFill>
              </a:rPr>
              <a:t>-5</a:t>
            </a:r>
            <a:r>
              <a:rPr lang="en-GB" sz="2400" dirty="0">
                <a:solidFill>
                  <a:srgbClr val="0070C0"/>
                </a:solidFill>
              </a:rPr>
              <a:t>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1105A8-6892-CCE4-5231-4C9BED3B2EEF}"/>
              </a:ext>
            </a:extLst>
          </p:cNvPr>
          <p:cNvSpPr txBox="1"/>
          <p:nvPr/>
        </p:nvSpPr>
        <p:spPr>
          <a:xfrm>
            <a:off x="9091448" y="5403626"/>
            <a:ext cx="2528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002060"/>
                </a:solidFill>
              </a:rPr>
              <a:t>J.Phys</a:t>
            </a:r>
            <a:r>
              <a:rPr lang="en-GB" sz="1600" dirty="0">
                <a:solidFill>
                  <a:srgbClr val="002060"/>
                </a:solidFill>
              </a:rPr>
              <a:t>. G 40 (2013) 035109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B86DFE-6599-D4B9-9320-EAE12FE103C8}"/>
              </a:ext>
            </a:extLst>
          </p:cNvPr>
          <p:cNvSpPr txBox="1"/>
          <p:nvPr/>
        </p:nvSpPr>
        <p:spPr>
          <a:xfrm>
            <a:off x="9674148" y="2198289"/>
            <a:ext cx="1880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EPJ A (2020) 56:100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AC250E-EC3C-9267-7134-9C30D38F3A08}"/>
              </a:ext>
            </a:extLst>
          </p:cNvPr>
          <p:cNvSpPr txBox="1"/>
          <p:nvPr/>
        </p:nvSpPr>
        <p:spPr>
          <a:xfrm>
            <a:off x="9403789" y="2613527"/>
            <a:ext cx="2194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PRL 123 (2019) 082501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C5A389-E1BC-06BE-6EB4-FF1595781F7E}"/>
              </a:ext>
            </a:extLst>
          </p:cNvPr>
          <p:cNvSpPr txBox="1"/>
          <p:nvPr/>
        </p:nvSpPr>
        <p:spPr>
          <a:xfrm>
            <a:off x="9782933" y="3090446"/>
            <a:ext cx="1788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N. </a:t>
            </a:r>
            <a:r>
              <a:rPr lang="en-GB" sz="1600" dirty="0" err="1">
                <a:solidFill>
                  <a:srgbClr val="002060"/>
                </a:solidFill>
              </a:rPr>
              <a:t>Skolowska</a:t>
            </a:r>
            <a:r>
              <a:rPr lang="en-GB" sz="1600" dirty="0">
                <a:solidFill>
                  <a:srgbClr val="002060"/>
                </a:solidFill>
              </a:rPr>
              <a:t> et 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5A5707-FE99-125E-5062-98A9F90034DD}"/>
              </a:ext>
            </a:extLst>
          </p:cNvPr>
          <p:cNvSpPr txBox="1"/>
          <p:nvPr/>
        </p:nvSpPr>
        <p:spPr>
          <a:xfrm>
            <a:off x="8288381" y="4208530"/>
            <a:ext cx="3331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PRL 129 (2022) 012501; ibid 012502</a:t>
            </a:r>
          </a:p>
        </p:txBody>
      </p:sp>
    </p:spTree>
    <p:extLst>
      <p:ext uri="{BB962C8B-B14F-4D97-AF65-F5344CB8AC3E}">
        <p14:creationId xmlns:p14="http://schemas.microsoft.com/office/powerpoint/2010/main" val="1484218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11334</TotalTime>
  <Words>1239</Words>
  <Application>Microsoft Macintosh PowerPoint</Application>
  <PresentationFormat>Widescreen</PresentationFormat>
  <Paragraphs>179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Aptos</vt:lpstr>
      <vt:lpstr>Aptos Display</vt:lpstr>
      <vt:lpstr>Arial</vt:lpstr>
      <vt:lpstr>Symbol</vt:lpstr>
      <vt:lpstr>Office Theme</vt:lpstr>
      <vt:lpstr>Beta decay of halos…</vt:lpstr>
      <vt:lpstr>Beta decay – some observations</vt:lpstr>
      <vt:lpstr>Halo states – some properties</vt:lpstr>
      <vt:lpstr>… remember isospin !</vt:lpstr>
      <vt:lpstr>Isospin purity ?</vt:lpstr>
      <vt:lpstr>Halo signals in beta decays ?</vt:lpstr>
      <vt:lpstr>Two beta-d cases:   6He and 11Li</vt:lpstr>
      <vt:lpstr>Intermezzo:  dark decays</vt:lpstr>
      <vt:lpstr>What about beta-delayed p emission ?</vt:lpstr>
      <vt:lpstr>Continuum decays for 8B and 12N ?</vt:lpstr>
      <vt:lpstr>Proton halos – beta asymmetry as probe</vt:lpstr>
      <vt:lpstr>The puzzle of 14Be</vt:lpstr>
      <vt:lpstr>More detailed look at 11Li</vt:lpstr>
      <vt:lpstr>PowerPoint Presentation</vt:lpstr>
      <vt:lpstr>Not yet there: decay of hypernuclei</vt:lpstr>
      <vt:lpstr>Conclusions</vt:lpstr>
      <vt:lpstr>Thanks to:</vt:lpstr>
      <vt:lpstr>Decay scheme for 11Li</vt:lpstr>
      <vt:lpstr>Y. Hirayama et al., Phys. Lett. B611 (2005) 239</vt:lpstr>
      <vt:lpstr>The beta-2n and -3n branches</vt:lpstr>
      <vt:lpstr>M. Madurga et al., Nucl. Phys. A810 (2008)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Karsten Riisager</dc:creator>
  <cp:lastModifiedBy>Karsten Riisager</cp:lastModifiedBy>
  <cp:revision>40</cp:revision>
  <cp:lastPrinted>2024-06-06T12:55:12Z</cp:lastPrinted>
  <dcterms:created xsi:type="dcterms:W3CDTF">2024-05-30T11:28:10Z</dcterms:created>
  <dcterms:modified xsi:type="dcterms:W3CDTF">2024-06-07T08:22:16Z</dcterms:modified>
</cp:coreProperties>
</file>