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75" r:id="rId3"/>
    <p:sldId id="276" r:id="rId4"/>
    <p:sldId id="272" r:id="rId5"/>
    <p:sldId id="273" r:id="rId6"/>
    <p:sldId id="274" r:id="rId7"/>
    <p:sldId id="261" r:id="rId8"/>
    <p:sldId id="260" r:id="rId9"/>
    <p:sldId id="259" r:id="rId10"/>
    <p:sldId id="263" r:id="rId11"/>
    <p:sldId id="271" r:id="rId12"/>
    <p:sldId id="277" r:id="rId13"/>
    <p:sldId id="265" r:id="rId14"/>
    <p:sldId id="266" r:id="rId15"/>
    <p:sldId id="267" r:id="rId16"/>
    <p:sldId id="270" r:id="rId17"/>
    <p:sldId id="268" r:id="rId18"/>
    <p:sldId id="269" r:id="rId19"/>
    <p:sldId id="278" r:id="rId20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E1E1"/>
    <a:srgbClr val="000000"/>
    <a:srgbClr val="800200"/>
    <a:srgbClr val="990100"/>
    <a:srgbClr val="C2C2C2"/>
    <a:srgbClr val="D2D2D2"/>
    <a:srgbClr val="818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39" autoAdjust="0"/>
    <p:restoredTop sz="86433"/>
  </p:normalViewPr>
  <p:slideViewPr>
    <p:cSldViewPr snapToGrid="0" snapToObjects="1" showGuides="1">
      <p:cViewPr varScale="1">
        <p:scale>
          <a:sx n="95" d="100"/>
          <a:sy n="95" d="100"/>
        </p:scale>
        <p:origin x="200" y="5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venir" panose="02000503020000020003" pitchFamily="2" charset="0"/>
              </a:defRPr>
            </a:lvl1pPr>
          </a:lstStyle>
          <a:p>
            <a:endParaRPr lang="sv-S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venir" panose="02000503020000020003" pitchFamily="2" charset="0"/>
              </a:defRPr>
            </a:lvl1pPr>
          </a:lstStyle>
          <a:p>
            <a:fld id="{38243736-8DD5-3B43-B536-FB33FE5D2FB6}" type="datetimeFigureOut">
              <a:rPr lang="sv-SE" smtClean="0"/>
              <a:pPr/>
              <a:t>2022-06-15</a:t>
            </a:fld>
            <a:endParaRPr lang="sv-S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sv-S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venir" panose="02000503020000020003" pitchFamily="2" charset="0"/>
              </a:defRPr>
            </a:lvl1pPr>
          </a:lstStyle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venir" panose="02000503020000020003" pitchFamily="2" charset="0"/>
              </a:defRPr>
            </a:lvl1pPr>
          </a:lstStyle>
          <a:p>
            <a:fld id="{4CDBBF70-B78B-ED49-9D2D-4C39D288CF64}" type="slidenum">
              <a:rPr lang="sv-SE" smtClean="0"/>
              <a:pPr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05584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venir" panose="02000503020000020003" pitchFamily="2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venir" panose="02000503020000020003" pitchFamily="2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venir" panose="02000503020000020003" pitchFamily="2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venir" panose="02000503020000020003" pitchFamily="2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venir" panose="02000503020000020003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UU_White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B7CC7-C518-2744-AE0D-462C074619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3800" b="1" i="0" spc="0">
                <a:solidFill>
                  <a:srgbClr val="800200"/>
                </a:solidFill>
                <a:latin typeface="Avenir Heavy" panose="02000503020000020003" pitchFamily="2" charset="0"/>
              </a:defRPr>
            </a:lvl1pPr>
          </a:lstStyle>
          <a:p>
            <a:r>
              <a:rPr lang="en-GB" dirty="0"/>
              <a:t>CLICK HERE TO CHANGE HEADING</a:t>
            </a:r>
            <a:endParaRPr lang="sv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7693B9-6AA9-3848-98BE-636D099812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834267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 spc="0">
                <a:solidFill>
                  <a:srgbClr val="0000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dirty="0"/>
              <a:t>CLICK HERE TO CHANGE SUBHEADING</a:t>
            </a:r>
          </a:p>
        </p:txBody>
      </p:sp>
    </p:spTree>
    <p:extLst>
      <p:ext uri="{BB962C8B-B14F-4D97-AF65-F5344CB8AC3E}">
        <p14:creationId xmlns:p14="http://schemas.microsoft.com/office/powerpoint/2010/main" val="3861176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U_White_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A2D5DCA-C7EF-D847-BF31-7756142E39C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524000" y="2265681"/>
            <a:ext cx="9144000" cy="3108960"/>
          </a:xfrm>
        </p:spPr>
        <p:txBody>
          <a:bodyPr/>
          <a:lstStyle>
            <a:lvl1pPr>
              <a:buNone/>
              <a:defRPr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Click on the icon to add an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EB7CC7-C518-2744-AE0D-462C0746192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461963"/>
            <a:ext cx="9144000" cy="1417637"/>
          </a:xfrm>
        </p:spPr>
        <p:txBody>
          <a:bodyPr anchor="b"/>
          <a:lstStyle>
            <a:lvl1pPr algn="ctr">
              <a:defRPr sz="3800" b="1" i="0" spc="0">
                <a:solidFill>
                  <a:srgbClr val="800200"/>
                </a:solidFill>
                <a:latin typeface="Avenir Heavy" panose="02000503020000020003" pitchFamily="2" charset="0"/>
              </a:defRPr>
            </a:lvl1pPr>
          </a:lstStyle>
          <a:p>
            <a:r>
              <a:rPr lang="en-GB" dirty="0"/>
              <a:t>CLICK HERE TO CHANGE HEADING</a:t>
            </a:r>
            <a:endParaRPr lang="sv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7693B9-6AA9-3848-98BE-636D099812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5760722"/>
            <a:ext cx="9144000" cy="259080"/>
          </a:xfrm>
        </p:spPr>
        <p:txBody>
          <a:bodyPr>
            <a:noAutofit/>
          </a:bodyPr>
          <a:lstStyle>
            <a:lvl1pPr marL="0" indent="0" algn="ctr">
              <a:buNone/>
              <a:defRPr sz="1500" spc="300" baseline="0">
                <a:solidFill>
                  <a:schemeClr val="tx1">
                    <a:alpha val="7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GB" dirty="0"/>
              <a:t>CLICK HERE TO CHANGE SUBHEADING</a:t>
            </a:r>
          </a:p>
        </p:txBody>
      </p:sp>
    </p:spTree>
    <p:extLst>
      <p:ext uri="{BB962C8B-B14F-4D97-AF65-F5344CB8AC3E}">
        <p14:creationId xmlns:p14="http://schemas.microsoft.com/office/powerpoint/2010/main" val="521873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U_White_Tex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0E3859-1AB0-1842-A6D1-C215EC618BF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096000" y="1778001"/>
            <a:ext cx="3596640" cy="408305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dirty="0"/>
              <a:t>Click in the icon to add an image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0CE97-22F3-D54E-97F1-698A9CC7BC23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1785939"/>
            <a:ext cx="4900612" cy="4083050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000000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 err="1"/>
              <a:t>Click here to add text</a:t>
            </a:r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CC3DC58-A244-CA52-433E-7DAC6630D606}"/>
              </a:ext>
            </a:extLst>
          </p:cNvPr>
          <p:cNvSpPr txBox="1">
            <a:spLocks/>
          </p:cNvSpPr>
          <p:nvPr userDrawn="1"/>
        </p:nvSpPr>
        <p:spPr>
          <a:xfrm>
            <a:off x="839787" y="854765"/>
            <a:ext cx="8853487" cy="5777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spc="300">
                <a:solidFill>
                  <a:srgbClr val="800200"/>
                </a:solidFill>
                <a:latin typeface="Avenir Heavy" panose="02000503020000020003" pitchFamily="2" charset="0"/>
                <a:ea typeface="+mj-ea"/>
                <a:cs typeface="+mj-cs"/>
              </a:defRPr>
            </a:lvl1pPr>
          </a:lstStyle>
          <a:p>
            <a:r>
              <a:rPr lang="en-GB" spc="0" dirty="0"/>
              <a:t>CLICK HERE TO CHANGE HEADING</a:t>
            </a:r>
            <a:endParaRPr lang="sv-SE" spc="0" dirty="0"/>
          </a:p>
        </p:txBody>
      </p:sp>
    </p:spTree>
    <p:extLst>
      <p:ext uri="{BB962C8B-B14F-4D97-AF65-F5344CB8AC3E}">
        <p14:creationId xmlns:p14="http://schemas.microsoft.com/office/powerpoint/2010/main" val="1906961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U_white_text with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D0E896C-B616-284C-8503-5E9C1C31C6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7" y="854765"/>
            <a:ext cx="8853487" cy="577796"/>
          </a:xfrm>
        </p:spPr>
        <p:txBody>
          <a:bodyPr anchor="b">
            <a:noAutofit/>
          </a:bodyPr>
          <a:lstStyle>
            <a:lvl1pPr>
              <a:defRPr sz="3200" b="1" i="0" spc="0">
                <a:solidFill>
                  <a:srgbClr val="800200"/>
                </a:solidFill>
                <a:latin typeface="Avenir Heavy" panose="02000503020000020003" pitchFamily="2" charset="0"/>
              </a:defRPr>
            </a:lvl1pPr>
          </a:lstStyle>
          <a:p>
            <a:r>
              <a:rPr lang="en-GB" dirty="0"/>
              <a:t>CLICK HERE TO CHANGE HEADING</a:t>
            </a:r>
            <a:endParaRPr lang="sv-SE" dirty="0"/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F0139FF6-A53E-FE44-979A-D0660354337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39788" y="1785938"/>
            <a:ext cx="8853487" cy="4084637"/>
          </a:xfrm>
        </p:spPr>
        <p:txBody>
          <a:bodyPr>
            <a:norm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pPr lvl="0"/>
            <a:r>
              <a:rPr lang="sv-SE" dirty="0" err="1"/>
              <a:t>Click</a:t>
            </a:r>
            <a:r>
              <a:rPr lang="sv-SE" dirty="0"/>
              <a:t> </a:t>
            </a:r>
            <a:r>
              <a:rPr lang="sv-SE" dirty="0" err="1"/>
              <a:t>here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</p:txBody>
      </p:sp>
    </p:spTree>
    <p:extLst>
      <p:ext uri="{BB962C8B-B14F-4D97-AF65-F5344CB8AC3E}">
        <p14:creationId xmlns:p14="http://schemas.microsoft.com/office/powerpoint/2010/main" val="2576685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U_White_Imag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0E3859-1AB0-1842-A6D1-C215EC618BF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 dirty="0"/>
              <a:t>Click on the icon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3733417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tif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8">
            <a:extLst>
              <a:ext uri="{FF2B5EF4-FFF2-40B4-BE49-F238E27FC236}">
                <a16:creationId xmlns:a16="http://schemas.microsoft.com/office/drawing/2014/main" id="{FE0BBA05-D59A-5B4F-8075-7C06E6BD20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23494" y="0"/>
            <a:ext cx="2268506" cy="2516158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DCFECD-146F-0548-9477-8E29FF567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HERE TO CHANGE HEADING</a:t>
            </a:r>
            <a:endParaRPr lang="sv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63B5D4-0A8F-2C48-8AF0-A81A2EDA2F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/>
              <a:t>Click here to add text</a:t>
            </a:r>
          </a:p>
        </p:txBody>
      </p:sp>
      <p:pic>
        <p:nvPicPr>
          <p:cNvPr id="6" name="Bildobjekt 5">
            <a:extLst>
              <a:ext uri="{FF2B5EF4-FFF2-40B4-BE49-F238E27FC236}">
                <a16:creationId xmlns:a16="http://schemas.microsoft.com/office/drawing/2014/main" id="{1B212250-8F3F-88F7-592F-66B2035B41EB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736580" y="5456555"/>
            <a:ext cx="1036320" cy="103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645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7" r:id="rId3"/>
    <p:sldLayoutId id="2147483665" r:id="rId4"/>
    <p:sldLayoutId id="214748366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900" b="1" i="0" kern="1200" spc="300">
          <a:solidFill>
            <a:srgbClr val="800200"/>
          </a:solidFill>
          <a:latin typeface="Avenir Heavy" panose="02000503020000020003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b="0" i="0" kern="1200">
          <a:solidFill>
            <a:srgbClr val="000000"/>
          </a:solidFill>
          <a:latin typeface="Avenir" panose="02000503020000020003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81818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81818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81818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81818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1.emf"/><Relationship Id="rId7" Type="http://schemas.openxmlformats.org/officeDocument/2006/relationships/image" Target="../media/image24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7" Type="http://schemas.openxmlformats.org/officeDocument/2006/relationships/image" Target="../media/image36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image" Target="../media/image39.emf"/><Relationship Id="rId7" Type="http://schemas.openxmlformats.org/officeDocument/2006/relationships/image" Target="../media/image42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8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F1335AC1-480C-FF48-9F33-8244987F0F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97507"/>
            <a:ext cx="9144000" cy="2387600"/>
          </a:xfrm>
        </p:spPr>
        <p:txBody>
          <a:bodyPr lIns="90000"/>
          <a:lstStyle/>
          <a:p>
            <a:r>
              <a:rPr lang="en-GB" spc="0" dirty="0">
                <a:latin typeface="Avenir Black" panose="02000503020000020003" pitchFamily="2" charset="0"/>
              </a:rPr>
              <a:t>The Electroweak </a:t>
            </a:r>
            <a:r>
              <a:rPr lang="en-GB" dirty="0">
                <a:latin typeface="Avenir Black" panose="02000503020000020003" pitchFamily="2" charset="0"/>
              </a:rPr>
              <a:t>P</a:t>
            </a:r>
            <a:r>
              <a:rPr lang="en-GB" spc="0" dirty="0">
                <a:latin typeface="Avenir Black" panose="02000503020000020003" pitchFamily="2" charset="0"/>
              </a:rPr>
              <a:t>hase </a:t>
            </a:r>
            <a:r>
              <a:rPr lang="en-GB" dirty="0">
                <a:latin typeface="Avenir Black" panose="02000503020000020003" pitchFamily="2" charset="0"/>
              </a:rPr>
              <a:t>T</a:t>
            </a:r>
            <a:r>
              <a:rPr lang="en-GB" spc="0" dirty="0">
                <a:latin typeface="Avenir Black" panose="02000503020000020003" pitchFamily="2" charset="0"/>
              </a:rPr>
              <a:t>ransition and </a:t>
            </a:r>
            <a:r>
              <a:rPr lang="en-GB" dirty="0">
                <a:latin typeface="Avenir Black" panose="02000503020000020003" pitchFamily="2" charset="0"/>
              </a:rPr>
              <a:t>Standard Model </a:t>
            </a:r>
            <a:r>
              <a:rPr lang="en-GB" spc="0" dirty="0">
                <a:latin typeface="Avenir Black" panose="02000503020000020003" pitchFamily="2" charset="0"/>
              </a:rPr>
              <a:t>Effective </a:t>
            </a:r>
            <a:r>
              <a:rPr lang="en-GB" dirty="0">
                <a:latin typeface="Avenir Black" panose="02000503020000020003" pitchFamily="2" charset="0"/>
              </a:rPr>
              <a:t>F</a:t>
            </a:r>
            <a:r>
              <a:rPr lang="en-GB" spc="0" dirty="0">
                <a:latin typeface="Avenir Black" panose="02000503020000020003" pitchFamily="2" charset="0"/>
              </a:rPr>
              <a:t>ield </a:t>
            </a:r>
            <a:r>
              <a:rPr lang="en-GB" dirty="0">
                <a:latin typeface="Avenir Black" panose="02000503020000020003" pitchFamily="2" charset="0"/>
              </a:rPr>
              <a:t>T</a:t>
            </a:r>
            <a:r>
              <a:rPr lang="en-GB" spc="0" dirty="0">
                <a:latin typeface="Avenir Black" panose="02000503020000020003" pitchFamily="2" charset="0"/>
              </a:rPr>
              <a:t>heory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821D00AD-36C6-8445-A954-264D9BC025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09411"/>
            <a:ext cx="9144000" cy="1655762"/>
          </a:xfrm>
        </p:spPr>
        <p:txBody>
          <a:bodyPr>
            <a:normAutofit/>
          </a:bodyPr>
          <a:lstStyle/>
          <a:p>
            <a:r>
              <a:rPr lang="en-GB" sz="2400" spc="0" dirty="0">
                <a:solidFill>
                  <a:srgbClr val="000000"/>
                </a:solidFill>
              </a:rPr>
              <a:t>Rikard Enberg</a:t>
            </a:r>
            <a:br>
              <a:rPr lang="en-GB" sz="2400" spc="0" dirty="0">
                <a:solidFill>
                  <a:srgbClr val="000000"/>
                </a:solidFill>
              </a:rPr>
            </a:br>
            <a:endParaRPr lang="en-GB" sz="2000" spc="0" dirty="0">
              <a:solidFill>
                <a:srgbClr val="000000"/>
              </a:solidFill>
            </a:endParaRPr>
          </a:p>
          <a:p>
            <a:r>
              <a:rPr lang="en-US" sz="2000" spc="0" dirty="0">
                <a:solidFill>
                  <a:srgbClr val="000000"/>
                </a:solidFill>
              </a:rPr>
              <a:t>Physics Days / Particle Days, Lund, 15 June 2022</a:t>
            </a:r>
          </a:p>
          <a:p>
            <a:r>
              <a:rPr lang="en-US" sz="2000" dirty="0"/>
              <a:t>Based on work with E. Camargo-Molina and J. </a:t>
            </a:r>
            <a:r>
              <a:rPr lang="en-US" sz="2000" dirty="0" err="1"/>
              <a:t>Löfgren</a:t>
            </a:r>
            <a:endParaRPr lang="en-US" sz="2000" spc="0" dirty="0">
              <a:solidFill>
                <a:srgbClr val="000000"/>
              </a:solidFill>
            </a:endParaRPr>
          </a:p>
          <a:p>
            <a:endParaRPr lang="en-GB" sz="2400" spc="0" dirty="0">
              <a:solidFill>
                <a:srgbClr val="0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A13828-8D31-97A3-93EF-55469A8ADA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271" y="5735637"/>
            <a:ext cx="1460179" cy="558113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EE823D34-557F-F989-38D4-A956E20DC9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913" y="5528573"/>
            <a:ext cx="2985077" cy="972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D071ADCA-5CFB-5FFC-EA07-C1647C57F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241" y="5238134"/>
            <a:ext cx="2967883" cy="1553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505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78B7097-4A78-E6B3-E5D8-B630BA7B3644}"/>
              </a:ext>
            </a:extLst>
          </p:cNvPr>
          <p:cNvSpPr/>
          <p:nvPr/>
        </p:nvSpPr>
        <p:spPr>
          <a:xfrm>
            <a:off x="9298627" y="3402783"/>
            <a:ext cx="2821016" cy="10925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664669-8467-EDC3-516A-A53A84589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So how do you get a barrier?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537BFA-607B-2D71-A7B5-9A32D09C02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7343" y="3611389"/>
            <a:ext cx="6936982" cy="7562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D5C3B8-98E1-DB01-1A61-00C0FFF756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3092" y="1994837"/>
            <a:ext cx="3740727" cy="7562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E869E7-252C-60CB-1E5F-D281145341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2146" y="3897100"/>
            <a:ext cx="2667598" cy="4886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0370E6-7EA8-958F-77C0-3540F673EE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66275" y="3536931"/>
            <a:ext cx="2330848" cy="2707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1A68C54-03D2-ADAF-AB45-8274A20B437F}"/>
              </a:ext>
            </a:extLst>
          </p:cNvPr>
          <p:cNvSpPr txBox="1"/>
          <p:nvPr/>
        </p:nvSpPr>
        <p:spPr>
          <a:xfrm>
            <a:off x="1068297" y="1475830"/>
            <a:ext cx="82303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dirty="0">
                <a:latin typeface="Avenir" panose="02000503020000020003" pitchFamily="2" charset="0"/>
              </a:rPr>
              <a:t>There is no barrier at T=0 so it must be created radiatively: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D61EE9-8D75-8137-9B34-C18A0036C1F0}"/>
              </a:ext>
            </a:extLst>
          </p:cNvPr>
          <p:cNvSpPr txBox="1"/>
          <p:nvPr/>
        </p:nvSpPr>
        <p:spPr>
          <a:xfrm>
            <a:off x="1068296" y="2974178"/>
            <a:ext cx="7950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dirty="0">
                <a:latin typeface="Avenir" panose="02000503020000020003" pitchFamily="2" charset="0"/>
              </a:rPr>
              <a:t>Gauge boson contributions at finite T give a cubic term: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BF4739-E2D0-C76F-3578-E3BC614D08E8}"/>
              </a:ext>
            </a:extLst>
          </p:cNvPr>
          <p:cNvSpPr txBox="1"/>
          <p:nvPr/>
        </p:nvSpPr>
        <p:spPr>
          <a:xfrm>
            <a:off x="921541" y="4620667"/>
            <a:ext cx="7391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dirty="0">
                <a:latin typeface="Avenir" panose="02000503020000020003" pitchFamily="2" charset="0"/>
              </a:rPr>
              <a:t>…but is it large enough to give a substantial barrier?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3200416-CB21-84D7-8648-F388AC26E7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44503" y="1440142"/>
            <a:ext cx="2411162" cy="161413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47D2AF5-2E0C-8938-B075-97C698159D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9423" y="5056488"/>
            <a:ext cx="2394116" cy="160272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BF01BAB-58BA-CA94-6920-655AB110A682}"/>
              </a:ext>
            </a:extLst>
          </p:cNvPr>
          <p:cNvSpPr txBox="1"/>
          <p:nvPr/>
        </p:nvSpPr>
        <p:spPr>
          <a:xfrm>
            <a:off x="4516429" y="5590380"/>
            <a:ext cx="47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dirty="0">
                <a:latin typeface="Avenir" panose="02000503020000020003" pitchFamily="2" charset="0"/>
              </a:rPr>
              <a:t>or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5E97D5-5D90-402E-1CA3-FEB8832D7CC9}"/>
              </a:ext>
            </a:extLst>
          </p:cNvPr>
          <p:cNvSpPr txBox="1"/>
          <p:nvPr/>
        </p:nvSpPr>
        <p:spPr>
          <a:xfrm>
            <a:off x="7802357" y="5717309"/>
            <a:ext cx="333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dirty="0">
                <a:latin typeface="Avenir" panose="02000503020000020003" pitchFamily="2" charset="0"/>
              </a:rPr>
              <a:t>?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1BAC5A1-F33A-4A8D-755B-FEDC1FC4F81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94158" y="5074629"/>
            <a:ext cx="2379113" cy="159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8973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01A66-EFBE-DAD2-D086-BD34767F1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Why does m</a:t>
            </a:r>
            <a:r>
              <a:rPr lang="en-SE" baseline="-25000" dirty="0"/>
              <a:t>H</a:t>
            </a:r>
            <a:r>
              <a:rPr lang="en-SE" dirty="0"/>
              <a:t> determine the barrier?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6BD113-7BC5-3F55-619A-B053306631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407" y="2846011"/>
            <a:ext cx="6936982" cy="7562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729605C-CBA6-52CC-62E5-2D4FE59481C7}"/>
              </a:ext>
            </a:extLst>
          </p:cNvPr>
          <p:cNvSpPr txBox="1"/>
          <p:nvPr/>
        </p:nvSpPr>
        <p:spPr>
          <a:xfrm>
            <a:off x="982413" y="1844837"/>
            <a:ext cx="77948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dirty="0">
                <a:latin typeface="Avenir" panose="02000503020000020003" pitchFamily="2" charset="0"/>
              </a:rPr>
              <a:t>In order to have a large barrier, the cubic term must be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about the same size as the quadratic and quartic terms: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B4C3ED-B501-92DA-C773-54332D227D85}"/>
              </a:ext>
            </a:extLst>
          </p:cNvPr>
          <p:cNvSpPr txBox="1"/>
          <p:nvPr/>
        </p:nvSpPr>
        <p:spPr>
          <a:xfrm>
            <a:off x="982413" y="3978967"/>
            <a:ext cx="875111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b="1" dirty="0">
                <a:solidFill>
                  <a:srgbClr val="C00000"/>
                </a:solidFill>
                <a:latin typeface="Avenir" panose="02000503020000020003" pitchFamily="2" charset="0"/>
              </a:rPr>
              <a:t>Power counting</a:t>
            </a:r>
            <a:r>
              <a:rPr lang="en-SE" sz="2400" b="1" dirty="0">
                <a:latin typeface="Avenir" panose="02000503020000020003" pitchFamily="2" charset="0"/>
              </a:rPr>
              <a:t> </a:t>
            </a:r>
            <a:r>
              <a:rPr lang="en-SE" sz="2400" dirty="0">
                <a:latin typeface="Avenir" panose="02000503020000020003" pitchFamily="2" charset="0"/>
              </a:rPr>
              <a:t>(Arnold and Espinosa): </a:t>
            </a:r>
            <a:r>
              <a:rPr lang="en-SE" sz="2400" b="1" dirty="0">
                <a:solidFill>
                  <a:srgbClr val="C00000"/>
                </a:solidFill>
                <a:latin typeface="Avenir" panose="02000503020000020003" pitchFamily="2" charset="0"/>
              </a:rPr>
              <a:t>we need scaling 𝜆∼</a:t>
            </a:r>
            <a:r>
              <a:rPr lang="en-SE" sz="2400" b="1" i="1" dirty="0">
                <a:solidFill>
                  <a:srgbClr val="C00000"/>
                </a:solidFill>
                <a:latin typeface="Avenir Book Oblique" panose="02000503020000020003" pitchFamily="2" charset="0"/>
              </a:rPr>
              <a:t>e</a:t>
            </a:r>
            <a:r>
              <a:rPr lang="en-SE" sz="2400" b="1" baseline="30000" dirty="0">
                <a:solidFill>
                  <a:srgbClr val="C00000"/>
                </a:solidFill>
                <a:latin typeface="Avenir" panose="02000503020000020003" pitchFamily="2" charset="0"/>
              </a:rPr>
              <a:t>3</a:t>
            </a:r>
            <a:r>
              <a:rPr lang="en-SE" sz="2400" dirty="0">
                <a:latin typeface="Avenir" panose="02000503020000020003" pitchFamily="2" charset="0"/>
              </a:rPr>
              <a:t>,</a:t>
            </a:r>
            <a:endParaRPr lang="en-SE" sz="2400" baseline="30000" dirty="0">
              <a:latin typeface="Avenir" panose="02000503020000020003" pitchFamily="2" charset="0"/>
            </a:endParaRPr>
          </a:p>
          <a:p>
            <a:r>
              <a:rPr lang="en-SE" sz="2400" dirty="0">
                <a:latin typeface="Avenir" panose="02000503020000020003" pitchFamily="2" charset="0"/>
              </a:rPr>
              <a:t>which is not satisified in the SM: 𝜆 is ~5 times too large </a:t>
            </a:r>
          </a:p>
          <a:p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The Higgs mass is given by </a:t>
            </a:r>
            <a:r>
              <a:rPr lang="en-SE" sz="2400" b="1" dirty="0">
                <a:solidFill>
                  <a:srgbClr val="C00000"/>
                </a:solidFill>
                <a:latin typeface="Avenir" panose="02000503020000020003" pitchFamily="2" charset="0"/>
              </a:rPr>
              <a:t>m</a:t>
            </a:r>
            <a:r>
              <a:rPr lang="en-SE" sz="2400" b="1" baseline="-25000" dirty="0">
                <a:solidFill>
                  <a:srgbClr val="C00000"/>
                </a:solidFill>
                <a:latin typeface="Avenir" panose="02000503020000020003" pitchFamily="2" charset="0"/>
              </a:rPr>
              <a:t>H</a:t>
            </a:r>
            <a:r>
              <a:rPr lang="en-SE" sz="2400" b="1" baseline="30000" dirty="0">
                <a:solidFill>
                  <a:srgbClr val="C00000"/>
                </a:solidFill>
                <a:latin typeface="Avenir" panose="02000503020000020003" pitchFamily="2" charset="0"/>
              </a:rPr>
              <a:t>2</a:t>
            </a:r>
            <a:r>
              <a:rPr lang="en-SE" sz="2400" b="1" dirty="0">
                <a:solidFill>
                  <a:srgbClr val="C00000"/>
                </a:solidFill>
                <a:latin typeface="Avenir" panose="02000503020000020003" pitchFamily="2" charset="0"/>
              </a:rPr>
              <a:t> = 2𝜆v</a:t>
            </a:r>
            <a:r>
              <a:rPr lang="en-SE" sz="2400" b="1" baseline="30000" dirty="0">
                <a:solidFill>
                  <a:srgbClr val="C00000"/>
                </a:solidFill>
                <a:latin typeface="Avenir" panose="02000503020000020003" pitchFamily="2" charset="0"/>
              </a:rPr>
              <a:t>2</a:t>
            </a:r>
            <a:r>
              <a:rPr lang="en-SE" sz="2400" dirty="0">
                <a:latin typeface="Avenir" panose="02000503020000020003" pitchFamily="2" charset="0"/>
              </a:rPr>
              <a:t>: we need smaller 𝜆 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and thereby smaller m</a:t>
            </a:r>
            <a:r>
              <a:rPr lang="en-SE" sz="2400" baseline="-25000" dirty="0">
                <a:latin typeface="Avenir" panose="02000503020000020003" pitchFamily="2" charset="0"/>
              </a:rPr>
              <a:t>H </a:t>
            </a:r>
            <a:r>
              <a:rPr lang="en-SE" sz="2400" dirty="0">
                <a:latin typeface="Avenir" panose="02000503020000020003" pitchFamily="2" charset="0"/>
              </a:rPr>
              <a:t>for a 1st order transition</a:t>
            </a:r>
          </a:p>
        </p:txBody>
      </p:sp>
    </p:spTree>
    <p:extLst>
      <p:ext uri="{BB962C8B-B14F-4D97-AF65-F5344CB8AC3E}">
        <p14:creationId xmlns:p14="http://schemas.microsoft.com/office/powerpoint/2010/main" val="30223910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0771D-A5D4-8A8F-A83A-7B1399B49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Use higher dimension operators to do this!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37095-DDAB-97B4-4F20-9EB91F7AC9C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39788" y="1785938"/>
            <a:ext cx="9049279" cy="4084637"/>
          </a:xfrm>
        </p:spPr>
        <p:txBody>
          <a:bodyPr/>
          <a:lstStyle/>
          <a:p>
            <a:r>
              <a:rPr lang="en-SE" dirty="0"/>
              <a:t>Grojean, Servant, Wells (and others later) considered EWPT with dimension-6 operators</a:t>
            </a:r>
          </a:p>
          <a:p>
            <a:r>
              <a:rPr lang="en-SE" dirty="0"/>
              <a:t>They took 𝜆&lt;0 to get a barrier at tree-level with the 𝜙</a:t>
            </a:r>
            <a:r>
              <a:rPr lang="en-SE" baseline="30000" dirty="0"/>
              <a:t>6</a:t>
            </a:r>
            <a:r>
              <a:rPr lang="en-SE" dirty="0"/>
              <a:t> term providing the Mexican Hat-type potential</a:t>
            </a:r>
          </a:p>
          <a:p>
            <a:r>
              <a:rPr lang="en-SE" dirty="0"/>
              <a:t>This does not work so well because it requires a rather small cutoff scale ~ 700 GeV</a:t>
            </a:r>
          </a:p>
          <a:p>
            <a:r>
              <a:rPr lang="en-SE" dirty="0"/>
              <a:t>We will instead consider 𝜆&gt;0 as in SM but </a:t>
            </a:r>
            <a:r>
              <a:rPr lang="en-SE" b="1" dirty="0">
                <a:latin typeface="Avenir Heavy" panose="02000503020000020003" pitchFamily="2" charset="0"/>
              </a:rPr>
              <a:t>small</a:t>
            </a:r>
            <a:r>
              <a:rPr lang="en-SE" dirty="0"/>
              <a:t>. This makes a 1st order EWPT possible with correct Higgs mass, because</a:t>
            </a:r>
            <a:br>
              <a:rPr lang="en-SE" dirty="0"/>
            </a:br>
            <a:r>
              <a:rPr lang="en-SE" dirty="0"/>
              <a:t>we can get the right Higgs mass anyway</a:t>
            </a:r>
          </a:p>
        </p:txBody>
      </p:sp>
    </p:spTree>
    <p:extLst>
      <p:ext uri="{BB962C8B-B14F-4D97-AF65-F5344CB8AC3E}">
        <p14:creationId xmlns:p14="http://schemas.microsoft.com/office/powerpoint/2010/main" val="1778102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4016F-C5E5-666E-8188-DE4D30CBB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854765"/>
            <a:ext cx="9541342" cy="577796"/>
          </a:xfrm>
        </p:spPr>
        <p:txBody>
          <a:bodyPr/>
          <a:lstStyle/>
          <a:p>
            <a:r>
              <a:rPr lang="en-SE" dirty="0"/>
              <a:t>Standard Model Effective Field Theory (SMEFT)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F4A7F-B16D-10D4-7C6F-8F7B5831136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SE" dirty="0"/>
              <a:t>Effective field theory with SM symmetries and dimension-6 operators built out of SM fields:</a:t>
            </a:r>
          </a:p>
          <a:p>
            <a:pPr marL="0" indent="0">
              <a:buNone/>
            </a:pPr>
            <a:endParaRPr lang="en-SE" dirty="0"/>
          </a:p>
          <a:p>
            <a:pPr marL="0" indent="0">
              <a:buNone/>
            </a:pPr>
            <a:endParaRPr lang="en-SE" dirty="0"/>
          </a:p>
          <a:p>
            <a:pPr marL="0" indent="0">
              <a:buNone/>
            </a:pPr>
            <a:r>
              <a:rPr lang="en-SE" dirty="0"/>
              <a:t>There are 59 such operators (with B and L conservation) but </a:t>
            </a:r>
            <a:r>
              <a:rPr lang="en-GB" dirty="0" err="1"/>
              <a:t>th</a:t>
            </a:r>
            <a:r>
              <a:rPr lang="en-SE" dirty="0"/>
              <a:t>e ones relevant for the Higgs sector are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CD0617-BA46-F3DB-042E-9BFFCBAF9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8277" y="2519218"/>
            <a:ext cx="4433187" cy="967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09C3579-9467-787D-34FB-1811260A2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2304" y="4632224"/>
            <a:ext cx="4089160" cy="14706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E8C741B-B072-4C80-1E5D-E8909A6A43EB}"/>
              </a:ext>
            </a:extLst>
          </p:cNvPr>
          <p:cNvSpPr txBox="1"/>
          <p:nvPr/>
        </p:nvSpPr>
        <p:spPr>
          <a:xfrm>
            <a:off x="7017792" y="2922336"/>
            <a:ext cx="322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S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589058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83906-828D-5B52-7437-B299D2322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Phase transition in the SMEFT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3A3329-927A-F689-0C23-EE6C95AC20F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SE" dirty="0"/>
              <a:t>SMEFT at T=0:</a:t>
            </a:r>
          </a:p>
          <a:p>
            <a:pPr marL="0" indent="0">
              <a:buNone/>
            </a:pPr>
            <a:endParaRPr lang="en-SE" dirty="0"/>
          </a:p>
          <a:p>
            <a:pPr marL="0" indent="0">
              <a:buNone/>
            </a:pPr>
            <a:endParaRPr lang="en-SE" dirty="0"/>
          </a:p>
          <a:p>
            <a:pPr marL="0" indent="0">
              <a:buNone/>
            </a:pPr>
            <a:r>
              <a:rPr lang="en-GB" dirty="0"/>
              <a:t>b</a:t>
            </a:r>
            <a:r>
              <a:rPr lang="en-SE" dirty="0"/>
              <a:t>ut power-counting at high T </a:t>
            </a:r>
            <a:r>
              <a:rPr lang="en-SE" dirty="0">
                <a:sym typeface="Wingdings" pitchFamily="2" charset="2"/>
              </a:rPr>
              <a:t> </a:t>
            </a:r>
            <a:r>
              <a:rPr lang="en-SE" dirty="0"/>
              <a:t>dimension-6 term does not influence the phase transition! </a:t>
            </a:r>
          </a:p>
          <a:p>
            <a:pPr marL="0" indent="0">
              <a:buNone/>
            </a:pPr>
            <a:r>
              <a:rPr lang="en-SE" dirty="0"/>
              <a:t>Thus we can use the same EWPT calculation as in the SM*</a:t>
            </a:r>
            <a:br>
              <a:rPr lang="en-SE" dirty="0"/>
            </a:br>
            <a:r>
              <a:rPr lang="en-SE" dirty="0"/>
              <a:t>but for smaller 𝜆! However: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D9546B-7376-A162-9BC8-CB743989959C}"/>
              </a:ext>
            </a:extLst>
          </p:cNvPr>
          <p:cNvSpPr txBox="1"/>
          <p:nvPr/>
        </p:nvSpPr>
        <p:spPr>
          <a:xfrm>
            <a:off x="981636" y="6316045"/>
            <a:ext cx="60719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venir" panose="02000503020000020003" pitchFamily="2" charset="0"/>
              </a:rPr>
              <a:t>* 𝜇</a:t>
            </a:r>
            <a:r>
              <a:rPr lang="en-GB" baseline="-25000" dirty="0">
                <a:latin typeface="Avenir" panose="02000503020000020003" pitchFamily="2" charset="0"/>
              </a:rPr>
              <a:t>eff</a:t>
            </a:r>
            <a:r>
              <a:rPr lang="en-GB" dirty="0">
                <a:latin typeface="Avenir" panose="02000503020000020003" pitchFamily="2" charset="0"/>
              </a:rPr>
              <a:t> gets a contribution from SMEFT Wilson coefficients</a:t>
            </a:r>
          </a:p>
          <a:p>
            <a:pPr algn="l"/>
            <a:endParaRPr lang="en-SE" dirty="0">
              <a:latin typeface="Avenir" panose="02000503020000020003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7BFD49-EC2F-369E-6CF2-075A1324CB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8725" y="2159611"/>
            <a:ext cx="5088114" cy="8128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FC62174-CF41-83BC-DA29-B504213A82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1738" y="5026504"/>
            <a:ext cx="7343421" cy="844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2063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1FB93-3015-9331-C136-49EED2E67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The scan and the results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A91D970-DE91-AC98-36B8-5C2A27DD922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4692650" y="1444948"/>
            <a:ext cx="7277100" cy="39624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FBC521-B47C-81E6-CEBF-A582C485220F}"/>
              </a:ext>
            </a:extLst>
          </p:cNvPr>
          <p:cNvSpPr txBox="1"/>
          <p:nvPr/>
        </p:nvSpPr>
        <p:spPr>
          <a:xfrm>
            <a:off x="839787" y="1671658"/>
            <a:ext cx="373211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dirty="0">
                <a:latin typeface="Avenir" panose="02000503020000020003" pitchFamily="2" charset="0"/>
              </a:rPr>
              <a:t>For small 𝜆 we can get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a strong 1st order PT</a:t>
            </a:r>
          </a:p>
          <a:p>
            <a:pPr algn="l"/>
            <a:endParaRPr lang="en-SE" sz="2400" dirty="0">
              <a:latin typeface="Avenir" panose="02000503020000020003" pitchFamily="2" charset="0"/>
            </a:endParaRPr>
          </a:p>
          <a:p>
            <a:pPr algn="l"/>
            <a:endParaRPr lang="en-SE" sz="2400" dirty="0">
              <a:latin typeface="Avenir" panose="02000503020000020003" pitchFamily="2" charset="0"/>
            </a:endParaRPr>
          </a:p>
          <a:p>
            <a:pPr algn="l"/>
            <a:endParaRPr lang="en-SE" sz="2400" dirty="0">
              <a:latin typeface="Avenir" panose="02000503020000020003" pitchFamily="2" charset="0"/>
            </a:endParaRPr>
          </a:p>
          <a:p>
            <a:r>
              <a:rPr lang="en-SE" sz="2400" dirty="0">
                <a:latin typeface="Avenir" panose="02000503020000020003" pitchFamily="2" charset="0"/>
              </a:rPr>
              <a:t>(The 1/ 𝜆 dependence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 comes from the power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 counting in the potential)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29D12F-6208-2219-D73F-6E746443AEAC}"/>
              </a:ext>
            </a:extLst>
          </p:cNvPr>
          <p:cNvSpPr txBox="1"/>
          <p:nvPr/>
        </p:nvSpPr>
        <p:spPr>
          <a:xfrm>
            <a:off x="5372329" y="5327951"/>
            <a:ext cx="65058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venir" panose="02000503020000020003" pitchFamily="2" charset="0"/>
              </a:rPr>
              <a:t>Camargo-Molina, RE, </a:t>
            </a:r>
            <a:r>
              <a:rPr lang="en-GB" sz="1600" dirty="0" err="1">
                <a:latin typeface="Avenir" panose="02000503020000020003" pitchFamily="2" charset="0"/>
              </a:rPr>
              <a:t>Löfgren</a:t>
            </a:r>
            <a:r>
              <a:rPr lang="en-GB" sz="1600" dirty="0">
                <a:latin typeface="Avenir" panose="02000503020000020003" pitchFamily="2" charset="0"/>
              </a:rPr>
              <a:t>, JHEP 10 (2021) 127, arXiv:2103.14022</a:t>
            </a:r>
            <a:endParaRPr lang="en-SE" sz="1600" dirty="0">
              <a:latin typeface="Avenir" panose="02000503020000020003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76C792-31D3-C77F-54D5-5F1F428B7D7F}"/>
              </a:ext>
            </a:extLst>
          </p:cNvPr>
          <p:cNvSpPr txBox="1"/>
          <p:nvPr/>
        </p:nvSpPr>
        <p:spPr>
          <a:xfrm>
            <a:off x="6979024" y="2135731"/>
            <a:ext cx="22862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dirty="0">
                <a:latin typeface="Avenir" panose="02000503020000020003" pitchFamily="2" charset="0"/>
              </a:rPr>
              <a:t>𝜆~0.023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(SM value 0.26)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DAC05CA-473F-6D87-FD76-E192DC9F3D64}"/>
              </a:ext>
            </a:extLst>
          </p:cNvPr>
          <p:cNvCxnSpPr>
            <a:cxnSpLocks/>
          </p:cNvCxnSpPr>
          <p:nvPr/>
        </p:nvCxnSpPr>
        <p:spPr>
          <a:xfrm flipH="1">
            <a:off x="6535271" y="2551229"/>
            <a:ext cx="443753" cy="985347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654F57B-23BA-59C2-8244-FE31973D3BF9}"/>
              </a:ext>
            </a:extLst>
          </p:cNvPr>
          <p:cNvCxnSpPr>
            <a:cxnSpLocks/>
          </p:cNvCxnSpPr>
          <p:nvPr/>
        </p:nvCxnSpPr>
        <p:spPr>
          <a:xfrm>
            <a:off x="3844196" y="2263568"/>
            <a:ext cx="1422334" cy="1367138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0667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12B73-D8B8-F36E-35DE-EC53BAE50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0551" y="402184"/>
            <a:ext cx="8853487" cy="577796"/>
          </a:xfrm>
        </p:spPr>
        <p:txBody>
          <a:bodyPr/>
          <a:lstStyle/>
          <a:p>
            <a:r>
              <a:rPr lang="en-SE" dirty="0"/>
              <a:t>Scan over Wilson coefficients: 𝞚~1 TeV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037240C-BD8C-7D77-B0AE-1FB03E4A14B3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415189" y="3709924"/>
            <a:ext cx="4349786" cy="2858431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9FCAB3-03CA-A6B9-2609-32BA1494F5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272" y="1106741"/>
            <a:ext cx="5799714" cy="32312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4F1F332-F193-C0D9-DC96-0E587F7C8B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043" y="993386"/>
            <a:ext cx="4266932" cy="28584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43E2705-B4C3-886A-2E64-145EC3B7789F}"/>
              </a:ext>
            </a:extLst>
          </p:cNvPr>
          <p:cNvSpPr txBox="1"/>
          <p:nvPr/>
        </p:nvSpPr>
        <p:spPr>
          <a:xfrm>
            <a:off x="5313104" y="4353402"/>
            <a:ext cx="566687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000" dirty="0">
                <a:latin typeface="Avenir" panose="02000503020000020003" pitchFamily="2" charset="0"/>
              </a:rPr>
              <a:t>The best fit to data </a:t>
            </a:r>
            <a:r>
              <a:rPr lang="en-GB" sz="2000" dirty="0">
                <a:latin typeface="Avenir" panose="02000503020000020003" pitchFamily="2" charset="0"/>
              </a:rPr>
              <a:t>is</a:t>
            </a:r>
            <a:r>
              <a:rPr lang="en-SE" sz="2000" dirty="0">
                <a:latin typeface="Avenir" panose="02000503020000020003" pitchFamily="2" charset="0"/>
              </a:rPr>
              <a:t> a point with</a:t>
            </a:r>
            <a:br>
              <a:rPr lang="en-SE" sz="2000" dirty="0">
                <a:latin typeface="Avenir" panose="02000503020000020003" pitchFamily="2" charset="0"/>
              </a:rPr>
            </a:br>
            <a:r>
              <a:rPr lang="en-SE" sz="2000" dirty="0">
                <a:latin typeface="Avenir" panose="02000503020000020003" pitchFamily="2" charset="0"/>
              </a:rPr>
              <a:t>a strongly 1st order phase transition</a:t>
            </a:r>
          </a:p>
          <a:p>
            <a:pPr algn="l"/>
            <a:endParaRPr lang="en-SE" sz="2000" dirty="0">
              <a:latin typeface="Avenir" panose="02000503020000020003" pitchFamily="2" charset="0"/>
            </a:endParaRPr>
          </a:p>
          <a:p>
            <a:r>
              <a:rPr lang="en-SE" sz="2000" dirty="0">
                <a:latin typeface="Avenir" panose="02000503020000020003" pitchFamily="2" charset="0"/>
              </a:rPr>
              <a:t>The fit uses the codes </a:t>
            </a:r>
            <a:r>
              <a:rPr lang="en-SE" sz="2000" dirty="0">
                <a:latin typeface="American Typewriter" panose="02090604020004020304" pitchFamily="18" charset="77"/>
              </a:rPr>
              <a:t>smelli, flavio </a:t>
            </a:r>
            <a:r>
              <a:rPr lang="en-SE" sz="2000" dirty="0">
                <a:latin typeface="Avenir" panose="02000503020000020003" pitchFamily="2" charset="0"/>
              </a:rPr>
              <a:t>and</a:t>
            </a:r>
            <a:r>
              <a:rPr lang="en-SE" sz="2000" dirty="0">
                <a:latin typeface="American Typewriter" panose="02090604020004020304" pitchFamily="18" charset="77"/>
              </a:rPr>
              <a:t> wilson</a:t>
            </a:r>
            <a:br>
              <a:rPr lang="en-SE" sz="2000" dirty="0">
                <a:latin typeface="Avenir" panose="02000503020000020003" pitchFamily="2" charset="0"/>
              </a:rPr>
            </a:br>
            <a:r>
              <a:rPr lang="en-SE" sz="2000" dirty="0">
                <a:latin typeface="Avenir" panose="02000503020000020003" pitchFamily="2" charset="0"/>
              </a:rPr>
              <a:t>(</a:t>
            </a:r>
            <a:r>
              <a:rPr lang="en-GB" sz="2000" dirty="0" err="1">
                <a:latin typeface="Avenir" panose="02000503020000020003" pitchFamily="2" charset="0"/>
              </a:rPr>
              <a:t>Aebischer</a:t>
            </a:r>
            <a:r>
              <a:rPr lang="en-GB" sz="2000" dirty="0">
                <a:latin typeface="Avenir" panose="02000503020000020003" pitchFamily="2" charset="0"/>
              </a:rPr>
              <a:t>, Kumar, </a:t>
            </a:r>
            <a:r>
              <a:rPr lang="en-GB" sz="2000" dirty="0" err="1">
                <a:latin typeface="Avenir" panose="02000503020000020003" pitchFamily="2" charset="0"/>
              </a:rPr>
              <a:t>Stangl</a:t>
            </a:r>
            <a:r>
              <a:rPr lang="en-GB" sz="2000" dirty="0">
                <a:latin typeface="Avenir" panose="02000503020000020003" pitchFamily="2" charset="0"/>
              </a:rPr>
              <a:t>, Straub)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AB58A1-24BB-BC4F-E989-801333D43A9C}"/>
              </a:ext>
            </a:extLst>
          </p:cNvPr>
          <p:cNvSpPr txBox="1"/>
          <p:nvPr/>
        </p:nvSpPr>
        <p:spPr>
          <a:xfrm>
            <a:off x="921143" y="6474926"/>
            <a:ext cx="65058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venir" panose="02000503020000020003" pitchFamily="2" charset="0"/>
              </a:rPr>
              <a:t>Camargo-Molina, RE, </a:t>
            </a:r>
            <a:r>
              <a:rPr lang="en-GB" sz="1600" dirty="0" err="1">
                <a:latin typeface="Avenir" panose="02000503020000020003" pitchFamily="2" charset="0"/>
              </a:rPr>
              <a:t>Löfgren</a:t>
            </a:r>
            <a:r>
              <a:rPr lang="en-GB" sz="1600" dirty="0">
                <a:latin typeface="Avenir" panose="02000503020000020003" pitchFamily="2" charset="0"/>
              </a:rPr>
              <a:t>, JHEP 10 (2021) 127, arXiv:2103.14022</a:t>
            </a:r>
            <a:endParaRPr lang="en-SE" sz="1600" dirty="0">
              <a:latin typeface="Avenir" panose="02000503020000020003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225CF2-B93D-D3CE-40CF-4790518287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8542" y="1268583"/>
            <a:ext cx="407918" cy="5827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7FC76E-499E-EB49-88A5-E4B7AE6D2B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02986" y="3754317"/>
            <a:ext cx="577167" cy="59908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C7DBB1-6C62-8F4D-23BB-E149774D3A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5962" y="1149320"/>
            <a:ext cx="577167" cy="59908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1AFAD41-3653-EC4C-1266-22DE114EB5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602" y="3882203"/>
            <a:ext cx="407918" cy="5827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EF1227-97A2-9624-54F4-7EC2DA0B6F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1136" y="3278354"/>
            <a:ext cx="580631" cy="57346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8A7E0E1-7BDC-D2B3-3807-70DE2961B0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01246" y="5824950"/>
            <a:ext cx="580631" cy="573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094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339C0-C7D0-7A8E-298F-2A404180D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W mass!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1D2277-1566-B6D2-842D-D27CAA3B84D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39789" y="1785938"/>
            <a:ext cx="5311630" cy="4084637"/>
          </a:xfrm>
        </p:spPr>
        <p:txBody>
          <a:bodyPr/>
          <a:lstStyle/>
          <a:p>
            <a:r>
              <a:rPr lang="en-SE" dirty="0"/>
              <a:t>In fact the fit gives a better fit to </a:t>
            </a:r>
            <a:br>
              <a:rPr lang="en-SE" dirty="0"/>
            </a:br>
            <a:r>
              <a:rPr lang="en-SE" dirty="0"/>
              <a:t>the W mass than the SM, because </a:t>
            </a:r>
            <a:br>
              <a:rPr lang="en-SE" dirty="0"/>
            </a:br>
            <a:r>
              <a:rPr lang="en-SE" dirty="0"/>
              <a:t>it predicts a slightly larger m</a:t>
            </a:r>
            <a:r>
              <a:rPr lang="en-SE" baseline="-25000" dirty="0"/>
              <a:t>W</a:t>
            </a:r>
          </a:p>
          <a:p>
            <a:r>
              <a:rPr lang="en-SE" dirty="0"/>
              <a:t>The Wilson coefficients relax </a:t>
            </a:r>
            <a:br>
              <a:rPr lang="en-SE" dirty="0"/>
            </a:br>
            <a:r>
              <a:rPr lang="en-SE" dirty="0"/>
              <a:t>some of the parameter relations </a:t>
            </a:r>
            <a:br>
              <a:rPr lang="en-SE" dirty="0"/>
            </a:br>
            <a:r>
              <a:rPr lang="en-SE" dirty="0"/>
              <a:t>in the Standard Model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89EFAB-8521-6E25-DCBB-9B0BA726EB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8927" y="1346867"/>
            <a:ext cx="4638597" cy="434563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7CEA33-CFF2-087B-4DBD-EE85968C18C1}"/>
              </a:ext>
            </a:extLst>
          </p:cNvPr>
          <p:cNvCxnSpPr>
            <a:cxnSpLocks/>
          </p:cNvCxnSpPr>
          <p:nvPr/>
        </p:nvCxnSpPr>
        <p:spPr>
          <a:xfrm flipV="1">
            <a:off x="5622426" y="1934598"/>
            <a:ext cx="1836357" cy="98242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60448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03CF985-3240-4A3A-A132-86733798EFDF}"/>
              </a:ext>
            </a:extLst>
          </p:cNvPr>
          <p:cNvSpPr/>
          <p:nvPr/>
        </p:nvSpPr>
        <p:spPr>
          <a:xfrm>
            <a:off x="6842999" y="1538745"/>
            <a:ext cx="5111436" cy="24953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D5ED7C-F6F3-256F-5768-FED51822B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Higgs pair production in SMEFT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297ABC2-3C8B-D8B0-8730-E08002BF852B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3934672" y="1611730"/>
            <a:ext cx="1963171" cy="149513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856C484-18A0-958F-5EF1-5A9A508BF1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9274" y="3845445"/>
            <a:ext cx="1963171" cy="14951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3233AD1-C6C5-172D-D50C-0A4A603562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1825" y="1611730"/>
            <a:ext cx="1963171" cy="14951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DADDF1-BB21-AE42-F24F-B2737241D2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2122" y="5340575"/>
            <a:ext cx="1963171" cy="14951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55BBD96-DBD6-EE47-49CA-A2C1256D99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9274" y="5340575"/>
            <a:ext cx="1963171" cy="149513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CDD2F41-8526-4A03-A7CA-3AE3240976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92122" y="3809178"/>
            <a:ext cx="1963171" cy="149513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FDEEF71-E78E-DB0F-26A4-57D9B8FC53C9}"/>
              </a:ext>
            </a:extLst>
          </p:cNvPr>
          <p:cNvSpPr txBox="1"/>
          <p:nvPr/>
        </p:nvSpPr>
        <p:spPr>
          <a:xfrm>
            <a:off x="6842999" y="1565639"/>
            <a:ext cx="42571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dirty="0">
                <a:latin typeface="Avenir" panose="02000503020000020003" pitchFamily="2" charset="0"/>
              </a:rPr>
              <a:t>These exist in the SM but are 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modified in SMEFT by dim-6</a:t>
            </a:r>
            <a:br>
              <a:rPr lang="en-SE" sz="2400" u="sng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operators, including a new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i="1" dirty="0">
                <a:latin typeface="Avenir" panose="02000503020000020003" pitchFamily="2" charset="0"/>
              </a:rPr>
              <a:t>p</a:t>
            </a:r>
            <a:r>
              <a:rPr lang="en-SE" sz="2400" dirty="0">
                <a:latin typeface="Avenir" panose="02000503020000020003" pitchFamily="2" charset="0"/>
              </a:rPr>
              <a:t>-dependence. But roughly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196EB30-BD81-8303-18C7-6C9A6DE53167}"/>
              </a:ext>
            </a:extLst>
          </p:cNvPr>
          <p:cNvSpPr txBox="1"/>
          <p:nvPr/>
        </p:nvSpPr>
        <p:spPr>
          <a:xfrm>
            <a:off x="6842999" y="4418088"/>
            <a:ext cx="3676904" cy="19389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SE" sz="2400" dirty="0">
                <a:latin typeface="Avenir" panose="02000503020000020003" pitchFamily="2" charset="0"/>
              </a:rPr>
              <a:t>These are new diagrams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that can modify the rate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and the kinematical 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dependence of the cross </a:t>
            </a:r>
          </a:p>
          <a:p>
            <a:pPr algn="l"/>
            <a:r>
              <a:rPr lang="en-SE" sz="2400" dirty="0">
                <a:latin typeface="Avenir" panose="02000503020000020003" pitchFamily="2" charset="0"/>
              </a:rPr>
              <a:t>section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A7E910-47D1-D7E8-B770-E8C1029AC94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56658" y="3191991"/>
            <a:ext cx="4809283" cy="684890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A2EB5A3-E6F9-843F-824A-AE6F51D4C9E6}"/>
              </a:ext>
            </a:extLst>
          </p:cNvPr>
          <p:cNvCxnSpPr>
            <a:cxnSpLocks/>
          </p:cNvCxnSpPr>
          <p:nvPr/>
        </p:nvCxnSpPr>
        <p:spPr>
          <a:xfrm flipH="1">
            <a:off x="5967408" y="2359295"/>
            <a:ext cx="619676" cy="0"/>
          </a:xfrm>
          <a:prstGeom prst="straightConnector1">
            <a:avLst/>
          </a:prstGeom>
          <a:ln w="444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77CD00B-B882-28C6-CB2E-D9547F42CAF9}"/>
              </a:ext>
            </a:extLst>
          </p:cNvPr>
          <p:cNvCxnSpPr>
            <a:cxnSpLocks/>
          </p:cNvCxnSpPr>
          <p:nvPr/>
        </p:nvCxnSpPr>
        <p:spPr>
          <a:xfrm flipH="1">
            <a:off x="5967408" y="4593010"/>
            <a:ext cx="619676" cy="0"/>
          </a:xfrm>
          <a:prstGeom prst="straightConnector1">
            <a:avLst/>
          </a:prstGeom>
          <a:ln w="444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74F9C26-5AFD-F174-A816-6765CCF35194}"/>
              </a:ext>
            </a:extLst>
          </p:cNvPr>
          <p:cNvCxnSpPr>
            <a:cxnSpLocks/>
          </p:cNvCxnSpPr>
          <p:nvPr/>
        </p:nvCxnSpPr>
        <p:spPr>
          <a:xfrm flipH="1">
            <a:off x="5967408" y="6088612"/>
            <a:ext cx="619676" cy="0"/>
          </a:xfrm>
          <a:prstGeom prst="straightConnector1">
            <a:avLst/>
          </a:prstGeom>
          <a:ln w="444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7203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8DB0A-F54E-C78C-8874-948E44254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E1CF1C-C522-43EC-DA43-4B3AA17A8D2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39788" y="1785938"/>
            <a:ext cx="9460659" cy="4084637"/>
          </a:xfrm>
        </p:spPr>
        <p:txBody>
          <a:bodyPr/>
          <a:lstStyle/>
          <a:p>
            <a:r>
              <a:rPr lang="en-SE" dirty="0"/>
              <a:t>Investigate Higgs pair production in this small 𝜆 scenario</a:t>
            </a:r>
            <a:br>
              <a:rPr lang="en-SE" dirty="0"/>
            </a:br>
            <a:r>
              <a:rPr lang="en-S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Part of SHIFT activities; see related talks by Christina Dimitriadi and Elin Bergeås Kuutmann</a:t>
            </a:r>
          </a:p>
          <a:p>
            <a:r>
              <a:rPr lang="en-SE" dirty="0"/>
              <a:t>Gravitational waves? </a:t>
            </a:r>
            <a:br>
              <a:rPr lang="en-SE" dirty="0"/>
            </a:br>
            <a:r>
              <a:rPr lang="en-S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Best way: dimensional reduction, see next talk by Andreas Ekstedt </a:t>
            </a:r>
          </a:p>
          <a:p>
            <a:r>
              <a:rPr lang="en-SE" dirty="0"/>
              <a:t>Electroweak baryogenesis?</a:t>
            </a:r>
            <a:br>
              <a:rPr lang="en-SE" dirty="0"/>
            </a:br>
            <a:r>
              <a:rPr lang="en-S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Need to include CP-violation: more operators</a:t>
            </a:r>
          </a:p>
        </p:txBody>
      </p:sp>
    </p:spTree>
    <p:extLst>
      <p:ext uri="{BB962C8B-B14F-4D97-AF65-F5344CB8AC3E}">
        <p14:creationId xmlns:p14="http://schemas.microsoft.com/office/powerpoint/2010/main" val="2963142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B6B1C60-7886-88B1-6D68-E52D6413C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854765"/>
            <a:ext cx="10245902" cy="577796"/>
          </a:xfrm>
        </p:spPr>
        <p:txBody>
          <a:bodyPr/>
          <a:lstStyle/>
          <a:p>
            <a:r>
              <a:rPr lang="en-SE" dirty="0"/>
              <a:t>The scalar potential = energy density of Higgs field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6F99BA9-7034-1E5D-0FCA-3DCDC9F1A63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39789" y="1880067"/>
            <a:ext cx="7725988" cy="4084637"/>
          </a:xfrm>
        </p:spPr>
        <p:txBody>
          <a:bodyPr>
            <a:normAutofit fontScale="92500" lnSpcReduction="20000"/>
          </a:bodyPr>
          <a:lstStyle/>
          <a:p>
            <a:endParaRPr lang="en-SE" dirty="0"/>
          </a:p>
          <a:p>
            <a:endParaRPr lang="en-SE" dirty="0"/>
          </a:p>
          <a:p>
            <a:pPr marL="0" indent="0">
              <a:buNone/>
            </a:pPr>
            <a:r>
              <a:rPr lang="en-SE" dirty="0"/>
              <a:t>The minimum determines the ground state </a:t>
            </a:r>
            <a:br>
              <a:rPr lang="en-SE" dirty="0"/>
            </a:br>
            <a:r>
              <a:rPr lang="en-SE" dirty="0"/>
              <a:t>of the Universe</a:t>
            </a:r>
          </a:p>
          <a:p>
            <a:pPr marL="0" indent="0">
              <a:buNone/>
            </a:pPr>
            <a:endParaRPr lang="en-SE" dirty="0"/>
          </a:p>
          <a:p>
            <a:pPr marL="0" indent="0">
              <a:buNone/>
            </a:pPr>
            <a:r>
              <a:rPr lang="en-SE" dirty="0"/>
              <a:t>But why does it look like that? With a negative mass term?</a:t>
            </a:r>
          </a:p>
          <a:p>
            <a:pPr marL="0" indent="0">
              <a:buNone/>
            </a:pPr>
            <a:endParaRPr lang="en-SE" dirty="0"/>
          </a:p>
          <a:p>
            <a:pPr marL="0" indent="0">
              <a:buNone/>
            </a:pPr>
            <a:r>
              <a:rPr lang="en-SE" dirty="0"/>
              <a:t>We need to probe the scalar potential further:</a:t>
            </a:r>
          </a:p>
          <a:p>
            <a:r>
              <a:rPr lang="en-SE" dirty="0"/>
              <a:t>𝜆 is the only SM param we haven’t probed in expt</a:t>
            </a:r>
          </a:p>
          <a:p>
            <a:r>
              <a:rPr lang="en-SE" dirty="0"/>
              <a:t>𝜇 is the only dimensionful parameter in the SM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0ADCC7-AFEF-1C64-9324-AF0DAFC05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464" y="1689125"/>
            <a:ext cx="7410637" cy="7603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C78E6ED-0E46-2772-C8FC-BCEFC7092CDA}"/>
              </a:ext>
            </a:extLst>
          </p:cNvPr>
          <p:cNvSpPr txBox="1"/>
          <p:nvPr/>
        </p:nvSpPr>
        <p:spPr>
          <a:xfrm>
            <a:off x="9269860" y="1785938"/>
            <a:ext cx="2585964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SE" dirty="0">
                <a:latin typeface="Avenir" panose="02000503020000020003" pitchFamily="2" charset="0"/>
              </a:rPr>
              <a:t>𝜙 = neutral component</a:t>
            </a:r>
            <a:br>
              <a:rPr lang="en-SE" dirty="0">
                <a:latin typeface="Avenir" panose="02000503020000020003" pitchFamily="2" charset="0"/>
              </a:rPr>
            </a:br>
            <a:r>
              <a:rPr lang="en-SE" dirty="0">
                <a:latin typeface="Avenir" panose="02000503020000020003" pitchFamily="2" charset="0"/>
              </a:rPr>
              <a:t>of Higgs doublet </a:t>
            </a:r>
            <a:r>
              <a:rPr lang="en-SE" i="1" dirty="0">
                <a:latin typeface="Avenir" panose="02000503020000020003" pitchFamily="2" charset="0"/>
              </a:rPr>
              <a:t>H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C7076C-7A6C-36F2-1AB8-0CCB0EDA1F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5777" y="3001146"/>
            <a:ext cx="3154834" cy="2111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518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C21FDF-8C72-A62B-0B5A-A4EB22A479D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SE" dirty="0"/>
              <a:t>How to test? </a:t>
            </a:r>
            <a:br>
              <a:rPr lang="en-SE" dirty="0"/>
            </a:br>
            <a:endParaRPr lang="en-SE" dirty="0"/>
          </a:p>
          <a:p>
            <a:r>
              <a:rPr lang="en-SE" dirty="0"/>
              <a:t>Higgs pair production</a:t>
            </a:r>
            <a:br>
              <a:rPr lang="en-SE" dirty="0"/>
            </a:br>
            <a:endParaRPr lang="en-SE" dirty="0"/>
          </a:p>
          <a:p>
            <a:r>
              <a:rPr lang="en-SE" dirty="0"/>
              <a:t>Electroweak phase transition</a:t>
            </a:r>
          </a:p>
          <a:p>
            <a:endParaRPr lang="en-SE" dirty="0"/>
          </a:p>
          <a:p>
            <a:pPr marL="0" indent="0">
              <a:buNone/>
            </a:pPr>
            <a:r>
              <a:rPr lang="en-SE" dirty="0"/>
              <a:t>New BSM physics will often affect the Higgs self-coupling and the scalar potential</a:t>
            </a:r>
            <a:br>
              <a:rPr lang="en-SE" dirty="0"/>
            </a:br>
            <a:endParaRPr lang="en-SE" dirty="0"/>
          </a:p>
          <a:p>
            <a:pPr marL="0" indent="0">
              <a:buNone/>
            </a:pPr>
            <a:r>
              <a:rPr lang="en-SE" dirty="0"/>
              <a:t>New physics can be heavy or light… We will consider SMEFT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40A0E9-38AB-F754-D03B-6C3321C653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9966" y="1539232"/>
            <a:ext cx="3448775" cy="262655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5FE1758-5D62-BA9B-FBEA-35BAFDA242C5}"/>
              </a:ext>
            </a:extLst>
          </p:cNvPr>
          <p:cNvSpPr/>
          <p:nvPr/>
        </p:nvSpPr>
        <p:spPr>
          <a:xfrm>
            <a:off x="8848165" y="2664248"/>
            <a:ext cx="376518" cy="37651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AC4B8CC-E259-2EEB-495F-76C9E68D05FD}"/>
              </a:ext>
            </a:extLst>
          </p:cNvPr>
          <p:cNvCxnSpPr>
            <a:cxnSpLocks/>
          </p:cNvCxnSpPr>
          <p:nvPr/>
        </p:nvCxnSpPr>
        <p:spPr>
          <a:xfrm>
            <a:off x="8848165" y="1679267"/>
            <a:ext cx="215154" cy="96011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96814850-55EC-49AE-EE0B-852807C77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Probing the potential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3A96DC-7460-2B99-400B-CE80143D9B39}"/>
              </a:ext>
            </a:extLst>
          </p:cNvPr>
          <p:cNvSpPr txBox="1"/>
          <p:nvPr/>
        </p:nvSpPr>
        <p:spPr>
          <a:xfrm>
            <a:off x="9691257" y="319816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dirty="0">
                <a:latin typeface="Avenir" panose="02000503020000020003" pitchFamily="2" charset="0"/>
              </a:rPr>
              <a:t>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051DA5-0591-893C-3AF7-8BBDF0490375}"/>
              </a:ext>
            </a:extLst>
          </p:cNvPr>
          <p:cNvSpPr txBox="1"/>
          <p:nvPr/>
        </p:nvSpPr>
        <p:spPr>
          <a:xfrm>
            <a:off x="9691257" y="213786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dirty="0">
                <a:latin typeface="Avenir" panose="02000503020000020003" pitchFamily="2" charset="0"/>
              </a:rPr>
              <a:t>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11ABFD-B403-9372-C29B-679F6EC8105C}"/>
              </a:ext>
            </a:extLst>
          </p:cNvPr>
          <p:cNvSpPr txBox="1"/>
          <p:nvPr/>
        </p:nvSpPr>
        <p:spPr>
          <a:xfrm>
            <a:off x="8454111" y="2460973"/>
            <a:ext cx="407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SE" sz="2400" dirty="0">
                <a:latin typeface="Avenir" panose="02000503020000020003" pitchFamily="2" charset="0"/>
              </a:rPr>
              <a:t>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AE354E-B532-2499-C5AB-7BD2ECB65B6B}"/>
              </a:ext>
            </a:extLst>
          </p:cNvPr>
          <p:cNvSpPr txBox="1"/>
          <p:nvPr/>
        </p:nvSpPr>
        <p:spPr>
          <a:xfrm>
            <a:off x="7006699" y="1137091"/>
            <a:ext cx="3682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dirty="0">
                <a:latin typeface="Avenir" panose="02000503020000020003" pitchFamily="2" charset="0"/>
              </a:rPr>
              <a:t>Triple Higgs self-coupling</a:t>
            </a:r>
          </a:p>
        </p:txBody>
      </p:sp>
    </p:spTree>
    <p:extLst>
      <p:ext uri="{BB962C8B-B14F-4D97-AF65-F5344CB8AC3E}">
        <p14:creationId xmlns:p14="http://schemas.microsoft.com/office/powerpoint/2010/main" val="4073346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262DD0D1-BB61-F200-A682-5BE92559FF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558" y="507836"/>
            <a:ext cx="8741945" cy="5967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89A413-6594-735E-2C9A-19A8D3C048B0}"/>
              </a:ext>
            </a:extLst>
          </p:cNvPr>
          <p:cNvSpPr txBox="1"/>
          <p:nvPr/>
        </p:nvSpPr>
        <p:spPr>
          <a:xfrm>
            <a:off x="179294" y="45702"/>
            <a:ext cx="36685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dirty="0">
                <a:solidFill>
                  <a:srgbClr val="FFC000"/>
                </a:solidFill>
                <a:latin typeface="Avenir" panose="02000503020000020003" pitchFamily="2" charset="0"/>
              </a:rPr>
              <a:t>Before: SU(2)</a:t>
            </a:r>
            <a:r>
              <a:rPr lang="en-SE" sz="2400" baseline="-25000" dirty="0">
                <a:solidFill>
                  <a:srgbClr val="FFC000"/>
                </a:solidFill>
                <a:latin typeface="Avenir" panose="02000503020000020003" pitchFamily="2" charset="0"/>
              </a:rPr>
              <a:t>L</a:t>
            </a:r>
            <a:r>
              <a:rPr lang="en-SE" sz="2400" dirty="0">
                <a:solidFill>
                  <a:srgbClr val="FFC000"/>
                </a:solidFill>
                <a:latin typeface="Avenir" panose="02000503020000020003" pitchFamily="2" charset="0"/>
              </a:rPr>
              <a:t>×U(1)</a:t>
            </a:r>
            <a:r>
              <a:rPr lang="en-SE" sz="2400" baseline="-25000" dirty="0">
                <a:solidFill>
                  <a:srgbClr val="FFC000"/>
                </a:solidFill>
                <a:latin typeface="Avenir" panose="02000503020000020003" pitchFamily="2" charset="0"/>
              </a:rPr>
              <a:t>Y</a:t>
            </a:r>
            <a:r>
              <a:rPr lang="en-SE" sz="2400" dirty="0">
                <a:solidFill>
                  <a:srgbClr val="FFC000"/>
                </a:solidFill>
                <a:latin typeface="Avenir" panose="02000503020000020003" pitchFamily="2" charset="0"/>
              </a:rPr>
              <a:t> </a:t>
            </a:r>
            <a:br>
              <a:rPr lang="en-SE" sz="2400" dirty="0">
                <a:solidFill>
                  <a:srgbClr val="FFC000"/>
                </a:solidFill>
                <a:latin typeface="Avenir" panose="02000503020000020003" pitchFamily="2" charset="0"/>
              </a:rPr>
            </a:br>
            <a:r>
              <a:rPr lang="en-SE" sz="2400" dirty="0">
                <a:solidFill>
                  <a:srgbClr val="FFC000"/>
                </a:solidFill>
                <a:latin typeface="Avenir" panose="02000503020000020003" pitchFamily="2" charset="0"/>
              </a:rPr>
              <a:t>symmetry, no Higgs field,</a:t>
            </a:r>
            <a:br>
              <a:rPr lang="en-SE" sz="2400" dirty="0">
                <a:solidFill>
                  <a:srgbClr val="FFC000"/>
                </a:solidFill>
                <a:latin typeface="Avenir" panose="02000503020000020003" pitchFamily="2" charset="0"/>
              </a:rPr>
            </a:br>
            <a:r>
              <a:rPr lang="en-SE" sz="2400" dirty="0">
                <a:solidFill>
                  <a:srgbClr val="FFC000"/>
                </a:solidFill>
                <a:latin typeface="Avenir" panose="02000503020000020003" pitchFamily="2" charset="0"/>
              </a:rPr>
              <a:t>all particles massless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20ADDFB-C799-63ED-DFE8-F812FA8FE52D}"/>
              </a:ext>
            </a:extLst>
          </p:cNvPr>
          <p:cNvSpPr txBox="1"/>
          <p:nvPr/>
        </p:nvSpPr>
        <p:spPr>
          <a:xfrm>
            <a:off x="179294" y="4494135"/>
            <a:ext cx="382277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dirty="0">
                <a:solidFill>
                  <a:srgbClr val="FFC000"/>
                </a:solidFill>
                <a:latin typeface="Avenir" panose="02000503020000020003" pitchFamily="2" charset="0"/>
              </a:rPr>
              <a:t>Electroweak symmetry</a:t>
            </a:r>
            <a:br>
              <a:rPr lang="en-SE" sz="2400" dirty="0">
                <a:solidFill>
                  <a:srgbClr val="FFC000"/>
                </a:solidFill>
                <a:latin typeface="Avenir" panose="02000503020000020003" pitchFamily="2" charset="0"/>
              </a:rPr>
            </a:br>
            <a:r>
              <a:rPr lang="en-SE" sz="2400" dirty="0">
                <a:solidFill>
                  <a:srgbClr val="FFC000"/>
                </a:solidFill>
                <a:latin typeface="Avenir" panose="02000503020000020003" pitchFamily="2" charset="0"/>
              </a:rPr>
              <a:t>broken when</a:t>
            </a:r>
          </a:p>
          <a:p>
            <a:r>
              <a:rPr lang="en-SE" sz="2400" dirty="0">
                <a:solidFill>
                  <a:srgbClr val="FFC000"/>
                </a:solidFill>
                <a:latin typeface="Avenir" panose="02000503020000020003" pitchFamily="2" charset="0"/>
              </a:rPr>
              <a:t>T ∼ 100 GeV ~ 10</a:t>
            </a:r>
            <a:r>
              <a:rPr lang="en-SE" sz="2400" baseline="30000" dirty="0">
                <a:solidFill>
                  <a:srgbClr val="FFC000"/>
                </a:solidFill>
                <a:latin typeface="Avenir" panose="02000503020000020003" pitchFamily="2" charset="0"/>
              </a:rPr>
              <a:t>15</a:t>
            </a:r>
            <a:r>
              <a:rPr lang="en-SE" sz="2400" dirty="0">
                <a:solidFill>
                  <a:srgbClr val="FFC000"/>
                </a:solidFill>
                <a:latin typeface="Avenir" panose="02000503020000020003" pitchFamily="2" charset="0"/>
              </a:rPr>
              <a:t> K</a:t>
            </a:r>
          </a:p>
          <a:p>
            <a:r>
              <a:rPr lang="en-GB" sz="2400" dirty="0">
                <a:solidFill>
                  <a:srgbClr val="FFC000"/>
                </a:solidFill>
                <a:latin typeface="Avenir" panose="02000503020000020003" pitchFamily="2" charset="0"/>
              </a:rPr>
              <a:t>t</a:t>
            </a:r>
            <a:r>
              <a:rPr lang="en-SE" sz="2400" dirty="0">
                <a:solidFill>
                  <a:srgbClr val="FFC000"/>
                </a:solidFill>
                <a:latin typeface="Avenir" panose="02000503020000020003" pitchFamily="2" charset="0"/>
              </a:rPr>
              <a:t> ~ 10 ps</a:t>
            </a:r>
          </a:p>
          <a:p>
            <a:r>
              <a:rPr lang="en-SE" sz="2400" dirty="0">
                <a:solidFill>
                  <a:srgbClr val="FFC000"/>
                </a:solidFill>
                <a:latin typeface="Avenir" panose="02000503020000020003" pitchFamily="2" charset="0"/>
              </a:rPr>
              <a:t>After inflation, long before</a:t>
            </a:r>
            <a:br>
              <a:rPr lang="en-SE" sz="2400" dirty="0">
                <a:solidFill>
                  <a:srgbClr val="FFC000"/>
                </a:solidFill>
                <a:latin typeface="Avenir" panose="02000503020000020003" pitchFamily="2" charset="0"/>
              </a:rPr>
            </a:br>
            <a:r>
              <a:rPr lang="en-SE" sz="2400" dirty="0">
                <a:solidFill>
                  <a:srgbClr val="FFC000"/>
                </a:solidFill>
                <a:latin typeface="Avenir" panose="02000503020000020003" pitchFamily="2" charset="0"/>
              </a:rPr>
              <a:t>nucleosynthesis and CMB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F5EAEEB-2468-2268-21E8-23CADF7054C1}"/>
              </a:ext>
            </a:extLst>
          </p:cNvPr>
          <p:cNvSpPr/>
          <p:nvPr/>
        </p:nvSpPr>
        <p:spPr>
          <a:xfrm>
            <a:off x="5116855" y="1497106"/>
            <a:ext cx="1873624" cy="3944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BD446FA-A4DA-5E24-133F-6F1323D322ED}"/>
              </a:ext>
            </a:extLst>
          </p:cNvPr>
          <p:cNvSpPr/>
          <p:nvPr/>
        </p:nvSpPr>
        <p:spPr>
          <a:xfrm>
            <a:off x="6634867" y="1107998"/>
            <a:ext cx="1873624" cy="3944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239683F-7B15-382B-759E-AF19BECBA2F3}"/>
              </a:ext>
            </a:extLst>
          </p:cNvPr>
          <p:cNvSpPr/>
          <p:nvPr/>
        </p:nvSpPr>
        <p:spPr>
          <a:xfrm>
            <a:off x="7318870" y="879787"/>
            <a:ext cx="1873624" cy="3944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567A7444-D03C-DC40-0560-42A0F52E16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9017" y="2992613"/>
            <a:ext cx="908756" cy="567973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07670E96-EA55-F446-A4A2-C01E0F7F002E}"/>
              </a:ext>
            </a:extLst>
          </p:cNvPr>
          <p:cNvSpPr/>
          <p:nvPr/>
        </p:nvSpPr>
        <p:spPr>
          <a:xfrm>
            <a:off x="6180467" y="1350818"/>
            <a:ext cx="1873624" cy="3944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6E166A-84BF-EC32-4F59-C537AB9CC0C8}"/>
              </a:ext>
            </a:extLst>
          </p:cNvPr>
          <p:cNvSpPr txBox="1"/>
          <p:nvPr/>
        </p:nvSpPr>
        <p:spPr>
          <a:xfrm>
            <a:off x="4535564" y="45702"/>
            <a:ext cx="37504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2400" dirty="0">
                <a:solidFill>
                  <a:srgbClr val="FFC000"/>
                </a:solidFill>
                <a:latin typeface="Avenir" panose="02000503020000020003" pitchFamily="2" charset="0"/>
              </a:rPr>
              <a:t>After: Only U(1)</a:t>
            </a:r>
            <a:r>
              <a:rPr lang="en-SE" sz="2400" baseline="-25000" dirty="0">
                <a:solidFill>
                  <a:srgbClr val="FFC000"/>
                </a:solidFill>
                <a:latin typeface="Avenir" panose="02000503020000020003" pitchFamily="2" charset="0"/>
              </a:rPr>
              <a:t>EM</a:t>
            </a:r>
            <a:r>
              <a:rPr lang="en-SE" sz="2400" dirty="0">
                <a:solidFill>
                  <a:srgbClr val="FFC000"/>
                </a:solidFill>
                <a:latin typeface="Avenir" panose="02000503020000020003" pitchFamily="2" charset="0"/>
              </a:rPr>
              <a:t> symmetry, Higgs field nonzero, particles massive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A61A2B6-2498-8F38-3ABD-08BE7514B7CB}"/>
              </a:ext>
            </a:extLst>
          </p:cNvPr>
          <p:cNvCxnSpPr>
            <a:cxnSpLocks/>
          </p:cNvCxnSpPr>
          <p:nvPr/>
        </p:nvCxnSpPr>
        <p:spPr>
          <a:xfrm flipH="1">
            <a:off x="3500725" y="645867"/>
            <a:ext cx="1068706" cy="2783133"/>
          </a:xfrm>
          <a:prstGeom prst="straightConnector1">
            <a:avLst/>
          </a:prstGeom>
          <a:ln w="25400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utoShape 2">
            <a:extLst>
              <a:ext uri="{FF2B5EF4-FFF2-40B4-BE49-F238E27FC236}">
                <a16:creationId xmlns:a16="http://schemas.microsoft.com/office/drawing/2014/main" id="{2F306AE9-8A27-562A-80D0-199F1745A13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77467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SE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4C29259-2BD7-64FD-DABC-685A17C90DBF}"/>
              </a:ext>
            </a:extLst>
          </p:cNvPr>
          <p:cNvCxnSpPr>
            <a:cxnSpLocks/>
          </p:cNvCxnSpPr>
          <p:nvPr/>
        </p:nvCxnSpPr>
        <p:spPr>
          <a:xfrm>
            <a:off x="2000019" y="1274234"/>
            <a:ext cx="996899" cy="2030568"/>
          </a:xfrm>
          <a:prstGeom prst="straightConnector1">
            <a:avLst/>
          </a:prstGeom>
          <a:ln w="25400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823318B-8312-C1F8-D73F-DF032BE7A22C}"/>
              </a:ext>
            </a:extLst>
          </p:cNvPr>
          <p:cNvCxnSpPr>
            <a:cxnSpLocks/>
          </p:cNvCxnSpPr>
          <p:nvPr/>
        </p:nvCxnSpPr>
        <p:spPr>
          <a:xfrm flipV="1">
            <a:off x="1057981" y="3304802"/>
            <a:ext cx="2065414" cy="1189333"/>
          </a:xfrm>
          <a:prstGeom prst="straightConnector1">
            <a:avLst/>
          </a:prstGeom>
          <a:ln w="25400">
            <a:solidFill>
              <a:srgbClr val="FFC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64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3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043FB4D-F1D2-F15D-286F-D9AB9CF76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6" y="854765"/>
            <a:ext cx="9702707" cy="577796"/>
          </a:xfrm>
        </p:spPr>
        <p:txBody>
          <a:bodyPr/>
          <a:lstStyle/>
          <a:p>
            <a:r>
              <a:rPr lang="en-SE" dirty="0"/>
              <a:t>How did this electroweak phase transition occur?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1D2B56-FC96-CD4D-4DC4-BA5DB0C3B05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SE" dirty="0"/>
              <a:t>T</a:t>
            </a:r>
            <a:r>
              <a:rPr lang="en-GB" dirty="0"/>
              <a:t>h</a:t>
            </a:r>
            <a:r>
              <a:rPr lang="en-SE" dirty="0"/>
              <a:t>ere are different types of phase transitions:</a:t>
            </a:r>
          </a:p>
          <a:p>
            <a:r>
              <a:rPr lang="en-SE" b="1" dirty="0">
                <a:latin typeface="Avenir Heavy" panose="02000503020000020003" pitchFamily="2" charset="0"/>
              </a:rPr>
              <a:t>First order</a:t>
            </a:r>
            <a:r>
              <a:rPr lang="en-SE" dirty="0"/>
              <a:t>: abrupt transition with release of latent heat</a:t>
            </a:r>
          </a:p>
          <a:p>
            <a:r>
              <a:rPr lang="en-SE" b="1" dirty="0">
                <a:latin typeface="Avenir Heavy" panose="02000503020000020003" pitchFamily="2" charset="0"/>
              </a:rPr>
              <a:t>Second order</a:t>
            </a:r>
            <a:r>
              <a:rPr lang="en-SE" dirty="0"/>
              <a:t>: continuous transition, long range correlations, critical phenomena</a:t>
            </a:r>
          </a:p>
          <a:p>
            <a:r>
              <a:rPr lang="en-SE" b="1" dirty="0">
                <a:latin typeface="Avenir Heavy" panose="02000503020000020003" pitchFamily="2" charset="0"/>
              </a:rPr>
              <a:t>Crossover</a:t>
            </a:r>
            <a:r>
              <a:rPr lang="en-SE" dirty="0"/>
              <a:t>: not a phase transition at all (?) according to orthodox definition. Very smooth transition.</a:t>
            </a:r>
          </a:p>
          <a:p>
            <a:pPr marL="0" indent="0">
              <a:buNone/>
            </a:pPr>
            <a:endParaRPr lang="en-SE" dirty="0"/>
          </a:p>
          <a:p>
            <a:pPr marL="0" indent="0">
              <a:buNone/>
            </a:pPr>
            <a:r>
              <a:rPr lang="en-SE" dirty="0"/>
              <a:t>We want to know wh</a:t>
            </a:r>
            <a:r>
              <a:rPr lang="en-GB" dirty="0"/>
              <a:t>at the EW phase transition was in our Universe!</a:t>
            </a:r>
          </a:p>
        </p:txBody>
      </p:sp>
    </p:spTree>
    <p:extLst>
      <p:ext uri="{BB962C8B-B14F-4D97-AF65-F5344CB8AC3E}">
        <p14:creationId xmlns:p14="http://schemas.microsoft.com/office/powerpoint/2010/main" val="3193878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2610C-4164-C744-8791-F00A033E9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First order phase transitions are great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53705-D0D5-6419-DDBF-DEAB0C2F805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SE" dirty="0"/>
              <a:t>They are abrupt, violent affairs with energy released in the form of bubble nucleation of the new phase</a:t>
            </a:r>
          </a:p>
          <a:p>
            <a:pPr marL="0" indent="0">
              <a:buNone/>
            </a:pPr>
            <a:r>
              <a:rPr lang="en-SE" dirty="0"/>
              <a:t>The bubbles expand, collide, create sound waves, turbulence</a:t>
            </a:r>
          </a:p>
          <a:p>
            <a:pPr marL="0" indent="0">
              <a:buNone/>
            </a:pPr>
            <a:r>
              <a:rPr lang="en-SE" dirty="0"/>
              <a:t>If the transition is ”strongly first order”… </a:t>
            </a:r>
          </a:p>
          <a:p>
            <a:r>
              <a:rPr lang="en-GB" dirty="0"/>
              <a:t>the bubble dynamics can generate observable </a:t>
            </a:r>
            <a:br>
              <a:rPr lang="en-GB" dirty="0"/>
            </a:br>
            <a:r>
              <a:rPr lang="en-GB" b="1" i="1" dirty="0">
                <a:latin typeface="Avenir Heavy Oblique" panose="02000503020000020003" pitchFamily="2" charset="0"/>
              </a:rPr>
              <a:t>gravitational waves </a:t>
            </a:r>
            <a:r>
              <a:rPr lang="en-GB" dirty="0"/>
              <a:t>(with space-based </a:t>
            </a:r>
            <a:r>
              <a:rPr lang="en-GB" dirty="0" err="1"/>
              <a:t>expts</a:t>
            </a:r>
            <a:r>
              <a:rPr lang="en-GB" dirty="0"/>
              <a:t> like LISA)</a:t>
            </a:r>
          </a:p>
          <a:p>
            <a:r>
              <a:rPr lang="en-GB" dirty="0"/>
              <a:t>non-perturbative dynamics at the bubble walls can lead to </a:t>
            </a:r>
            <a:r>
              <a:rPr lang="en-GB" b="1" i="1" dirty="0">
                <a:latin typeface="Avenir Heavy Oblique" panose="02000503020000020003" pitchFamily="2" charset="0"/>
              </a:rPr>
              <a:t>electroweak baryogenesis</a:t>
            </a:r>
            <a:endParaRPr lang="en-SE" b="1" i="1" dirty="0">
              <a:latin typeface="Avenir Heavy Oblique" panose="02000503020000020003" pitchFamily="2" charset="0"/>
            </a:endParaRPr>
          </a:p>
          <a:p>
            <a:pPr marL="0" indent="0">
              <a:buNone/>
            </a:pP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947172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5CEE5EF-3AE4-29C5-4AD3-966E72AC1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Free energy density = effective potential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0740D7-1C72-D0F3-9CE6-011589FC1E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709" y="2572386"/>
            <a:ext cx="6628724" cy="40932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141462E-75FF-CC05-9A9D-A572EED8DC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3709" y="2572386"/>
            <a:ext cx="6628724" cy="40932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48F3C24-E196-5AA3-DF2B-321CF6FE7D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3709" y="2572386"/>
            <a:ext cx="6628724" cy="409323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E804CC6-24BC-343D-13A0-4CD75E3B7F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3709" y="2572386"/>
            <a:ext cx="6628724" cy="40932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5264CE2-28DB-4542-D059-47C8777985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13709" y="2572386"/>
            <a:ext cx="6628724" cy="409323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C831A8B-A0DD-2705-B402-92153C59F2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13709" y="2572386"/>
            <a:ext cx="6628724" cy="409323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7AC688A-95CF-75AC-DEC6-782D036440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13709" y="2572386"/>
            <a:ext cx="6628724" cy="409323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25A60D9-98CD-C8CF-B102-B06E928D97B4}"/>
              </a:ext>
            </a:extLst>
          </p:cNvPr>
          <p:cNvSpPr txBox="1"/>
          <p:nvPr/>
        </p:nvSpPr>
        <p:spPr>
          <a:xfrm>
            <a:off x="8721062" y="2369835"/>
            <a:ext cx="295164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dirty="0">
                <a:latin typeface="Avenir" panose="02000503020000020003" pitchFamily="2" charset="0"/>
              </a:rPr>
              <a:t>The effective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potential V</a:t>
            </a:r>
            <a:r>
              <a:rPr lang="en-SE" sz="2400" baseline="-25000" dirty="0">
                <a:latin typeface="Avenir" panose="02000503020000020003" pitchFamily="2" charset="0"/>
              </a:rPr>
              <a:t>eff </a:t>
            </a:r>
            <a:r>
              <a:rPr lang="en-SE" sz="2400" dirty="0">
                <a:latin typeface="Avenir" panose="02000503020000020003" pitchFamily="2" charset="0"/>
              </a:rPr>
              <a:t>(𝜙,T)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is the </a:t>
            </a:r>
            <a:r>
              <a:rPr lang="en-SE" sz="2400" i="1" dirty="0">
                <a:solidFill>
                  <a:srgbClr val="C00000"/>
                </a:solidFill>
                <a:latin typeface="Avenir Book Oblique" panose="02000503020000020003" pitchFamily="2" charset="0"/>
              </a:rPr>
              <a:t>temperature-</a:t>
            </a:r>
            <a:br>
              <a:rPr lang="en-SE" sz="2400" i="1" dirty="0">
                <a:solidFill>
                  <a:srgbClr val="C00000"/>
                </a:solidFill>
                <a:latin typeface="Avenir Book Oblique" panose="02000503020000020003" pitchFamily="2" charset="0"/>
              </a:rPr>
            </a:br>
            <a:r>
              <a:rPr lang="en-SE" sz="2400" i="1" dirty="0">
                <a:solidFill>
                  <a:srgbClr val="C00000"/>
                </a:solidFill>
                <a:latin typeface="Avenir Book Oblique" panose="02000503020000020003" pitchFamily="2" charset="0"/>
              </a:rPr>
              <a:t>dependent </a:t>
            </a:r>
            <a:r>
              <a:rPr lang="en-SE" sz="2400" dirty="0">
                <a:latin typeface="Avenir" panose="02000503020000020003" pitchFamily="2" charset="0"/>
              </a:rPr>
              <a:t>Higgs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potential with 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higher order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corrections (e.g.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Coleman-Weinberg)</a:t>
            </a:r>
            <a:endParaRPr lang="en-SE" sz="2400" baseline="-25000" dirty="0">
              <a:latin typeface="Avenir" panose="02000503020000020003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190DE2B-03F8-1D97-3664-037B2C9ACDC6}"/>
              </a:ext>
            </a:extLst>
          </p:cNvPr>
          <p:cNvSpPr txBox="1"/>
          <p:nvPr/>
        </p:nvSpPr>
        <p:spPr>
          <a:xfrm>
            <a:off x="1095769" y="1586975"/>
            <a:ext cx="76252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dirty="0">
                <a:latin typeface="Avenir" panose="02000503020000020003" pitchFamily="2" charset="0"/>
              </a:rPr>
              <a:t>The effective potential is equivalent to the free energy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and determines the ground state of the theory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3C92CEA-9717-5269-886A-D2D98A051487}"/>
              </a:ext>
            </a:extLst>
          </p:cNvPr>
          <p:cNvSpPr txBox="1"/>
          <p:nvPr/>
        </p:nvSpPr>
        <p:spPr>
          <a:xfrm>
            <a:off x="8088613" y="5465294"/>
            <a:ext cx="1085554" cy="461665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SE" sz="2400" dirty="0">
                <a:latin typeface="Avenir" panose="02000503020000020003" pitchFamily="2" charset="0"/>
              </a:rPr>
              <a:t>barrier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F408816-1602-DB0E-B923-B9F4E5D98253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5522976" y="5271025"/>
            <a:ext cx="2565637" cy="425102"/>
          </a:xfrm>
          <a:prstGeom prst="straightConnector1">
            <a:avLst/>
          </a:prstGeom>
          <a:ln w="2540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843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1BCDB8A-4888-372E-BB14-A47CBA6C4A00}"/>
              </a:ext>
            </a:extLst>
          </p:cNvPr>
          <p:cNvSpPr txBox="1"/>
          <p:nvPr/>
        </p:nvSpPr>
        <p:spPr>
          <a:xfrm>
            <a:off x="9457733" y="1283057"/>
            <a:ext cx="214353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000" dirty="0">
                <a:latin typeface="Avenir" panose="02000503020000020003" pitchFamily="2" charset="0"/>
              </a:rPr>
              <a:t>1st order</a:t>
            </a:r>
            <a:br>
              <a:rPr lang="en-SE" sz="2000" dirty="0">
                <a:latin typeface="Avenir" panose="02000503020000020003" pitchFamily="2" charset="0"/>
              </a:rPr>
            </a:br>
            <a:r>
              <a:rPr lang="en-SE" sz="2000" dirty="0">
                <a:latin typeface="Avenir" panose="02000503020000020003" pitchFamily="2" charset="0"/>
              </a:rPr>
              <a:t>transition</a:t>
            </a:r>
            <a:br>
              <a:rPr lang="en-SE" sz="2000" dirty="0">
                <a:latin typeface="Avenir" panose="02000503020000020003" pitchFamily="2" charset="0"/>
              </a:rPr>
            </a:br>
            <a:br>
              <a:rPr lang="en-SE" sz="2000" dirty="0">
                <a:latin typeface="Avenir" panose="02000503020000020003" pitchFamily="2" charset="0"/>
              </a:rPr>
            </a:br>
            <a:r>
              <a:rPr lang="en-SE" sz="2000" dirty="0">
                <a:latin typeface="Avenir" panose="02000503020000020003" pitchFamily="2" charset="0"/>
              </a:rPr>
              <a:t>(order parameter</a:t>
            </a:r>
            <a:br>
              <a:rPr lang="en-SE" sz="2000" dirty="0">
                <a:latin typeface="Avenir" panose="02000503020000020003" pitchFamily="2" charset="0"/>
              </a:rPr>
            </a:br>
            <a:r>
              <a:rPr lang="en-SE" sz="2000" dirty="0">
                <a:latin typeface="Avenir" panose="02000503020000020003" pitchFamily="2" charset="0"/>
              </a:rPr>
              <a:t>is discontinuous)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419260-19D5-0E72-38A5-40E1A12AC537}"/>
              </a:ext>
            </a:extLst>
          </p:cNvPr>
          <p:cNvSpPr txBox="1"/>
          <p:nvPr/>
        </p:nvSpPr>
        <p:spPr>
          <a:xfrm>
            <a:off x="9646982" y="4254788"/>
            <a:ext cx="13149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000" dirty="0">
                <a:latin typeface="Avenir" panose="02000503020000020003" pitchFamily="2" charset="0"/>
              </a:rPr>
              <a:t>2nd order</a:t>
            </a:r>
            <a:br>
              <a:rPr lang="en-SE" sz="2000" dirty="0">
                <a:latin typeface="Avenir" panose="02000503020000020003" pitchFamily="2" charset="0"/>
              </a:rPr>
            </a:br>
            <a:r>
              <a:rPr lang="en-SE" sz="2000" dirty="0">
                <a:latin typeface="Avenir" panose="02000503020000020003" pitchFamily="2" charset="0"/>
              </a:rPr>
              <a:t>transition</a:t>
            </a:r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217BCB5E-7F40-1DC9-6E1E-4BD5686DE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271" y="506296"/>
            <a:ext cx="8853487" cy="577796"/>
          </a:xfrm>
        </p:spPr>
        <p:txBody>
          <a:bodyPr/>
          <a:lstStyle/>
          <a:p>
            <a:r>
              <a:rPr lang="en-SE" dirty="0"/>
              <a:t>Order of phase transition depends on V</a:t>
            </a:r>
            <a:r>
              <a:rPr lang="en-SE" baseline="-25000" dirty="0"/>
              <a:t>eff</a:t>
            </a:r>
            <a:endParaRPr lang="en-SE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5D7191-A2DD-8EE9-CBE9-C380EC903F39}"/>
              </a:ext>
            </a:extLst>
          </p:cNvPr>
          <p:cNvSpPr txBox="1"/>
          <p:nvPr/>
        </p:nvSpPr>
        <p:spPr>
          <a:xfrm>
            <a:off x="710847" y="1283057"/>
            <a:ext cx="3174459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dirty="0">
                <a:latin typeface="Avenir" panose="02000503020000020003" pitchFamily="2" charset="0"/>
              </a:rPr>
              <a:t>A barrier means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tunneling to the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new ground state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  <a:sym typeface="Wingdings" pitchFamily="2" charset="2"/>
              </a:rPr>
              <a:t>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abrupt, discontinous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1</a:t>
            </a:r>
            <a:r>
              <a:rPr lang="en-SE" sz="2400" baseline="30000" dirty="0">
                <a:latin typeface="Avenir" panose="02000503020000020003" pitchFamily="2" charset="0"/>
              </a:rPr>
              <a:t>st</a:t>
            </a:r>
            <a:r>
              <a:rPr lang="en-SE" sz="2400" dirty="0">
                <a:latin typeface="Avenir" panose="02000503020000020003" pitchFamily="2" charset="0"/>
              </a:rPr>
              <a:t> order transition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with </a:t>
            </a:r>
            <a:r>
              <a:rPr lang="en-SE" sz="2400" b="1" dirty="0">
                <a:latin typeface="Avenir Heavy" panose="02000503020000020003" pitchFamily="2" charset="0"/>
              </a:rPr>
              <a:t>latent heat</a:t>
            </a:r>
            <a:endParaRPr lang="en-SE" sz="2400" dirty="0">
              <a:latin typeface="Avenir" panose="02000503020000020003" pitchFamily="2" charset="0"/>
            </a:endParaRPr>
          </a:p>
          <a:p>
            <a:pPr algn="l"/>
            <a:br>
              <a:rPr lang="en-SE" sz="2400" dirty="0">
                <a:latin typeface="Avenir" panose="02000503020000020003" pitchFamily="2" charset="0"/>
              </a:rPr>
            </a:br>
            <a:endParaRPr lang="en-SE" sz="2400" dirty="0">
              <a:latin typeface="Avenir" panose="02000503020000020003" pitchFamily="2" charset="0"/>
            </a:endParaRPr>
          </a:p>
          <a:p>
            <a:pPr algn="l"/>
            <a:r>
              <a:rPr lang="en-SE" sz="2400" dirty="0">
                <a:latin typeface="Avenir" panose="02000503020000020003" pitchFamily="2" charset="0"/>
              </a:rPr>
              <a:t>No barrier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  <a:sym typeface="Wingdings" pitchFamily="2" charset="2"/>
              </a:rPr>
              <a:t></a:t>
            </a:r>
            <a:endParaRPr lang="en-SE" sz="2400" dirty="0">
              <a:latin typeface="Avenir" panose="02000503020000020003" pitchFamily="2" charset="0"/>
            </a:endParaRPr>
          </a:p>
          <a:p>
            <a:pPr algn="l"/>
            <a:r>
              <a:rPr lang="en-GB" sz="2400" dirty="0">
                <a:latin typeface="Avenir" panose="02000503020000020003" pitchFamily="2" charset="0"/>
              </a:rPr>
              <a:t>smooth, continuous</a:t>
            </a:r>
            <a:br>
              <a:rPr lang="en-GB" sz="2400" dirty="0">
                <a:latin typeface="Avenir" panose="02000503020000020003" pitchFamily="2" charset="0"/>
              </a:rPr>
            </a:br>
            <a:r>
              <a:rPr lang="en-GB" sz="2400" dirty="0">
                <a:latin typeface="Avenir" panose="02000503020000020003" pitchFamily="2" charset="0"/>
              </a:rPr>
              <a:t>2</a:t>
            </a:r>
            <a:r>
              <a:rPr lang="en-GB" sz="2400" baseline="30000" dirty="0">
                <a:latin typeface="Avenir" panose="02000503020000020003" pitchFamily="2" charset="0"/>
              </a:rPr>
              <a:t>nd</a:t>
            </a:r>
            <a:r>
              <a:rPr lang="en-GB" sz="2400" dirty="0">
                <a:latin typeface="Avenir" panose="02000503020000020003" pitchFamily="2" charset="0"/>
              </a:rPr>
              <a:t> order or crossover</a:t>
            </a:r>
            <a:endParaRPr lang="en-SE" sz="2400" dirty="0">
              <a:latin typeface="Avenir" panose="02000503020000020003" pitchFamily="2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C86928C-BE93-CF3E-641E-AFF30A148B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5640" y="1058237"/>
            <a:ext cx="4971759" cy="51184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DDFE1D3-D056-603C-CF33-84595C6586B4}"/>
              </a:ext>
            </a:extLst>
          </p:cNvPr>
          <p:cNvSpPr txBox="1"/>
          <p:nvPr/>
        </p:nvSpPr>
        <p:spPr>
          <a:xfrm>
            <a:off x="3885306" y="6420868"/>
            <a:ext cx="57166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74625" algn="l"/>
              </a:tabLst>
            </a:pPr>
            <a:r>
              <a:rPr lang="en-SE" sz="1400" dirty="0">
                <a:latin typeface="Avenir" panose="02000503020000020003" pitchFamily="2" charset="0"/>
              </a:rPr>
              <a:t>Plots adapted from E. Senaha, </a:t>
            </a:r>
            <a:r>
              <a:rPr lang="en-GB" sz="1400" dirty="0">
                <a:latin typeface="Avenir" panose="02000503020000020003" pitchFamily="2" charset="0"/>
              </a:rPr>
              <a:t>Symmetry 2020, 12(5), 733 (CC BY 4.0)</a:t>
            </a:r>
            <a:endParaRPr lang="en-SE" sz="1400" dirty="0">
              <a:latin typeface="Avenir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97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10302-C613-AC44-6779-A4A403099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Electroweak phase diagram of the SM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82569F4-85EE-9F12-E928-8E6030557A4A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2979787" y="1582736"/>
            <a:ext cx="4573489" cy="40846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CF57835-31BB-F8A0-F016-1BDEF9D4798E}"/>
              </a:ext>
            </a:extLst>
          </p:cNvPr>
          <p:cNvSpPr txBox="1"/>
          <p:nvPr/>
        </p:nvSpPr>
        <p:spPr>
          <a:xfrm>
            <a:off x="1444976" y="5813774"/>
            <a:ext cx="84554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SE" sz="2400" dirty="0">
                <a:latin typeface="Avenir" panose="02000503020000020003" pitchFamily="2" charset="0"/>
              </a:rPr>
              <a:t>A first order phase transition is only possible if m</a:t>
            </a:r>
            <a:r>
              <a:rPr lang="en-SE" sz="2400" baseline="-25000" dirty="0">
                <a:latin typeface="Avenir" panose="02000503020000020003" pitchFamily="2" charset="0"/>
              </a:rPr>
              <a:t>H </a:t>
            </a:r>
            <a:r>
              <a:rPr lang="en-SE" sz="2400" dirty="0">
                <a:latin typeface="Avenir" panose="02000503020000020003" pitchFamily="2" charset="0"/>
              </a:rPr>
              <a:t>&lt; 72 GeV</a:t>
            </a:r>
            <a:br>
              <a:rPr lang="en-SE" sz="2400" dirty="0">
                <a:latin typeface="Avenir" panose="02000503020000020003" pitchFamily="2" charset="0"/>
              </a:rPr>
            </a:br>
            <a:r>
              <a:rPr lang="en-SE" sz="2400" dirty="0">
                <a:latin typeface="Avenir" panose="02000503020000020003" pitchFamily="2" charset="0"/>
              </a:rPr>
              <a:t>– in our universe, it was a smooth crossover transition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E504DA-D4D7-F480-B846-D40BDDE2E4D3}"/>
              </a:ext>
            </a:extLst>
          </p:cNvPr>
          <p:cNvSpPr txBox="1"/>
          <p:nvPr/>
        </p:nvSpPr>
        <p:spPr>
          <a:xfrm>
            <a:off x="8293903" y="2011783"/>
            <a:ext cx="226235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000" dirty="0">
                <a:latin typeface="Avenir" panose="02000503020000020003" pitchFamily="2" charset="0"/>
              </a:rPr>
              <a:t>Plot adapted from</a:t>
            </a:r>
            <a:br>
              <a:rPr lang="en-SE" sz="2000" dirty="0">
                <a:latin typeface="Avenir" panose="02000503020000020003" pitchFamily="2" charset="0"/>
              </a:rPr>
            </a:br>
            <a:r>
              <a:rPr lang="en-SE" sz="2000" dirty="0">
                <a:latin typeface="Avenir" panose="02000503020000020003" pitchFamily="2" charset="0"/>
              </a:rPr>
              <a:t>Kajantie, Laine</a:t>
            </a:r>
            <a:br>
              <a:rPr lang="en-SE" sz="2000" dirty="0">
                <a:latin typeface="Avenir" panose="02000503020000020003" pitchFamily="2" charset="0"/>
              </a:rPr>
            </a:br>
            <a:r>
              <a:rPr lang="en-SE" sz="2000" dirty="0">
                <a:latin typeface="Avenir" panose="02000503020000020003" pitchFamily="2" charset="0"/>
              </a:rPr>
              <a:t>Rummukainen,</a:t>
            </a:r>
            <a:br>
              <a:rPr lang="en-SE" sz="2000" dirty="0">
                <a:latin typeface="Avenir" panose="02000503020000020003" pitchFamily="2" charset="0"/>
              </a:rPr>
            </a:br>
            <a:r>
              <a:rPr lang="en-SE" sz="2000" dirty="0">
                <a:latin typeface="Avenir" panose="02000503020000020003" pitchFamily="2" charset="0"/>
              </a:rPr>
              <a:t>Shaposhnikov </a:t>
            </a:r>
            <a:br>
              <a:rPr lang="en-SE" sz="2000" dirty="0">
                <a:latin typeface="Avenir" panose="02000503020000020003" pitchFamily="2" charset="0"/>
              </a:rPr>
            </a:br>
            <a:r>
              <a:rPr lang="en-SE" sz="2000" dirty="0">
                <a:latin typeface="Avenir" panose="02000503020000020003" pitchFamily="2" charset="0"/>
              </a:rPr>
              <a:t>(1996 and 1998)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CE8010-0A01-98B6-9CDC-4B0524E3E35F}"/>
              </a:ext>
            </a:extLst>
          </p:cNvPr>
          <p:cNvSpPr txBox="1"/>
          <p:nvPr/>
        </p:nvSpPr>
        <p:spPr>
          <a:xfrm>
            <a:off x="8069004" y="3942827"/>
            <a:ext cx="24994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000" dirty="0">
                <a:latin typeface="Avenir" panose="02000503020000020003" pitchFamily="2" charset="0"/>
              </a:rPr>
              <a:t>Critical point at</a:t>
            </a:r>
            <a:br>
              <a:rPr lang="en-SE" sz="2000" dirty="0">
                <a:latin typeface="Avenir" panose="02000503020000020003" pitchFamily="2" charset="0"/>
              </a:rPr>
            </a:br>
            <a:r>
              <a:rPr lang="en-SE" sz="2000" dirty="0">
                <a:latin typeface="Avenir" panose="02000503020000020003" pitchFamily="2" charset="0"/>
              </a:rPr>
              <a:t>m</a:t>
            </a:r>
            <a:r>
              <a:rPr lang="en-SE" sz="2000" baseline="-25000" dirty="0">
                <a:latin typeface="Avenir" panose="02000503020000020003" pitchFamily="2" charset="0"/>
              </a:rPr>
              <a:t>H</a:t>
            </a:r>
            <a:r>
              <a:rPr lang="en-SE" sz="2000" dirty="0">
                <a:latin typeface="Avenir" panose="02000503020000020003" pitchFamily="2" charset="0"/>
              </a:rPr>
              <a:t> = m</a:t>
            </a:r>
            <a:r>
              <a:rPr lang="en-SE" sz="2000" baseline="-25000" dirty="0">
                <a:latin typeface="Avenir" panose="02000503020000020003" pitchFamily="2" charset="0"/>
              </a:rPr>
              <a:t>Hc</a:t>
            </a:r>
            <a:r>
              <a:rPr lang="en-SE" sz="2000" dirty="0">
                <a:latin typeface="Avenir" panose="02000503020000020003" pitchFamily="2" charset="0"/>
              </a:rPr>
              <a:t> = 72 GeV</a:t>
            </a:r>
            <a:br>
              <a:rPr lang="en-SE" sz="2000" dirty="0">
                <a:latin typeface="Avenir" panose="02000503020000020003" pitchFamily="2" charset="0"/>
              </a:rPr>
            </a:br>
            <a:r>
              <a:rPr lang="en-SE" sz="2000" dirty="0">
                <a:latin typeface="Avenir" panose="02000503020000020003" pitchFamily="2" charset="0"/>
              </a:rPr>
              <a:t>T = T</a:t>
            </a:r>
            <a:r>
              <a:rPr lang="en-SE" sz="2000" baseline="-25000" dirty="0">
                <a:latin typeface="Avenir" panose="02000503020000020003" pitchFamily="2" charset="0"/>
              </a:rPr>
              <a:t>c</a:t>
            </a:r>
            <a:r>
              <a:rPr lang="en-SE" sz="2000" dirty="0">
                <a:latin typeface="Avenir" panose="02000503020000020003" pitchFamily="2" charset="0"/>
              </a:rPr>
              <a:t> = 109 GeV</a:t>
            </a:r>
          </a:p>
        </p:txBody>
      </p:sp>
    </p:spTree>
    <p:extLst>
      <p:ext uri="{BB962C8B-B14F-4D97-AF65-F5344CB8AC3E}">
        <p14:creationId xmlns:p14="http://schemas.microsoft.com/office/powerpoint/2010/main" val="85312104"/>
      </p:ext>
    </p:extLst>
  </p:cSld>
  <p:clrMapOvr>
    <a:masterClrMapping/>
  </p:clrMapOvr>
</p:sld>
</file>

<file path=ppt/theme/theme1.xml><?xml version="1.0" encoding="utf-8"?>
<a:theme xmlns:a="http://schemas.openxmlformats.org/drawingml/2006/main" name="UU_white">
  <a:themeElements>
    <a:clrScheme name="Gre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sz="2400" dirty="0" smtClean="0">
            <a:latin typeface="Avenir" panose="02000503020000020003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022_05-03_UU_template_16_9_eng" id="{906E5046-D746-BB4C-8F1E-B196317998E8}" vid="{4CAE37C6-3FA5-BE47-828B-A20AE3A253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UU_white</Template>
  <TotalTime>3108</TotalTime>
  <Words>1171</Words>
  <Application>Microsoft Macintosh PowerPoint</Application>
  <PresentationFormat>Widescreen</PresentationFormat>
  <Paragraphs>114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American Typewriter</vt:lpstr>
      <vt:lpstr>Arial</vt:lpstr>
      <vt:lpstr>Avenir</vt:lpstr>
      <vt:lpstr>Avenir Black</vt:lpstr>
      <vt:lpstr>Avenir Book Oblique</vt:lpstr>
      <vt:lpstr>Avenir Heavy</vt:lpstr>
      <vt:lpstr>Avenir Heavy Oblique</vt:lpstr>
      <vt:lpstr>Times New Roman</vt:lpstr>
      <vt:lpstr>UU_white</vt:lpstr>
      <vt:lpstr>The Electroweak Phase Transition and Standard Model Effective Field Theory</vt:lpstr>
      <vt:lpstr>The scalar potential = energy density of Higgs field</vt:lpstr>
      <vt:lpstr>Probing the potential</vt:lpstr>
      <vt:lpstr>PowerPoint Presentation</vt:lpstr>
      <vt:lpstr>How did this electroweak phase transition occur?</vt:lpstr>
      <vt:lpstr>First order phase transitions are great</vt:lpstr>
      <vt:lpstr>Free energy density = effective potential</vt:lpstr>
      <vt:lpstr>Order of phase transition depends on Veff</vt:lpstr>
      <vt:lpstr>Electroweak phase diagram of the SM</vt:lpstr>
      <vt:lpstr>So how do you get a barrier?</vt:lpstr>
      <vt:lpstr>Why does mH determine the barrier?</vt:lpstr>
      <vt:lpstr>Use higher dimension operators to do this!</vt:lpstr>
      <vt:lpstr>Standard Model Effective Field Theory (SMEFT)</vt:lpstr>
      <vt:lpstr>Phase transition in the SMEFT</vt:lpstr>
      <vt:lpstr>The scan and the results</vt:lpstr>
      <vt:lpstr>Scan over Wilson coefficients: 𝞚~1 TeV</vt:lpstr>
      <vt:lpstr>W mass!</vt:lpstr>
      <vt:lpstr>Higgs pair production in SMEFT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35</cp:revision>
  <dcterms:created xsi:type="dcterms:W3CDTF">2022-05-16T08:41:42Z</dcterms:created>
  <dcterms:modified xsi:type="dcterms:W3CDTF">2022-06-15T08:53:29Z</dcterms:modified>
</cp:coreProperties>
</file>