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41.png" ContentType="image/png"/>
  <Override PartName="/ppt/media/image40.png" ContentType="image/png"/>
  <Override PartName="/ppt/media/image38.wmf" ContentType="image/x-wmf"/>
  <Override PartName="/ppt/media/image37.wmf" ContentType="image/x-wmf"/>
  <Override PartName="/ppt/media/image15.gif" ContentType="image/gif"/>
  <Override PartName="/ppt/media/image34.tif" ContentType="image/tiff"/>
  <Override PartName="/ppt/media/image35.tif" ContentType="image/tiff"/>
  <Override PartName="/ppt/media/image13.png" ContentType="image/png"/>
  <Override PartName="/ppt/media/image39.png" ContentType="image/png"/>
  <Override PartName="/ppt/media/image14.png" ContentType="image/png"/>
  <Override PartName="/ppt/media/image10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2.png" ContentType="image/png"/>
  <Override PartName="/ppt/media/image33.png" ContentType="image/png"/>
  <Override PartName="/ppt/media/image11.png" ContentType="image/png"/>
  <Override PartName="/ppt/media/image8.jpeg" ContentType="image/jpeg"/>
  <Override PartName="/ppt/media/image36.png" ContentType="image/png"/>
  <Override PartName="/ppt/media/image12.jpeg" ContentType="image/jpeg"/>
  <Override PartName="/ppt/media/image9.png" ContentType="image/png"/>
  <Override PartName="/ppt/media/image7.png" ContentType="image/png"/>
  <Override PartName="/ppt/media/image5.png" ContentType="image/png"/>
  <Override PartName="/ppt/media/image6.png" ContentType="image/png"/>
  <Override PartName="/ppt/media/image2.wmf" ContentType="image/x-wmf"/>
  <Override PartName="/ppt/media/image31.png" ContentType="image/png"/>
  <Override PartName="/ppt/media/image1.tif" ContentType="image/tiff"/>
  <Override PartName="/ppt/media/image3.wmf" ContentType="image/x-wmf"/>
  <Override PartName="/ppt/media/image4.wmf" ContentType="image/x-wmf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15440" y="391500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66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25628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9712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1544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25628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9712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15440" y="592920"/>
            <a:ext cx="11360160" cy="3539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2366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15440" y="391500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2366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25628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809712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1544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425628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809712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415440" y="592920"/>
            <a:ext cx="11360160" cy="3539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66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15440" y="391500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62366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25628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809712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1544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body"/>
          </p:nvPr>
        </p:nvSpPr>
        <p:spPr>
          <a:xfrm>
            <a:off x="425628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 type="body"/>
          </p:nvPr>
        </p:nvSpPr>
        <p:spPr>
          <a:xfrm>
            <a:off x="809712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subTitle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415440" y="592920"/>
            <a:ext cx="11360160" cy="3539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62366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15440" y="391500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 type="body"/>
          </p:nvPr>
        </p:nvSpPr>
        <p:spPr>
          <a:xfrm>
            <a:off x="62366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25628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8097120" y="153612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1544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6"/>
          <p:cNvSpPr>
            <a:spLocks noGrp="1"/>
          </p:cNvSpPr>
          <p:nvPr>
            <p:ph type="body"/>
          </p:nvPr>
        </p:nvSpPr>
        <p:spPr>
          <a:xfrm>
            <a:off x="425628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7"/>
          <p:cNvSpPr>
            <a:spLocks noGrp="1"/>
          </p:cNvSpPr>
          <p:nvPr>
            <p:ph type="body"/>
          </p:nvPr>
        </p:nvSpPr>
        <p:spPr>
          <a:xfrm>
            <a:off x="8097120" y="3915000"/>
            <a:ext cx="365760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15440" y="592920"/>
            <a:ext cx="11360160" cy="3539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6640" y="391500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6640" y="1536120"/>
            <a:ext cx="554364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15440" y="3915000"/>
            <a:ext cx="11360160" cy="2172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tif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wm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Bildobjekt 8" descr=""/>
          <p:cNvPicPr/>
          <p:nvPr/>
        </p:nvPicPr>
        <p:blipFill>
          <a:blip r:embed="rId2">
            <a:lum bright="70000" contrast="-70000"/>
          </a:blip>
          <a:stretch/>
        </p:blipFill>
        <p:spPr>
          <a:xfrm>
            <a:off x="9923400" y="0"/>
            <a:ext cx="2268000" cy="2515680"/>
          </a:xfrm>
          <a:prstGeom prst="rect">
            <a:avLst/>
          </a:prstGeom>
          <a:ln>
            <a:noFill/>
          </a:ln>
        </p:spPr>
      </p:pic>
      <p:pic>
        <p:nvPicPr>
          <p:cNvPr id="1" name="Bildobjekt 4" descr=""/>
          <p:cNvPicPr/>
          <p:nvPr/>
        </p:nvPicPr>
        <p:blipFill>
          <a:blip r:embed="rId3"/>
          <a:stretch/>
        </p:blipFill>
        <p:spPr>
          <a:xfrm>
            <a:off x="11102760" y="5806080"/>
            <a:ext cx="863280" cy="86328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12191760" cy="6857640"/>
          </a:xfrm>
          <a:prstGeom prst="rect">
            <a:avLst/>
          </a:prstGeom>
        </p:spPr>
        <p:txBody>
          <a:bodyPr lIns="90000" rIns="90000" tIns="45000" bIns="45000"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pc="-1" strike="noStrike">
                <a:solidFill>
                  <a:srgbClr val="000000"/>
                </a:solidFill>
                <a:latin typeface="Arial"/>
              </a:rPr>
              <a:t>Klicka på ikonen för att lägga till en bild</a:t>
            </a:r>
            <a:endParaRPr b="0" lang="en-S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SE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S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Shape 3"/>
          <p:cNvSpPr txBox="1"/>
          <p:nvPr/>
        </p:nvSpPr>
        <p:spPr>
          <a:xfrm>
            <a:off x="704880" y="6353280"/>
            <a:ext cx="8730720" cy="2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fld id="{C857A0E5-9A1D-462C-B0F4-56F917BF286A}" type="slidenum">
              <a:rPr b="0" lang="en-US" sz="1400" spc="-1" strike="noStrike">
                <a:latin typeface="Arial"/>
              </a:rPr>
              <a:t>&lt;number&gt;</a:t>
            </a:fld>
            <a:r>
              <a:rPr b="0" lang="en-US" sz="1400" spc="-1" strike="noStrike">
                <a:latin typeface="Arial"/>
              </a:rPr>
              <a:t> 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    Elin Bergeås Kuutmann, 15 June 2022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endParaRPr b="0" lang="en-US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Bildobjekt 4" descr=""/>
          <p:cNvPicPr/>
          <p:nvPr/>
        </p:nvPicPr>
        <p:blipFill>
          <a:blip r:embed="rId2"/>
          <a:stretch/>
        </p:blipFill>
        <p:spPr>
          <a:xfrm>
            <a:off x="11102760" y="5806080"/>
            <a:ext cx="863280" cy="863280"/>
          </a:xfrm>
          <a:prstGeom prst="rect">
            <a:avLst/>
          </a:prstGeom>
          <a:ln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body"/>
          </p:nvPr>
        </p:nvSpPr>
        <p:spPr>
          <a:xfrm>
            <a:off x="609480" y="1028880"/>
            <a:ext cx="10972440" cy="4552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2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SE" sz="2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SE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16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SE" sz="16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16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SE" sz="16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16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SE" sz="16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16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SE" sz="16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16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SE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449000" cy="75528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SE" sz="2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S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TextShape 3"/>
          <p:cNvSpPr txBox="1"/>
          <p:nvPr/>
        </p:nvSpPr>
        <p:spPr>
          <a:xfrm>
            <a:off x="704880" y="6353280"/>
            <a:ext cx="8730720" cy="2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fld id="{0A29BD8E-B462-4F3F-A6A2-38D94D8059A4}" type="slidenum">
              <a:rPr b="0" lang="en-US" sz="1400" spc="-1" strike="noStrike">
                <a:latin typeface="Arial"/>
              </a:rPr>
              <a:t>1</a:t>
            </a:fld>
            <a:r>
              <a:rPr b="0" lang="en-US" sz="1400" spc="-1" strike="noStrike">
                <a:latin typeface="Arial"/>
              </a:rPr>
              <a:t> 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    Elin Bergeås Kuutmann, 15 June 2022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endParaRPr b="0" lang="en-US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15440" y="592920"/>
            <a:ext cx="11360160" cy="7632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7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15440" y="1536120"/>
            <a:ext cx="11360160" cy="4554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8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7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7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50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7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7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11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7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7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75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7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7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3" name="Bildobjekt 4" descr=""/>
          <p:cNvPicPr/>
          <p:nvPr/>
        </p:nvPicPr>
        <p:blipFill>
          <a:blip r:embed="rId2"/>
          <a:stretch/>
        </p:blipFill>
        <p:spPr>
          <a:xfrm>
            <a:off x="11103120" y="5806080"/>
            <a:ext cx="863280" cy="863280"/>
          </a:xfrm>
          <a:prstGeom prst="rect">
            <a:avLst/>
          </a:prstGeom>
          <a:ln>
            <a:noFill/>
          </a:ln>
        </p:spPr>
      </p:pic>
      <p:sp>
        <p:nvSpPr>
          <p:cNvPr id="84" name="TextShape 3"/>
          <p:cNvSpPr txBox="1"/>
          <p:nvPr/>
        </p:nvSpPr>
        <p:spPr>
          <a:xfrm>
            <a:off x="705240" y="6353280"/>
            <a:ext cx="8730720" cy="2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fld id="{0E98EA8D-2A96-4DBC-820E-00D0A724EBA0}" type="slidenum">
              <a:rPr b="0" lang="en-US" sz="1400" spc="-1" strike="noStrike">
                <a:latin typeface="Arial"/>
              </a:rPr>
              <a:t>1</a:t>
            </a:fld>
            <a:r>
              <a:rPr b="0" lang="en-US" sz="1400" spc="-1" strike="noStrike">
                <a:latin typeface="Arial"/>
              </a:rPr>
              <a:t> 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    Elin Bergeås Kuutmann, 15 June 2022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r>
              <a:rPr b="0" lang="en-US" sz="1400" spc="-1" strike="noStrike">
                <a:latin typeface="Arial"/>
              </a:rPr>
              <a:t>	</a:t>
            </a:r>
            <a:endParaRPr b="0" lang="en-US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914400" y="1122480"/>
            <a:ext cx="1036296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90000"/>
              </a:lnSpc>
            </a:pPr>
            <a:r>
              <a:rPr b="0" lang="sv-SE" sz="6000" spc="-1" strike="noStrike">
                <a:solidFill>
                  <a:srgbClr val="000000"/>
                </a:solidFill>
                <a:latin typeface="Calibri Light"/>
              </a:rPr>
              <a:t>Klicka här för </a:t>
            </a:r>
            <a:r>
              <a:rPr b="0" lang="sv-SE" sz="6000" spc="-1" strike="noStrike">
                <a:solidFill>
                  <a:srgbClr val="000000"/>
                </a:solidFill>
                <a:latin typeface="Calibri Light"/>
              </a:rPr>
              <a:t>att ändra </a:t>
            </a:r>
            <a:r>
              <a:rPr b="0" lang="sv-SE" sz="6000" spc="-1" strike="noStrike">
                <a:solidFill>
                  <a:srgbClr val="000000"/>
                </a:solidFill>
                <a:latin typeface="Calibri Light"/>
              </a:rPr>
              <a:t>mall för </a:t>
            </a:r>
            <a:r>
              <a:rPr b="0" lang="sv-SE" sz="6000" spc="-1" strike="noStrike">
                <a:solidFill>
                  <a:srgbClr val="000000"/>
                </a:solidFill>
                <a:latin typeface="Calibri Light"/>
              </a:rPr>
              <a:t>rubrikformat</a:t>
            </a:r>
            <a:endParaRPr b="0" lang="sv-SE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3ACC1257-1786-4A1D-A112-B884E10F8094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6/15/22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85BAEB7-C780-4A58-8F3A-84D5A10AC72B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sv-SE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sv-SE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sv-SE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sv-SE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sv-SE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sv-SE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sv-SE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hyperlink" Target="https://arxiv.org/abs/2202.00037" TargetMode="External"/><Relationship Id="rId2" Type="http://schemas.openxmlformats.org/officeDocument/2006/relationships/image" Target="../media/image28.png"/><Relationship Id="rId3" Type="http://schemas.openxmlformats.org/officeDocument/2006/relationships/slideLayout" Target="../slideLayouts/slideLayout2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hyperlink" Target="https://arxiv.org/abs/2203.07270" TargetMode="External"/><Relationship Id="rId4" Type="http://schemas.openxmlformats.org/officeDocument/2006/relationships/slideLayout" Target="../slideLayouts/slideLayout2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slideLayout" Target="../slideLayouts/slideLayout2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s://indico.cern.ch/event/1126478/contributions/4867908/" TargetMode="External"/><Relationship Id="rId2" Type="http://schemas.openxmlformats.org/officeDocument/2006/relationships/image" Target="../media/image33.png"/><Relationship Id="rId3" Type="http://schemas.openxmlformats.org/officeDocument/2006/relationships/slideLayout" Target="../slideLayouts/slideLayout2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4.tif"/><Relationship Id="rId2" Type="http://schemas.openxmlformats.org/officeDocument/2006/relationships/image" Target="../media/image35.tif"/><Relationship Id="rId3" Type="http://schemas.openxmlformats.org/officeDocument/2006/relationships/slideLayout" Target="../slideLayouts/slideLayout2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2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7.wmf"/><Relationship Id="rId2" Type="http://schemas.openxmlformats.org/officeDocument/2006/relationships/image" Target="../media/image38.wmf"/><Relationship Id="rId3" Type="http://schemas.openxmlformats.org/officeDocument/2006/relationships/hyperlink" Target="https://arxiv.org/abs/2202.13801" TargetMode="External"/><Relationship Id="rId4" Type="http://schemas.openxmlformats.org/officeDocument/2006/relationships/slideLayout" Target="../slideLayouts/slideLayout2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slideLayout" Target="../slideLayouts/slideLayout2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hyperlink" Target="https://www.fysik.su.se/english/research/hosted-research-projects/shift" TargetMode="External"/><Relationship Id="rId2" Type="http://schemas.openxmlformats.org/officeDocument/2006/relationships/image" Target="../media/image41.png"/><Relationship Id="rId3" Type="http://schemas.openxmlformats.org/officeDocument/2006/relationships/slideLayout" Target="../slideLayouts/slideLayout2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gif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hyperlink" Target="https://arxiv.org/abs/2111.04775" TargetMode="External"/><Relationship Id="rId5" Type="http://schemas.openxmlformats.org/officeDocument/2006/relationships/image" Target="../media/image22.png"/><Relationship Id="rId6" Type="http://schemas.openxmlformats.org/officeDocument/2006/relationships/slideLayout" Target="../slideLayouts/slideLayout2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hyperlink" Target="https://link.springer.com/article/10.1007/JHEP04(2021)174" TargetMode="External"/><Relationship Id="rId4" Type="http://schemas.openxmlformats.org/officeDocument/2006/relationships/hyperlink" Target="https://arxiv.org/abs/1508.06608" TargetMode="External"/><Relationship Id="rId5" Type="http://schemas.openxmlformats.org/officeDocument/2006/relationships/slideLayout" Target="../slideLayouts/slideLayout2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hyperlink" Target="https://indico.cern.ch/event/1126478/contributions/4867906/" TargetMode="External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3966120" y="5666400"/>
            <a:ext cx="7981560" cy="10746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TextShape 2"/>
          <p:cNvSpPr txBox="1"/>
          <p:nvPr/>
        </p:nvSpPr>
        <p:spPr>
          <a:xfrm>
            <a:off x="537120" y="2589120"/>
            <a:ext cx="11512080" cy="2460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tIns="91440" bIns="91440">
            <a:norm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SHIFT (Solving the Higgs Fine-tuning problem with Top partners)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Funded by the Knut &amp; Alice Wallenberg foundation 2018 – June 2023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64" name="Bildobjekt 8" descr=""/>
          <p:cNvPicPr/>
          <p:nvPr/>
        </p:nvPicPr>
        <p:blipFill>
          <a:blip r:embed="rId1"/>
          <a:stretch/>
        </p:blipFill>
        <p:spPr>
          <a:xfrm>
            <a:off x="4733280" y="4226400"/>
            <a:ext cx="2088360" cy="1985760"/>
          </a:xfrm>
          <a:prstGeom prst="rect">
            <a:avLst/>
          </a:prstGeom>
          <a:ln>
            <a:noFill/>
          </a:ln>
        </p:spPr>
      </p:pic>
      <p:sp>
        <p:nvSpPr>
          <p:cNvPr id="165" name="TextShape 3"/>
          <p:cNvSpPr txBox="1"/>
          <p:nvPr/>
        </p:nvSpPr>
        <p:spPr>
          <a:xfrm>
            <a:off x="272880" y="272880"/>
            <a:ext cx="11620440" cy="1611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spcBef>
                <a:spcPts val="1191"/>
              </a:spcBef>
              <a:spcAft>
                <a:spcPts val="992"/>
              </a:spcAft>
            </a:pPr>
            <a:r>
              <a:rPr b="0" lang="en-US" sz="3600" spc="-1" strike="noStrike">
                <a:latin typeface="Arial"/>
              </a:rPr>
              <a:t>The SHIFT project:</a:t>
            </a:r>
            <a:br/>
            <a:r>
              <a:rPr b="0" lang="en-US" sz="3600" spc="-1" strike="noStrike">
                <a:latin typeface="Arial"/>
              </a:rPr>
              <a:t>status and prospects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66" name="TextShape 4"/>
          <p:cNvSpPr txBox="1"/>
          <p:nvPr/>
        </p:nvSpPr>
        <p:spPr>
          <a:xfrm>
            <a:off x="134640" y="1755360"/>
            <a:ext cx="11984040" cy="768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/>
            <a:r>
              <a:rPr b="0" lang="en-US" sz="2200" spc="-1" strike="noStrike">
                <a:solidFill>
                  <a:srgbClr val="000000"/>
                </a:solidFill>
                <a:latin typeface="Arial"/>
                <a:ea typeface="Arial"/>
              </a:rPr>
              <a:t>Elin Bergeås Kuutmann </a:t>
            </a:r>
            <a:br/>
            <a:r>
              <a:rPr b="0" lang="en-US" sz="2200" spc="-1" strike="noStrike">
                <a:solidFill>
                  <a:srgbClr val="000000"/>
                </a:solidFill>
                <a:latin typeface="Arial"/>
                <a:ea typeface="Arial"/>
              </a:rPr>
              <a:t>on behalf of the SHIFT project</a:t>
            </a:r>
            <a:endParaRPr b="0" lang="en-US" sz="2200" spc="-1" strike="noStrike">
              <a:latin typeface="Arial"/>
            </a:endParaRPr>
          </a:p>
        </p:txBody>
      </p:sp>
      <p:pic>
        <p:nvPicPr>
          <p:cNvPr id="167" name="Google Shape;122;p21" descr=""/>
          <p:cNvPicPr/>
          <p:nvPr/>
        </p:nvPicPr>
        <p:blipFill>
          <a:blip r:embed="rId2"/>
          <a:stretch/>
        </p:blipFill>
        <p:spPr>
          <a:xfrm>
            <a:off x="77760" y="27720"/>
            <a:ext cx="2227680" cy="2298240"/>
          </a:xfrm>
          <a:prstGeom prst="rect">
            <a:avLst/>
          </a:prstGeom>
          <a:ln>
            <a:noFill/>
          </a:ln>
        </p:spPr>
      </p:pic>
      <p:pic>
        <p:nvPicPr>
          <p:cNvPr id="168" name="Google Shape;123;p21" descr=""/>
          <p:cNvPicPr/>
          <p:nvPr/>
        </p:nvPicPr>
        <p:blipFill>
          <a:blip r:embed="rId3"/>
          <a:stretch/>
        </p:blipFill>
        <p:spPr>
          <a:xfrm>
            <a:off x="9619920" y="507960"/>
            <a:ext cx="2198160" cy="981360"/>
          </a:xfrm>
          <a:prstGeom prst="rect">
            <a:avLst/>
          </a:prstGeom>
          <a:ln>
            <a:noFill/>
          </a:ln>
        </p:spPr>
      </p:pic>
      <p:pic>
        <p:nvPicPr>
          <p:cNvPr id="169" name="Picture 7" descr=""/>
          <p:cNvPicPr/>
          <p:nvPr/>
        </p:nvPicPr>
        <p:blipFill>
          <a:blip r:embed="rId4"/>
          <a:stretch/>
        </p:blipFill>
        <p:spPr>
          <a:xfrm>
            <a:off x="8420760" y="4293360"/>
            <a:ext cx="2293920" cy="2013120"/>
          </a:xfrm>
          <a:prstGeom prst="rect">
            <a:avLst/>
          </a:prstGeom>
          <a:ln>
            <a:noFill/>
          </a:ln>
        </p:spPr>
      </p:pic>
      <p:pic>
        <p:nvPicPr>
          <p:cNvPr id="170" name="" descr=""/>
          <p:cNvPicPr/>
          <p:nvPr/>
        </p:nvPicPr>
        <p:blipFill>
          <a:blip r:embed="rId5"/>
          <a:stretch/>
        </p:blipFill>
        <p:spPr>
          <a:xfrm>
            <a:off x="1621080" y="4345560"/>
            <a:ext cx="1613520" cy="1788480"/>
          </a:xfrm>
          <a:prstGeom prst="rect">
            <a:avLst/>
          </a:prstGeom>
          <a:ln>
            <a:noFill/>
          </a:ln>
        </p:spPr>
      </p:pic>
      <p:sp>
        <p:nvSpPr>
          <p:cNvPr id="171" name="TextShape 5"/>
          <p:cNvSpPr txBox="1"/>
          <p:nvPr/>
        </p:nvSpPr>
        <p:spPr>
          <a:xfrm>
            <a:off x="41040" y="6268680"/>
            <a:ext cx="1874520" cy="4593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r>
              <a:rPr b="0" lang="en-US" sz="1500" spc="-1" strike="noStrike">
                <a:solidFill>
                  <a:srgbClr val="ffffff"/>
                </a:solidFill>
                <a:latin typeface="Arial"/>
              </a:rPr>
              <a:t>news.com.au</a:t>
            </a:r>
            <a:endParaRPr b="0" lang="en-US" sz="15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240120" y="122040"/>
            <a:ext cx="10959480" cy="705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SE" sz="3600" spc="-1" strike="noStrike">
                <a:solidFill>
                  <a:srgbClr val="000000"/>
                </a:solidFill>
                <a:latin typeface="Arial"/>
                <a:ea typeface="Arial"/>
              </a:rPr>
              <a:t>Composite Higgs: Experimental searches</a:t>
            </a:r>
            <a:endParaRPr b="0" lang="en-SE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TextShape 2"/>
          <p:cNvSpPr txBox="1"/>
          <p:nvPr/>
        </p:nvSpPr>
        <p:spPr>
          <a:xfrm>
            <a:off x="312120" y="694800"/>
            <a:ext cx="6483960" cy="527508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15000"/>
              </a:lnSpc>
              <a:spcAft>
                <a:spcPts val="567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SHIFT participants: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E. Bergeås Kuutmann, V. Ellajosyula, T. Mathisen, L. Panizzi (STA)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ATLAS and CMS have searched for VLQs, but </a:t>
            </a:r>
            <a:r>
              <a:rPr b="0" i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only decaying into SM particles.</a:t>
            </a:r>
            <a:endParaRPr b="0" lang="en-US" sz="1800" spc="-1" strike="noStrike">
              <a:latin typeface="Arial"/>
            </a:endParaRPr>
          </a:p>
          <a:p>
            <a:pPr marL="216000" indent="-216000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In compositeness (and other BSM theories), we get pNGBs as scalars 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, which </a:t>
            </a:r>
            <a:r>
              <a:rPr b="1" lang="en-US" sz="1800" spc="-1" strike="noStrike">
                <a:solidFill>
                  <a:srgbClr val="800000"/>
                </a:solidFill>
                <a:latin typeface="Arial"/>
                <a:ea typeface="Arial"/>
              </a:rPr>
              <a:t>can occur in the decay </a:t>
            </a:r>
            <a:r>
              <a:rPr b="1" lang="en-US" sz="1800" spc="-1" strike="noStrike">
                <a:solidFill>
                  <a:srgbClr val="800000"/>
                </a:solidFill>
                <a:latin typeface="Arial"/>
                <a:ea typeface="Arial"/>
              </a:rPr>
              <a:t>chain</a:t>
            </a:r>
            <a:endParaRPr b="0" lang="en-US" sz="1800" spc="-1" strike="noStrike">
              <a:latin typeface="Arial"/>
            </a:endParaRPr>
          </a:p>
          <a:p>
            <a:pPr marL="216000" indent="-216000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If so, the stated limits could be 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wrong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! </a:t>
            </a:r>
            <a:endParaRPr b="0" lang="en-US" sz="1800" spc="-1" strike="noStrike">
              <a:latin typeface="Arial"/>
            </a:endParaRPr>
          </a:p>
          <a:p>
            <a:pPr marL="216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Phenomenological study for prospects in Run 2 and Run 3 evaluated in 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JHEP05(2020)028 (1907.05929),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a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SHIFT phenomenology paper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567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Search for pairs of top-like VLQ (T)</a:t>
            </a:r>
            <a:br/>
            <a:br/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567"/>
              </a:spcAft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Decay signature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2 photons, one 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b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-jet + lots of energy.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567"/>
              </a:spcAft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The only VLQ -&gt; BSM analysis in ATLAS!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23" name="Google Shape;135;p22" descr=""/>
          <p:cNvPicPr/>
          <p:nvPr/>
        </p:nvPicPr>
        <p:blipFill>
          <a:blip r:embed="rId1"/>
          <a:stretch/>
        </p:blipFill>
        <p:spPr>
          <a:xfrm>
            <a:off x="6754680" y="4303440"/>
            <a:ext cx="4309920" cy="1447920"/>
          </a:xfrm>
          <a:prstGeom prst="rect">
            <a:avLst/>
          </a:prstGeom>
          <a:ln>
            <a:noFill/>
          </a:ln>
        </p:spPr>
      </p:pic>
      <p:pic>
        <p:nvPicPr>
          <p:cNvPr id="224" name="Google Shape;136;p22" descr=""/>
          <p:cNvPicPr/>
          <p:nvPr/>
        </p:nvPicPr>
        <p:blipFill>
          <a:blip r:embed="rId2"/>
          <a:stretch/>
        </p:blipFill>
        <p:spPr>
          <a:xfrm>
            <a:off x="8371080" y="766440"/>
            <a:ext cx="3606480" cy="2951640"/>
          </a:xfrm>
          <a:prstGeom prst="rect">
            <a:avLst/>
          </a:prstGeom>
          <a:ln>
            <a:noFill/>
          </a:ln>
        </p:spPr>
      </p:pic>
      <p:sp>
        <p:nvSpPr>
          <p:cNvPr id="225" name="TextShape 3"/>
          <p:cNvSpPr txBox="1"/>
          <p:nvPr/>
        </p:nvSpPr>
        <p:spPr>
          <a:xfrm>
            <a:off x="9002880" y="3813120"/>
            <a:ext cx="2887200" cy="31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Plots from JHEP05(2020)028</a:t>
            </a:r>
            <a:endParaRPr b="0" lang="en-US" sz="16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6" name="Formula 4"/>
              <p:cNvSpPr txBox="1"/>
              <p:nvPr/>
            </p:nvSpPr>
            <p:spPr>
              <a:xfrm>
                <a:off x="438480" y="4547160"/>
                <a:ext cx="2136600" cy="2631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T</m:t>
                    </m:r>
                    <m:acc>
                      <m:accPr>
                        <m:chr m:val="¯"/>
                      </m:accPr>
                      <m:e>
                        <m:r>
                          <m:t xml:space="preserve">T</m:t>
                        </m:r>
                      </m:e>
                    </m:acc>
                    <m:r>
                      <m:t xml:space="preserve">→</m:t>
                    </m:r>
                    <m:r>
                      <m:t xml:space="preserve">St</m:t>
                    </m:r>
                    <m:r>
                      <m:t xml:space="preserve">+</m:t>
                    </m:r>
                    <m:r>
                      <m:t xml:space="preserve">X</m:t>
                    </m:r>
                    <m:r>
                      <m:t xml:space="preserve">,</m:t>
                    </m:r>
                    <m:r>
                      <m:t xml:space="preserve"> </m:t>
                    </m:r>
                    <m:r>
                      <m:t xml:space="preserve">S</m:t>
                    </m:r>
                    <m:r>
                      <m:t xml:space="preserve">→</m:t>
                    </m:r>
                    <m:r>
                      <m:t xml:space="preserve">γ</m:t>
                    </m:r>
                    <m:r>
                      <m:t xml:space="preserve">γ</m:t>
                    </m:r>
                  </m:oMath>
                </a14:m>
              </a:p>
            </p:txBody>
          </p:sp>
        </mc:Choice>
        <mc:Fallback/>
      </mc:AlternateContent>
    </p:spTree>
  </p:cSld>
  <p:timing>
    <p:tnLst>
      <p:par>
        <p:cTn id="181" dur="indefinite" restart="never" nodeType="tmRoot">
          <p:childTnLst>
            <p:seq>
              <p:cTn id="182" dur="indefinite" nodeType="mainSeq">
                <p:childTnLst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163440" y="157320"/>
            <a:ext cx="11360160" cy="7632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Vector-like quarks in composite Higgs models</a:t>
            </a:r>
            <a:br/>
            <a:r>
              <a:rPr b="0" lang="en-US" sz="1800" spc="-1" strike="noStrike" u="sng">
                <a:solidFill>
                  <a:srgbClr val="0097a7"/>
                </a:solidFill>
                <a:uFillTx/>
                <a:latin typeface="Arial"/>
                <a:ea typeface="Arial"/>
                <a:hlinkClick r:id="rId1"/>
              </a:rPr>
              <a:t>arXiv: 2202.00037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A Banerjee, D B Franzosi, G Ferretti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8" name="Google Shape;103;p19" descr=""/>
          <p:cNvPicPr/>
          <p:nvPr/>
        </p:nvPicPr>
        <p:blipFill>
          <a:blip r:embed="rId2"/>
          <a:stretch/>
        </p:blipFill>
        <p:spPr>
          <a:xfrm>
            <a:off x="7480800" y="1209240"/>
            <a:ext cx="4585320" cy="4362480"/>
          </a:xfrm>
          <a:prstGeom prst="rect">
            <a:avLst/>
          </a:prstGeom>
          <a:ln>
            <a:noFill/>
          </a:ln>
        </p:spPr>
      </p:pic>
      <p:sp>
        <p:nvSpPr>
          <p:cNvPr id="229" name="CustomShape 2"/>
          <p:cNvSpPr/>
          <p:nvPr/>
        </p:nvSpPr>
        <p:spPr>
          <a:xfrm>
            <a:off x="91440" y="1533960"/>
            <a:ext cx="7653240" cy="353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/>
          <a:p>
            <a:pPr>
              <a:lnSpc>
                <a:spcPct val="105000"/>
              </a:lnSpc>
              <a:spcAft>
                <a:spcPts val="1199"/>
              </a:spcAft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VLQs in SU(5)/SO(5) model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 can have significant BRs to the new scalars and 3</a:t>
            </a:r>
            <a:r>
              <a:rPr b="0" lang="en-US" sz="2000" spc="-1" strike="noStrike" baseline="101000">
                <a:solidFill>
                  <a:srgbClr val="000000"/>
                </a:solidFill>
                <a:latin typeface="Arial"/>
                <a:ea typeface="Arial"/>
              </a:rPr>
              <a:t>rd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 gen quark, compared to the SM channels. 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Amongst the most promising signatures at the LHC are final states containing a diphoton resonance along with a top quark.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Systematic construction of the general low energy Lagrangian to study the phenomenology of VLQs and pNGBs.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5000"/>
              </a:lnSpc>
              <a:spcAft>
                <a:spcPts val="1199"/>
              </a:spcAf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Emphasis on the 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specific pattern in the VLQ spectrum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 arising in this class of models, especially focusing on the 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presence of nearly degenerate states.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221" dur="indefinite" restart="never" nodeType="tmRoot">
          <p:childTnLst>
            <p:seq>
              <p:cTn id="222" dur="indefinite" nodeType="mainSeq">
                <p:childTnLst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199440" y="91800"/>
            <a:ext cx="11360160" cy="11617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Compositeness phenomenology 2:</a:t>
            </a:r>
            <a:br/>
            <a:r>
              <a:rPr b="0" lang="en-US" sz="2600" spc="-1" strike="noStrike">
                <a:solidFill>
                  <a:srgbClr val="000000"/>
                </a:solidFill>
                <a:latin typeface="Arial"/>
                <a:ea typeface="Arial"/>
              </a:rPr>
              <a:t>Snowmass contribution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1" name="Google Shape;111;p20" descr=""/>
          <p:cNvPicPr/>
          <p:nvPr/>
        </p:nvPicPr>
        <p:blipFill>
          <a:blip r:embed="rId1"/>
          <a:stretch/>
        </p:blipFill>
        <p:spPr>
          <a:xfrm>
            <a:off x="227520" y="2668680"/>
            <a:ext cx="6102360" cy="3728520"/>
          </a:xfrm>
          <a:prstGeom prst="rect">
            <a:avLst/>
          </a:prstGeom>
          <a:ln>
            <a:noFill/>
          </a:ln>
        </p:spPr>
      </p:pic>
      <p:sp>
        <p:nvSpPr>
          <p:cNvPr id="232" name="TextShape 2"/>
          <p:cNvSpPr txBox="1"/>
          <p:nvPr/>
        </p:nvSpPr>
        <p:spPr>
          <a:xfrm>
            <a:off x="224640" y="942480"/>
            <a:ext cx="5776560" cy="19155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1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Summary plots of exclusion limits </a:t>
            </a:r>
            <a:r>
              <a:rPr b="1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for pNGBs  and VLQs</a:t>
            </a:r>
            <a:r>
              <a:rPr b="0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 using </a:t>
            </a:r>
            <a:r>
              <a:rPr b="0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currently available information. </a:t>
            </a:r>
            <a:endParaRPr b="0" lang="en-US" sz="259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</a:pPr>
            <a:r>
              <a:rPr b="0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Also describes a general </a:t>
            </a:r>
            <a:r>
              <a:rPr b="0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parametrisation implemented in a  </a:t>
            </a:r>
            <a:r>
              <a:rPr b="0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software for Monte Carlo </a:t>
            </a:r>
            <a:r>
              <a:rPr b="0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simulations and study the </a:t>
            </a:r>
            <a:r>
              <a:rPr b="1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SU(5) / </a:t>
            </a:r>
            <a:r>
              <a:rPr b="1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SO(5) scenario</a:t>
            </a:r>
            <a:r>
              <a:rPr b="0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 as a concrete </a:t>
            </a:r>
            <a:r>
              <a:rPr b="0" lang="en-US" sz="2590" spc="-1" strike="noStrike">
                <a:solidFill>
                  <a:srgbClr val="595959"/>
                </a:solidFill>
                <a:latin typeface="Arial"/>
                <a:ea typeface="Arial"/>
              </a:rPr>
              <a:t>example.</a:t>
            </a:r>
            <a:endParaRPr b="0" lang="en-US" sz="25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3" name="Google Shape;113;p20" descr=""/>
          <p:cNvPicPr/>
          <p:nvPr/>
        </p:nvPicPr>
        <p:blipFill>
          <a:blip r:embed="rId2"/>
          <a:stretch/>
        </p:blipFill>
        <p:spPr>
          <a:xfrm>
            <a:off x="6095880" y="675000"/>
            <a:ext cx="5887080" cy="5646600"/>
          </a:xfrm>
          <a:prstGeom prst="rect">
            <a:avLst/>
          </a:prstGeom>
          <a:ln>
            <a:noFill/>
          </a:ln>
        </p:spPr>
      </p:pic>
      <p:sp>
        <p:nvSpPr>
          <p:cNvPr id="234" name="TextShape 3"/>
          <p:cNvSpPr txBox="1"/>
          <p:nvPr/>
        </p:nvSpPr>
        <p:spPr>
          <a:xfrm>
            <a:off x="5919840" y="105480"/>
            <a:ext cx="6069960" cy="1114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 u="sng">
                <a:solidFill>
                  <a:srgbClr val="0097a7"/>
                </a:solidFill>
                <a:uFillTx/>
                <a:latin typeface="Arial"/>
                <a:ea typeface="Arial"/>
                <a:hlinkClick r:id="rId3"/>
              </a:rPr>
              <a:t>arXiv: 2203.07270</a:t>
            </a:r>
            <a:r>
              <a:rPr b="0" lang="en-US" sz="1800" spc="-1" strike="noStrike">
                <a:solidFill>
                  <a:srgbClr val="595959"/>
                </a:solidFill>
                <a:latin typeface="Arial"/>
                <a:ea typeface="Arial"/>
              </a:rPr>
              <a:t>  SHIFT contribution: </a:t>
            </a:r>
            <a:r>
              <a:rPr b="0" lang="en-US" sz="1800" spc="-1" strike="noStrike" u="sng">
                <a:solidFill>
                  <a:srgbClr val="595959"/>
                </a:solidFill>
                <a:uFillTx/>
                <a:latin typeface="Arial"/>
                <a:ea typeface="Arial"/>
              </a:rPr>
              <a:t>A Banerjee, D B Franzosi, G Ferretti, L Panizzi</a:t>
            </a:r>
            <a:br/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229" dur="indefinite" restart="never" nodeType="tmRoot">
          <p:childTnLst>
            <p:seq>
              <p:cTn id="230" dur="indefinite" nodeType="mainSeq">
                <p:childTnLst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271440" y="196920"/>
            <a:ext cx="11360160" cy="1209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Compositeness phenomenology 3: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Vector-like tops decaying to S</a:t>
            </a:r>
            <a:r>
              <a:rPr b="0" lang="en-US" sz="2800" spc="-1" strike="noStrike" baseline="70000">
                <a:solidFill>
                  <a:srgbClr val="000000"/>
                </a:solidFill>
                <a:latin typeface="Arial"/>
                <a:ea typeface="Arial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b</a:t>
            </a:r>
            <a:br/>
            <a:r>
              <a:rPr b="0" lang="en-US" sz="16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R. Benbrik, EBK, V. Ellajosyula, S. Moretti, L. Panizzi, S. Johansson Nyberg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415440" y="1536120"/>
            <a:ext cx="8025120" cy="45547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Previous pheno study to estimate sensitivity for 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Ubuntu"/>
              </a:rPr>
              <a:t>→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S</a:t>
            </a:r>
            <a:r>
              <a:rPr b="0" lang="en-US" sz="1800" spc="-1" strike="noStrike" baseline="70000">
                <a:solidFill>
                  <a:srgbClr val="000000"/>
                </a:solidFill>
                <a:latin typeface="Arial"/>
                <a:ea typeface="Arial"/>
              </a:rPr>
              <a:t>0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t 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(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JHEP05(2020)028 (1907.05929),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the SHIFT phenomenology paper 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Newer possibilities include 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Ubuntu"/>
              </a:rPr>
              <a:t>→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</a:t>
            </a:r>
            <a:r>
              <a:rPr b="0" lang="en-US" sz="1800" spc="-1" strike="noStrike" baseline="70000">
                <a:solidFill>
                  <a:srgbClr val="000000"/>
                </a:solidFill>
                <a:latin typeface="Arial"/>
                <a:ea typeface="Arial"/>
              </a:rPr>
              <a:t>+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T as a part of a doublet (T B) in models such as 2HDM+VLQ gives significant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branching into S</a:t>
            </a:r>
            <a:r>
              <a:rPr b="0" lang="en-US" sz="1800" spc="-1" strike="noStrike" baseline="70000">
                <a:solidFill>
                  <a:srgbClr val="000000"/>
                </a:solidFill>
                <a:latin typeface="Arial"/>
                <a:ea typeface="Arial"/>
              </a:rPr>
              <a:t>+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b, and S</a:t>
            </a:r>
            <a:r>
              <a:rPr b="0" lang="en-US" sz="1800" spc="-1" strike="noStrike" baseline="70000">
                <a:solidFill>
                  <a:srgbClr val="000000"/>
                </a:solidFill>
                <a:latin typeface="Arial"/>
                <a:ea typeface="Arial"/>
              </a:rPr>
              <a:t>+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can further decay into </a:t>
            </a:r>
            <a:r>
              <a:rPr b="0" lang="en-US" sz="1800" spc="-1" strike="noStrike">
                <a:solidFill>
                  <a:srgbClr val="000000"/>
                </a:solidFill>
                <a:latin typeface="Symbol"/>
                <a:ea typeface="Arial"/>
              </a:rPr>
              <a:t>tn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Pheno analysis 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performed by MSc 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student, Simon 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Johansson Nyberg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7" name="" descr=""/>
          <p:cNvPicPr/>
          <p:nvPr/>
        </p:nvPicPr>
        <p:blipFill>
          <a:blip r:embed="rId1"/>
          <a:stretch/>
        </p:blipFill>
        <p:spPr>
          <a:xfrm>
            <a:off x="8994240" y="196920"/>
            <a:ext cx="2819160" cy="2453400"/>
          </a:xfrm>
          <a:prstGeom prst="rect">
            <a:avLst/>
          </a:prstGeom>
          <a:ln>
            <a:noFill/>
          </a:ln>
        </p:spPr>
      </p:pic>
      <p:pic>
        <p:nvPicPr>
          <p:cNvPr id="238" name="Google Shape;128;p22" descr=""/>
          <p:cNvPicPr/>
          <p:nvPr/>
        </p:nvPicPr>
        <p:blipFill>
          <a:blip r:embed="rId2"/>
          <a:stretch/>
        </p:blipFill>
        <p:spPr>
          <a:xfrm>
            <a:off x="2793960" y="3463560"/>
            <a:ext cx="9391680" cy="2291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7" dur="indefinite" restart="never" nodeType="tmRoot">
          <p:childTnLst>
            <p:seq>
              <p:cTn id="238" dur="indefinite" nodeType="mainSeq">
                <p:childTnLst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271440" y="196920"/>
            <a:ext cx="11360160" cy="1209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Search for signature of an extended Higgs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sector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379440" y="816120"/>
            <a:ext cx="8025120" cy="45547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Y. Andrean, C. Clement, L. Pereira, S. Strandberg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The extension gives out </a:t>
            </a:r>
            <a:r>
              <a:rPr b="0" lang="en-US" sz="2000" spc="-1" strike="noStrike">
                <a:solidFill>
                  <a:srgbClr val="800000"/>
                </a:solidFill>
                <a:latin typeface="Arial"/>
                <a:ea typeface="Arial"/>
              </a:rPr>
              <a:t>multiple extra scalar particles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Here focus on asymmetric decay of X-&gt;SH 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where X (S) is a heavier (lighter) scalar.</a:t>
            </a:r>
            <a:br/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First in ATLAS for search of this model.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See talk by Y. Andrean earlier today, </a:t>
            </a:r>
            <a:r>
              <a:rPr b="0" i="1" lang="en-US" sz="2000" spc="-1" strike="noStrike" u="sng">
                <a:solidFill>
                  <a:srgbClr val="0563c1"/>
                </a:solidFill>
                <a:uFillTx/>
                <a:latin typeface="Arial"/>
                <a:ea typeface="Arial"/>
                <a:hlinkClick r:id="rId1"/>
              </a:rPr>
              <a:t>link</a:t>
            </a:r>
            <a:r>
              <a:rPr b="0" i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1" name="Picture 2" descr=""/>
          <p:cNvPicPr/>
          <p:nvPr/>
        </p:nvPicPr>
        <p:blipFill>
          <a:blip r:embed="rId2"/>
          <a:stretch/>
        </p:blipFill>
        <p:spPr>
          <a:xfrm>
            <a:off x="7167960" y="2328480"/>
            <a:ext cx="3832920" cy="1468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3" dur="indefinite" restart="never" nodeType="tmRoot">
          <p:childTnLst>
            <p:seq>
              <p:cTn id="254" dur="indefinite" nodeType="mainSeq">
                <p:childTnLst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271440" y="196920"/>
            <a:ext cx="11360160" cy="1209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Di-Higgs EFT &amp; top partner models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TextShape 2"/>
          <p:cNvSpPr txBox="1"/>
          <p:nvPr/>
        </p:nvSpPr>
        <p:spPr>
          <a:xfrm>
            <a:off x="415440" y="1140120"/>
            <a:ext cx="8025120" cy="45547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T. Carlson, L. Pereira, J. Sjölin, S. Strandberg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: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Effective field theory interpretations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of </a:t>
            </a:r>
            <a:r>
              <a:rPr b="0" lang="en-US" sz="1800" spc="-1" strike="noStrike">
                <a:solidFill>
                  <a:srgbClr val="800000"/>
                </a:solidFill>
                <a:latin typeface="Arial"/>
                <a:ea typeface="Arial"/>
              </a:rPr>
              <a:t>HH events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in the ATLAS detector using event reweighting.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Includes combination of decay channels.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For examples of public results see e.g. ATL-PHYS-PUB-2022-019 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(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also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C. Dimitriadi, A. Ferrari, S. Ördek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(UU))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See C. Dimitriadi's presentation earlier today.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4" name="Bildobjekt 7" descr=""/>
          <p:cNvPicPr/>
          <p:nvPr/>
        </p:nvPicPr>
        <p:blipFill>
          <a:blip r:embed="rId1"/>
          <a:stretch/>
        </p:blipFill>
        <p:spPr>
          <a:xfrm>
            <a:off x="8584200" y="1064880"/>
            <a:ext cx="3490560" cy="2315520"/>
          </a:xfrm>
          <a:prstGeom prst="rect">
            <a:avLst/>
          </a:prstGeom>
          <a:ln>
            <a:noFill/>
          </a:ln>
        </p:spPr>
      </p:pic>
      <p:sp>
        <p:nvSpPr>
          <p:cNvPr id="245" name="CustomShape 3"/>
          <p:cNvSpPr/>
          <p:nvPr/>
        </p:nvSpPr>
        <p:spPr>
          <a:xfrm>
            <a:off x="471600" y="4271760"/>
            <a:ext cx="7734600" cy="173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S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.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M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o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r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e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t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t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i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,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L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.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P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a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n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i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z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z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i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,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J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.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S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j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ö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l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i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n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,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H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.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W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a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l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t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a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r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: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S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i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m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p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l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i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f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i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e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d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t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o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p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p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a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r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t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n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e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r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m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o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d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e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l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s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i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n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H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U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b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k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-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0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0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,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y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w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-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b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y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u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x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-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x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46" name="Bildobjekt 10" descr=""/>
          <p:cNvPicPr/>
          <p:nvPr/>
        </p:nvPicPr>
        <p:blipFill>
          <a:blip r:embed="rId2"/>
          <a:stretch/>
        </p:blipFill>
        <p:spPr>
          <a:xfrm>
            <a:off x="8458920" y="3824280"/>
            <a:ext cx="3717000" cy="2787840"/>
          </a:xfrm>
          <a:prstGeom prst="rect">
            <a:avLst/>
          </a:prstGeom>
          <a:ln>
            <a:noFill/>
          </a:ln>
        </p:spPr>
      </p:pic>
      <p:sp>
        <p:nvSpPr>
          <p:cNvPr id="247" name="CustomShape 4"/>
          <p:cNvSpPr/>
          <p:nvPr/>
        </p:nvSpPr>
        <p:spPr>
          <a:xfrm>
            <a:off x="8910000" y="3701160"/>
            <a:ext cx="27417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HH decay to bb</a:t>
            </a:r>
            <a:r>
              <a:rPr b="0" i="1" lang="en-US" sz="1800" spc="-1" strike="noStrike">
                <a:solidFill>
                  <a:srgbClr val="000000"/>
                </a:solidFill>
                <a:latin typeface="Calibri"/>
              </a:rPr>
              <a:t>𝜏𝜏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261" dur="indefinite" restart="never" nodeType="tmRoot">
          <p:childTnLst>
            <p:seq>
              <p:cTn id="262" dur="indefinite" nodeType="mainSeq">
                <p:childTnLst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extShape 1"/>
          <p:cNvSpPr txBox="1"/>
          <p:nvPr/>
        </p:nvSpPr>
        <p:spPr>
          <a:xfrm>
            <a:off x="271440" y="196920"/>
            <a:ext cx="11360160" cy="1209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Indirect searches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Maybe the top partners exist but are beyond the reach of the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LHC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TextShape 2"/>
          <p:cNvSpPr txBox="1"/>
          <p:nvPr/>
        </p:nvSpPr>
        <p:spPr>
          <a:xfrm>
            <a:off x="415440" y="1140120"/>
            <a:ext cx="8025120" cy="45547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Electroweak phase transition in the SMEFT</a:t>
            </a:r>
            <a:r>
              <a:rPr b="0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E. Camargo-Molina, R. Enberg, J. Löfgren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/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See separate talk by R. Enberg earlier today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The aim is to connect electroweak symmetry breaking and the Higgs sector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to early-universe cosmology and ultimately to Higgs pair production and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gravitational waves.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J. High Energ. Phys. 2021, 127 (2021)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0" name="Google Shape;142;p24" descr=""/>
          <p:cNvPicPr/>
          <p:nvPr/>
        </p:nvPicPr>
        <p:blipFill>
          <a:blip r:embed="rId1"/>
          <a:stretch/>
        </p:blipFill>
        <p:spPr>
          <a:xfrm>
            <a:off x="2174400" y="3837600"/>
            <a:ext cx="8078400" cy="1676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5" dur="indefinite" restart="never" nodeType="tmRoot">
          <p:childTnLst>
            <p:seq>
              <p:cTn id="276" dur="indefinite" nodeType="mainSeq">
                <p:childTnLst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271440" y="196920"/>
            <a:ext cx="11360160" cy="1209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Indirect searches (cont.)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CustomShape 2"/>
          <p:cNvSpPr/>
          <p:nvPr/>
        </p:nvSpPr>
        <p:spPr>
          <a:xfrm>
            <a:off x="396000" y="1082880"/>
            <a:ext cx="5299200" cy="228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L. Barranco Navarro, D. Kim, J. Sjölin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: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Constraining top-Z couplings in ttWj events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.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The ttWj channel provides constraints to break degeneracies among top-Z related EFT operators derived from direct ttZ measurements.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Blinded data analysis Nabila Ahlgren’s PhD thesis (2020), unblinding of the data on-going.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Analysis inspired by arXiv:1511.03674.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53" name="Bildobjekt 5" descr=""/>
          <p:cNvPicPr/>
          <p:nvPr/>
        </p:nvPicPr>
        <p:blipFill>
          <a:blip r:embed="rId1"/>
          <a:stretch/>
        </p:blipFill>
        <p:spPr>
          <a:xfrm>
            <a:off x="5564880" y="1035000"/>
            <a:ext cx="6451200" cy="1587240"/>
          </a:xfrm>
          <a:prstGeom prst="rect">
            <a:avLst/>
          </a:prstGeom>
          <a:ln>
            <a:noFill/>
          </a:ln>
        </p:spPr>
      </p:pic>
      <p:pic>
        <p:nvPicPr>
          <p:cNvPr id="254" name="Bildobjekt 9" descr=""/>
          <p:cNvPicPr/>
          <p:nvPr/>
        </p:nvPicPr>
        <p:blipFill>
          <a:blip r:embed="rId2"/>
          <a:stretch/>
        </p:blipFill>
        <p:spPr>
          <a:xfrm>
            <a:off x="7174440" y="4066920"/>
            <a:ext cx="4118040" cy="2081880"/>
          </a:xfrm>
          <a:prstGeom prst="rect">
            <a:avLst/>
          </a:prstGeom>
          <a:ln>
            <a:noFill/>
          </a:ln>
        </p:spPr>
      </p:pic>
      <p:sp>
        <p:nvSpPr>
          <p:cNvPr id="255" name="CustomShape 3"/>
          <p:cNvSpPr/>
          <p:nvPr/>
        </p:nvSpPr>
        <p:spPr>
          <a:xfrm>
            <a:off x="299160" y="4128480"/>
            <a:ext cx="7527960" cy="146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</a:rPr>
              <a:t>K. Gellerstedt, J. Sjölin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: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Use of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Fourier methods</a:t>
            </a:r>
            <a:r>
              <a:rPr b="0" lang="en-US" sz="1800" spc="-1" strike="noStrike">
                <a:solidFill>
                  <a:srgbClr val="000080"/>
                </a:solidFill>
                <a:latin typeface="Arial"/>
              </a:rPr>
              <a:t> for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estimating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</a:rPr>
              <a:t>continiuous probability densities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to analyze 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</a:rPr>
              <a:t>events in higher dimensions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hlinkClick r:id="rId3"/>
              </a:rPr>
              <a:t>arXiv:2202.13801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for more information.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285" dur="indefinite" restart="never" nodeType="tmRoot">
          <p:childTnLst>
            <p:seq>
              <p:cTn id="286" dur="indefinite" nodeType="mainSeq">
                <p:childTnLst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415440" y="268920"/>
            <a:ext cx="11360160" cy="763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The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NORDIT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A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worksho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p </a:t>
            </a:r>
            <a:r>
              <a:rPr b="0" lang="en-US" sz="1600" spc="-1" strike="noStrike" u="sng">
                <a:solidFill>
                  <a:srgbClr val="000080"/>
                </a:solidFill>
                <a:uFillTx/>
                <a:latin typeface="Arial"/>
                <a:ea typeface="Arial"/>
              </a:rPr>
              <a:t>nordita.org/eve</a:t>
            </a:r>
            <a:r>
              <a:rPr b="0" lang="en-US" sz="1600" spc="-1" strike="noStrike" u="sng">
                <a:solidFill>
                  <a:srgbClr val="000080"/>
                </a:solidFill>
                <a:uFillTx/>
                <a:latin typeface="Arial"/>
                <a:ea typeface="Arial"/>
              </a:rPr>
              <a:t>nts/naturalness</a:t>
            </a:r>
            <a:r>
              <a:rPr b="0" lang="en-US" sz="1600" spc="-1" strike="noStrike" u="sng">
                <a:solidFill>
                  <a:srgbClr val="000080"/>
                </a:solidFill>
                <a:uFillTx/>
                <a:latin typeface="Arial"/>
                <a:ea typeface="Arial"/>
              </a:rPr>
              <a:t>2022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TextShape 2"/>
          <p:cNvSpPr txBox="1"/>
          <p:nvPr/>
        </p:nvSpPr>
        <p:spPr>
          <a:xfrm>
            <a:off x="214920" y="908640"/>
            <a:ext cx="3448440" cy="5334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Orignially planned for April 2020 .... </a:t>
            </a:r>
            <a:r>
              <a:rPr b="0" lang="en-US" sz="2000" spc="-1" strike="noStrike">
                <a:solidFill>
                  <a:srgbClr val="ff0000"/>
                </a:solidFill>
                <a:latin typeface="Arial"/>
                <a:ea typeface="Arial"/>
              </a:rPr>
              <a:t>but Covid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then April 2021 ... </a:t>
            </a:r>
            <a:r>
              <a:rPr b="0" lang="en-US" sz="2000" spc="-1" strike="noStrike">
                <a:solidFill>
                  <a:srgbClr val="ff0000"/>
                </a:solidFill>
                <a:latin typeface="Arial"/>
                <a:ea typeface="Arial"/>
              </a:rPr>
              <a:t>but Covid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then October 2021 ... </a:t>
            </a:r>
            <a:r>
              <a:rPr b="0" lang="en-US" sz="2000" spc="-1" strike="noStrike">
                <a:solidFill>
                  <a:srgbClr val="ff0000"/>
                </a:solidFill>
                <a:latin typeface="Arial"/>
                <a:ea typeface="Arial"/>
              </a:rPr>
              <a:t>but Covid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then April 2022 ... </a:t>
            </a:r>
            <a:r>
              <a:rPr b="0" lang="en-US" sz="2000" spc="-1" strike="noStrike">
                <a:solidFill>
                  <a:srgbClr val="000080"/>
                </a:solidFill>
                <a:latin typeface="Arial"/>
                <a:ea typeface="Arial"/>
              </a:rPr>
              <a:t>and we could meet!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2 weeks, 2 talks per day, rest of the time was discussion time.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Theorists and experimentalists met.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Is There Still Room for Naturalness?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Yes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br/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8" name="" descr=""/>
          <p:cNvPicPr/>
          <p:nvPr/>
        </p:nvPicPr>
        <p:blipFill>
          <a:blip r:embed="rId1"/>
          <a:stretch/>
        </p:blipFill>
        <p:spPr>
          <a:xfrm>
            <a:off x="3888000" y="992880"/>
            <a:ext cx="8213400" cy="4122360"/>
          </a:xfrm>
          <a:prstGeom prst="rect">
            <a:avLst/>
          </a:prstGeom>
          <a:ln>
            <a:noFill/>
          </a:ln>
        </p:spPr>
      </p:pic>
      <p:pic>
        <p:nvPicPr>
          <p:cNvPr id="259" name="" descr=""/>
          <p:cNvPicPr/>
          <p:nvPr/>
        </p:nvPicPr>
        <p:blipFill>
          <a:blip r:embed="rId2"/>
          <a:stretch/>
        </p:blipFill>
        <p:spPr>
          <a:xfrm>
            <a:off x="3832560" y="4759560"/>
            <a:ext cx="6581160" cy="1256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3" dur="indefinite" restart="never" nodeType="tmRoot">
          <p:childTnLst>
            <p:seq>
              <p:cTn id="294" dur="indefinite" nodeType="mainSeq">
                <p:childTnLst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415440" y="268920"/>
            <a:ext cx="11360160" cy="763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The NORDITA workshop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TextShape 2"/>
          <p:cNvSpPr txBox="1"/>
          <p:nvPr/>
        </p:nvSpPr>
        <p:spPr>
          <a:xfrm>
            <a:off x="415440" y="908640"/>
            <a:ext cx="5592600" cy="53341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Scientific talks: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E. Camargo-Molina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The EWPT and musings about the scale of new physics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J. Wells: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Unnatural theories and their untenable conspiracies of numbers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C. Hays: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The CDF W mass measurement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A. Juste: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Probing the composite nature of the Higgs boson at the LHC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B. Liu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Non-natural signatures in the pursuit of naturalness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S. Cooperstein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Rare Higgs Boson Decays and Searches for BSM Signatures within the Higgs Sector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S. Moretti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A Composite 2HDM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N. Craig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22 Solutions to the Hierarchy Problem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TextShape 3"/>
          <p:cNvSpPr txBox="1"/>
          <p:nvPr/>
        </p:nvSpPr>
        <p:spPr>
          <a:xfrm>
            <a:off x="6467040" y="1152720"/>
            <a:ext cx="5640480" cy="50313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C. Vázquez Sierra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Looking forward to Naturalness: results and prospects for low-mass searches in the forward region at the LHC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S. Bruggisser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An Answer from the SMEFT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W. Porod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LHC bounds on composite Higgs models, implications for naturalness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G. Dvali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Naturalness and new physics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R. Torre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The legacy of HL-LHC for the high energy precision program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K. Agashe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Collider Physics Opportunities of Extended Warped Extra-dimensional Models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A. Banerjee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Chasing the Higgs shape at LHC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A. Wulzer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: Muon colliders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1416240" y="4771080"/>
            <a:ext cx="1377720" cy="406800"/>
          </a:xfrm>
          <a:prstGeom prst="ellipse">
            <a:avLst/>
          </a:prstGeom>
          <a:noFill/>
          <a:ln w="29160">
            <a:solidFill>
              <a:srgbClr val="ff00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4" name="TextShape 5"/>
          <p:cNvSpPr txBox="1"/>
          <p:nvPr/>
        </p:nvSpPr>
        <p:spPr>
          <a:xfrm>
            <a:off x="3145320" y="5363280"/>
            <a:ext cx="1954080" cy="537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i="1" lang="en-US" sz="2400" spc="-1" strike="noStrike">
                <a:solidFill>
                  <a:srgbClr val="ff00ff"/>
                </a:solidFill>
                <a:latin typeface="Times New Roman"/>
              </a:rPr>
              <a:t>Only 19 left</a:t>
            </a:r>
            <a:r>
              <a:rPr b="0" lang="en-US" sz="2400" spc="-1" strike="noStrike">
                <a:latin typeface="Arial"/>
              </a:rPr>
              <a:t> 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1945800" y="5313600"/>
            <a:ext cx="839880" cy="713160"/>
          </a:xfrm>
          <a:custGeom>
            <a:avLst/>
            <a:gdLst/>
            <a:ahLst/>
            <a:rect l="l" t="t" r="r" b="b"/>
            <a:pathLst>
              <a:path w="841" h="854">
                <a:moveTo>
                  <a:pt x="517" y="247"/>
                </a:moveTo>
                <a:lnTo>
                  <a:pt x="517" y="415"/>
                </a:lnTo>
                <a:lnTo>
                  <a:pt x="264" y="415"/>
                </a:lnTo>
                <a:lnTo>
                  <a:pt x="264" y="0"/>
                </a:lnTo>
                <a:lnTo>
                  <a:pt x="0" y="0"/>
                </a:lnTo>
                <a:lnTo>
                  <a:pt x="0" y="680"/>
                </a:lnTo>
                <a:lnTo>
                  <a:pt x="517" y="680"/>
                </a:lnTo>
                <a:lnTo>
                  <a:pt x="517" y="854"/>
                </a:lnTo>
                <a:lnTo>
                  <a:pt x="841" y="547"/>
                </a:lnTo>
                <a:lnTo>
                  <a:pt x="517" y="247"/>
                </a:lnTo>
                <a:close/>
              </a:path>
            </a:pathLst>
          </a:custGeom>
          <a:solidFill>
            <a:srgbClr val="ff00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66" name="CustomShape 7"/>
          <p:cNvSpPr/>
          <p:nvPr/>
        </p:nvSpPr>
        <p:spPr>
          <a:xfrm>
            <a:off x="4955400" y="5326920"/>
            <a:ext cx="488520" cy="488520"/>
          </a:xfrm>
          <a:prstGeom prst="smileyFace">
            <a:avLst>
              <a:gd name="adj" fmla="val 9282"/>
            </a:avLst>
          </a:prstGeom>
          <a:solidFill>
            <a:srgbClr val="ff00ff"/>
          </a:solidFill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19" dur="indefinite" restart="never" nodeType="tmRoot">
          <p:childTnLst>
            <p:seq>
              <p:cTn id="320" dur="indefinite" nodeType="mainSeq">
                <p:childTnLst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311760" y="140400"/>
            <a:ext cx="10902240" cy="763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SE" sz="2800" spc="-1" strike="noStrike">
                <a:solidFill>
                  <a:srgbClr val="000000"/>
                </a:solidFill>
                <a:latin typeface="Arial"/>
                <a:ea typeface="Arial"/>
              </a:rPr>
              <a:t>People</a:t>
            </a:r>
            <a:endParaRPr b="0" lang="en-S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TextShape 2"/>
          <p:cNvSpPr txBox="1"/>
          <p:nvPr/>
        </p:nvSpPr>
        <p:spPr>
          <a:xfrm>
            <a:off x="311760" y="880200"/>
            <a:ext cx="5238720" cy="57045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Faculty:</a:t>
            </a:r>
            <a:endParaRPr b="0" lang="en-US" sz="1600" spc="-1" strike="noStrike"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Elin Bergeås Kuutmann, Uppsala University (experiment)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Rikard Enberg, Uppsala University (theory)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Gabriele Ferretti, Chalmers University (theory)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David Milstead, Stockholm University (experiment)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Jörgen Sjölin, Stockholm University (experiment)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Sara Strandberg, Stockholm University (experiment, </a:t>
            </a: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PI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)</a:t>
            </a:r>
            <a:endParaRPr b="0" lang="en-US" sz="1600" spc="-1" strike="noStrike"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Researchers/postdocs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: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Avik Banerjee (Chalmers), Laura Barranco Navarro (SU), Diogo Buarque Franzosi (Chalmers, SU), Venugopal Ellajosyula (UU), Karl Gellerstedt (SU), Xuanhong Lou (SU), Luca Panizzi (UU), Stefan Richter (SU), Antonia Strübig (SU)</a:t>
            </a:r>
            <a:endParaRPr b="0" lang="en-US" sz="1600" spc="-1" strike="noStrike"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PhD students: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Yosse Andrean (SU), Filip Backman (SU), Dongwon Kim (SU), Thomas Mathisen (UU), Patrawan Pasuwan (SU), Laura Pereira Sanchez (SU), Ellen Riefel (SU)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174" name="TextShape 3"/>
          <p:cNvSpPr txBox="1"/>
          <p:nvPr/>
        </p:nvSpPr>
        <p:spPr>
          <a:xfrm>
            <a:off x="6259680" y="1094400"/>
            <a:ext cx="5238720" cy="53136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International collaborators: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b="0" lang="en-US" sz="1600" spc="-1" strike="noStrike"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Juan Antonio Aguilar-Saavedra (U Granada, IFT Madrid), Andy Buckley (U Glas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gow), Christoph Englert (U Glasgow), James Ferrando (DESY), Roberto Franceschini ("Roma Tre"), Fabio Maltoni (Louvain, CP3), David Shih (Rutgers U), Michael Spannowsky (Durham U), Riccardo Torre (INFN, Genova)</a:t>
            </a:r>
            <a:endParaRPr b="0" lang="en-US" sz="1600" spc="-1" strike="noStrike"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Other affiliated people:</a:t>
            </a:r>
            <a:endParaRPr b="0" lang="en-US" sz="1600" spc="-1" strike="noStrike">
              <a:latin typeface="Times New Roman"/>
            </a:endParaRPr>
          </a:p>
          <a:p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Faculty / PIs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Rachid Benbrik (Cadi Ayyad University, Marrakech), Christophe Clément (SU),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Stefano Moretti (Southampton University/UU),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Christian Ohm (KTH), </a:t>
            </a:r>
            <a:endParaRPr b="0" lang="en-US" sz="1600" spc="-1" strike="noStrike">
              <a:latin typeface="Arial"/>
            </a:endParaRPr>
          </a:p>
          <a:p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Researchers / postdocs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Eliel Camargo-Molina (UU),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Alexander Leopold (KTH), Harri Waltari (UU)</a:t>
            </a:r>
            <a:endParaRPr b="0" lang="en-US" sz="1600" spc="-1" strike="noStrike">
              <a:latin typeface="Arial"/>
            </a:endParaRPr>
          </a:p>
          <a:p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PhD students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Tom Ingebretsen Carlson (SU), Johan Löfgren (UU)</a:t>
            </a:r>
            <a:endParaRPr b="0" lang="en-US" sz="1600" spc="-1" strike="noStrike">
              <a:latin typeface="Arial"/>
            </a:endParaRPr>
          </a:p>
          <a:p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Master students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Simon Johansson Nyberg (UU)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175" name="Google Shape;123;p21" descr=""/>
          <p:cNvPicPr/>
          <p:nvPr/>
        </p:nvPicPr>
        <p:blipFill>
          <a:blip r:embed="rId1"/>
          <a:stretch/>
        </p:blipFill>
        <p:spPr>
          <a:xfrm>
            <a:off x="9835560" y="39600"/>
            <a:ext cx="2198160" cy="981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415440" y="592920"/>
            <a:ext cx="11360160" cy="763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Summary and prospects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TextShape 2"/>
          <p:cNvSpPr txBox="1"/>
          <p:nvPr/>
        </p:nvSpPr>
        <p:spPr>
          <a:xfrm>
            <a:off x="415440" y="1536120"/>
            <a:ext cx="4849920" cy="45547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Project ends 30 June 2023 (prolonged 6 months b/c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Covid)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Many articles in the pipeline, lots of new results and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insights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Even after this project, we are not done with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compositeness, SUSY and indirect searches at the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LHC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Di-Higgs studies another path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br/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TextShape 3"/>
          <p:cNvSpPr txBox="1"/>
          <p:nvPr/>
        </p:nvSpPr>
        <p:spPr>
          <a:xfrm>
            <a:off x="610200" y="5071680"/>
            <a:ext cx="7285680" cy="1114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Visit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our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page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at SU: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 u="sng">
                <a:solidFill>
                  <a:srgbClr val="000080"/>
                </a:solidFill>
                <a:uFillTx/>
                <a:latin typeface="Arial"/>
                <a:ea typeface="Arial"/>
                <a:hlinkClick r:id="rId1"/>
              </a:rPr>
              <a:t>https://www.fysik.su.se/english/research/hosted-research-projects/shift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 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pic>
        <p:nvPicPr>
          <p:cNvPr id="270" name="" descr=""/>
          <p:cNvPicPr/>
          <p:nvPr/>
        </p:nvPicPr>
        <p:blipFill>
          <a:blip r:embed="rId2"/>
          <a:stretch/>
        </p:blipFill>
        <p:spPr>
          <a:xfrm>
            <a:off x="5204880" y="19800"/>
            <a:ext cx="7013520" cy="4796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3" dur="indefinite" restart="never" nodeType="tmRoot">
          <p:childTnLst>
            <p:seq>
              <p:cTn id="334" dur="indefinite" nodeType="mainSeq">
                <p:childTnLst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312120" y="156960"/>
            <a:ext cx="8520120" cy="707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SE" sz="2800" spc="-1" strike="noStrike">
                <a:solidFill>
                  <a:srgbClr val="000000"/>
                </a:solidFill>
                <a:latin typeface="Arial"/>
                <a:ea typeface="Arial"/>
              </a:rPr>
              <a:t>Scientific motivation</a:t>
            </a:r>
            <a:endParaRPr b="0" lang="en-S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312120" y="648360"/>
            <a:ext cx="7122240" cy="55746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The </a:t>
            </a:r>
            <a:r>
              <a:rPr b="1" lang="en-US" sz="1800" spc="-1" strike="noStrike">
                <a:solidFill>
                  <a:srgbClr val="800000"/>
                </a:solidFill>
                <a:latin typeface="Arial"/>
                <a:ea typeface="Arial"/>
              </a:rPr>
              <a:t>Higgs mechanism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generates the </a:t>
            </a:r>
            <a:r>
              <a:rPr b="0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masses of </a:t>
            </a:r>
            <a:r>
              <a:rPr b="0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the elementary particles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. 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Manifest in the Higgs boson 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==&gt; </a:t>
            </a:r>
            <a:r>
              <a:rPr b="0" i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See Sara Strandberg's talk about the </a:t>
            </a:r>
            <a:r>
              <a:rPr b="0" i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discovery, tomorrow afternoon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5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Higgs potential: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5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Symbol"/>
                <a:ea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is the only SM parameter with </a:t>
            </a:r>
            <a:r>
              <a:rPr b="1" lang="en-US" sz="1800" spc="-1" strike="noStrike">
                <a:solidFill>
                  <a:srgbClr val="800000"/>
                </a:solidFill>
                <a:latin typeface="Arial"/>
                <a:ea typeface="Arial"/>
              </a:rPr>
              <a:t>dimension </a:t>
            </a:r>
            <a:r>
              <a:rPr b="1" lang="en-US" sz="1800" spc="-1" strike="noStrike">
                <a:solidFill>
                  <a:srgbClr val="800000"/>
                </a:solidFill>
                <a:latin typeface="Arial"/>
                <a:ea typeface="Arial"/>
              </a:rPr>
              <a:t>mass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5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                           </a:t>
            </a:r>
            <a:r>
              <a:rPr b="0" i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hierarchy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Symbol"/>
                <a:ea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(and the Higgs boson mass) is sensitive to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quantum loop corrections O(10</a:t>
            </a:r>
            <a:r>
              <a:rPr b="0" lang="en-US" sz="1800" spc="-1" strike="noStrike" baseline="65000">
                <a:solidFill>
                  <a:srgbClr val="000000"/>
                </a:solidFill>
                <a:latin typeface="Arial"/>
                <a:ea typeface="Arial"/>
              </a:rPr>
              <a:t>19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GeV)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                                                 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especially from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the top quark</a:t>
            </a:r>
            <a:br/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This needs </a:t>
            </a:r>
            <a:r>
              <a:rPr b="1" lang="en-US" sz="1800" spc="-1" strike="noStrike">
                <a:solidFill>
                  <a:srgbClr val="800000"/>
                </a:solidFill>
                <a:latin typeface="Arial"/>
                <a:ea typeface="Arial"/>
              </a:rPr>
              <a:t>fine-tuning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It is very very unlikely that </a:t>
            </a:r>
            <a:r>
              <a:rPr b="0" lang="en-US" sz="1800" spc="-1" strike="noStrike">
                <a:solidFill>
                  <a:srgbClr val="000000"/>
                </a:solidFill>
                <a:latin typeface="Symbol"/>
                <a:ea typeface="Aria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 has the value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observed.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Is this a problem?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8" name="Formula 3"/>
              <p:cNvSpPr txBox="1"/>
              <p:nvPr/>
            </p:nvSpPr>
            <p:spPr>
              <a:xfrm>
                <a:off x="2139840" y="2303640"/>
                <a:ext cx="2043720" cy="302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V</m:t>
                    </m:r>
                    <m:r>
                      <m:t xml:space="preserve">=</m:t>
                    </m:r>
                    <m:r>
                      <m:t xml:space="preserve">−</m:t>
                    </m:r>
                    <m:sSup>
                      <m:e>
                        <m:r>
                          <m:t xml:space="preserve">μ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  <m:sSup>
                      <m:e>
                        <m:r>
                          <m:t xml:space="preserve">ϕ</m:t>
                        </m:r>
                      </m:e>
                      <m:sup>
                        <m:r>
                          <m:rPr>
                            <m:lit/>
                            <m:nor/>
                          </m:rPr>
                          <m:t xml:space="preserve">†</m:t>
                        </m:r>
                      </m:sup>
                    </m:sSup>
                    <m:r>
                      <m:t xml:space="preserve">ϕ</m:t>
                    </m:r>
                    <m:r>
                      <m:t xml:space="preserve">+</m:t>
                    </m:r>
                    <m:r>
                      <m:t xml:space="preserve">λ</m:t>
                    </m:r>
                    <m:d>
                      <m:dPr>
                        <m:begChr m:val="("/>
                        <m:endChr m:val=")"/>
                      </m:dPr>
                      <m:e>
                        <m:sSup>
                          <m:e>
                            <m:r>
                              <m:t xml:space="preserve">ϕ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†</m:t>
                            </m:r>
                          </m:sup>
                        </m:sSup>
                        <m:r>
                          <m:t xml:space="preserve">ϕ</m:t>
                        </m:r>
                      </m:e>
                    </m:d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9" name="Formula 4"/>
              <p:cNvSpPr txBox="1"/>
              <p:nvPr/>
            </p:nvSpPr>
            <p:spPr>
              <a:xfrm>
                <a:off x="340200" y="3059640"/>
                <a:ext cx="1189080" cy="318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r>
                          <m:t xml:space="preserve">μ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  <m:r>
                      <m:t xml:space="preserve">≪</m:t>
                    </m:r>
                    <m:sSubSup>
                      <m:e>
                        <m:r>
                          <m:t xml:space="preserve">M</m:t>
                        </m:r>
                      </m:e>
                      <m:sub>
                        <m:r>
                          <m:t xml:space="preserve">Planck</m:t>
                        </m:r>
                      </m:sub>
                      <m:sup>
                        <m:r>
                          <m:t xml:space="preserve">2</m:t>
                        </m:r>
                      </m:sup>
                    </m:sSubSup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0" name="Formula 5"/>
              <p:cNvSpPr txBox="1"/>
              <p:nvPr/>
            </p:nvSpPr>
            <p:spPr>
              <a:xfrm>
                <a:off x="376560" y="3924000"/>
                <a:ext cx="3160440" cy="6051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r>
                          <m:t xml:space="preserve">μ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  <m:r>
                      <m:t xml:space="preserve">=</m:t>
                    </m:r>
                    <m:f>
                      <m:num>
                        <m:sSubSup>
                          <m:e>
                            <m:r>
                              <m:t xml:space="preserve">m</m:t>
                            </m:r>
                          </m:e>
                          <m:sub>
                            <m:r>
                              <m:t xml:space="preserve">H</m:t>
                            </m:r>
                          </m:sub>
                          <m:sup>
                            <m:r>
                              <m:t xml:space="preserve">2</m:t>
                            </m:r>
                          </m:sup>
                        </m:sSubSup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,</m:t>
                    </m:r>
                    <m:r>
                      <m:t xml:space="preserve"> </m:t>
                    </m:r>
                    <m:r>
                      <m:t xml:space="preserve">Δ</m:t>
                    </m:r>
                    <m:sSubSup>
                      <m:e>
                        <m:r>
                          <m:t xml:space="preserve">m</m:t>
                        </m:r>
                      </m:e>
                      <m:sub>
                        <m:r>
                          <m:t xml:space="preserve">H</m:t>
                        </m:r>
                      </m:sub>
                      <m:sup>
                        <m:r>
                          <m:t xml:space="preserve">2</m:t>
                        </m:r>
                      </m:sup>
                    </m:sSubSup>
                    <m:r>
                      <m:t xml:space="preserve">=</m:t>
                    </m:r>
                    <m:f>
                      <m:num>
                        <m:r>
                          <m:t xml:space="preserve">−</m:t>
                        </m:r>
                        <m:sSub>
                          <m:e>
                            <m:r>
                              <m:t xml:space="preserve">λ</m:t>
                            </m:r>
                          </m:e>
                          <m:sub>
                            <m:r>
                              <m:t xml:space="preserve">f</m:t>
                            </m:r>
                          </m:sub>
                        </m:sSub>
                      </m:num>
                      <m:den>
                        <m:r>
                          <m:t xml:space="preserve">8</m:t>
                        </m:r>
                        <m:r>
                          <m:t xml:space="preserve">π</m:t>
                        </m:r>
                      </m:den>
                    </m:f>
                    <m:d>
                      <m:dPr>
                        <m:begChr m:val="["/>
                        <m:endChr m:val="]"/>
                      </m:dPr>
                      <m:e>
                        <m:sSubSup>
                          <m:e>
                            <m:r>
                              <m:t xml:space="preserve">Λ</m:t>
                            </m:r>
                          </m:e>
                          <m:sub>
                            <m:r>
                              <m:t xml:space="preserve">UV</m:t>
                            </m:r>
                          </m:sub>
                          <m:sup>
                            <m:r>
                              <m:t xml:space="preserve">2</m:t>
                            </m:r>
                          </m:sup>
                        </m:sSubSup>
                        <m:r>
                          <m:t xml:space="preserve">+</m:t>
                        </m:r>
                        <m:r>
                          <m:t xml:space="preserve">...</m:t>
                        </m:r>
                      </m:e>
                    </m:d>
                  </m:oMath>
                </a14:m>
              </a:p>
            </p:txBody>
          </p:sp>
        </mc:Choice>
        <mc:Fallback/>
      </mc:AlternateContent>
      <p:pic>
        <p:nvPicPr>
          <p:cNvPr id="181" name="Google Shape;124;p21" descr=""/>
          <p:cNvPicPr/>
          <p:nvPr/>
        </p:nvPicPr>
        <p:blipFill>
          <a:blip r:embed="rId1"/>
          <a:stretch/>
        </p:blipFill>
        <p:spPr>
          <a:xfrm>
            <a:off x="7003800" y="3568320"/>
            <a:ext cx="3879000" cy="1569960"/>
          </a:xfrm>
          <a:prstGeom prst="rect">
            <a:avLst/>
          </a:prstGeom>
          <a:ln>
            <a:noFill/>
          </a:ln>
        </p:spPr>
      </p:pic>
      <p:pic>
        <p:nvPicPr>
          <p:cNvPr id="182" name="" descr=""/>
          <p:cNvPicPr/>
          <p:nvPr/>
        </p:nvPicPr>
        <p:blipFill>
          <a:blip r:embed="rId2"/>
          <a:stretch/>
        </p:blipFill>
        <p:spPr>
          <a:xfrm>
            <a:off x="7769160" y="21960"/>
            <a:ext cx="4407480" cy="2754720"/>
          </a:xfrm>
          <a:prstGeom prst="rect">
            <a:avLst/>
          </a:prstGeom>
          <a:ln>
            <a:noFill/>
          </a:ln>
        </p:spPr>
      </p:pic>
      <p:sp>
        <p:nvSpPr>
          <p:cNvPr id="183" name="TextShape 6"/>
          <p:cNvSpPr txBox="1"/>
          <p:nvPr/>
        </p:nvSpPr>
        <p:spPr>
          <a:xfrm>
            <a:off x="10442880" y="2913480"/>
            <a:ext cx="1678680" cy="2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400" spc="-1" strike="noStrike">
                <a:latin typeface="Arial"/>
              </a:rPr>
              <a:t>Image from iop.org</a:t>
            </a:r>
            <a:endParaRPr b="0" lang="en-US" sz="14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>
                <p:childTnLst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312120" y="1152360"/>
            <a:ext cx="11420640" cy="51879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0" i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Why is this a problem?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We like to understand why things are as they are.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en-US" sz="1800" spc="-1" strike="noStrike">
                <a:solidFill>
                  <a:srgbClr val="800000"/>
                </a:solidFill>
                <a:latin typeface="Arial"/>
                <a:ea typeface="Arial"/>
              </a:rPr>
              <a:t>Solving the Higgs fine-tuning problem: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- Declare it not to be a problem (not us...)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- Say that there must be more physics which can explain this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SHIFT: </a:t>
            </a:r>
            <a:r>
              <a:rPr b="1" lang="en-US" sz="1800" spc="-1" strike="noStrike">
                <a:solidFill>
                  <a:srgbClr val="000080"/>
                </a:solidFill>
                <a:latin typeface="Arial"/>
                <a:ea typeface="Arial"/>
              </a:rPr>
              <a:t>Solving the Higgs Fine-turning problem with Top partners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Our tracks: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- SUSY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- Compositeness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- Indirect searches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85" name="" descr=""/>
          <p:cNvPicPr/>
          <p:nvPr/>
        </p:nvPicPr>
        <p:blipFill>
          <a:blip r:embed="rId1"/>
          <a:stretch/>
        </p:blipFill>
        <p:spPr>
          <a:xfrm>
            <a:off x="8904240" y="517320"/>
            <a:ext cx="2917440" cy="2917440"/>
          </a:xfrm>
          <a:prstGeom prst="rect">
            <a:avLst/>
          </a:prstGeom>
          <a:ln>
            <a:noFill/>
          </a:ln>
        </p:spPr>
      </p:pic>
      <p:sp>
        <p:nvSpPr>
          <p:cNvPr id="186" name="TextShape 2"/>
          <p:cNvSpPr txBox="1"/>
          <p:nvPr/>
        </p:nvSpPr>
        <p:spPr>
          <a:xfrm>
            <a:off x="8904240" y="3434760"/>
            <a:ext cx="2594880" cy="233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000" spc="-1" strike="noStrike">
                <a:latin typeface="Arial"/>
              </a:rPr>
              <a:t>(T. Hudson Creative Commons BY-SA 3.0 )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187" name="TextShape 3"/>
          <p:cNvSpPr txBox="1"/>
          <p:nvPr/>
        </p:nvSpPr>
        <p:spPr>
          <a:xfrm>
            <a:off x="312480" y="445320"/>
            <a:ext cx="8520120" cy="707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SE" sz="2800" spc="-1" strike="noStrike">
                <a:solidFill>
                  <a:srgbClr val="000000"/>
                </a:solidFill>
                <a:latin typeface="Arial"/>
                <a:ea typeface="Arial"/>
              </a:rPr>
              <a:t>Scientific motivation (2)</a:t>
            </a:r>
            <a:endParaRPr b="0" lang="en-SE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Google Shape;123;p21" descr=""/>
          <p:cNvPicPr/>
          <p:nvPr/>
        </p:nvPicPr>
        <p:blipFill>
          <a:blip r:embed="rId2"/>
          <a:stretch/>
        </p:blipFill>
        <p:spPr>
          <a:xfrm>
            <a:off x="4996800" y="3553560"/>
            <a:ext cx="2198160" cy="981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308160" y="145440"/>
            <a:ext cx="7081200" cy="103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0" lang="en-SE" sz="2800" spc="-1" strike="noStrike">
                <a:solidFill>
                  <a:srgbClr val="000000"/>
                </a:solidFill>
                <a:latin typeface="Arial"/>
              </a:rPr>
              <a:t>Solution 1: Supersymetry (SUSY)</a:t>
            </a:r>
            <a:endParaRPr b="0" lang="en-S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TextShape 2"/>
          <p:cNvSpPr txBox="1"/>
          <p:nvPr/>
        </p:nvSpPr>
        <p:spPr>
          <a:xfrm>
            <a:off x="457200" y="160488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Extend the SM with </a:t>
            </a:r>
            <a:r>
              <a:rPr b="0" lang="en-SE" sz="2000" spc="-1" strike="noStrike">
                <a:solidFill>
                  <a:srgbClr val="800000"/>
                </a:solidFill>
                <a:latin typeface="Arial"/>
              </a:rPr>
              <a:t>supersymmetry (SUSY)</a:t>
            </a:r>
            <a:endParaRPr b="0" lang="en-SE" sz="20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For each SM boson: a bosino</a:t>
            </a:r>
            <a:endParaRPr b="0" lang="en-SE" sz="20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For each SM fermion: a sfermion </a:t>
            </a:r>
            <a:br/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==&gt; for each top quark </a:t>
            </a:r>
            <a:r>
              <a:rPr b="0" i="1" lang="en-SE" sz="20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: a </a:t>
            </a:r>
            <a:r>
              <a:rPr b="0" i="1" lang="en-SE" sz="2000" spc="-1" strike="noStrike">
                <a:solidFill>
                  <a:srgbClr val="000000"/>
                </a:solidFill>
                <a:latin typeface="Arial"/>
              </a:rPr>
              <a:t>stop</a:t>
            </a:r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SE" sz="20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2000" spc="-1" strike="noStrike">
                <a:solidFill>
                  <a:srgbClr val="000080"/>
                </a:solidFill>
                <a:latin typeface="Arial"/>
              </a:rPr>
              <a:t>Top loop corrections and  </a:t>
            </a:r>
            <a:br/>
            <a:r>
              <a:rPr b="0" lang="en-SE" sz="2000" spc="-1" strike="noStrike">
                <a:solidFill>
                  <a:srgbClr val="000080"/>
                </a:solidFill>
                <a:latin typeface="Arial"/>
              </a:rPr>
              <a:t>stop loop corrections cancel </a:t>
            </a:r>
            <a:br/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(almost).</a:t>
            </a:r>
            <a:endParaRPr b="0" lang="en-SE" sz="20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The stop particle must have a mass of  </a:t>
            </a:r>
            <a:br/>
            <a:r>
              <a:rPr b="0" lang="en-SE" sz="2000" spc="-1" strike="noStrike">
                <a:solidFill>
                  <a:srgbClr val="000000"/>
                </a:solidFill>
                <a:latin typeface="Ubuntu"/>
                <a:ea typeface="Ubuntu"/>
              </a:rPr>
              <a:t>≤</a:t>
            </a:r>
            <a:r>
              <a:rPr b="0" lang="en-SE" sz="2000" spc="-1" strike="noStrike">
                <a:solidFill>
                  <a:srgbClr val="000000"/>
                </a:solidFill>
                <a:latin typeface="Arial"/>
                <a:ea typeface="Ubuntu"/>
              </a:rPr>
              <a:t> </a:t>
            </a:r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1.4 TeV</a:t>
            </a:r>
            <a:br/>
            <a:r>
              <a:rPr b="0" lang="en-SE" sz="2000" spc="-1" strike="noStrike">
                <a:solidFill>
                  <a:srgbClr val="000000"/>
                </a:solidFill>
                <a:latin typeface="Arial"/>
              </a:rPr>
              <a:t>==&gt; </a:t>
            </a:r>
            <a:r>
              <a:rPr b="0" lang="en-SE" sz="2000" spc="-1" strike="noStrike">
                <a:solidFill>
                  <a:srgbClr val="800000"/>
                </a:solidFill>
                <a:latin typeface="Arial"/>
              </a:rPr>
              <a:t>detectable at the LHC!</a:t>
            </a:r>
            <a:endParaRPr b="0" lang="en-SE" sz="20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SE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1" name="" descr=""/>
          <p:cNvPicPr/>
          <p:nvPr/>
        </p:nvPicPr>
        <p:blipFill>
          <a:blip r:embed="rId1"/>
          <a:stretch/>
        </p:blipFill>
        <p:spPr>
          <a:xfrm>
            <a:off x="8710560" y="491760"/>
            <a:ext cx="2682000" cy="2410200"/>
          </a:xfrm>
          <a:prstGeom prst="rect">
            <a:avLst/>
          </a:prstGeom>
          <a:ln>
            <a:noFill/>
          </a:ln>
        </p:spPr>
      </p:pic>
      <p:sp>
        <p:nvSpPr>
          <p:cNvPr id="192" name="TextShape 3"/>
          <p:cNvSpPr txBox="1"/>
          <p:nvPr/>
        </p:nvSpPr>
        <p:spPr>
          <a:xfrm>
            <a:off x="8710560" y="243000"/>
            <a:ext cx="2580840" cy="268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200" spc="-1" strike="noStrike">
                <a:latin typeface="Verdana"/>
              </a:rPr>
              <a:t>Image: atlas.ch</a:t>
            </a:r>
            <a:endParaRPr b="0" lang="en-US" sz="12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3" name="Formula 4"/>
              <p:cNvSpPr txBox="1"/>
              <p:nvPr/>
            </p:nvSpPr>
            <p:spPr>
              <a:xfrm>
                <a:off x="4797360" y="2658240"/>
                <a:ext cx="189720" cy="3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acc>
                      <m:accPr>
                        <m:chr m:val="~"/>
                      </m:accPr>
                      <m:e>
                        <m:r>
                          <m:t xml:space="preserve">t</m:t>
                        </m:r>
                      </m:e>
                    </m:acc>
                  </m:oMath>
                </a14:m>
              </a:p>
            </p:txBody>
          </p:sp>
        </mc:Choice>
        <mc:Fallback/>
      </mc:AlternateContent>
      <p:pic>
        <p:nvPicPr>
          <p:cNvPr id="194" name="" descr=""/>
          <p:cNvPicPr/>
          <p:nvPr/>
        </p:nvPicPr>
        <p:blipFill>
          <a:blip r:embed="rId2"/>
          <a:stretch/>
        </p:blipFill>
        <p:spPr>
          <a:xfrm>
            <a:off x="5818680" y="3279960"/>
            <a:ext cx="3037320" cy="2366640"/>
          </a:xfrm>
          <a:prstGeom prst="rect">
            <a:avLst/>
          </a:prstGeom>
          <a:ln>
            <a:noFill/>
          </a:ln>
        </p:spPr>
      </p:pic>
      <p:sp>
        <p:nvSpPr>
          <p:cNvPr id="195" name="TextShape 5"/>
          <p:cNvSpPr txBox="1"/>
          <p:nvPr/>
        </p:nvSpPr>
        <p:spPr>
          <a:xfrm>
            <a:off x="6309720" y="3531240"/>
            <a:ext cx="362160" cy="344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Times New Roman"/>
              </a:rPr>
              <a:t>h</a:t>
            </a:r>
            <a:r>
              <a:rPr b="0" lang="en-US" sz="1800" spc="-1" strike="noStrike" baseline="33000">
                <a:latin typeface="Times New Roman"/>
              </a:rPr>
              <a:t>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96" name="TextShape 6"/>
          <p:cNvSpPr txBox="1"/>
          <p:nvPr/>
        </p:nvSpPr>
        <p:spPr>
          <a:xfrm>
            <a:off x="8093880" y="3504960"/>
            <a:ext cx="362160" cy="344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Times New Roman"/>
              </a:rPr>
              <a:t>h</a:t>
            </a:r>
            <a:r>
              <a:rPr b="0" lang="en-US" sz="1800" spc="-1" strike="noStrike" baseline="33000">
                <a:latin typeface="Times New Roman"/>
              </a:rPr>
              <a:t>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97" name="TextShape 7"/>
          <p:cNvSpPr txBox="1"/>
          <p:nvPr/>
        </p:nvSpPr>
        <p:spPr>
          <a:xfrm>
            <a:off x="6283800" y="4847040"/>
            <a:ext cx="362160" cy="344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Times New Roman"/>
              </a:rPr>
              <a:t>h</a:t>
            </a:r>
            <a:r>
              <a:rPr b="0" lang="en-US" sz="1800" spc="-1" strike="noStrike" baseline="33000">
                <a:latin typeface="Times New Roman"/>
              </a:rPr>
              <a:t>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98" name="TextShape 8"/>
          <p:cNvSpPr txBox="1"/>
          <p:nvPr/>
        </p:nvSpPr>
        <p:spPr>
          <a:xfrm>
            <a:off x="8145720" y="4847040"/>
            <a:ext cx="362160" cy="344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Times New Roman"/>
              </a:rPr>
              <a:t>h</a:t>
            </a:r>
            <a:r>
              <a:rPr b="0" lang="en-US" sz="1800" spc="-1" strike="noStrike" baseline="33000">
                <a:latin typeface="Times New Roman"/>
              </a:rPr>
              <a:t>0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77" dur="indefinite" restart="never" nodeType="tmRoot">
          <p:childTnLst>
            <p:seq>
              <p:cTn id="78" dur="indefinite" nodeType="mainSeq">
                <p:childTnLst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312120" y="190800"/>
            <a:ext cx="10392480" cy="6930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SE" sz="2800" spc="-1" strike="noStrike">
                <a:solidFill>
                  <a:srgbClr val="000000"/>
                </a:solidFill>
                <a:latin typeface="Arial"/>
                <a:ea typeface="Arial"/>
              </a:rPr>
              <a:t>Solution 2: A composite Higgs boson?</a:t>
            </a:r>
            <a:endParaRPr b="0" lang="en-S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TextShape 2"/>
          <p:cNvSpPr txBox="1"/>
          <p:nvPr/>
        </p:nvSpPr>
        <p:spPr>
          <a:xfrm>
            <a:off x="312120" y="1005840"/>
            <a:ext cx="6711840" cy="43898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marL="216000" indent="-216000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Maybe </a:t>
            </a:r>
            <a:r>
              <a:rPr b="0" i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h</a:t>
            </a:r>
            <a:r>
              <a:rPr b="0" lang="en-US" sz="2000" spc="-1" strike="noStrike" baseline="33000">
                <a:solidFill>
                  <a:srgbClr val="000000"/>
                </a:solidFill>
                <a:latin typeface="Arial"/>
                <a:ea typeface="Arial"/>
              </a:rPr>
              <a:t>0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 is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not elementary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but a </a:t>
            </a:r>
            <a:r>
              <a:rPr b="1" lang="en-US" sz="2000" spc="-1" strike="noStrike">
                <a:solidFill>
                  <a:srgbClr val="800000"/>
                </a:solidFill>
                <a:latin typeface="Arial"/>
                <a:ea typeface="Arial"/>
              </a:rPr>
              <a:t>pseudo-</a:t>
            </a:r>
            <a:r>
              <a:rPr b="1" lang="en-US" sz="2000" spc="-1" strike="noStrike">
                <a:solidFill>
                  <a:srgbClr val="800000"/>
                </a:solidFill>
                <a:latin typeface="Arial"/>
                <a:ea typeface="Arial"/>
              </a:rPr>
              <a:t>Nambu-</a:t>
            </a:r>
            <a:br/>
            <a:r>
              <a:rPr b="1" lang="en-US" sz="2000" spc="-1" strike="noStrike">
                <a:solidFill>
                  <a:srgbClr val="800000"/>
                </a:solidFill>
                <a:latin typeface="Arial"/>
                <a:ea typeface="Arial"/>
              </a:rPr>
              <a:t>Goldstone </a:t>
            </a:r>
            <a:r>
              <a:rPr b="1" lang="en-US" sz="2000" spc="-1" strike="noStrike">
                <a:solidFill>
                  <a:srgbClr val="800000"/>
                </a:solidFill>
                <a:latin typeface="Arial"/>
                <a:ea typeface="Arial"/>
              </a:rPr>
              <a:t>boson </a:t>
            </a:r>
            <a:r>
              <a:rPr b="1" lang="en-US" sz="2000" spc="-1" strike="noStrike">
                <a:solidFill>
                  <a:srgbClr val="800000"/>
                </a:solidFill>
                <a:latin typeface="Arial"/>
                <a:ea typeface="Arial"/>
              </a:rPr>
              <a:t>(pNGB)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Higgs mass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protected!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567"/>
              </a:spcAf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Can we detect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this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experimentally?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Many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scenarios with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a composite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Higgs also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include </a:t>
            </a:r>
            <a:r>
              <a:rPr b="0" lang="en-US" sz="2000" spc="-1" strike="noStrike">
                <a:solidFill>
                  <a:srgbClr val="000080"/>
                </a:solidFill>
                <a:latin typeface="Arial"/>
                <a:ea typeface="Arial"/>
              </a:rPr>
              <a:t>vector-</a:t>
            </a:r>
            <a:r>
              <a:rPr b="0" lang="en-US" sz="2000" spc="-1" strike="noStrike">
                <a:solidFill>
                  <a:srgbClr val="000080"/>
                </a:solidFill>
                <a:latin typeface="Arial"/>
                <a:ea typeface="Arial"/>
              </a:rPr>
              <a:t>like quarks </a:t>
            </a:r>
            <a:r>
              <a:rPr b="0" lang="en-US" sz="2000" spc="-1" strike="noStrike">
                <a:solidFill>
                  <a:srgbClr val="000080"/>
                </a:solidFill>
                <a:latin typeface="Arial"/>
                <a:ea typeface="Arial"/>
              </a:rPr>
              <a:t>(VLQ)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,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especially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vector-like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tops, </a:t>
            </a:r>
            <a:r>
              <a:rPr b="0" i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top </a:t>
            </a:r>
            <a:r>
              <a:rPr b="0" i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partners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What are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VLQs?</a:t>
            </a:r>
            <a:endParaRPr b="0" lang="en-US" sz="2000" spc="-1" strike="noStrike"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 2" charset="2"/>
              <a:buChar char="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carry colour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charge</a:t>
            </a:r>
            <a:endParaRPr b="0" lang="en-US" sz="2000" spc="-1" strike="noStrike"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 2" charset="2"/>
              <a:buChar char="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spin 1/2</a:t>
            </a:r>
            <a:endParaRPr b="0" lang="en-US" sz="2000" spc="-1" strike="noStrike"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 2" charset="2"/>
              <a:buChar char="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their right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and left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components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have the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same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quantum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numbers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(“vector-like”,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i.e. not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chiral).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567"/>
              </a:spcAf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Typical mass: ~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1 TeV (LHC!)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567"/>
              </a:spcAf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These models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typically also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come with </a:t>
            </a:r>
            <a:r>
              <a:rPr b="0" lang="en-US" sz="2000" spc="-1" strike="noStrike">
                <a:solidFill>
                  <a:srgbClr val="000080"/>
                </a:solidFill>
                <a:latin typeface="Arial"/>
                <a:ea typeface="Arial"/>
              </a:rPr>
              <a:t>new </a:t>
            </a:r>
            <a:r>
              <a:rPr b="0" lang="en-US" sz="2000" spc="-1" strike="noStrike">
                <a:solidFill>
                  <a:srgbClr val="000080"/>
                </a:solidFill>
                <a:latin typeface="Arial"/>
                <a:ea typeface="Arial"/>
              </a:rPr>
              <a:t>scalars, </a:t>
            </a:r>
            <a:r>
              <a:rPr b="0" i="1" lang="en-US" sz="2000" spc="-1" strike="noStrike">
                <a:solidFill>
                  <a:srgbClr val="000080"/>
                </a:solidFill>
                <a:latin typeface="Arial"/>
                <a:ea typeface="Arial"/>
              </a:rPr>
              <a:t>S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01" name="Google Shape;124;p21" descr=""/>
          <p:cNvPicPr/>
          <p:nvPr/>
        </p:nvPicPr>
        <p:blipFill>
          <a:blip r:embed="rId1"/>
          <a:stretch/>
        </p:blipFill>
        <p:spPr>
          <a:xfrm>
            <a:off x="7463520" y="1294560"/>
            <a:ext cx="4139280" cy="1675440"/>
          </a:xfrm>
          <a:prstGeom prst="rect">
            <a:avLst/>
          </a:prstGeom>
          <a:ln>
            <a:noFill/>
          </a:ln>
        </p:spPr>
      </p:pic>
      <p:pic>
        <p:nvPicPr>
          <p:cNvPr id="202" name="Google Shape;125;p21" descr=""/>
          <p:cNvPicPr/>
          <p:nvPr/>
        </p:nvPicPr>
        <p:blipFill>
          <a:blip r:embed="rId2"/>
          <a:stretch/>
        </p:blipFill>
        <p:spPr>
          <a:xfrm>
            <a:off x="7929360" y="3098520"/>
            <a:ext cx="3516480" cy="2108520"/>
          </a:xfrm>
          <a:prstGeom prst="rect">
            <a:avLst/>
          </a:prstGeom>
          <a:ln>
            <a:noFill/>
          </a:ln>
        </p:spPr>
      </p:pic>
      <p:sp>
        <p:nvSpPr>
          <p:cNvPr id="203" name="TextShape 3"/>
          <p:cNvSpPr txBox="1"/>
          <p:nvPr/>
        </p:nvSpPr>
        <p:spPr>
          <a:xfrm>
            <a:off x="8227800" y="1715040"/>
            <a:ext cx="362160" cy="344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Times New Roman"/>
              </a:rPr>
              <a:t>h</a:t>
            </a:r>
            <a:r>
              <a:rPr b="0" lang="en-US" sz="1800" spc="-1" strike="noStrike" baseline="33000">
                <a:latin typeface="Times New Roman"/>
              </a:rPr>
              <a:t>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4" name="TextShape 4"/>
          <p:cNvSpPr txBox="1"/>
          <p:nvPr/>
        </p:nvSpPr>
        <p:spPr>
          <a:xfrm>
            <a:off x="10701720" y="1715040"/>
            <a:ext cx="362160" cy="344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Times New Roman"/>
              </a:rPr>
              <a:t>h</a:t>
            </a:r>
            <a:r>
              <a:rPr b="0" lang="en-US" sz="1800" spc="-1" strike="noStrike" baseline="33000">
                <a:latin typeface="Times New Roman"/>
              </a:rPr>
              <a:t>0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107" dur="indefinite" restart="never" nodeType="tmRoot">
          <p:childTnLst>
            <p:seq>
              <p:cTn id="108" dur="indefinite" nodeType="mainSeq"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570240" y="75600"/>
            <a:ext cx="11360160" cy="763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SUSY: Phenomenological studies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TextShape 2"/>
          <p:cNvSpPr txBox="1"/>
          <p:nvPr/>
        </p:nvSpPr>
        <p:spPr>
          <a:xfrm>
            <a:off x="235440" y="2719440"/>
            <a:ext cx="10675440" cy="27799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15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EW production of charginos and neutralinos cascading into SM particles and lighter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SUSY particles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These models give unexplored experimental signatures with multiple gauge bosons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Search for events with</a:t>
            </a:r>
            <a:r>
              <a:rPr b="1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 three photons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 is proposed and found to perform better than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existing two-photon searches.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Expected limits on σ</a:t>
            </a:r>
            <a:r>
              <a:rPr b="0" lang="en-US" sz="1600" spc="-1" strike="noStrike" baseline="-25000">
                <a:solidFill>
                  <a:srgbClr val="000000"/>
                </a:solidFill>
                <a:latin typeface="Arial"/>
                <a:ea typeface="Arial"/>
              </a:rPr>
              <a:t>prod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xBR are derived and 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Arial"/>
                <a:ea typeface="Arial"/>
              </a:rPr>
              <a:t>exclusion tests are carried out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7" name="Google Shape;76;p16" descr=""/>
          <p:cNvPicPr/>
          <p:nvPr/>
        </p:nvPicPr>
        <p:blipFill>
          <a:blip r:embed="rId1"/>
          <a:stretch/>
        </p:blipFill>
        <p:spPr>
          <a:xfrm>
            <a:off x="542160" y="4406400"/>
            <a:ext cx="3189240" cy="1800720"/>
          </a:xfrm>
          <a:prstGeom prst="rect">
            <a:avLst/>
          </a:prstGeom>
          <a:ln>
            <a:noFill/>
          </a:ln>
        </p:spPr>
      </p:pic>
      <p:pic>
        <p:nvPicPr>
          <p:cNvPr id="208" name="Google Shape;77;p16" descr=""/>
          <p:cNvPicPr/>
          <p:nvPr/>
        </p:nvPicPr>
        <p:blipFill>
          <a:blip r:embed="rId2"/>
          <a:stretch/>
        </p:blipFill>
        <p:spPr>
          <a:xfrm>
            <a:off x="8683920" y="4187520"/>
            <a:ext cx="3189240" cy="2351520"/>
          </a:xfrm>
          <a:prstGeom prst="rect">
            <a:avLst/>
          </a:prstGeom>
          <a:ln>
            <a:noFill/>
          </a:ln>
        </p:spPr>
      </p:pic>
      <p:pic>
        <p:nvPicPr>
          <p:cNvPr id="209" name="Google Shape;78;p16" descr=""/>
          <p:cNvPicPr/>
          <p:nvPr/>
        </p:nvPicPr>
        <p:blipFill>
          <a:blip r:embed="rId3"/>
          <a:stretch/>
        </p:blipFill>
        <p:spPr>
          <a:xfrm>
            <a:off x="244800" y="623160"/>
            <a:ext cx="10766520" cy="2072880"/>
          </a:xfrm>
          <a:prstGeom prst="rect">
            <a:avLst/>
          </a:prstGeom>
          <a:ln>
            <a:noFill/>
          </a:ln>
        </p:spPr>
      </p:pic>
      <p:sp>
        <p:nvSpPr>
          <p:cNvPr id="210" name="CustomShape 3"/>
          <p:cNvSpPr/>
          <p:nvPr/>
        </p:nvSpPr>
        <p:spPr>
          <a:xfrm>
            <a:off x="9485640" y="183960"/>
            <a:ext cx="2627280" cy="410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Arial"/>
                <a:ea typeface="Arial"/>
              </a:rPr>
              <a:t>arXiv: </a:t>
            </a:r>
            <a:r>
              <a:rPr b="0" lang="en-US" sz="1500" spc="-1" strike="noStrike" u="sng">
                <a:solidFill>
                  <a:srgbClr val="0097a7"/>
                </a:solidFill>
                <a:uFillTx/>
                <a:latin typeface="Arial"/>
                <a:ea typeface="Arial"/>
                <a:hlinkClick r:id="rId4"/>
              </a:rPr>
              <a:t>2111.04775</a:t>
            </a:r>
            <a:r>
              <a:rPr b="0" lang="en-US" sz="1500" spc="-1" strike="noStrike">
                <a:solidFill>
                  <a:srgbClr val="595959"/>
                </a:solidFill>
                <a:latin typeface="Arial"/>
                <a:ea typeface="Arial"/>
              </a:rPr>
              <a:t> 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211" name="Google Shape;80;p16" descr=""/>
          <p:cNvPicPr/>
          <p:nvPr/>
        </p:nvPicPr>
        <p:blipFill>
          <a:blip r:embed="rId5"/>
          <a:stretch/>
        </p:blipFill>
        <p:spPr>
          <a:xfrm>
            <a:off x="4749480" y="4015440"/>
            <a:ext cx="3715200" cy="2624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49" dur="indefinite" restart="never" nodeType="tmRoot">
          <p:childTnLst>
            <p:seq>
              <p:cTn id="150" dur="indefinite" nodeType="mainSeq">
                <p:childTnLst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415440" y="124920"/>
            <a:ext cx="11360160" cy="763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SUSY: Experimental searches 1: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direct stop pair production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3" name="Google Shape;86;p17" descr=""/>
          <p:cNvPicPr/>
          <p:nvPr/>
        </p:nvPicPr>
        <p:blipFill>
          <a:blip r:embed="rId1"/>
          <a:stretch/>
        </p:blipFill>
        <p:spPr>
          <a:xfrm>
            <a:off x="218880" y="2341800"/>
            <a:ext cx="5427720" cy="3971520"/>
          </a:xfrm>
          <a:prstGeom prst="rect">
            <a:avLst/>
          </a:prstGeom>
          <a:ln>
            <a:noFill/>
          </a:ln>
        </p:spPr>
      </p:pic>
      <p:pic>
        <p:nvPicPr>
          <p:cNvPr id="214" name="Google Shape;87;p17" descr=""/>
          <p:cNvPicPr/>
          <p:nvPr/>
        </p:nvPicPr>
        <p:blipFill>
          <a:blip r:embed="rId2"/>
          <a:stretch/>
        </p:blipFill>
        <p:spPr>
          <a:xfrm>
            <a:off x="7777800" y="1132920"/>
            <a:ext cx="2731680" cy="2187000"/>
          </a:xfrm>
          <a:prstGeom prst="rect">
            <a:avLst/>
          </a:prstGeom>
          <a:ln>
            <a:noFill/>
          </a:ln>
        </p:spPr>
      </p:pic>
      <p:sp>
        <p:nvSpPr>
          <p:cNvPr id="215" name="CustomShape 2"/>
          <p:cNvSpPr/>
          <p:nvPr/>
        </p:nvSpPr>
        <p:spPr>
          <a:xfrm>
            <a:off x="391320" y="741600"/>
            <a:ext cx="6466680" cy="130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/>
          <a:p>
            <a:pPr>
              <a:lnSpc>
                <a:spcPct val="100000"/>
              </a:lnSpc>
            </a:pP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Y. Andrean,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L.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Barranco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Navarro,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C.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Clément,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P.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Pasuwan,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L. Pereira,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S. 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Strandberg</a:t>
            </a:r>
            <a:r>
              <a:rPr b="0" lang="en-US" sz="187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, A. Strübig</a:t>
            </a:r>
            <a:endParaRPr b="0" lang="en-US" sz="187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7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97a7"/>
                </a:solidFill>
                <a:uFillTx/>
                <a:latin typeface="Arial"/>
                <a:ea typeface="Arial"/>
                <a:hlinkClick r:id="rId3"/>
              </a:rPr>
              <a:t>JHEP 04 (2021) 174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6" name="CustomShape 3"/>
          <p:cNvSpPr/>
          <p:nvPr/>
        </p:nvSpPr>
        <p:spPr>
          <a:xfrm>
            <a:off x="7344720" y="3748320"/>
            <a:ext cx="4291920" cy="182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Next step: take the signal regions developed in the simplified model search into a grand pMSSM scan.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No public result at the moment. Similar study from Run 1: arXiv:</a:t>
            </a:r>
            <a:r>
              <a:rPr b="0" lang="en-US" sz="1800" spc="-1" strike="noStrike" u="sng">
                <a:solidFill>
                  <a:srgbClr val="0097a7"/>
                </a:solidFill>
                <a:uFillTx/>
                <a:latin typeface="Arial"/>
                <a:ea typeface="Arial"/>
                <a:hlinkClick r:id="rId4"/>
              </a:rPr>
              <a:t>1508.06608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167" dur="indefinite" restart="never" nodeType="tmRoot">
          <p:childTnLst>
            <p:seq>
              <p:cTn id="168" dur="indefinite" nodeType="mainSeq">
                <p:childTnLst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298080" y="185040"/>
            <a:ext cx="10515240" cy="78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9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Experimental SUSY 2 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R-parity violating SUSY: Displaced vertices in multijet events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262080" y="1573560"/>
            <a:ext cx="552132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</a:rPr>
              <a:t>F. Backman, S. Richter, D. Milstead (SU)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 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as part of KTH/SU effort with </a:t>
            </a: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</a:rPr>
              <a:t>C. Ohm, A. Leopold, G. Ripellino (KTH)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DV+ Jets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Benchmark models: Strong RPV &amp; EWK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There are no SM interactions that can mimic the signature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ATLAS paper in preparation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More details in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hlinkClick r:id="rId1"/>
              </a:rPr>
              <a:t>F. Backman's presentation earlier today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,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C. Ohm's presentation earlier today,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G. Ripellino's PhD thesis.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9" name="Picture 4" descr=""/>
          <p:cNvPicPr/>
          <p:nvPr/>
        </p:nvPicPr>
        <p:blipFill>
          <a:blip r:embed="rId2"/>
          <a:stretch/>
        </p:blipFill>
        <p:spPr>
          <a:xfrm>
            <a:off x="6166440" y="1442520"/>
            <a:ext cx="5721120" cy="3207600"/>
          </a:xfrm>
          <a:prstGeom prst="rect">
            <a:avLst/>
          </a:prstGeom>
          <a:ln>
            <a:noFill/>
          </a:ln>
        </p:spPr>
      </p:pic>
      <p:sp>
        <p:nvSpPr>
          <p:cNvPr id="220" name="TextShape 3"/>
          <p:cNvSpPr txBox="1"/>
          <p:nvPr/>
        </p:nvSpPr>
        <p:spPr>
          <a:xfrm>
            <a:off x="3813480" y="634140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C7B72B93-C5F9-4768-BBB3-A8F9D2F9FDE7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</p:spTree>
  </p:cSld>
  <p:timing>
    <p:tnLst>
      <p:par>
        <p:cTn id="175" dur="indefinite" restart="never" nodeType="tmRoot">
          <p:childTnLst>
            <p:seq>
              <p:cTn id="176" dur="indefinite" nodeType="mainSeq">
                <p:childTnLst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3246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2021-02-16T07:20:34Z</dcterms:created>
  <dc:creator>Linda Svensson</dc:creator>
  <dc:description/>
  <dc:language>en-GB</dc:language>
  <cp:lastModifiedBy>Elin Kuutmann</cp:lastModifiedBy>
  <dcterms:modified xsi:type="dcterms:W3CDTF">2022-06-15T11:50:40Z</dcterms:modified>
  <cp:revision>185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Bredbild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12</vt:i4>
  </property>
</Properties>
</file>