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media/image57.jpg" ContentType="image/jpg"/>
  <Override PartName="/ppt/media/image58.jpg" ContentType="image/jpg"/>
  <Override PartName="/ppt/media/image59.jpg" ContentType="image/jpg"/>
  <Override PartName="/ppt/media/image60.jpg" ContentType="image/jp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807" r:id="rId4"/>
    <p:sldId id="913" r:id="rId5"/>
    <p:sldId id="805" r:id="rId6"/>
    <p:sldId id="806" r:id="rId7"/>
    <p:sldId id="906" r:id="rId8"/>
    <p:sldId id="797" r:id="rId9"/>
    <p:sldId id="265" r:id="rId10"/>
    <p:sldId id="809" r:id="rId11"/>
    <p:sldId id="814" r:id="rId12"/>
    <p:sldId id="900" r:id="rId13"/>
    <p:sldId id="901" r:id="rId14"/>
    <p:sldId id="904" r:id="rId15"/>
    <p:sldId id="803" r:id="rId16"/>
    <p:sldId id="896" r:id="rId17"/>
    <p:sldId id="914" r:id="rId18"/>
    <p:sldId id="818" r:id="rId19"/>
    <p:sldId id="915" r:id="rId20"/>
    <p:sldId id="909" r:id="rId21"/>
    <p:sldId id="259" r:id="rId22"/>
    <p:sldId id="261" r:id="rId23"/>
    <p:sldId id="808" r:id="rId24"/>
    <p:sldId id="802" r:id="rId25"/>
    <p:sldId id="912" r:id="rId26"/>
    <p:sldId id="911" r:id="rId2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>
        <p:scale>
          <a:sx n="75" d="100"/>
          <a:sy n="75" d="100"/>
        </p:scale>
        <p:origin x="128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-20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dracos\Marcos\Disk_G\Neutrinos\ESS\EU\DesignStudy_2022\project\PartB1_ESSnuSB+_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dracos\Marcos\Disk_G\Neutrinos\ESS\EU\DesignStudy_2022\project\PartB1_ESSnuSB+_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WP</a:t>
            </a:r>
            <a:r>
              <a:rPr lang="fr-FR" baseline="0"/>
              <a:t> financial effort</a:t>
            </a:r>
            <a:endParaRPr lang="fr-FR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Total!$R$91:$V$91</c:f>
              <c:strCache>
                <c:ptCount val="5"/>
                <c:pt idx="0">
                  <c:v>WP1</c:v>
                </c:pt>
                <c:pt idx="1">
                  <c:v>WP2</c:v>
                </c:pt>
                <c:pt idx="2">
                  <c:v>WP3</c:v>
                </c:pt>
                <c:pt idx="3">
                  <c:v>WP4</c:v>
                </c:pt>
                <c:pt idx="4">
                  <c:v>WP5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/>
                </a:pPr>
                <a:endParaRPr lang="sv-S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Total!$R$91:$W$91</c:f>
              <c:strCache>
                <c:ptCount val="6"/>
                <c:pt idx="0">
                  <c:v>WP1</c:v>
                </c:pt>
                <c:pt idx="1">
                  <c:v>WP2</c:v>
                </c:pt>
                <c:pt idx="2">
                  <c:v>WP3</c:v>
                </c:pt>
                <c:pt idx="3">
                  <c:v>WP4</c:v>
                </c:pt>
                <c:pt idx="4">
                  <c:v>WP5</c:v>
                </c:pt>
                <c:pt idx="5">
                  <c:v>WP6</c:v>
                </c:pt>
              </c:strCache>
            </c:strRef>
          </c:cat>
          <c:val>
            <c:numRef>
              <c:f>Total!$R$99:$W$99</c:f>
              <c:numCache>
                <c:formatCode>0.0%</c:formatCode>
                <c:ptCount val="6"/>
                <c:pt idx="0">
                  <c:v>7.7134346832799419E-2</c:v>
                </c:pt>
                <c:pt idx="1">
                  <c:v>0.1695339664527816</c:v>
                </c:pt>
                <c:pt idx="2">
                  <c:v>0.27673607943994877</c:v>
                </c:pt>
                <c:pt idx="3">
                  <c:v>0.23233762589053764</c:v>
                </c:pt>
                <c:pt idx="4">
                  <c:v>0.18420669033538326</c:v>
                </c:pt>
                <c:pt idx="5">
                  <c:v>6.0051291048549262E-2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D6-40D5-B698-0600DBE4A51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WP</a:t>
            </a:r>
            <a:r>
              <a:rPr lang="fr-FR" baseline="0" dirty="0"/>
              <a:t> </a:t>
            </a:r>
            <a:r>
              <a:rPr lang="fr-FR" baseline="0" dirty="0" err="1"/>
              <a:t>person</a:t>
            </a:r>
            <a:r>
              <a:rPr lang="fr-FR" baseline="0" dirty="0"/>
              <a:t>-power effort</a:t>
            </a:r>
            <a:endParaRPr lang="fr-FR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Total!$R$91:$V$91</c:f>
              <c:strCache>
                <c:ptCount val="5"/>
                <c:pt idx="0">
                  <c:v>WP1</c:v>
                </c:pt>
                <c:pt idx="1">
                  <c:v>WP2</c:v>
                </c:pt>
                <c:pt idx="2">
                  <c:v>WP3</c:v>
                </c:pt>
                <c:pt idx="3">
                  <c:v>WP4</c:v>
                </c:pt>
                <c:pt idx="4">
                  <c:v>WP5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/>
                </a:pPr>
                <a:endParaRPr lang="sv-S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Total!$R$91:$W$91</c:f>
              <c:strCache>
                <c:ptCount val="6"/>
                <c:pt idx="0">
                  <c:v>WP1</c:v>
                </c:pt>
                <c:pt idx="1">
                  <c:v>WP2</c:v>
                </c:pt>
                <c:pt idx="2">
                  <c:v>WP3</c:v>
                </c:pt>
                <c:pt idx="3">
                  <c:v>WP4</c:v>
                </c:pt>
                <c:pt idx="4">
                  <c:v>WP5</c:v>
                </c:pt>
                <c:pt idx="5">
                  <c:v>WP6</c:v>
                </c:pt>
              </c:strCache>
            </c:strRef>
          </c:cat>
          <c:val>
            <c:numRef>
              <c:f>Total!$R$89:$W$89</c:f>
              <c:numCache>
                <c:formatCode>0.0%</c:formatCode>
                <c:ptCount val="6"/>
                <c:pt idx="0">
                  <c:v>7.4294558876056682E-2</c:v>
                </c:pt>
                <c:pt idx="1">
                  <c:v>9.7511608524824392E-2</c:v>
                </c:pt>
                <c:pt idx="2">
                  <c:v>0.20473865936421004</c:v>
                </c:pt>
                <c:pt idx="3">
                  <c:v>0.20078580783426597</c:v>
                </c:pt>
                <c:pt idx="4">
                  <c:v>0.28812953923086082</c:v>
                </c:pt>
                <c:pt idx="5">
                  <c:v>0.13453982616978213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0B-4189-8EF5-FCC4031B59E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8C4F9-00C2-4D66-BCD7-26AC7A41A648}" type="datetimeFigureOut">
              <a:rPr lang="sv-SE" smtClean="0"/>
              <a:t>2022-06-16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8A8F3-DCB3-45A7-8B4F-7CA81C03175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0942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F1013-F7B5-4231-9143-DF0DC46B2A2C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445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919EA-02A9-4AC8-82D9-040F72F8F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7956CA-1B14-41EC-8978-E83350B0C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8A30B-3C94-4F3D-8E19-2D8C8146E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B00F2-C261-4EC0-ABCA-84F24777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2A703-1985-4EF8-982D-96D20043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346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424F2-17DB-46C3-AF43-0FC0A27CF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78B13-4740-4EBC-B0E0-A5309CCF6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027C4-ACAB-4382-A48B-6944C1412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5DB9E-B967-4C89-B3FE-56CC37D11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D47EC-DAC9-41CF-AFE6-E4159CBA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927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2405E0-B043-4A8C-AF71-D2A27C4F1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E1777B-B09F-499F-9162-9682126B33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12863-E277-4757-8EF6-E5308BD5F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E32AE-1553-442D-B286-93E635DD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4F473-59A4-4132-9409-47473EA6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6219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0255" y="9595"/>
            <a:ext cx="8285016" cy="1143000"/>
          </a:xfrm>
        </p:spPr>
        <p:txBody>
          <a:bodyPr>
            <a:normAutofit/>
          </a:bodyPr>
          <a:lstStyle>
            <a:lvl1pPr>
              <a:defRPr sz="4000">
                <a:latin typeface="Times New Roman"/>
                <a:cs typeface="Times New Roman"/>
              </a:defRPr>
            </a:lvl1pPr>
          </a:lstStyle>
          <a:p>
            <a:r>
              <a:rPr lang="en-GB" noProof="0" dirty="0" err="1"/>
              <a:t>Cliquez</a:t>
            </a:r>
            <a:r>
              <a:rPr lang="en-GB" noProof="0" dirty="0"/>
              <a:t> et </a:t>
            </a:r>
            <a:r>
              <a:rPr lang="en-GB" noProof="0" dirty="0" err="1"/>
              <a:t>modifiez</a:t>
            </a:r>
            <a:r>
              <a:rPr lang="en-GB" noProof="0" dirty="0"/>
              <a:t> le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2022-06-15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Partikeldagarna 17 June 2022                                                              Tord Ekelöf, Uppsala University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47194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accent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Times New Roman"/>
                <a:cs typeface="Times New Roman"/>
              </a:defRPr>
            </a:lvl1pPr>
          </a:lstStyle>
          <a:p>
            <a:pPr marL="12700" marR="5080" indent="168910"/>
            <a:r>
              <a:rPr lang="sv-SE" spc="-5"/>
              <a:t>Partikeldagarna 17 June 2022                                                              Tord Ekelöf, Uppsala University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Times New Roman"/>
                <a:cs typeface="Times New Roman"/>
              </a:defRPr>
            </a:lvl1pPr>
          </a:lstStyle>
          <a:p>
            <a:pPr marL="12700"/>
            <a:r>
              <a:rPr lang="sv-SE"/>
              <a:t>2022-06-15</a:t>
            </a:r>
            <a:endParaRPr lang="sv-SE" spc="-50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A8A8A"/>
                </a:solidFill>
                <a:latin typeface="Times New Roman"/>
                <a:cs typeface="Times New Roman"/>
              </a:defRPr>
            </a:lvl1pPr>
          </a:lstStyle>
          <a:p>
            <a:pPr marL="101600"/>
            <a:fld id="{81D60167-4931-47E6-BA6A-407CBD079E47}" type="slidenum">
              <a:rPr lang="sv-SE" smtClean="0"/>
              <a:pPr marL="10160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1661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8596D-A090-4ED6-A592-500482F95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DA403-A770-4FA8-AB2A-11846C3EA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56FCF-04C5-4A35-A845-19F00C286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05B2A-48CA-4ECC-8D73-37C605F5D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F578D-0004-4561-B96C-8E08CC8B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255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03FDE-2BE2-4722-985E-B72E9A4CE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827EFC-35F4-4DFB-A616-449862113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150DE-B592-4A6A-9C0D-38A822611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AD48D-DA62-47B3-B04B-DBF7D7279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14940-5EE0-466B-9C06-81F3FBCE7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899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CA121-598E-4CCA-9836-A375584A8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34912-310A-4EC5-80F2-1C642C9E45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26E19-B5F1-467B-9628-76AA348DA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D58A9-4579-4771-91C2-622746E81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6E6E4-8FC6-4DED-938E-BB5626AD8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8EED0-BEAA-4D2E-9E83-14B2BE17C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545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F5822-54DC-43E1-9921-5AA926FE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1EAD3-3271-459A-BA1F-2CC9DBB42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15BB15-11AF-4EDE-BF8D-5718C22BD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1677B7-69E9-460A-8D72-468F0642C5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91A47B-A688-4044-B541-145E971AC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903DA-A7F5-4E21-AF3F-5311DFA52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EE489A-51AD-4B67-85D3-58510E8B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B22FAC-7B84-4A18-91B7-F482A3DD2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73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1DBB-A3CD-429B-8435-C1253C3E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F6D78D-AA0F-4CB6-861A-25801B402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098BF6-0802-4C69-B484-CAAE08553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389A2-24C0-4983-BC5C-F73DD734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612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906901-0F4B-4F5C-91FD-47878882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8EBBA-BCF0-46F8-A36B-9A5FB53C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3A533-EAB4-4C4A-8EBB-2EEAF196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61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F5E8F-C5CE-45C0-ABAF-EB70919B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A2B44-FC67-4A47-A4DC-E7242B0F8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D167A-8221-454D-A4B9-8667A61B1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A8A9E-EBA9-4050-B8C8-4921C498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A874A-825C-4FF1-81D1-E25D39E21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5072B-E14F-4715-BBEA-380F0C430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8183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3BC9-34E3-40D1-A5B2-FB2D6367C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8F2611-A516-4920-A4F1-C97E764C8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0E5C0-9C04-4E1C-BFA3-EAF8A89F7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B90FB-55B1-45A5-BD3B-F5A386652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26E50-B487-472A-AE79-E27C90EC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A3F9B-44D6-4DAE-9AC0-C9ABD437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17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CE65C-9E43-4F89-BA51-17CDFA05C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93F4AB-818F-4F3F-A675-5EFAFC94F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C142C-7809-4769-B452-435B5C0765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2022-06-15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77D60-ACF1-4D2B-8122-46A957066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B2B14-36A3-4CD2-AAB5-D02FC66A0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06611-489B-4744-9F39-735E4B0C5C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43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26" Type="http://schemas.openxmlformats.org/officeDocument/2006/relationships/image" Target="../media/image63.jpeg"/><Relationship Id="rId3" Type="http://schemas.openxmlformats.org/officeDocument/2006/relationships/image" Target="../media/image40.png"/><Relationship Id="rId21" Type="http://schemas.openxmlformats.org/officeDocument/2006/relationships/image" Target="../media/image58.jp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5" Type="http://schemas.openxmlformats.org/officeDocument/2006/relationships/image" Target="../media/image62.pn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20" Type="http://schemas.openxmlformats.org/officeDocument/2006/relationships/image" Target="../media/image5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24" Type="http://schemas.openxmlformats.org/officeDocument/2006/relationships/image" Target="../media/image61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23" Type="http://schemas.openxmlformats.org/officeDocument/2006/relationships/image" Target="../media/image60.jpg"/><Relationship Id="rId10" Type="http://schemas.openxmlformats.org/officeDocument/2006/relationships/image" Target="../media/image47.png"/><Relationship Id="rId19" Type="http://schemas.openxmlformats.org/officeDocument/2006/relationships/image" Target="../media/image56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Relationship Id="rId22" Type="http://schemas.openxmlformats.org/officeDocument/2006/relationships/image" Target="../media/image5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6.01208" TargetMode="External"/><Relationship Id="rId2" Type="http://schemas.openxmlformats.org/officeDocument/2006/relationships/hyperlink" Target="https://arxiv.org/abs/2203.0880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essnusb.eu/" TargetMode="External"/><Relationship Id="rId4" Type="http://schemas.openxmlformats.org/officeDocument/2006/relationships/hyperlink" Target="https://arxiv.org/abs/2206.0120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5B79D-99A0-4249-AE1C-EC3098765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143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v-SE" dirty="0"/>
              <a:t>The ESS neutrino Super 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ESSnuSB</a:t>
            </a:r>
            <a:r>
              <a:rPr lang="sv-SE" dirty="0"/>
              <a:t> and </a:t>
            </a:r>
            <a:r>
              <a:rPr lang="sv-SE" dirty="0" err="1"/>
              <a:t>ESSnuSB</a:t>
            </a:r>
            <a:r>
              <a:rPr lang="sv-SE" dirty="0"/>
              <a:t>+</a:t>
            </a:r>
            <a:br>
              <a:rPr lang="sv-SE" dirty="0"/>
            </a:b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345353-AE9A-4D2F-A306-7F73D88E0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115777"/>
            <a:ext cx="10253870" cy="1655762"/>
          </a:xfrm>
        </p:spPr>
        <p:txBody>
          <a:bodyPr>
            <a:noAutofit/>
          </a:bodyPr>
          <a:lstStyle/>
          <a:p>
            <a:r>
              <a:rPr lang="en-GB" sz="2800" dirty="0"/>
              <a:t>A report on </a:t>
            </a:r>
          </a:p>
          <a:p>
            <a:r>
              <a:rPr lang="en-GB" sz="2800" dirty="0"/>
              <a:t>The achievements of the </a:t>
            </a:r>
            <a:r>
              <a:rPr lang="en-GB" sz="2800" dirty="0" err="1"/>
              <a:t>ESSnuSB</a:t>
            </a:r>
            <a:r>
              <a:rPr lang="en-GB" sz="2800" dirty="0"/>
              <a:t> Design Study 2018-2022</a:t>
            </a:r>
          </a:p>
          <a:p>
            <a:r>
              <a:rPr lang="en-GB" sz="2800" dirty="0"/>
              <a:t> and on</a:t>
            </a:r>
          </a:p>
          <a:p>
            <a:r>
              <a:rPr lang="en-GB" sz="2800" dirty="0"/>
              <a:t> The preparations for a </a:t>
            </a:r>
            <a:r>
              <a:rPr lang="en-GB" sz="2800" dirty="0" err="1"/>
              <a:t>ESSnuSB</a:t>
            </a:r>
            <a:r>
              <a:rPr lang="en-GB" sz="2800" dirty="0"/>
              <a:t>+ INFRADEV-1 EU project 2023-2026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64FFE-3870-416E-BE97-91D786D6D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B867B-28E8-42AB-93EE-0FA63A17C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BD2E81-D7CA-4C72-9FDC-9E81293273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3" b="34642"/>
          <a:stretch/>
        </p:blipFill>
        <p:spPr>
          <a:xfrm>
            <a:off x="11597" y="33159"/>
            <a:ext cx="2391361" cy="1091072"/>
          </a:xfrm>
          <a:prstGeom prst="rect">
            <a:avLst/>
          </a:prstGeom>
        </p:spPr>
      </p:pic>
      <p:pic>
        <p:nvPicPr>
          <p:cNvPr id="10" name="Image 4">
            <a:extLst>
              <a:ext uri="{FF2B5EF4-FFF2-40B4-BE49-F238E27FC236}">
                <a16:creationId xmlns:a16="http://schemas.microsoft.com/office/drawing/2014/main" id="{B1E8D270-F3E1-4660-9690-1288FD27F91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66841" y="19559"/>
            <a:ext cx="4173758" cy="1127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3">
            <a:extLst>
              <a:ext uri="{FF2B5EF4-FFF2-40B4-BE49-F238E27FC236}">
                <a16:creationId xmlns:a16="http://schemas.microsoft.com/office/drawing/2014/main" id="{677F998D-6231-4FAA-B3FB-2F9F76039E7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320" y="59489"/>
            <a:ext cx="3937334" cy="10628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E442ED-A82E-4387-A5AB-DEEA4B99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41E490-2260-46F5-9084-13776C0749F6}"/>
              </a:ext>
            </a:extLst>
          </p:cNvPr>
          <p:cNvSpPr txBox="1"/>
          <p:nvPr/>
        </p:nvSpPr>
        <p:spPr>
          <a:xfrm>
            <a:off x="4856782" y="5344555"/>
            <a:ext cx="2478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dirty="0"/>
              <a:t>Tord Ekelöf </a:t>
            </a:r>
          </a:p>
          <a:p>
            <a:pPr algn="ctr"/>
            <a:r>
              <a:rPr lang="sv-SE" sz="2400" dirty="0"/>
              <a:t>Uppsala </a:t>
            </a:r>
            <a:r>
              <a:rPr lang="sv-SE" sz="2400" dirty="0" err="1"/>
              <a:t>university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3345663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DD4D8-BAA5-4BE8-96BC-79B36AB7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0960" y="39623"/>
            <a:ext cx="11700417" cy="1325563"/>
          </a:xfrm>
        </p:spPr>
        <p:txBody>
          <a:bodyPr/>
          <a:lstStyle/>
          <a:p>
            <a:r>
              <a:rPr lang="sv-SE" dirty="0" err="1"/>
              <a:t>ESSnuSB</a:t>
            </a:r>
            <a:r>
              <a:rPr lang="sv-SE" dirty="0"/>
              <a:t>+  </a:t>
            </a:r>
            <a:r>
              <a:rPr lang="sv-SE" dirty="0" err="1"/>
              <a:t>participants</a:t>
            </a:r>
            <a:r>
              <a:rPr lang="sv-SE" dirty="0"/>
              <a:t> and </a:t>
            </a:r>
            <a:r>
              <a:rPr lang="sv-SE" dirty="0" err="1"/>
              <a:t>Work</a:t>
            </a:r>
            <a:r>
              <a:rPr lang="sv-SE" dirty="0"/>
              <a:t> </a:t>
            </a:r>
            <a:r>
              <a:rPr lang="sv-SE" dirty="0" err="1"/>
              <a:t>Packages</a:t>
            </a:r>
            <a:endParaRPr lang="sv-S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3EC0BB-20C9-47B6-927A-59EA231AD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01E4D-2DA5-489D-A622-7F4B6721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10</a:t>
            </a:fld>
            <a:endParaRPr lang="sv-S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B4E99A-7E6C-4136-BDB5-8D621FDE333B}"/>
              </a:ext>
            </a:extLst>
          </p:cNvPr>
          <p:cNvSpPr/>
          <p:nvPr/>
        </p:nvSpPr>
        <p:spPr>
          <a:xfrm>
            <a:off x="6590764" y="1110957"/>
            <a:ext cx="51582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Work Packages</a:t>
            </a:r>
            <a:endParaRPr lang="en-GB" dirty="0"/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Management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/>
              <a:t>Civil engineering at ESS and mine sites, safety, licensing and environment preservation.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Low Energy </a:t>
            </a:r>
            <a:r>
              <a:rPr lang="en-GB" dirty="0" err="1">
                <a:solidFill>
                  <a:srgbClr val="0070C0"/>
                </a:solidFill>
              </a:rPr>
              <a:t>nuSTORM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LEnuSTORM</a:t>
            </a:r>
            <a:r>
              <a:rPr lang="en-GB" dirty="0">
                <a:solidFill>
                  <a:srgbClr val="0070C0"/>
                </a:solidFill>
              </a:rPr>
              <a:t>) race-track design and adaption to the accelerator complex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 err="1"/>
              <a:t>LEnuSTORM</a:t>
            </a:r>
            <a:r>
              <a:rPr lang="en-GB" dirty="0"/>
              <a:t> Target Station and pion extraction for Low Energy </a:t>
            </a:r>
            <a:r>
              <a:rPr lang="en-GB" dirty="0" err="1"/>
              <a:t>nuSTORM</a:t>
            </a:r>
            <a:endParaRPr lang="en-GB" dirty="0"/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Detectors and physics performance –expected  improvements due to </a:t>
            </a:r>
            <a:r>
              <a:rPr lang="en-GB" dirty="0" err="1">
                <a:solidFill>
                  <a:srgbClr val="0070C0"/>
                </a:solidFill>
              </a:rPr>
              <a:t>ESSnuSB</a:t>
            </a:r>
            <a:r>
              <a:rPr lang="en-GB" dirty="0">
                <a:solidFill>
                  <a:srgbClr val="0070C0"/>
                </a:solidFill>
              </a:rPr>
              <a:t> and </a:t>
            </a:r>
            <a:r>
              <a:rPr lang="en-GB" dirty="0" err="1">
                <a:solidFill>
                  <a:srgbClr val="0070C0"/>
                </a:solidFill>
              </a:rPr>
              <a:t>LEnuSTORM</a:t>
            </a:r>
            <a:r>
              <a:rPr lang="en-GB" dirty="0">
                <a:solidFill>
                  <a:srgbClr val="0070C0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dirty="0"/>
              <a:t>Low energy Monitored Neutrino Beam design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8C12DA-6F6D-4053-B922-DCCEBD9CEC64}"/>
              </a:ext>
            </a:extLst>
          </p:cNvPr>
          <p:cNvSpPr txBox="1"/>
          <p:nvPr/>
        </p:nvSpPr>
        <p:spPr>
          <a:xfrm>
            <a:off x="1414489" y="5907858"/>
            <a:ext cx="48745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lain" startAt="20"/>
            </a:pPr>
            <a:r>
              <a:rPr lang="sv-S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v-SE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 BILBAO                                                                                  </a:t>
            </a:r>
            <a:r>
              <a:rPr lang="sv-SE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Spain</a:t>
            </a:r>
            <a:r>
              <a:rPr lang="sv-SE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Partner</a:t>
            </a:r>
          </a:p>
        </p:txBody>
      </p:sp>
      <p:pic>
        <p:nvPicPr>
          <p:cNvPr id="1026" name="E511685F-DE95-4FB8-B633-E5F8F5BA8A18" descr="49E3A423-DB7F-4E5D-9687-6914D8D81FA1">
            <a:extLst>
              <a:ext uri="{FF2B5EF4-FFF2-40B4-BE49-F238E27FC236}">
                <a16:creationId xmlns:a16="http://schemas.microsoft.com/office/drawing/2014/main" id="{65573B31-C6C0-4F28-B1F5-C0FBBA9EB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657" y="1277845"/>
            <a:ext cx="4776854" cy="461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5E37C2-3835-A94A-9972-1C7C35B14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763" y="4944991"/>
            <a:ext cx="5158213" cy="1079391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D7F3D5D-597B-493B-A0F8-DDB2D8832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2993908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31C1541-00D5-7C44-B136-535A50290C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5" t="16427" r="4973" b="5616"/>
          <a:stretch/>
        </p:blipFill>
        <p:spPr>
          <a:xfrm>
            <a:off x="5197503" y="1335063"/>
            <a:ext cx="5470498" cy="1555520"/>
          </a:xfrm>
          <a:prstGeom prst="rect">
            <a:avLst/>
          </a:prstGeom>
          <a:ln>
            <a:noFill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9158B62-2D02-A141-A4D5-A7CF4EC67C32}"/>
              </a:ext>
            </a:extLst>
          </p:cNvPr>
          <p:cNvSpPr/>
          <p:nvPr/>
        </p:nvSpPr>
        <p:spPr bwMode="auto">
          <a:xfrm>
            <a:off x="46740" y="940753"/>
            <a:ext cx="5470498" cy="5270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Participants: ESS and </a:t>
            </a:r>
            <a:r>
              <a:rPr lang="en-GB" b="1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Luleå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Univ.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Study of civil engineering</a:t>
            </a:r>
          </a:p>
          <a:p>
            <a:pPr marL="488950" lvl="1" indent="-174625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 site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all installations are underground</a:t>
            </a:r>
          </a:p>
          <a:p>
            <a:pPr marL="771525" lvl="2">
              <a:lnSpc>
                <a:spcPct val="115000"/>
              </a:lnSpc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Investigation of bedrock and ground water</a:t>
            </a:r>
          </a:p>
          <a:p>
            <a:pPr marL="534988" lvl="2">
              <a:lnSpc>
                <a:spcPct val="115000"/>
              </a:lnSpc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Design of underground tunnels and halls	Supply of electric power, cooling, ventilation </a:t>
            </a:r>
          </a:p>
          <a:p>
            <a:pPr marL="488950" lvl="1" indent="-174625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dirty="0">
                <a:ea typeface="Times New Roman"/>
                <a:cs typeface="Times New Roman"/>
              </a:rPr>
              <a:t>Cavern constructions at </a:t>
            </a:r>
            <a:r>
              <a:rPr lang="en-GB" b="1" dirty="0" err="1">
                <a:ea typeface="Times New Roman"/>
                <a:cs typeface="Times New Roman"/>
              </a:rPr>
              <a:t>Zinkgruvan</a:t>
            </a:r>
            <a:r>
              <a:rPr lang="en-GB" dirty="0">
                <a:ea typeface="Times New Roman"/>
                <a:cs typeface="Times New Roman"/>
              </a:rPr>
              <a:t> at 1000 m below ground level</a:t>
            </a:r>
          </a:p>
          <a:p>
            <a:pPr lvl="0"/>
            <a:r>
              <a:rPr lang="en-GB" dirty="0"/>
              <a:t>	</a:t>
            </a:r>
            <a:r>
              <a:rPr lang="en-GB" b="1" dirty="0"/>
              <a:t>Rock properties </a:t>
            </a:r>
            <a:endParaRPr lang="sv-SE" b="1" dirty="0"/>
          </a:p>
          <a:p>
            <a:pPr lvl="0"/>
            <a:r>
              <a:rPr lang="en-GB" b="1" dirty="0"/>
              <a:t>	Stability of the caverns </a:t>
            </a:r>
          </a:p>
          <a:p>
            <a:pPr lvl="0"/>
            <a:r>
              <a:rPr lang="en-GB" b="1" dirty="0"/>
              <a:t> 	Sustainability </a:t>
            </a:r>
            <a:endParaRPr lang="sv-SE" b="1" dirty="0"/>
          </a:p>
          <a:p>
            <a:pPr lvl="2"/>
            <a:r>
              <a:rPr lang="en-GB" b="1" dirty="0"/>
              <a:t>Site layout </a:t>
            </a:r>
            <a:endParaRPr lang="sv-SE" b="1" dirty="0"/>
          </a:p>
          <a:p>
            <a:pPr lvl="0"/>
            <a:r>
              <a:rPr lang="en-GB" b="1" dirty="0"/>
              <a:t>	Excavation, reinforcement &amp; ground control </a:t>
            </a:r>
            <a:endParaRPr lang="en-GB" b="1" dirty="0">
              <a:ea typeface="Times New Roman"/>
              <a:cs typeface="Times New Roman"/>
            </a:endParaRPr>
          </a:p>
          <a:p>
            <a:pPr marL="285750" indent="-285750">
              <a:lnSpc>
                <a:spcPct val="114999"/>
              </a:lnSpc>
              <a:spcAft>
                <a:spcPts val="600"/>
              </a:spcAft>
              <a:buFont typeface="Courier New"/>
              <a:buChar char="o"/>
              <a:defRPr/>
            </a:pPr>
            <a:r>
              <a:rPr lang="en-GB" b="1" dirty="0">
                <a:ea typeface="Times New Roman"/>
                <a:cs typeface="Times New Roman"/>
              </a:rPr>
              <a:t>Licencing</a:t>
            </a:r>
            <a:endParaRPr lang="en-GB" b="1" dirty="0"/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</a:p>
          <a:p>
            <a:pPr marL="285750" indent="-285750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 protection</a:t>
            </a:r>
            <a:endParaRPr lang="en-FR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F57F72-A556-134A-B3B5-4BA96EECC1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0606" y="2751763"/>
            <a:ext cx="4380393" cy="1684606"/>
          </a:xfrm>
          <a:prstGeom prst="rect">
            <a:avLst/>
          </a:prstGeom>
        </p:spPr>
      </p:pic>
      <p:pic>
        <p:nvPicPr>
          <p:cNvPr id="24" name="Immagine 5">
            <a:extLst>
              <a:ext uri="{FF2B5EF4-FFF2-40B4-BE49-F238E27FC236}">
                <a16:creationId xmlns:a16="http://schemas.microsoft.com/office/drawing/2014/main" id="{881AFB45-8E11-A74D-AFCE-B728921CA0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70211" y="4729307"/>
            <a:ext cx="4415289" cy="17545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420878-E475-1F4D-AD38-81106091AF4B}"/>
              </a:ext>
            </a:extLst>
          </p:cNvPr>
          <p:cNvSpPr txBox="1"/>
          <p:nvPr/>
        </p:nvSpPr>
        <p:spPr>
          <a:xfrm>
            <a:off x="8844780" y="4701165"/>
            <a:ext cx="1349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Far Detector</a:t>
            </a:r>
          </a:p>
        </p:txBody>
      </p:sp>
      <p:pic>
        <p:nvPicPr>
          <p:cNvPr id="12" name="Bildobjekt 29">
            <a:extLst>
              <a:ext uri="{FF2B5EF4-FFF2-40B4-BE49-F238E27FC236}">
                <a16:creationId xmlns:a16="http://schemas.microsoft.com/office/drawing/2014/main" id="{C7F6CE7A-2F09-45BB-8DF6-7AFC47D184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156" y="3097469"/>
            <a:ext cx="1623430" cy="1169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6D2AA8-8D98-4EF2-9FB0-874AFF53436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1" r="63997"/>
          <a:stretch/>
        </p:blipFill>
        <p:spPr bwMode="auto">
          <a:xfrm>
            <a:off x="5423780" y="4297548"/>
            <a:ext cx="1568027" cy="194904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16D80B-0722-4E1F-A9D5-2ABE0ADB9F9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432" t="20328" r="16376" b="28211"/>
          <a:stretch/>
        </p:blipFill>
        <p:spPr>
          <a:xfrm>
            <a:off x="6754881" y="2362635"/>
            <a:ext cx="956559" cy="31159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F343F67E-F3AB-4134-81F9-C5AAA30FE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2068" y="-35894"/>
            <a:ext cx="10258098" cy="1325563"/>
          </a:xfrm>
        </p:spPr>
        <p:txBody>
          <a:bodyPr>
            <a:normAutofit/>
          </a:bodyPr>
          <a:lstStyle/>
          <a:p>
            <a:r>
              <a:rPr lang="sv-SE" sz="4000" dirty="0"/>
              <a:t>WP2 ESS Site and </a:t>
            </a:r>
            <a:r>
              <a:rPr lang="sv-SE" sz="4000" dirty="0" err="1"/>
              <a:t>mine</a:t>
            </a:r>
            <a:r>
              <a:rPr lang="sv-SE" sz="4000" dirty="0"/>
              <a:t> site civil </a:t>
            </a:r>
            <a:r>
              <a:rPr lang="sv-SE" sz="4000" dirty="0" err="1"/>
              <a:t>engineering</a:t>
            </a:r>
            <a:endParaRPr lang="sv-SE" sz="4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37FF32-CA5A-4838-B7CE-BCA90C4F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9331B9-3EBE-43DA-A38E-77672CCD9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11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742F3-BE7F-4882-AA8D-2A02D691F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608675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60765-300B-4677-97F4-597D2CAF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150" y="144198"/>
            <a:ext cx="10515600" cy="1325563"/>
          </a:xfrm>
        </p:spPr>
        <p:txBody>
          <a:bodyPr>
            <a:normAutofit/>
          </a:bodyPr>
          <a:lstStyle/>
          <a:p>
            <a:r>
              <a:rPr lang="sv-SE" sz="4000" dirty="0"/>
              <a:t>WP4 </a:t>
            </a:r>
            <a:r>
              <a:rPr lang="sv-SE" sz="4000" dirty="0" err="1"/>
              <a:t>Low</a:t>
            </a:r>
            <a:r>
              <a:rPr lang="sv-SE" sz="4000" dirty="0"/>
              <a:t> Energy </a:t>
            </a:r>
            <a:r>
              <a:rPr lang="sv-SE" sz="4000" dirty="0" err="1"/>
              <a:t>nuSTORM</a:t>
            </a:r>
            <a:endParaRPr lang="sv-SE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00D41F-F3DA-4C5E-B33B-6A9694FCD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1EA43-90B3-4CD7-958F-39905664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12</a:t>
            </a:fld>
            <a:endParaRPr lang="sv-S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DA1677-DCA4-44C8-B084-818F2DEBA994}"/>
              </a:ext>
            </a:extLst>
          </p:cNvPr>
          <p:cNvSpPr/>
          <p:nvPr/>
        </p:nvSpPr>
        <p:spPr>
          <a:xfrm>
            <a:off x="574701" y="1015015"/>
            <a:ext cx="511519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endParaRPr lang="en-US" dirty="0"/>
          </a:p>
          <a:p>
            <a:pPr lvl="0" fontAlgn="base">
              <a:spcBef>
                <a:spcPts val="600"/>
              </a:spcBef>
            </a:pPr>
            <a:r>
              <a:rPr lang="en-US" b="1" dirty="0"/>
              <a:t>Participants: CRNS, Hamburg Univ., ESS Bilbao</a:t>
            </a:r>
          </a:p>
          <a:p>
            <a:pPr lvl="0" fontAlgn="base">
              <a:spcBef>
                <a:spcPts val="600"/>
              </a:spcBef>
            </a:pPr>
            <a:endParaRPr lang="en-US" dirty="0"/>
          </a:p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r>
              <a:rPr lang="en-US" b="1" dirty="0"/>
              <a:t>Design</a:t>
            </a:r>
            <a:r>
              <a:rPr lang="en-US" dirty="0"/>
              <a:t> </a:t>
            </a:r>
            <a:r>
              <a:rPr lang="en-US" b="1" dirty="0"/>
              <a:t>of a racetrack storage </a:t>
            </a:r>
            <a:r>
              <a:rPr lang="en-US" dirty="0"/>
              <a:t>ring for low energy muons produced with a beam from the ESS </a:t>
            </a:r>
            <a:r>
              <a:rPr lang="en-US" dirty="0" err="1"/>
              <a:t>linac</a:t>
            </a:r>
            <a:r>
              <a:rPr lang="en-US" dirty="0"/>
              <a:t>.</a:t>
            </a:r>
            <a:endParaRPr lang="sv-SE" dirty="0"/>
          </a:p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Design a transfer system from the initial </a:t>
            </a:r>
            <a:r>
              <a:rPr lang="en-US" b="1" dirty="0"/>
              <a:t>collection and extraction of </a:t>
            </a:r>
            <a:r>
              <a:rPr lang="en-US" b="1" dirty="0" err="1"/>
              <a:t>pions</a:t>
            </a:r>
            <a:r>
              <a:rPr lang="en-US" b="1" dirty="0"/>
              <a:t> </a:t>
            </a:r>
            <a:r>
              <a:rPr lang="en-US" dirty="0"/>
              <a:t>behind the target station, up to the injection point.</a:t>
            </a:r>
            <a:endParaRPr lang="sv-SE" dirty="0"/>
          </a:p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Design a </a:t>
            </a:r>
            <a:r>
              <a:rPr lang="en-US" b="1" dirty="0"/>
              <a:t>transfer line </a:t>
            </a:r>
            <a:r>
              <a:rPr lang="en-US" dirty="0"/>
              <a:t>from the </a:t>
            </a:r>
            <a:r>
              <a:rPr lang="en-US" dirty="0" err="1"/>
              <a:t>ESSnuSB</a:t>
            </a:r>
            <a:r>
              <a:rPr lang="en-US" dirty="0"/>
              <a:t> ring-to-switchyard transfer line to the </a:t>
            </a:r>
            <a:r>
              <a:rPr lang="en-US" b="1" dirty="0" err="1"/>
              <a:t>nuSTORM</a:t>
            </a:r>
            <a:r>
              <a:rPr lang="en-US" b="1" dirty="0"/>
              <a:t> target</a:t>
            </a:r>
            <a:r>
              <a:rPr lang="en-US" dirty="0"/>
              <a:t>.</a:t>
            </a:r>
            <a:endParaRPr lang="sv-SE" dirty="0"/>
          </a:p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Design an </a:t>
            </a:r>
            <a:r>
              <a:rPr lang="en-US" b="1" dirty="0"/>
              <a:t>injection scheme </a:t>
            </a:r>
            <a:r>
              <a:rPr lang="en-US" dirty="0"/>
              <a:t>for the racetrack storage ring</a:t>
            </a:r>
            <a:endParaRPr lang="sv-SE" dirty="0"/>
          </a:p>
          <a:p>
            <a:pPr marL="342900" lvl="0" indent="-342900" fontAlgn="base">
              <a:spcBef>
                <a:spcPts val="600"/>
              </a:spcBef>
              <a:buFont typeface="+mj-lt"/>
              <a:buAutoNum type="arabicPeriod"/>
            </a:pPr>
            <a:r>
              <a:rPr lang="en-US" b="1" dirty="0"/>
              <a:t>Optimize the performance </a:t>
            </a:r>
            <a:r>
              <a:rPr lang="en-US" dirty="0"/>
              <a:t>of the </a:t>
            </a:r>
            <a:r>
              <a:rPr lang="en-US" dirty="0" err="1"/>
              <a:t>ESSnuSB</a:t>
            </a:r>
            <a:r>
              <a:rPr lang="en-US" dirty="0"/>
              <a:t> accelerator complex</a:t>
            </a:r>
            <a:r>
              <a:rPr lang="en-US" dirty="0">
                <a:highlight>
                  <a:srgbClr val="FFFF00"/>
                </a:highlight>
              </a:rPr>
              <a:t> </a:t>
            </a:r>
            <a:endParaRPr lang="sv-SE" dirty="0">
              <a:highlight>
                <a:srgbClr val="FFFF00"/>
              </a:highlight>
            </a:endParaRPr>
          </a:p>
        </p:txBody>
      </p:sp>
      <p:pic>
        <p:nvPicPr>
          <p:cNvPr id="8" name="Image 5">
            <a:extLst>
              <a:ext uri="{FF2B5EF4-FFF2-40B4-BE49-F238E27FC236}">
                <a16:creationId xmlns:a16="http://schemas.microsoft.com/office/drawing/2014/main" id="{AC9739CA-29B8-4C26-ABB7-311B07BC46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29920" t="49958" r="13228" b="14406"/>
          <a:stretch/>
        </p:blipFill>
        <p:spPr>
          <a:xfrm>
            <a:off x="6262025" y="4336733"/>
            <a:ext cx="5730240" cy="201961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42D08B-188E-477D-A41B-F2FA31FA29AC}"/>
              </a:ext>
            </a:extLst>
          </p:cNvPr>
          <p:cNvSpPr txBox="1"/>
          <p:nvPr/>
        </p:nvSpPr>
        <p:spPr>
          <a:xfrm>
            <a:off x="6120317" y="5932677"/>
            <a:ext cx="2926079" cy="365760"/>
          </a:xfrm>
          <a:prstGeom prst="rect">
            <a:avLst/>
          </a:prstGeom>
          <a:solidFill>
            <a:srgbClr val="FFFFFF"/>
          </a:solidFill>
          <a:ln w="0">
            <a:solidFill>
              <a:srgbClr val="00763B"/>
            </a:solidFill>
            <a:prstDash val="solid"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>
                <a:ln>
                  <a:noFill/>
                </a:ln>
                <a:solidFill>
                  <a:srgbClr val="00763B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Optical Correction Scheme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EC3FE0-1CC3-4F76-AE30-6A5E70A79EA7}"/>
              </a:ext>
            </a:extLst>
          </p:cNvPr>
          <p:cNvCxnSpPr>
            <a:cxnSpLocks/>
          </p:cNvCxnSpPr>
          <p:nvPr/>
        </p:nvCxnSpPr>
        <p:spPr>
          <a:xfrm flipV="1">
            <a:off x="7567506" y="5696215"/>
            <a:ext cx="0" cy="236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1F259BB-72A6-42D8-B640-5B0B07E99F9F}"/>
              </a:ext>
            </a:extLst>
          </p:cNvPr>
          <p:cNvSpPr/>
          <p:nvPr/>
        </p:nvSpPr>
        <p:spPr>
          <a:xfrm>
            <a:off x="10515269" y="5783850"/>
            <a:ext cx="16770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hangingPunct="0"/>
            <a:r>
              <a:rPr lang="en-US" sz="1400" dirty="0">
                <a:solidFill>
                  <a:srgbClr val="0000FF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Neutrino Detectors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C4A16C-990D-4397-BE0F-656DAA4C86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04" t="46617" r="33970" b="12282"/>
          <a:stretch/>
        </p:blipFill>
        <p:spPr bwMode="auto">
          <a:xfrm>
            <a:off x="6607032" y="86285"/>
            <a:ext cx="4604167" cy="41925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3EA4901C-0716-4377-88B7-AC45685D023D}"/>
              </a:ext>
            </a:extLst>
          </p:cNvPr>
          <p:cNvSpPr/>
          <p:nvPr/>
        </p:nvSpPr>
        <p:spPr>
          <a:xfrm rot="17767392">
            <a:off x="8656128" y="2648719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854228B-3E3B-48EF-87CD-A800E7F20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3665511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99198-6D51-45DF-99DF-62501B33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409" y="-1127"/>
            <a:ext cx="10515600" cy="1325563"/>
          </a:xfrm>
        </p:spPr>
        <p:txBody>
          <a:bodyPr>
            <a:normAutofit/>
          </a:bodyPr>
          <a:lstStyle/>
          <a:p>
            <a:r>
              <a:rPr lang="sv-SE" sz="4000" dirty="0"/>
              <a:t>WP3 </a:t>
            </a:r>
            <a:r>
              <a:rPr lang="sv-SE" sz="4000" dirty="0" err="1"/>
              <a:t>Low</a:t>
            </a:r>
            <a:r>
              <a:rPr lang="sv-SE" sz="4000" dirty="0"/>
              <a:t> Energy </a:t>
            </a:r>
            <a:r>
              <a:rPr lang="sv-SE" sz="4000" dirty="0" err="1"/>
              <a:t>nuSTORM</a:t>
            </a:r>
            <a:r>
              <a:rPr lang="sv-SE" sz="4000" dirty="0"/>
              <a:t> </a:t>
            </a:r>
            <a:r>
              <a:rPr lang="sv-SE" sz="4000" dirty="0" err="1"/>
              <a:t>target</a:t>
            </a:r>
            <a:r>
              <a:rPr lang="sv-SE" sz="4000" dirty="0"/>
              <a:t> station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BC8B5C-C281-4FEE-8517-71A05EDAE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C37FC-B282-41FD-BDCC-6C39B679B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13</a:t>
            </a:fld>
            <a:endParaRPr lang="sv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DCDBBC-EAAC-4A40-971F-48849D4AB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637" y="939060"/>
            <a:ext cx="5216417" cy="29321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2C4A26-1D99-4BEF-BD0F-50325FEE8DE9}"/>
              </a:ext>
            </a:extLst>
          </p:cNvPr>
          <p:cNvSpPr txBox="1"/>
          <p:nvPr/>
        </p:nvSpPr>
        <p:spPr>
          <a:xfrm>
            <a:off x="6096000" y="34290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/>
              <a:t>The </a:t>
            </a:r>
            <a:r>
              <a:rPr lang="sv-SE" sz="900" dirty="0" err="1"/>
              <a:t>nuSTORM</a:t>
            </a:r>
            <a:r>
              <a:rPr lang="sv-SE" sz="9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E7D43E-4C85-41F0-B507-F78099AD04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94" t="15526"/>
          <a:stretch/>
        </p:blipFill>
        <p:spPr>
          <a:xfrm>
            <a:off x="6366390" y="4082949"/>
            <a:ext cx="5491664" cy="210566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4E0C65-85EF-4C62-80A9-52CDDB12E6FA}"/>
              </a:ext>
            </a:extLst>
          </p:cNvPr>
          <p:cNvSpPr/>
          <p:nvPr/>
        </p:nvSpPr>
        <p:spPr>
          <a:xfrm>
            <a:off x="248885" y="1194171"/>
            <a:ext cx="59392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 err="1"/>
              <a:t>Participants</a:t>
            </a:r>
            <a:r>
              <a:rPr lang="sv-SE" b="1" dirty="0"/>
              <a:t>: CRNS, </a:t>
            </a:r>
            <a:r>
              <a:rPr lang="sv-SE" b="1" dirty="0" err="1"/>
              <a:t>Hamurg</a:t>
            </a:r>
            <a:r>
              <a:rPr lang="sv-SE" b="1" dirty="0"/>
              <a:t> univ., Uppsala Univ., ESS, ESS Bilbao </a:t>
            </a:r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b="1" dirty="0" err="1"/>
              <a:t>Adapt</a:t>
            </a:r>
            <a:r>
              <a:rPr lang="sv-SE" b="1" dirty="0"/>
              <a:t> the </a:t>
            </a:r>
            <a:r>
              <a:rPr lang="sv-SE" b="1" dirty="0" err="1"/>
              <a:t>ESSnuSB</a:t>
            </a:r>
            <a:r>
              <a:rPr lang="sv-SE" b="1" dirty="0"/>
              <a:t> Target Station to the </a:t>
            </a:r>
            <a:r>
              <a:rPr lang="sv-SE" b="1" dirty="0" err="1"/>
              <a:t>muon</a:t>
            </a:r>
            <a:r>
              <a:rPr lang="sv-SE" b="1" dirty="0"/>
              <a:t> </a:t>
            </a:r>
            <a:r>
              <a:rPr lang="sv-SE" b="1" dirty="0" err="1"/>
              <a:t>production</a:t>
            </a:r>
            <a:r>
              <a:rPr lang="sv-SE" b="1" dirty="0"/>
              <a:t> </a:t>
            </a:r>
            <a:r>
              <a:rPr lang="sv-SE" b="1" dirty="0" err="1"/>
              <a:t>requirements</a:t>
            </a:r>
            <a:r>
              <a:rPr lang="sv-SE" b="1" dirty="0"/>
              <a:t>.</a:t>
            </a:r>
          </a:p>
          <a:p>
            <a:r>
              <a:rPr lang="en-US" dirty="0"/>
              <a:t>   -Target material and horn design optimization for the pion beam production.</a:t>
            </a:r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b="1" dirty="0" err="1"/>
              <a:t>Investigate</a:t>
            </a:r>
            <a:r>
              <a:rPr lang="sv-SE" b="1" dirty="0"/>
              <a:t> pion </a:t>
            </a:r>
            <a:r>
              <a:rPr lang="sv-SE" b="1" dirty="0" err="1"/>
              <a:t>extraction</a:t>
            </a:r>
            <a:r>
              <a:rPr lang="sv-SE" b="1" dirty="0"/>
              <a:t> and initial </a:t>
            </a:r>
            <a:r>
              <a:rPr lang="sv-SE" b="1" dirty="0" err="1"/>
              <a:t>focusing</a:t>
            </a:r>
            <a:r>
              <a:rPr lang="sv-SE" b="1" dirty="0"/>
              <a:t> system</a:t>
            </a:r>
            <a:r>
              <a:rPr lang="sv-SE" dirty="0"/>
              <a:t>.</a:t>
            </a:r>
          </a:p>
          <a:p>
            <a:r>
              <a:rPr lang="sv-SE" dirty="0"/>
              <a:t>   - Pion </a:t>
            </a:r>
            <a:r>
              <a:rPr lang="en-GB" dirty="0"/>
              <a:t>extraction</a:t>
            </a:r>
            <a:r>
              <a:rPr lang="sv-SE" dirty="0"/>
              <a:t> short tunnel and </a:t>
            </a:r>
            <a:r>
              <a:rPr lang="sv-SE" dirty="0" err="1"/>
              <a:t>deflection+focussing</a:t>
            </a:r>
            <a:r>
              <a:rPr lang="sv-SE" dirty="0"/>
              <a:t> magnet  design</a:t>
            </a:r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b="1" dirty="0"/>
              <a:t>Power </a:t>
            </a:r>
            <a:r>
              <a:rPr lang="sv-SE" b="1" dirty="0" err="1"/>
              <a:t>supply</a:t>
            </a:r>
            <a:r>
              <a:rPr lang="sv-SE" b="1" dirty="0"/>
              <a:t> </a:t>
            </a:r>
            <a:r>
              <a:rPr lang="sv-SE" b="1" dirty="0" err="1"/>
              <a:t>unit</a:t>
            </a:r>
            <a:r>
              <a:rPr lang="sv-SE" b="1" dirty="0"/>
              <a:t> for the pion </a:t>
            </a:r>
            <a:r>
              <a:rPr lang="sv-SE" b="1" dirty="0" err="1"/>
              <a:t>extraction</a:t>
            </a:r>
            <a:r>
              <a:rPr lang="sv-SE" b="1" dirty="0"/>
              <a:t> and initial </a:t>
            </a:r>
            <a:r>
              <a:rPr lang="sv-SE" b="1" dirty="0" err="1"/>
              <a:t>focusing</a:t>
            </a:r>
            <a:r>
              <a:rPr lang="sv-SE" b="1" dirty="0"/>
              <a:t> system.</a:t>
            </a:r>
          </a:p>
          <a:p>
            <a:r>
              <a:rPr lang="sv-SE" dirty="0"/>
              <a:t>   - Power </a:t>
            </a:r>
            <a:r>
              <a:rPr lang="sv-SE" dirty="0" err="1"/>
              <a:t>unit</a:t>
            </a:r>
            <a:r>
              <a:rPr lang="sv-SE" dirty="0"/>
              <a:t> design for the </a:t>
            </a:r>
            <a:r>
              <a:rPr lang="sv-SE" dirty="0" err="1"/>
              <a:t>current</a:t>
            </a:r>
            <a:r>
              <a:rPr lang="sv-SE" dirty="0"/>
              <a:t> </a:t>
            </a:r>
            <a:r>
              <a:rPr lang="sv-SE" dirty="0" err="1"/>
              <a:t>pulse</a:t>
            </a:r>
            <a:r>
              <a:rPr lang="sv-SE" dirty="0"/>
              <a:t> </a:t>
            </a:r>
            <a:r>
              <a:rPr lang="sv-SE" dirty="0" err="1"/>
              <a:t>required</a:t>
            </a:r>
            <a:endParaRPr lang="sv-SE" dirty="0"/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b="1" dirty="0"/>
              <a:t>Target Station </a:t>
            </a:r>
            <a:r>
              <a:rPr lang="sv-SE" b="1" dirty="0" err="1"/>
              <a:t>Facility</a:t>
            </a:r>
            <a:r>
              <a:rPr lang="sv-SE" b="1" dirty="0"/>
              <a:t>.</a:t>
            </a:r>
          </a:p>
          <a:p>
            <a:r>
              <a:rPr lang="sv-SE" b="1" dirty="0"/>
              <a:t>   -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window</a:t>
            </a:r>
            <a:r>
              <a:rPr lang="sv-SE" dirty="0"/>
              <a:t>, </a:t>
            </a:r>
            <a:r>
              <a:rPr lang="sv-SE" dirty="0" err="1"/>
              <a:t>remote</a:t>
            </a:r>
            <a:r>
              <a:rPr lang="sv-SE" dirty="0"/>
              <a:t> handling, </a:t>
            </a:r>
            <a:r>
              <a:rPr lang="sv-SE" dirty="0" err="1"/>
              <a:t>alignement</a:t>
            </a:r>
            <a:r>
              <a:rPr lang="sv-SE" dirty="0"/>
              <a:t>, proton </a:t>
            </a:r>
            <a:r>
              <a:rPr lang="sv-SE" dirty="0" err="1"/>
              <a:t>dump</a:t>
            </a:r>
            <a:endParaRPr lang="sv-SE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83B5D32-A9C4-4775-A80F-0B4B8A3AB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182418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8E97D-21FE-4EA6-99BC-F2E91F441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56" y="39089"/>
            <a:ext cx="10515600" cy="1325563"/>
          </a:xfrm>
        </p:spPr>
        <p:txBody>
          <a:bodyPr>
            <a:normAutofit/>
          </a:bodyPr>
          <a:lstStyle/>
          <a:p>
            <a:r>
              <a:rPr lang="sv-SE" sz="4000" dirty="0"/>
              <a:t>WP5 Physics </a:t>
            </a:r>
            <a:r>
              <a:rPr lang="sv-SE" sz="4000" dirty="0" err="1"/>
              <a:t>performance</a:t>
            </a:r>
            <a:r>
              <a:rPr lang="sv-SE" sz="4000" dirty="0"/>
              <a:t> </a:t>
            </a:r>
            <a:r>
              <a:rPr lang="sv-SE" sz="4000" dirty="0" err="1"/>
              <a:t>with</a:t>
            </a:r>
            <a:r>
              <a:rPr lang="sv-SE" sz="4000" dirty="0"/>
              <a:t> </a:t>
            </a:r>
            <a:r>
              <a:rPr lang="sv-SE" sz="4000" dirty="0" err="1"/>
              <a:t>ESSnuSB</a:t>
            </a:r>
            <a:r>
              <a:rPr lang="sv-SE" sz="4000" dirty="0"/>
              <a:t> </a:t>
            </a:r>
            <a:br>
              <a:rPr lang="sv-SE" sz="4000" dirty="0"/>
            </a:br>
            <a:r>
              <a:rPr lang="sv-SE" sz="4000" dirty="0" err="1"/>
              <a:t>including</a:t>
            </a:r>
            <a:r>
              <a:rPr lang="sv-SE" sz="4000" dirty="0"/>
              <a:t> </a:t>
            </a:r>
            <a:r>
              <a:rPr lang="sv-SE" sz="4000" dirty="0" err="1"/>
              <a:t>nuSTORM</a:t>
            </a:r>
            <a:r>
              <a:rPr lang="sv-SE" sz="4000" dirty="0"/>
              <a:t> and ENUBET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FE88AC-9EF4-4A16-A5AF-CA19E2B533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004"/>
          <a:stretch/>
        </p:blipFill>
        <p:spPr>
          <a:xfrm>
            <a:off x="8581828" y="451891"/>
            <a:ext cx="3160916" cy="2977109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66A6A5D6-D36E-4D28-AC45-6F6BC774D742}"/>
              </a:ext>
            </a:extLst>
          </p:cNvPr>
          <p:cNvSpPr/>
          <p:nvPr/>
        </p:nvSpPr>
        <p:spPr>
          <a:xfrm rot="3920494">
            <a:off x="9833221" y="1134937"/>
            <a:ext cx="255503" cy="3864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746CD9D0-0DE6-4D63-B7A9-F72197F3D2E2}"/>
              </a:ext>
            </a:extLst>
          </p:cNvPr>
          <p:cNvSpPr/>
          <p:nvPr/>
        </p:nvSpPr>
        <p:spPr>
          <a:xfrm rot="16874588">
            <a:off x="10332949" y="1091207"/>
            <a:ext cx="231307" cy="410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2DE58B-3A17-4089-8359-F073CB5E4EFF}"/>
              </a:ext>
            </a:extLst>
          </p:cNvPr>
          <p:cNvSpPr/>
          <p:nvPr/>
        </p:nvSpPr>
        <p:spPr>
          <a:xfrm>
            <a:off x="8323084" y="3254036"/>
            <a:ext cx="3678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 err="1"/>
              <a:t>ESSnuSB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 </a:t>
            </a:r>
            <a:r>
              <a:rPr lang="sv-SE" dirty="0" err="1"/>
              <a:t>with</a:t>
            </a:r>
            <a:r>
              <a:rPr lang="sv-SE" dirty="0"/>
              <a:t>  1% </a:t>
            </a:r>
            <a:r>
              <a:rPr lang="sv-SE" dirty="0" err="1"/>
              <a:t>normalization</a:t>
            </a:r>
            <a:r>
              <a:rPr lang="sv-SE" dirty="0"/>
              <a:t> </a:t>
            </a:r>
            <a:r>
              <a:rPr lang="sv-SE" dirty="0" err="1"/>
              <a:t>error</a:t>
            </a:r>
            <a:endParaRPr lang="sv-S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D4D4D0-BAEC-4FDB-BBC4-5D20DF1736D0}"/>
              </a:ext>
            </a:extLst>
          </p:cNvPr>
          <p:cNvSpPr/>
          <p:nvPr/>
        </p:nvSpPr>
        <p:spPr>
          <a:xfrm>
            <a:off x="296855" y="1409096"/>
            <a:ext cx="807298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 err="1"/>
              <a:t>Participants</a:t>
            </a:r>
            <a:r>
              <a:rPr lang="sv-SE" b="1" dirty="0"/>
              <a:t>: CRNS, KTH, Sofia univ., RSI, NCSRD, </a:t>
            </a:r>
            <a:r>
              <a:rPr lang="sv-SE" b="1" dirty="0" err="1"/>
              <a:t>Cukurova</a:t>
            </a:r>
            <a:r>
              <a:rPr lang="sv-SE" b="1" dirty="0"/>
              <a:t> univ.</a:t>
            </a:r>
          </a:p>
          <a:p>
            <a:endParaRPr lang="sv-SE" b="1" dirty="0"/>
          </a:p>
          <a:p>
            <a:r>
              <a:rPr lang="sv-SE" dirty="0"/>
              <a:t>• Design a </a:t>
            </a:r>
            <a:r>
              <a:rPr lang="sv-SE" dirty="0" err="1"/>
              <a:t>single</a:t>
            </a:r>
            <a:r>
              <a:rPr lang="sv-SE" dirty="0"/>
              <a:t> </a:t>
            </a:r>
            <a:r>
              <a:rPr lang="sv-SE" b="1" dirty="0" err="1"/>
              <a:t>near</a:t>
            </a:r>
            <a:r>
              <a:rPr lang="sv-SE" b="1" dirty="0"/>
              <a:t> </a:t>
            </a:r>
            <a:r>
              <a:rPr lang="sv-SE" b="1" dirty="0" err="1"/>
              <a:t>detector</a:t>
            </a:r>
            <a:r>
              <a:rPr lang="sv-SE" b="1" dirty="0"/>
              <a:t> for </a:t>
            </a:r>
            <a:r>
              <a:rPr lang="sv-SE" b="1" dirty="0" err="1"/>
              <a:t>LEnuSTORM</a:t>
            </a:r>
            <a:r>
              <a:rPr lang="sv-SE" b="1" dirty="0"/>
              <a:t> </a:t>
            </a:r>
            <a:r>
              <a:rPr lang="sv-SE" dirty="0"/>
              <a:t>and </a:t>
            </a:r>
            <a:r>
              <a:rPr lang="sv-SE" b="1" dirty="0"/>
              <a:t>LEMNB</a:t>
            </a:r>
            <a:r>
              <a:rPr lang="sv-SE" dirty="0"/>
              <a:t> and </a:t>
            </a:r>
            <a:r>
              <a:rPr lang="sv-SE" dirty="0" err="1"/>
              <a:t>optimize</a:t>
            </a:r>
            <a:r>
              <a:rPr lang="sv-SE" dirty="0"/>
              <a:t> </a:t>
            </a:r>
            <a:r>
              <a:rPr lang="sv-SE" dirty="0" err="1"/>
              <a:t>its</a:t>
            </a:r>
            <a:r>
              <a:rPr lang="sv-SE" dirty="0"/>
              <a:t> </a:t>
            </a:r>
            <a:r>
              <a:rPr lang="sv-SE" dirty="0" err="1"/>
              <a:t>performance</a:t>
            </a:r>
            <a:r>
              <a:rPr lang="sv-SE" dirty="0"/>
              <a:t>. </a:t>
            </a:r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dirty="0" err="1"/>
              <a:t>Determine</a:t>
            </a:r>
            <a:r>
              <a:rPr lang="sv-SE" dirty="0"/>
              <a:t> the </a:t>
            </a:r>
            <a:r>
              <a:rPr lang="sv-SE" dirty="0" err="1"/>
              <a:t>expected</a:t>
            </a:r>
            <a:r>
              <a:rPr lang="sv-SE" dirty="0"/>
              <a:t> precision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b="1" dirty="0"/>
              <a:t>neutrino </a:t>
            </a:r>
            <a:r>
              <a:rPr lang="sv-SE" b="1" dirty="0" err="1"/>
              <a:t>interaction</a:t>
            </a:r>
            <a:r>
              <a:rPr lang="sv-SE" b="1" dirty="0"/>
              <a:t> cross </a:t>
            </a:r>
            <a:r>
              <a:rPr lang="sv-SE" b="1" dirty="0" err="1"/>
              <a:t>section</a:t>
            </a:r>
            <a:r>
              <a:rPr lang="sv-SE" b="1" dirty="0"/>
              <a:t> </a:t>
            </a:r>
            <a:r>
              <a:rPr lang="sv-SE" dirty="0" err="1"/>
              <a:t>measurement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the full setup. </a:t>
            </a:r>
          </a:p>
          <a:p>
            <a:endParaRPr lang="sv-SE" dirty="0"/>
          </a:p>
          <a:p>
            <a:r>
              <a:rPr lang="sv-SE" dirty="0"/>
              <a:t>• Study the </a:t>
            </a:r>
            <a:r>
              <a:rPr lang="sv-SE" dirty="0" err="1"/>
              <a:t>sensitivity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setup for new </a:t>
            </a:r>
            <a:r>
              <a:rPr lang="sv-SE" dirty="0" err="1"/>
              <a:t>physics</a:t>
            </a:r>
            <a:r>
              <a:rPr lang="sv-SE" dirty="0"/>
              <a:t> </a:t>
            </a:r>
            <a:r>
              <a:rPr lang="sv-SE" dirty="0" err="1"/>
              <a:t>searches</a:t>
            </a:r>
            <a:r>
              <a:rPr lang="sv-SE" dirty="0"/>
              <a:t> like </a:t>
            </a:r>
            <a:r>
              <a:rPr lang="sv-SE" b="1" dirty="0"/>
              <a:t>sterile neutrinos</a:t>
            </a:r>
            <a:r>
              <a:rPr lang="sv-SE" dirty="0"/>
              <a:t>. </a:t>
            </a:r>
          </a:p>
          <a:p>
            <a:endParaRPr lang="sv-SE" dirty="0"/>
          </a:p>
          <a:p>
            <a:r>
              <a:rPr lang="sv-SE" dirty="0"/>
              <a:t>• Study </a:t>
            </a:r>
            <a:r>
              <a:rPr lang="sv-SE" dirty="0" err="1"/>
              <a:t>effects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b="1" dirty="0"/>
              <a:t>gadolinium doping </a:t>
            </a:r>
            <a:r>
              <a:rPr lang="sv-SE" dirty="0"/>
              <a:t>to </a:t>
            </a:r>
            <a:r>
              <a:rPr lang="sv-SE" dirty="0" err="1"/>
              <a:t>sensitivity</a:t>
            </a:r>
            <a:r>
              <a:rPr lang="sv-SE" dirty="0"/>
              <a:t> and </a:t>
            </a:r>
            <a:r>
              <a:rPr lang="sv-SE" dirty="0" err="1"/>
              <a:t>performance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ESSnuSB</a:t>
            </a:r>
            <a:r>
              <a:rPr lang="sv-SE" dirty="0"/>
              <a:t> </a:t>
            </a:r>
            <a:r>
              <a:rPr lang="sv-SE" dirty="0" err="1"/>
              <a:t>water</a:t>
            </a:r>
            <a:r>
              <a:rPr lang="sv-SE" dirty="0"/>
              <a:t> </a:t>
            </a:r>
            <a:r>
              <a:rPr lang="sv-SE" dirty="0" err="1"/>
              <a:t>Cherenkov</a:t>
            </a:r>
            <a:r>
              <a:rPr lang="sv-SE" dirty="0"/>
              <a:t> </a:t>
            </a:r>
            <a:r>
              <a:rPr lang="sv-SE" dirty="0" err="1"/>
              <a:t>detectors</a:t>
            </a:r>
            <a:r>
              <a:rPr lang="sv-SE" dirty="0"/>
              <a:t> (</a:t>
            </a:r>
            <a:r>
              <a:rPr lang="sv-SE" dirty="0" err="1"/>
              <a:t>near</a:t>
            </a:r>
            <a:r>
              <a:rPr lang="sv-SE" dirty="0"/>
              <a:t> and far). </a:t>
            </a:r>
          </a:p>
          <a:p>
            <a:endParaRPr lang="sv-SE" dirty="0"/>
          </a:p>
          <a:p>
            <a:r>
              <a:rPr lang="sv-SE" dirty="0"/>
              <a:t>• Study </a:t>
            </a:r>
            <a:r>
              <a:rPr lang="sv-SE" dirty="0" err="1"/>
              <a:t>sensitivity</a:t>
            </a:r>
            <a:r>
              <a:rPr lang="sv-SE" dirty="0"/>
              <a:t> and </a:t>
            </a:r>
            <a:r>
              <a:rPr lang="sv-SE" dirty="0" err="1"/>
              <a:t>performance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ESSnuSB</a:t>
            </a:r>
            <a:r>
              <a:rPr lang="sv-SE" dirty="0"/>
              <a:t> far </a:t>
            </a:r>
            <a:r>
              <a:rPr lang="sv-SE" dirty="0" err="1"/>
              <a:t>detectors</a:t>
            </a:r>
            <a:r>
              <a:rPr lang="sv-SE" dirty="0"/>
              <a:t> for</a:t>
            </a:r>
            <a:r>
              <a:rPr lang="sv-SE" b="1" dirty="0"/>
              <a:t> </a:t>
            </a:r>
            <a:r>
              <a:rPr lang="sv-SE" b="1" dirty="0" err="1"/>
              <a:t>physics</a:t>
            </a:r>
            <a:r>
              <a:rPr lang="sv-SE" b="1" dirty="0"/>
              <a:t> not related to the neutrino </a:t>
            </a:r>
            <a:r>
              <a:rPr lang="sv-SE" b="1" dirty="0" err="1"/>
              <a:t>beam</a:t>
            </a:r>
            <a:r>
              <a:rPr lang="sv-SE" dirty="0"/>
              <a:t>. </a:t>
            </a:r>
          </a:p>
          <a:p>
            <a:endParaRPr lang="sv-SE" dirty="0"/>
          </a:p>
          <a:p>
            <a:r>
              <a:rPr lang="sv-SE" dirty="0"/>
              <a:t>• </a:t>
            </a:r>
            <a:r>
              <a:rPr lang="sv-SE" dirty="0" err="1"/>
              <a:t>Develop</a:t>
            </a:r>
            <a:r>
              <a:rPr lang="sv-SE" dirty="0"/>
              <a:t> an </a:t>
            </a:r>
            <a:r>
              <a:rPr lang="sv-SE" dirty="0" err="1"/>
              <a:t>advanced</a:t>
            </a:r>
            <a:r>
              <a:rPr lang="sv-SE" dirty="0"/>
              <a:t> </a:t>
            </a:r>
            <a:r>
              <a:rPr lang="sv-SE" dirty="0" err="1"/>
              <a:t>analysis</a:t>
            </a:r>
            <a:r>
              <a:rPr lang="sv-SE" dirty="0"/>
              <a:t> for the </a:t>
            </a:r>
            <a:r>
              <a:rPr lang="sv-SE" dirty="0" err="1"/>
              <a:t>estimation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physics</a:t>
            </a:r>
            <a:r>
              <a:rPr lang="sv-SE" dirty="0"/>
              <a:t> </a:t>
            </a:r>
            <a:r>
              <a:rPr lang="sv-SE" dirty="0" err="1"/>
              <a:t>reach</a:t>
            </a:r>
            <a:r>
              <a:rPr lang="sv-SE" dirty="0"/>
              <a:t> on the </a:t>
            </a:r>
            <a:r>
              <a:rPr lang="sv-SE" dirty="0" err="1"/>
              <a:t>above</a:t>
            </a:r>
            <a:r>
              <a:rPr lang="sv-SE" dirty="0"/>
              <a:t> </a:t>
            </a:r>
            <a:r>
              <a:rPr lang="sv-SE" dirty="0" err="1"/>
              <a:t>topics</a:t>
            </a:r>
            <a:r>
              <a:rPr lang="sv-SE" dirty="0"/>
              <a:t> </a:t>
            </a:r>
            <a:r>
              <a:rPr lang="sv-SE" b="1" dirty="0" err="1"/>
              <a:t>using</a:t>
            </a:r>
            <a:r>
              <a:rPr lang="sv-SE" b="1" dirty="0"/>
              <a:t> full MC </a:t>
            </a:r>
            <a:r>
              <a:rPr lang="sv-SE" b="1" dirty="0" err="1"/>
              <a:t>chain</a:t>
            </a:r>
            <a:r>
              <a:rPr lang="sv-SE" b="1" dirty="0"/>
              <a:t> for all </a:t>
            </a:r>
            <a:r>
              <a:rPr lang="sv-SE" b="1" dirty="0" err="1"/>
              <a:t>detectors</a:t>
            </a:r>
            <a:r>
              <a:rPr lang="sv-SE" b="1" dirty="0"/>
              <a:t> </a:t>
            </a:r>
            <a:r>
              <a:rPr lang="sv-SE" dirty="0"/>
              <a:t>(</a:t>
            </a:r>
            <a:r>
              <a:rPr lang="sv-SE" dirty="0" err="1"/>
              <a:t>analysis</a:t>
            </a:r>
            <a:r>
              <a:rPr lang="sv-SE" dirty="0"/>
              <a:t> </a:t>
            </a:r>
            <a:r>
              <a:rPr lang="sv-SE" dirty="0" err="1"/>
              <a:t>beyond</a:t>
            </a:r>
            <a:r>
              <a:rPr lang="sv-SE" dirty="0"/>
              <a:t> </a:t>
            </a:r>
            <a:r>
              <a:rPr lang="sv-SE" dirty="0" err="1"/>
              <a:t>GLoBES</a:t>
            </a:r>
            <a:r>
              <a:rPr lang="sv-SE" dirty="0"/>
              <a:t>).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586A83-1E55-4DDE-B12D-28C4D6A3E5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4656" y="3990471"/>
            <a:ext cx="3243258" cy="22406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C44980-2498-4D25-AB35-DB542E856B30}"/>
              </a:ext>
            </a:extLst>
          </p:cNvPr>
          <p:cNvSpPr txBox="1"/>
          <p:nvPr/>
        </p:nvSpPr>
        <p:spPr>
          <a:xfrm>
            <a:off x="8328471" y="6171083"/>
            <a:ext cx="379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Low</a:t>
            </a:r>
            <a:r>
              <a:rPr lang="sv-SE" dirty="0"/>
              <a:t> </a:t>
            </a:r>
            <a:r>
              <a:rPr lang="sv-SE" dirty="0" err="1"/>
              <a:t>energy</a:t>
            </a:r>
            <a:r>
              <a:rPr lang="sv-SE" dirty="0"/>
              <a:t> sterile neutrino </a:t>
            </a:r>
            <a:r>
              <a:rPr lang="sv-SE" dirty="0" err="1"/>
              <a:t>searches</a:t>
            </a:r>
            <a:r>
              <a:rPr lang="sv-SE" dirty="0"/>
              <a:t>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5D478-0B44-4687-8695-40C212665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A3CA1-F2C7-4A10-8BDE-354A536C4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14</a:t>
            </a:fld>
            <a:endParaRPr lang="sv-S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0E45B6F-8F44-4B56-B346-8B97D24D6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4115825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943AC-4B69-4B22-82B6-48AAB107B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ACE33A-22AA-4AD6-B2A8-D5CE4B8E0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15</a:t>
            </a:fld>
            <a:endParaRPr lang="sv-S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DA5713-9BE9-4946-AE36-37DA6791FE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69"/>
          <a:stretch/>
        </p:blipFill>
        <p:spPr>
          <a:xfrm>
            <a:off x="5971439" y="210207"/>
            <a:ext cx="6214432" cy="6041039"/>
          </a:xfrm>
          <a:prstGeom prst="rect">
            <a:avLst/>
          </a:prstGeom>
        </p:spPr>
      </p:pic>
      <p:pic>
        <p:nvPicPr>
          <p:cNvPr id="9" name="Picture 2" descr="C:\Users\tordeke\Desktop\Statement on the ESSnuSB studies 140521.png">
            <a:extLst>
              <a:ext uri="{FF2B5EF4-FFF2-40B4-BE49-F238E27FC236}">
                <a16:creationId xmlns:a16="http://schemas.microsoft.com/office/drawing/2014/main" id="{63BCEE04-1E76-4B36-AD22-6E14C18CD1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r="11845"/>
          <a:stretch/>
        </p:blipFill>
        <p:spPr bwMode="auto">
          <a:xfrm>
            <a:off x="213933" y="2224018"/>
            <a:ext cx="2000947" cy="340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F52D60-D915-4368-9A58-A45FDD0DF86B}"/>
              </a:ext>
            </a:extLst>
          </p:cNvPr>
          <p:cNvSpPr txBox="1"/>
          <p:nvPr/>
        </p:nvSpPr>
        <p:spPr>
          <a:xfrm>
            <a:off x="381988" y="467244"/>
            <a:ext cx="39002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err="1"/>
              <a:t>ESSnuSB</a:t>
            </a:r>
            <a:r>
              <a:rPr lang="sv-SE" sz="2400" dirty="0"/>
              <a:t> support letters from </a:t>
            </a:r>
          </a:p>
          <a:p>
            <a:r>
              <a:rPr lang="sv-SE" sz="2400" dirty="0"/>
              <a:t>4 ESS Director Generals:</a:t>
            </a:r>
          </a:p>
          <a:p>
            <a:r>
              <a:rPr lang="sv-SE" dirty="0"/>
              <a:t>Jim </a:t>
            </a:r>
            <a:r>
              <a:rPr lang="sv-SE" dirty="0" err="1"/>
              <a:t>Jeck</a:t>
            </a:r>
            <a:r>
              <a:rPr lang="sv-SE" dirty="0"/>
              <a:t> in 2014</a:t>
            </a:r>
          </a:p>
          <a:p>
            <a:r>
              <a:rPr lang="sv-SE" dirty="0"/>
              <a:t>John </a:t>
            </a:r>
            <a:r>
              <a:rPr lang="sv-SE" dirty="0" err="1"/>
              <a:t>Womersly</a:t>
            </a:r>
            <a:r>
              <a:rPr lang="sv-SE" dirty="0"/>
              <a:t> in 2017</a:t>
            </a:r>
          </a:p>
          <a:p>
            <a:r>
              <a:rPr lang="sv-SE" dirty="0"/>
              <a:t>Kevin Jones in 2021</a:t>
            </a:r>
          </a:p>
          <a:p>
            <a:r>
              <a:rPr lang="sv-SE" sz="2400" dirty="0"/>
              <a:t>Helmut </a:t>
            </a:r>
            <a:r>
              <a:rPr lang="sv-SE" sz="2400" dirty="0" err="1"/>
              <a:t>Schober</a:t>
            </a:r>
            <a:r>
              <a:rPr lang="sv-SE" sz="2400" dirty="0"/>
              <a:t> in 2022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9646A312-1C82-4E70-A1E7-8C97A0EFF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524" y="-2355920"/>
            <a:ext cx="3802272" cy="17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F6AD26B0-D5CE-43BD-9B11-9B8E0F98A0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3" r="14932"/>
          <a:stretch/>
        </p:blipFill>
        <p:spPr bwMode="auto">
          <a:xfrm>
            <a:off x="2209800" y="2539896"/>
            <a:ext cx="1765772" cy="277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2BE3B257-0C0C-4D84-B28A-8CC0493E287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076524" y="5494892"/>
            <a:ext cx="3802272" cy="6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229981-3486-4F98-B180-71FD1375E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644" y="2439120"/>
            <a:ext cx="2000947" cy="311772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4D66B-ADCB-427C-B321-D3A2B8BA6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3427414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98F29F5-DF77-9146-BF31-CC1D6E06F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875623"/>
              </p:ext>
            </p:extLst>
          </p:nvPr>
        </p:nvGraphicFramePr>
        <p:xfrm>
          <a:off x="838200" y="1232669"/>
          <a:ext cx="3496003" cy="49232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5538">
                  <a:extLst>
                    <a:ext uri="{9D8B030D-6E8A-4147-A177-3AD203B41FA5}">
                      <a16:colId xmlns:a16="http://schemas.microsoft.com/office/drawing/2014/main" val="2826275034"/>
                    </a:ext>
                  </a:extLst>
                </a:gridCol>
                <a:gridCol w="1155538">
                  <a:extLst>
                    <a:ext uri="{9D8B030D-6E8A-4147-A177-3AD203B41FA5}">
                      <a16:colId xmlns:a16="http://schemas.microsoft.com/office/drawing/2014/main" val="2140996823"/>
                    </a:ext>
                  </a:extLst>
                </a:gridCol>
                <a:gridCol w="41436">
                  <a:extLst>
                    <a:ext uri="{9D8B030D-6E8A-4147-A177-3AD203B41FA5}">
                      <a16:colId xmlns:a16="http://schemas.microsoft.com/office/drawing/2014/main" val="1559097912"/>
                    </a:ext>
                  </a:extLst>
                </a:gridCol>
                <a:gridCol w="1143491">
                  <a:extLst>
                    <a:ext uri="{9D8B030D-6E8A-4147-A177-3AD203B41FA5}">
                      <a16:colId xmlns:a16="http://schemas.microsoft.com/office/drawing/2014/main" val="785523033"/>
                    </a:ext>
                  </a:extLst>
                </a:gridCol>
              </a:tblGrid>
              <a:tr h="16625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All participants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Cost Category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rowSpan="21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Total cost €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567390493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FR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(48 months)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1710744364"/>
                  </a:ext>
                </a:extLst>
              </a:tr>
              <a:tr h="166250">
                <a:tc rowSpan="15"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Direct Costs: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Personnel:</a:t>
                      </a:r>
                      <a:endParaRPr lang="en-GB" sz="1200" b="0" i="1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200" u="none" strike="noStrike">
                          <a:effectLst/>
                        </a:rPr>
                        <a:t> 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3380905892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1200" u="none" strike="noStrike">
                          <a:effectLst/>
                        </a:rPr>
                        <a:t> 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 </a:t>
                      </a:r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300900527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Senior Staff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2443171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3654809667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Post docs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1792891</a:t>
                      </a:r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3628050526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Students</a:t>
                      </a:r>
                      <a:endParaRPr lang="en-GB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1042082302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Other 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158857747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Total Personnel: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4236061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939652206"/>
                  </a:ext>
                </a:extLst>
              </a:tr>
              <a:tr h="3255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Other Direct Costs:</a:t>
                      </a:r>
                      <a:endParaRPr lang="en-GB" sz="1200" b="0" i="1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solidFill>
                          <a:srgbClr val="C0C0C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 </a:t>
                      </a:r>
                      <a:endParaRPr lang="en-FR" sz="1200" b="0" i="0" u="none" strike="noStrike" dirty="0">
                        <a:solidFill>
                          <a:srgbClr val="C0C0C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777682889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Equipment</a:t>
                      </a:r>
                      <a:endParaRPr lang="en-GB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0</a:t>
                      </a:r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4082877568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Consumables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1538433969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Travel</a:t>
                      </a:r>
                      <a:endParaRPr lang="en-GB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431000</a:t>
                      </a:r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617102564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Publications, etc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40000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4204304988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Other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712810664"/>
                  </a:ext>
                </a:extLst>
              </a:tr>
              <a:tr h="3255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Total Other Direct Costs: </a:t>
                      </a:r>
                      <a:endParaRPr lang="en-GB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471000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457582528"/>
                  </a:ext>
                </a:extLst>
              </a:tr>
              <a:tr h="1662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Total Direct Costs: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4707061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960467121"/>
                  </a:ext>
                </a:extLst>
              </a:tr>
              <a:tr h="3255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Indirect Costs (overheads):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Max 25% of Direct Costs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1176765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3005591611"/>
                  </a:ext>
                </a:extLst>
              </a:tr>
              <a:tr h="3255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Subcontracting Costs: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(No overheads)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 dirty="0">
                          <a:effectLst/>
                        </a:rPr>
                        <a:t>9800</a:t>
                      </a:r>
                      <a:endParaRPr lang="en-FR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2137645501"/>
                  </a:ext>
                </a:extLst>
              </a:tr>
              <a:tr h="3255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Total Costs of project: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(by year and total)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u="none" strike="noStrike">
                          <a:effectLst/>
                        </a:rPr>
                        <a:t>5893627</a:t>
                      </a:r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566760185"/>
                  </a:ext>
                </a:extLst>
              </a:tr>
              <a:tr h="1662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Requested Grant:</a:t>
                      </a:r>
                      <a:endParaRPr lang="en-GB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(by year and total)</a:t>
                      </a:r>
                      <a:endParaRPr lang="en-GB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 vMerge="1">
                  <a:txBody>
                    <a:bodyPr/>
                    <a:lstStyle/>
                    <a:p>
                      <a:pPr algn="r" fontAlgn="b"/>
                      <a:endParaRPr lang="en-FR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3163402</a:t>
                      </a:r>
                      <a:endParaRPr lang="en-F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8" marR="8018" marT="8018" marB="0" anchor="b"/>
                </a:tc>
                <a:extLst>
                  <a:ext uri="{0D108BD9-81ED-4DB2-BD59-A6C34878D82A}">
                    <a16:rowId xmlns:a16="http://schemas.microsoft.com/office/drawing/2014/main" val="748126274"/>
                  </a:ext>
                </a:extLst>
              </a:tr>
            </a:tbl>
          </a:graphicData>
        </a:graphic>
      </p:graphicFrame>
      <p:graphicFrame>
        <p:nvGraphicFramePr>
          <p:cNvPr id="7" name="Graphique 3">
            <a:extLst>
              <a:ext uri="{FF2B5EF4-FFF2-40B4-BE49-F238E27FC236}">
                <a16:creationId xmlns:a16="http://schemas.microsoft.com/office/drawing/2014/main" id="{AA0C5203-E9E8-413D-BFCB-F31785BA62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098749"/>
              </p:ext>
            </p:extLst>
          </p:nvPr>
        </p:nvGraphicFramePr>
        <p:xfrm>
          <a:off x="4684708" y="1896246"/>
          <a:ext cx="3468692" cy="3582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3">
            <a:extLst>
              <a:ext uri="{FF2B5EF4-FFF2-40B4-BE49-F238E27FC236}">
                <a16:creationId xmlns:a16="http://schemas.microsoft.com/office/drawing/2014/main" id="{0FBEFF9E-3BDF-4D88-B17C-BAA4AA49B8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3540346"/>
              </p:ext>
            </p:extLst>
          </p:nvPr>
        </p:nvGraphicFramePr>
        <p:xfrm>
          <a:off x="8341382" y="1896246"/>
          <a:ext cx="3692962" cy="3582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ADB13935-2AF6-4267-8270-365D9D21A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579" y="103004"/>
            <a:ext cx="1144576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sv-SE" dirty="0" err="1"/>
              <a:t>Use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EU grant </a:t>
            </a:r>
            <a:r>
              <a:rPr lang="sv-SE" dirty="0" err="1"/>
              <a:t>of</a:t>
            </a:r>
            <a:r>
              <a:rPr lang="sv-SE" dirty="0"/>
              <a:t> 3 M€ </a:t>
            </a:r>
            <a:r>
              <a:rPr lang="sv-SE" dirty="0" err="1"/>
              <a:t>requested</a:t>
            </a:r>
            <a:r>
              <a:rPr lang="sv-SE" dirty="0"/>
              <a:t> for </a:t>
            </a:r>
            <a:r>
              <a:rPr lang="sv-SE" dirty="0" err="1"/>
              <a:t>ESSnuSB</a:t>
            </a:r>
            <a:r>
              <a:rPr lang="sv-SE" dirty="0"/>
              <a:t>+</a:t>
            </a:r>
            <a:br>
              <a:rPr lang="sv-SE" dirty="0"/>
            </a:br>
            <a:endParaRPr lang="sv-S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2E8275-82C4-449C-822B-7F6E710D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54257-5694-48E5-B59C-5D819719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16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51ABC-0627-404F-A68E-AD2A98954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5FA74C57-9567-43A8-82A2-69716C0099DD}"/>
              </a:ext>
            </a:extLst>
          </p:cNvPr>
          <p:cNvSpPr/>
          <p:nvPr/>
        </p:nvSpPr>
        <p:spPr>
          <a:xfrm>
            <a:off x="3663725" y="6022427"/>
            <a:ext cx="670478" cy="124832"/>
          </a:xfrm>
          <a:prstGeom prst="round1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F4C27B-69A5-4FAC-BFB1-57DD2C49893F}"/>
              </a:ext>
            </a:extLst>
          </p:cNvPr>
          <p:cNvSpPr txBox="1"/>
          <p:nvPr/>
        </p:nvSpPr>
        <p:spPr>
          <a:xfrm>
            <a:off x="3671352" y="5946343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3000000</a:t>
            </a:r>
          </a:p>
        </p:txBody>
      </p:sp>
    </p:spTree>
    <p:extLst>
      <p:ext uri="{BB962C8B-B14F-4D97-AF65-F5344CB8AC3E}">
        <p14:creationId xmlns:p14="http://schemas.microsoft.com/office/powerpoint/2010/main" val="2163477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F9F618-86FF-4535-B3B2-CD5E8707A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914400" y="6641632"/>
            <a:ext cx="723900" cy="177800"/>
          </a:xfrm>
        </p:spPr>
        <p:txBody>
          <a:bodyPr/>
          <a:lstStyle/>
          <a:p>
            <a:pPr>
              <a:defRPr/>
            </a:pPr>
            <a:r>
              <a:rPr lang="sv-SE" noProof="0"/>
              <a:t>2022-06-15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7F485-5057-4F7F-92DA-573F19FF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8728" y="6379030"/>
            <a:ext cx="1857986" cy="449984"/>
          </a:xfrm>
        </p:spPr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17</a:t>
            </a:fld>
            <a:endParaRPr lang="en-GB" noProof="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724AFD2-30E5-4959-8229-331E909E460F}"/>
              </a:ext>
            </a:extLst>
          </p:cNvPr>
          <p:cNvSpPr txBox="1">
            <a:spLocks/>
          </p:cNvSpPr>
          <p:nvPr/>
        </p:nvSpPr>
        <p:spPr>
          <a:xfrm>
            <a:off x="12632894" y="6585006"/>
            <a:ext cx="231775" cy="178434"/>
          </a:xfrm>
          <a:prstGeom prst="rect">
            <a:avLst/>
          </a:prstGeom>
        </p:spPr>
        <p:txBody>
          <a:bodyPr/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sv-SE"/>
              <a:pPr marL="38100">
                <a:lnSpc>
                  <a:spcPts val="1240"/>
                </a:lnSpc>
              </a:pPr>
              <a:t>17</a:t>
            </a:fld>
            <a:endParaRPr lang="sv-SE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4D5294-5BFA-4CCF-B25A-D794615AB959}"/>
              </a:ext>
            </a:extLst>
          </p:cNvPr>
          <p:cNvSpPr txBox="1">
            <a:spLocks/>
          </p:cNvSpPr>
          <p:nvPr/>
        </p:nvSpPr>
        <p:spPr>
          <a:xfrm>
            <a:off x="2295562" y="567953"/>
            <a:ext cx="8052524" cy="9778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" algn="ctr">
              <a:lnSpc>
                <a:spcPts val="3650"/>
              </a:lnSpc>
              <a:spcBef>
                <a:spcPts val="100"/>
              </a:spcBef>
            </a:pPr>
            <a:r>
              <a:rPr lang="en-US" sz="3600" kern="0" spc="-10" dirty="0">
                <a:solidFill>
                  <a:srgbClr val="FF6600"/>
                </a:solidFill>
              </a:rPr>
              <a:t>S</a:t>
            </a:r>
            <a:r>
              <a:rPr lang="en-US" sz="3600" kern="0" dirty="0">
                <a:solidFill>
                  <a:srgbClr val="FF6600"/>
                </a:solidFill>
              </a:rPr>
              <a:t>chedule for a </a:t>
            </a:r>
            <a:r>
              <a:rPr lang="en-US" sz="3600" kern="0" spc="10" dirty="0">
                <a:solidFill>
                  <a:srgbClr val="FF6600"/>
                </a:solidFill>
              </a:rPr>
              <a:t>2</a:t>
            </a:r>
            <a:r>
              <a:rPr lang="en-US" sz="3600" kern="0" spc="15" baseline="25132" dirty="0">
                <a:solidFill>
                  <a:srgbClr val="FF6600"/>
                </a:solidFill>
              </a:rPr>
              <a:t>nd </a:t>
            </a:r>
            <a:r>
              <a:rPr lang="en-US" sz="3600" kern="0" spc="-15" dirty="0">
                <a:solidFill>
                  <a:srgbClr val="FF6600"/>
                </a:solidFill>
              </a:rPr>
              <a:t>generation </a:t>
            </a:r>
          </a:p>
          <a:p>
            <a:pPr marL="1270" algn="ctr">
              <a:lnSpc>
                <a:spcPts val="3650"/>
              </a:lnSpc>
              <a:spcBef>
                <a:spcPts val="100"/>
              </a:spcBef>
            </a:pPr>
            <a:r>
              <a:rPr lang="en-US" sz="3600" kern="0" spc="-15" dirty="0">
                <a:solidFill>
                  <a:srgbClr val="FF6600"/>
                </a:solidFill>
              </a:rPr>
              <a:t>ESS-based </a:t>
            </a:r>
            <a:r>
              <a:rPr lang="en-US" sz="3600" kern="0" dirty="0">
                <a:solidFill>
                  <a:srgbClr val="FF6600"/>
                </a:solidFill>
              </a:rPr>
              <a:t>neutrino </a:t>
            </a:r>
            <a:r>
              <a:rPr lang="en-US" sz="3600" kern="0" spc="-5" dirty="0">
                <a:solidFill>
                  <a:srgbClr val="FF6600"/>
                </a:solidFill>
              </a:rPr>
              <a:t>Super</a:t>
            </a:r>
            <a:r>
              <a:rPr lang="en-US" sz="3600" kern="0" spc="-300" dirty="0">
                <a:solidFill>
                  <a:srgbClr val="FF6600"/>
                </a:solidFill>
              </a:rPr>
              <a:t> </a:t>
            </a:r>
            <a:r>
              <a:rPr lang="en-US" sz="3600" kern="0" spc="-5" dirty="0">
                <a:solidFill>
                  <a:srgbClr val="FF6600"/>
                </a:solidFill>
              </a:rPr>
              <a:t>Beam </a:t>
            </a:r>
            <a:r>
              <a:rPr lang="en-US" sz="3600" kern="0" spc="-5" dirty="0" err="1">
                <a:solidFill>
                  <a:srgbClr val="FF6600"/>
                </a:solidFill>
              </a:rPr>
              <a:t>ESSnuSB</a:t>
            </a:r>
            <a:r>
              <a:rPr lang="en-US" sz="3600" kern="0" spc="-5" dirty="0">
                <a:solidFill>
                  <a:srgbClr val="FF6600"/>
                </a:solidFill>
              </a:rPr>
              <a:t> </a:t>
            </a:r>
            <a:endParaRPr lang="en-US" sz="3600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7C33D9B5-5A84-4976-BF26-FA2884DFB392}"/>
              </a:ext>
            </a:extLst>
          </p:cNvPr>
          <p:cNvSpPr/>
          <p:nvPr/>
        </p:nvSpPr>
        <p:spPr>
          <a:xfrm>
            <a:off x="1528757" y="4811843"/>
            <a:ext cx="969263" cy="582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3DCAD95D-B913-4333-8D35-9D279080BCE8}"/>
              </a:ext>
            </a:extLst>
          </p:cNvPr>
          <p:cNvSpPr/>
          <p:nvPr/>
        </p:nvSpPr>
        <p:spPr>
          <a:xfrm>
            <a:off x="1528756" y="4811843"/>
            <a:ext cx="969644" cy="582295"/>
          </a:xfrm>
          <a:custGeom>
            <a:avLst/>
            <a:gdLst/>
            <a:ahLst/>
            <a:cxnLst/>
            <a:rect l="l" t="t" r="r" b="b"/>
            <a:pathLst>
              <a:path w="969645" h="582295">
                <a:moveTo>
                  <a:pt x="969263" y="0"/>
                </a:moveTo>
                <a:lnTo>
                  <a:pt x="969263" y="93789"/>
                </a:lnTo>
                <a:lnTo>
                  <a:pt x="93840" y="93789"/>
                </a:lnTo>
                <a:lnTo>
                  <a:pt x="93840" y="582168"/>
                </a:lnTo>
                <a:lnTo>
                  <a:pt x="0" y="582168"/>
                </a:lnTo>
                <a:lnTo>
                  <a:pt x="0" y="0"/>
                </a:lnTo>
                <a:lnTo>
                  <a:pt x="969263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2B8DF22B-3FEF-4C83-819C-8911D9CFE1F5}"/>
              </a:ext>
            </a:extLst>
          </p:cNvPr>
          <p:cNvSpPr txBox="1"/>
          <p:nvPr/>
        </p:nvSpPr>
        <p:spPr>
          <a:xfrm>
            <a:off x="1674832" y="4917071"/>
            <a:ext cx="88138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60"/>
              </a:lnSpc>
              <a:spcBef>
                <a:spcPts val="100"/>
              </a:spcBef>
            </a:pPr>
            <a:r>
              <a:rPr sz="1400" b="1" spc="5" dirty="0">
                <a:latin typeface="Times New Roman"/>
                <a:cs typeface="Times New Roman"/>
              </a:rPr>
              <a:t>2012</a:t>
            </a:r>
            <a:r>
              <a:rPr sz="1400" spc="5" dirty="0">
                <a:latin typeface="Times New Roman"/>
                <a:cs typeface="Times New Roman"/>
              </a:rPr>
              <a:t>:</a:t>
            </a:r>
            <a:endParaRPr sz="1400" dirty="0">
              <a:latin typeface="Times New Roman"/>
              <a:cs typeface="Times New Roman"/>
            </a:endParaRPr>
          </a:p>
          <a:p>
            <a:pPr marL="12700" marR="5080">
              <a:lnSpc>
                <a:spcPts val="1450"/>
              </a:lnSpc>
              <a:spcBef>
                <a:spcPts val="125"/>
              </a:spcBef>
            </a:pPr>
            <a:r>
              <a:rPr lang="sv-SE" sz="1400" dirty="0">
                <a:latin typeface="Times New Roman"/>
                <a:cs typeface="Times New Roman"/>
              </a:rPr>
              <a:t>I</a:t>
            </a:r>
            <a:r>
              <a:rPr sz="1400" dirty="0" err="1">
                <a:latin typeface="Times New Roman"/>
                <a:cs typeface="Times New Roman"/>
              </a:rPr>
              <a:t>nception</a:t>
            </a:r>
            <a:r>
              <a:rPr sz="1400" spc="-1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of  the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project</a:t>
            </a: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C6C9C31F-6E39-4E57-A4FA-7E189AF1267F}"/>
              </a:ext>
            </a:extLst>
          </p:cNvPr>
          <p:cNvSpPr/>
          <p:nvPr/>
        </p:nvSpPr>
        <p:spPr>
          <a:xfrm>
            <a:off x="2334953" y="4548191"/>
            <a:ext cx="164591" cy="1645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312F2947-BDC9-48CD-AF33-10A263F4047F}"/>
              </a:ext>
            </a:extLst>
          </p:cNvPr>
          <p:cNvSpPr/>
          <p:nvPr/>
        </p:nvSpPr>
        <p:spPr>
          <a:xfrm>
            <a:off x="2334952" y="4548189"/>
            <a:ext cx="165100" cy="165100"/>
          </a:xfrm>
          <a:custGeom>
            <a:avLst/>
            <a:gdLst/>
            <a:ahLst/>
            <a:cxnLst/>
            <a:rect l="l" t="t" r="r" b="b"/>
            <a:pathLst>
              <a:path w="165100" h="165100">
                <a:moveTo>
                  <a:pt x="0" y="164592"/>
                </a:moveTo>
                <a:lnTo>
                  <a:pt x="164592" y="0"/>
                </a:lnTo>
                <a:lnTo>
                  <a:pt x="164592" y="164592"/>
                </a:lnTo>
                <a:lnTo>
                  <a:pt x="0" y="164592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4">
            <a:extLst>
              <a:ext uri="{FF2B5EF4-FFF2-40B4-BE49-F238E27FC236}">
                <a16:creationId xmlns:a16="http://schemas.microsoft.com/office/drawing/2014/main" id="{A54D6D3D-A88D-4643-B0BC-3744862A9BDC}"/>
              </a:ext>
            </a:extLst>
          </p:cNvPr>
          <p:cNvSpPr/>
          <p:nvPr/>
        </p:nvSpPr>
        <p:spPr>
          <a:xfrm>
            <a:off x="2696141" y="4452178"/>
            <a:ext cx="967739" cy="5821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5">
            <a:extLst>
              <a:ext uri="{FF2B5EF4-FFF2-40B4-BE49-F238E27FC236}">
                <a16:creationId xmlns:a16="http://schemas.microsoft.com/office/drawing/2014/main" id="{F2521EB8-C84A-4387-9831-21D28BB09414}"/>
              </a:ext>
            </a:extLst>
          </p:cNvPr>
          <p:cNvSpPr/>
          <p:nvPr/>
        </p:nvSpPr>
        <p:spPr>
          <a:xfrm>
            <a:off x="2696140" y="4452178"/>
            <a:ext cx="967740" cy="582295"/>
          </a:xfrm>
          <a:custGeom>
            <a:avLst/>
            <a:gdLst/>
            <a:ahLst/>
            <a:cxnLst/>
            <a:rect l="l" t="t" r="r" b="b"/>
            <a:pathLst>
              <a:path w="967739" h="582295">
                <a:moveTo>
                  <a:pt x="967739" y="0"/>
                </a:moveTo>
                <a:lnTo>
                  <a:pt x="967739" y="93789"/>
                </a:lnTo>
                <a:lnTo>
                  <a:pt x="93840" y="93789"/>
                </a:lnTo>
                <a:lnTo>
                  <a:pt x="93840" y="582167"/>
                </a:lnTo>
                <a:lnTo>
                  <a:pt x="0" y="582167"/>
                </a:lnTo>
                <a:lnTo>
                  <a:pt x="0" y="0"/>
                </a:lnTo>
                <a:lnTo>
                  <a:pt x="967739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686F6D60-9F69-441C-AEA5-EA379EAB2A93}"/>
              </a:ext>
            </a:extLst>
          </p:cNvPr>
          <p:cNvSpPr txBox="1"/>
          <p:nvPr/>
        </p:nvSpPr>
        <p:spPr>
          <a:xfrm>
            <a:off x="2848401" y="4565081"/>
            <a:ext cx="930910" cy="10002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60"/>
              </a:lnSpc>
              <a:spcBef>
                <a:spcPts val="100"/>
              </a:spcBef>
            </a:pPr>
            <a:r>
              <a:rPr sz="1400" b="1" dirty="0">
                <a:latin typeface="Times New Roman"/>
                <a:cs typeface="Times New Roman"/>
              </a:rPr>
              <a:t>2016-2019</a:t>
            </a:r>
            <a:r>
              <a:rPr sz="1400" dirty="0">
                <a:latin typeface="Times New Roman"/>
                <a:cs typeface="Times New Roman"/>
              </a:rPr>
              <a:t>:</a:t>
            </a:r>
          </a:p>
          <a:p>
            <a:pPr marL="12700" marR="5080">
              <a:lnSpc>
                <a:spcPts val="1450"/>
              </a:lnSpc>
              <a:spcBef>
                <a:spcPts val="125"/>
              </a:spcBef>
            </a:pPr>
            <a:r>
              <a:rPr lang="sv-SE" sz="1400" dirty="0">
                <a:latin typeface="Times New Roman"/>
                <a:cs typeface="Times New Roman"/>
              </a:rPr>
              <a:t>B</a:t>
            </a:r>
            <a:r>
              <a:rPr sz="1400" dirty="0" err="1">
                <a:latin typeface="Times New Roman"/>
                <a:cs typeface="Times New Roman"/>
              </a:rPr>
              <a:t>eginning</a:t>
            </a:r>
            <a:r>
              <a:rPr sz="1400" spc="-1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of  </a:t>
            </a:r>
            <a:r>
              <a:rPr sz="1400" spc="-5" dirty="0">
                <a:latin typeface="Times New Roman"/>
                <a:cs typeface="Times New Roman"/>
              </a:rPr>
              <a:t>COST</a:t>
            </a:r>
            <a:endParaRPr sz="1400" dirty="0">
              <a:latin typeface="Times New Roman"/>
              <a:cs typeface="Times New Roman"/>
            </a:endParaRPr>
          </a:p>
          <a:p>
            <a:pPr marL="12700" marR="88265">
              <a:lnSpc>
                <a:spcPts val="1450"/>
              </a:lnSpc>
            </a:pPr>
            <a:r>
              <a:rPr sz="1400" dirty="0">
                <a:latin typeface="Times New Roman"/>
                <a:cs typeface="Times New Roman"/>
              </a:rPr>
              <a:t>Action  </a:t>
            </a:r>
            <a:r>
              <a:rPr sz="1400" spc="-10" dirty="0">
                <a:latin typeface="Times New Roman"/>
                <a:cs typeface="Times New Roman"/>
              </a:rPr>
              <a:t>E</a:t>
            </a:r>
            <a:r>
              <a:rPr sz="1400" spc="5" dirty="0">
                <a:latin typeface="Times New Roman"/>
                <a:cs typeface="Times New Roman"/>
              </a:rPr>
              <a:t>u</a:t>
            </a:r>
            <a:r>
              <a:rPr sz="1400" dirty="0">
                <a:latin typeface="Times New Roman"/>
                <a:cs typeface="Times New Roman"/>
              </a:rPr>
              <a:t>r</a:t>
            </a:r>
            <a:r>
              <a:rPr sz="1400" spc="5" dirty="0">
                <a:latin typeface="Times New Roman"/>
                <a:cs typeface="Times New Roman"/>
              </a:rPr>
              <a:t>o</a:t>
            </a:r>
            <a:r>
              <a:rPr sz="1400" spc="-10" dirty="0">
                <a:latin typeface="Times New Roman"/>
                <a:cs typeface="Times New Roman"/>
              </a:rPr>
              <a:t>N</a:t>
            </a:r>
            <a:r>
              <a:rPr sz="1400" spc="5" dirty="0">
                <a:latin typeface="Times New Roman"/>
                <a:cs typeface="Times New Roman"/>
              </a:rPr>
              <a:t>u</a:t>
            </a:r>
            <a:r>
              <a:rPr sz="1400" spc="-10" dirty="0">
                <a:latin typeface="Times New Roman"/>
                <a:cs typeface="Times New Roman"/>
              </a:rPr>
              <a:t>N</a:t>
            </a:r>
            <a:r>
              <a:rPr sz="1400" dirty="0">
                <a:latin typeface="Times New Roman"/>
                <a:cs typeface="Times New Roman"/>
              </a:rPr>
              <a:t>et</a:t>
            </a: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5A0AC5B4-1C8B-4C25-920E-A80FBF1702EB}"/>
              </a:ext>
            </a:extLst>
          </p:cNvPr>
          <p:cNvSpPr/>
          <p:nvPr/>
        </p:nvSpPr>
        <p:spPr>
          <a:xfrm>
            <a:off x="3500814" y="4187003"/>
            <a:ext cx="166115" cy="1645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3E650713-A151-4BD4-A2AF-B21DA2BAB3EB}"/>
              </a:ext>
            </a:extLst>
          </p:cNvPr>
          <p:cNvSpPr/>
          <p:nvPr/>
        </p:nvSpPr>
        <p:spPr>
          <a:xfrm>
            <a:off x="3500813" y="4187001"/>
            <a:ext cx="166370" cy="165100"/>
          </a:xfrm>
          <a:custGeom>
            <a:avLst/>
            <a:gdLst/>
            <a:ahLst/>
            <a:cxnLst/>
            <a:rect l="l" t="t" r="r" b="b"/>
            <a:pathLst>
              <a:path w="166370" h="165100">
                <a:moveTo>
                  <a:pt x="0" y="164592"/>
                </a:moveTo>
                <a:lnTo>
                  <a:pt x="166116" y="0"/>
                </a:lnTo>
                <a:lnTo>
                  <a:pt x="166116" y="164592"/>
                </a:lnTo>
                <a:lnTo>
                  <a:pt x="0" y="164592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BEC6C798-4E80-4C2D-AA22-3AE32912A4A4}"/>
              </a:ext>
            </a:extLst>
          </p:cNvPr>
          <p:cNvSpPr/>
          <p:nvPr/>
        </p:nvSpPr>
        <p:spPr>
          <a:xfrm>
            <a:off x="3860477" y="4187002"/>
            <a:ext cx="969263" cy="5821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E0E76F95-A03A-433A-AF1C-FDC4B97FE40A}"/>
              </a:ext>
            </a:extLst>
          </p:cNvPr>
          <p:cNvSpPr/>
          <p:nvPr/>
        </p:nvSpPr>
        <p:spPr>
          <a:xfrm>
            <a:off x="3860476" y="4187002"/>
            <a:ext cx="969644" cy="582295"/>
          </a:xfrm>
          <a:custGeom>
            <a:avLst/>
            <a:gdLst/>
            <a:ahLst/>
            <a:cxnLst/>
            <a:rect l="l" t="t" r="r" b="b"/>
            <a:pathLst>
              <a:path w="969645" h="582295">
                <a:moveTo>
                  <a:pt x="969263" y="0"/>
                </a:moveTo>
                <a:lnTo>
                  <a:pt x="969263" y="93789"/>
                </a:lnTo>
                <a:lnTo>
                  <a:pt x="93840" y="93789"/>
                </a:lnTo>
                <a:lnTo>
                  <a:pt x="93840" y="582167"/>
                </a:lnTo>
                <a:lnTo>
                  <a:pt x="0" y="582167"/>
                </a:lnTo>
                <a:lnTo>
                  <a:pt x="0" y="0"/>
                </a:lnTo>
                <a:lnTo>
                  <a:pt x="969263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E955033A-A01A-48B5-86B5-6A6472D03ED4}"/>
              </a:ext>
            </a:extLst>
          </p:cNvPr>
          <p:cNvSpPr txBox="1"/>
          <p:nvPr/>
        </p:nvSpPr>
        <p:spPr>
          <a:xfrm>
            <a:off x="3994265" y="4291710"/>
            <a:ext cx="930910" cy="1158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60"/>
              </a:lnSpc>
              <a:spcBef>
                <a:spcPts val="100"/>
              </a:spcBef>
            </a:pPr>
            <a:r>
              <a:rPr sz="1400" b="1" spc="5" dirty="0">
                <a:latin typeface="Times New Roman"/>
                <a:cs typeface="Times New Roman"/>
              </a:rPr>
              <a:t>2018</a:t>
            </a:r>
            <a:r>
              <a:rPr sz="1400" spc="5" dirty="0">
                <a:latin typeface="Times New Roman"/>
                <a:cs typeface="Times New Roman"/>
              </a:rPr>
              <a:t>:</a:t>
            </a:r>
            <a:endParaRPr sz="1400" dirty="0">
              <a:latin typeface="Times New Roman"/>
              <a:cs typeface="Times New Roman"/>
            </a:endParaRPr>
          </a:p>
          <a:p>
            <a:pPr marL="12700" marR="5080">
              <a:lnSpc>
                <a:spcPts val="1450"/>
              </a:lnSpc>
              <a:spcBef>
                <a:spcPts val="125"/>
              </a:spcBef>
            </a:pPr>
            <a:r>
              <a:rPr lang="sv-SE" sz="1400" dirty="0">
                <a:latin typeface="Times New Roman"/>
                <a:cs typeface="Times New Roman"/>
              </a:rPr>
              <a:t>B</a:t>
            </a:r>
            <a:r>
              <a:rPr sz="1400" dirty="0" err="1">
                <a:latin typeface="Times New Roman"/>
                <a:cs typeface="Times New Roman"/>
              </a:rPr>
              <a:t>eginning</a:t>
            </a:r>
            <a:r>
              <a:rPr sz="1400" spc="-1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of  </a:t>
            </a:r>
            <a:r>
              <a:rPr sz="1400" spc="-5" dirty="0">
                <a:latin typeface="Times New Roman"/>
                <a:cs typeface="Times New Roman"/>
              </a:rPr>
              <a:t>ESSνSB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ts val="1330"/>
              </a:lnSpc>
            </a:pPr>
            <a:r>
              <a:rPr sz="1400" dirty="0">
                <a:latin typeface="Times New Roman"/>
                <a:cs typeface="Times New Roman"/>
              </a:rPr>
              <a:t>Design</a:t>
            </a:r>
          </a:p>
          <a:p>
            <a:pPr marL="12700" marR="96520">
              <a:lnSpc>
                <a:spcPts val="1440"/>
              </a:lnSpc>
              <a:spcBef>
                <a:spcPts val="130"/>
              </a:spcBef>
            </a:pPr>
            <a:r>
              <a:rPr sz="1400" dirty="0">
                <a:latin typeface="Times New Roman"/>
                <a:cs typeface="Times New Roman"/>
              </a:rPr>
              <a:t>Study</a:t>
            </a:r>
            <a:r>
              <a:rPr sz="1400" spc="-1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(EU-  </a:t>
            </a:r>
            <a:r>
              <a:rPr sz="1400" dirty="0">
                <a:latin typeface="Times New Roman"/>
                <a:cs typeface="Times New Roman"/>
              </a:rPr>
              <a:t>H2020)</a:t>
            </a: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545B256F-2971-46C9-8B02-32D7C4CF3C13}"/>
              </a:ext>
            </a:extLst>
          </p:cNvPr>
          <p:cNvSpPr/>
          <p:nvPr/>
        </p:nvSpPr>
        <p:spPr>
          <a:xfrm>
            <a:off x="4666674" y="3921827"/>
            <a:ext cx="164591" cy="1661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47208BE9-D983-41B9-8AC7-1EF0702D4473}"/>
              </a:ext>
            </a:extLst>
          </p:cNvPr>
          <p:cNvSpPr/>
          <p:nvPr/>
        </p:nvSpPr>
        <p:spPr>
          <a:xfrm>
            <a:off x="4666673" y="3921825"/>
            <a:ext cx="165100" cy="166370"/>
          </a:xfrm>
          <a:custGeom>
            <a:avLst/>
            <a:gdLst/>
            <a:ahLst/>
            <a:cxnLst/>
            <a:rect l="l" t="t" r="r" b="b"/>
            <a:pathLst>
              <a:path w="165100" h="166370">
                <a:moveTo>
                  <a:pt x="0" y="166116"/>
                </a:moveTo>
                <a:lnTo>
                  <a:pt x="164592" y="0"/>
                </a:lnTo>
                <a:lnTo>
                  <a:pt x="164592" y="166116"/>
                </a:lnTo>
                <a:lnTo>
                  <a:pt x="0" y="166116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4">
            <a:extLst>
              <a:ext uri="{FF2B5EF4-FFF2-40B4-BE49-F238E27FC236}">
                <a16:creationId xmlns:a16="http://schemas.microsoft.com/office/drawing/2014/main" id="{95A6A3B8-1F5E-448E-A18B-70589578C0B9}"/>
              </a:ext>
            </a:extLst>
          </p:cNvPr>
          <p:cNvSpPr/>
          <p:nvPr/>
        </p:nvSpPr>
        <p:spPr>
          <a:xfrm>
            <a:off x="5047674" y="3921826"/>
            <a:ext cx="969263" cy="58216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5">
            <a:extLst>
              <a:ext uri="{FF2B5EF4-FFF2-40B4-BE49-F238E27FC236}">
                <a16:creationId xmlns:a16="http://schemas.microsoft.com/office/drawing/2014/main" id="{3200B222-1C53-4D39-BFED-646816C3CD39}"/>
              </a:ext>
            </a:extLst>
          </p:cNvPr>
          <p:cNvSpPr/>
          <p:nvPr/>
        </p:nvSpPr>
        <p:spPr>
          <a:xfrm>
            <a:off x="5047673" y="3921826"/>
            <a:ext cx="969644" cy="582295"/>
          </a:xfrm>
          <a:custGeom>
            <a:avLst/>
            <a:gdLst/>
            <a:ahLst/>
            <a:cxnLst/>
            <a:rect l="l" t="t" r="r" b="b"/>
            <a:pathLst>
              <a:path w="969645" h="582295">
                <a:moveTo>
                  <a:pt x="969263" y="0"/>
                </a:moveTo>
                <a:lnTo>
                  <a:pt x="969263" y="93789"/>
                </a:lnTo>
                <a:lnTo>
                  <a:pt x="93840" y="93789"/>
                </a:lnTo>
                <a:lnTo>
                  <a:pt x="93840" y="582167"/>
                </a:lnTo>
                <a:lnTo>
                  <a:pt x="0" y="582167"/>
                </a:lnTo>
                <a:lnTo>
                  <a:pt x="0" y="0"/>
                </a:lnTo>
                <a:lnTo>
                  <a:pt x="969263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6">
            <a:extLst>
              <a:ext uri="{FF2B5EF4-FFF2-40B4-BE49-F238E27FC236}">
                <a16:creationId xmlns:a16="http://schemas.microsoft.com/office/drawing/2014/main" id="{BB03DFAD-586E-423A-919E-D71E11948803}"/>
              </a:ext>
            </a:extLst>
          </p:cNvPr>
          <p:cNvSpPr txBox="1"/>
          <p:nvPr/>
        </p:nvSpPr>
        <p:spPr>
          <a:xfrm>
            <a:off x="5159483" y="4026689"/>
            <a:ext cx="1022350" cy="1134926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 marR="71755">
              <a:lnSpc>
                <a:spcPts val="1440"/>
              </a:lnSpc>
              <a:spcBef>
                <a:spcPts val="350"/>
              </a:spcBef>
            </a:pPr>
            <a:r>
              <a:rPr sz="1400" b="1" spc="5" dirty="0">
                <a:latin typeface="Times New Roman"/>
                <a:cs typeface="Times New Roman"/>
              </a:rPr>
              <a:t>202</a:t>
            </a:r>
            <a:r>
              <a:rPr lang="sv-SE" sz="1400" b="1" spc="5" dirty="0">
                <a:latin typeface="Times New Roman"/>
                <a:cs typeface="Times New Roman"/>
              </a:rPr>
              <a:t>2</a:t>
            </a:r>
            <a:r>
              <a:rPr sz="1400" spc="5" dirty="0">
                <a:latin typeface="Times New Roman"/>
                <a:cs typeface="Times New Roman"/>
              </a:rPr>
              <a:t>: </a:t>
            </a:r>
            <a:r>
              <a:rPr sz="1400" dirty="0">
                <a:latin typeface="Times New Roman"/>
                <a:cs typeface="Times New Roman"/>
              </a:rPr>
              <a:t>End</a:t>
            </a:r>
            <a:r>
              <a:rPr sz="1400" spc="-14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of  </a:t>
            </a:r>
            <a:r>
              <a:rPr sz="1400" spc="-5" dirty="0">
                <a:latin typeface="Times New Roman"/>
                <a:cs typeface="Times New Roman"/>
              </a:rPr>
              <a:t>ESSνSB</a:t>
            </a:r>
            <a:endParaRPr sz="1400" dirty="0">
              <a:latin typeface="Times New Roman"/>
              <a:cs typeface="Times New Roman"/>
            </a:endParaRPr>
          </a:p>
          <a:p>
            <a:pPr marL="12700" marR="5080">
              <a:lnSpc>
                <a:spcPts val="1450"/>
              </a:lnSpc>
              <a:spcBef>
                <a:spcPts val="5"/>
              </a:spcBef>
            </a:pPr>
            <a:r>
              <a:rPr sz="1400" dirty="0">
                <a:latin typeface="Times New Roman"/>
                <a:cs typeface="Times New Roman"/>
              </a:rPr>
              <a:t>Design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Study, </a:t>
            </a:r>
            <a:endParaRPr sz="1400" dirty="0">
              <a:latin typeface="Times New Roman"/>
              <a:cs typeface="Times New Roman"/>
            </a:endParaRPr>
          </a:p>
          <a:p>
            <a:pPr marL="12700" marR="168910">
              <a:lnSpc>
                <a:spcPts val="1440"/>
              </a:lnSpc>
              <a:spcBef>
                <a:spcPts val="10"/>
              </a:spcBef>
            </a:pPr>
            <a:r>
              <a:rPr sz="1400" spc="5" dirty="0">
                <a:latin typeface="Times New Roman"/>
                <a:cs typeface="Times New Roman"/>
              </a:rPr>
              <a:t>p</a:t>
            </a:r>
            <a:r>
              <a:rPr sz="1400" dirty="0">
                <a:latin typeface="Times New Roman"/>
                <a:cs typeface="Times New Roman"/>
              </a:rPr>
              <a:t>re</a:t>
            </a:r>
            <a:r>
              <a:rPr sz="1400" spc="5" dirty="0">
                <a:latin typeface="Times New Roman"/>
                <a:cs typeface="Times New Roman"/>
              </a:rPr>
              <a:t>li</a:t>
            </a:r>
            <a:r>
              <a:rPr sz="1400" spc="-25" dirty="0">
                <a:latin typeface="Times New Roman"/>
                <a:cs typeface="Times New Roman"/>
              </a:rPr>
              <a:t>m</a:t>
            </a:r>
            <a:r>
              <a:rPr sz="1400" spc="5" dirty="0">
                <a:latin typeface="Times New Roman"/>
                <a:cs typeface="Times New Roman"/>
              </a:rPr>
              <a:t>in</a:t>
            </a:r>
            <a:r>
              <a:rPr sz="1400" dirty="0">
                <a:latin typeface="Times New Roman"/>
                <a:cs typeface="Times New Roman"/>
              </a:rPr>
              <a:t>ary  </a:t>
            </a:r>
            <a:r>
              <a:rPr sz="1400" spc="5" dirty="0">
                <a:latin typeface="Times New Roman"/>
                <a:cs typeface="Times New Roman"/>
              </a:rPr>
              <a:t>costing</a:t>
            </a:r>
            <a:r>
              <a:rPr lang="sv-SE" sz="1400" spc="5" dirty="0">
                <a:latin typeface="Times New Roman"/>
                <a:cs typeface="Times New Roman"/>
              </a:rPr>
              <a:t> and CDR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6" name="object 27">
            <a:extLst>
              <a:ext uri="{FF2B5EF4-FFF2-40B4-BE49-F238E27FC236}">
                <a16:creationId xmlns:a16="http://schemas.microsoft.com/office/drawing/2014/main" id="{FB4E2C55-920A-412F-B8EC-326D7EEB175B}"/>
              </a:ext>
            </a:extLst>
          </p:cNvPr>
          <p:cNvSpPr/>
          <p:nvPr/>
        </p:nvSpPr>
        <p:spPr>
          <a:xfrm>
            <a:off x="5853870" y="3656651"/>
            <a:ext cx="164591" cy="1661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8">
            <a:extLst>
              <a:ext uri="{FF2B5EF4-FFF2-40B4-BE49-F238E27FC236}">
                <a16:creationId xmlns:a16="http://schemas.microsoft.com/office/drawing/2014/main" id="{6386939C-8CF5-44DE-85C8-80E59800F3FC}"/>
              </a:ext>
            </a:extLst>
          </p:cNvPr>
          <p:cNvSpPr/>
          <p:nvPr/>
        </p:nvSpPr>
        <p:spPr>
          <a:xfrm>
            <a:off x="5853869" y="3656650"/>
            <a:ext cx="165100" cy="166370"/>
          </a:xfrm>
          <a:custGeom>
            <a:avLst/>
            <a:gdLst/>
            <a:ahLst/>
            <a:cxnLst/>
            <a:rect l="l" t="t" r="r" b="b"/>
            <a:pathLst>
              <a:path w="165100" h="166370">
                <a:moveTo>
                  <a:pt x="0" y="166115"/>
                </a:moveTo>
                <a:lnTo>
                  <a:pt x="164592" y="0"/>
                </a:lnTo>
                <a:lnTo>
                  <a:pt x="164592" y="166115"/>
                </a:lnTo>
                <a:lnTo>
                  <a:pt x="0" y="166115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9">
            <a:extLst>
              <a:ext uri="{FF2B5EF4-FFF2-40B4-BE49-F238E27FC236}">
                <a16:creationId xmlns:a16="http://schemas.microsoft.com/office/drawing/2014/main" id="{AF057E6D-BFAC-48B0-BC46-BCA15F031F47}"/>
              </a:ext>
            </a:extLst>
          </p:cNvPr>
          <p:cNvSpPr/>
          <p:nvPr/>
        </p:nvSpPr>
        <p:spPr>
          <a:xfrm>
            <a:off x="6192198" y="3656651"/>
            <a:ext cx="967739" cy="58216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0">
            <a:extLst>
              <a:ext uri="{FF2B5EF4-FFF2-40B4-BE49-F238E27FC236}">
                <a16:creationId xmlns:a16="http://schemas.microsoft.com/office/drawing/2014/main" id="{22B8B64E-4F9B-44DC-897F-6E2A5FC5A357}"/>
              </a:ext>
            </a:extLst>
          </p:cNvPr>
          <p:cNvSpPr/>
          <p:nvPr/>
        </p:nvSpPr>
        <p:spPr>
          <a:xfrm>
            <a:off x="6192195" y="3656651"/>
            <a:ext cx="967740" cy="582295"/>
          </a:xfrm>
          <a:custGeom>
            <a:avLst/>
            <a:gdLst/>
            <a:ahLst/>
            <a:cxnLst/>
            <a:rect l="l" t="t" r="r" b="b"/>
            <a:pathLst>
              <a:path w="967740" h="582295">
                <a:moveTo>
                  <a:pt x="967740" y="0"/>
                </a:moveTo>
                <a:lnTo>
                  <a:pt x="967740" y="93789"/>
                </a:lnTo>
                <a:lnTo>
                  <a:pt x="93840" y="93789"/>
                </a:lnTo>
                <a:lnTo>
                  <a:pt x="93840" y="582168"/>
                </a:lnTo>
                <a:lnTo>
                  <a:pt x="0" y="582168"/>
                </a:lnTo>
                <a:lnTo>
                  <a:pt x="0" y="0"/>
                </a:lnTo>
                <a:lnTo>
                  <a:pt x="967740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1">
            <a:extLst>
              <a:ext uri="{FF2B5EF4-FFF2-40B4-BE49-F238E27FC236}">
                <a16:creationId xmlns:a16="http://schemas.microsoft.com/office/drawing/2014/main" id="{069D3C66-E5FE-4218-969E-9A3A131DB127}"/>
              </a:ext>
            </a:extLst>
          </p:cNvPr>
          <p:cNvSpPr txBox="1"/>
          <p:nvPr/>
        </p:nvSpPr>
        <p:spPr>
          <a:xfrm>
            <a:off x="6321824" y="3761670"/>
            <a:ext cx="950583" cy="13856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560"/>
              </a:lnSpc>
              <a:spcBef>
                <a:spcPts val="105"/>
              </a:spcBef>
            </a:pPr>
            <a:r>
              <a:rPr sz="1400" b="1" dirty="0">
                <a:latin typeface="Times New Roman"/>
                <a:cs typeface="Times New Roman"/>
              </a:rPr>
              <a:t>202</a:t>
            </a:r>
            <a:r>
              <a:rPr lang="sv-SE" sz="1400" b="1" dirty="0">
                <a:latin typeface="Times New Roman"/>
                <a:cs typeface="Times New Roman"/>
              </a:rPr>
              <a:t>3</a:t>
            </a:r>
            <a:r>
              <a:rPr sz="1400" b="1" dirty="0">
                <a:latin typeface="Times New Roman"/>
                <a:cs typeface="Times New Roman"/>
              </a:rPr>
              <a:t>-202</a:t>
            </a:r>
            <a:r>
              <a:rPr lang="sv-SE" sz="1400" b="1" dirty="0">
                <a:latin typeface="Times New Roman"/>
                <a:cs typeface="Times New Roman"/>
              </a:rPr>
              <a:t>6</a:t>
            </a:r>
            <a:r>
              <a:rPr sz="1400" dirty="0">
                <a:latin typeface="Times New Roman"/>
                <a:cs typeface="Times New Roman"/>
              </a:rPr>
              <a:t>:</a:t>
            </a:r>
          </a:p>
          <a:p>
            <a:pPr marL="12700" marR="5080">
              <a:lnSpc>
                <a:spcPts val="1450"/>
              </a:lnSpc>
              <a:spcBef>
                <a:spcPts val="120"/>
              </a:spcBef>
            </a:pPr>
            <a:r>
              <a:rPr lang="sv-SE" sz="1400" dirty="0" err="1">
                <a:latin typeface="Times New Roman"/>
                <a:cs typeface="Times New Roman"/>
              </a:rPr>
              <a:t>Continuation</a:t>
            </a:r>
            <a:r>
              <a:rPr lang="sv-SE" sz="1400" dirty="0">
                <a:latin typeface="Times New Roman"/>
                <a:cs typeface="Times New Roman"/>
              </a:rPr>
              <a:t> </a:t>
            </a:r>
            <a:r>
              <a:rPr lang="sv-SE" sz="1400" dirty="0" err="1">
                <a:latin typeface="Times New Roman"/>
                <a:cs typeface="Times New Roman"/>
              </a:rPr>
              <a:t>of</a:t>
            </a:r>
            <a:r>
              <a:rPr lang="sv-SE" sz="1400" dirty="0">
                <a:latin typeface="Times New Roman"/>
                <a:cs typeface="Times New Roman"/>
              </a:rPr>
              <a:t> Design Study, final </a:t>
            </a:r>
            <a:r>
              <a:rPr lang="sv-SE" sz="1400" dirty="0" err="1">
                <a:latin typeface="Times New Roman"/>
                <a:cs typeface="Times New Roman"/>
              </a:rPr>
              <a:t>costing</a:t>
            </a:r>
            <a:r>
              <a:rPr lang="sv-SE" sz="1400" dirty="0">
                <a:latin typeface="Times New Roman"/>
                <a:cs typeface="Times New Roman"/>
              </a:rPr>
              <a:t> and</a:t>
            </a:r>
            <a:r>
              <a:rPr sz="1400" spc="-125" dirty="0">
                <a:latin typeface="Times New Roman"/>
                <a:cs typeface="Times New Roman"/>
              </a:rPr>
              <a:t> </a:t>
            </a:r>
            <a:r>
              <a:rPr lang="sv-SE" sz="1400" spc="-125" dirty="0">
                <a:latin typeface="Times New Roman"/>
                <a:cs typeface="Times New Roman"/>
              </a:rPr>
              <a:t>an </a:t>
            </a:r>
            <a:r>
              <a:rPr sz="1400" spc="-10" dirty="0">
                <a:latin typeface="Times New Roman"/>
                <a:cs typeface="Times New Roman"/>
              </a:rPr>
              <a:t>TDR</a:t>
            </a:r>
            <a:r>
              <a:rPr lang="sv-SE" sz="1400" spc="-10" dirty="0">
                <a:latin typeface="Times New Roman"/>
                <a:cs typeface="Times New Roman"/>
              </a:rPr>
              <a:t> to ESFRI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1" name="object 32">
            <a:extLst>
              <a:ext uri="{FF2B5EF4-FFF2-40B4-BE49-F238E27FC236}">
                <a16:creationId xmlns:a16="http://schemas.microsoft.com/office/drawing/2014/main" id="{4A040D1D-9984-43F6-95C4-2F04433B60BC}"/>
              </a:ext>
            </a:extLst>
          </p:cNvPr>
          <p:cNvSpPr/>
          <p:nvPr/>
        </p:nvSpPr>
        <p:spPr>
          <a:xfrm>
            <a:off x="6996870" y="3391475"/>
            <a:ext cx="166115" cy="1661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3">
            <a:extLst>
              <a:ext uri="{FF2B5EF4-FFF2-40B4-BE49-F238E27FC236}">
                <a16:creationId xmlns:a16="http://schemas.microsoft.com/office/drawing/2014/main" id="{C4726DE2-B99D-476A-A295-FA44F023B5D1}"/>
              </a:ext>
            </a:extLst>
          </p:cNvPr>
          <p:cNvSpPr/>
          <p:nvPr/>
        </p:nvSpPr>
        <p:spPr>
          <a:xfrm>
            <a:off x="6996869" y="3391474"/>
            <a:ext cx="166370" cy="166370"/>
          </a:xfrm>
          <a:custGeom>
            <a:avLst/>
            <a:gdLst/>
            <a:ahLst/>
            <a:cxnLst/>
            <a:rect l="l" t="t" r="r" b="b"/>
            <a:pathLst>
              <a:path w="166370" h="166370">
                <a:moveTo>
                  <a:pt x="0" y="166115"/>
                </a:moveTo>
                <a:lnTo>
                  <a:pt x="166116" y="0"/>
                </a:lnTo>
                <a:lnTo>
                  <a:pt x="166116" y="166115"/>
                </a:lnTo>
                <a:lnTo>
                  <a:pt x="0" y="166115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4">
            <a:extLst>
              <a:ext uri="{FF2B5EF4-FFF2-40B4-BE49-F238E27FC236}">
                <a16:creationId xmlns:a16="http://schemas.microsoft.com/office/drawing/2014/main" id="{AD991207-B495-4945-AB5D-991BFDF08F59}"/>
              </a:ext>
            </a:extLst>
          </p:cNvPr>
          <p:cNvSpPr/>
          <p:nvPr/>
        </p:nvSpPr>
        <p:spPr>
          <a:xfrm>
            <a:off x="7362630" y="3391475"/>
            <a:ext cx="969263" cy="5821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5">
            <a:extLst>
              <a:ext uri="{FF2B5EF4-FFF2-40B4-BE49-F238E27FC236}">
                <a16:creationId xmlns:a16="http://schemas.microsoft.com/office/drawing/2014/main" id="{6FC18EED-5533-4313-8CDA-71FDE2D5BFF7}"/>
              </a:ext>
            </a:extLst>
          </p:cNvPr>
          <p:cNvSpPr/>
          <p:nvPr/>
        </p:nvSpPr>
        <p:spPr>
          <a:xfrm>
            <a:off x="7362629" y="3391475"/>
            <a:ext cx="969644" cy="582295"/>
          </a:xfrm>
          <a:custGeom>
            <a:avLst/>
            <a:gdLst/>
            <a:ahLst/>
            <a:cxnLst/>
            <a:rect l="l" t="t" r="r" b="b"/>
            <a:pathLst>
              <a:path w="969645" h="582295">
                <a:moveTo>
                  <a:pt x="969264" y="0"/>
                </a:moveTo>
                <a:lnTo>
                  <a:pt x="969264" y="93789"/>
                </a:lnTo>
                <a:lnTo>
                  <a:pt x="93840" y="93789"/>
                </a:lnTo>
                <a:lnTo>
                  <a:pt x="93840" y="582168"/>
                </a:lnTo>
                <a:lnTo>
                  <a:pt x="0" y="582168"/>
                </a:lnTo>
                <a:lnTo>
                  <a:pt x="0" y="0"/>
                </a:lnTo>
                <a:lnTo>
                  <a:pt x="969264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6">
            <a:extLst>
              <a:ext uri="{FF2B5EF4-FFF2-40B4-BE49-F238E27FC236}">
                <a16:creationId xmlns:a16="http://schemas.microsoft.com/office/drawing/2014/main" id="{C642E34E-B0D4-4117-BCFC-62AC6A7B7A99}"/>
              </a:ext>
            </a:extLst>
          </p:cNvPr>
          <p:cNvSpPr txBox="1"/>
          <p:nvPr/>
        </p:nvSpPr>
        <p:spPr>
          <a:xfrm>
            <a:off x="7501080" y="3496652"/>
            <a:ext cx="84963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spc="5" dirty="0">
                <a:latin typeface="Times New Roman"/>
                <a:cs typeface="Times New Roman"/>
              </a:rPr>
              <a:t>202</a:t>
            </a:r>
            <a:r>
              <a:rPr lang="sv-SE" sz="1400" b="1" spc="5" dirty="0">
                <a:latin typeface="Times New Roman"/>
                <a:cs typeface="Times New Roman"/>
              </a:rPr>
              <a:t>7</a:t>
            </a:r>
            <a:r>
              <a:rPr sz="1400" b="1" dirty="0">
                <a:latin typeface="Times New Roman"/>
                <a:cs typeface="Times New Roman"/>
              </a:rPr>
              <a:t>-</a:t>
            </a:r>
            <a:r>
              <a:rPr sz="1400" b="1" spc="-10" dirty="0">
                <a:latin typeface="Times New Roman"/>
                <a:cs typeface="Times New Roman"/>
              </a:rPr>
              <a:t>2</a:t>
            </a:r>
            <a:r>
              <a:rPr sz="1400" b="1" spc="5" dirty="0">
                <a:latin typeface="Times New Roman"/>
                <a:cs typeface="Times New Roman"/>
              </a:rPr>
              <a:t>0</a:t>
            </a:r>
            <a:r>
              <a:rPr sz="1400" b="1" spc="-10" dirty="0">
                <a:latin typeface="Times New Roman"/>
                <a:cs typeface="Times New Roman"/>
              </a:rPr>
              <a:t>2</a:t>
            </a:r>
            <a:r>
              <a:rPr lang="sv-SE" sz="1400" b="1" spc="-10" dirty="0">
                <a:latin typeface="Times New Roman"/>
                <a:cs typeface="Times New Roman"/>
              </a:rPr>
              <a:t>8</a:t>
            </a:r>
            <a:r>
              <a:rPr sz="1400" dirty="0"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36" name="object 37">
            <a:extLst>
              <a:ext uri="{FF2B5EF4-FFF2-40B4-BE49-F238E27FC236}">
                <a16:creationId xmlns:a16="http://schemas.microsoft.com/office/drawing/2014/main" id="{CD4E651B-4E26-4781-B6C0-C85645693137}"/>
              </a:ext>
            </a:extLst>
          </p:cNvPr>
          <p:cNvSpPr txBox="1"/>
          <p:nvPr/>
        </p:nvSpPr>
        <p:spPr>
          <a:xfrm>
            <a:off x="7501081" y="3679596"/>
            <a:ext cx="968375" cy="813043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>
              <a:lnSpc>
                <a:spcPts val="1450"/>
              </a:lnSpc>
              <a:spcBef>
                <a:spcPts val="340"/>
              </a:spcBef>
            </a:pPr>
            <a:r>
              <a:rPr sz="1400" spc="-5" dirty="0">
                <a:latin typeface="Times New Roman"/>
                <a:cs typeface="Times New Roman"/>
              </a:rPr>
              <a:t>P</a:t>
            </a:r>
            <a:r>
              <a:rPr sz="1400" dirty="0">
                <a:latin typeface="Times New Roman"/>
                <a:cs typeface="Times New Roman"/>
              </a:rPr>
              <a:t>rec</a:t>
            </a:r>
            <a:r>
              <a:rPr sz="1400" spc="5" dirty="0">
                <a:latin typeface="Times New Roman"/>
                <a:cs typeface="Times New Roman"/>
              </a:rPr>
              <a:t>onst</a:t>
            </a:r>
            <a:r>
              <a:rPr sz="1400" dirty="0">
                <a:latin typeface="Times New Roman"/>
                <a:cs typeface="Times New Roman"/>
              </a:rPr>
              <a:t>r</a:t>
            </a:r>
            <a:r>
              <a:rPr sz="1400" spc="-10" dirty="0">
                <a:latin typeface="Times New Roman"/>
                <a:cs typeface="Times New Roman"/>
              </a:rPr>
              <a:t>u</a:t>
            </a:r>
            <a:r>
              <a:rPr sz="1400" dirty="0">
                <a:latin typeface="Times New Roman"/>
                <a:cs typeface="Times New Roman"/>
              </a:rPr>
              <a:t>c</a:t>
            </a:r>
            <a:r>
              <a:rPr sz="1400" spc="-10" dirty="0">
                <a:latin typeface="Times New Roman"/>
                <a:cs typeface="Times New Roman"/>
              </a:rPr>
              <a:t>t</a:t>
            </a:r>
            <a:r>
              <a:rPr sz="1400" dirty="0">
                <a:latin typeface="Times New Roman"/>
                <a:cs typeface="Times New Roman"/>
              </a:rPr>
              <a:t>i  on Phase,  International  </a:t>
            </a:r>
            <a:r>
              <a:rPr sz="1400" spc="-5" dirty="0">
                <a:latin typeface="Times New Roman"/>
                <a:cs typeface="Times New Roman"/>
              </a:rPr>
              <a:t>Agreement</a:t>
            </a:r>
            <a:r>
              <a:rPr lang="sv-SE" sz="1400" spc="-5" dirty="0">
                <a:latin typeface="Times New Roman"/>
                <a:cs typeface="Times New Roman"/>
              </a:rPr>
              <a:t>s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7" name="object 38">
            <a:extLst>
              <a:ext uri="{FF2B5EF4-FFF2-40B4-BE49-F238E27FC236}">
                <a16:creationId xmlns:a16="http://schemas.microsoft.com/office/drawing/2014/main" id="{DAFCD31B-E379-4BC2-865D-E16B135BA9A0}"/>
              </a:ext>
            </a:extLst>
          </p:cNvPr>
          <p:cNvSpPr/>
          <p:nvPr/>
        </p:nvSpPr>
        <p:spPr>
          <a:xfrm>
            <a:off x="8168825" y="3127823"/>
            <a:ext cx="164591" cy="16459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9">
            <a:extLst>
              <a:ext uri="{FF2B5EF4-FFF2-40B4-BE49-F238E27FC236}">
                <a16:creationId xmlns:a16="http://schemas.microsoft.com/office/drawing/2014/main" id="{52ECCAE3-D343-44F9-B4E9-C4437DE7C700}"/>
              </a:ext>
            </a:extLst>
          </p:cNvPr>
          <p:cNvSpPr/>
          <p:nvPr/>
        </p:nvSpPr>
        <p:spPr>
          <a:xfrm>
            <a:off x="8168823" y="3127821"/>
            <a:ext cx="165100" cy="165100"/>
          </a:xfrm>
          <a:custGeom>
            <a:avLst/>
            <a:gdLst/>
            <a:ahLst/>
            <a:cxnLst/>
            <a:rect l="l" t="t" r="r" b="b"/>
            <a:pathLst>
              <a:path w="165100" h="165100">
                <a:moveTo>
                  <a:pt x="0" y="164591"/>
                </a:moveTo>
                <a:lnTo>
                  <a:pt x="164592" y="0"/>
                </a:lnTo>
                <a:lnTo>
                  <a:pt x="164592" y="164591"/>
                </a:lnTo>
                <a:lnTo>
                  <a:pt x="0" y="164591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40">
            <a:extLst>
              <a:ext uri="{FF2B5EF4-FFF2-40B4-BE49-F238E27FC236}">
                <a16:creationId xmlns:a16="http://schemas.microsoft.com/office/drawing/2014/main" id="{6B960075-CFCD-4C90-AC50-E188BD9D8587}"/>
              </a:ext>
            </a:extLst>
          </p:cNvPr>
          <p:cNvSpPr/>
          <p:nvPr/>
        </p:nvSpPr>
        <p:spPr>
          <a:xfrm>
            <a:off x="8452289" y="3147633"/>
            <a:ext cx="967739" cy="58216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1">
            <a:extLst>
              <a:ext uri="{FF2B5EF4-FFF2-40B4-BE49-F238E27FC236}">
                <a16:creationId xmlns:a16="http://schemas.microsoft.com/office/drawing/2014/main" id="{ED9233F8-C81E-471D-9E95-6FE63400A77D}"/>
              </a:ext>
            </a:extLst>
          </p:cNvPr>
          <p:cNvSpPr/>
          <p:nvPr/>
        </p:nvSpPr>
        <p:spPr>
          <a:xfrm>
            <a:off x="8452288" y="3147634"/>
            <a:ext cx="967740" cy="582295"/>
          </a:xfrm>
          <a:custGeom>
            <a:avLst/>
            <a:gdLst/>
            <a:ahLst/>
            <a:cxnLst/>
            <a:rect l="l" t="t" r="r" b="b"/>
            <a:pathLst>
              <a:path w="967740" h="582295">
                <a:moveTo>
                  <a:pt x="967740" y="0"/>
                </a:moveTo>
                <a:lnTo>
                  <a:pt x="967740" y="93789"/>
                </a:lnTo>
                <a:lnTo>
                  <a:pt x="93840" y="93789"/>
                </a:lnTo>
                <a:lnTo>
                  <a:pt x="93840" y="582168"/>
                </a:lnTo>
                <a:lnTo>
                  <a:pt x="0" y="582168"/>
                </a:lnTo>
                <a:lnTo>
                  <a:pt x="0" y="0"/>
                </a:lnTo>
                <a:lnTo>
                  <a:pt x="967740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2">
            <a:extLst>
              <a:ext uri="{FF2B5EF4-FFF2-40B4-BE49-F238E27FC236}">
                <a16:creationId xmlns:a16="http://schemas.microsoft.com/office/drawing/2014/main" id="{778226B8-83DE-4803-9B4D-020A78678B35}"/>
              </a:ext>
            </a:extLst>
          </p:cNvPr>
          <p:cNvSpPr txBox="1"/>
          <p:nvPr/>
        </p:nvSpPr>
        <p:spPr>
          <a:xfrm>
            <a:off x="8589515" y="3261777"/>
            <a:ext cx="84963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400" b="1" spc="5" dirty="0">
                <a:latin typeface="Times New Roman"/>
                <a:cs typeface="Times New Roman"/>
              </a:rPr>
              <a:t>202</a:t>
            </a:r>
            <a:r>
              <a:rPr lang="sv-SE" sz="1400" b="1" spc="5" dirty="0">
                <a:latin typeface="Times New Roman"/>
                <a:cs typeface="Times New Roman"/>
              </a:rPr>
              <a:t>9</a:t>
            </a:r>
            <a:r>
              <a:rPr sz="1400" b="1" dirty="0">
                <a:latin typeface="Times New Roman"/>
                <a:cs typeface="Times New Roman"/>
              </a:rPr>
              <a:t>-</a:t>
            </a:r>
            <a:r>
              <a:rPr sz="1400" b="1" spc="-10" dirty="0">
                <a:latin typeface="Times New Roman"/>
                <a:cs typeface="Times New Roman"/>
              </a:rPr>
              <a:t>2</a:t>
            </a:r>
            <a:r>
              <a:rPr sz="1400" b="1" spc="5" dirty="0">
                <a:latin typeface="Times New Roman"/>
                <a:cs typeface="Times New Roman"/>
              </a:rPr>
              <a:t>0</a:t>
            </a:r>
            <a:r>
              <a:rPr sz="1400" b="1" spc="-10" dirty="0">
                <a:latin typeface="Times New Roman"/>
                <a:cs typeface="Times New Roman"/>
              </a:rPr>
              <a:t>3</a:t>
            </a:r>
            <a:r>
              <a:rPr lang="sv-SE" sz="1400" b="1" spc="-10" dirty="0">
                <a:latin typeface="Times New Roman"/>
                <a:cs typeface="Times New Roman"/>
              </a:rPr>
              <a:t>5</a:t>
            </a:r>
            <a:r>
              <a:rPr sz="1400" dirty="0"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42" name="object 43">
            <a:extLst>
              <a:ext uri="{FF2B5EF4-FFF2-40B4-BE49-F238E27FC236}">
                <a16:creationId xmlns:a16="http://schemas.microsoft.com/office/drawing/2014/main" id="{97FECC95-6D0C-4581-8B2F-D81DED450B9B}"/>
              </a:ext>
            </a:extLst>
          </p:cNvPr>
          <p:cNvSpPr txBox="1"/>
          <p:nvPr/>
        </p:nvSpPr>
        <p:spPr>
          <a:xfrm>
            <a:off x="8529005" y="3538692"/>
            <a:ext cx="1138555" cy="975994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 marR="5080">
              <a:lnSpc>
                <a:spcPct val="86200"/>
              </a:lnSpc>
              <a:spcBef>
                <a:spcPts val="335"/>
              </a:spcBef>
            </a:pPr>
            <a:r>
              <a:rPr sz="1400" dirty="0">
                <a:latin typeface="Times New Roman"/>
                <a:cs typeface="Times New Roman"/>
              </a:rPr>
              <a:t>Construction</a:t>
            </a:r>
            <a:r>
              <a:rPr sz="1400" spc="-114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of  the </a:t>
            </a:r>
            <a:r>
              <a:rPr sz="1400" dirty="0">
                <a:latin typeface="Times New Roman"/>
                <a:cs typeface="Times New Roman"/>
              </a:rPr>
              <a:t>facility </a:t>
            </a:r>
            <a:r>
              <a:rPr sz="1400" spc="5" dirty="0">
                <a:latin typeface="Times New Roman"/>
                <a:cs typeface="Times New Roman"/>
              </a:rPr>
              <a:t>and  </a:t>
            </a:r>
            <a:r>
              <a:rPr sz="1400" dirty="0">
                <a:latin typeface="Times New Roman"/>
                <a:cs typeface="Times New Roman"/>
              </a:rPr>
              <a:t>detectors,  including  commissioning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3" name="object 44">
            <a:extLst>
              <a:ext uri="{FF2B5EF4-FFF2-40B4-BE49-F238E27FC236}">
                <a16:creationId xmlns:a16="http://schemas.microsoft.com/office/drawing/2014/main" id="{38C49F30-DB5E-478B-8420-C4C73F9AAC25}"/>
              </a:ext>
            </a:extLst>
          </p:cNvPr>
          <p:cNvSpPr/>
          <p:nvPr/>
        </p:nvSpPr>
        <p:spPr>
          <a:xfrm>
            <a:off x="9429173" y="2862647"/>
            <a:ext cx="164591" cy="1645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5">
            <a:extLst>
              <a:ext uri="{FF2B5EF4-FFF2-40B4-BE49-F238E27FC236}">
                <a16:creationId xmlns:a16="http://schemas.microsoft.com/office/drawing/2014/main" id="{5F81A2A9-7C0E-4679-A9EE-3CD129410378}"/>
              </a:ext>
            </a:extLst>
          </p:cNvPr>
          <p:cNvSpPr/>
          <p:nvPr/>
        </p:nvSpPr>
        <p:spPr>
          <a:xfrm>
            <a:off x="9429172" y="2862645"/>
            <a:ext cx="165100" cy="165100"/>
          </a:xfrm>
          <a:custGeom>
            <a:avLst/>
            <a:gdLst/>
            <a:ahLst/>
            <a:cxnLst/>
            <a:rect l="l" t="t" r="r" b="b"/>
            <a:pathLst>
              <a:path w="165100" h="165100">
                <a:moveTo>
                  <a:pt x="0" y="164591"/>
                </a:moveTo>
                <a:lnTo>
                  <a:pt x="164592" y="0"/>
                </a:lnTo>
                <a:lnTo>
                  <a:pt x="164592" y="164591"/>
                </a:lnTo>
                <a:lnTo>
                  <a:pt x="0" y="164591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6">
            <a:extLst>
              <a:ext uri="{FF2B5EF4-FFF2-40B4-BE49-F238E27FC236}">
                <a16:creationId xmlns:a16="http://schemas.microsoft.com/office/drawing/2014/main" id="{21CC63F6-ADAE-4DB5-9613-AB10F172B27C}"/>
              </a:ext>
            </a:extLst>
          </p:cNvPr>
          <p:cNvSpPr/>
          <p:nvPr/>
        </p:nvSpPr>
        <p:spPr>
          <a:xfrm>
            <a:off x="9601200" y="2861121"/>
            <a:ext cx="969264" cy="58369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7">
            <a:extLst>
              <a:ext uri="{FF2B5EF4-FFF2-40B4-BE49-F238E27FC236}">
                <a16:creationId xmlns:a16="http://schemas.microsoft.com/office/drawing/2014/main" id="{1BF11A1D-D748-4847-8BDC-7BB35111DFDA}"/>
              </a:ext>
            </a:extLst>
          </p:cNvPr>
          <p:cNvSpPr/>
          <p:nvPr/>
        </p:nvSpPr>
        <p:spPr>
          <a:xfrm>
            <a:off x="9601200" y="2861121"/>
            <a:ext cx="969644" cy="584200"/>
          </a:xfrm>
          <a:custGeom>
            <a:avLst/>
            <a:gdLst/>
            <a:ahLst/>
            <a:cxnLst/>
            <a:rect l="l" t="t" r="r" b="b"/>
            <a:pathLst>
              <a:path w="969645" h="584200">
                <a:moveTo>
                  <a:pt x="969263" y="0"/>
                </a:moveTo>
                <a:lnTo>
                  <a:pt x="969263" y="94030"/>
                </a:lnTo>
                <a:lnTo>
                  <a:pt x="94094" y="94030"/>
                </a:lnTo>
                <a:lnTo>
                  <a:pt x="94094" y="583692"/>
                </a:lnTo>
                <a:lnTo>
                  <a:pt x="0" y="583692"/>
                </a:lnTo>
                <a:lnTo>
                  <a:pt x="0" y="0"/>
                </a:lnTo>
                <a:lnTo>
                  <a:pt x="969263" y="0"/>
                </a:lnTo>
                <a:close/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8">
            <a:extLst>
              <a:ext uri="{FF2B5EF4-FFF2-40B4-BE49-F238E27FC236}">
                <a16:creationId xmlns:a16="http://schemas.microsoft.com/office/drawing/2014/main" id="{2624585C-57C1-47D2-97A6-78B5C4ADFCE6}"/>
              </a:ext>
            </a:extLst>
          </p:cNvPr>
          <p:cNvSpPr txBox="1"/>
          <p:nvPr/>
        </p:nvSpPr>
        <p:spPr>
          <a:xfrm>
            <a:off x="9753600" y="2966610"/>
            <a:ext cx="920222" cy="6161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560"/>
              </a:lnSpc>
              <a:spcBef>
                <a:spcPts val="105"/>
              </a:spcBef>
            </a:pP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203</a:t>
            </a:r>
            <a:r>
              <a:rPr lang="sv-SE"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1400" dirty="0">
              <a:latin typeface="Times New Roman"/>
              <a:cs typeface="Times New Roman"/>
            </a:endParaRPr>
          </a:p>
          <a:p>
            <a:pPr marL="12700" marR="23495">
              <a:lnSpc>
                <a:spcPts val="1450"/>
              </a:lnSpc>
              <a:spcBef>
                <a:spcPts val="120"/>
              </a:spcBef>
            </a:pPr>
            <a:r>
              <a:rPr lang="sv-SE" sz="1400" dirty="0">
                <a:solidFill>
                  <a:srgbClr val="FF0000"/>
                </a:solidFill>
                <a:latin typeface="Times New Roman"/>
                <a:cs typeface="Times New Roman"/>
              </a:rPr>
              <a:t>Start </a:t>
            </a:r>
            <a:r>
              <a:rPr lang="sv-SE" sz="1400" dirty="0" err="1">
                <a:solidFill>
                  <a:srgbClr val="FF0000"/>
                </a:solidFill>
                <a:latin typeface="Times New Roman"/>
                <a:cs typeface="Times New Roman"/>
              </a:rPr>
              <a:t>of</a:t>
            </a:r>
            <a:r>
              <a:rPr lang="sv-SE" sz="1400" dirty="0">
                <a:solidFill>
                  <a:srgbClr val="FF0000"/>
                </a:solidFill>
                <a:latin typeface="Times New Roman"/>
                <a:cs typeface="Times New Roman"/>
              </a:rPr>
              <a:t> d</a:t>
            </a:r>
            <a:r>
              <a:rPr sz="1400" dirty="0" err="1">
                <a:solidFill>
                  <a:srgbClr val="FF0000"/>
                </a:solidFill>
                <a:latin typeface="Times New Roman"/>
                <a:cs typeface="Times New Roman"/>
              </a:rPr>
              <a:t>ata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king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48" name="object 50">
            <a:extLst>
              <a:ext uri="{FF2B5EF4-FFF2-40B4-BE49-F238E27FC236}">
                <a16:creationId xmlns:a16="http://schemas.microsoft.com/office/drawing/2014/main" id="{E43DB88F-FAEF-491C-AB16-A7D804E64C8E}"/>
              </a:ext>
            </a:extLst>
          </p:cNvPr>
          <p:cNvSpPr/>
          <p:nvPr/>
        </p:nvSpPr>
        <p:spPr>
          <a:xfrm>
            <a:off x="5071246" y="3321901"/>
            <a:ext cx="78740" cy="104139"/>
          </a:xfrm>
          <a:custGeom>
            <a:avLst/>
            <a:gdLst/>
            <a:ahLst/>
            <a:cxnLst/>
            <a:rect l="l" t="t" r="r" b="b"/>
            <a:pathLst>
              <a:path w="78739" h="104139">
                <a:moveTo>
                  <a:pt x="12385" y="104002"/>
                </a:moveTo>
                <a:lnTo>
                  <a:pt x="0" y="104002"/>
                </a:lnTo>
                <a:lnTo>
                  <a:pt x="0" y="0"/>
                </a:lnTo>
                <a:lnTo>
                  <a:pt x="14707" y="0"/>
                </a:lnTo>
                <a:lnTo>
                  <a:pt x="25231" y="16624"/>
                </a:lnTo>
                <a:lnTo>
                  <a:pt x="11611" y="16624"/>
                </a:lnTo>
                <a:lnTo>
                  <a:pt x="12058" y="26483"/>
                </a:lnTo>
                <a:lnTo>
                  <a:pt x="12226" y="33878"/>
                </a:lnTo>
                <a:lnTo>
                  <a:pt x="12343" y="43688"/>
                </a:lnTo>
                <a:lnTo>
                  <a:pt x="12385" y="104002"/>
                </a:lnTo>
                <a:close/>
              </a:path>
              <a:path w="78739" h="104139">
                <a:moveTo>
                  <a:pt x="78182" y="86604"/>
                </a:moveTo>
                <a:lnTo>
                  <a:pt x="66571" y="86604"/>
                </a:lnTo>
                <a:lnTo>
                  <a:pt x="66958" y="86217"/>
                </a:lnTo>
                <a:lnTo>
                  <a:pt x="66226" y="75984"/>
                </a:lnTo>
                <a:lnTo>
                  <a:pt x="65748" y="65823"/>
                </a:lnTo>
                <a:lnTo>
                  <a:pt x="65488" y="55227"/>
                </a:lnTo>
                <a:lnTo>
                  <a:pt x="65409" y="0"/>
                </a:lnTo>
                <a:lnTo>
                  <a:pt x="78182" y="0"/>
                </a:lnTo>
                <a:lnTo>
                  <a:pt x="78182" y="86604"/>
                </a:lnTo>
                <a:close/>
              </a:path>
              <a:path w="78739" h="104139">
                <a:moveTo>
                  <a:pt x="78182" y="104002"/>
                </a:moveTo>
                <a:lnTo>
                  <a:pt x="64248" y="104002"/>
                </a:lnTo>
                <a:lnTo>
                  <a:pt x="31350" y="51421"/>
                </a:lnTo>
                <a:lnTo>
                  <a:pt x="25931" y="42667"/>
                </a:lnTo>
                <a:lnTo>
                  <a:pt x="20803" y="33878"/>
                </a:lnTo>
                <a:lnTo>
                  <a:pt x="16110" y="25160"/>
                </a:lnTo>
                <a:lnTo>
                  <a:pt x="11998" y="16624"/>
                </a:lnTo>
                <a:lnTo>
                  <a:pt x="25231" y="16624"/>
                </a:lnTo>
                <a:lnTo>
                  <a:pt x="47993" y="52581"/>
                </a:lnTo>
                <a:lnTo>
                  <a:pt x="66571" y="86604"/>
                </a:lnTo>
                <a:lnTo>
                  <a:pt x="78182" y="86604"/>
                </a:lnTo>
                <a:lnTo>
                  <a:pt x="78182" y="104002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51">
            <a:extLst>
              <a:ext uri="{FF2B5EF4-FFF2-40B4-BE49-F238E27FC236}">
                <a16:creationId xmlns:a16="http://schemas.microsoft.com/office/drawing/2014/main" id="{4A45D99A-122C-464F-8F3C-A46017753D1D}"/>
              </a:ext>
            </a:extLst>
          </p:cNvPr>
          <p:cNvSpPr/>
          <p:nvPr/>
        </p:nvSpPr>
        <p:spPr>
          <a:xfrm>
            <a:off x="5173040" y="3321549"/>
            <a:ext cx="56515" cy="11430"/>
          </a:xfrm>
          <a:custGeom>
            <a:avLst/>
            <a:gdLst/>
            <a:ahLst/>
            <a:cxnLst/>
            <a:rect l="l" t="t" r="r" b="b"/>
            <a:pathLst>
              <a:path w="56515" h="11430">
                <a:moveTo>
                  <a:pt x="0" y="0"/>
                </a:moveTo>
                <a:lnTo>
                  <a:pt x="56120" y="0"/>
                </a:lnTo>
                <a:lnTo>
                  <a:pt x="56120" y="11423"/>
                </a:lnTo>
                <a:lnTo>
                  <a:pt x="0" y="11423"/>
                </a:lnTo>
                <a:lnTo>
                  <a:pt x="0" y="0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2">
            <a:extLst>
              <a:ext uri="{FF2B5EF4-FFF2-40B4-BE49-F238E27FC236}">
                <a16:creationId xmlns:a16="http://schemas.microsoft.com/office/drawing/2014/main" id="{D65988EC-2811-4CC4-8578-AE9B14530E86}"/>
              </a:ext>
            </a:extLst>
          </p:cNvPr>
          <p:cNvSpPr/>
          <p:nvPr/>
        </p:nvSpPr>
        <p:spPr>
          <a:xfrm>
            <a:off x="5173039" y="3332973"/>
            <a:ext cx="13970" cy="33020"/>
          </a:xfrm>
          <a:custGeom>
            <a:avLst/>
            <a:gdLst/>
            <a:ahLst/>
            <a:cxnLst/>
            <a:rect l="l" t="t" r="r" b="b"/>
            <a:pathLst>
              <a:path w="13970" h="33019">
                <a:moveTo>
                  <a:pt x="0" y="0"/>
                </a:moveTo>
                <a:lnTo>
                  <a:pt x="13546" y="0"/>
                </a:lnTo>
                <a:lnTo>
                  <a:pt x="13546" y="33002"/>
                </a:lnTo>
                <a:lnTo>
                  <a:pt x="0" y="33002"/>
                </a:lnTo>
                <a:lnTo>
                  <a:pt x="0" y="0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3">
            <a:extLst>
              <a:ext uri="{FF2B5EF4-FFF2-40B4-BE49-F238E27FC236}">
                <a16:creationId xmlns:a16="http://schemas.microsoft.com/office/drawing/2014/main" id="{6F94D728-CB01-4794-A617-58718FDD52E9}"/>
              </a:ext>
            </a:extLst>
          </p:cNvPr>
          <p:cNvSpPr/>
          <p:nvPr/>
        </p:nvSpPr>
        <p:spPr>
          <a:xfrm>
            <a:off x="5173040" y="3365975"/>
            <a:ext cx="53975" cy="11430"/>
          </a:xfrm>
          <a:custGeom>
            <a:avLst/>
            <a:gdLst/>
            <a:ahLst/>
            <a:cxnLst/>
            <a:rect l="l" t="t" r="r" b="b"/>
            <a:pathLst>
              <a:path w="53975" h="11430">
                <a:moveTo>
                  <a:pt x="0" y="0"/>
                </a:moveTo>
                <a:lnTo>
                  <a:pt x="53798" y="0"/>
                </a:lnTo>
                <a:lnTo>
                  <a:pt x="53798" y="11423"/>
                </a:lnTo>
                <a:lnTo>
                  <a:pt x="0" y="11423"/>
                </a:lnTo>
                <a:lnTo>
                  <a:pt x="0" y="0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4">
            <a:extLst>
              <a:ext uri="{FF2B5EF4-FFF2-40B4-BE49-F238E27FC236}">
                <a16:creationId xmlns:a16="http://schemas.microsoft.com/office/drawing/2014/main" id="{D954DCBF-6925-4CCF-A121-262857A1DDDB}"/>
              </a:ext>
            </a:extLst>
          </p:cNvPr>
          <p:cNvSpPr/>
          <p:nvPr/>
        </p:nvSpPr>
        <p:spPr>
          <a:xfrm>
            <a:off x="5173039" y="3377399"/>
            <a:ext cx="13970" cy="36830"/>
          </a:xfrm>
          <a:custGeom>
            <a:avLst/>
            <a:gdLst/>
            <a:ahLst/>
            <a:cxnLst/>
            <a:rect l="l" t="t" r="r" b="b"/>
            <a:pathLst>
              <a:path w="13970" h="36830">
                <a:moveTo>
                  <a:pt x="0" y="0"/>
                </a:moveTo>
                <a:lnTo>
                  <a:pt x="13546" y="0"/>
                </a:lnTo>
                <a:lnTo>
                  <a:pt x="13546" y="36810"/>
                </a:lnTo>
                <a:lnTo>
                  <a:pt x="0" y="36810"/>
                </a:lnTo>
                <a:lnTo>
                  <a:pt x="0" y="0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5">
            <a:extLst>
              <a:ext uri="{FF2B5EF4-FFF2-40B4-BE49-F238E27FC236}">
                <a16:creationId xmlns:a16="http://schemas.microsoft.com/office/drawing/2014/main" id="{F11D0ACF-127E-4027-A6E2-76F9FA98C782}"/>
              </a:ext>
            </a:extLst>
          </p:cNvPr>
          <p:cNvSpPr/>
          <p:nvPr/>
        </p:nvSpPr>
        <p:spPr>
          <a:xfrm>
            <a:off x="5173040" y="3414209"/>
            <a:ext cx="59055" cy="11430"/>
          </a:xfrm>
          <a:custGeom>
            <a:avLst/>
            <a:gdLst/>
            <a:ahLst/>
            <a:cxnLst/>
            <a:rect l="l" t="t" r="r" b="b"/>
            <a:pathLst>
              <a:path w="59054" h="11430">
                <a:moveTo>
                  <a:pt x="0" y="0"/>
                </a:moveTo>
                <a:lnTo>
                  <a:pt x="58443" y="0"/>
                </a:lnTo>
                <a:lnTo>
                  <a:pt x="58443" y="11423"/>
                </a:lnTo>
                <a:lnTo>
                  <a:pt x="0" y="11423"/>
                </a:lnTo>
                <a:lnTo>
                  <a:pt x="0" y="0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6">
            <a:extLst>
              <a:ext uri="{FF2B5EF4-FFF2-40B4-BE49-F238E27FC236}">
                <a16:creationId xmlns:a16="http://schemas.microsoft.com/office/drawing/2014/main" id="{93922FBC-493E-487F-B943-C2F2D268DD60}"/>
              </a:ext>
            </a:extLst>
          </p:cNvPr>
          <p:cNvSpPr/>
          <p:nvPr/>
        </p:nvSpPr>
        <p:spPr>
          <a:xfrm>
            <a:off x="5248899" y="3321901"/>
            <a:ext cx="77470" cy="106045"/>
          </a:xfrm>
          <a:custGeom>
            <a:avLst/>
            <a:gdLst/>
            <a:ahLst/>
            <a:cxnLst/>
            <a:rect l="l" t="t" r="r" b="b"/>
            <a:pathLst>
              <a:path w="77470" h="106044">
                <a:moveTo>
                  <a:pt x="37543" y="105935"/>
                </a:moveTo>
                <a:lnTo>
                  <a:pt x="2872" y="81958"/>
                </a:lnTo>
                <a:lnTo>
                  <a:pt x="0" y="0"/>
                </a:lnTo>
                <a:lnTo>
                  <a:pt x="13546" y="0"/>
                </a:lnTo>
                <a:lnTo>
                  <a:pt x="13546" y="61860"/>
                </a:lnTo>
                <a:lnTo>
                  <a:pt x="15396" y="76781"/>
                </a:lnTo>
                <a:lnTo>
                  <a:pt x="20513" y="86990"/>
                </a:lnTo>
                <a:lnTo>
                  <a:pt x="28241" y="92850"/>
                </a:lnTo>
                <a:lnTo>
                  <a:pt x="37930" y="94723"/>
                </a:lnTo>
                <a:lnTo>
                  <a:pt x="66071" y="94723"/>
                </a:lnTo>
                <a:lnTo>
                  <a:pt x="65700" y="95351"/>
                </a:lnTo>
                <a:lnTo>
                  <a:pt x="53181" y="103380"/>
                </a:lnTo>
                <a:lnTo>
                  <a:pt x="37543" y="105935"/>
                </a:lnTo>
                <a:close/>
              </a:path>
              <a:path w="77470" h="106044">
                <a:moveTo>
                  <a:pt x="66071" y="94723"/>
                </a:moveTo>
                <a:lnTo>
                  <a:pt x="37930" y="94723"/>
                </a:lnTo>
                <a:lnTo>
                  <a:pt x="48392" y="92796"/>
                </a:lnTo>
                <a:lnTo>
                  <a:pt x="56314" y="86845"/>
                </a:lnTo>
                <a:lnTo>
                  <a:pt x="61333" y="76618"/>
                </a:lnTo>
                <a:lnTo>
                  <a:pt x="63087" y="61860"/>
                </a:lnTo>
                <a:lnTo>
                  <a:pt x="63087" y="0"/>
                </a:lnTo>
                <a:lnTo>
                  <a:pt x="77021" y="0"/>
                </a:lnTo>
                <a:lnTo>
                  <a:pt x="76908" y="61473"/>
                </a:lnTo>
                <a:lnTo>
                  <a:pt x="74009" y="81306"/>
                </a:lnTo>
                <a:lnTo>
                  <a:pt x="66071" y="94723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7">
            <a:extLst>
              <a:ext uri="{FF2B5EF4-FFF2-40B4-BE49-F238E27FC236}">
                <a16:creationId xmlns:a16="http://schemas.microsoft.com/office/drawing/2014/main" id="{2A1DAA45-5C3C-413F-8AD3-9F9C58C34F92}"/>
              </a:ext>
            </a:extLst>
          </p:cNvPr>
          <p:cNvSpPr/>
          <p:nvPr/>
        </p:nvSpPr>
        <p:spPr>
          <a:xfrm>
            <a:off x="5337532" y="3321901"/>
            <a:ext cx="77470" cy="12065"/>
          </a:xfrm>
          <a:custGeom>
            <a:avLst/>
            <a:gdLst/>
            <a:ahLst/>
            <a:cxnLst/>
            <a:rect l="l" t="t" r="r" b="b"/>
            <a:pathLst>
              <a:path w="77470" h="12064">
                <a:moveTo>
                  <a:pt x="77021" y="11598"/>
                </a:moveTo>
                <a:lnTo>
                  <a:pt x="0" y="11598"/>
                </a:lnTo>
                <a:lnTo>
                  <a:pt x="0" y="0"/>
                </a:lnTo>
                <a:lnTo>
                  <a:pt x="77021" y="0"/>
                </a:lnTo>
                <a:lnTo>
                  <a:pt x="77021" y="11598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8">
            <a:extLst>
              <a:ext uri="{FF2B5EF4-FFF2-40B4-BE49-F238E27FC236}">
                <a16:creationId xmlns:a16="http://schemas.microsoft.com/office/drawing/2014/main" id="{A2C0EFD9-FE9F-4011-A1D8-B42387F5D18E}"/>
              </a:ext>
            </a:extLst>
          </p:cNvPr>
          <p:cNvSpPr/>
          <p:nvPr/>
        </p:nvSpPr>
        <p:spPr>
          <a:xfrm>
            <a:off x="5376042" y="3333499"/>
            <a:ext cx="0" cy="92710"/>
          </a:xfrm>
          <a:custGeom>
            <a:avLst/>
            <a:gdLst/>
            <a:ahLst/>
            <a:cxnLst/>
            <a:rect l="l" t="t" r="r" b="b"/>
            <a:pathLst>
              <a:path h="92710">
                <a:moveTo>
                  <a:pt x="0" y="0"/>
                </a:moveTo>
                <a:lnTo>
                  <a:pt x="0" y="92403"/>
                </a:lnTo>
              </a:path>
            </a:pathLst>
          </a:custGeom>
          <a:ln w="13546">
            <a:solidFill>
              <a:srgbClr val="2449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60">
            <a:extLst>
              <a:ext uri="{FF2B5EF4-FFF2-40B4-BE49-F238E27FC236}">
                <a16:creationId xmlns:a16="http://schemas.microsoft.com/office/drawing/2014/main" id="{575DF5A6-FCB0-46EC-83A4-F4FE4672A33B}"/>
              </a:ext>
            </a:extLst>
          </p:cNvPr>
          <p:cNvSpPr/>
          <p:nvPr/>
        </p:nvSpPr>
        <p:spPr>
          <a:xfrm>
            <a:off x="5509379" y="3321901"/>
            <a:ext cx="13970" cy="104139"/>
          </a:xfrm>
          <a:custGeom>
            <a:avLst/>
            <a:gdLst/>
            <a:ahLst/>
            <a:cxnLst/>
            <a:rect l="l" t="t" r="r" b="b"/>
            <a:pathLst>
              <a:path w="13970" h="104139">
                <a:moveTo>
                  <a:pt x="0" y="104002"/>
                </a:moveTo>
                <a:lnTo>
                  <a:pt x="13546" y="104002"/>
                </a:lnTo>
                <a:lnTo>
                  <a:pt x="13546" y="0"/>
                </a:lnTo>
                <a:lnTo>
                  <a:pt x="0" y="0"/>
                </a:lnTo>
                <a:lnTo>
                  <a:pt x="0" y="104002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1">
            <a:extLst>
              <a:ext uri="{FF2B5EF4-FFF2-40B4-BE49-F238E27FC236}">
                <a16:creationId xmlns:a16="http://schemas.microsoft.com/office/drawing/2014/main" id="{59D557FE-90BF-4F26-BA93-34E55487E4E6}"/>
              </a:ext>
            </a:extLst>
          </p:cNvPr>
          <p:cNvSpPr/>
          <p:nvPr/>
        </p:nvSpPr>
        <p:spPr>
          <a:xfrm>
            <a:off x="5546535" y="3321901"/>
            <a:ext cx="78740" cy="104139"/>
          </a:xfrm>
          <a:custGeom>
            <a:avLst/>
            <a:gdLst/>
            <a:ahLst/>
            <a:cxnLst/>
            <a:rect l="l" t="t" r="r" b="b"/>
            <a:pathLst>
              <a:path w="78740" h="104139">
                <a:moveTo>
                  <a:pt x="12772" y="104002"/>
                </a:moveTo>
                <a:lnTo>
                  <a:pt x="0" y="104002"/>
                </a:lnTo>
                <a:lnTo>
                  <a:pt x="0" y="0"/>
                </a:lnTo>
                <a:lnTo>
                  <a:pt x="14707" y="0"/>
                </a:lnTo>
                <a:lnTo>
                  <a:pt x="25231" y="16624"/>
                </a:lnTo>
                <a:lnTo>
                  <a:pt x="11611" y="16624"/>
                </a:lnTo>
                <a:lnTo>
                  <a:pt x="12119" y="26483"/>
                </a:lnTo>
                <a:lnTo>
                  <a:pt x="12482" y="36632"/>
                </a:lnTo>
                <a:lnTo>
                  <a:pt x="12602" y="42667"/>
                </a:lnTo>
                <a:lnTo>
                  <a:pt x="12723" y="51421"/>
                </a:lnTo>
                <a:lnTo>
                  <a:pt x="12772" y="104002"/>
                </a:lnTo>
                <a:close/>
              </a:path>
              <a:path w="78740" h="104139">
                <a:moveTo>
                  <a:pt x="78182" y="86604"/>
                </a:moveTo>
                <a:lnTo>
                  <a:pt x="66571" y="86604"/>
                </a:lnTo>
                <a:lnTo>
                  <a:pt x="66958" y="86217"/>
                </a:lnTo>
                <a:lnTo>
                  <a:pt x="66226" y="75984"/>
                </a:lnTo>
                <a:lnTo>
                  <a:pt x="65748" y="65823"/>
                </a:lnTo>
                <a:lnTo>
                  <a:pt x="65488" y="55227"/>
                </a:lnTo>
                <a:lnTo>
                  <a:pt x="65409" y="0"/>
                </a:lnTo>
                <a:lnTo>
                  <a:pt x="78182" y="0"/>
                </a:lnTo>
                <a:lnTo>
                  <a:pt x="78182" y="86604"/>
                </a:lnTo>
                <a:close/>
              </a:path>
              <a:path w="78740" h="104139">
                <a:moveTo>
                  <a:pt x="78182" y="104002"/>
                </a:moveTo>
                <a:lnTo>
                  <a:pt x="64635" y="104002"/>
                </a:lnTo>
                <a:lnTo>
                  <a:pt x="31350" y="51421"/>
                </a:lnTo>
                <a:lnTo>
                  <a:pt x="26149" y="42667"/>
                </a:lnTo>
                <a:lnTo>
                  <a:pt x="21093" y="33878"/>
                </a:lnTo>
                <a:lnTo>
                  <a:pt x="16328" y="25160"/>
                </a:lnTo>
                <a:lnTo>
                  <a:pt x="11998" y="16624"/>
                </a:lnTo>
                <a:lnTo>
                  <a:pt x="25231" y="16624"/>
                </a:lnTo>
                <a:lnTo>
                  <a:pt x="47993" y="52581"/>
                </a:lnTo>
                <a:lnTo>
                  <a:pt x="66571" y="86604"/>
                </a:lnTo>
                <a:lnTo>
                  <a:pt x="78182" y="86604"/>
                </a:lnTo>
                <a:lnTo>
                  <a:pt x="78182" y="104002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62">
            <a:extLst>
              <a:ext uri="{FF2B5EF4-FFF2-40B4-BE49-F238E27FC236}">
                <a16:creationId xmlns:a16="http://schemas.microsoft.com/office/drawing/2014/main" id="{13954BC3-4265-4D1B-A029-F69910B3FBDF}"/>
              </a:ext>
            </a:extLst>
          </p:cNvPr>
          <p:cNvSpPr/>
          <p:nvPr/>
        </p:nvSpPr>
        <p:spPr>
          <a:xfrm>
            <a:off x="5642135" y="3320353"/>
            <a:ext cx="95250" cy="107950"/>
          </a:xfrm>
          <a:custGeom>
            <a:avLst/>
            <a:gdLst/>
            <a:ahLst/>
            <a:cxnLst/>
            <a:rect l="l" t="t" r="r" b="b"/>
            <a:pathLst>
              <a:path w="95250" h="107950">
                <a:moveTo>
                  <a:pt x="46832" y="107482"/>
                </a:moveTo>
                <a:lnTo>
                  <a:pt x="27921" y="103664"/>
                </a:lnTo>
                <a:lnTo>
                  <a:pt x="13111" y="92886"/>
                </a:lnTo>
                <a:lnTo>
                  <a:pt x="3453" y="76165"/>
                </a:lnTo>
                <a:lnTo>
                  <a:pt x="0" y="54514"/>
                </a:lnTo>
                <a:lnTo>
                  <a:pt x="3640" y="32132"/>
                </a:lnTo>
                <a:lnTo>
                  <a:pt x="13739" y="14933"/>
                </a:lnTo>
                <a:lnTo>
                  <a:pt x="29064" y="3896"/>
                </a:lnTo>
                <a:lnTo>
                  <a:pt x="48380" y="0"/>
                </a:lnTo>
                <a:lnTo>
                  <a:pt x="67780" y="3866"/>
                </a:lnTo>
                <a:lnTo>
                  <a:pt x="77266" y="10825"/>
                </a:lnTo>
                <a:lnTo>
                  <a:pt x="47993" y="10825"/>
                </a:lnTo>
                <a:lnTo>
                  <a:pt x="33261" y="14383"/>
                </a:lnTo>
                <a:lnTo>
                  <a:pt x="22738" y="23922"/>
                </a:lnTo>
                <a:lnTo>
                  <a:pt x="16425" y="37738"/>
                </a:lnTo>
                <a:lnTo>
                  <a:pt x="14419" y="53354"/>
                </a:lnTo>
                <a:lnTo>
                  <a:pt x="14375" y="54514"/>
                </a:lnTo>
                <a:lnTo>
                  <a:pt x="16582" y="70172"/>
                </a:lnTo>
                <a:lnTo>
                  <a:pt x="23125" y="83607"/>
                </a:lnTo>
                <a:lnTo>
                  <a:pt x="33587" y="92838"/>
                </a:lnTo>
                <a:lnTo>
                  <a:pt x="47606" y="96269"/>
                </a:lnTo>
                <a:lnTo>
                  <a:pt x="76980" y="96269"/>
                </a:lnTo>
                <a:lnTo>
                  <a:pt x="65657" y="103960"/>
                </a:lnTo>
                <a:lnTo>
                  <a:pt x="46832" y="107482"/>
                </a:lnTo>
                <a:close/>
              </a:path>
              <a:path w="95250" h="107950">
                <a:moveTo>
                  <a:pt x="76980" y="96269"/>
                </a:moveTo>
                <a:lnTo>
                  <a:pt x="47606" y="96269"/>
                </a:lnTo>
                <a:lnTo>
                  <a:pt x="61762" y="92886"/>
                </a:lnTo>
                <a:lnTo>
                  <a:pt x="72231" y="83656"/>
                </a:lnTo>
                <a:lnTo>
                  <a:pt x="78684" y="70009"/>
                </a:lnTo>
                <a:lnTo>
                  <a:pt x="80737" y="54514"/>
                </a:lnTo>
                <a:lnTo>
                  <a:pt x="80789" y="52581"/>
                </a:lnTo>
                <a:lnTo>
                  <a:pt x="78853" y="37901"/>
                </a:lnTo>
                <a:lnTo>
                  <a:pt x="72715" y="24260"/>
                </a:lnTo>
                <a:lnTo>
                  <a:pt x="62440" y="14534"/>
                </a:lnTo>
                <a:lnTo>
                  <a:pt x="47993" y="10825"/>
                </a:lnTo>
                <a:lnTo>
                  <a:pt x="77266" y="10825"/>
                </a:lnTo>
                <a:lnTo>
                  <a:pt x="82536" y="14691"/>
                </a:lnTo>
                <a:lnTo>
                  <a:pt x="91922" y="31316"/>
                </a:lnTo>
                <a:lnTo>
                  <a:pt x="95212" y="52581"/>
                </a:lnTo>
                <a:lnTo>
                  <a:pt x="91408" y="76328"/>
                </a:lnTo>
                <a:lnTo>
                  <a:pt x="81036" y="93515"/>
                </a:lnTo>
                <a:lnTo>
                  <a:pt x="76980" y="96269"/>
                </a:lnTo>
                <a:close/>
              </a:path>
            </a:pathLst>
          </a:custGeom>
          <a:solidFill>
            <a:srgbClr val="2449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3">
            <a:extLst>
              <a:ext uri="{FF2B5EF4-FFF2-40B4-BE49-F238E27FC236}">
                <a16:creationId xmlns:a16="http://schemas.microsoft.com/office/drawing/2014/main" id="{D4F9A0DC-4BA0-4197-8881-DD26BD683A26}"/>
              </a:ext>
            </a:extLst>
          </p:cNvPr>
          <p:cNvSpPr/>
          <p:nvPr/>
        </p:nvSpPr>
        <p:spPr>
          <a:xfrm>
            <a:off x="5071249" y="3321901"/>
            <a:ext cx="78740" cy="104139"/>
          </a:xfrm>
          <a:custGeom>
            <a:avLst/>
            <a:gdLst/>
            <a:ahLst/>
            <a:cxnLst/>
            <a:rect l="l" t="t" r="r" b="b"/>
            <a:pathLst>
              <a:path w="78739" h="104139">
                <a:moveTo>
                  <a:pt x="12772" y="104002"/>
                </a:moveTo>
                <a:lnTo>
                  <a:pt x="12772" y="59540"/>
                </a:lnTo>
                <a:lnTo>
                  <a:pt x="12699" y="47343"/>
                </a:lnTo>
                <a:lnTo>
                  <a:pt x="12482" y="36487"/>
                </a:lnTo>
                <a:lnTo>
                  <a:pt x="12119" y="26429"/>
                </a:lnTo>
                <a:lnTo>
                  <a:pt x="11611" y="16624"/>
                </a:lnTo>
                <a:lnTo>
                  <a:pt x="11998" y="16238"/>
                </a:lnTo>
                <a:lnTo>
                  <a:pt x="31350" y="51034"/>
                </a:lnTo>
                <a:lnTo>
                  <a:pt x="64635" y="104002"/>
                </a:lnTo>
                <a:lnTo>
                  <a:pt x="78182" y="104002"/>
                </a:lnTo>
                <a:lnTo>
                  <a:pt x="78182" y="0"/>
                </a:lnTo>
                <a:lnTo>
                  <a:pt x="65409" y="0"/>
                </a:lnTo>
                <a:lnTo>
                  <a:pt x="65409" y="43302"/>
                </a:lnTo>
                <a:lnTo>
                  <a:pt x="66958" y="86217"/>
                </a:lnTo>
                <a:lnTo>
                  <a:pt x="66958" y="86604"/>
                </a:lnTo>
                <a:lnTo>
                  <a:pt x="47993" y="52581"/>
                </a:lnTo>
                <a:lnTo>
                  <a:pt x="14707" y="0"/>
                </a:lnTo>
                <a:lnTo>
                  <a:pt x="0" y="0"/>
                </a:lnTo>
                <a:lnTo>
                  <a:pt x="0" y="104002"/>
                </a:lnTo>
                <a:lnTo>
                  <a:pt x="12772" y="104002"/>
                </a:lnTo>
                <a:close/>
              </a:path>
            </a:pathLst>
          </a:custGeom>
          <a:ln w="502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4">
            <a:extLst>
              <a:ext uri="{FF2B5EF4-FFF2-40B4-BE49-F238E27FC236}">
                <a16:creationId xmlns:a16="http://schemas.microsoft.com/office/drawing/2014/main" id="{E178B0D7-B879-4875-860F-2B030BAA8CC0}"/>
              </a:ext>
            </a:extLst>
          </p:cNvPr>
          <p:cNvSpPr/>
          <p:nvPr/>
        </p:nvSpPr>
        <p:spPr>
          <a:xfrm>
            <a:off x="5173043" y="3321901"/>
            <a:ext cx="59055" cy="104139"/>
          </a:xfrm>
          <a:custGeom>
            <a:avLst/>
            <a:gdLst/>
            <a:ahLst/>
            <a:cxnLst/>
            <a:rect l="l" t="t" r="r" b="b"/>
            <a:pathLst>
              <a:path w="59054" h="104139">
                <a:moveTo>
                  <a:pt x="54185" y="44075"/>
                </a:moveTo>
                <a:lnTo>
                  <a:pt x="13546" y="44075"/>
                </a:lnTo>
                <a:lnTo>
                  <a:pt x="13546" y="11212"/>
                </a:lnTo>
                <a:lnTo>
                  <a:pt x="56508" y="11212"/>
                </a:lnTo>
                <a:lnTo>
                  <a:pt x="56508" y="0"/>
                </a:lnTo>
                <a:lnTo>
                  <a:pt x="0" y="0"/>
                </a:lnTo>
                <a:lnTo>
                  <a:pt x="0" y="104002"/>
                </a:lnTo>
                <a:lnTo>
                  <a:pt x="58830" y="104002"/>
                </a:lnTo>
                <a:lnTo>
                  <a:pt x="58830" y="92790"/>
                </a:lnTo>
                <a:lnTo>
                  <a:pt x="13546" y="92790"/>
                </a:lnTo>
                <a:lnTo>
                  <a:pt x="13546" y="55287"/>
                </a:lnTo>
                <a:lnTo>
                  <a:pt x="54185" y="55287"/>
                </a:lnTo>
                <a:lnTo>
                  <a:pt x="54185" y="44075"/>
                </a:lnTo>
                <a:close/>
              </a:path>
            </a:pathLst>
          </a:custGeom>
          <a:ln w="5030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5">
            <a:extLst>
              <a:ext uri="{FF2B5EF4-FFF2-40B4-BE49-F238E27FC236}">
                <a16:creationId xmlns:a16="http://schemas.microsoft.com/office/drawing/2014/main" id="{6A02D5BF-67DB-48C7-9730-512EFCCC6DEF}"/>
              </a:ext>
            </a:extLst>
          </p:cNvPr>
          <p:cNvSpPr/>
          <p:nvPr/>
        </p:nvSpPr>
        <p:spPr>
          <a:xfrm>
            <a:off x="5248902" y="3321901"/>
            <a:ext cx="77470" cy="106045"/>
          </a:xfrm>
          <a:custGeom>
            <a:avLst/>
            <a:gdLst/>
            <a:ahLst/>
            <a:cxnLst/>
            <a:rect l="l" t="t" r="r" b="b"/>
            <a:pathLst>
              <a:path w="77470" h="106044">
                <a:moveTo>
                  <a:pt x="0" y="0"/>
                </a:moveTo>
                <a:lnTo>
                  <a:pt x="0" y="61086"/>
                </a:lnTo>
                <a:lnTo>
                  <a:pt x="2872" y="81795"/>
                </a:lnTo>
                <a:lnTo>
                  <a:pt x="10788" y="95689"/>
                </a:lnTo>
                <a:lnTo>
                  <a:pt x="22696" y="103494"/>
                </a:lnTo>
                <a:lnTo>
                  <a:pt x="37543" y="105935"/>
                </a:lnTo>
                <a:lnTo>
                  <a:pt x="53345" y="103380"/>
                </a:lnTo>
                <a:lnTo>
                  <a:pt x="65845" y="95351"/>
                </a:lnTo>
                <a:lnTo>
                  <a:pt x="74063" y="81306"/>
                </a:lnTo>
                <a:lnTo>
                  <a:pt x="77021" y="60700"/>
                </a:lnTo>
                <a:lnTo>
                  <a:pt x="77021" y="0"/>
                </a:lnTo>
                <a:lnTo>
                  <a:pt x="63474" y="0"/>
                </a:lnTo>
                <a:lnTo>
                  <a:pt x="63474" y="61473"/>
                </a:lnTo>
                <a:lnTo>
                  <a:pt x="61660" y="76455"/>
                </a:lnTo>
                <a:lnTo>
                  <a:pt x="56508" y="86797"/>
                </a:lnTo>
                <a:lnTo>
                  <a:pt x="48452" y="92790"/>
                </a:lnTo>
                <a:lnTo>
                  <a:pt x="37930" y="94723"/>
                </a:lnTo>
                <a:lnTo>
                  <a:pt x="28302" y="92844"/>
                </a:lnTo>
                <a:lnTo>
                  <a:pt x="20706" y="86942"/>
                </a:lnTo>
                <a:lnTo>
                  <a:pt x="15723" y="76618"/>
                </a:lnTo>
                <a:lnTo>
                  <a:pt x="13933" y="61473"/>
                </a:lnTo>
                <a:lnTo>
                  <a:pt x="13933" y="0"/>
                </a:lnTo>
                <a:lnTo>
                  <a:pt x="0" y="0"/>
                </a:lnTo>
                <a:close/>
              </a:path>
            </a:pathLst>
          </a:custGeom>
          <a:ln w="502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9">
            <a:extLst>
              <a:ext uri="{FF2B5EF4-FFF2-40B4-BE49-F238E27FC236}">
                <a16:creationId xmlns:a16="http://schemas.microsoft.com/office/drawing/2014/main" id="{9DF6F483-2562-4924-AB45-D43609904D66}"/>
              </a:ext>
            </a:extLst>
          </p:cNvPr>
          <p:cNvSpPr/>
          <p:nvPr/>
        </p:nvSpPr>
        <p:spPr>
          <a:xfrm>
            <a:off x="5507254" y="3319387"/>
            <a:ext cx="18415" cy="109220"/>
          </a:xfrm>
          <a:custGeom>
            <a:avLst/>
            <a:gdLst/>
            <a:ahLst/>
            <a:cxnLst/>
            <a:rect l="l" t="t" r="r" b="b"/>
            <a:pathLst>
              <a:path w="18415" h="109219">
                <a:moveTo>
                  <a:pt x="0" y="109028"/>
                </a:moveTo>
                <a:lnTo>
                  <a:pt x="18190" y="109028"/>
                </a:lnTo>
                <a:lnTo>
                  <a:pt x="18190" y="0"/>
                </a:lnTo>
                <a:lnTo>
                  <a:pt x="0" y="0"/>
                </a:lnTo>
                <a:lnTo>
                  <a:pt x="0" y="10902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71">
            <a:extLst>
              <a:ext uri="{FF2B5EF4-FFF2-40B4-BE49-F238E27FC236}">
                <a16:creationId xmlns:a16="http://schemas.microsoft.com/office/drawing/2014/main" id="{A0CCF532-134F-4766-AD9D-49C3ADFC7EBE}"/>
              </a:ext>
            </a:extLst>
          </p:cNvPr>
          <p:cNvSpPr/>
          <p:nvPr/>
        </p:nvSpPr>
        <p:spPr>
          <a:xfrm>
            <a:off x="5642139" y="3319967"/>
            <a:ext cx="95885" cy="107950"/>
          </a:xfrm>
          <a:custGeom>
            <a:avLst/>
            <a:gdLst/>
            <a:ahLst/>
            <a:cxnLst/>
            <a:rect l="l" t="t" r="r" b="b"/>
            <a:pathLst>
              <a:path w="95884" h="107950">
                <a:moveTo>
                  <a:pt x="48767" y="0"/>
                </a:moveTo>
                <a:lnTo>
                  <a:pt x="29390" y="3902"/>
                </a:lnTo>
                <a:lnTo>
                  <a:pt x="13933" y="14981"/>
                </a:lnTo>
                <a:lnTo>
                  <a:pt x="3701" y="32295"/>
                </a:lnTo>
                <a:lnTo>
                  <a:pt x="0" y="54900"/>
                </a:lnTo>
                <a:lnTo>
                  <a:pt x="3459" y="76388"/>
                </a:lnTo>
                <a:lnTo>
                  <a:pt x="13159" y="93128"/>
                </a:lnTo>
                <a:lnTo>
                  <a:pt x="28084" y="103996"/>
                </a:lnTo>
                <a:lnTo>
                  <a:pt x="47219" y="107868"/>
                </a:lnTo>
                <a:lnTo>
                  <a:pt x="65881" y="104292"/>
                </a:lnTo>
                <a:lnTo>
                  <a:pt x="81278" y="93756"/>
                </a:lnTo>
                <a:lnTo>
                  <a:pt x="91740" y="76551"/>
                </a:lnTo>
                <a:lnTo>
                  <a:pt x="95599" y="52967"/>
                </a:lnTo>
                <a:lnTo>
                  <a:pt x="92254" y="31642"/>
                </a:lnTo>
                <a:lnTo>
                  <a:pt x="82778" y="14885"/>
                </a:lnTo>
                <a:lnTo>
                  <a:pt x="68004" y="3926"/>
                </a:lnTo>
                <a:lnTo>
                  <a:pt x="48767" y="0"/>
                </a:lnTo>
                <a:close/>
              </a:path>
            </a:pathLst>
          </a:custGeom>
          <a:ln w="502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72">
            <a:extLst>
              <a:ext uri="{FF2B5EF4-FFF2-40B4-BE49-F238E27FC236}">
                <a16:creationId xmlns:a16="http://schemas.microsoft.com/office/drawing/2014/main" id="{16C00564-EE1E-4977-A3AB-31145F6D3A6B}"/>
              </a:ext>
            </a:extLst>
          </p:cNvPr>
          <p:cNvSpPr/>
          <p:nvPr/>
        </p:nvSpPr>
        <p:spPr>
          <a:xfrm>
            <a:off x="5656847" y="3331180"/>
            <a:ext cx="66675" cy="85725"/>
          </a:xfrm>
          <a:custGeom>
            <a:avLst/>
            <a:gdLst/>
            <a:ahLst/>
            <a:cxnLst/>
            <a:rect l="l" t="t" r="r" b="b"/>
            <a:pathLst>
              <a:path w="66675" h="85725">
                <a:moveTo>
                  <a:pt x="33285" y="0"/>
                </a:moveTo>
                <a:lnTo>
                  <a:pt x="47956" y="3703"/>
                </a:lnTo>
                <a:lnTo>
                  <a:pt x="58346" y="13386"/>
                </a:lnTo>
                <a:lnTo>
                  <a:pt x="64527" y="26912"/>
                </a:lnTo>
                <a:lnTo>
                  <a:pt x="66571" y="42142"/>
                </a:lnTo>
                <a:lnTo>
                  <a:pt x="64363" y="58857"/>
                </a:lnTo>
                <a:lnTo>
                  <a:pt x="57911" y="72637"/>
                </a:lnTo>
                <a:lnTo>
                  <a:pt x="47466" y="81994"/>
                </a:lnTo>
                <a:lnTo>
                  <a:pt x="33285" y="85444"/>
                </a:lnTo>
                <a:lnTo>
                  <a:pt x="19104" y="82013"/>
                </a:lnTo>
                <a:lnTo>
                  <a:pt x="8660" y="72782"/>
                </a:lnTo>
                <a:lnTo>
                  <a:pt x="2207" y="59347"/>
                </a:lnTo>
                <a:lnTo>
                  <a:pt x="0" y="43302"/>
                </a:lnTo>
                <a:lnTo>
                  <a:pt x="2044" y="26912"/>
                </a:lnTo>
                <a:lnTo>
                  <a:pt x="8224" y="13096"/>
                </a:lnTo>
                <a:lnTo>
                  <a:pt x="18614" y="3558"/>
                </a:lnTo>
                <a:lnTo>
                  <a:pt x="33285" y="0"/>
                </a:lnTo>
                <a:close/>
              </a:path>
            </a:pathLst>
          </a:custGeom>
          <a:ln w="502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74">
            <a:extLst>
              <a:ext uri="{FF2B5EF4-FFF2-40B4-BE49-F238E27FC236}">
                <a16:creationId xmlns:a16="http://schemas.microsoft.com/office/drawing/2014/main" id="{61FEFEFD-0494-49C6-B394-ECB7319B84DD}"/>
              </a:ext>
            </a:extLst>
          </p:cNvPr>
          <p:cNvSpPr/>
          <p:nvPr/>
        </p:nvSpPr>
        <p:spPr>
          <a:xfrm>
            <a:off x="3818245" y="3478850"/>
            <a:ext cx="1044239" cy="46736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75">
            <a:extLst>
              <a:ext uri="{FF2B5EF4-FFF2-40B4-BE49-F238E27FC236}">
                <a16:creationId xmlns:a16="http://schemas.microsoft.com/office/drawing/2014/main" id="{8E507D5B-E8D4-400C-BA3D-11F26B1BB208}"/>
              </a:ext>
            </a:extLst>
          </p:cNvPr>
          <p:cNvSpPr/>
          <p:nvPr/>
        </p:nvSpPr>
        <p:spPr>
          <a:xfrm>
            <a:off x="2723790" y="3845059"/>
            <a:ext cx="969644" cy="3196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76">
            <a:extLst>
              <a:ext uri="{FF2B5EF4-FFF2-40B4-BE49-F238E27FC236}">
                <a16:creationId xmlns:a16="http://schemas.microsoft.com/office/drawing/2014/main" id="{84E2A58E-C791-4B0D-A7C5-A4FE1A894FE0}"/>
              </a:ext>
            </a:extLst>
          </p:cNvPr>
          <p:cNvSpPr txBox="1"/>
          <p:nvPr/>
        </p:nvSpPr>
        <p:spPr>
          <a:xfrm>
            <a:off x="1749006" y="5599505"/>
            <a:ext cx="1533525" cy="50800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880"/>
              </a:lnSpc>
              <a:spcBef>
                <a:spcPts val="190"/>
              </a:spcBef>
            </a:pPr>
            <a:r>
              <a:rPr sz="1600" b="1" i="1" spc="-10" dirty="0">
                <a:solidFill>
                  <a:srgbClr val="008000"/>
                </a:solidFill>
                <a:latin typeface="Times New Roman"/>
                <a:cs typeface="Times New Roman"/>
              </a:rPr>
              <a:t>Nucl. </a:t>
            </a:r>
            <a:r>
              <a:rPr sz="1600" b="1" i="1" spc="-5" dirty="0">
                <a:solidFill>
                  <a:srgbClr val="008000"/>
                </a:solidFill>
                <a:latin typeface="Times New Roman"/>
                <a:cs typeface="Times New Roman"/>
              </a:rPr>
              <a:t>Phys. B </a:t>
            </a:r>
            <a:r>
              <a:rPr sz="1600" b="1" i="1" dirty="0">
                <a:solidFill>
                  <a:srgbClr val="008000"/>
                </a:solidFill>
                <a:latin typeface="Times New Roman"/>
                <a:cs typeface="Times New Roman"/>
              </a:rPr>
              <a:t>885  (2014)</a:t>
            </a:r>
            <a:r>
              <a:rPr sz="1600" b="1" i="1" spc="-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1600" b="1" i="1" dirty="0">
                <a:solidFill>
                  <a:srgbClr val="008000"/>
                </a:solidFill>
                <a:latin typeface="Times New Roman"/>
                <a:cs typeface="Times New Roman"/>
              </a:rPr>
              <a:t>127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9" name="object 77">
            <a:extLst>
              <a:ext uri="{FF2B5EF4-FFF2-40B4-BE49-F238E27FC236}">
                <a16:creationId xmlns:a16="http://schemas.microsoft.com/office/drawing/2014/main" id="{3F46224F-52BC-4C1C-977F-BF73D798CD10}"/>
              </a:ext>
            </a:extLst>
          </p:cNvPr>
          <p:cNvSpPr/>
          <p:nvPr/>
        </p:nvSpPr>
        <p:spPr>
          <a:xfrm>
            <a:off x="8420015" y="1714350"/>
            <a:ext cx="1022044" cy="143906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8">
            <a:extLst>
              <a:ext uri="{FF2B5EF4-FFF2-40B4-BE49-F238E27FC236}">
                <a16:creationId xmlns:a16="http://schemas.microsoft.com/office/drawing/2014/main" id="{B05ACF53-BDD3-4C96-91B8-309EB78BE494}"/>
              </a:ext>
            </a:extLst>
          </p:cNvPr>
          <p:cNvSpPr/>
          <p:nvPr/>
        </p:nvSpPr>
        <p:spPr>
          <a:xfrm>
            <a:off x="8469455" y="4601737"/>
            <a:ext cx="1041190" cy="81304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9">
            <a:extLst>
              <a:ext uri="{FF2B5EF4-FFF2-40B4-BE49-F238E27FC236}">
                <a16:creationId xmlns:a16="http://schemas.microsoft.com/office/drawing/2014/main" id="{606BBB5B-D6A5-4913-9965-3E3DD287AD7D}"/>
              </a:ext>
            </a:extLst>
          </p:cNvPr>
          <p:cNvSpPr/>
          <p:nvPr/>
        </p:nvSpPr>
        <p:spPr>
          <a:xfrm>
            <a:off x="6192195" y="2427671"/>
            <a:ext cx="879336" cy="95313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81">
            <a:extLst>
              <a:ext uri="{FF2B5EF4-FFF2-40B4-BE49-F238E27FC236}">
                <a16:creationId xmlns:a16="http://schemas.microsoft.com/office/drawing/2014/main" id="{0FBA33E2-201C-4989-A318-075CB16C90E5}"/>
              </a:ext>
            </a:extLst>
          </p:cNvPr>
          <p:cNvSpPr/>
          <p:nvPr/>
        </p:nvSpPr>
        <p:spPr>
          <a:xfrm>
            <a:off x="7380654" y="2097803"/>
            <a:ext cx="921281" cy="104546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82">
            <a:extLst>
              <a:ext uri="{FF2B5EF4-FFF2-40B4-BE49-F238E27FC236}">
                <a16:creationId xmlns:a16="http://schemas.microsoft.com/office/drawing/2014/main" id="{8A429776-2B81-42EE-9AA5-ADE281B8CA0D}"/>
              </a:ext>
            </a:extLst>
          </p:cNvPr>
          <p:cNvSpPr/>
          <p:nvPr/>
        </p:nvSpPr>
        <p:spPr>
          <a:xfrm>
            <a:off x="9525000" y="1683675"/>
            <a:ext cx="1115662" cy="111980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83">
            <a:extLst>
              <a:ext uri="{FF2B5EF4-FFF2-40B4-BE49-F238E27FC236}">
                <a16:creationId xmlns:a16="http://schemas.microsoft.com/office/drawing/2014/main" id="{0DAB922D-C059-47A6-AAFC-819C1B656A39}"/>
              </a:ext>
            </a:extLst>
          </p:cNvPr>
          <p:cNvSpPr/>
          <p:nvPr/>
        </p:nvSpPr>
        <p:spPr>
          <a:xfrm>
            <a:off x="1528756" y="3973514"/>
            <a:ext cx="1020156" cy="58229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E6C01DB-9EC3-40BD-88BB-CD33B76D7421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525000" y="3653971"/>
            <a:ext cx="1115662" cy="106662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0325679C-33F9-4F2B-9F1B-74489AA27602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075" y="2945979"/>
            <a:ext cx="1037550" cy="70553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3AA73D-358E-41D7-8A9E-FAD27CA47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Presentation för Elin Swedenborg                                                               Tord Ekelöf, Uppsala University</a:t>
            </a:r>
            <a:endParaRPr lang="en-GB" noProof="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FFF5EA3-2C37-454D-A623-DEB1FF36A0DB}"/>
              </a:ext>
            </a:extLst>
          </p:cNvPr>
          <p:cNvSpPr/>
          <p:nvPr/>
        </p:nvSpPr>
        <p:spPr>
          <a:xfrm>
            <a:off x="5420303" y="2308562"/>
            <a:ext cx="303220" cy="584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8316347-0C7A-4F86-BE70-9BD80AE0E15D}"/>
              </a:ext>
            </a:extLst>
          </p:cNvPr>
          <p:cNvSpPr txBox="1"/>
          <p:nvPr/>
        </p:nvSpPr>
        <p:spPr>
          <a:xfrm>
            <a:off x="5262020" y="1973810"/>
            <a:ext cx="619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Now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2682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0235" y="595265"/>
            <a:ext cx="8163632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European Particle Physics Strategy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A6CC5C-E6DC-4842-BB16-749FD11FAF27}"/>
              </a:ext>
            </a:extLst>
          </p:cNvPr>
          <p:cNvSpPr txBox="1"/>
          <p:nvPr/>
        </p:nvSpPr>
        <p:spPr>
          <a:xfrm>
            <a:off x="1996966" y="1474069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Conclusions: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82C026-C86E-B14D-A0D0-8DC2789A78AE}"/>
              </a:ext>
            </a:extLst>
          </p:cNvPr>
          <p:cNvSpPr/>
          <p:nvPr/>
        </p:nvSpPr>
        <p:spPr>
          <a:xfrm>
            <a:off x="1995783" y="1900625"/>
            <a:ext cx="8198085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</a:rPr>
              <a:t>"</a:t>
            </a:r>
            <a:r>
              <a:rPr lang="en-GB" sz="1600" b="1" dirty="0">
                <a:latin typeface="Times New Roman" panose="02020603050405020304" pitchFamily="18" charset="0"/>
              </a:rPr>
              <a:t>The design studies for next-generation long-baseline neutrino facilities should continue.</a:t>
            </a:r>
            <a:r>
              <a:rPr lang="en-GB" sz="1600" dirty="0">
                <a:latin typeface="Times New Roman" panose="02020603050405020304" pitchFamily="18" charset="0"/>
              </a:rPr>
              <a:t> "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41C19B-8B17-CE49-91DC-479AC02C5C8F}"/>
              </a:ext>
            </a:extLst>
          </p:cNvPr>
          <p:cNvSpPr/>
          <p:nvPr/>
        </p:nvSpPr>
        <p:spPr>
          <a:xfrm>
            <a:off x="1995782" y="2318014"/>
            <a:ext cx="8198084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</a:rPr>
              <a:t>"The first priority is the completion of the programme of measurements of the oscillation parameters, most notably the CP-violating phase of the mixing matrix and the neutrino mass ordering." 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30F63B-C6EB-5648-95DB-7655061FAFA0}"/>
              </a:ext>
            </a:extLst>
          </p:cNvPr>
          <p:cNvSpPr/>
          <p:nvPr/>
        </p:nvSpPr>
        <p:spPr>
          <a:xfrm>
            <a:off x="1995782" y="3232041"/>
            <a:ext cx="8198084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</a:rPr>
              <a:t>"Future European facilities such as FAIR, NICA and ESS envisage research programmes that are of interest to particle physics."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E257DF-7327-FF44-B0CC-103B764C7B9A}"/>
              </a:ext>
            </a:extLst>
          </p:cNvPr>
          <p:cNvSpPr/>
          <p:nvPr/>
        </p:nvSpPr>
        <p:spPr>
          <a:xfrm>
            <a:off x="1995782" y="3902375"/>
            <a:ext cx="8198084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</a:rPr>
              <a:t>"The European particle physics community should work with the European Commission to shape and establish the funding instruments that are required for the realisation of common R&amp;D projects, e.g. in the Horizon Europe programme."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15E794-E2A0-764B-A599-6BBE566B4985}"/>
              </a:ext>
            </a:extLst>
          </p:cNvPr>
          <p:cNvSpPr/>
          <p:nvPr/>
        </p:nvSpPr>
        <p:spPr>
          <a:xfrm>
            <a:off x="1995782" y="4818931"/>
            <a:ext cx="8198084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i="1" dirty="0">
                <a:latin typeface="Times" pitchFamily="2" charset="0"/>
              </a:rPr>
              <a:t>"A roadmap should prioritise the technology, taking into account synergies with international partners and other communities such as photon and neutron sources, fusion energy and industry." </a:t>
            </a:r>
            <a:endParaRPr lang="en-GB" sz="1600" dirty="0">
              <a:latin typeface="Times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4C75FE-0D74-47A9-9875-49DF7CEDC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5BAACF-46C5-454D-BA97-7E7AAAFE5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18</a:t>
            </a:fld>
            <a:endParaRPr lang="sv-SE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D8DECC-BD54-483D-8DA4-E85662EA9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1416344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54400-1C53-44A9-9509-2022B0BC7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68" y="2380191"/>
            <a:ext cx="2810932" cy="1325563"/>
          </a:xfrm>
        </p:spPr>
        <p:txBody>
          <a:bodyPr/>
          <a:lstStyle/>
          <a:p>
            <a:r>
              <a:rPr lang="sv-SE" dirty="0" err="1"/>
              <a:t>Thank</a:t>
            </a:r>
            <a:r>
              <a:rPr lang="sv-SE" dirty="0"/>
              <a:t> </a:t>
            </a:r>
            <a:r>
              <a:rPr lang="sv-SE" dirty="0" err="1"/>
              <a:t>you</a:t>
            </a:r>
            <a:r>
              <a:rPr lang="sv-SE" dirty="0"/>
              <a:t>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C5406-1D05-4506-A5D0-596564544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2D4379-434D-4159-A22A-F11954B7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E631E-8B0D-48BC-95B5-A371887E5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682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DF80D4-2CAE-4551-9164-304E396E4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D00B0D-4DE9-47A4-ADC8-9D5DADC7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</a:t>
            </a:fld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3C7590-302C-4534-A656-9C9CAA265592}"/>
              </a:ext>
            </a:extLst>
          </p:cNvPr>
          <p:cNvSpPr/>
          <p:nvPr/>
        </p:nvSpPr>
        <p:spPr>
          <a:xfrm>
            <a:off x="5130837" y="6152411"/>
            <a:ext cx="2271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200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https://arxiv.org/abs/2203.08803</a:t>
            </a:r>
            <a:endParaRPr lang="sv-SE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4CB1D-54F8-4542-BEE2-0CF049DD915E}"/>
              </a:ext>
            </a:extLst>
          </p:cNvPr>
          <p:cNvSpPr/>
          <p:nvPr/>
        </p:nvSpPr>
        <p:spPr>
          <a:xfrm>
            <a:off x="3048000" y="490037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Spallation Source neutrino Super Beam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Paper submitted to the Snowmass 15 March 2022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 Particle Physics Community Planning Exercise</a:t>
            </a:r>
            <a:endParaRPr lang="sv-SE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EC5EDB-D66F-4898-9E58-F9D6E3252FEA}"/>
              </a:ext>
            </a:extLst>
          </p:cNvPr>
          <p:cNvSpPr/>
          <p:nvPr/>
        </p:nvSpPr>
        <p:spPr>
          <a:xfrm>
            <a:off x="3412412" y="5769681"/>
            <a:ext cx="5367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i="1" dirty="0" err="1">
                <a:latin typeface="Times New Roman" panose="02020603050405020304" pitchFamily="18" charset="0"/>
              </a:rPr>
              <a:t>Publicly</a:t>
            </a:r>
            <a:r>
              <a:rPr lang="sv-SE" sz="2400" i="1" dirty="0">
                <a:latin typeface="Times New Roman" panose="02020603050405020304" pitchFamily="18" charset="0"/>
              </a:rPr>
              <a:t> </a:t>
            </a:r>
            <a:r>
              <a:rPr lang="sv-SE" sz="2400" i="1" dirty="0" err="1">
                <a:latin typeface="Times New Roman" panose="02020603050405020304" pitchFamily="18" charset="0"/>
              </a:rPr>
              <a:t>available</a:t>
            </a:r>
            <a:r>
              <a:rPr lang="sv-SE" sz="2400" i="1" dirty="0">
                <a:latin typeface="Times New Roman" panose="02020603050405020304" pitchFamily="18" charset="0"/>
              </a:rPr>
              <a:t> at </a:t>
            </a:r>
            <a:r>
              <a:rPr lang="sv-SE" sz="2400" dirty="0"/>
              <a:t>arXiv:2203.08803v1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779CCC-E419-4CF3-8291-A7A670BD4D8D}"/>
              </a:ext>
            </a:extLst>
          </p:cNvPr>
          <p:cNvSpPr txBox="1"/>
          <p:nvPr/>
        </p:nvSpPr>
        <p:spPr>
          <a:xfrm>
            <a:off x="7702827" y="888603"/>
            <a:ext cx="436327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</a:t>
            </a:r>
            <a:r>
              <a:rPr lang="el-G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sv-SE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 </a:t>
            </a:r>
            <a:r>
              <a:rPr lang="sv-SE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Conceptual</a:t>
            </a:r>
            <a:r>
              <a:rPr lang="sv-SE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sv-SE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sv-S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sv-S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v-SE" sz="2400" i="1" dirty="0" err="1"/>
              <a:t>Publicly</a:t>
            </a:r>
            <a:r>
              <a:rPr lang="sv-SE" sz="2400" i="1" dirty="0"/>
              <a:t> </a:t>
            </a:r>
            <a:r>
              <a:rPr lang="sv-SE" sz="2400" i="1" dirty="0" err="1"/>
              <a:t>available</a:t>
            </a:r>
            <a:r>
              <a:rPr lang="sv-SE" sz="2400" i="1" dirty="0"/>
              <a:t> at </a:t>
            </a:r>
          </a:p>
          <a:p>
            <a:r>
              <a:rPr lang="sv-SE" sz="2400" u="sng" dirty="0">
                <a:hlinkClick r:id="rId3"/>
              </a:rPr>
              <a:t>https://arxiv.org/abs/2206.01208</a:t>
            </a:r>
            <a:r>
              <a:rPr lang="sv-SE" sz="2400" u="sng" dirty="0"/>
              <a:t> </a:t>
            </a:r>
          </a:p>
          <a:p>
            <a:endParaRPr lang="sv-SE" u="sng" dirty="0"/>
          </a:p>
          <a:p>
            <a:r>
              <a:rPr lang="sv-SE" sz="2400" i="1" dirty="0" err="1"/>
              <a:t>Submitted</a:t>
            </a:r>
            <a:r>
              <a:rPr lang="sv-SE" sz="2400" i="1" dirty="0"/>
              <a:t> on 6 June 2022 </a:t>
            </a:r>
          </a:p>
          <a:p>
            <a:r>
              <a:rPr lang="sv-SE" sz="2400" i="1" dirty="0"/>
              <a:t>for </a:t>
            </a:r>
            <a:r>
              <a:rPr lang="sv-SE" sz="2400" i="1" dirty="0" err="1"/>
              <a:t>publication</a:t>
            </a:r>
            <a:r>
              <a:rPr lang="sv-SE" sz="2400" i="1" dirty="0"/>
              <a:t> in </a:t>
            </a:r>
          </a:p>
          <a:p>
            <a:r>
              <a:rPr lang="sv-SE" sz="2400" i="1" dirty="0" err="1"/>
              <a:t>European</a:t>
            </a:r>
            <a:r>
              <a:rPr lang="sv-SE" sz="2400" i="1" dirty="0"/>
              <a:t> </a:t>
            </a:r>
            <a:r>
              <a:rPr lang="sv-SE" sz="2400" i="1" dirty="0" err="1"/>
              <a:t>Physical</a:t>
            </a:r>
            <a:r>
              <a:rPr lang="sv-SE" sz="2400" i="1" dirty="0"/>
              <a:t> Journal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C62A4-674A-4BA8-96FC-5938A6755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F502D3-E531-4749-A028-61A4DB925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16" y="486347"/>
            <a:ext cx="6454756" cy="434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39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5B868-0C2F-4CC1-B027-8DF6F1032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648" y="2766218"/>
            <a:ext cx="3880945" cy="1325563"/>
          </a:xfrm>
        </p:spPr>
        <p:txBody>
          <a:bodyPr/>
          <a:lstStyle/>
          <a:p>
            <a:r>
              <a:rPr lang="sv-SE" dirty="0"/>
              <a:t>Back-</a:t>
            </a:r>
            <a:r>
              <a:rPr lang="sv-SE" dirty="0" err="1"/>
              <a:t>up</a:t>
            </a:r>
            <a:r>
              <a:rPr lang="sv-SE" dirty="0"/>
              <a:t> </a:t>
            </a:r>
            <a:r>
              <a:rPr lang="sv-SE" dirty="0" err="1"/>
              <a:t>slides</a:t>
            </a:r>
            <a:endParaRPr lang="sv-S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EE50D-3322-497B-8433-FE03B6E1E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90892-7F4D-4713-B996-A3A594DD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E342A5-FA3B-43D6-B424-30DFAA38A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8453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8E97D-21FE-4EA6-99BC-F2E91F441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193" y="1"/>
            <a:ext cx="11487807" cy="1510806"/>
          </a:xfrm>
        </p:spPr>
        <p:txBody>
          <a:bodyPr>
            <a:normAutofit/>
          </a:bodyPr>
          <a:lstStyle/>
          <a:p>
            <a:r>
              <a:rPr lang="sv-SE" sz="4000" dirty="0" err="1"/>
              <a:t>ESSnuSB</a:t>
            </a:r>
            <a:r>
              <a:rPr lang="sv-SE" sz="4000" dirty="0"/>
              <a:t> in the international </a:t>
            </a:r>
            <a:r>
              <a:rPr lang="sv-SE" sz="4000" dirty="0" err="1"/>
              <a:t>context</a:t>
            </a:r>
            <a:r>
              <a:rPr lang="sv-SE" sz="4000" dirty="0"/>
              <a:t> – CPV </a:t>
            </a:r>
            <a:r>
              <a:rPr lang="sv-SE" sz="4000" dirty="0" err="1"/>
              <a:t>discovery</a:t>
            </a:r>
            <a:endParaRPr lang="sv-SE"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FE88AC-9EF4-4A16-A5AF-CA19E2B533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004"/>
          <a:stretch/>
        </p:blipFill>
        <p:spPr>
          <a:xfrm>
            <a:off x="0" y="1079292"/>
            <a:ext cx="4465674" cy="4205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7DBCA7-1DC3-49FF-B4AD-9F878D385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674" y="2490893"/>
            <a:ext cx="3260654" cy="26421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06D34B-8305-418A-8EED-AB58A603AA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100"/>
          <a:stretch/>
        </p:blipFill>
        <p:spPr>
          <a:xfrm>
            <a:off x="7974418" y="1708879"/>
            <a:ext cx="3827721" cy="33128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FE49B9-73CB-497A-9365-D9D47B5B0BEE}"/>
              </a:ext>
            </a:extLst>
          </p:cNvPr>
          <p:cNvCxnSpPr/>
          <p:nvPr/>
        </p:nvCxnSpPr>
        <p:spPr>
          <a:xfrm>
            <a:off x="444768" y="4017364"/>
            <a:ext cx="1135737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6DF121-53EE-4FD3-8F0D-9399C8567286}"/>
              </a:ext>
            </a:extLst>
          </p:cNvPr>
          <p:cNvCxnSpPr/>
          <p:nvPr/>
        </p:nvCxnSpPr>
        <p:spPr>
          <a:xfrm>
            <a:off x="444768" y="4826833"/>
            <a:ext cx="11127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A41010-9139-4E99-B5B1-73CC4DF1DE4A}"/>
              </a:ext>
            </a:extLst>
          </p:cNvPr>
          <p:cNvSpPr txBox="1"/>
          <p:nvPr/>
        </p:nvSpPr>
        <p:spPr>
          <a:xfrm>
            <a:off x="828643" y="5445308"/>
            <a:ext cx="324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err="1"/>
              <a:t>ESSnuSB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 </a:t>
            </a:r>
            <a:r>
              <a:rPr lang="sv-SE" dirty="0" err="1"/>
              <a:t>with</a:t>
            </a:r>
            <a:r>
              <a:rPr lang="sv-SE" dirty="0"/>
              <a:t>  5% </a:t>
            </a:r>
            <a:r>
              <a:rPr lang="sv-SE" dirty="0" err="1"/>
              <a:t>normalization</a:t>
            </a:r>
            <a:r>
              <a:rPr lang="sv-SE" dirty="0"/>
              <a:t> </a:t>
            </a:r>
            <a:r>
              <a:rPr lang="sv-SE" dirty="0" err="1"/>
              <a:t>error</a:t>
            </a:r>
            <a:endParaRPr lang="sv-S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22EDCF-72B7-4155-9082-C59EA9CEEAFF}"/>
              </a:ext>
            </a:extLst>
          </p:cNvPr>
          <p:cNvSpPr txBox="1"/>
          <p:nvPr/>
        </p:nvSpPr>
        <p:spPr>
          <a:xfrm>
            <a:off x="7922007" y="5356671"/>
            <a:ext cx="426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HyperKamokandeSnowmass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5F22B6-4007-4150-9BF3-D34DCF5C2E0A}"/>
              </a:ext>
            </a:extLst>
          </p:cNvPr>
          <p:cNvSpPr txBox="1"/>
          <p:nvPr/>
        </p:nvSpPr>
        <p:spPr>
          <a:xfrm>
            <a:off x="4830892" y="5359170"/>
            <a:ext cx="335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DUNE </a:t>
            </a:r>
            <a:r>
              <a:rPr lang="sv-SE" dirty="0" err="1"/>
              <a:t>Snowmass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EACCF9A-5170-4582-8472-4EEB3F9AAC94}"/>
              </a:ext>
            </a:extLst>
          </p:cNvPr>
          <p:cNvSpPr/>
          <p:nvPr/>
        </p:nvSpPr>
        <p:spPr>
          <a:xfrm rot="3920494">
            <a:off x="1651039" y="2660812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5B5A85E-27BA-423A-B6BA-FAA65F89663E}"/>
              </a:ext>
            </a:extLst>
          </p:cNvPr>
          <p:cNvSpPr/>
          <p:nvPr/>
        </p:nvSpPr>
        <p:spPr>
          <a:xfrm rot="18232026">
            <a:off x="2647962" y="2660811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B6F10-5DFA-4188-8EB1-81548DE4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EDE34-5A00-423F-B733-27B56F71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21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6695E4-186A-4DCF-A708-75E825079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2430089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172345-4C60-478F-83FF-A214FAA55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762" y="2416628"/>
            <a:ext cx="3420856" cy="3706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6E9A6C-094B-4B1B-9883-D639AD8F7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7363" y="2416627"/>
            <a:ext cx="3165146" cy="334507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70B8F35-11E7-4492-9267-8795CC416AB9}"/>
              </a:ext>
            </a:extLst>
          </p:cNvPr>
          <p:cNvSpPr txBox="1">
            <a:spLocks/>
          </p:cNvSpPr>
          <p:nvPr/>
        </p:nvSpPr>
        <p:spPr>
          <a:xfrm>
            <a:off x="417417" y="1197511"/>
            <a:ext cx="11622061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4000" dirty="0" err="1"/>
              <a:t>ESSnuSB</a:t>
            </a:r>
            <a:r>
              <a:rPr lang="sv-SE" sz="4000" dirty="0"/>
              <a:t> in the international </a:t>
            </a:r>
            <a:r>
              <a:rPr lang="sv-SE" sz="4000" dirty="0" err="1"/>
              <a:t>context</a:t>
            </a:r>
            <a:r>
              <a:rPr lang="sv-SE" sz="4000" dirty="0"/>
              <a:t> – CPV resolution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BAD5F-B1B0-44A1-9716-0642995D629D}"/>
              </a:ext>
            </a:extLst>
          </p:cNvPr>
          <p:cNvSpPr txBox="1"/>
          <p:nvPr/>
        </p:nvSpPr>
        <p:spPr>
          <a:xfrm>
            <a:off x="681963" y="5887076"/>
            <a:ext cx="325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err="1"/>
              <a:t>ESSnuSB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 </a:t>
            </a:r>
            <a:r>
              <a:rPr lang="sv-SE" dirty="0" err="1"/>
              <a:t>with</a:t>
            </a:r>
            <a:r>
              <a:rPr lang="sv-SE" dirty="0"/>
              <a:t>  5% </a:t>
            </a:r>
            <a:r>
              <a:rPr lang="sv-SE" dirty="0" err="1"/>
              <a:t>normalization</a:t>
            </a:r>
            <a:r>
              <a:rPr lang="sv-SE" dirty="0"/>
              <a:t> </a:t>
            </a:r>
            <a:r>
              <a:rPr lang="sv-SE" dirty="0" err="1"/>
              <a:t>error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A0C11B-2EBB-40DD-A3EE-2B0E220B7BDE}"/>
              </a:ext>
            </a:extLst>
          </p:cNvPr>
          <p:cNvSpPr txBox="1"/>
          <p:nvPr/>
        </p:nvSpPr>
        <p:spPr>
          <a:xfrm>
            <a:off x="4462030" y="5954550"/>
            <a:ext cx="283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DUNE </a:t>
            </a:r>
            <a:r>
              <a:rPr lang="sv-SE" dirty="0" err="1"/>
              <a:t>Snomass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</a:t>
            </a:r>
          </a:p>
          <a:p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061202-C398-46CF-B0B8-2CC74A1687A0}"/>
              </a:ext>
            </a:extLst>
          </p:cNvPr>
          <p:cNvSpPr txBox="1"/>
          <p:nvPr/>
        </p:nvSpPr>
        <p:spPr>
          <a:xfrm>
            <a:off x="7515530" y="5968239"/>
            <a:ext cx="410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HyperKamokandeSnowmass</a:t>
            </a:r>
            <a:r>
              <a:rPr lang="sv-SE" dirty="0"/>
              <a:t> </a:t>
            </a:r>
            <a:r>
              <a:rPr lang="sv-SE" dirty="0" err="1"/>
              <a:t>March</a:t>
            </a:r>
            <a:r>
              <a:rPr lang="sv-SE" dirty="0"/>
              <a:t>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4CF3CB-4446-4F86-A0A4-DDF64F02CE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63" y="2576763"/>
            <a:ext cx="3165147" cy="315500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2D3568-C447-4376-90DB-467A9D9EFE84}"/>
              </a:ext>
            </a:extLst>
          </p:cNvPr>
          <p:cNvCxnSpPr>
            <a:cxnSpLocks/>
          </p:cNvCxnSpPr>
          <p:nvPr/>
        </p:nvCxnSpPr>
        <p:spPr>
          <a:xfrm>
            <a:off x="1049382" y="5329646"/>
            <a:ext cx="99103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194E9D-34FC-4A09-A4F9-7EAA916E5BCB}"/>
              </a:ext>
            </a:extLst>
          </p:cNvPr>
          <p:cNvCxnSpPr>
            <a:cxnSpLocks/>
          </p:cNvCxnSpPr>
          <p:nvPr/>
        </p:nvCxnSpPr>
        <p:spPr>
          <a:xfrm>
            <a:off x="1049382" y="2678385"/>
            <a:ext cx="99103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E6C06DD-49DA-4456-A543-0E124D3CA6FC}"/>
              </a:ext>
            </a:extLst>
          </p:cNvPr>
          <p:cNvCxnSpPr>
            <a:cxnSpLocks/>
          </p:cNvCxnSpPr>
          <p:nvPr/>
        </p:nvCxnSpPr>
        <p:spPr>
          <a:xfrm>
            <a:off x="4598126" y="4595471"/>
            <a:ext cx="2560320" cy="79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0BF3B7-C60C-49B6-80F3-E17F76B06AB8}"/>
              </a:ext>
            </a:extLst>
          </p:cNvPr>
          <p:cNvCxnSpPr>
            <a:cxnSpLocks/>
          </p:cNvCxnSpPr>
          <p:nvPr/>
        </p:nvCxnSpPr>
        <p:spPr>
          <a:xfrm>
            <a:off x="3187337" y="2664879"/>
            <a:ext cx="0" cy="26647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319C39-1D00-4828-A5B4-9AA2F28B924E}"/>
              </a:ext>
            </a:extLst>
          </p:cNvPr>
          <p:cNvCxnSpPr>
            <a:cxnSpLocks/>
          </p:cNvCxnSpPr>
          <p:nvPr/>
        </p:nvCxnSpPr>
        <p:spPr>
          <a:xfrm>
            <a:off x="6257109" y="2678385"/>
            <a:ext cx="0" cy="2640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AEE4D48-BDB1-42BA-BB98-AB25557894BA}"/>
              </a:ext>
            </a:extLst>
          </p:cNvPr>
          <p:cNvCxnSpPr>
            <a:cxnSpLocks/>
          </p:cNvCxnSpPr>
          <p:nvPr/>
        </p:nvCxnSpPr>
        <p:spPr>
          <a:xfrm>
            <a:off x="10723402" y="2664879"/>
            <a:ext cx="14267" cy="2675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549ABE9-DBE6-4A43-963D-A293D3FD4D68}"/>
              </a:ext>
            </a:extLst>
          </p:cNvPr>
          <p:cNvCxnSpPr>
            <a:cxnSpLocks/>
          </p:cNvCxnSpPr>
          <p:nvPr/>
        </p:nvCxnSpPr>
        <p:spPr>
          <a:xfrm>
            <a:off x="971004" y="5003075"/>
            <a:ext cx="2673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1CA767-597D-4232-BB32-9D653C517109}"/>
              </a:ext>
            </a:extLst>
          </p:cNvPr>
          <p:cNvCxnSpPr>
            <a:cxnSpLocks/>
          </p:cNvCxnSpPr>
          <p:nvPr/>
        </p:nvCxnSpPr>
        <p:spPr>
          <a:xfrm>
            <a:off x="8164286" y="4337989"/>
            <a:ext cx="28040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4AC8E9-2319-4145-8C07-6023C3E49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FD1B34E-D89F-42C1-B632-6737B487D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22</a:t>
            </a:fld>
            <a:endParaRPr lang="sv-SE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853B7C5-06C0-4D67-AFFE-59990631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637299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E5ABD-FBEF-4289-91DC-A9A29CC65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703" y="1109316"/>
            <a:ext cx="3476637" cy="1325563"/>
          </a:xfrm>
        </p:spPr>
        <p:txBody>
          <a:bodyPr>
            <a:normAutofit fontScale="90000"/>
          </a:bodyPr>
          <a:lstStyle/>
          <a:p>
            <a:r>
              <a:rPr lang="sv-SE" dirty="0"/>
              <a:t>Resolution in  </a:t>
            </a:r>
            <a:r>
              <a:rPr lang="sv-SE" dirty="0" err="1"/>
              <a:t>degrees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measurement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el-GR" dirty="0">
                <a:cs typeface="Times New Roman" panose="02020603050405020304" pitchFamily="18" charset="0"/>
              </a:rPr>
              <a:t>δ</a:t>
            </a:r>
            <a:r>
              <a:rPr lang="sv-SE" baseline="-25000" dirty="0">
                <a:cs typeface="Times New Roman" panose="02020603050405020304" pitchFamily="18" charset="0"/>
              </a:rPr>
              <a:t>CP</a:t>
            </a:r>
            <a:r>
              <a:rPr lang="sv-SE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46888A-9D0D-46B8-AE85-943B0F214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2F95C0-E340-41BC-B219-6765DCBFD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23</a:t>
            </a:fld>
            <a:endParaRPr lang="sv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3E0417-CB57-442D-8122-B9E73801F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74" y="3125781"/>
            <a:ext cx="3695066" cy="28423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87867F-AEDF-4025-8194-7B0858B161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176" y="118082"/>
            <a:ext cx="3888829" cy="61285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9D0C30-D934-4D49-BCE1-8E0FE7F78DDD}"/>
              </a:ext>
            </a:extLst>
          </p:cNvPr>
          <p:cNvSpPr txBox="1"/>
          <p:nvPr/>
        </p:nvSpPr>
        <p:spPr>
          <a:xfrm>
            <a:off x="5077193" y="6157826"/>
            <a:ext cx="280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DUNE 10 </a:t>
            </a:r>
            <a:r>
              <a:rPr lang="sv-SE" dirty="0" err="1"/>
              <a:t>years</a:t>
            </a:r>
            <a:r>
              <a:rPr lang="sv-SE" dirty="0"/>
              <a:t> </a:t>
            </a:r>
            <a:r>
              <a:rPr lang="sv-SE" dirty="0" err="1"/>
              <a:t>yellow</a:t>
            </a:r>
            <a:r>
              <a:rPr lang="sv-SE" dirty="0"/>
              <a:t> </a:t>
            </a:r>
            <a:r>
              <a:rPr lang="sv-SE" dirty="0" err="1"/>
              <a:t>curve</a:t>
            </a:r>
            <a:endParaRPr lang="sv-SE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6BD097-30D5-4013-866F-73A828567B97}"/>
              </a:ext>
            </a:extLst>
          </p:cNvPr>
          <p:cNvCxnSpPr>
            <a:cxnSpLocks/>
          </p:cNvCxnSpPr>
          <p:nvPr/>
        </p:nvCxnSpPr>
        <p:spPr>
          <a:xfrm>
            <a:off x="1439917" y="5633548"/>
            <a:ext cx="86605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A49442-143C-4D6C-9C05-E0B3D0F9BDAD}"/>
              </a:ext>
            </a:extLst>
          </p:cNvPr>
          <p:cNvCxnSpPr>
            <a:cxnSpLocks/>
          </p:cNvCxnSpPr>
          <p:nvPr/>
        </p:nvCxnSpPr>
        <p:spPr>
          <a:xfrm>
            <a:off x="838200" y="3232439"/>
            <a:ext cx="1089823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7E58F3B-63CA-48D0-A0F1-24F6269C3BCC}"/>
              </a:ext>
            </a:extLst>
          </p:cNvPr>
          <p:cNvCxnSpPr>
            <a:cxnSpLocks/>
          </p:cNvCxnSpPr>
          <p:nvPr/>
        </p:nvCxnSpPr>
        <p:spPr>
          <a:xfrm flipV="1">
            <a:off x="838200" y="4745846"/>
            <a:ext cx="1085752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DDAF866-1112-4BDF-B0AE-085009A5DF1F}"/>
              </a:ext>
            </a:extLst>
          </p:cNvPr>
          <p:cNvSpPr txBox="1"/>
          <p:nvPr/>
        </p:nvSpPr>
        <p:spPr>
          <a:xfrm>
            <a:off x="1654652" y="6157826"/>
            <a:ext cx="181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ESSnuSB</a:t>
            </a:r>
            <a:r>
              <a:rPr lang="sv-SE" dirty="0"/>
              <a:t> 10 </a:t>
            </a:r>
            <a:r>
              <a:rPr lang="sv-SE" dirty="0" err="1"/>
              <a:t>years</a:t>
            </a:r>
            <a:endParaRPr lang="sv-SE" dirty="0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03F3FD4F-97C8-4DDE-983D-411F59C6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579"/>
            <a:ext cx="4114800" cy="365125"/>
          </a:xfrm>
        </p:spPr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  <a:endParaRPr lang="sv-S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FE790F-E011-4D62-9546-C1C3467AA47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339823" y="1902371"/>
            <a:ext cx="3396615" cy="45178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8E59C1-3472-4D1E-BA5A-2F7817913F57}"/>
              </a:ext>
            </a:extLst>
          </p:cNvPr>
          <p:cNvSpPr txBox="1"/>
          <p:nvPr/>
        </p:nvSpPr>
        <p:spPr>
          <a:xfrm>
            <a:off x="8846654" y="6136364"/>
            <a:ext cx="273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HyperKamiokande</a:t>
            </a:r>
            <a:r>
              <a:rPr lang="sv-SE" dirty="0"/>
              <a:t> 10 </a:t>
            </a:r>
            <a:r>
              <a:rPr lang="sv-SE" dirty="0" err="1"/>
              <a:t>years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0645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8F7A0-F99D-43C0-AD2B-DE757226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40440" cy="1325563"/>
          </a:xfrm>
        </p:spPr>
        <p:txBody>
          <a:bodyPr>
            <a:normAutofit/>
          </a:bodyPr>
          <a:lstStyle/>
          <a:p>
            <a:r>
              <a:rPr lang="sv-SE" sz="4000" dirty="0" err="1"/>
              <a:t>ESSnuSB</a:t>
            </a:r>
            <a:r>
              <a:rPr lang="sv-SE" sz="4000" dirty="0"/>
              <a:t> at the second neutrino oscillation maximum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35AB7-3301-49A2-9558-3505300DA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C3BCFD-735E-4854-A4BC-8D745A2C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24</a:t>
            </a:fld>
            <a:endParaRPr lang="sv-S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567A4A-0EC5-499F-A20B-94C0398ED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27535"/>
            <a:ext cx="4384040" cy="42154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33933D-F923-475D-89D0-AAA388092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850" y="1300091"/>
            <a:ext cx="4218990" cy="43194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AE17BD-02E2-4472-88EF-D35CDBD6D251}"/>
              </a:ext>
            </a:extLst>
          </p:cNvPr>
          <p:cNvSpPr txBox="1"/>
          <p:nvPr/>
        </p:nvSpPr>
        <p:spPr>
          <a:xfrm>
            <a:off x="1016000" y="5803276"/>
            <a:ext cx="448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Coverage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second oscillation maximum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CF841F-D908-40E3-940F-47C85AA61816}"/>
              </a:ext>
            </a:extLst>
          </p:cNvPr>
          <p:cNvSpPr txBox="1"/>
          <p:nvPr/>
        </p:nvSpPr>
        <p:spPr>
          <a:xfrm>
            <a:off x="6031824" y="5803276"/>
            <a:ext cx="4543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Signal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sv-S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distributions</a:t>
            </a:r>
            <a:endParaRPr lang="sv-SE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2E57688B-A2D2-4B07-9C43-C5974BFFB1F7}"/>
              </a:ext>
            </a:extLst>
          </p:cNvPr>
          <p:cNvSpPr/>
          <p:nvPr/>
        </p:nvSpPr>
        <p:spPr>
          <a:xfrm rot="18990530">
            <a:off x="2240318" y="2980190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39969D0-8555-4825-859D-539398020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3133377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70D8-A11A-48AC-9BBE-56272B92B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4081" y="353175"/>
            <a:ext cx="10515600" cy="1325563"/>
          </a:xfrm>
        </p:spPr>
        <p:txBody>
          <a:bodyPr/>
          <a:lstStyle/>
          <a:p>
            <a:r>
              <a:rPr lang="sv-SE" dirty="0" err="1"/>
              <a:t>Preliminary</a:t>
            </a:r>
            <a:r>
              <a:rPr lang="sv-SE" dirty="0"/>
              <a:t> </a:t>
            </a:r>
            <a:r>
              <a:rPr lang="sv-SE" dirty="0" err="1"/>
              <a:t>ESSnuSB</a:t>
            </a:r>
            <a:r>
              <a:rPr lang="sv-SE" dirty="0"/>
              <a:t> investment budget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9236C4-E96B-44D2-B869-BDD03915D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3C58B1-02EE-442F-91E5-318775FEA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7A5FEC-3CAD-4268-8384-88ED9FFE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25</a:t>
            </a:fld>
            <a:endParaRPr lang="sv-SE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AF4B23D-45AB-4B75-BA9F-AA18BBB4F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315190"/>
              </p:ext>
            </p:extLst>
          </p:nvPr>
        </p:nvGraphicFramePr>
        <p:xfrm>
          <a:off x="243631" y="1678738"/>
          <a:ext cx="5356490" cy="4530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4707">
                  <a:extLst>
                    <a:ext uri="{9D8B030D-6E8A-4147-A177-3AD203B41FA5}">
                      <a16:colId xmlns:a16="http://schemas.microsoft.com/office/drawing/2014/main" val="89829005"/>
                    </a:ext>
                  </a:extLst>
                </a:gridCol>
                <a:gridCol w="1992683">
                  <a:extLst>
                    <a:ext uri="{9D8B030D-6E8A-4147-A177-3AD203B41FA5}">
                      <a16:colId xmlns:a16="http://schemas.microsoft.com/office/drawing/2014/main" val="31299477"/>
                    </a:ext>
                  </a:extLst>
                </a:gridCol>
                <a:gridCol w="654550">
                  <a:extLst>
                    <a:ext uri="{9D8B030D-6E8A-4147-A177-3AD203B41FA5}">
                      <a16:colId xmlns:a16="http://schemas.microsoft.com/office/drawing/2014/main" val="4270489200"/>
                    </a:ext>
                  </a:extLst>
                </a:gridCol>
                <a:gridCol w="654550">
                  <a:extLst>
                    <a:ext uri="{9D8B030D-6E8A-4147-A177-3AD203B41FA5}">
                      <a16:colId xmlns:a16="http://schemas.microsoft.com/office/drawing/2014/main" val="390631499"/>
                    </a:ext>
                  </a:extLst>
                </a:gridCol>
              </a:tblGrid>
              <a:tr h="149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Sub-item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Cost [M€]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Cost [%]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477463154"/>
                  </a:ext>
                </a:extLst>
              </a:tr>
              <a:tr h="301084">
                <a:tc rowSpan="1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Linac upgrade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Ion Source and Low-Energy Beam Transport (LEBT)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0.35%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546833245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Radio-Frequency Quadrupole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6.90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0.48%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468150018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900" dirty="0">
                          <a:effectLst/>
                        </a:rPr>
                        <a:t>Medium Energy </a:t>
                      </a:r>
                      <a:r>
                        <a:rPr lang="sv-SE" sz="900" dirty="0" err="1">
                          <a:effectLst/>
                        </a:rPr>
                        <a:t>Beam</a:t>
                      </a:r>
                      <a:r>
                        <a:rPr lang="sv-SE" sz="900" dirty="0">
                          <a:effectLst/>
                        </a:rPr>
                        <a:t> Transport (MEBT) </a:t>
                      </a:r>
                      <a:r>
                        <a:rPr lang="sv-SE" sz="900" dirty="0" err="1">
                          <a:effectLst/>
                        </a:rPr>
                        <a:t>Upgrade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0.21%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11405383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Drift-Tube </a:t>
                      </a:r>
                      <a:r>
                        <a:rPr lang="en-GB" sz="900" dirty="0" err="1">
                          <a:effectLst/>
                        </a:rPr>
                        <a:t>Linac</a:t>
                      </a:r>
                      <a:r>
                        <a:rPr lang="en-GB" sz="900" dirty="0">
                          <a:effectLst/>
                        </a:rPr>
                        <a:t> with BPMs, BCMs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13.40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0.93%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68926000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v-SE" sz="900" dirty="0" err="1">
                          <a:effectLst/>
                        </a:rPr>
                        <a:t>High</a:t>
                      </a:r>
                      <a:r>
                        <a:rPr lang="sv-SE" sz="900" dirty="0">
                          <a:effectLst/>
                        </a:rPr>
                        <a:t>-Beta </a:t>
                      </a:r>
                      <a:r>
                        <a:rPr lang="sv-SE" sz="900" dirty="0" err="1">
                          <a:effectLst/>
                        </a:rPr>
                        <a:t>Linac</a:t>
                      </a:r>
                      <a:r>
                        <a:rPr lang="sv-SE" sz="900" dirty="0">
                          <a:effectLst/>
                        </a:rPr>
                        <a:t> (HBL) </a:t>
                      </a:r>
                      <a:r>
                        <a:rPr lang="sv-SE" sz="900" dirty="0" err="1">
                          <a:effectLst/>
                        </a:rPr>
                        <a:t>Upgrade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10.40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0.72%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595094486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33 Modulator Upgrades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0.24%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733679056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8 New Modulators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9.00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0.62%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280084406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15 Grid—Modulator Transformers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5.60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0.39%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323386931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11 Grid—Modulator Transformers Retrofitted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478129065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26 Solid State Spoke Amplifiers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26.00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1.79%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731286197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New Klystrons for upgraded HBL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12.10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0.84%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652445553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Remaining Klystron Refurbishment/Replacement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25.20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1.74%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341495234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Cryogenics, Water Cooling, Civil Eng.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12.00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0.83%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9121681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132.60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9.15%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15745500"/>
                  </a:ext>
                </a:extLst>
              </a:tr>
              <a:tr h="149857">
                <a:tc row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Accumulator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Cost [M€]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630492403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DC magnets and power supplies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50.00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3.45%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7614552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Injection system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11.00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0.76%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763544351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Extraction system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0.48%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50782697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RF systems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16.00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1.10%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705755792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Collimation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8.00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0.55%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35397213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Beam instrumentation 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19.00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1.31%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269117193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Vacuum system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24.00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1.66%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20122328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Control system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30.00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2.07%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1845903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165.00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11.38%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25771242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E10B827-807E-4481-B8A0-BEDC72AB5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868913"/>
              </p:ext>
            </p:extLst>
          </p:nvPr>
        </p:nvGraphicFramePr>
        <p:xfrm>
          <a:off x="5740610" y="1861101"/>
          <a:ext cx="6207759" cy="4348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1247">
                  <a:extLst>
                    <a:ext uri="{9D8B030D-6E8A-4147-A177-3AD203B41FA5}">
                      <a16:colId xmlns:a16="http://schemas.microsoft.com/office/drawing/2014/main" val="4236095237"/>
                    </a:ext>
                  </a:extLst>
                </a:gridCol>
                <a:gridCol w="2309366">
                  <a:extLst>
                    <a:ext uri="{9D8B030D-6E8A-4147-A177-3AD203B41FA5}">
                      <a16:colId xmlns:a16="http://schemas.microsoft.com/office/drawing/2014/main" val="2970899995"/>
                    </a:ext>
                  </a:extLst>
                </a:gridCol>
                <a:gridCol w="758573">
                  <a:extLst>
                    <a:ext uri="{9D8B030D-6E8A-4147-A177-3AD203B41FA5}">
                      <a16:colId xmlns:a16="http://schemas.microsoft.com/office/drawing/2014/main" val="3554930424"/>
                    </a:ext>
                  </a:extLst>
                </a:gridCol>
                <a:gridCol w="758573">
                  <a:extLst>
                    <a:ext uri="{9D8B030D-6E8A-4147-A177-3AD203B41FA5}">
                      <a16:colId xmlns:a16="http://schemas.microsoft.com/office/drawing/2014/main" val="2828612580"/>
                    </a:ext>
                  </a:extLst>
                </a:gridCol>
              </a:tblGrid>
              <a:tr h="0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Target Station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item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Cost [M€]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453833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Target Station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30.00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2.07%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372346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Proton Beam Window System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5.20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0.36%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273875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PSU + Striplines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5.40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0.37%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785738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Target and Horn Exchange System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40.42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2.79%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9593106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Facility Building Structure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26.60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1.84%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623937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General System &amp; Services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9.21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0.64%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514231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Total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116.83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8.06%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980106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Detectors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item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Cost [M€]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82422932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Emulsion detectors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130 water-emulsion cloud chamber modules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0.07%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721851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Detector assembly, installation, air-conditioning, etc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0.07%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865773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Total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2.00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0.14%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675340429"/>
                  </a:ext>
                </a:extLst>
              </a:tr>
              <a:tr h="0">
                <a:tc row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Super Fine-Grained Detector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Scintillator cubes (980,000, 1x1x1 cm3 each)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1.25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0.09%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1466465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Wavelength shifting fibers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0.22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0.02%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170116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Multipixel photon counters + optical couplers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0.74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44106152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Mechanical structure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0.50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0.03%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406889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Front-end readout and other electronics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2.10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090488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Data acquisition and calibration systems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0.08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7656663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Superconducting magnet and power supply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0.50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0.03%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198253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Assembly and installation effort (Personnel)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0.10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0.01%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557134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Total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5.49</a:t>
                      </a:r>
                      <a:endParaRPr lang="sv-S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0.38%</a:t>
                      </a:r>
                      <a:endParaRPr lang="sv-S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42961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0729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BDCAE1-A592-441A-8BD7-0BF94401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83AA85-BDA2-4473-B9D1-EB2B3FCF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D37C-9AF0-4661-9F34-18BA1DDC2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26</a:t>
            </a:fld>
            <a:endParaRPr lang="sv-SE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093E23F-1F96-41EA-8247-975FCEAA7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059944"/>
              </p:ext>
            </p:extLst>
          </p:nvPr>
        </p:nvGraphicFramePr>
        <p:xfrm>
          <a:off x="3091934" y="600672"/>
          <a:ext cx="5356490" cy="5476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4707">
                  <a:extLst>
                    <a:ext uri="{9D8B030D-6E8A-4147-A177-3AD203B41FA5}">
                      <a16:colId xmlns:a16="http://schemas.microsoft.com/office/drawing/2014/main" val="1227929375"/>
                    </a:ext>
                  </a:extLst>
                </a:gridCol>
                <a:gridCol w="1992683">
                  <a:extLst>
                    <a:ext uri="{9D8B030D-6E8A-4147-A177-3AD203B41FA5}">
                      <a16:colId xmlns:a16="http://schemas.microsoft.com/office/drawing/2014/main" val="3925711286"/>
                    </a:ext>
                  </a:extLst>
                </a:gridCol>
                <a:gridCol w="654550">
                  <a:extLst>
                    <a:ext uri="{9D8B030D-6E8A-4147-A177-3AD203B41FA5}">
                      <a16:colId xmlns:a16="http://schemas.microsoft.com/office/drawing/2014/main" val="787033807"/>
                    </a:ext>
                  </a:extLst>
                </a:gridCol>
                <a:gridCol w="654550">
                  <a:extLst>
                    <a:ext uri="{9D8B030D-6E8A-4147-A177-3AD203B41FA5}">
                      <a16:colId xmlns:a16="http://schemas.microsoft.com/office/drawing/2014/main" val="702015383"/>
                    </a:ext>
                  </a:extLst>
                </a:gridCol>
              </a:tblGrid>
              <a:tr h="149857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Near water Cherenkov detector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Detector truss and carbon window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87615319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Detector water storage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81464698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Water pumping and purification plant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0.69%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197927353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PMT modules, support, power and signal transmission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11.32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0.78%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767643828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Calibration, monitoring and control systems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0.40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63602996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Assembly and installation effort (Personnel)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0.17%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12291152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25.22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1.74%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60419734"/>
                  </a:ext>
                </a:extLst>
              </a:tr>
              <a:tr h="149857">
                <a:tc row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Far water Cherenkov detector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Two detector tanks and water storage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0.80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0.06%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603489428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PMT modules (PMTs, housing, power, readout)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387.07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26.71%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780478152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PMT module support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15.00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1.04%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123977875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Data logging, processing and transmission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075255405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Calibration, monitoring and control systems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0.10%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128153952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Water pumping and purification plant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40.00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2.76%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460358111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Counting, testing, assembly, storage rooms (x3)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0.21%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865475771"/>
                  </a:ext>
                </a:extLst>
              </a:tr>
              <a:tr h="301084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Veto detector (smaller PMTs looking outward)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23.20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1.60%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056984447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Assembly and installation effort (Personnel)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0.69%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234726000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481.07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33.19%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160810397"/>
                  </a:ext>
                </a:extLst>
              </a:tr>
              <a:tr h="149857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Underground cavern excavations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Civil engineering - excavation of two caverns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507.15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34.99%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531702321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Cranes and other mechanical infrastructure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0.03%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239855892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Access systems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3.00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0.21%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323637531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Air conditioning and ventilation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0.38%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45186177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Monitoring systems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0.17%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153167094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Installation effort (Personnel)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2.50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0.17%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2737008859"/>
                  </a:ext>
                </a:extLst>
              </a:tr>
              <a:tr h="149857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521.15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35.96%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4235391350"/>
                  </a:ext>
                </a:extLst>
              </a:tr>
              <a:tr h="149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Grand Total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1449.35</a:t>
                      </a:r>
                      <a:endParaRPr lang="sv-SE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100.000%</a:t>
                      </a:r>
                      <a:endParaRPr lang="sv-SE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19" marR="8219" marT="8219" marB="0"/>
                </a:tc>
                <a:extLst>
                  <a:ext uri="{0D108BD9-81ED-4DB2-BD59-A6C34878D82A}">
                    <a16:rowId xmlns:a16="http://schemas.microsoft.com/office/drawing/2014/main" val="3854075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334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7F9B-482E-4B28-81D7-B166AF34C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16920" cy="1325563"/>
          </a:xfrm>
        </p:spPr>
        <p:txBody>
          <a:bodyPr>
            <a:normAutofit/>
          </a:bodyPr>
          <a:lstStyle/>
          <a:p>
            <a:r>
              <a:rPr lang="sv-SE" sz="4000" dirty="0" err="1"/>
              <a:t>ESSnuSB</a:t>
            </a:r>
            <a:r>
              <a:rPr lang="sv-SE" sz="4000" dirty="0"/>
              <a:t> </a:t>
            </a:r>
            <a:r>
              <a:rPr lang="sv-SE" sz="4000" dirty="0" err="1"/>
              <a:t>lay-out</a:t>
            </a:r>
            <a:r>
              <a:rPr lang="sv-SE" sz="4000" dirty="0"/>
              <a:t> </a:t>
            </a:r>
            <a:r>
              <a:rPr lang="sv-SE" sz="4000" dirty="0" err="1"/>
              <a:t>atthe</a:t>
            </a:r>
            <a:r>
              <a:rPr lang="sv-SE" sz="4000" dirty="0"/>
              <a:t> ESS site in Lund , Sweden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7DC6B-DF1B-4F1D-B468-26607D46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F1674-9ADC-4B80-9089-9A7FBB266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3</a:t>
            </a:fld>
            <a:endParaRPr lang="sv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C218F1-3267-4EC1-8E3A-B561E2B44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22" y="1478076"/>
            <a:ext cx="8306078" cy="462427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2D836F-87B1-4B34-9242-7FB1D3E0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334835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904C0F-1B2C-4A72-8869-35F61D74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B7EC2B-3795-40B1-8DF4-653EFEA6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4</a:t>
            </a:fld>
            <a:endParaRPr lang="sv-S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19A16A-079D-4FD7-8F5C-E98DBC067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344" y="1506062"/>
            <a:ext cx="9772650" cy="1428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2BA284-5734-42D6-807B-57D0927C3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916" y="3620224"/>
            <a:ext cx="3311673" cy="24499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929509-35FB-4813-A93E-29CCFADB0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7967" y="4075749"/>
            <a:ext cx="3461250" cy="19514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4FD4ED-B89A-49E6-9BCC-AA0780BDB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344" y="3573311"/>
            <a:ext cx="3974572" cy="28065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82CE53-BDC2-4E41-83D0-F89F7450B513}"/>
              </a:ext>
            </a:extLst>
          </p:cNvPr>
          <p:cNvSpPr txBox="1"/>
          <p:nvPr/>
        </p:nvSpPr>
        <p:spPr>
          <a:xfrm>
            <a:off x="1338886" y="24013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A5DEFB-ED9B-4593-8C53-17305D36BF7A}"/>
              </a:ext>
            </a:extLst>
          </p:cNvPr>
          <p:cNvSpPr txBox="1"/>
          <p:nvPr/>
        </p:nvSpPr>
        <p:spPr>
          <a:xfrm>
            <a:off x="1317834" y="1759547"/>
            <a:ext cx="45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</a:t>
            </a:r>
            <a:r>
              <a:rPr lang="sv-SE" baseline="30000" dirty="0"/>
              <a:t>-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EB271C2F-B280-4087-8054-374A8E9614EC}"/>
              </a:ext>
            </a:extLst>
          </p:cNvPr>
          <p:cNvSpPr/>
          <p:nvPr/>
        </p:nvSpPr>
        <p:spPr>
          <a:xfrm rot="5400000">
            <a:off x="7697492" y="1703265"/>
            <a:ext cx="723794" cy="37078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66E361-31D8-4BF7-98F9-E3B963F485BD}"/>
              </a:ext>
            </a:extLst>
          </p:cNvPr>
          <p:cNvCxnSpPr>
            <a:cxnSpLocks/>
          </p:cNvCxnSpPr>
          <p:nvPr/>
        </p:nvCxnSpPr>
        <p:spPr>
          <a:xfrm flipV="1">
            <a:off x="8244781" y="1546702"/>
            <a:ext cx="0" cy="372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>
            <a:extLst>
              <a:ext uri="{FF2B5EF4-FFF2-40B4-BE49-F238E27FC236}">
                <a16:creationId xmlns:a16="http://schemas.microsoft.com/office/drawing/2014/main" id="{D383947A-D4A3-4CE8-9B7B-6D3E02281FBF}"/>
              </a:ext>
            </a:extLst>
          </p:cNvPr>
          <p:cNvSpPr/>
          <p:nvPr/>
        </p:nvSpPr>
        <p:spPr>
          <a:xfrm rot="5400000">
            <a:off x="6410717" y="1555372"/>
            <a:ext cx="316593" cy="3075474"/>
          </a:xfrm>
          <a:prstGeom prst="rightBrace">
            <a:avLst>
              <a:gd name="adj1" fmla="val 176877"/>
              <a:gd name="adj2" fmla="val 503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EFEDF856-FDCA-4B78-BB84-8FE309EF577C}"/>
              </a:ext>
            </a:extLst>
          </p:cNvPr>
          <p:cNvSpPr/>
          <p:nvPr/>
        </p:nvSpPr>
        <p:spPr>
          <a:xfrm rot="5400000">
            <a:off x="3325813" y="1517441"/>
            <a:ext cx="240731" cy="3075474"/>
          </a:xfrm>
          <a:prstGeom prst="rightBrace">
            <a:avLst>
              <a:gd name="adj1" fmla="val 176877"/>
              <a:gd name="adj2" fmla="val 503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29A19E-0118-422C-9438-E2ADDF9F13D4}"/>
              </a:ext>
            </a:extLst>
          </p:cNvPr>
          <p:cNvSpPr txBox="1"/>
          <p:nvPr/>
        </p:nvSpPr>
        <p:spPr>
          <a:xfrm>
            <a:off x="2371133" y="3117606"/>
            <a:ext cx="2420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Normalconducting</a:t>
            </a:r>
            <a:r>
              <a:rPr lang="sv-SE" dirty="0"/>
              <a:t>  part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7B6618-9AF8-44CC-BC04-3B2E8F980275}"/>
              </a:ext>
            </a:extLst>
          </p:cNvPr>
          <p:cNvSpPr txBox="1"/>
          <p:nvPr/>
        </p:nvSpPr>
        <p:spPr>
          <a:xfrm>
            <a:off x="5538509" y="3189865"/>
            <a:ext cx="221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Superconducting</a:t>
            </a:r>
            <a:r>
              <a:rPr lang="sv-SE" dirty="0"/>
              <a:t> part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F7EC848-6AA7-4499-8D09-B6E0B697B3A1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7873998" y="2452134"/>
            <a:ext cx="1074378" cy="471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96794CE-4EE5-421E-BE03-A87CB511A02A}"/>
              </a:ext>
            </a:extLst>
          </p:cNvPr>
          <p:cNvSpPr txBox="1"/>
          <p:nvPr/>
        </p:nvSpPr>
        <p:spPr>
          <a:xfrm>
            <a:off x="8948376" y="2739304"/>
            <a:ext cx="186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ESSnuSB</a:t>
            </a:r>
            <a:r>
              <a:rPr lang="sv-SE" dirty="0"/>
              <a:t> addition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2CC70D-52CC-466E-BB21-129B7D505CD6}"/>
              </a:ext>
            </a:extLst>
          </p:cNvPr>
          <p:cNvSpPr txBox="1"/>
          <p:nvPr/>
        </p:nvSpPr>
        <p:spPr>
          <a:xfrm>
            <a:off x="1009344" y="313639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</a:t>
            </a:r>
            <a:r>
              <a:rPr lang="sv-SE" dirty="0" err="1"/>
              <a:t>linac</a:t>
            </a:r>
            <a:endParaRPr lang="sv-SE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296D13-BFA7-416D-9A04-E729A56F8E22}"/>
              </a:ext>
            </a:extLst>
          </p:cNvPr>
          <p:cNvSpPr txBox="1"/>
          <p:nvPr/>
        </p:nvSpPr>
        <p:spPr>
          <a:xfrm>
            <a:off x="5788639" y="6042866"/>
            <a:ext cx="1834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</a:t>
            </a:r>
            <a:r>
              <a:rPr lang="sv-SE" dirty="0" err="1"/>
              <a:t>Accumulator</a:t>
            </a:r>
            <a:r>
              <a:rPr lang="sv-SE" dirty="0"/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22AEAB-318F-4E52-92AA-F5B0FD980BB2}"/>
              </a:ext>
            </a:extLst>
          </p:cNvPr>
          <p:cNvSpPr txBox="1"/>
          <p:nvPr/>
        </p:nvSpPr>
        <p:spPr>
          <a:xfrm>
            <a:off x="8981936" y="6114605"/>
            <a:ext cx="160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Switchyard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F1DB4FA-BDE0-4BA1-BD72-80A14FFC2AEA}"/>
              </a:ext>
            </a:extLst>
          </p:cNvPr>
          <p:cNvSpPr txBox="1"/>
          <p:nvPr/>
        </p:nvSpPr>
        <p:spPr>
          <a:xfrm>
            <a:off x="2321461" y="6029192"/>
            <a:ext cx="1688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ESSnuSB</a:t>
            </a:r>
            <a:r>
              <a:rPr lang="sv-SE" dirty="0"/>
              <a:t> </a:t>
            </a:r>
            <a:r>
              <a:rPr lang="sv-SE" dirty="0" err="1"/>
              <a:t>lay-out</a:t>
            </a:r>
            <a:endParaRPr lang="sv-SE" dirty="0"/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88008D5A-80FA-480B-B6BA-A83DBDAD1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för Elin Swedenborg                                                               Tord Ekelöf, Uppsala University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8AC2B3-5932-4EA7-9B7D-6A877516E76F}"/>
              </a:ext>
            </a:extLst>
          </p:cNvPr>
          <p:cNvSpPr/>
          <p:nvPr/>
        </p:nvSpPr>
        <p:spPr>
          <a:xfrm>
            <a:off x="75755" y="1446269"/>
            <a:ext cx="186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/>
              <a:t>ESSnuSB</a:t>
            </a:r>
            <a:r>
              <a:rPr lang="sv-SE" dirty="0"/>
              <a:t> addition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8982A81-3424-4115-AF11-12827BD2094D}"/>
              </a:ext>
            </a:extLst>
          </p:cNvPr>
          <p:cNvCxnSpPr>
            <a:cxnSpLocks/>
          </p:cNvCxnSpPr>
          <p:nvPr/>
        </p:nvCxnSpPr>
        <p:spPr>
          <a:xfrm>
            <a:off x="933696" y="1723849"/>
            <a:ext cx="476310" cy="178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6CB9008-749E-4797-879C-34D13D541C37}"/>
              </a:ext>
            </a:extLst>
          </p:cNvPr>
          <p:cNvSpPr txBox="1"/>
          <p:nvPr/>
        </p:nvSpPr>
        <p:spPr>
          <a:xfrm>
            <a:off x="8244780" y="1429384"/>
            <a:ext cx="2098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5 MW H</a:t>
            </a:r>
            <a:r>
              <a:rPr lang="sv-SE" sz="2400" baseline="30000" dirty="0"/>
              <a:t>- </a:t>
            </a:r>
            <a:r>
              <a:rPr lang="sv-SE" sz="2400" dirty="0" err="1"/>
              <a:t>beam</a:t>
            </a:r>
            <a:endParaRPr lang="sv-SE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99D44-1B38-4288-B270-0E9F6E8005FB}"/>
              </a:ext>
            </a:extLst>
          </p:cNvPr>
          <p:cNvSpPr txBox="1"/>
          <p:nvPr/>
        </p:nvSpPr>
        <p:spPr>
          <a:xfrm>
            <a:off x="4572000" y="851946"/>
            <a:ext cx="17062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 err="1"/>
              <a:t>Currently</a:t>
            </a:r>
            <a:r>
              <a:rPr lang="sv-SE" sz="1400" dirty="0"/>
              <a:t> </a:t>
            </a:r>
            <a:r>
              <a:rPr lang="sv-SE" sz="1400" dirty="0" err="1"/>
              <a:t>being</a:t>
            </a:r>
            <a:r>
              <a:rPr lang="sv-SE" sz="1400" dirty="0"/>
              <a:t> </a:t>
            </a:r>
            <a:r>
              <a:rPr lang="sv-SE" sz="1400" dirty="0" err="1"/>
              <a:t>tested</a:t>
            </a:r>
            <a:r>
              <a:rPr lang="sv-SE" sz="1400" dirty="0"/>
              <a:t>  at FREIA in Uppsala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5B1B04-C15A-4BAC-9164-B77A3ED849E8}"/>
              </a:ext>
            </a:extLst>
          </p:cNvPr>
          <p:cNvSpPr txBox="1"/>
          <p:nvPr/>
        </p:nvSpPr>
        <p:spPr>
          <a:xfrm>
            <a:off x="601142" y="192576"/>
            <a:ext cx="105890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000" dirty="0">
                <a:latin typeface="+mj-lt"/>
              </a:rPr>
              <a:t>The ESS </a:t>
            </a:r>
            <a:r>
              <a:rPr lang="sv-SE" sz="4000" dirty="0" err="1">
                <a:latin typeface="+mj-lt"/>
              </a:rPr>
              <a:t>linac</a:t>
            </a:r>
            <a:r>
              <a:rPr lang="sv-SE" sz="4000" dirty="0">
                <a:latin typeface="+mj-lt"/>
              </a:rPr>
              <a:t>, the </a:t>
            </a:r>
            <a:r>
              <a:rPr lang="sv-SE" sz="4000" dirty="0" err="1">
                <a:latin typeface="+mj-lt"/>
              </a:rPr>
              <a:t>accumulator</a:t>
            </a:r>
            <a:r>
              <a:rPr lang="sv-SE" sz="4000" dirty="0">
                <a:latin typeface="+mj-lt"/>
              </a:rPr>
              <a:t> and the switchyard 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3ADCF4A5-4E46-4025-A031-CE3D6A841404}"/>
              </a:ext>
            </a:extLst>
          </p:cNvPr>
          <p:cNvSpPr/>
          <p:nvPr/>
        </p:nvSpPr>
        <p:spPr>
          <a:xfrm flipH="1">
            <a:off x="5380776" y="1508994"/>
            <a:ext cx="81698" cy="568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192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80CE-A517-412F-A8FB-9A221CED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320" y="136525"/>
            <a:ext cx="10515600" cy="1325563"/>
          </a:xfrm>
        </p:spPr>
        <p:txBody>
          <a:bodyPr>
            <a:normAutofit/>
          </a:bodyPr>
          <a:lstStyle/>
          <a:p>
            <a:r>
              <a:rPr lang="sv-SE" sz="4000" dirty="0"/>
              <a:t>The </a:t>
            </a:r>
            <a:r>
              <a:rPr lang="sv-SE" sz="4000" dirty="0" err="1"/>
              <a:t>target</a:t>
            </a:r>
            <a:r>
              <a:rPr lang="sv-SE" sz="4000" dirty="0"/>
              <a:t> station and the </a:t>
            </a:r>
            <a:r>
              <a:rPr lang="sv-SE" sz="4000" dirty="0" err="1"/>
              <a:t>near</a:t>
            </a:r>
            <a:r>
              <a:rPr lang="sv-SE" sz="4000" dirty="0"/>
              <a:t> </a:t>
            </a:r>
            <a:r>
              <a:rPr lang="sv-SE" sz="4000" dirty="0" err="1"/>
              <a:t>detector</a:t>
            </a:r>
            <a:endParaRPr lang="sv-SE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84214-35C4-4502-B41F-F691A62A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C2BA5-EFC2-42A3-AE95-84B0F757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5</a:t>
            </a:fld>
            <a:endParaRPr lang="sv-S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7A0CBC-D879-4C39-BE6E-2B346F204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14" y="1259840"/>
            <a:ext cx="5566026" cy="25700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4FA609-9DE8-40EC-BD72-1947C2FAF6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10" y="4146333"/>
            <a:ext cx="3624752" cy="1901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5AAF3E-0E51-4125-9486-478544F43D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083" y="1108884"/>
            <a:ext cx="5119034" cy="26955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29E140-C932-4FD8-AE6F-D68102EC2F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120" y="4229925"/>
            <a:ext cx="3844417" cy="1888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9BC822-8B11-443D-8CCA-C4516B9DB9B5}"/>
              </a:ext>
            </a:extLst>
          </p:cNvPr>
          <p:cNvSpPr txBox="1"/>
          <p:nvPr/>
        </p:nvSpPr>
        <p:spPr>
          <a:xfrm>
            <a:off x="2052320" y="3777001"/>
            <a:ext cx="274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Target underground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8D4769-A8B1-4C38-A5D9-FF07C4329B38}"/>
              </a:ext>
            </a:extLst>
          </p:cNvPr>
          <p:cNvSpPr txBox="1"/>
          <p:nvPr/>
        </p:nvSpPr>
        <p:spPr>
          <a:xfrm>
            <a:off x="1434206" y="6047406"/>
            <a:ext cx="35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underground </a:t>
            </a:r>
            <a:r>
              <a:rPr lang="sv-SE" dirty="0" err="1"/>
              <a:t>near</a:t>
            </a:r>
            <a:r>
              <a:rPr lang="sv-SE" dirty="0"/>
              <a:t> </a:t>
            </a:r>
            <a:r>
              <a:rPr lang="sv-SE" dirty="0" err="1"/>
              <a:t>detector</a:t>
            </a:r>
            <a:r>
              <a:rPr lang="sv-SE" dirty="0"/>
              <a:t> hall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2A2AC1-747B-4E5D-B04A-327843F8C2A3}"/>
              </a:ext>
            </a:extLst>
          </p:cNvPr>
          <p:cNvSpPr txBox="1"/>
          <p:nvPr/>
        </p:nvSpPr>
        <p:spPr>
          <a:xfrm>
            <a:off x="6296411" y="3860593"/>
            <a:ext cx="487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</a:t>
            </a:r>
            <a:r>
              <a:rPr lang="sv-SE" dirty="0" err="1"/>
              <a:t>water</a:t>
            </a:r>
            <a:r>
              <a:rPr lang="sv-SE" dirty="0"/>
              <a:t> </a:t>
            </a:r>
            <a:r>
              <a:rPr lang="sv-SE" dirty="0" err="1"/>
              <a:t>Cherenkov</a:t>
            </a:r>
            <a:r>
              <a:rPr lang="sv-SE" dirty="0"/>
              <a:t> </a:t>
            </a:r>
            <a:r>
              <a:rPr lang="sv-SE" dirty="0" err="1"/>
              <a:t>near</a:t>
            </a:r>
            <a:r>
              <a:rPr lang="sv-SE" dirty="0"/>
              <a:t> </a:t>
            </a:r>
            <a:r>
              <a:rPr lang="sv-SE" dirty="0" err="1"/>
              <a:t>detector</a:t>
            </a:r>
            <a:r>
              <a:rPr lang="sv-SE" dirty="0"/>
              <a:t> and the </a:t>
            </a:r>
            <a:r>
              <a:rPr lang="sv-SE" dirty="0" err="1"/>
              <a:t>sFGD</a:t>
            </a:r>
            <a:r>
              <a:rPr lang="sv-SE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8EE1EE-2DED-4AB8-8D92-6AD7AFCC2CA0}"/>
              </a:ext>
            </a:extLst>
          </p:cNvPr>
          <p:cNvSpPr txBox="1"/>
          <p:nvPr/>
        </p:nvSpPr>
        <p:spPr>
          <a:xfrm>
            <a:off x="6890942" y="6064373"/>
            <a:ext cx="3790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super Fine-</a:t>
            </a:r>
            <a:r>
              <a:rPr lang="sv-SE" dirty="0" err="1"/>
              <a:t>Grained</a:t>
            </a:r>
            <a:r>
              <a:rPr lang="sv-SE" dirty="0"/>
              <a:t> </a:t>
            </a:r>
            <a:r>
              <a:rPr lang="sv-SE" dirty="0" err="1"/>
              <a:t>Detector</a:t>
            </a:r>
            <a:r>
              <a:rPr lang="sv-SE" dirty="0"/>
              <a:t> </a:t>
            </a:r>
            <a:r>
              <a:rPr lang="sv-SE" dirty="0" err="1"/>
              <a:t>sFDG</a:t>
            </a:r>
            <a:endParaRPr lang="sv-SE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F15C727E-71EC-40A1-B4D1-584DF20E6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2682472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593F-9BD8-48CD-8636-359D1E473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605" y="71392"/>
            <a:ext cx="10515600" cy="1325563"/>
          </a:xfrm>
        </p:spPr>
        <p:txBody>
          <a:bodyPr/>
          <a:lstStyle/>
          <a:p>
            <a:r>
              <a:rPr lang="sv-SE" dirty="0"/>
              <a:t>The </a:t>
            </a:r>
            <a:r>
              <a:rPr lang="sv-SE" dirty="0" err="1"/>
              <a:t>Neard</a:t>
            </a:r>
            <a:r>
              <a:rPr lang="sv-SE" dirty="0"/>
              <a:t> </a:t>
            </a:r>
            <a:r>
              <a:rPr lang="sv-SE" dirty="0" err="1"/>
              <a:t>Detector</a:t>
            </a:r>
            <a:r>
              <a:rPr lang="sv-SE" dirty="0"/>
              <a:t> and the Far </a:t>
            </a:r>
            <a:r>
              <a:rPr lang="sv-SE" dirty="0" err="1"/>
              <a:t>Detector</a:t>
            </a:r>
            <a:endParaRPr lang="sv-S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C40AC-33B1-4B72-9C91-38CC289D4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2022-06-15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936FD-CF19-4FF1-B84E-D07A99E7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6</a:t>
            </a:fld>
            <a:endParaRPr lang="sv-SE" dirty="0"/>
          </a:p>
        </p:txBody>
      </p:sp>
      <p:pic>
        <p:nvPicPr>
          <p:cNvPr id="3074" name="17C0DF6C-6767-4373-B1CD-890F31BE8496" descr="EE99D2E7-59C4-459D-A442-E9B8A2315444@ownit">
            <a:extLst>
              <a:ext uri="{FF2B5EF4-FFF2-40B4-BE49-F238E27FC236}">
                <a16:creationId xmlns:a16="http://schemas.microsoft.com/office/drawing/2014/main" id="{9F749CC1-7958-4EF3-A731-F93C2F1F98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r="19045"/>
          <a:stretch/>
        </p:blipFill>
        <p:spPr bwMode="auto">
          <a:xfrm>
            <a:off x="548735" y="2437448"/>
            <a:ext cx="3322130" cy="281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135996-7536-4B06-B055-A0497BECAF5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428" y="2291080"/>
            <a:ext cx="3242837" cy="2953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E08771-12BD-4DFB-9550-E18023D64E0D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6" r="23699"/>
          <a:stretch/>
        </p:blipFill>
        <p:spPr bwMode="auto">
          <a:xfrm>
            <a:off x="4514228" y="1396955"/>
            <a:ext cx="3242837" cy="385159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0D0C72-DE3B-4A6A-B474-4757655C8088}"/>
              </a:ext>
            </a:extLst>
          </p:cNvPr>
          <p:cNvSpPr txBox="1"/>
          <p:nvPr/>
        </p:nvSpPr>
        <p:spPr>
          <a:xfrm>
            <a:off x="71261" y="5899708"/>
            <a:ext cx="1212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For </a:t>
            </a:r>
            <a:r>
              <a:rPr lang="sv-SE" dirty="0" err="1"/>
              <a:t>Cherenkov</a:t>
            </a:r>
            <a:r>
              <a:rPr lang="sv-SE" dirty="0"/>
              <a:t> </a:t>
            </a:r>
            <a:r>
              <a:rPr lang="sv-SE" dirty="0" err="1"/>
              <a:t>imagies</a:t>
            </a:r>
            <a:r>
              <a:rPr lang="sv-SE" dirty="0"/>
              <a:t> in the Far </a:t>
            </a:r>
            <a:r>
              <a:rPr lang="sv-SE" dirty="0" err="1"/>
              <a:t>Detector</a:t>
            </a:r>
            <a:r>
              <a:rPr lang="sv-SE" dirty="0"/>
              <a:t> </a:t>
            </a:r>
            <a:r>
              <a:rPr lang="sv-SE" dirty="0" err="1"/>
              <a:t>see</a:t>
            </a:r>
            <a:r>
              <a:rPr lang="sv-SE" dirty="0"/>
              <a:t> https://drive.google.com/drive/folders/1DidkJRA05GJtm0vFSqpfpCTAooNWAv22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9909B-5C24-46B9-A2FC-D099E5655ADD}"/>
              </a:ext>
            </a:extLst>
          </p:cNvPr>
          <p:cNvSpPr txBox="1"/>
          <p:nvPr/>
        </p:nvSpPr>
        <p:spPr>
          <a:xfrm>
            <a:off x="1221605" y="5447903"/>
            <a:ext cx="20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</a:t>
            </a:r>
            <a:r>
              <a:rPr lang="sv-SE" dirty="0" err="1"/>
              <a:t>NeardDetector</a:t>
            </a:r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B35375-A6B4-4B04-A835-254267048088}"/>
              </a:ext>
            </a:extLst>
          </p:cNvPr>
          <p:cNvSpPr txBox="1"/>
          <p:nvPr/>
        </p:nvSpPr>
        <p:spPr>
          <a:xfrm>
            <a:off x="7101840" y="5452740"/>
            <a:ext cx="175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Far </a:t>
            </a:r>
            <a:r>
              <a:rPr lang="sv-SE" dirty="0" err="1"/>
              <a:t>Detector</a:t>
            </a:r>
            <a:endParaRPr lang="sv-S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86B605-753E-4447-BC17-0C2D3A21D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Partikeldagarna 17 June 2022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875568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E805C-1F10-4EE6-BD58-41A389514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594" y="417036"/>
            <a:ext cx="11201400" cy="1325563"/>
          </a:xfrm>
        </p:spPr>
        <p:txBody>
          <a:bodyPr>
            <a:normAutofit/>
          </a:bodyPr>
          <a:lstStyle/>
          <a:p>
            <a:r>
              <a:rPr lang="sv-SE" sz="4000" dirty="0" err="1"/>
              <a:t>Performance</a:t>
            </a:r>
            <a:r>
              <a:rPr lang="sv-SE" sz="4000" dirty="0"/>
              <a:t> for CV </a:t>
            </a:r>
            <a:r>
              <a:rPr lang="sv-SE" sz="4000" dirty="0" err="1"/>
              <a:t>discovery</a:t>
            </a:r>
            <a:r>
              <a:rPr lang="sv-SE" sz="4000" dirty="0"/>
              <a:t> and </a:t>
            </a:r>
            <a:r>
              <a:rPr lang="el-GR" sz="4000" dirty="0">
                <a:cs typeface="Times New Roman" panose="02020603050405020304" pitchFamily="18" charset="0"/>
              </a:rPr>
              <a:t>δ</a:t>
            </a:r>
            <a:r>
              <a:rPr lang="sv-SE" sz="4000" baseline="-25000" dirty="0">
                <a:cs typeface="Times New Roman" panose="02020603050405020304" pitchFamily="18" charset="0"/>
              </a:rPr>
              <a:t>CP</a:t>
            </a:r>
            <a:r>
              <a:rPr lang="sv-SE" sz="4000" dirty="0">
                <a:cs typeface="Times New Roman" panose="02020603050405020304" pitchFamily="18" charset="0"/>
              </a:rPr>
              <a:t> </a:t>
            </a:r>
            <a:r>
              <a:rPr lang="sv-SE" sz="4000" dirty="0" err="1">
                <a:cs typeface="Times New Roman" panose="02020603050405020304" pitchFamily="18" charset="0"/>
              </a:rPr>
              <a:t>measurement</a:t>
            </a:r>
            <a:endParaRPr lang="sv-SE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ACEE45-9324-4B10-BFA7-1FE69F36B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2022-03-29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2A8C3-3F95-4D5C-8224-8DBBDE31C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06611-489B-4744-9F39-735E4B0C5C8E}" type="slidenum">
              <a:rPr lang="sv-SE" smtClean="0"/>
              <a:t>7</a:t>
            </a:fld>
            <a:endParaRPr lang="sv-S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124D34-40D3-4F5C-B6F4-53929F2E04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004"/>
          <a:stretch/>
        </p:blipFill>
        <p:spPr>
          <a:xfrm>
            <a:off x="165178" y="1493526"/>
            <a:ext cx="3848583" cy="3624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66B827-AB6C-4ADC-8DC8-A47E216D1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852" y="1626013"/>
            <a:ext cx="3560726" cy="3549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9270A9-0D38-43C9-95EC-A3F22D169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286" y="1651970"/>
            <a:ext cx="4441815" cy="34974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94607D-F0C9-496C-98BE-4D9D78C79F97}"/>
              </a:ext>
            </a:extLst>
          </p:cNvPr>
          <p:cNvSpPr txBox="1"/>
          <p:nvPr/>
        </p:nvSpPr>
        <p:spPr>
          <a:xfrm>
            <a:off x="372277" y="5177800"/>
            <a:ext cx="3675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Discovery potential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angle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5%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FEB256-B9E4-4A7F-9C83-86513D9DD524}"/>
              </a:ext>
            </a:extLst>
          </p:cNvPr>
          <p:cNvSpPr txBox="1"/>
          <p:nvPr/>
        </p:nvSpPr>
        <p:spPr>
          <a:xfrm>
            <a:off x="4367474" y="5206030"/>
            <a:ext cx="3693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Error</a:t>
            </a:r>
            <a:r>
              <a:rPr lang="sv-SE" dirty="0"/>
              <a:t> in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angle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angle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5%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r>
              <a:rPr lang="sv-SE" dirty="0"/>
              <a:t>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F9E49DD-5D20-41AB-94E5-B18C65C91CE1}"/>
              </a:ext>
            </a:extLst>
          </p:cNvPr>
          <p:cNvSpPr/>
          <p:nvPr/>
        </p:nvSpPr>
        <p:spPr>
          <a:xfrm rot="18990530">
            <a:off x="2477788" y="2660715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5976A942-E084-448C-83EB-A64F8940A86F}"/>
              </a:ext>
            </a:extLst>
          </p:cNvPr>
          <p:cNvSpPr/>
          <p:nvPr/>
        </p:nvSpPr>
        <p:spPr>
          <a:xfrm rot="3132899">
            <a:off x="1556853" y="2722038"/>
            <a:ext cx="336719" cy="5090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AF91F6-EC8F-427F-BA88-A0D76726B03C}"/>
              </a:ext>
            </a:extLst>
          </p:cNvPr>
          <p:cNvSpPr txBox="1"/>
          <p:nvPr/>
        </p:nvSpPr>
        <p:spPr>
          <a:xfrm>
            <a:off x="8817300" y="5231987"/>
            <a:ext cx="2836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Error</a:t>
            </a:r>
            <a:r>
              <a:rPr lang="sv-SE" dirty="0"/>
              <a:t> in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angle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5%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</a:t>
            </a:r>
            <a:r>
              <a:rPr lang="sv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endParaRPr lang="sv-SE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5C830A5B-9019-42A4-A8C5-5DB95F8E5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ESS </a:t>
            </a:r>
            <a:r>
              <a:rPr lang="sv-SE" dirty="0" err="1"/>
              <a:t>Fundametal</a:t>
            </a:r>
            <a:r>
              <a:rPr lang="sv-SE" dirty="0"/>
              <a:t> Physics                                                                 Tord Ekelöf, Uppsala University</a:t>
            </a:r>
          </a:p>
        </p:txBody>
      </p:sp>
    </p:spTree>
    <p:extLst>
      <p:ext uri="{BB962C8B-B14F-4D97-AF65-F5344CB8AC3E}">
        <p14:creationId xmlns:p14="http://schemas.microsoft.com/office/powerpoint/2010/main" val="287434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6E47-1EEF-42A6-B208-EA5CD819B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0" y="93261"/>
            <a:ext cx="10371434" cy="1143000"/>
          </a:xfrm>
        </p:spPr>
        <p:txBody>
          <a:bodyPr>
            <a:noAutofit/>
          </a:bodyPr>
          <a:lstStyle/>
          <a:p>
            <a:r>
              <a:rPr lang="en-GB" dirty="0">
                <a:latin typeface="+mj-lt"/>
              </a:rPr>
              <a:t>   Design Study </a:t>
            </a:r>
            <a:r>
              <a:rPr lang="en-GB" dirty="0" err="1">
                <a:latin typeface="+mj-lt"/>
              </a:rPr>
              <a:t>ESSνSB</a:t>
            </a:r>
            <a:r>
              <a:rPr lang="en-GB" dirty="0">
                <a:latin typeface="+mj-lt"/>
              </a:rPr>
              <a:t> January 2018 - March 2022</a:t>
            </a:r>
            <a:endParaRPr lang="sv-SE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F81798-9BA6-4F3C-9FB4-1A73D01B93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003" y="2481538"/>
            <a:ext cx="6080991" cy="3960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5710A7-8C7E-4F98-8F29-4A227D8703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690" y="1117600"/>
            <a:ext cx="8703311" cy="13137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DDB9A9-D200-4DC9-A8EA-A0177204CF8A}"/>
              </a:ext>
            </a:extLst>
          </p:cNvPr>
          <p:cNvSpPr txBox="1"/>
          <p:nvPr/>
        </p:nvSpPr>
        <p:spPr>
          <a:xfrm>
            <a:off x="7981103" y="3429000"/>
            <a:ext cx="3280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200" dirty="0"/>
              <a:t>EU Grant </a:t>
            </a:r>
            <a:r>
              <a:rPr lang="sv-SE" sz="3200" dirty="0" err="1"/>
              <a:t>recieved</a:t>
            </a:r>
            <a:r>
              <a:rPr lang="sv-SE" sz="3200" dirty="0"/>
              <a:t> </a:t>
            </a:r>
          </a:p>
          <a:p>
            <a:pPr algn="ctr"/>
            <a:r>
              <a:rPr lang="sv-SE" sz="3200" dirty="0"/>
              <a:t>3 M€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14CB2A-2B26-4B0C-8704-E4581B04152D}"/>
              </a:ext>
            </a:extLst>
          </p:cNvPr>
          <p:cNvSpPr txBox="1"/>
          <p:nvPr/>
        </p:nvSpPr>
        <p:spPr>
          <a:xfrm>
            <a:off x="7050721" y="4570057"/>
            <a:ext cx="5141279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CDR published </a:t>
            </a:r>
          </a:p>
          <a:p>
            <a:pPr algn="ctr"/>
            <a:r>
              <a:rPr lang="en-GB" sz="2800" dirty="0"/>
              <a:t>6 June 2022</a:t>
            </a:r>
          </a:p>
          <a:p>
            <a:pPr algn="ctr"/>
            <a:r>
              <a:rPr lang="sv-SE" sz="2800" u="sng" dirty="0">
                <a:hlinkClick r:id="rId4"/>
              </a:rPr>
              <a:t>https://arxiv.org/abs/2206.01208</a:t>
            </a:r>
            <a:r>
              <a:rPr lang="sv-SE" sz="2800" u="sng" dirty="0"/>
              <a:t> </a:t>
            </a:r>
          </a:p>
          <a:p>
            <a:pPr algn="ctr"/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8540B5-8EDF-448E-AB61-341A1120A69B}"/>
              </a:ext>
            </a:extLst>
          </p:cNvPr>
          <p:cNvSpPr txBox="1"/>
          <p:nvPr/>
        </p:nvSpPr>
        <p:spPr>
          <a:xfrm>
            <a:off x="8610600" y="2607031"/>
            <a:ext cx="221554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More information on:</a:t>
            </a:r>
          </a:p>
          <a:p>
            <a:r>
              <a:rPr lang="en-GB" dirty="0">
                <a:hlinkClick r:id="rId5"/>
              </a:rPr>
              <a:t>http://</a:t>
            </a:r>
            <a:r>
              <a:rPr lang="en-GB" dirty="0" err="1">
                <a:hlinkClick r:id="rId5"/>
              </a:rPr>
              <a:t>essnusb.eu</a:t>
            </a:r>
            <a:r>
              <a:rPr lang="en-GB" dirty="0">
                <a:hlinkClick r:id="rId5"/>
              </a:rPr>
              <a:t>/</a:t>
            </a:r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08071B1-0407-4469-B2F5-074262E3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2022-06-15</a:t>
            </a:r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FE79530-6658-4B51-A58B-8675BDFC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DA2B173-A1E8-468B-B302-DE6595E2E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Partikeldagarna 17 June 2022                                                              Tord Ekelöf, Uppsala University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7497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22962" y="1524000"/>
            <a:ext cx="4854702" cy="779540"/>
          </a:xfrm>
          <a:prstGeom prst="rect">
            <a:avLst/>
          </a:prstGeom>
        </p:spPr>
        <p:txBody>
          <a:bodyPr vert="horz" wrap="square" lIns="0" tIns="40481" rIns="0" bIns="0" rtlCol="0">
            <a:spAutoFit/>
          </a:bodyPr>
          <a:lstStyle/>
          <a:p>
            <a:pPr marL="9525" marR="64770">
              <a:spcBef>
                <a:spcPts val="319"/>
              </a:spcBef>
            </a:pPr>
            <a:endParaRPr sz="2400" dirty="0">
              <a:cs typeface="Calibri Light"/>
            </a:endParaRPr>
          </a:p>
          <a:p>
            <a:pPr>
              <a:spcBef>
                <a:spcPts val="38"/>
              </a:spcBef>
            </a:pPr>
            <a:endParaRPr sz="2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32768" y="1342898"/>
            <a:ext cx="3130037" cy="139461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pc="-8" dirty="0">
                <a:solidFill>
                  <a:srgbClr val="FF0000"/>
                </a:solidFill>
                <a:latin typeface="Calibri"/>
                <a:cs typeface="Calibri"/>
              </a:rPr>
              <a:t>HORIZON-INFRA-2022-DEV01</a:t>
            </a:r>
            <a:endParaRPr dirty="0">
              <a:latin typeface="Calibri"/>
              <a:cs typeface="Calibri"/>
            </a:endParaRPr>
          </a:p>
          <a:p>
            <a:pPr marL="9525" marR="175736"/>
            <a:r>
              <a:rPr b="1" i="1" spc="-8" dirty="0">
                <a:latin typeface="Calibri"/>
                <a:cs typeface="Calibri"/>
              </a:rPr>
              <a:t>Developing </a:t>
            </a:r>
            <a:r>
              <a:rPr b="1" i="1" spc="-4" dirty="0">
                <a:latin typeface="Calibri"/>
                <a:cs typeface="Calibri"/>
              </a:rPr>
              <a:t>European  </a:t>
            </a:r>
            <a:r>
              <a:rPr b="1" i="1" spc="-8" dirty="0">
                <a:latin typeface="Calibri"/>
                <a:cs typeface="Calibri"/>
              </a:rPr>
              <a:t>Research Infrastructures </a:t>
            </a:r>
            <a:r>
              <a:rPr b="1" i="1" spc="-11" dirty="0">
                <a:latin typeface="Calibri"/>
                <a:cs typeface="Calibri"/>
              </a:rPr>
              <a:t>to  </a:t>
            </a:r>
            <a:r>
              <a:rPr b="1" i="1" spc="-8" dirty="0">
                <a:latin typeface="Calibri"/>
                <a:cs typeface="Calibri"/>
              </a:rPr>
              <a:t>maintain </a:t>
            </a:r>
            <a:r>
              <a:rPr b="1" i="1" dirty="0">
                <a:latin typeface="Calibri"/>
                <a:cs typeface="Calibri"/>
              </a:rPr>
              <a:t>global </a:t>
            </a:r>
            <a:r>
              <a:rPr b="1" i="1" spc="-4" dirty="0">
                <a:latin typeface="Calibri"/>
                <a:cs typeface="Calibri"/>
              </a:rPr>
              <a:t>leadership  </a:t>
            </a:r>
            <a:r>
              <a:rPr spc="-4" dirty="0">
                <a:latin typeface="Calibri"/>
                <a:cs typeface="Calibri"/>
              </a:rPr>
              <a:t>Deadline: </a:t>
            </a:r>
            <a:r>
              <a:rPr b="1" spc="-4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r>
              <a:rPr lang="sv-SE" b="1" spc="-4" dirty="0">
                <a:solidFill>
                  <a:srgbClr val="FF0000"/>
                </a:solidFill>
                <a:latin typeface="Calibri"/>
                <a:cs typeface="Calibri"/>
              </a:rPr>
              <a:t>0 April</a:t>
            </a:r>
            <a:r>
              <a:rPr b="1" spc="-4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FF0000"/>
                </a:solidFill>
                <a:latin typeface="Calibri"/>
                <a:cs typeface="Calibri"/>
              </a:rPr>
              <a:t>2022</a:t>
            </a:r>
            <a:endParaRPr dirty="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/>
          </p:nvPr>
        </p:nvGraphicFramePr>
        <p:xfrm>
          <a:off x="6677664" y="2737511"/>
          <a:ext cx="4676135" cy="36188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1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7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4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65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9749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900" b="1" spc="-20" dirty="0">
                          <a:latin typeface="Calibri"/>
                          <a:cs typeface="Calibri"/>
                        </a:rPr>
                        <a:t>Topics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 marR="104775" indent="-27940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spc="-10" dirty="0">
                          <a:latin typeface="Calibri"/>
                          <a:cs typeface="Calibri"/>
                        </a:rPr>
                        <a:t>Type</a:t>
                      </a:r>
                      <a:r>
                        <a:rPr sz="900" b="1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of  Action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28575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 marR="101600" algn="ctr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spc="-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ud</a:t>
                      </a:r>
                      <a:r>
                        <a:rPr sz="900" b="1" spc="-20" dirty="0">
                          <a:latin typeface="Calibri"/>
                          <a:cs typeface="Calibri"/>
                        </a:rPr>
                        <a:t>ge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ts 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(EUR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million)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28575" cap="flat" cmpd="sng" algn="ctr">
                      <a:solidFill>
                        <a:srgbClr val="EC7C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4295" marR="69850" algn="ctr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Exp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ed 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EU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93980" marR="89535" algn="ctr">
                        <a:lnSpc>
                          <a:spcPct val="114999"/>
                        </a:lnSpc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co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ri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bu  tion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per  project  (EUR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405"/>
                        </a:lnSpc>
                        <a:spcBef>
                          <a:spcPts val="21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million)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 cap="flat" cmpd="sng" algn="ctr">
                      <a:solidFill>
                        <a:srgbClr val="EC7C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83820" marR="79375" algn="ctr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Nu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er 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of   p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j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cts  </a:t>
                      </a:r>
                      <a:r>
                        <a:rPr sz="900" b="1" spc="-3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xp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e  d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be 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funded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04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8740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1435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28575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2022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59055" marB="0">
                    <a:lnL w="28575">
                      <a:solidFill>
                        <a:srgbClr val="EC7C30"/>
                      </a:solidFill>
                      <a:prstDash val="solid"/>
                    </a:lnL>
                    <a:lnR w="28575">
                      <a:solidFill>
                        <a:srgbClr val="EC7C30"/>
                      </a:solidFill>
                      <a:prstDash val="solid"/>
                    </a:lnR>
                    <a:lnT w="28575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1435" marB="0">
                    <a:lnL w="28575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1435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28575">
                      <a:solidFill>
                        <a:srgbClr val="EC7C3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719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900" b="1" spc="-5" dirty="0">
                          <a:latin typeface="Calibri"/>
                          <a:cs typeface="Calibri"/>
                        </a:rPr>
                        <a:t>Opening: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10 Nov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2021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90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Deadline(s): </a:t>
                      </a:r>
                      <a:r>
                        <a:rPr sz="9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lang="sv-SE" sz="9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 April 2022</a:t>
                      </a:r>
                    </a:p>
                  </a:txBody>
                  <a:tcPr marL="0" marR="0" marT="59531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28575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195">
                <a:tc>
                  <a:txBody>
                    <a:bodyPr/>
                    <a:lstStyle/>
                    <a:p>
                      <a:pPr marL="72390" marR="204470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ON-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NF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-202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- 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DEV-01-01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900" b="1" spc="-5" dirty="0">
                          <a:latin typeface="Calibri"/>
                          <a:cs typeface="Calibri"/>
                        </a:rPr>
                        <a:t>RIA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59531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lang="sv-SE" sz="900" b="1" dirty="0">
                          <a:latin typeface="Calibri"/>
                          <a:cs typeface="Calibri"/>
                        </a:rPr>
                        <a:t>0.3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59531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6695" marR="135890" indent="-85725">
                        <a:lnSpc>
                          <a:spcPct val="114999"/>
                        </a:lnSpc>
                        <a:spcBef>
                          <a:spcPts val="405"/>
                        </a:spcBef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1.00</a:t>
                      </a:r>
                      <a:r>
                        <a:rPr sz="900" b="1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to  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3.00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lang="sv-SE" sz="900" b="1" dirty="0">
                          <a:latin typeface="Calibri"/>
                          <a:cs typeface="Calibri"/>
                        </a:rPr>
                        <a:t>7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59531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  <a:solidFill>
                      <a:srgbClr val="EC7C3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725">
                <a:tc>
                  <a:txBody>
                    <a:bodyPr/>
                    <a:lstStyle/>
                    <a:p>
                      <a:pPr marL="73025" marR="66040">
                        <a:lnSpc>
                          <a:spcPct val="114999"/>
                        </a:lnSpc>
                        <a:spcBef>
                          <a:spcPts val="405"/>
                        </a:spcBef>
                        <a:tabLst>
                          <a:tab pos="1038860" algn="l"/>
                        </a:tabLst>
                      </a:pPr>
                      <a:r>
                        <a:rPr sz="9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900" b="1" spc="-2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900" b="1" spc="-2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9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l	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spc="-1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900" b="1" spc="-3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900" b="1" spc="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900" b="1" spc="-3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900" b="1" dirty="0">
                          <a:latin typeface="Calibri"/>
                          <a:cs typeface="Calibri"/>
                        </a:rPr>
                        <a:t>e  </a:t>
                      </a:r>
                      <a:r>
                        <a:rPr sz="900" b="1" spc="-10" dirty="0">
                          <a:latin typeface="Calibri"/>
                          <a:cs typeface="Calibri"/>
                        </a:rPr>
                        <a:t>budget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38576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lang="sv-SE" sz="900" b="1" dirty="0">
                          <a:latin typeface="Calibri"/>
                          <a:cs typeface="Calibri"/>
                        </a:rPr>
                        <a:t>20.4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59531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EC7C30"/>
                      </a:solidFill>
                      <a:prstDash val="solid"/>
                    </a:lnL>
                    <a:lnR w="12700">
                      <a:solidFill>
                        <a:srgbClr val="EC7C30"/>
                      </a:solidFill>
                      <a:prstDash val="solid"/>
                    </a:lnR>
                    <a:lnT w="12700">
                      <a:solidFill>
                        <a:srgbClr val="EC7C30"/>
                      </a:solidFill>
                      <a:prstDash val="solid"/>
                    </a:lnT>
                    <a:lnB w="12700">
                      <a:solidFill>
                        <a:srgbClr val="EC7C3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36500"/>
            <a:ext cx="12192000" cy="1118094"/>
          </a:xfrm>
          <a:prstGeom prst="rect">
            <a:avLst/>
          </a:prstGeom>
        </p:spPr>
        <p:txBody>
          <a:bodyPr vert="horz" wrap="square" lIns="0" tIns="10001" rIns="0" bIns="0" rtlCol="0" anchor="ctr">
            <a:spAutoFit/>
          </a:bodyPr>
          <a:lstStyle/>
          <a:p>
            <a:pPr marL="9525" algn="ctr">
              <a:spcBef>
                <a:spcPts val="79"/>
              </a:spcBef>
            </a:pPr>
            <a:r>
              <a:rPr lang="sv-SE" b="0" spc="-4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 </a:t>
            </a:r>
            <a:r>
              <a:rPr lang="sv-SE" b="0" spc="-4" dirty="0" err="1">
                <a:solidFill>
                  <a:schemeClr val="tx1"/>
                </a:solidFill>
                <a:latin typeface="+mj-lt"/>
              </a:rPr>
              <a:t>have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 </a:t>
            </a:r>
            <a:r>
              <a:rPr lang="sv-SE" b="0" spc="-4" dirty="0" err="1">
                <a:solidFill>
                  <a:schemeClr val="tx1"/>
                </a:solidFill>
                <a:latin typeface="+mj-lt"/>
              </a:rPr>
              <a:t>submitted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 on 20 April 2022 an INFRADEV </a:t>
            </a:r>
            <a:r>
              <a:rPr b="0" dirty="0">
                <a:solidFill>
                  <a:schemeClr val="tx1"/>
                </a:solidFill>
                <a:latin typeface="+mj-lt"/>
              </a:rPr>
              <a:t>Design </a:t>
            </a:r>
            <a:r>
              <a:rPr b="0" spc="-4" dirty="0">
                <a:solidFill>
                  <a:schemeClr val="tx1"/>
                </a:solidFill>
                <a:latin typeface="+mj-lt"/>
              </a:rPr>
              <a:t>Stud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y </a:t>
            </a:r>
            <a:r>
              <a:rPr lang="sv-SE" b="0" spc="-4" dirty="0" err="1">
                <a:solidFill>
                  <a:schemeClr val="tx1"/>
                </a:solidFill>
                <a:latin typeface="+mj-lt"/>
              </a:rPr>
              <a:t>ESSnuSB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+ to EU for the period</a:t>
            </a:r>
            <a:r>
              <a:rPr b="0" spc="-26" dirty="0">
                <a:solidFill>
                  <a:schemeClr val="tx1"/>
                </a:solidFill>
                <a:latin typeface="+mj-lt"/>
              </a:rPr>
              <a:t> </a:t>
            </a:r>
            <a:r>
              <a:rPr b="0" spc="-4" dirty="0">
                <a:solidFill>
                  <a:schemeClr val="tx1"/>
                </a:solidFill>
                <a:latin typeface="+mj-lt"/>
              </a:rPr>
              <a:t>202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3</a:t>
            </a:r>
            <a:r>
              <a:rPr b="0" spc="-4" dirty="0">
                <a:solidFill>
                  <a:schemeClr val="tx1"/>
                </a:solidFill>
                <a:latin typeface="+mj-lt"/>
              </a:rPr>
              <a:t>-202</a:t>
            </a:r>
            <a:r>
              <a:rPr lang="sv-SE" b="0" spc="-4" dirty="0">
                <a:solidFill>
                  <a:schemeClr val="tx1"/>
                </a:solidFill>
                <a:latin typeface="+mj-lt"/>
              </a:rPr>
              <a:t>6</a:t>
            </a:r>
            <a:endParaRPr b="0" spc="-4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14D79B6D-902E-42EB-BED8-60433EA3C2A9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38200" y="1434629"/>
            <a:ext cx="5376232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 We submitted on 20 April 2022 a proposal for EU Horizon Europe INFRADEV-1 for a design study of 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aspects of the </a:t>
            </a:r>
            <a:r>
              <a:rPr kumimoji="0" lang="en-GB" altLang="sv-S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ESSnuSB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design that have not yet been studied during 2018-2021.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sv-S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 The fact that we </a:t>
            </a:r>
            <a:r>
              <a:rPr lang="en-GB" altLang="sv-SE" dirty="0"/>
              <a:t>intend to study 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new aspects is of great significance as there is 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an EU rule that states that for one and the same project only one design-study application can be granted. 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CERN's FCC project has shown that a second grant can be obtained if new aspects are to be studied.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sv-S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 The new aspects to be studied are 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building construction, licensing and security 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that will be required at ESS and in the </a:t>
            </a:r>
            <a:r>
              <a:rPr kumimoji="0" lang="en-GB" alt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Zinkgruvan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mine, and  design a Low </a:t>
            </a:r>
            <a:r>
              <a:rPr lang="en-GB" altLang="sv-SE" dirty="0"/>
              <a:t>E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nergy </a:t>
            </a:r>
            <a:r>
              <a:rPr kumimoji="0" lang="en-GB" alt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nuSTORM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and a Low Energy Monitored Neutrino Beam </a:t>
            </a:r>
            <a:r>
              <a:rPr kumimoji="0" lang="en-GB" altLang="sv-S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for measurement of neutrino cross-sections </a:t>
            </a:r>
            <a:r>
              <a:rPr kumimoji="0" lang="en-GB" alt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and searches for sterile neutrinos.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023FE5-31FC-4E17-9CEC-E2BDC5658B9C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/>
            <a:r>
              <a:rPr lang="sv-SE"/>
              <a:t>2022-06-15</a:t>
            </a:r>
            <a:endParaRPr lang="sv-SE" spc="-5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5EB9DF-EC73-45C4-BBA8-AF691C405EE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1600"/>
            <a:fld id="{81D60167-4931-47E6-BA6A-407CBD079E47}" type="slidenum">
              <a:rPr lang="sv-SE" smtClean="0"/>
              <a:pPr marL="101600"/>
              <a:t>9</a:t>
            </a:fld>
            <a:endParaRPr lang="sv-S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753C7C1-908C-4CC5-8071-08AEDA1F908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 marR="5080" indent="168910"/>
            <a:r>
              <a:rPr lang="sv-SE" spc="-5"/>
              <a:t>Partikeldagarna 17 June 2022                                                              Tord Ekelöf, Uppsala University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1831</TotalTime>
  <Words>2399</Words>
  <Application>Microsoft Office PowerPoint</Application>
  <PresentationFormat>Widescreen</PresentationFormat>
  <Paragraphs>559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Liberation Sans</vt:lpstr>
      <vt:lpstr>Lohit Devanagari</vt:lpstr>
      <vt:lpstr>Noto Sans CJK SC</vt:lpstr>
      <vt:lpstr>Times</vt:lpstr>
      <vt:lpstr>Times New Roman</vt:lpstr>
      <vt:lpstr>Office Theme</vt:lpstr>
      <vt:lpstr>The ESS neutrino Super Beam ESSnuSB and ESSnuSB+ </vt:lpstr>
      <vt:lpstr>PowerPoint Presentation</vt:lpstr>
      <vt:lpstr>ESSnuSB lay-out atthe ESS site in Lund , Sweden</vt:lpstr>
      <vt:lpstr>PowerPoint Presentation</vt:lpstr>
      <vt:lpstr>The target station and the near detector</vt:lpstr>
      <vt:lpstr>The Neard Detector and the Far Detector</vt:lpstr>
      <vt:lpstr>Performance for CV discovery and δCP measurement</vt:lpstr>
      <vt:lpstr>   Design Study ESSνSB January 2018 - March 2022</vt:lpstr>
      <vt:lpstr>We have submitted on 20 April 2022 an INFRADEV Design Study ESSnuSB+ to EU for the period 2023-2026</vt:lpstr>
      <vt:lpstr>ESSnuSB+  participants and Work Packages</vt:lpstr>
      <vt:lpstr>WP2 ESS Site and mine site civil engineering</vt:lpstr>
      <vt:lpstr>WP4 Low Energy nuSTORM</vt:lpstr>
      <vt:lpstr>WP3 Low Energy nuSTORM target station</vt:lpstr>
      <vt:lpstr>WP5 Physics performance with ESSnuSB  including nuSTORM and ENUBET</vt:lpstr>
      <vt:lpstr>PowerPoint Presentation</vt:lpstr>
      <vt:lpstr>Use of the EU grant of 3 M€ requested for ESSnuSB+ </vt:lpstr>
      <vt:lpstr>PowerPoint Presentation</vt:lpstr>
      <vt:lpstr>PowerPoint Presentation</vt:lpstr>
      <vt:lpstr>Thank you!</vt:lpstr>
      <vt:lpstr>Back-up slides</vt:lpstr>
      <vt:lpstr>ESSnuSB in the international context – CPV discovery</vt:lpstr>
      <vt:lpstr>PowerPoint Presentation</vt:lpstr>
      <vt:lpstr>Resolution in  degrees of the measurement of δCP </vt:lpstr>
      <vt:lpstr>ESSnuSB at the second neutrino oscillation maximum</vt:lpstr>
      <vt:lpstr>Preliminary ESSnuSB investment budget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ESS neutrino Super Beam ESSnuSB and ESSnuSB+</dc:title>
  <dc:creator>Tord Ekelöf</dc:creator>
  <cp:lastModifiedBy>Tord Ekelöf</cp:lastModifiedBy>
  <cp:revision>108</cp:revision>
  <dcterms:created xsi:type="dcterms:W3CDTF">2022-03-27T18:22:57Z</dcterms:created>
  <dcterms:modified xsi:type="dcterms:W3CDTF">2022-06-16T21:43:47Z</dcterms:modified>
</cp:coreProperties>
</file>