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4" r:id="rId1"/>
    <p:sldMasterId id="2147483752" r:id="rId2"/>
    <p:sldMasterId id="2147483702" r:id="rId3"/>
    <p:sldMasterId id="2147483694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258" r:id="rId7"/>
    <p:sldId id="275" r:id="rId8"/>
    <p:sldId id="259" r:id="rId9"/>
    <p:sldId id="260" r:id="rId10"/>
    <p:sldId id="261" r:id="rId11"/>
    <p:sldId id="262" r:id="rId12"/>
    <p:sldId id="263" r:id="rId13"/>
    <p:sldId id="269" r:id="rId14"/>
    <p:sldId id="266" r:id="rId15"/>
    <p:sldId id="268" r:id="rId16"/>
    <p:sldId id="267" r:id="rId17"/>
    <p:sldId id="270" r:id="rId18"/>
    <p:sldId id="265" r:id="rId19"/>
    <p:sldId id="271" r:id="rId20"/>
    <p:sldId id="272" r:id="rId21"/>
    <p:sldId id="273" r:id="rId22"/>
  </p:sldIdLst>
  <p:sldSz cx="12192000" cy="6858000"/>
  <p:notesSz cx="6858000" cy="9144000"/>
  <p:defaultTextStyle>
    <a:defPPr>
      <a:defRPr lang="sv-SE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42" autoAdjust="0"/>
    <p:restoredTop sz="96405"/>
  </p:normalViewPr>
  <p:slideViewPr>
    <p:cSldViewPr>
      <p:cViewPr varScale="1">
        <p:scale>
          <a:sx n="131" d="100"/>
          <a:sy n="131" d="100"/>
        </p:scale>
        <p:origin x="776" y="1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5DE67-2EA6-4809-AA89-F57164F32371}" type="datetimeFigureOut">
              <a:rPr lang="sv-SE" smtClean="0"/>
              <a:t>2022-06-15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444FA-FFCC-46FC-9553-688432611A1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9202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0B7E-7A17-47E8-A5AB-33071C0C8AAA}" type="datetimeFigureOut">
              <a:rPr lang="sv-SE" smtClean="0"/>
              <a:pPr/>
              <a:t>2022-06-15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64AB5-3208-46EB-A2CB-53BA67DEFF1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4473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FD45CDE0-A803-4208-A8E6-DEDA882F4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8889" b="19153"/>
          <a:stretch/>
        </p:blipFill>
        <p:spPr>
          <a:xfrm>
            <a:off x="2436000" y="954000"/>
            <a:ext cx="9756000" cy="590400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44000" y="2437200"/>
            <a:ext cx="8841600" cy="1425600"/>
          </a:xfrm>
          <a:prstGeom prst="rect">
            <a:avLst/>
          </a:prstGeom>
        </p:spPr>
        <p:txBody>
          <a:bodyPr lIns="72000" tIns="36000" rIns="72000" bIns="36000" anchor="ctr" anchorCtr="0">
            <a:noAutofit/>
          </a:bodyPr>
          <a:lstStyle>
            <a:lvl1pPr algn="l">
              <a:defRPr sz="4700" b="0"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44000" y="3859200"/>
            <a:ext cx="8841600" cy="116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3867"/>
              </a:lnSpc>
              <a:spcBef>
                <a:spcPts val="640"/>
              </a:spcBef>
              <a:buNone/>
              <a:defRPr sz="2400">
                <a:solidFill>
                  <a:schemeClr val="accent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35657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hree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44000" y="1604797"/>
            <a:ext cx="8841600" cy="1425600"/>
          </a:xfrm>
          <a:prstGeom prst="rect">
            <a:avLst/>
          </a:prstGeom>
        </p:spPr>
        <p:txBody>
          <a:bodyPr lIns="72000" tIns="36000" rIns="72000" bIns="36000" anchor="ctr" anchorCtr="0">
            <a:noAutofit/>
          </a:bodyPr>
          <a:lstStyle>
            <a:lvl1pPr algn="l">
              <a:defRPr sz="4700" b="0"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344000" y="3026797"/>
            <a:ext cx="8841600" cy="116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3867"/>
              </a:lnSpc>
              <a:spcBef>
                <a:spcPts val="640"/>
              </a:spcBef>
              <a:buNone/>
              <a:defRPr sz="2400">
                <a:solidFill>
                  <a:schemeClr val="accent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E4649F-EE90-4BB6-83BB-8FA662D4CC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4085" y="4228779"/>
            <a:ext cx="8841316" cy="116628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3F98B44-9201-48EE-9CC1-1EB2E25099C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C68B9D7-F038-CC45-9BE2-A4712D5DF191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111ADCA-FF84-4ECB-8C28-5F0BD111AC1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B8C4580-52FE-47F7-B551-9AECFE9BE46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2056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8" y="620688"/>
            <a:ext cx="10657184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7408" y="1484688"/>
            <a:ext cx="10657184" cy="4320576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AE0674A-1A4D-4307-A3FA-2F44AD1E7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43FEB-D611-ED47-9067-CA9347A83F1A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86871192-6687-44C4-895D-F7DF3B423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BC40C095-18B8-4B0A-A043-4FDCF96CE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620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59600" y="613224"/>
            <a:ext cx="9134400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11" name="Platshållare för innehåll 2">
            <a:extLst>
              <a:ext uri="{FF2B5EF4-FFF2-40B4-BE49-F238E27FC236}">
                <a16:creationId xmlns:a16="http://schemas.microsoft.com/office/drawing/2014/main" id="{B285DEFE-682B-4486-B515-28B9BF856C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9600" y="1526400"/>
            <a:ext cx="5198400" cy="4320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67"/>
            </a:lvl2pPr>
            <a:lvl3pPr>
              <a:defRPr sz="1333"/>
            </a:lvl3pPr>
            <a:lvl4pPr>
              <a:defRPr sz="1067"/>
            </a:lvl4pPr>
            <a:lvl5pPr>
              <a:defRPr sz="10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2" name="Platshållare för innehåll 3">
            <a:extLst>
              <a:ext uri="{FF2B5EF4-FFF2-40B4-BE49-F238E27FC236}">
                <a16:creationId xmlns:a16="http://schemas.microsoft.com/office/drawing/2014/main" id="{2D12452E-E55B-4D10-B122-401A78AEA3E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95600" y="1526400"/>
            <a:ext cx="5198400" cy="4320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67"/>
            </a:lvl2pPr>
            <a:lvl3pPr>
              <a:defRPr sz="1333"/>
            </a:lvl3pPr>
            <a:lvl4pPr>
              <a:defRPr sz="1067"/>
            </a:lvl4pPr>
            <a:lvl5pPr>
              <a:defRPr sz="10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	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AA886C50-2996-4A7A-9F10-D6BD796E4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FFED-1997-804F-A71A-21E07CE4756D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043F590-9069-4FBB-B9BB-5A11548AD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6EEC4A0D-7213-40BC-A95C-8CD77DB9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01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aptio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7" y="620688"/>
            <a:ext cx="10599253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7407" y="1484688"/>
            <a:ext cx="10599253" cy="4392584"/>
          </a:xfrm>
          <a:prstGeom prst="rect">
            <a:avLst/>
          </a:prstGeom>
        </p:spPr>
        <p:txBody>
          <a:bodyPr/>
          <a:lstStyle>
            <a:lvl1pPr marL="2117" indent="-2117">
              <a:lnSpc>
                <a:spcPts val="3467"/>
              </a:lnSpc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92B6CF33-29D0-49D0-A5A4-A4A407A18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9AEA-D727-2145-99D1-5EC9039186CB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04BDDD97-37F0-49BC-A03C-40453EBFC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0C254B00-5435-4C63-99A0-CA227D59D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7417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95400" y="620688"/>
            <a:ext cx="6254400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95400" y="1484688"/>
            <a:ext cx="6254400" cy="4320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7132199" y="638688"/>
            <a:ext cx="4234461" cy="5166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8" name="Platshållare för datum 7">
            <a:extLst>
              <a:ext uri="{FF2B5EF4-FFF2-40B4-BE49-F238E27FC236}">
                <a16:creationId xmlns:a16="http://schemas.microsoft.com/office/drawing/2014/main" id="{9357DFBE-68A5-42AF-9F26-38FB71DAD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0246-0998-D04D-A413-15E0A1F38A43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9" name="Platshållare för sidfot 8">
            <a:extLst>
              <a:ext uri="{FF2B5EF4-FFF2-40B4-BE49-F238E27FC236}">
                <a16:creationId xmlns:a16="http://schemas.microsoft.com/office/drawing/2014/main" id="{A3592AF4-F4D6-49D2-875D-DEA7EE792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10" name="Platshållare för bildnummer 9">
            <a:extLst>
              <a:ext uri="{FF2B5EF4-FFF2-40B4-BE49-F238E27FC236}">
                <a16:creationId xmlns:a16="http://schemas.microsoft.com/office/drawing/2014/main" id="{9F811577-0A6B-4206-943D-B17C27DA5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600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36519" y="620688"/>
            <a:ext cx="10697507" cy="5256584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01169D8-DFB3-44DE-B5BC-1E5C0F731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C2AA-2FBB-7846-818D-D6D8975AA64A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748E962-572D-4800-A4D7-46D2713E0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FB5369E9-821C-40AB-B6B0-71FEF67AE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086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 hidden="1">
            <a:extLst>
              <a:ext uri="{FF2B5EF4-FFF2-40B4-BE49-F238E27FC236}">
                <a16:creationId xmlns:a16="http://schemas.microsoft.com/office/drawing/2014/main" id="{20AC370F-3234-4152-894F-485170C285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sz="1800" dirty="0">
                <a:effectLst/>
                <a:latin typeface="Calibri" panose="020F0502020204030204" pitchFamily="34" charset="0"/>
              </a:rPr>
              <a:t>Blank layout page</a:t>
            </a:r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3547C60-D8C8-4A70-999B-0A579ABA8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CF63-4904-A94E-934A-43C7AD6F53BC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704B980-FBC2-4F92-B9A4-1C13D6515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87A8C43B-5995-4840-8719-314D52812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905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B350924D-120F-4541-8499-21D99ECFDC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19" b="19186"/>
          <a:stretch/>
        </p:blipFill>
        <p:spPr>
          <a:xfrm>
            <a:off x="2431921" y="954000"/>
            <a:ext cx="9756000" cy="590399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44000" y="2437200"/>
            <a:ext cx="8841600" cy="1425600"/>
          </a:xfrm>
          <a:prstGeom prst="rect">
            <a:avLst/>
          </a:prstGeom>
        </p:spPr>
        <p:txBody>
          <a:bodyPr lIns="72000" tIns="36000" rIns="72000" bIns="36000" anchor="ctr" anchorCtr="0">
            <a:noAutofit/>
          </a:bodyPr>
          <a:lstStyle>
            <a:lvl1pPr algn="l">
              <a:defRPr sz="4700" b="0"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44000" y="3859200"/>
            <a:ext cx="8841600" cy="116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3867"/>
              </a:lnSpc>
              <a:spcBef>
                <a:spcPts val="640"/>
              </a:spcBef>
              <a:buNone/>
              <a:defRPr sz="240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29229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hree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44000" y="1604797"/>
            <a:ext cx="8841600" cy="1425600"/>
          </a:xfrm>
          <a:prstGeom prst="rect">
            <a:avLst/>
          </a:prstGeom>
        </p:spPr>
        <p:txBody>
          <a:bodyPr lIns="72000" tIns="36000" rIns="72000" bIns="36000" anchor="ctr" anchorCtr="0">
            <a:noAutofit/>
          </a:bodyPr>
          <a:lstStyle>
            <a:lvl1pPr algn="l">
              <a:defRPr sz="4700" b="0"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44000" y="3026797"/>
            <a:ext cx="8841600" cy="116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3867"/>
              </a:lnSpc>
              <a:spcBef>
                <a:spcPts val="640"/>
              </a:spcBef>
              <a:buNone/>
              <a:defRPr sz="240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E4649F-EE90-4BB6-83BB-8FA662D4CC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4085" y="4228779"/>
            <a:ext cx="8841316" cy="116628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14" name="Platshållare för datum 13">
            <a:extLst>
              <a:ext uri="{FF2B5EF4-FFF2-40B4-BE49-F238E27FC236}">
                <a16:creationId xmlns:a16="http://schemas.microsoft.com/office/drawing/2014/main" id="{B4DB8ACC-B422-4480-9A12-41380C3B8AB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71B3FAC-E74B-194C-9146-C2FCE67DD353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15" name="Platshållare för sidfot 14">
            <a:extLst>
              <a:ext uri="{FF2B5EF4-FFF2-40B4-BE49-F238E27FC236}">
                <a16:creationId xmlns:a16="http://schemas.microsoft.com/office/drawing/2014/main" id="{5469BC3A-510E-4556-8047-BD5B242EE39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16" name="Platshållare för bildnummer 15">
            <a:extLst>
              <a:ext uri="{FF2B5EF4-FFF2-40B4-BE49-F238E27FC236}">
                <a16:creationId xmlns:a16="http://schemas.microsoft.com/office/drawing/2014/main" id="{A5DE96C7-B4D8-41E2-B21B-240A52CAD6F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329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aption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10657184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7408" y="1268664"/>
            <a:ext cx="10657184" cy="4392584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3" name="Platshållare för datum 12">
            <a:extLst>
              <a:ext uri="{FF2B5EF4-FFF2-40B4-BE49-F238E27FC236}">
                <a16:creationId xmlns:a16="http://schemas.microsoft.com/office/drawing/2014/main" id="{EA6A9F15-C0BA-41E4-9F9F-2D6490281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3A76-C2B1-9048-99B8-042B1F36D8F8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14" name="Platshållare för sidfot 13">
            <a:extLst>
              <a:ext uri="{FF2B5EF4-FFF2-40B4-BE49-F238E27FC236}">
                <a16:creationId xmlns:a16="http://schemas.microsoft.com/office/drawing/2014/main" id="{1E86CEA9-3DA4-401E-A774-7CA1FABA9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15" name="Platshållare för bildnummer 14">
            <a:extLst>
              <a:ext uri="{FF2B5EF4-FFF2-40B4-BE49-F238E27FC236}">
                <a16:creationId xmlns:a16="http://schemas.microsoft.com/office/drawing/2014/main" id="{74F94F0E-8ACE-4AA9-9AD3-9475BF069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062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hree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44000" y="1604797"/>
            <a:ext cx="8841600" cy="1425600"/>
          </a:xfrm>
          <a:prstGeom prst="rect">
            <a:avLst/>
          </a:prstGeom>
        </p:spPr>
        <p:txBody>
          <a:bodyPr lIns="72000" tIns="36000" rIns="72000" bIns="36000" anchor="ctr" anchorCtr="0">
            <a:noAutofit/>
          </a:bodyPr>
          <a:lstStyle>
            <a:lvl1pPr algn="l">
              <a:defRPr sz="4700" b="0"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44000" y="3026797"/>
            <a:ext cx="8841600" cy="116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3867"/>
              </a:lnSpc>
              <a:spcBef>
                <a:spcPts val="640"/>
              </a:spcBef>
              <a:buNone/>
              <a:defRPr sz="2400">
                <a:solidFill>
                  <a:schemeClr val="accent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E4649F-EE90-4BB6-83BB-8FA662D4CC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4085" y="4228779"/>
            <a:ext cx="8841316" cy="116628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latshållare för datum 10">
            <a:extLst>
              <a:ext uri="{FF2B5EF4-FFF2-40B4-BE49-F238E27FC236}">
                <a16:creationId xmlns:a16="http://schemas.microsoft.com/office/drawing/2014/main" id="{37B98AF1-DCF0-44BC-A7E8-5D0DA11F853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8A67AE2-4D18-E14B-82ED-A3E9F53DC967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12" name="Platshållare för sidfot 11">
            <a:extLst>
              <a:ext uri="{FF2B5EF4-FFF2-40B4-BE49-F238E27FC236}">
                <a16:creationId xmlns:a16="http://schemas.microsoft.com/office/drawing/2014/main" id="{C1BEC921-7BCF-4AC5-85FC-75A564138EB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13" name="Platshållare för bildnummer 12">
            <a:extLst>
              <a:ext uri="{FF2B5EF4-FFF2-40B4-BE49-F238E27FC236}">
                <a16:creationId xmlns:a16="http://schemas.microsoft.com/office/drawing/2014/main" id="{4C9396D5-4AA7-4A1A-A86F-9A344F25A45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77615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7" y="404664"/>
            <a:ext cx="10599253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67408" y="1268664"/>
            <a:ext cx="5112568" cy="4320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67"/>
            </a:lvl2pPr>
            <a:lvl3pPr>
              <a:defRPr sz="1333"/>
            </a:lvl3pPr>
            <a:lvl4pPr>
              <a:defRPr sz="1067"/>
            </a:lvl4pPr>
            <a:lvl5pPr>
              <a:defRPr sz="10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66939" y="1268664"/>
            <a:ext cx="5357653" cy="4320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67"/>
            </a:lvl2pPr>
            <a:lvl3pPr>
              <a:defRPr sz="1333"/>
            </a:lvl3pPr>
            <a:lvl4pPr>
              <a:defRPr sz="1067"/>
            </a:lvl4pPr>
            <a:lvl5pPr>
              <a:defRPr sz="10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8" name="Platshållare för datum 7">
            <a:extLst>
              <a:ext uri="{FF2B5EF4-FFF2-40B4-BE49-F238E27FC236}">
                <a16:creationId xmlns:a16="http://schemas.microsoft.com/office/drawing/2014/main" id="{C237CFD2-A0F6-44B0-B6AA-5286C8257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F50F-5B93-F14F-80D0-EB6D98CF815B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9" name="Platshållare för sidfot 8">
            <a:extLst>
              <a:ext uri="{FF2B5EF4-FFF2-40B4-BE49-F238E27FC236}">
                <a16:creationId xmlns:a16="http://schemas.microsoft.com/office/drawing/2014/main" id="{FBC30481-A838-48D3-A8DF-FA597FA53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10" name="Platshållare för bildnummer 9">
            <a:extLst>
              <a:ext uri="{FF2B5EF4-FFF2-40B4-BE49-F238E27FC236}">
                <a16:creationId xmlns:a16="http://schemas.microsoft.com/office/drawing/2014/main" id="{A213393E-EEEF-402E-87BB-73F8268E8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32631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aptio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10657184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7408" y="1268664"/>
            <a:ext cx="10657184" cy="4320576"/>
          </a:xfrm>
          <a:prstGeom prst="rect">
            <a:avLst/>
          </a:prstGeom>
        </p:spPr>
        <p:txBody>
          <a:bodyPr/>
          <a:lstStyle>
            <a:lvl1pPr marL="2117" indent="-2117">
              <a:lnSpc>
                <a:spcPts val="3467"/>
              </a:lnSpc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Platshållare för datum 9">
            <a:extLst>
              <a:ext uri="{FF2B5EF4-FFF2-40B4-BE49-F238E27FC236}">
                <a16:creationId xmlns:a16="http://schemas.microsoft.com/office/drawing/2014/main" id="{EA93ED39-97C0-4517-AE46-3C5FF55E3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12CD-6686-2A47-9D04-09C35B23D78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11" name="Platshållare för sidfot 10">
            <a:extLst>
              <a:ext uri="{FF2B5EF4-FFF2-40B4-BE49-F238E27FC236}">
                <a16:creationId xmlns:a16="http://schemas.microsoft.com/office/drawing/2014/main" id="{3A610901-F37E-45D6-AE26-2763E0E43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12" name="Platshållare för bildnummer 11">
            <a:extLst>
              <a:ext uri="{FF2B5EF4-FFF2-40B4-BE49-F238E27FC236}">
                <a16:creationId xmlns:a16="http://schemas.microsoft.com/office/drawing/2014/main" id="{8105689F-46F3-4834-A934-8DBDC4101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060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6254400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767408" y="1268664"/>
            <a:ext cx="6254400" cy="4320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7204208" y="422664"/>
            <a:ext cx="4080000" cy="5166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8" name="Platshållare för datum 7">
            <a:extLst>
              <a:ext uri="{FF2B5EF4-FFF2-40B4-BE49-F238E27FC236}">
                <a16:creationId xmlns:a16="http://schemas.microsoft.com/office/drawing/2014/main" id="{D53418CE-9959-416C-88F8-199090335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FB9E-8463-A64A-ACDC-0E8B388BA8B1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9" name="Platshållare för sidfot 8">
            <a:extLst>
              <a:ext uri="{FF2B5EF4-FFF2-40B4-BE49-F238E27FC236}">
                <a16:creationId xmlns:a16="http://schemas.microsoft.com/office/drawing/2014/main" id="{2C09F63C-4E37-41DF-B9BA-AF54645C3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10" name="Platshållare för bildnummer 9">
            <a:extLst>
              <a:ext uri="{FF2B5EF4-FFF2-40B4-BE49-F238E27FC236}">
                <a16:creationId xmlns:a16="http://schemas.microsoft.com/office/drawing/2014/main" id="{9F5EBEBF-F129-47C6-8F1A-067C5C18B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914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7408" y="404664"/>
            <a:ext cx="10657184" cy="5184576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E1EFA97-C250-475D-A23D-738E53BC1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5963-CF3B-094E-ADB0-549E35E340ED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87D9141-990C-4C04-94BE-7128A7140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23BF655-7719-418D-85F3-2E6725FB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1941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 hidden="1">
            <a:extLst>
              <a:ext uri="{FF2B5EF4-FFF2-40B4-BE49-F238E27FC236}">
                <a16:creationId xmlns:a16="http://schemas.microsoft.com/office/drawing/2014/main" id="{B3E8D811-1B09-40A6-A684-794189B89C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sz="1800" dirty="0">
                <a:effectLst/>
                <a:latin typeface="Calibri" panose="020F0502020204030204" pitchFamily="34" charset="0"/>
              </a:rPr>
              <a:t>Blank layout page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56C899EB-1B77-493C-801A-CC35970EF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85B4-F541-9746-AE7C-2D66F9615BA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27FA9BB0-E1FD-4358-92E5-F7C852C90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267DDA0-D4AD-4291-B366-AD2BA8440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01119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2FBBB63D-B9B4-4C99-A1DA-82D4C16680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" r="2746" b="22416"/>
          <a:stretch/>
        </p:blipFill>
        <p:spPr>
          <a:xfrm>
            <a:off x="3552000" y="476672"/>
            <a:ext cx="8640000" cy="637200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44000" y="2437200"/>
            <a:ext cx="8841600" cy="1425600"/>
          </a:xfrm>
        </p:spPr>
        <p:txBody>
          <a:bodyPr lIns="72000" tIns="36000" rIns="72000" bIns="36000" anchor="ctr" anchorCtr="0">
            <a:noAutofit/>
          </a:bodyPr>
          <a:lstStyle>
            <a:lvl1pPr algn="l">
              <a:defRPr sz="4700" b="0"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44000" y="3859200"/>
            <a:ext cx="8841600" cy="1166400"/>
          </a:xfrm>
        </p:spPr>
        <p:txBody>
          <a:bodyPr>
            <a:normAutofit/>
          </a:bodyPr>
          <a:lstStyle>
            <a:lvl1pPr marL="0" indent="0" algn="l">
              <a:lnSpc>
                <a:spcPts val="3867"/>
              </a:lnSpc>
              <a:spcBef>
                <a:spcPts val="640"/>
              </a:spcBef>
              <a:buNone/>
              <a:defRPr sz="240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122696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hree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44000" y="1604797"/>
            <a:ext cx="8841600" cy="1425600"/>
          </a:xfrm>
          <a:prstGeom prst="rect">
            <a:avLst/>
          </a:prstGeom>
        </p:spPr>
        <p:txBody>
          <a:bodyPr lIns="72000" tIns="36000" rIns="72000" bIns="36000" anchor="ctr" anchorCtr="0">
            <a:noAutofit/>
          </a:bodyPr>
          <a:lstStyle>
            <a:lvl1pPr algn="l">
              <a:defRPr sz="4700" b="0"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44000" y="3026797"/>
            <a:ext cx="8841600" cy="116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3867"/>
              </a:lnSpc>
              <a:spcBef>
                <a:spcPts val="640"/>
              </a:spcBef>
              <a:buNone/>
              <a:defRPr sz="240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E4649F-EE90-4BB6-83BB-8FA662D4CC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4085" y="4228779"/>
            <a:ext cx="8841316" cy="116628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7477145-A052-421A-850A-FB3FD2CF10F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1C58308-8521-C84F-BC45-F29668AF5CF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E575810-DFD3-418A-8764-A3F594BCC50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25752B0-EC63-48B3-A8E7-E89757EA0E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283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aption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10657184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7408" y="1268664"/>
            <a:ext cx="10657184" cy="4320576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7BBA7E9-82CC-42E6-B5F9-4B1EE73EC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2E9B-1867-C74C-921D-38E529C6C32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512D7AF-7E11-4AAF-A7CA-1AABE307D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11C02B3-53D2-4636-A222-D8243777D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2565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10657184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DB1874E8-CD8D-4477-AB34-39AE347E1A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7408" y="1268664"/>
            <a:ext cx="5112568" cy="4320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67"/>
            </a:lvl2pPr>
            <a:lvl3pPr>
              <a:defRPr sz="1333"/>
            </a:lvl3pPr>
            <a:lvl4pPr>
              <a:defRPr sz="1067"/>
            </a:lvl4pPr>
            <a:lvl5pPr>
              <a:defRPr sz="10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2" name="Platshållare för innehåll 3">
            <a:extLst>
              <a:ext uri="{FF2B5EF4-FFF2-40B4-BE49-F238E27FC236}">
                <a16:creationId xmlns:a16="http://schemas.microsoft.com/office/drawing/2014/main" id="{AEB0D2F4-9137-4388-AA9F-99A084B63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6939" y="1268664"/>
            <a:ext cx="5357653" cy="4320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67"/>
            </a:lvl2pPr>
            <a:lvl3pPr>
              <a:defRPr sz="1333"/>
            </a:lvl3pPr>
            <a:lvl4pPr>
              <a:defRPr sz="1067"/>
            </a:lvl4pPr>
            <a:lvl5pPr>
              <a:defRPr sz="10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A9B70A2-F404-4628-AB5A-1B6592538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F17E-40B3-324E-B4B7-8F625F81E0C4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DA296F6-1EF3-4A44-AE9E-57573182D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CF13435F-05FD-4477-9042-703026F78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3041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aptio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10657184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7408" y="1268664"/>
            <a:ext cx="10657184" cy="4320576"/>
          </a:xfrm>
          <a:prstGeom prst="rect">
            <a:avLst/>
          </a:prstGeom>
        </p:spPr>
        <p:txBody>
          <a:bodyPr/>
          <a:lstStyle>
            <a:lvl1pPr marL="2117" indent="-2117">
              <a:lnSpc>
                <a:spcPts val="3467"/>
              </a:lnSpc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19C58DE-F91C-4B58-8316-500239B67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9E9AF-FE60-BF4B-BF2F-97FBF4B77A47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FA008C1-FD9B-463C-906C-9E953382C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2168477-52B0-4A2D-85C3-E6C1D597D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405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8" y="620688"/>
            <a:ext cx="10657184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7408" y="1484688"/>
            <a:ext cx="10657184" cy="4320576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5840849-D6CE-4422-942C-F20D4F9C0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6BA56-C560-F545-BB9E-F11060C61A0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33EA6B1E-1BB7-4AD5-A566-F6D429031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Fysikdagarna</a:t>
            </a:r>
            <a:r>
              <a:rPr lang="en-US" dirty="0"/>
              <a:t> 2022, Lund</a:t>
            </a:r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40B9346F-2EFC-40F6-9E50-179582822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2753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8" y="404664"/>
            <a:ext cx="6254400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767408" y="1268664"/>
            <a:ext cx="6254400" cy="4320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7204208" y="422664"/>
            <a:ext cx="4080000" cy="5166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1DA92919-E421-4324-9FFE-D0FA2CB06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8D8B6-4C2F-CF49-BB6C-2A789CA83E95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8871409-5FD8-4B30-8DC5-0B21015BA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D3FCCC-E456-4BE9-ABD3-C62C6054B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7135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7408" y="404664"/>
            <a:ext cx="10657184" cy="5184576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BA0872AB-182B-472C-ADBD-7404FFF9B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ED028-029B-F440-AAFD-324B0DA4431F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CB833976-CC25-4671-9881-293853BBD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21D45E4F-E2BD-4B30-BDF7-1DAD5230F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8446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 hidden="1">
            <a:extLst>
              <a:ext uri="{FF2B5EF4-FFF2-40B4-BE49-F238E27FC236}">
                <a16:creationId xmlns:a16="http://schemas.microsoft.com/office/drawing/2014/main" id="{6B25D542-6692-4905-AF75-62F23BEC13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sz="1800" dirty="0">
                <a:effectLst/>
                <a:latin typeface="Calibri" panose="020F0502020204030204" pitchFamily="34" charset="0"/>
              </a:rPr>
              <a:t>Blank layout page</a:t>
            </a:r>
            <a:endParaRPr lang="sv-SE" dirty="0"/>
          </a:p>
        </p:txBody>
      </p:sp>
      <p:sp>
        <p:nvSpPr>
          <p:cNvPr id="8" name="Platshållare för datum 7">
            <a:extLst>
              <a:ext uri="{FF2B5EF4-FFF2-40B4-BE49-F238E27FC236}">
                <a16:creationId xmlns:a16="http://schemas.microsoft.com/office/drawing/2014/main" id="{86B1059F-99D5-4531-B796-5203C716C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3350-8383-E243-AFC3-B894939DCD93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9" name="Platshållare för sidfot 8">
            <a:extLst>
              <a:ext uri="{FF2B5EF4-FFF2-40B4-BE49-F238E27FC236}">
                <a16:creationId xmlns:a16="http://schemas.microsoft.com/office/drawing/2014/main" id="{1423A9BF-C3ED-4571-BE82-2D360D3DB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</a:p>
        </p:txBody>
      </p:sp>
      <p:sp>
        <p:nvSpPr>
          <p:cNvPr id="10" name="Platshållare för bildnummer 9">
            <a:extLst>
              <a:ext uri="{FF2B5EF4-FFF2-40B4-BE49-F238E27FC236}">
                <a16:creationId xmlns:a16="http://schemas.microsoft.com/office/drawing/2014/main" id="{B1018F30-403F-4134-B688-AEAC96C31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832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7" y="620688"/>
            <a:ext cx="10666619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59600" y="1526400"/>
            <a:ext cx="5198400" cy="4320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67"/>
            </a:lvl2pPr>
            <a:lvl3pPr>
              <a:defRPr sz="1333"/>
            </a:lvl3pPr>
            <a:lvl4pPr>
              <a:defRPr sz="1067"/>
            </a:lvl4pPr>
            <a:lvl5pPr>
              <a:defRPr sz="10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6195600" y="1526400"/>
            <a:ext cx="5198400" cy="43205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67"/>
            </a:lvl2pPr>
            <a:lvl3pPr>
              <a:defRPr sz="1333"/>
            </a:lvl3pPr>
            <a:lvl4pPr>
              <a:defRPr sz="1067"/>
            </a:lvl4pPr>
            <a:lvl5pPr>
              <a:defRPr sz="10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	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8" name="Platshållare för datum 7">
            <a:extLst>
              <a:ext uri="{FF2B5EF4-FFF2-40B4-BE49-F238E27FC236}">
                <a16:creationId xmlns:a16="http://schemas.microsoft.com/office/drawing/2014/main" id="{2ED38748-C60D-47E5-A7B1-3A87870A0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38DB3-7DBD-9448-B136-D7878ACBB1D4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9" name="Platshållare för sidfot 8">
            <a:extLst>
              <a:ext uri="{FF2B5EF4-FFF2-40B4-BE49-F238E27FC236}">
                <a16:creationId xmlns:a16="http://schemas.microsoft.com/office/drawing/2014/main" id="{E3A8C15B-C94E-4BD9-AA36-24E1D983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Fysikdagarna</a:t>
            </a:r>
            <a:r>
              <a:rPr lang="en-US" dirty="0"/>
              <a:t> 2022, Lund</a:t>
            </a:r>
          </a:p>
        </p:txBody>
      </p:sp>
      <p:sp>
        <p:nvSpPr>
          <p:cNvPr id="10" name="Platshållare för bildnummer 9">
            <a:extLst>
              <a:ext uri="{FF2B5EF4-FFF2-40B4-BE49-F238E27FC236}">
                <a16:creationId xmlns:a16="http://schemas.microsoft.com/office/drawing/2014/main" id="{CD2B1A8B-4051-47FE-97E1-97376A3F9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022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aptio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8" y="620688"/>
            <a:ext cx="10657184" cy="1087078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7408" y="1484688"/>
            <a:ext cx="10657184" cy="4392584"/>
          </a:xfrm>
          <a:prstGeom prst="rect">
            <a:avLst/>
          </a:prstGeom>
        </p:spPr>
        <p:txBody>
          <a:bodyPr/>
          <a:lstStyle>
            <a:lvl1pPr marL="2117" indent="-2117">
              <a:lnSpc>
                <a:spcPts val="3467"/>
              </a:lnSpc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A8D88548-D638-4529-9E26-6F2B2D621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74DD-34C9-8B45-9DC8-EB83266AF551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EF481914-33EC-4F79-8A2B-8C3545BB5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Fysikdagarna</a:t>
            </a:r>
            <a:r>
              <a:rPr lang="en-US" dirty="0"/>
              <a:t> 2022, Lund</a:t>
            </a:r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5C9BE7F4-AFB6-422A-87DC-0FEAC6E5B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211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7408" y="620688"/>
            <a:ext cx="6254400" cy="79560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767408" y="1484688"/>
            <a:ext cx="6254400" cy="43925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7204208" y="638688"/>
            <a:ext cx="4220384" cy="52385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0C667A3-D256-4DB4-BCB6-42084EC92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4983-04ED-594F-8590-4BD71B145E59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B72E058-98B8-4BAD-8086-56D855A32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Fysikdagarna</a:t>
            </a:r>
            <a:r>
              <a:rPr lang="en-US" dirty="0"/>
              <a:t> 2022, Lund</a:t>
            </a:r>
          </a:p>
        </p:txBody>
      </p:sp>
      <p:sp>
        <p:nvSpPr>
          <p:cNvPr id="10" name="Platshållare för bildnummer 9">
            <a:extLst>
              <a:ext uri="{FF2B5EF4-FFF2-40B4-BE49-F238E27FC236}">
                <a16:creationId xmlns:a16="http://schemas.microsoft.com/office/drawing/2014/main" id="{69877C16-A68C-420A-9DDC-14FA638AA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55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7408" y="620688"/>
            <a:ext cx="10657184" cy="5256584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5AF036A-A79C-4A67-9E5C-1CC70D7EC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736B-3E03-084C-B756-7E084C6001B6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9D038962-8934-4383-887E-E9EDE9D70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Fysikdagarna</a:t>
            </a:r>
            <a:r>
              <a:rPr lang="en-US" dirty="0"/>
              <a:t> 2022, Lund</a:t>
            </a:r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43E0F57A-29EA-46FE-B695-1ABE656CD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329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 hidden="1">
            <a:extLst>
              <a:ext uri="{FF2B5EF4-FFF2-40B4-BE49-F238E27FC236}">
                <a16:creationId xmlns:a16="http://schemas.microsoft.com/office/drawing/2014/main" id="{D7557B7F-9EA8-4965-B052-0F2E7DDEFB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sz="1800" dirty="0">
                <a:effectLst/>
                <a:latin typeface="Calibri" panose="020F0502020204030204" pitchFamily="34" charset="0"/>
              </a:rPr>
              <a:t>Blank layout page</a:t>
            </a:r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1F9ED5A-6740-408A-8509-33D371E94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A46A-6692-1A43-9BED-B486723B72D1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00C6D7C2-A2FD-45E3-B559-E7D387C03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Fysikdagarna</a:t>
            </a:r>
            <a:r>
              <a:rPr lang="en-US" dirty="0"/>
              <a:t> 2022, Lund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D5914AE-B64F-4D6D-BECE-5BFC59208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938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BE0FFCA5-5015-4C9F-92F9-E068B8203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5" b="22383"/>
          <a:stretch/>
        </p:blipFill>
        <p:spPr>
          <a:xfrm>
            <a:off x="3552000" y="486000"/>
            <a:ext cx="8640000" cy="637200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344000" y="2437200"/>
            <a:ext cx="8841600" cy="1425600"/>
          </a:xfrm>
          <a:prstGeom prst="rect">
            <a:avLst/>
          </a:prstGeom>
        </p:spPr>
        <p:txBody>
          <a:bodyPr lIns="72000" tIns="36000" rIns="72000" bIns="36000" anchor="ctr" anchorCtr="0">
            <a:noAutofit/>
          </a:bodyPr>
          <a:lstStyle>
            <a:lvl1pPr algn="l">
              <a:defRPr sz="4700" b="0"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44000" y="3859200"/>
            <a:ext cx="8841600" cy="116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3867"/>
              </a:lnSpc>
              <a:spcBef>
                <a:spcPts val="640"/>
              </a:spcBef>
              <a:buNone/>
              <a:defRPr sz="2400">
                <a:solidFill>
                  <a:schemeClr val="accent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37292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786875" y="620688"/>
            <a:ext cx="10561173" cy="795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idx="1"/>
          </p:nvPr>
        </p:nvSpPr>
        <p:spPr>
          <a:xfrm>
            <a:off x="768261" y="1526424"/>
            <a:ext cx="10598400" cy="431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pic>
        <p:nvPicPr>
          <p:cNvPr id="8" name="Bild 2" descr="Logotype Stockholm university.">
            <a:extLst>
              <a:ext uri="{FF2B5EF4-FFF2-40B4-BE49-F238E27FC236}">
                <a16:creationId xmlns:a16="http://schemas.microsoft.com/office/drawing/2014/main" id="{0C18FF19-3490-4E37-8970-A0D928D9808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88000" y="5994000"/>
            <a:ext cx="1831869" cy="576000"/>
          </a:xfrm>
          <a:prstGeom prst="rect">
            <a:avLst/>
          </a:prstGeom>
        </p:spPr>
      </p:pic>
      <p:sp>
        <p:nvSpPr>
          <p:cNvPr id="15" name="Platshållare för datum 3">
            <a:extLst>
              <a:ext uri="{FF2B5EF4-FFF2-40B4-BE49-F238E27FC236}">
                <a16:creationId xmlns:a16="http://schemas.microsoft.com/office/drawing/2014/main" id="{D71ABA4B-5E68-4B77-BE95-378798831D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0000" y="6282000"/>
            <a:ext cx="936000" cy="28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GB" sz="1200" kern="1200" smtClean="0">
                <a:solidFill>
                  <a:schemeClr val="accent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fld id="{D99AC572-DD5A-4A4C-8585-50C2E83F0122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16" name="Platshållare för sidfot 4">
            <a:extLst>
              <a:ext uri="{FF2B5EF4-FFF2-40B4-BE49-F238E27FC236}">
                <a16:creationId xmlns:a16="http://schemas.microsoft.com/office/drawing/2014/main" id="{B0729E26-60C0-4793-9C80-E64A4A5319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63888" y="6282000"/>
            <a:ext cx="7068616" cy="280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lang="en-GB" sz="1200" kern="1200" dirty="0" smtClean="0">
                <a:solidFill>
                  <a:schemeClr val="accent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Fysikdagarna</a:t>
            </a:r>
            <a:r>
              <a:rPr lang="en-US" dirty="0"/>
              <a:t> 2022, Lund</a:t>
            </a:r>
          </a:p>
        </p:txBody>
      </p:sp>
      <p:sp>
        <p:nvSpPr>
          <p:cNvPr id="17" name="Platshållare för bildnummer 5">
            <a:extLst>
              <a:ext uri="{FF2B5EF4-FFF2-40B4-BE49-F238E27FC236}">
                <a16:creationId xmlns:a16="http://schemas.microsoft.com/office/drawing/2014/main" id="{F7D3F998-30FD-4A42-A334-799298424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90661" y="6282000"/>
            <a:ext cx="576000" cy="28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sv-SE" sz="1200" kern="1200" smtClean="0">
                <a:solidFill>
                  <a:schemeClr val="accent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29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72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</p:sldLayoutIdLst>
  <p:hf hdr="0"/>
  <p:txStyles>
    <p:titleStyle>
      <a:lvl1pPr algn="l" defTabSz="1219170" rtl="0" eaLnBrk="1" latinLnBrk="0" hangingPunct="1">
        <a:spcBef>
          <a:spcPct val="0"/>
        </a:spcBef>
        <a:buNone/>
        <a:defRPr sz="3100" b="1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1pPr>
    </p:titleStyle>
    <p:bodyStyle>
      <a:lvl1pPr marL="457189" indent="-457189" algn="l" defTabSz="1219170" rtl="0" eaLnBrk="1" latinLnBrk="0" hangingPunct="1">
        <a:lnSpc>
          <a:spcPts val="3867"/>
        </a:lnSpc>
        <a:spcBef>
          <a:spcPct val="20000"/>
        </a:spcBef>
        <a:buSzPct val="93000"/>
        <a:buFont typeface="Verdana" pitchFamily="34" charset="0"/>
        <a:buChar char="●"/>
        <a:defRPr sz="2000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805488" y="620688"/>
            <a:ext cx="10561173" cy="795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idx="1"/>
          </p:nvPr>
        </p:nvSpPr>
        <p:spPr>
          <a:xfrm>
            <a:off x="786874" y="1526424"/>
            <a:ext cx="10598400" cy="431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pic>
        <p:nvPicPr>
          <p:cNvPr id="11" name="Bild 2" descr="Logotype Stockholm university.">
            <a:extLst>
              <a:ext uri="{FF2B5EF4-FFF2-40B4-BE49-F238E27FC236}">
                <a16:creationId xmlns:a16="http://schemas.microsoft.com/office/drawing/2014/main" id="{ACA3FCED-D3A8-4536-A0B9-101B1A14897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88000" y="5994000"/>
            <a:ext cx="1831869" cy="576000"/>
          </a:xfrm>
          <a:prstGeom prst="rect">
            <a:avLst/>
          </a:prstGeom>
        </p:spPr>
      </p:pic>
      <p:sp>
        <p:nvSpPr>
          <p:cNvPr id="8" name="Platshållare för datum 3">
            <a:extLst>
              <a:ext uri="{FF2B5EF4-FFF2-40B4-BE49-F238E27FC236}">
                <a16:creationId xmlns:a16="http://schemas.microsoft.com/office/drawing/2014/main" id="{04658C56-58DC-40E8-98C4-F86B30FA54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0000" y="6282000"/>
            <a:ext cx="936000" cy="28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GB" sz="1200" kern="1200" smtClean="0">
                <a:solidFill>
                  <a:schemeClr val="accent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fld id="{947B54B7-B969-6543-934E-2C0935FB3BA7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9" name="Platshållare för sidfot 4">
            <a:extLst>
              <a:ext uri="{FF2B5EF4-FFF2-40B4-BE49-F238E27FC236}">
                <a16:creationId xmlns:a16="http://schemas.microsoft.com/office/drawing/2014/main" id="{3D0557D5-DECF-4E5F-A018-522C1E4E17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63888" y="6282000"/>
            <a:ext cx="7068616" cy="280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lang="en-GB" sz="1200" kern="1200" dirty="0" smtClean="0">
                <a:solidFill>
                  <a:schemeClr val="accent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16" name="Platshållare för bildnummer 5">
            <a:extLst>
              <a:ext uri="{FF2B5EF4-FFF2-40B4-BE49-F238E27FC236}">
                <a16:creationId xmlns:a16="http://schemas.microsoft.com/office/drawing/2014/main" id="{208259F5-B555-4407-A1C7-D114DAE550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90661" y="6282000"/>
            <a:ext cx="576000" cy="28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sv-SE" sz="1200" kern="1200" smtClean="0">
                <a:solidFill>
                  <a:schemeClr val="accent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41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74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</p:sldLayoutIdLst>
  <p:hf hdr="0"/>
  <p:txStyles>
    <p:titleStyle>
      <a:lvl1pPr algn="l" defTabSz="1219170" rtl="0" eaLnBrk="1" latinLnBrk="0" hangingPunct="1">
        <a:spcBef>
          <a:spcPct val="0"/>
        </a:spcBef>
        <a:buNone/>
        <a:defRPr sz="3100" b="1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1pPr>
    </p:titleStyle>
    <p:bodyStyle>
      <a:lvl1pPr marL="457189" indent="-457189" algn="l" defTabSz="1219170" rtl="0" eaLnBrk="1" latinLnBrk="0" hangingPunct="1">
        <a:lnSpc>
          <a:spcPts val="3867"/>
        </a:lnSpc>
        <a:spcBef>
          <a:spcPct val="20000"/>
        </a:spcBef>
        <a:buSzPct val="93000"/>
        <a:buFont typeface="Verdana" pitchFamily="34" charset="0"/>
        <a:buChar char="●"/>
        <a:defRPr sz="2000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accent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F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9"/>
          <p:cNvSpPr>
            <a:spLocks noGrp="1"/>
          </p:cNvSpPr>
          <p:nvPr>
            <p:ph type="title"/>
          </p:nvPr>
        </p:nvSpPr>
        <p:spPr>
          <a:xfrm>
            <a:off x="786022" y="404664"/>
            <a:ext cx="10561173" cy="795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767408" y="1310400"/>
            <a:ext cx="10598400" cy="431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903741B1-1DBD-4156-93E3-ABF58E5B36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0000" y="6282000"/>
            <a:ext cx="936000" cy="28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GB" sz="1200" kern="1200" smtClean="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fld id="{43D7973A-70D3-AA4B-86C9-88123205E5DC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11" name="Platshållare för sidfot 4">
            <a:extLst>
              <a:ext uri="{FF2B5EF4-FFF2-40B4-BE49-F238E27FC236}">
                <a16:creationId xmlns:a16="http://schemas.microsoft.com/office/drawing/2014/main" id="{AF7BA3CB-C714-4CB5-9D5B-EA29BDF75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63888" y="6282000"/>
            <a:ext cx="7068616" cy="280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lang="en-GB" sz="1200" kern="1200" dirty="0" smtClean="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Fysikdagarna 2022, Lund</a:t>
            </a:r>
          </a:p>
        </p:txBody>
      </p:sp>
      <p:sp>
        <p:nvSpPr>
          <p:cNvPr id="12" name="Platshållare för bildnummer 5">
            <a:extLst>
              <a:ext uri="{FF2B5EF4-FFF2-40B4-BE49-F238E27FC236}">
                <a16:creationId xmlns:a16="http://schemas.microsoft.com/office/drawing/2014/main" id="{5EFAFC8F-7560-417F-B8B8-5C56251FBA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90661" y="6282000"/>
            <a:ext cx="576000" cy="28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sv-SE" sz="1200" kern="1200" smtClean="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Graphic 6" descr="Logotype Stockholm university.">
            <a:extLst>
              <a:ext uri="{FF2B5EF4-FFF2-40B4-BE49-F238E27FC236}">
                <a16:creationId xmlns:a16="http://schemas.microsoft.com/office/drawing/2014/main" id="{DB064079-36F3-4C42-A7CE-E7D6463C6E9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88000" y="5994000"/>
            <a:ext cx="181565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458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75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</p:sldLayoutIdLst>
  <p:hf hdr="0"/>
  <p:txStyles>
    <p:titleStyle>
      <a:lvl1pPr algn="l" defTabSz="1219170" rtl="0" eaLnBrk="1" latinLnBrk="0" hangingPunct="1">
        <a:spcBef>
          <a:spcPct val="0"/>
        </a:spcBef>
        <a:buNone/>
        <a:defRPr sz="3100" b="1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1pPr>
    </p:titleStyle>
    <p:bodyStyle>
      <a:lvl1pPr marL="457189" indent="-457189" algn="l" defTabSz="1219170" rtl="0" eaLnBrk="1" latinLnBrk="0" hangingPunct="1">
        <a:lnSpc>
          <a:spcPts val="3867"/>
        </a:lnSpc>
        <a:spcBef>
          <a:spcPct val="20000"/>
        </a:spcBef>
        <a:buSzPct val="93000"/>
        <a:buFont typeface="Verdana" pitchFamily="34" charset="0"/>
        <a:buChar char="●"/>
        <a:defRPr sz="2000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F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766763" y="404664"/>
            <a:ext cx="10658474" cy="7956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66763" y="1268664"/>
            <a:ext cx="10658474" cy="4358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C9734D6B-0042-4C13-B9F8-F398372962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0000" y="6282000"/>
            <a:ext cx="936000" cy="28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GB" sz="1200" kern="1200" smtClean="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fld id="{2C75D064-1B3A-EB4F-B819-3627244D4719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10" name="Platshållare för sidfot 4">
            <a:extLst>
              <a:ext uri="{FF2B5EF4-FFF2-40B4-BE49-F238E27FC236}">
                <a16:creationId xmlns:a16="http://schemas.microsoft.com/office/drawing/2014/main" id="{7D34AF90-DE18-4599-ABEA-B93AA8323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63888" y="6282000"/>
            <a:ext cx="7068616" cy="280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lang="en-GB" sz="1200" kern="1200" dirty="0" smtClean="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Fysikdagarna 2022, Lund</a:t>
            </a:r>
          </a:p>
        </p:txBody>
      </p:sp>
      <p:sp>
        <p:nvSpPr>
          <p:cNvPr id="11" name="Platshållare för bildnummer 5">
            <a:extLst>
              <a:ext uri="{FF2B5EF4-FFF2-40B4-BE49-F238E27FC236}">
                <a16:creationId xmlns:a16="http://schemas.microsoft.com/office/drawing/2014/main" id="{8A6AFDF2-DEAE-4A2E-AEF2-7C128884A8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90661" y="6282000"/>
            <a:ext cx="576000" cy="28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sv-SE" sz="1200" kern="1200" smtClean="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defRPr>
            </a:lvl1pPr>
          </a:lstStyle>
          <a:p>
            <a:fld id="{400B66ED-EE6C-4E7E-848D-94DB84BF311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Graphic 6" descr="Logotype Stockholm university.">
            <a:extLst>
              <a:ext uri="{FF2B5EF4-FFF2-40B4-BE49-F238E27FC236}">
                <a16:creationId xmlns:a16="http://schemas.microsoft.com/office/drawing/2014/main" id="{B7AEF283-6C3B-4A53-8A1D-90C143C5058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88000" y="5994000"/>
            <a:ext cx="181565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27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777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</p:sldLayoutIdLst>
  <p:hf hdr="0"/>
  <p:txStyles>
    <p:titleStyle>
      <a:lvl1pPr algn="l" defTabSz="1219170" rtl="0" eaLnBrk="1" latinLnBrk="0" hangingPunct="1">
        <a:spcBef>
          <a:spcPct val="0"/>
        </a:spcBef>
        <a:buNone/>
        <a:defRPr sz="3100" b="1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1pPr>
    </p:titleStyle>
    <p:bodyStyle>
      <a:lvl1pPr marL="457189" indent="-457189" algn="l" defTabSz="1219170" rtl="0" eaLnBrk="1" latinLnBrk="0" hangingPunct="1">
        <a:lnSpc>
          <a:spcPts val="3867"/>
        </a:lnSpc>
        <a:spcBef>
          <a:spcPct val="20000"/>
        </a:spcBef>
        <a:buSzPct val="93000"/>
        <a:buFont typeface="Verdana" pitchFamily="34" charset="0"/>
        <a:buChar char="●"/>
        <a:defRPr sz="2000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Calibri" panose="020F0502020204030204" pitchFamily="34" charset="0"/>
          <a:ea typeface="Verdana" pitchFamily="34" charset="0"/>
          <a:cs typeface="Calibri" panose="020F0502020204030204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12273FB8-25AD-40C2-B52F-613699B5BD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Antihydrogen and the ALPHA and GBAR experiments</a:t>
            </a:r>
          </a:p>
        </p:txBody>
      </p:sp>
      <p:sp>
        <p:nvSpPr>
          <p:cNvPr id="5" name="Underrubrik 4">
            <a:extLst>
              <a:ext uri="{FF2B5EF4-FFF2-40B4-BE49-F238E27FC236}">
                <a16:creationId xmlns:a16="http://schemas.microsoft.com/office/drawing/2014/main" id="{447BD6F0-136A-4616-B5B4-483E1CBBC7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Svante Jonsell</a:t>
            </a:r>
            <a:br>
              <a:rPr lang="en-GB" dirty="0"/>
            </a:br>
            <a:r>
              <a:rPr lang="en-GB" dirty="0"/>
              <a:t>Stockholm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2E1A7-3C6F-FDA1-55E3-5BB75B8E5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Spectroscopy with a handfull of antiatoms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6661376-AAF1-01E1-5F62-A0F29B37C4F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2683" y="1729044"/>
            <a:ext cx="6246634" cy="3602556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D7CC5DC-43C3-4BD4-A0D8-F7E31257A7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5600" y="1526400"/>
            <a:ext cx="5198400" cy="4710912"/>
          </a:xfrm>
        </p:spPr>
        <p:txBody>
          <a:bodyPr>
            <a:normAutofit fontScale="92500"/>
          </a:bodyPr>
          <a:lstStyle/>
          <a:p>
            <a:r>
              <a:rPr lang="en-SE" dirty="0"/>
              <a:t>Design experiment so that signal = loss of antiatoms</a:t>
            </a:r>
          </a:p>
          <a:p>
            <a:r>
              <a:rPr lang="en-SE" dirty="0"/>
              <a:t>Individual antiatoms can be detected through annihilation</a:t>
            </a:r>
          </a:p>
          <a:p>
            <a:r>
              <a:rPr lang="en-SE" dirty="0">
                <a:solidFill>
                  <a:schemeClr val="accent4"/>
                </a:solidFill>
              </a:rPr>
              <a:t>Either: </a:t>
            </a:r>
            <a:r>
              <a:rPr lang="en-SE" dirty="0"/>
              <a:t>hold antiatoms while you do something to them – turn off trap and see if they are still there</a:t>
            </a:r>
          </a:p>
          <a:p>
            <a:r>
              <a:rPr lang="en-SE" dirty="0">
                <a:solidFill>
                  <a:schemeClr val="accent4"/>
                </a:solidFill>
              </a:rPr>
              <a:t>Or:</a:t>
            </a:r>
            <a:r>
              <a:rPr lang="en-SE" dirty="0"/>
              <a:t> detect antiatoms when they are kicked out (more difficult)</a:t>
            </a:r>
            <a:endParaRPr lang="en-SE" dirty="0">
              <a:solidFill>
                <a:schemeClr val="accent4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6F4FD-92B1-8B24-DC3E-B795ED144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6BA56-C560-F545-BB9E-F11060C61A0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10855-514F-EAE0-809A-3961FD0DF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4EDEE-2BB1-D58A-1460-68E6C1F89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89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9F543-17FC-B94D-D754-84966C4B4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Level structure of (anti-)hydrogen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88552B5-79F3-153A-8862-4B7E1D8C2BF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11424" y="1253435"/>
            <a:ext cx="4440276" cy="481105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A04EF5-A402-DE4C-1909-D6AFE25EC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07968" y="1526400"/>
            <a:ext cx="5586032" cy="4320576"/>
          </a:xfrm>
        </p:spPr>
        <p:txBody>
          <a:bodyPr/>
          <a:lstStyle/>
          <a:p>
            <a:r>
              <a:rPr lang="en-SE" dirty="0"/>
              <a:t>Photon angular momentum </a:t>
            </a:r>
            <a:r>
              <a:rPr lang="en-SE" dirty="0">
                <a:solidFill>
                  <a:schemeClr val="accent4"/>
                </a:solidFill>
              </a:rPr>
              <a:t>L=1</a:t>
            </a:r>
          </a:p>
          <a:p>
            <a:pPr>
              <a:lnSpc>
                <a:spcPts val="3067"/>
              </a:lnSpc>
            </a:pPr>
            <a:r>
              <a:rPr lang="en-SE" dirty="0"/>
              <a:t>Conservation of angular momentum</a:t>
            </a:r>
            <a:br>
              <a:rPr lang="en-SE" dirty="0"/>
            </a:br>
            <a:r>
              <a:rPr lang="en-SE" dirty="0">
                <a:solidFill>
                  <a:schemeClr val="accent4"/>
                </a:solidFill>
              </a:rPr>
              <a:t>1S-2P: 1 photon</a:t>
            </a:r>
            <a:br>
              <a:rPr lang="en-SE" dirty="0">
                <a:solidFill>
                  <a:schemeClr val="accent4"/>
                </a:solidFill>
              </a:rPr>
            </a:br>
            <a:r>
              <a:rPr lang="en-SE" dirty="0">
                <a:solidFill>
                  <a:schemeClr val="accent4"/>
                </a:solidFill>
              </a:rPr>
              <a:t>1S-2S: 2 photons</a:t>
            </a:r>
          </a:p>
          <a:p>
            <a:pPr>
              <a:lnSpc>
                <a:spcPts val="3067"/>
              </a:lnSpc>
            </a:pPr>
            <a:r>
              <a:rPr lang="en-SE" dirty="0"/>
              <a:t> </a:t>
            </a:r>
            <a:r>
              <a:rPr lang="en-SE" dirty="0">
                <a:solidFill>
                  <a:schemeClr val="accent4"/>
                </a:solidFill>
              </a:rPr>
              <a:t>2S </a:t>
            </a:r>
            <a:r>
              <a:rPr lang="en-SE" dirty="0"/>
              <a:t>has no 1-photon decay</a:t>
            </a:r>
            <a:br>
              <a:rPr lang="en-SE" dirty="0"/>
            </a:br>
            <a:r>
              <a:rPr lang="en-SE" dirty="0"/>
              <a:t>lifetime </a:t>
            </a:r>
            <a:r>
              <a:rPr lang="en-SE" dirty="0">
                <a:solidFill>
                  <a:schemeClr val="accent4"/>
                </a:solidFill>
              </a:rPr>
              <a:t>0.125 s </a:t>
            </a:r>
            <a:br>
              <a:rPr lang="en-SE" dirty="0">
                <a:solidFill>
                  <a:schemeClr val="accent4"/>
                </a:solidFill>
              </a:rPr>
            </a:br>
            <a:r>
              <a:rPr lang="en-SE" dirty="0"/>
              <a:t>width </a:t>
            </a:r>
            <a:r>
              <a:rPr lang="en-SE" dirty="0">
                <a:solidFill>
                  <a:schemeClr val="accent4"/>
                </a:solidFill>
              </a:rPr>
              <a:t>5.2 *10</a:t>
            </a:r>
            <a:r>
              <a:rPr lang="en-SE" baseline="30000" dirty="0">
                <a:solidFill>
                  <a:schemeClr val="accent4"/>
                </a:solidFill>
              </a:rPr>
              <a:t>-15</a:t>
            </a:r>
            <a:r>
              <a:rPr lang="en-SE" dirty="0">
                <a:solidFill>
                  <a:schemeClr val="accent4"/>
                </a:solidFill>
              </a:rPr>
              <a:t> eV</a:t>
            </a:r>
          </a:p>
          <a:p>
            <a:pPr>
              <a:lnSpc>
                <a:spcPts val="3067"/>
              </a:lnSpc>
            </a:pPr>
            <a:r>
              <a:rPr lang="en-SE" dirty="0"/>
              <a:t>2-photon spectroscopy is Doppler free</a:t>
            </a:r>
            <a:br>
              <a:rPr lang="en-SE" dirty="0"/>
            </a:br>
            <a:r>
              <a:rPr lang="en-SE" dirty="0"/>
              <a:t>(to first order)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D8A6F-C97A-2EC0-E053-B0B6B53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38DB3-7DBD-9448-B136-D7878ACBB1D4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33E4E7-5DE6-A15A-0BAB-6B2BA5FF0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55E361-FAC0-9A9A-CBA9-F6F31DCBA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99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D309C9E-8371-62D6-CFBE-DB467443C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Laser cooling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2366E80-E8FD-1C36-4654-B0291B1EEC8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43472" y="1526400"/>
            <a:ext cx="3567714" cy="454827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1C47E58-9AB9-D890-AF6B-CA009FA779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51984" y="980728"/>
            <a:ext cx="5442016" cy="4866248"/>
          </a:xfrm>
        </p:spPr>
        <p:txBody>
          <a:bodyPr/>
          <a:lstStyle/>
          <a:p>
            <a:pPr>
              <a:lnSpc>
                <a:spcPts val="3067"/>
              </a:lnSpc>
            </a:pPr>
            <a:r>
              <a:rPr lang="en-GB" dirty="0"/>
              <a:t>P</a:t>
            </a:r>
            <a:r>
              <a:rPr lang="en-SE" dirty="0"/>
              <a:t>hoton hits atom </a:t>
            </a:r>
          </a:p>
          <a:p>
            <a:r>
              <a:rPr lang="en-SE" dirty="0"/>
              <a:t>“hit” = absoption and re-emission in random direction</a:t>
            </a:r>
          </a:p>
          <a:p>
            <a:r>
              <a:rPr lang="en-GB" dirty="0"/>
              <a:t>O</a:t>
            </a:r>
            <a:r>
              <a:rPr lang="en-SE" dirty="0"/>
              <a:t>verall effect: slowing in one direction</a:t>
            </a:r>
          </a:p>
          <a:p>
            <a:r>
              <a:rPr lang="en-SE" dirty="0"/>
              <a:t>Problem: push from behind</a:t>
            </a:r>
          </a:p>
          <a:p>
            <a:r>
              <a:rPr lang="en-GB" dirty="0"/>
              <a:t>P</a:t>
            </a:r>
            <a:r>
              <a:rPr lang="en-SE" dirty="0"/>
              <a:t>hoton energy must match transition</a:t>
            </a:r>
          </a:p>
          <a:p>
            <a:r>
              <a:rPr lang="en-SE" dirty="0"/>
              <a:t>Trick: slightly mismatch photon energy</a:t>
            </a:r>
          </a:p>
          <a:p>
            <a:r>
              <a:rPr lang="en-SE" dirty="0"/>
              <a:t>Doppler effect selects atoms moving towards laser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4E53B-A19C-B77B-A32D-07BB492A0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6BA56-C560-F545-BB9E-F11060C61A0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03237-7D7C-7BF8-36A0-0C1945143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7A50E-6519-F7D8-38D5-EDB957966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38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B47FA-B4C2-41C7-C8E3-A8836F3CA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Why is colder better??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8AECD0C-F843-B586-802C-FD21AE0AAD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3097" y="1416288"/>
            <a:ext cx="6840760" cy="153194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AE242-7021-FD8C-D3CC-9B8814F96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6BA56-C560-F545-BB9E-F11060C61A0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C5B2E-58FB-39C2-1B60-4DDF710D5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62EF9-D796-EC25-EDCC-753209B87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349220-52EF-7DA8-0602-7358AD717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1545" y="2550132"/>
            <a:ext cx="6366326" cy="17577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C261D3-2455-C51A-990E-DA7E11435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9658" y="4446224"/>
            <a:ext cx="5522392" cy="83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83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42D2B-3274-EED8-DBF8-084D411A6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B79E7-9567-0566-5088-D9D661878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268712"/>
            <a:ext cx="10657184" cy="4320576"/>
          </a:xfrm>
        </p:spPr>
        <p:txBody>
          <a:bodyPr/>
          <a:lstStyle/>
          <a:p>
            <a:pPr marL="0" indent="0">
              <a:buNone/>
            </a:pPr>
            <a:r>
              <a:rPr lang="en-SE" dirty="0"/>
              <a:t>Line shape with and without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9A8D1-DD00-9E42-08C8-FCF12EDA8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6BA56-C560-F545-BB9E-F11060C61A0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C776A-BB76-2B28-C219-9AAE91105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697BB-6E48-AC40-E3BE-153D77410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3F7FFC-0133-1039-FBE5-E26F63DAB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1556792"/>
            <a:ext cx="5184691" cy="43205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93AAC6-1E73-1744-6D51-D0354AF61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6544" y="1385885"/>
            <a:ext cx="4383523" cy="48514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127260-3EA7-D6A5-5B41-A81756C42785}"/>
              </a:ext>
            </a:extLst>
          </p:cNvPr>
          <p:cNvSpPr txBox="1"/>
          <p:nvPr/>
        </p:nvSpPr>
        <p:spPr>
          <a:xfrm>
            <a:off x="6600056" y="870195"/>
            <a:ext cx="4655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000" dirty="0">
                <a:solidFill>
                  <a:schemeClr val="accent1"/>
                </a:solidFill>
              </a:rPr>
              <a:t>Reconstructed kinetic energy perp. </a:t>
            </a:r>
            <a:r>
              <a:rPr lang="en-GB" sz="2000" dirty="0">
                <a:solidFill>
                  <a:schemeClr val="accent1"/>
                </a:solidFill>
              </a:rPr>
              <a:t>to laser</a:t>
            </a:r>
            <a:endParaRPr lang="en-SE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001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178B6-5FAC-A8EC-B7A0-C2AC77C4B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Gravitational </a:t>
            </a:r>
            <a:r>
              <a:rPr lang="en-GB" dirty="0"/>
              <a:t>Behaviour</a:t>
            </a:r>
            <a:r>
              <a:rPr lang="en-US" dirty="0"/>
              <a:t> of Antimatter at Rest (GBAR)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AFDA6-FEAE-30C9-A8B1-0E642E4BB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2024" y="1688856"/>
            <a:ext cx="4248472" cy="4320576"/>
          </a:xfrm>
        </p:spPr>
        <p:txBody>
          <a:bodyPr>
            <a:normAutofit/>
          </a:bodyPr>
          <a:lstStyle/>
          <a:p>
            <a:r>
              <a:rPr lang="en-US" dirty="0"/>
              <a:t>measure </a:t>
            </a:r>
            <a:r>
              <a:rPr lang="en-US" dirty="0">
                <a:solidFill>
                  <a:schemeClr val="accent4"/>
                </a:solidFill>
              </a:rPr>
              <a:t>g </a:t>
            </a:r>
            <a:r>
              <a:rPr lang="en-US" dirty="0"/>
              <a:t>for antiatoms</a:t>
            </a:r>
          </a:p>
          <a:p>
            <a:pPr>
              <a:lnSpc>
                <a:spcPct val="100000"/>
              </a:lnSpc>
            </a:pPr>
            <a:r>
              <a:rPr lang="en-US" dirty="0"/>
              <a:t>Drop and measure time-of-flight + position</a:t>
            </a:r>
          </a:p>
          <a:p>
            <a:r>
              <a:rPr lang="en-US" dirty="0"/>
              <a:t>Gravity is very weak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Attempts with antiprotons failed due to interaction with stray electric fields</a:t>
            </a:r>
          </a:p>
          <a:p>
            <a:r>
              <a:rPr lang="en-US" dirty="0"/>
              <a:t>Thermal motion must be reduced</a:t>
            </a:r>
          </a:p>
          <a:p>
            <a:pPr>
              <a:lnSpc>
                <a:spcPct val="100000"/>
              </a:lnSpc>
            </a:pPr>
            <a:r>
              <a:rPr lang="en-US" dirty="0"/>
              <a:t>Laser cooling helps, but GBAR chose different method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FB95D-BE72-35BD-FB07-2142D674C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97EC1-1118-DC4A-B3A2-6D3574135F75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3B837-1664-6611-D66A-523519B0D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3D5EC-B9E9-8A43-DCCA-758DD3D96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733816-A501-0070-716D-A59FD6A04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196752"/>
            <a:ext cx="460851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527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063CE-8574-E6CA-AA4D-4282D1721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GBAR: cooling scheme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9B97C-D8E6-9016-722C-07D12B820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484688"/>
            <a:ext cx="5040560" cy="4032544"/>
          </a:xfrm>
        </p:spPr>
        <p:txBody>
          <a:bodyPr>
            <a:normAutofit fontScale="92500"/>
          </a:bodyPr>
          <a:lstStyle/>
          <a:p>
            <a:r>
              <a:rPr lang="en-SE" dirty="0"/>
              <a:t>Form the antihydrogen ion </a:t>
            </a:r>
            <a:r>
              <a:rPr lang="en-SE" dirty="0">
                <a:solidFill>
                  <a:schemeClr val="accent4"/>
                </a:solidFill>
              </a:rPr>
              <a:t>anti-H</a:t>
            </a:r>
            <a:r>
              <a:rPr lang="en-SE" baseline="30000" dirty="0">
                <a:solidFill>
                  <a:schemeClr val="accent4"/>
                </a:solidFill>
              </a:rPr>
              <a:t>+</a:t>
            </a:r>
            <a:r>
              <a:rPr lang="en-SE" dirty="0"/>
              <a:t> (             )</a:t>
            </a:r>
          </a:p>
          <a:p>
            <a:r>
              <a:rPr lang="en-GB" dirty="0"/>
              <a:t>C</a:t>
            </a:r>
            <a:r>
              <a:rPr lang="en-SE" dirty="0"/>
              <a:t>harged -&gt; easier to manipulate</a:t>
            </a:r>
          </a:p>
          <a:p>
            <a:r>
              <a:rPr lang="en-SE" dirty="0"/>
              <a:t>trap together with very cold ions (e.g. Be</a:t>
            </a:r>
            <a:r>
              <a:rPr lang="en-SE" baseline="30000" dirty="0"/>
              <a:t>+</a:t>
            </a:r>
            <a:r>
              <a:rPr lang="en-SE" dirty="0"/>
              <a:t>)</a:t>
            </a:r>
          </a:p>
          <a:p>
            <a:r>
              <a:rPr lang="en-GB" dirty="0"/>
              <a:t>I</a:t>
            </a:r>
            <a:r>
              <a:rPr lang="en-SE" dirty="0"/>
              <a:t>on cools through collisions</a:t>
            </a:r>
          </a:p>
          <a:p>
            <a:pPr>
              <a:lnSpc>
                <a:spcPct val="100000"/>
              </a:lnSpc>
            </a:pPr>
            <a:r>
              <a:rPr lang="en-GB" dirty="0"/>
              <a:t>++ R</a:t>
            </a:r>
            <a:r>
              <a:rPr lang="en-SE" dirty="0"/>
              <a:t>epulsion -&gt; never gets close enough to annihilate</a:t>
            </a:r>
          </a:p>
          <a:p>
            <a:pPr>
              <a:lnSpc>
                <a:spcPct val="100000"/>
              </a:lnSpc>
            </a:pPr>
            <a:r>
              <a:rPr lang="en-SE" dirty="0"/>
              <a:t>a very carefully tuned laser removes one positron</a:t>
            </a:r>
          </a:p>
          <a:p>
            <a:pPr>
              <a:lnSpc>
                <a:spcPct val="100000"/>
              </a:lnSpc>
            </a:pPr>
            <a:r>
              <a:rPr lang="en-GB" dirty="0"/>
              <a:t>T</a:t>
            </a:r>
            <a:r>
              <a:rPr lang="en-SE" dirty="0"/>
              <a:t>he neutral antiatom falls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1B53D-3065-1B23-BB67-F77A78FE9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6BA56-C560-F545-BB9E-F11060C61A0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1AD0C8-1625-015F-4EAC-FBAB10CE0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4BF1C-2C30-2270-5F90-4B157EE1F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A9280E-9F9B-1F88-98DA-E3A6DF6A1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52984"/>
            <a:ext cx="6096000" cy="3632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88D365-24E9-ECA1-5C75-D8ED11BEA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856" y="1675789"/>
            <a:ext cx="732408" cy="26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071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872D0-C23E-4E8A-FF24-81954A541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GBAR: creating the antihydrogen 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29BB8-FCD7-0B81-C812-79B3FB46BE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484688"/>
            <a:ext cx="4968552" cy="432057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SE" dirty="0"/>
              <a:t>Scheme: slow beam of antiprotons enter a could of positrons </a:t>
            </a:r>
          </a:p>
          <a:p>
            <a:pPr>
              <a:lnSpc>
                <a:spcPct val="100000"/>
              </a:lnSpc>
            </a:pPr>
            <a:r>
              <a:rPr lang="en-SE" dirty="0"/>
              <a:t>First antihydrogen is formed though the reaction</a:t>
            </a:r>
          </a:p>
          <a:p>
            <a:pPr>
              <a:lnSpc>
                <a:spcPct val="100000"/>
              </a:lnSpc>
            </a:pPr>
            <a:endParaRPr lang="en-SE" dirty="0"/>
          </a:p>
          <a:p>
            <a:pPr>
              <a:lnSpc>
                <a:spcPct val="100000"/>
              </a:lnSpc>
            </a:pPr>
            <a:r>
              <a:rPr lang="en-SE" dirty="0"/>
              <a:t>A second collision makes the ion</a:t>
            </a:r>
          </a:p>
          <a:p>
            <a:pPr>
              <a:lnSpc>
                <a:spcPct val="100000"/>
              </a:lnSpc>
            </a:pPr>
            <a:endParaRPr lang="en-SE" dirty="0"/>
          </a:p>
          <a:p>
            <a:pPr>
              <a:lnSpc>
                <a:spcPct val="100000"/>
              </a:lnSpc>
            </a:pPr>
            <a:r>
              <a:rPr lang="en-SE" dirty="0"/>
              <a:t>Reaction rates are very low</a:t>
            </a:r>
          </a:p>
          <a:p>
            <a:pPr>
              <a:lnSpc>
                <a:spcPct val="100000"/>
              </a:lnSpc>
            </a:pPr>
            <a:r>
              <a:rPr lang="en-SE" dirty="0"/>
              <a:t>Need lots and lots of positrons</a:t>
            </a:r>
          </a:p>
          <a:p>
            <a:pPr>
              <a:lnSpc>
                <a:spcPct val="100000"/>
              </a:lnSpc>
            </a:pPr>
            <a:r>
              <a:rPr lang="en-SE" dirty="0"/>
              <a:t>GBAR has its own little accelerator to create prositrons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C7045-448D-5BF4-A330-4AEAFB60C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6BA56-C560-F545-BB9E-F11060C61A0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82FC8-E487-5C47-CAEA-35AD91C6F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00826-18A7-FA4D-7FC0-571509D5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001C46-3276-34B2-84C1-C64D17061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452" y="2852936"/>
            <a:ext cx="2601095" cy="280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F2B8A8-425D-3B9A-B9DE-EE24EBFBD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182" y="3592326"/>
            <a:ext cx="2885412" cy="2568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2BA053E-6C71-1A64-1088-1985B6512D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601" y="2492896"/>
            <a:ext cx="2787748" cy="37169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6AD870E-1E4B-53C1-A0A5-7AF6127234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8168" y="577254"/>
            <a:ext cx="3758492" cy="565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810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47C4B-BF6D-F15E-9E19-9FD075668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Conclusions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615380E-3F92-B838-A3F2-067C0B2F7C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E" dirty="0"/>
              <a:t>High-precision studies of antihydrogen at low energies is a probe for new physics.</a:t>
            </a:r>
          </a:p>
          <a:p>
            <a:r>
              <a:rPr lang="en-SE" dirty="0"/>
              <a:t>Comparing to spectra of normal hydrogen tests the Charge-Parity-Time reversal symmetry</a:t>
            </a:r>
          </a:p>
          <a:p>
            <a:r>
              <a:rPr lang="en-SE" dirty="0"/>
              <a:t>Spectroscopy at ALPHA is approaching accuracy of normal hydrogen</a:t>
            </a:r>
          </a:p>
          <a:p>
            <a:r>
              <a:rPr lang="en-SE" dirty="0"/>
              <a:t>So far no differences have been detected</a:t>
            </a:r>
          </a:p>
          <a:p>
            <a:r>
              <a:rPr lang="en-SE" dirty="0"/>
              <a:t>Antimatter gravity will be studied </a:t>
            </a:r>
            <a:r>
              <a:rPr lang="en-SE"/>
              <a:t>by GBAR (and others)</a:t>
            </a:r>
            <a:endParaRPr lang="en-S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B4074-62F6-5225-F8F3-507F00D3D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74DD-34C9-8B45-9DC8-EB83266AF551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14551-A4B7-EF44-8C9E-4982A8707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B7E59-9DF0-280D-625B-CEB201356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3326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FA531C8-048D-4154-BA98-487B3F8F6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Complementary ways to look for new physics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53DAF87-29D6-4DE4-9018-E0A776944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268760"/>
            <a:ext cx="6048672" cy="1800296"/>
          </a:xfrm>
        </p:spPr>
        <p:txBody>
          <a:bodyPr>
            <a:normAutofit/>
          </a:bodyPr>
          <a:lstStyle/>
          <a:p>
            <a:r>
              <a:rPr lang="en-GB" sz="2400" dirty="0"/>
              <a:t>Higher energy (enter new regimes)</a:t>
            </a:r>
          </a:p>
          <a:p>
            <a:r>
              <a:rPr lang="en-GB" sz="2400" dirty="0"/>
              <a:t>Higher luminosity (rare events)</a:t>
            </a:r>
          </a:p>
          <a:p>
            <a:r>
              <a:rPr lang="en-GB" sz="2400" dirty="0">
                <a:solidFill>
                  <a:schemeClr val="accent4"/>
                </a:solidFill>
              </a:rPr>
              <a:t>Higher precision (undetected phenomena)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046F07-2E06-1B84-E4D2-43C1733C0CF7}"/>
              </a:ext>
            </a:extLst>
          </p:cNvPr>
          <p:cNvSpPr txBox="1"/>
          <p:nvPr/>
        </p:nvSpPr>
        <p:spPr>
          <a:xfrm>
            <a:off x="911424" y="3140968"/>
            <a:ext cx="341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To gain high precision: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9C6667-6C1C-9A96-AFC3-21B9F54DB207}"/>
              </a:ext>
            </a:extLst>
          </p:cNvPr>
          <p:cNvSpPr txBox="1"/>
          <p:nvPr/>
        </p:nvSpPr>
        <p:spPr>
          <a:xfrm>
            <a:off x="911424" y="3634172"/>
            <a:ext cx="3948004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Go to lower energy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more control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longer time to study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less thermal noise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Measure frequency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interferometric techniques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frequency combs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ED9D2B-D821-29E4-6F8B-9D5E359AA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137" y="1201997"/>
            <a:ext cx="3413051" cy="46082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B4A87B-96B7-E091-A9F9-13EE737C049C}"/>
              </a:ext>
            </a:extLst>
          </p:cNvPr>
          <p:cNvSpPr txBox="1"/>
          <p:nvPr/>
        </p:nvSpPr>
        <p:spPr>
          <a:xfrm>
            <a:off x="7947179" y="5656003"/>
            <a:ext cx="34946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1S-2S spectroscopy of hydrogen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8C72B7-1B93-9EDE-1F98-1751C50AD701}"/>
              </a:ext>
            </a:extLst>
          </p:cNvPr>
          <p:cNvSpPr txBox="1"/>
          <p:nvPr/>
        </p:nvSpPr>
        <p:spPr>
          <a:xfrm>
            <a:off x="7956379" y="6061622"/>
            <a:ext cx="3807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(Latest: 4.2* 10</a:t>
            </a:r>
            <a:r>
              <a:rPr lang="en-US" sz="1600" baseline="30000" dirty="0">
                <a:solidFill>
                  <a:schemeClr val="accent1"/>
                </a:solidFill>
              </a:rPr>
              <a:t>-15</a:t>
            </a:r>
            <a:r>
              <a:rPr lang="en-US" sz="1600" dirty="0">
                <a:solidFill>
                  <a:schemeClr val="accent1"/>
                </a:solidFill>
              </a:rPr>
              <a:t> in 2011, </a:t>
            </a:r>
            <a:r>
              <a:rPr lang="en-US" sz="1600" i="1" dirty="0">
                <a:solidFill>
                  <a:schemeClr val="accent1"/>
                </a:solidFill>
              </a:rPr>
              <a:t>PRL </a:t>
            </a:r>
            <a:r>
              <a:rPr lang="en-US" sz="1600" b="1" i="1" dirty="0">
                <a:solidFill>
                  <a:schemeClr val="accent1"/>
                </a:solidFill>
              </a:rPr>
              <a:t>107 </a:t>
            </a:r>
            <a:r>
              <a:rPr lang="en-US" sz="1600" i="1" dirty="0">
                <a:solidFill>
                  <a:schemeClr val="accent1"/>
                </a:solidFill>
              </a:rPr>
              <a:t>203001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8136F57-B76F-0BAE-8A48-3A057D161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8D91A-9046-AA43-B8AD-B0B4B8A60C99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57C315E-31C9-D745-5F10-02797FAD2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9773CCE-EA69-EDEE-707E-10CEF5B0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7864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932A1-82A8-FF8B-8857-66F255118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Hydrogen spectroscopy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0CB09-0E92-1E50-6E22-1CA5D07B60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Bohr’s model of the hydrogen atom (1913), ~</a:t>
            </a:r>
            <a:r>
              <a:rPr lang="en-US" dirty="0" err="1"/>
              <a:t>PHz</a:t>
            </a:r>
            <a:endParaRPr lang="en-US" dirty="0"/>
          </a:p>
          <a:p>
            <a:r>
              <a:rPr lang="en-US" dirty="0"/>
              <a:t>Quantum mechanics (1920s)</a:t>
            </a:r>
          </a:p>
          <a:p>
            <a:r>
              <a:rPr lang="en-US" dirty="0"/>
              <a:t>Relativistic quantum mechanics (fine structure) ~10 GHz</a:t>
            </a:r>
          </a:p>
          <a:p>
            <a:r>
              <a:rPr lang="en-US" dirty="0"/>
              <a:t>Quantum Electro Dynamics (Lamb shift, 1947) ~ GHz</a:t>
            </a:r>
          </a:p>
          <a:p>
            <a:r>
              <a:rPr lang="en-US" dirty="0"/>
              <a:t>Radio astronomy (1420 MHz)</a:t>
            </a:r>
          </a:p>
          <a:p>
            <a:r>
              <a:rPr lang="en-US" dirty="0"/>
              <a:t>Charge radius of proton (muonic hydrogen)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42C86-E6F9-9ECD-9766-78650DE1D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46332-01EB-C74D-AC4A-35A9250983E3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C4451-3D19-55C4-55C5-E632A2326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6C61D-CD1E-B866-DE98-3FC7BE0F5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14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7D378-A4D9-087C-D033-9F96B6FAC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An ideal probe: antihydrogen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044C581-9516-B441-5C3A-76166FBB8E7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35033" y="1527175"/>
            <a:ext cx="4846646" cy="4319588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F84496-1804-A463-734E-8B870DC7DFF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3067"/>
              </a:lnSpc>
            </a:pPr>
            <a:r>
              <a:rPr lang="en-SE" dirty="0"/>
              <a:t>Hydrogen very well understood</a:t>
            </a:r>
          </a:p>
          <a:p>
            <a:pPr>
              <a:lnSpc>
                <a:spcPts val="3067"/>
              </a:lnSpc>
            </a:pPr>
            <a:r>
              <a:rPr lang="en-SE" dirty="0"/>
              <a:t>Neutral</a:t>
            </a:r>
          </a:p>
          <a:p>
            <a:pPr>
              <a:lnSpc>
                <a:spcPts val="3067"/>
              </a:lnSpc>
            </a:pPr>
            <a:r>
              <a:rPr lang="en-SE" dirty="0"/>
              <a:t>Can be trapped with magnetic fields</a:t>
            </a:r>
          </a:p>
          <a:p>
            <a:pPr>
              <a:lnSpc>
                <a:spcPts val="3067"/>
              </a:lnSpc>
            </a:pPr>
            <a:r>
              <a:rPr lang="en-SE" dirty="0"/>
              <a:t>Single atom detection possible</a:t>
            </a:r>
          </a:p>
          <a:p>
            <a:pPr>
              <a:lnSpc>
                <a:spcPts val="3067"/>
              </a:lnSpc>
            </a:pPr>
            <a:r>
              <a:rPr lang="en-SE" dirty="0"/>
              <a:t>Laser spectroscopy with extreme accuracy possible</a:t>
            </a:r>
          </a:p>
          <a:p>
            <a:pPr>
              <a:lnSpc>
                <a:spcPts val="3067"/>
              </a:lnSpc>
            </a:pPr>
            <a:r>
              <a:rPr lang="en-SE" dirty="0"/>
              <a:t>Many different sectors can be probed </a:t>
            </a:r>
            <a:br>
              <a:rPr lang="en-SE" dirty="0"/>
            </a:br>
            <a:r>
              <a:rPr lang="en-SE" dirty="0"/>
              <a:t>(leptons/baryons/B-fields/etc.)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C4874D-F20B-FB6B-5E30-2357F02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38DB3-7DBD-9448-B136-D7878ACBB1D4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F59295-7105-3AE0-5B59-9E8D2F025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601D7E-768D-4BC2-9E59-EE1355E17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7996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F99D4-91A7-1BB9-BFE4-A4EAB7C15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 antimatter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EFF81-FE1D-9473-10D2-E0E363142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Antimatter is believed to be a perfect mirror image of ordinary matter</a:t>
            </a:r>
          </a:p>
          <a:p>
            <a:r>
              <a:rPr lang="en-US" dirty="0"/>
              <a:t>Created in equal amounts at big bang?</a:t>
            </a:r>
          </a:p>
          <a:p>
            <a:r>
              <a:rPr lang="en-US" dirty="0"/>
              <a:t>Annihilated and created in pairs</a:t>
            </a:r>
          </a:p>
          <a:p>
            <a:r>
              <a:rPr lang="en-US" dirty="0"/>
              <a:t>Why do we (almost) only see one kind?</a:t>
            </a:r>
          </a:p>
          <a:p>
            <a:r>
              <a:rPr lang="en-US" dirty="0"/>
              <a:t>Balanced universe?</a:t>
            </a:r>
          </a:p>
          <a:p>
            <a:r>
              <a:rPr lang="en-US" dirty="0"/>
              <a:t>Matter-antimatter asymmetry?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B5C03-A3A1-F606-91DB-586F69928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D8C96-5FBE-FA43-B178-BE9A344F485A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58D6E-A14E-FFDE-7773-04F40C3BE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A9D45-61F2-C33A-EB35-F1A2EDE28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755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CCD3B-B146-7863-149A-EB3465693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 cracks in the mirror image: a look </a:t>
            </a:r>
            <a:r>
              <a:rPr lang="en-US"/>
              <a:t>at symmetry</a:t>
            </a:r>
            <a:r>
              <a:rPr lang="en-US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28B8E-39F4-B352-F802-646DDEBDE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if the mirror image is not perfect?</a:t>
            </a:r>
          </a:p>
          <a:p>
            <a:r>
              <a:rPr lang="en-US" dirty="0"/>
              <a:t>Parity symmetry (3D mirror) broken </a:t>
            </a:r>
          </a:p>
          <a:p>
            <a:r>
              <a:rPr lang="en-US" dirty="0"/>
              <a:t>Combination Charge conjugation (particle-&gt; antiparticle) and Parity broken</a:t>
            </a:r>
          </a:p>
          <a:p>
            <a:r>
              <a:rPr lang="en-US" dirty="0"/>
              <a:t>CP breaking too small to solve the problem</a:t>
            </a:r>
          </a:p>
          <a:p>
            <a:r>
              <a:rPr lang="en-US" dirty="0"/>
              <a:t>Combination CPT (T=time reversal) valid in any local, Lorentz-invariant Quantum Field Theory</a:t>
            </a:r>
          </a:p>
          <a:p>
            <a:r>
              <a:rPr lang="en-US" dirty="0"/>
              <a:t>CPT implies that atoms of matter and antimatter have identical spectra</a:t>
            </a:r>
          </a:p>
          <a:p>
            <a:r>
              <a:rPr lang="en-US" dirty="0"/>
              <a:t>Test this!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42DAD-1098-3557-729B-A548CD959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FC36-5BBB-2F4E-A30D-8DDFEB3A34C7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07CB4-6E2A-CC4E-4A38-7BAD97657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D899D-ECEB-1AB4-C0E5-C7C8D3C36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980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6BB76-191A-6655-40EE-14821418A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Matter-antimatter gravity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71C37-7C78-2C13-99E1-DBB4DEE18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484688"/>
            <a:ext cx="4680520" cy="3888528"/>
          </a:xfrm>
        </p:spPr>
        <p:txBody>
          <a:bodyPr/>
          <a:lstStyle/>
          <a:p>
            <a:pPr>
              <a:lnSpc>
                <a:spcPts val="3067"/>
              </a:lnSpc>
            </a:pPr>
            <a:r>
              <a:rPr lang="en-US" dirty="0"/>
              <a:t>CPT -&gt; antimatter attracts antimatter same as matter attracts matter</a:t>
            </a:r>
          </a:p>
          <a:p>
            <a:pPr>
              <a:lnSpc>
                <a:spcPts val="3067"/>
              </a:lnSpc>
            </a:pPr>
            <a:r>
              <a:rPr lang="en-US" dirty="0"/>
              <a:t>Einstein’s Weak Equivalence principle (~ everything falls the same way) says that matter attracts antimatter the same way.</a:t>
            </a:r>
          </a:p>
          <a:p>
            <a:pPr>
              <a:lnSpc>
                <a:spcPts val="3067"/>
              </a:lnSpc>
            </a:pPr>
            <a:r>
              <a:rPr lang="en-US" dirty="0"/>
              <a:t>Test using neutral bodies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867693-9851-858A-4D70-95E710429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9208" y="1018488"/>
            <a:ext cx="5832792" cy="388852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DDCEC5-528D-CC05-1CC1-DD320808A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44AB-61E0-5F4B-BC4C-1559572FCDBE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95A4D4-0EC4-3490-0033-815C87EF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584FF8-0B16-D5FC-6ADB-28B8B5AE7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749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9C5B0-1B84-A844-1E08-EFFF3C62C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Antiprotons at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57287-AB87-1A6A-B435-9FA8F7447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At CERNs Proton Synchrotron 10</a:t>
            </a:r>
            <a:r>
              <a:rPr lang="en-US" baseline="30000" dirty="0"/>
              <a:t>13</a:t>
            </a:r>
            <a:r>
              <a:rPr lang="en-US" dirty="0"/>
              <a:t> protons with energy 26 GeV are collided with a target</a:t>
            </a:r>
          </a:p>
          <a:p>
            <a:r>
              <a:rPr lang="en-US" dirty="0"/>
              <a:t>Antiprotons are formed in the collision, some enter the Antiproton Decelerator (AD)</a:t>
            </a:r>
          </a:p>
          <a:p>
            <a:r>
              <a:rPr lang="en-US" dirty="0"/>
              <a:t>The AD slows ~3 10</a:t>
            </a:r>
            <a:r>
              <a:rPr lang="en-US" baseline="30000" dirty="0"/>
              <a:t>7</a:t>
            </a:r>
            <a:r>
              <a:rPr lang="en-US" dirty="0"/>
              <a:t> antiprotons from 3-4 GeV to 5.3 MeV</a:t>
            </a:r>
          </a:p>
          <a:p>
            <a:r>
              <a:rPr lang="en-US" dirty="0"/>
              <a:t>ELENA further slows to 0.1 MeV and delivers to experiments (ALPHA, GBAR, BASE, ASACUSA, AEGIS, formerly also ATHENA and ATRAP)</a:t>
            </a:r>
          </a:p>
          <a:p>
            <a:r>
              <a:rPr lang="en-US" dirty="0"/>
              <a:t>ALPHA traps antihydrogen with energies less than 0.5 Kelvin (0.04 </a:t>
            </a:r>
            <a:r>
              <a:rPr lang="en-US" dirty="0" err="1"/>
              <a:t>meV</a:t>
            </a:r>
            <a:r>
              <a:rPr lang="en-US" dirty="0"/>
              <a:t>)</a:t>
            </a:r>
          </a:p>
          <a:p>
            <a:r>
              <a:rPr lang="en-US" dirty="0"/>
              <a:t>Overall cooling by a factor 6*10</a:t>
            </a:r>
            <a:r>
              <a:rPr lang="en-US" baseline="30000" dirty="0"/>
              <a:t>14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39ECE-55E1-6D6D-B449-677B65D2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655E-2F6D-F74D-9BEB-0E39A38F3D58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C54D0-C313-1320-E7AE-5A53B79C6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A22E33-F63C-01D7-8E4F-ED1DC3C08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22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4342C-9F6F-381F-E42B-9644002F7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ALPHA (and ATHENA) achievements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3AC54-88A5-717A-E1B4-91851991B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268760"/>
            <a:ext cx="11593288" cy="4536504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en-US" sz="2200" dirty="0"/>
              <a:t>2002 first “cold” antihydrogen formed</a:t>
            </a:r>
          </a:p>
          <a:p>
            <a:pPr>
              <a:lnSpc>
                <a:spcPts val="3000"/>
              </a:lnSpc>
            </a:pPr>
            <a:r>
              <a:rPr lang="en-US" sz="2200" dirty="0"/>
              <a:t>2010 first antihydrogen trapped in magnetic trap (on average 1 per 2 tries)</a:t>
            </a:r>
          </a:p>
          <a:p>
            <a:pPr>
              <a:lnSpc>
                <a:spcPts val="3000"/>
              </a:lnSpc>
            </a:pPr>
            <a:r>
              <a:rPr lang="en-US" sz="2200" dirty="0"/>
              <a:t>2011 antihydrogen trapped for 15 minutes (ground state!)</a:t>
            </a:r>
          </a:p>
          <a:p>
            <a:pPr>
              <a:lnSpc>
                <a:spcPts val="3000"/>
              </a:lnSpc>
            </a:pPr>
            <a:r>
              <a:rPr lang="en-US" sz="2200" dirty="0"/>
              <a:t>2012 first study of internal structure (spin flip of positrons using microwave)</a:t>
            </a:r>
          </a:p>
          <a:p>
            <a:pPr>
              <a:lnSpc>
                <a:spcPts val="3000"/>
              </a:lnSpc>
            </a:pPr>
            <a:r>
              <a:rPr lang="en-US" sz="2200" dirty="0"/>
              <a:t>2012 original ALPHA upgraded to ALPHA2 (e.g. laser access)</a:t>
            </a:r>
          </a:p>
          <a:p>
            <a:pPr>
              <a:lnSpc>
                <a:spcPts val="3000"/>
              </a:lnSpc>
            </a:pPr>
            <a:r>
              <a:rPr lang="en-US" sz="2200" dirty="0"/>
              <a:t>2016 antihydrogen 1S-2S transition observed</a:t>
            </a:r>
          </a:p>
          <a:p>
            <a:pPr>
              <a:lnSpc>
                <a:spcPts val="3000"/>
              </a:lnSpc>
            </a:pPr>
            <a:r>
              <a:rPr lang="en-US" sz="2200" dirty="0"/>
              <a:t>2017 now trapping for hours, about 10 per shot, but up to 1000 by accumulating</a:t>
            </a:r>
          </a:p>
          <a:p>
            <a:pPr>
              <a:lnSpc>
                <a:spcPts val="3000"/>
              </a:lnSpc>
            </a:pPr>
            <a:r>
              <a:rPr lang="en-US" sz="2200" dirty="0"/>
              <a:t>2018 antihydrogen 1S-2S measured with relative accuracy 2*10</a:t>
            </a:r>
            <a:r>
              <a:rPr lang="en-US" sz="2200" baseline="30000" dirty="0"/>
              <a:t>12</a:t>
            </a:r>
            <a:r>
              <a:rPr lang="en-US" sz="2200" dirty="0"/>
              <a:t> (hydrogen still *1000 better)</a:t>
            </a:r>
          </a:p>
          <a:p>
            <a:pPr>
              <a:lnSpc>
                <a:spcPts val="3000"/>
              </a:lnSpc>
            </a:pPr>
            <a:r>
              <a:rPr lang="en-US" sz="2200" dirty="0"/>
              <a:t>2018 1S-2P (Ly-a) observed (needed for laser cooling, very difficult wavelength: 121 nm)</a:t>
            </a:r>
          </a:p>
          <a:p>
            <a:pPr>
              <a:lnSpc>
                <a:spcPts val="3000"/>
              </a:lnSpc>
            </a:pPr>
            <a:r>
              <a:rPr lang="en-US" sz="2200" dirty="0">
                <a:solidFill>
                  <a:schemeClr val="accent4"/>
                </a:solidFill>
              </a:rPr>
              <a:t>2021 Laser cooling of antihydrogen</a:t>
            </a:r>
          </a:p>
          <a:p>
            <a:pPr>
              <a:lnSpc>
                <a:spcPts val="3000"/>
              </a:lnSpc>
            </a:pPr>
            <a:endParaRPr lang="en-US" sz="22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9EF4A-FF3B-69A7-FBAB-B77B019E2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020B7-2C5F-D241-9CBB-40670D165210}" type="datetime1">
              <a:rPr lang="en-GB" noProof="0" smtClean="0"/>
              <a:t>15/06/2022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F4494-526E-EBD7-4CCA-B54A478C8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Fysikdagarna 2022, Lund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6EE58-80B4-6671-2B11-6D366A7CC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338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U Eng Research 4 3 Powerpoint Template">
  <a:themeElements>
    <a:clrScheme name="SU PowerPoint">
      <a:dk1>
        <a:srgbClr val="000000"/>
      </a:dk1>
      <a:lt1>
        <a:srgbClr val="FFFFFF"/>
      </a:lt1>
      <a:dk2>
        <a:srgbClr val="1A1A1A"/>
      </a:dk2>
      <a:lt2>
        <a:srgbClr val="808080"/>
      </a:lt2>
      <a:accent1>
        <a:srgbClr val="002F5F"/>
      </a:accent1>
      <a:accent2>
        <a:srgbClr val="ACDEE6"/>
      </a:accent2>
      <a:accent3>
        <a:srgbClr val="9BB2CE"/>
      </a:accent3>
      <a:accent4>
        <a:srgbClr val="EB7125"/>
      </a:accent4>
      <a:accent5>
        <a:srgbClr val="4C4C4C"/>
      </a:accent5>
      <a:accent6>
        <a:srgbClr val="DADADA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marL="342900" indent="-342900" algn="l">
          <a:buFont typeface="Arial" panose="020B0604020202020204" pitchFamily="34" charset="0"/>
          <a:buChar char="•"/>
          <a:defRPr dirty="0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U Research Template 16 9.potx" id="{7D005781-F8BC-4760-9A8A-FFEAD765B8E3}" vid="{6EB2AB3A-53CE-42C4-981C-99FEF478F024}"/>
    </a:ext>
  </a:extLst>
</a:theme>
</file>

<file path=ppt/theme/theme2.xml><?xml version="1.0" encoding="utf-8"?>
<a:theme xmlns:a="http://schemas.openxmlformats.org/drawingml/2006/main" name="SU Light Branch">
  <a:themeElements>
    <a:clrScheme name="SU PowerPoint">
      <a:dk1>
        <a:srgbClr val="000000"/>
      </a:dk1>
      <a:lt1>
        <a:srgbClr val="FFFFFF"/>
      </a:lt1>
      <a:dk2>
        <a:srgbClr val="1A1A1A"/>
      </a:dk2>
      <a:lt2>
        <a:srgbClr val="808080"/>
      </a:lt2>
      <a:accent1>
        <a:srgbClr val="002F5F"/>
      </a:accent1>
      <a:accent2>
        <a:srgbClr val="ACDEE6"/>
      </a:accent2>
      <a:accent3>
        <a:srgbClr val="9BB2CE"/>
      </a:accent3>
      <a:accent4>
        <a:srgbClr val="EB7125"/>
      </a:accent4>
      <a:accent5>
        <a:srgbClr val="4C4C4C"/>
      </a:accent5>
      <a:accent6>
        <a:srgbClr val="DADADA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 Research Template 16 9.potx" id="{7D005781-F8BC-4760-9A8A-FFEAD765B8E3}" vid="{04779785-0CEF-4974-81E4-FDFACA703EE0}"/>
    </a:ext>
  </a:extLst>
</a:theme>
</file>

<file path=ppt/theme/theme3.xml><?xml version="1.0" encoding="utf-8"?>
<a:theme xmlns:a="http://schemas.openxmlformats.org/drawingml/2006/main" name="SU Dark Flame">
  <a:themeElements>
    <a:clrScheme name="SU PowerPoint">
      <a:dk1>
        <a:srgbClr val="000000"/>
      </a:dk1>
      <a:lt1>
        <a:srgbClr val="FFFFFF"/>
      </a:lt1>
      <a:dk2>
        <a:srgbClr val="1A1A1A"/>
      </a:dk2>
      <a:lt2>
        <a:srgbClr val="808080"/>
      </a:lt2>
      <a:accent1>
        <a:srgbClr val="002F5F"/>
      </a:accent1>
      <a:accent2>
        <a:srgbClr val="ACDEE6"/>
      </a:accent2>
      <a:accent3>
        <a:srgbClr val="9BB2CE"/>
      </a:accent3>
      <a:accent4>
        <a:srgbClr val="EB7125"/>
      </a:accent4>
      <a:accent5>
        <a:srgbClr val="4C4C4C"/>
      </a:accent5>
      <a:accent6>
        <a:srgbClr val="DADADA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 Research Template 16 9.potx" id="{7D005781-F8BC-4760-9A8A-FFEAD765B8E3}" vid="{957117E6-22EF-4C40-9BC6-EEEF679AD176}"/>
    </a:ext>
  </a:extLst>
</a:theme>
</file>

<file path=ppt/theme/theme4.xml><?xml version="1.0" encoding="utf-8"?>
<a:theme xmlns:a="http://schemas.openxmlformats.org/drawingml/2006/main" name="SU Dark Branch">
  <a:themeElements>
    <a:clrScheme name="SU PowerPoint">
      <a:dk1>
        <a:srgbClr val="000000"/>
      </a:dk1>
      <a:lt1>
        <a:srgbClr val="FFFFFF"/>
      </a:lt1>
      <a:dk2>
        <a:srgbClr val="1A1A1A"/>
      </a:dk2>
      <a:lt2>
        <a:srgbClr val="808080"/>
      </a:lt2>
      <a:accent1>
        <a:srgbClr val="002F5F"/>
      </a:accent1>
      <a:accent2>
        <a:srgbClr val="ACDEE6"/>
      </a:accent2>
      <a:accent3>
        <a:srgbClr val="9BB2CE"/>
      </a:accent3>
      <a:accent4>
        <a:srgbClr val="EB7125"/>
      </a:accent4>
      <a:accent5>
        <a:srgbClr val="4C4C4C"/>
      </a:accent5>
      <a:accent6>
        <a:srgbClr val="DADADA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 Research Template 16 9.potx" id="{7D005781-F8BC-4760-9A8A-FFEAD765B8E3}" vid="{02E70560-80C1-4C87-BED2-214E2BB0150D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 Eng Research 4 3 Powerpoint Template</Template>
  <TotalTime>573</TotalTime>
  <Words>1043</Words>
  <Application>Microsoft Macintosh PowerPoint</Application>
  <PresentationFormat>Widescreen</PresentationFormat>
  <Paragraphs>170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Verdana</vt:lpstr>
      <vt:lpstr>SU Eng Research 4 3 Powerpoint Template</vt:lpstr>
      <vt:lpstr>SU Light Branch</vt:lpstr>
      <vt:lpstr>SU Dark Flame</vt:lpstr>
      <vt:lpstr>SU Dark Branch</vt:lpstr>
      <vt:lpstr>Antihydrogen and the ALPHA and GBAR experiments</vt:lpstr>
      <vt:lpstr>Complementary ways to look for new physics</vt:lpstr>
      <vt:lpstr>Hydrogen spectroscopy</vt:lpstr>
      <vt:lpstr>An ideal probe: antihydrogen</vt:lpstr>
      <vt:lpstr>Missing antimatter problem</vt:lpstr>
      <vt:lpstr>Looking for cracks in the mirror image: a look at symmetry </vt:lpstr>
      <vt:lpstr>Matter-antimatter gravity </vt:lpstr>
      <vt:lpstr>Antiprotons at CERN</vt:lpstr>
      <vt:lpstr>ALPHA (and ATHENA) achievements</vt:lpstr>
      <vt:lpstr>Spectroscopy with a handfull of antiatoms</vt:lpstr>
      <vt:lpstr>Level structure of (anti-)hydrogen</vt:lpstr>
      <vt:lpstr>Laser cooling</vt:lpstr>
      <vt:lpstr>Why is colder better??</vt:lpstr>
      <vt:lpstr>Results</vt:lpstr>
      <vt:lpstr>Gravitational Behaviour of Antimatter at Rest (GBAR)</vt:lpstr>
      <vt:lpstr>GBAR: cooling scheme</vt:lpstr>
      <vt:lpstr>GBAR: creating the antihydrogen ions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Svante Jonsell</dc:creator>
  <dc:description>ver 1.9.2 Learningpoint 2021</dc:description>
  <cp:lastModifiedBy>Svante Jonsell</cp:lastModifiedBy>
  <cp:revision>151</cp:revision>
  <dcterms:created xsi:type="dcterms:W3CDTF">2022-06-09T08:25:47Z</dcterms:created>
  <dcterms:modified xsi:type="dcterms:W3CDTF">2022-06-15T09:52:51Z</dcterms:modified>
  <cp:version>1.9.2</cp:version>
</cp:coreProperties>
</file>