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8" r:id="rId2"/>
  </p:sldMasterIdLst>
  <p:notesMasterIdLst>
    <p:notesMasterId r:id="rId40"/>
  </p:notesMasterIdLst>
  <p:handoutMasterIdLst>
    <p:handoutMasterId r:id="rId41"/>
  </p:handoutMasterIdLst>
  <p:sldIdLst>
    <p:sldId id="678" r:id="rId3"/>
    <p:sldId id="677" r:id="rId4"/>
    <p:sldId id="679" r:id="rId5"/>
    <p:sldId id="633" r:id="rId6"/>
    <p:sldId id="621" r:id="rId7"/>
    <p:sldId id="309" r:id="rId8"/>
    <p:sldId id="639" r:id="rId9"/>
    <p:sldId id="684" r:id="rId10"/>
    <p:sldId id="643" r:id="rId11"/>
    <p:sldId id="642" r:id="rId12"/>
    <p:sldId id="651" r:id="rId13"/>
    <p:sldId id="685" r:id="rId14"/>
    <p:sldId id="691" r:id="rId15"/>
    <p:sldId id="692" r:id="rId16"/>
    <p:sldId id="659" r:id="rId17"/>
    <p:sldId id="725" r:id="rId18"/>
    <p:sldId id="694" r:id="rId19"/>
    <p:sldId id="798" r:id="rId20"/>
    <p:sldId id="810" r:id="rId21"/>
    <p:sldId id="790" r:id="rId22"/>
    <p:sldId id="705" r:id="rId23"/>
    <p:sldId id="835" r:id="rId24"/>
    <p:sldId id="817" r:id="rId25"/>
    <p:sldId id="780" r:id="rId26"/>
    <p:sldId id="726" r:id="rId27"/>
    <p:sldId id="788" r:id="rId28"/>
    <p:sldId id="830" r:id="rId29"/>
    <p:sldId id="831" r:id="rId30"/>
    <p:sldId id="833" r:id="rId31"/>
    <p:sldId id="727" r:id="rId32"/>
    <p:sldId id="695" r:id="rId33"/>
    <p:sldId id="675" r:id="rId34"/>
    <p:sldId id="622" r:id="rId35"/>
    <p:sldId id="688" r:id="rId36"/>
    <p:sldId id="273" r:id="rId37"/>
    <p:sldId id="620" r:id="rId38"/>
    <p:sldId id="703" r:id="rId39"/>
  </p:sldIdLst>
  <p:sldSz cx="9001125" cy="6840538"/>
  <p:notesSz cx="6794500" cy="99314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>
          <p15:clr>
            <a:srgbClr val="A4A3A4"/>
          </p15:clr>
        </p15:guide>
        <p15:guide id="2" orient="horz" pos="4201">
          <p15:clr>
            <a:srgbClr val="A4A3A4"/>
          </p15:clr>
        </p15:guide>
        <p15:guide id="3" orient="horz" pos="1050">
          <p15:clr>
            <a:srgbClr val="A4A3A4"/>
          </p15:clr>
        </p15:guide>
        <p15:guide id="4" orient="horz" pos="105">
          <p15:clr>
            <a:srgbClr val="A4A3A4"/>
          </p15:clr>
        </p15:guide>
        <p15:guide id="5" orient="horz" pos="1761">
          <p15:clr>
            <a:srgbClr val="A4A3A4"/>
          </p15:clr>
        </p15:guide>
        <p15:guide id="6" orient="horz" pos="2573">
          <p15:clr>
            <a:srgbClr val="A4A3A4"/>
          </p15:clr>
        </p15:guide>
        <p15:guide id="7" orient="horz" pos="3375">
          <p15:clr>
            <a:srgbClr val="A4A3A4"/>
          </p15:clr>
        </p15:guide>
        <p15:guide id="8" pos="887">
          <p15:clr>
            <a:srgbClr val="A4A3A4"/>
          </p15:clr>
        </p15:guide>
        <p15:guide id="9" pos="115">
          <p15:clr>
            <a:srgbClr val="A4A3A4"/>
          </p15:clr>
        </p15:guide>
        <p15:guide id="10" pos="2433">
          <p15:clr>
            <a:srgbClr val="A4A3A4"/>
          </p15:clr>
        </p15:guide>
        <p15:guide id="11" pos="1665">
          <p15:clr>
            <a:srgbClr val="A4A3A4"/>
          </p15:clr>
        </p15:guide>
        <p15:guide id="12" pos="3226">
          <p15:clr>
            <a:srgbClr val="A4A3A4"/>
          </p15:clr>
        </p15:guide>
        <p15:guide id="13" pos="3994">
          <p15:clr>
            <a:srgbClr val="A4A3A4"/>
          </p15:clr>
        </p15:guide>
        <p15:guide id="14" pos="4778">
          <p15:clr>
            <a:srgbClr val="A4A3A4"/>
          </p15:clr>
        </p15:guide>
        <p15:guide id="15" pos="5549">
          <p15:clr>
            <a:srgbClr val="A4A3A4"/>
          </p15:clr>
        </p15:guide>
        <p15:guide id="16" pos="4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20202"/>
    <a:srgbClr val="F3EB04"/>
    <a:srgbClr val="000000"/>
    <a:srgbClr val="E9C4C7"/>
    <a:srgbClr val="FFFFFF"/>
    <a:srgbClr val="BFB8AF"/>
    <a:srgbClr val="D2BA81"/>
    <a:srgbClr val="BED9C7"/>
    <a:srgbClr val="40404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502" autoAdjust="0"/>
    <p:restoredTop sz="84458" autoAdjust="0"/>
  </p:normalViewPr>
  <p:slideViewPr>
    <p:cSldViewPr snapToGrid="0" showGuides="1">
      <p:cViewPr varScale="1">
        <p:scale>
          <a:sx n="92" d="100"/>
          <a:sy n="92" d="100"/>
        </p:scale>
        <p:origin x="1080" y="176"/>
      </p:cViewPr>
      <p:guideLst>
        <p:guide orient="horz" pos="958"/>
        <p:guide orient="horz" pos="4201"/>
        <p:guide orient="horz" pos="1050"/>
        <p:guide orient="horz" pos="105"/>
        <p:guide orient="horz" pos="1761"/>
        <p:guide orient="horz" pos="2573"/>
        <p:guide orient="horz" pos="3375"/>
        <p:guide pos="887"/>
        <p:guide pos="115"/>
        <p:guide pos="2433"/>
        <p:guide pos="1665"/>
        <p:guide pos="3226"/>
        <p:guide pos="3994"/>
        <p:guide pos="4778"/>
        <p:guide pos="5549"/>
        <p:guide pos="402"/>
      </p:guideLst>
    </p:cSldViewPr>
  </p:slideViewPr>
  <p:outlineViewPr>
    <p:cViewPr>
      <p:scale>
        <a:sx n="33" d="100"/>
        <a:sy n="33" d="100"/>
      </p:scale>
      <p:origin x="0" y="14772"/>
    </p:cViewPr>
  </p:outlin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50" d="100"/>
          <a:sy n="150" d="100"/>
        </p:scale>
        <p:origin x="-2424" y="1264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3FA3B-A911-4294-9666-9D8A5388C07E}" type="datetimeFigureOut">
              <a:rPr lang="sv-SE" smtClean="0"/>
              <a:pPr/>
              <a:t>2022-06-15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F35AB-58F5-4C8C-9928-1BF893383042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7799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F5E47-94AA-AA43-B08E-C5A5421011EB}" type="datetimeFigureOut">
              <a:rPr lang="sv-SE" smtClean="0"/>
              <a:pPr/>
              <a:t>2022-06-15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89902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3FD4B-1391-7946-A8ED-18550D8B130B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8973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plos.org/plosone/article?id=10.1371/journal.pone.0265598#pone.0265598.s001" TargetMode="External"/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91166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Electron</a:t>
            </a:r>
            <a:r>
              <a:rPr lang="sv-SE" dirty="0"/>
              <a:t> </a:t>
            </a:r>
            <a:r>
              <a:rPr lang="sv-SE" dirty="0" err="1"/>
              <a:t>microscopic</a:t>
            </a:r>
            <a:r>
              <a:rPr lang="sv-SE" dirty="0"/>
              <a:t> </a:t>
            </a:r>
            <a:r>
              <a:rPr lang="sv-SE" dirty="0" err="1"/>
              <a:t>serial</a:t>
            </a:r>
            <a:r>
              <a:rPr lang="sv-SE" dirty="0"/>
              <a:t> </a:t>
            </a:r>
            <a:r>
              <a:rPr lang="sv-SE" dirty="0" err="1"/>
              <a:t>section</a:t>
            </a:r>
            <a:r>
              <a:rPr lang="sv-SE" dirty="0"/>
              <a:t> </a:t>
            </a:r>
            <a:r>
              <a:rPr lang="sv-SE" dirty="0" err="1"/>
              <a:t>analysis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nodes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Ranvier</a:t>
            </a:r>
            <a:r>
              <a:rPr lang="sv-SE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25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53341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33</a:t>
            </a:fld>
            <a:endParaRPr lang="sv-S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density sensitivity down to 0.5 mg/cm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34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2902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Rupture with plaque tissue exposed to the bloodstream with thrombus formation.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LR SR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 of a ruptured shoulder region with plaque tissue (asterisk) exposed to the bloodstream with the formation of a thrombus (star).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the zoomed-in area of the interface between plaque tissue and thrombus, obtained with HR SR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CT. The white square in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corresponds to the area in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shows the area of the white square in B with the zoomed-in region of the plaque tissue (asterisk) and thrombus (star) interface. Individual erythrocytes are also seen scattered within the exposed plaque tissue, which is also seen in histology (D-F). The corresponding section in histology, stained for erythrocytes (Glycophorin A), is seen in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with the black squares marking zoom-in regions in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(E)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further in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(F)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black asterisk indicates plaque tissue and the black star marks the thrombus. The "play" symbols in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indicate related movie material, showing the LR (S4 Movie in 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S1 File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HR (S5 Movie in 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S1 File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tomographic image stacks. Plaque ID 1 in S1 Table in 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S1 File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35BF2-85D5-404D-8153-DE011A72B397}" type="slidenum">
              <a:rPr lang="sv-SE" smtClean="0"/>
              <a:t>35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209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FBB5C1-4887-42CA-B60B-91A7E8A72708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78395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15 Nobel Prizes:</a:t>
            </a:r>
          </a:p>
          <a:p>
            <a:r>
              <a:rPr lang="en-US" dirty="0"/>
              <a:t>1901 Röntgen, 1914</a:t>
            </a:r>
            <a:r>
              <a:rPr lang="en-US" baseline="0" dirty="0"/>
              <a:t> Laue, 1915 Bragg &amp; Bragg, 1917 Barkla, 1924 Siegbahn, 1927 Compton, 1936 Debye, 1962 Perutz &amp; Kendrew, 1962 Crick &amp; Watson &amp; Wilkins, 1976 Lipscomb, 1979 Cormack &amp; Hounsfield, 1981 Siegbahn, 1985 Karle &amp; Hauptman, 1988 Deisenhofer &amp; Huber &amp; Michel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33924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 analogy because it is the same:</a:t>
            </a:r>
            <a:r>
              <a:rPr lang="en-US" baseline="0" dirty="0"/>
              <a:t> Electromagnetic waves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10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3051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D009B3-0210-D34C-8B46-0FA3B51C93F0}" type="slidenum">
              <a:rPr lang="de-DE"/>
              <a:pPr/>
              <a:t>11</a:t>
            </a:fld>
            <a:endParaRPr lang="de-DE"/>
          </a:p>
        </p:txBody>
      </p:sp>
      <p:sp>
        <p:nvSpPr>
          <p:cNvPr id="291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777875"/>
            <a:ext cx="4819650" cy="3662363"/>
          </a:xfrm>
          <a:ln/>
        </p:spPr>
      </p:sp>
      <p:sp>
        <p:nvSpPr>
          <p:cNvPr id="291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0089" y="4753871"/>
            <a:ext cx="4991186" cy="4436945"/>
          </a:xfrm>
        </p:spPr>
        <p:txBody>
          <a:bodyPr/>
          <a:lstStyle/>
          <a:p>
            <a:r>
              <a:rPr lang="de-DE" sz="2000" dirty="0"/>
              <a:t>George de </a:t>
            </a:r>
            <a:r>
              <a:rPr lang="de-DE" sz="2000" dirty="0" err="1"/>
              <a:t>Hevesy</a:t>
            </a:r>
            <a:r>
              <a:rPr lang="de-DE" sz="2000" dirty="0"/>
              <a:t>, Chemist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Many</a:t>
            </a:r>
            <a:r>
              <a:rPr lang="sv-SE" dirty="0"/>
              <a:t> </a:t>
            </a:r>
            <a:r>
              <a:rPr lang="sv-SE" dirty="0" err="1"/>
              <a:t>applications</a:t>
            </a:r>
            <a:r>
              <a:rPr lang="sv-SE" dirty="0"/>
              <a:t> in </a:t>
            </a:r>
            <a:r>
              <a:rPr lang="sv-SE" dirty="0" err="1"/>
              <a:t>virtually</a:t>
            </a:r>
            <a:r>
              <a:rPr lang="sv-SE" dirty="0"/>
              <a:t> </a:t>
            </a:r>
            <a:r>
              <a:rPr lang="sv-SE" dirty="0" err="1"/>
              <a:t>any</a:t>
            </a:r>
            <a:r>
              <a:rPr lang="sv-SE" dirty="0"/>
              <a:t> </a:t>
            </a:r>
            <a:r>
              <a:rPr lang="sv-SE" dirty="0" err="1"/>
              <a:t>field</a:t>
            </a:r>
            <a:r>
              <a:rPr lang="sv-SE" dirty="0"/>
              <a:t> </a:t>
            </a:r>
            <a:r>
              <a:rPr lang="sv-SE" dirty="0" err="1"/>
              <a:t>where</a:t>
            </a:r>
            <a:r>
              <a:rPr lang="sv-SE" dirty="0"/>
              <a:t> </a:t>
            </a:r>
            <a:r>
              <a:rPr lang="sv-SE" dirty="0" err="1"/>
              <a:t>histology</a:t>
            </a:r>
            <a:r>
              <a:rPr lang="sv-SE" dirty="0"/>
              <a:t> is </a:t>
            </a:r>
            <a:r>
              <a:rPr lang="sv-SE" dirty="0" err="1"/>
              <a:t>but</a:t>
            </a:r>
            <a:r>
              <a:rPr lang="sv-S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17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98422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CBA3A7-1354-A34C-9052-1EDE686B6056}" type="slidenum">
              <a:rPr lang="sv-SE"/>
              <a:pPr>
                <a:defRPr/>
              </a:pPr>
              <a:t>19</a:t>
            </a:fld>
            <a:endParaRPr lang="sv-SE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>
                <a:cs typeface="+mn-cs"/>
              </a:rPr>
              <a:t>The PIN biopsy can be performed as an outpatient procedure.</a:t>
            </a:r>
            <a:r>
              <a:rPr lang="sv-SE" dirty="0">
                <a:cs typeface="+mn-cs"/>
              </a:rPr>
              <a:t> </a:t>
            </a:r>
            <a:r>
              <a:rPr lang="sv-SE" noProof="0" dirty="0" err="1">
                <a:cs typeface="+mn-cs"/>
              </a:rPr>
              <a:t>Local</a:t>
            </a:r>
            <a:r>
              <a:rPr lang="sv-SE" dirty="0">
                <a:cs typeface="+mn-cs"/>
              </a:rPr>
              <a:t> </a:t>
            </a:r>
            <a:r>
              <a:rPr lang="sv-SE" dirty="0" err="1">
                <a:cs typeface="+mn-cs"/>
              </a:rPr>
              <a:t>anasthesia</a:t>
            </a:r>
            <a:r>
              <a:rPr lang="sv-SE" dirty="0">
                <a:cs typeface="+mn-cs"/>
              </a:rPr>
              <a:t>. </a:t>
            </a:r>
            <a:r>
              <a:rPr lang="en-GB" dirty="0">
                <a:cs typeface="+mn-cs"/>
              </a:rPr>
              <a:t>After innervating the </a:t>
            </a:r>
            <a:r>
              <a:rPr lang="en-GB" noProof="0" dirty="0">
                <a:cs typeface="+mn-cs"/>
              </a:rPr>
              <a:t>extensor</a:t>
            </a:r>
            <a:r>
              <a:rPr lang="en-GB" dirty="0">
                <a:cs typeface="+mn-cs"/>
              </a:rPr>
              <a:t> pollicis longus and extensor indicis </a:t>
            </a:r>
            <a:r>
              <a:rPr lang="en-GB" dirty="0" err="1">
                <a:cs typeface="+mn-cs"/>
              </a:rPr>
              <a:t>proprius</a:t>
            </a:r>
            <a:r>
              <a:rPr lang="en-GB" dirty="0">
                <a:cs typeface="+mn-cs"/>
              </a:rPr>
              <a:t> muscles the distal part of the PIN becomes purely sensory and passes deep to the interosseous membrane in the radial part of the fourth compartment.</a:t>
            </a:r>
            <a:r>
              <a:rPr lang="sv-SE" dirty="0">
                <a:cs typeface="+mn-cs"/>
              </a:rPr>
              <a:t> I</a:t>
            </a:r>
            <a:r>
              <a:rPr lang="en-GB" dirty="0" err="1">
                <a:cs typeface="+mn-cs"/>
              </a:rPr>
              <a:t>nnervate</a:t>
            </a:r>
            <a:r>
              <a:rPr lang="en-GB" dirty="0">
                <a:cs typeface="+mn-cs"/>
              </a:rPr>
              <a:t> the central two-thirds of the dorsal aspect of the radio- and inter-carpal joints. </a:t>
            </a:r>
            <a:r>
              <a:rPr lang="en-US" dirty="0">
                <a:cs typeface="+mn-cs"/>
              </a:rPr>
              <a:t>Incision 1 cm proximal to the DRUJ</a:t>
            </a:r>
          </a:p>
          <a:p>
            <a:pPr eaLnBrk="1" hangingPunct="1">
              <a:defRPr/>
            </a:pPr>
            <a:r>
              <a:rPr lang="en-US" dirty="0">
                <a:cs typeface="+mn-cs"/>
              </a:rPr>
              <a:t>Open the 4 extensor compartment</a:t>
            </a:r>
          </a:p>
          <a:p>
            <a:pPr eaLnBrk="1" hangingPunct="1">
              <a:defRPr/>
            </a:pPr>
            <a:r>
              <a:rPr lang="en-US" dirty="0" err="1">
                <a:cs typeface="+mn-cs"/>
              </a:rPr>
              <a:t>Postopr</a:t>
            </a:r>
            <a:r>
              <a:rPr lang="en-US" dirty="0">
                <a:cs typeface="+mn-cs"/>
              </a:rPr>
              <a:t>. Light dressing, </a:t>
            </a:r>
            <a:r>
              <a:rPr lang="en-GB" dirty="0">
                <a:cs typeface="+mn-cs"/>
              </a:rPr>
              <a:t>The patient is encouraged to use the hand for lightweight activities.</a:t>
            </a:r>
            <a:r>
              <a:rPr lang="en-US" dirty="0">
                <a:cs typeface="+mn-cs"/>
              </a:rPr>
              <a:t> Removed </a:t>
            </a:r>
            <a:r>
              <a:rPr lang="en-US" dirty="0" err="1">
                <a:cs typeface="+mn-cs"/>
              </a:rPr>
              <a:t>outher</a:t>
            </a:r>
            <a:r>
              <a:rPr lang="en-US" dirty="0">
                <a:cs typeface="+mn-cs"/>
              </a:rPr>
              <a:t> bandage after 5 days, removal of sutures day 10.</a:t>
            </a:r>
          </a:p>
        </p:txBody>
      </p:sp>
    </p:spTree>
    <p:extLst>
      <p:ext uri="{BB962C8B-B14F-4D97-AF65-F5344CB8AC3E}">
        <p14:creationId xmlns:p14="http://schemas.microsoft.com/office/powerpoint/2010/main" val="2675726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668D8C1B-8F79-EB4E-B602-17ED43EB145C}" type="slidenum">
              <a:rPr lang="sv-SE" altLang="x-none"/>
              <a:pPr>
                <a:spcBef>
                  <a:spcPct val="0"/>
                </a:spcBef>
              </a:pPr>
              <a:t>20</a:t>
            </a:fld>
            <a:endParaRPr lang="sv-SE" altLang="x-none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+mn-cs"/>
              </a:rPr>
              <a:t>Sural nerve biopsy</a:t>
            </a:r>
          </a:p>
        </p:txBody>
      </p:sp>
    </p:spTree>
    <p:extLst>
      <p:ext uri="{BB962C8B-B14F-4D97-AF65-F5344CB8AC3E}">
        <p14:creationId xmlns:p14="http://schemas.microsoft.com/office/powerpoint/2010/main" val="920152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3FD4B-1391-7946-A8ED-18550D8B130B}" type="slidenum">
              <a:rPr lang="sv-SE" smtClean="0"/>
              <a:pPr/>
              <a:t>21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0981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 bwMode="auto">
          <a:xfrm>
            <a:off x="179099" y="183473"/>
            <a:ext cx="8647388" cy="6495393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Bildobjekt 1" descr="Logo_eng_RGB_st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9388" y="1130300"/>
            <a:ext cx="3553731" cy="448026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55490" y="1849181"/>
            <a:ext cx="3686293" cy="3526081"/>
          </a:xfrm>
        </p:spPr>
        <p:txBody>
          <a:bodyPr/>
          <a:lstStyle>
            <a:lvl1pPr>
              <a:spcAft>
                <a:spcPts val="0"/>
              </a:spcAft>
              <a:buClr>
                <a:schemeClr val="tx1"/>
              </a:buClr>
              <a:defRPr sz="2200"/>
            </a:lvl1pPr>
            <a:lvl2pPr>
              <a:spcAft>
                <a:spcPts val="0"/>
              </a:spcAft>
              <a:buClr>
                <a:schemeClr val="tx1"/>
              </a:buClr>
              <a:defRPr sz="2200"/>
            </a:lvl2pPr>
            <a:lvl3pPr>
              <a:spcAft>
                <a:spcPts val="0"/>
              </a:spcAft>
              <a:buClr>
                <a:schemeClr val="tx1"/>
              </a:buClr>
              <a:defRPr sz="2000"/>
            </a:lvl3pPr>
            <a:lvl4pPr>
              <a:spcAft>
                <a:spcPts val="0"/>
              </a:spcAft>
              <a:buClr>
                <a:schemeClr val="tx1"/>
              </a:buCl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3318" y="1849181"/>
            <a:ext cx="3621208" cy="3526081"/>
          </a:xfrm>
        </p:spPr>
        <p:txBody>
          <a:bodyPr/>
          <a:lstStyle>
            <a:lvl1pPr>
              <a:spcAft>
                <a:spcPts val="0"/>
              </a:spcAft>
              <a:buClr>
                <a:schemeClr val="tx1"/>
              </a:buClr>
              <a:defRPr sz="2200"/>
            </a:lvl1pPr>
            <a:lvl2pPr>
              <a:spcAft>
                <a:spcPts val="0"/>
              </a:spcAft>
              <a:buClr>
                <a:schemeClr val="tx1"/>
              </a:buClr>
              <a:defRPr sz="2200"/>
            </a:lvl2pPr>
            <a:lvl3pPr>
              <a:spcAft>
                <a:spcPts val="0"/>
              </a:spcAft>
              <a:buClr>
                <a:schemeClr val="tx1"/>
              </a:buClr>
              <a:defRPr sz="2000"/>
            </a:lvl3pPr>
            <a:lvl4pPr>
              <a:spcAft>
                <a:spcPts val="0"/>
              </a:spcAft>
              <a:buClr>
                <a:schemeClr val="tx1"/>
              </a:buCl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5" name="Rektangel 4"/>
          <p:cNvSpPr/>
          <p:nvPr userDrawn="1"/>
        </p:nvSpPr>
        <p:spPr bwMode="auto">
          <a:xfrm>
            <a:off x="7585075" y="5383213"/>
            <a:ext cx="1249363" cy="13033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Bildobjekt 5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675" y="5545461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41349" y="1849181"/>
            <a:ext cx="4371974" cy="3526081"/>
          </a:xfrm>
        </p:spPr>
        <p:txBody>
          <a:bodyPr/>
          <a:lstStyle>
            <a:lvl1pPr>
              <a:spcAft>
                <a:spcPts val="0"/>
              </a:spcAft>
              <a:buNone/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346700" y="1849181"/>
            <a:ext cx="2917825" cy="3526081"/>
          </a:xfrm>
        </p:spPr>
        <p:txBody>
          <a:bodyPr/>
          <a:lstStyle>
            <a:lvl1pPr>
              <a:spcAft>
                <a:spcPts val="0"/>
              </a:spcAft>
              <a:buClr>
                <a:schemeClr val="tx1"/>
              </a:buClr>
              <a:defRPr sz="2200"/>
            </a:lvl1pPr>
            <a:lvl2pPr>
              <a:spcAft>
                <a:spcPts val="0"/>
              </a:spcAft>
              <a:buClr>
                <a:schemeClr val="tx1"/>
              </a:buClr>
              <a:defRPr sz="2200"/>
            </a:lvl2pPr>
            <a:lvl3pPr>
              <a:spcAft>
                <a:spcPts val="0"/>
              </a:spcAft>
              <a:buClr>
                <a:schemeClr val="tx1"/>
              </a:buClr>
              <a:defRPr sz="2000"/>
            </a:lvl3pPr>
            <a:lvl4pPr>
              <a:spcAft>
                <a:spcPts val="0"/>
              </a:spcAft>
              <a:buClr>
                <a:schemeClr val="tx1"/>
              </a:buCl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5" name="Rektangel 4"/>
          <p:cNvSpPr/>
          <p:nvPr userDrawn="1"/>
        </p:nvSpPr>
        <p:spPr bwMode="auto">
          <a:xfrm>
            <a:off x="7585075" y="5383213"/>
            <a:ext cx="1249363" cy="13033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Bildobjekt 5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675" y="5545462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40244" y="1849182"/>
            <a:ext cx="3131642" cy="3515304"/>
          </a:xfrm>
        </p:spPr>
        <p:txBody>
          <a:bodyPr/>
          <a:lstStyle>
            <a:lvl1pPr>
              <a:spcAft>
                <a:spcPts val="0"/>
              </a:spcAft>
              <a:buNone/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051300" y="1849181"/>
            <a:ext cx="4213225" cy="3515304"/>
          </a:xfrm>
        </p:spPr>
        <p:txBody>
          <a:bodyPr/>
          <a:lstStyle>
            <a:lvl1pPr>
              <a:spcAft>
                <a:spcPts val="0"/>
              </a:spcAft>
              <a:buClr>
                <a:schemeClr val="tx1"/>
              </a:buClr>
              <a:defRPr sz="2200"/>
            </a:lvl1pPr>
            <a:lvl2pPr>
              <a:spcAft>
                <a:spcPts val="0"/>
              </a:spcAft>
              <a:buClr>
                <a:schemeClr val="tx1"/>
              </a:buClr>
              <a:defRPr sz="2200"/>
            </a:lvl2pPr>
            <a:lvl3pPr>
              <a:spcAft>
                <a:spcPts val="0"/>
              </a:spcAft>
              <a:buClr>
                <a:schemeClr val="tx1"/>
              </a:buClr>
              <a:defRPr sz="2000"/>
            </a:lvl3pPr>
            <a:lvl4pPr>
              <a:spcAft>
                <a:spcPts val="0"/>
              </a:spcAft>
              <a:buClr>
                <a:schemeClr val="tx1"/>
              </a:buCl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5" name="Rektangel 4"/>
          <p:cNvSpPr/>
          <p:nvPr userDrawn="1"/>
        </p:nvSpPr>
        <p:spPr bwMode="auto">
          <a:xfrm>
            <a:off x="7585075" y="5383213"/>
            <a:ext cx="1249363" cy="13033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Bildobjekt 5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0" y="5545461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179099" y="183206"/>
            <a:ext cx="8647388" cy="6495393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39775" y="1849181"/>
            <a:ext cx="4381499" cy="3526081"/>
          </a:xfrm>
        </p:spPr>
        <p:txBody>
          <a:bodyPr/>
          <a:lstStyle>
            <a:lvl1pPr>
              <a:spcAft>
                <a:spcPts val="0"/>
              </a:spcAft>
              <a:buNone/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346700" y="1849181"/>
            <a:ext cx="2917825" cy="3526081"/>
          </a:xfrm>
        </p:spPr>
        <p:txBody>
          <a:bodyPr/>
          <a:lstStyle>
            <a:lvl1pPr>
              <a:spcAft>
                <a:spcPts val="0"/>
              </a:spcAft>
              <a:buClr>
                <a:schemeClr val="tx1"/>
              </a:buClr>
              <a:defRPr sz="2200"/>
            </a:lvl1pPr>
            <a:lvl2pPr>
              <a:spcAft>
                <a:spcPts val="600"/>
              </a:spcAft>
              <a:buClr>
                <a:schemeClr val="tx1"/>
              </a:buClr>
              <a:defRPr sz="2200"/>
            </a:lvl2pPr>
            <a:lvl3pPr>
              <a:spcAft>
                <a:spcPts val="600"/>
              </a:spcAft>
              <a:buClr>
                <a:schemeClr val="tx1"/>
              </a:buClr>
              <a:defRPr sz="2000"/>
            </a:lvl3pPr>
            <a:lvl4pPr>
              <a:spcAft>
                <a:spcPts val="600"/>
              </a:spcAft>
              <a:buClr>
                <a:schemeClr val="tx1"/>
              </a:buCl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3263" y="283771"/>
            <a:ext cx="7605109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16" tIns="45258" rIns="90516" bIns="4525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cxnSp>
        <p:nvCxnSpPr>
          <p:cNvPr id="12" name="Rak 11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" name="Bildobjekt 1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675" y="5545461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179099" y="183206"/>
            <a:ext cx="8647388" cy="6495393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39775" y="1849181"/>
            <a:ext cx="4381499" cy="3526081"/>
          </a:xfrm>
        </p:spPr>
        <p:txBody>
          <a:bodyPr/>
          <a:lstStyle>
            <a:lvl1pPr>
              <a:spcAft>
                <a:spcPts val="0"/>
              </a:spcAft>
              <a:buNone/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346700" y="1849181"/>
            <a:ext cx="2917825" cy="3526081"/>
          </a:xfrm>
        </p:spPr>
        <p:txBody>
          <a:bodyPr/>
          <a:lstStyle>
            <a:lvl1pPr>
              <a:spcAft>
                <a:spcPts val="0"/>
              </a:spcAft>
              <a:buClr>
                <a:schemeClr val="tx1"/>
              </a:buClr>
              <a:defRPr sz="2200"/>
            </a:lvl1pPr>
            <a:lvl2pPr>
              <a:spcAft>
                <a:spcPts val="0"/>
              </a:spcAft>
              <a:buClr>
                <a:schemeClr val="tx1"/>
              </a:buClr>
              <a:defRPr sz="2200"/>
            </a:lvl2pPr>
            <a:lvl3pPr>
              <a:spcAft>
                <a:spcPts val="0"/>
              </a:spcAft>
              <a:buClr>
                <a:schemeClr val="tx1"/>
              </a:buClr>
              <a:defRPr sz="2000"/>
            </a:lvl3pPr>
            <a:lvl4pPr>
              <a:spcAft>
                <a:spcPts val="0"/>
              </a:spcAft>
              <a:buClr>
                <a:schemeClr val="tx1"/>
              </a:buCl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3263" y="283771"/>
            <a:ext cx="7605109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16" tIns="45258" rIns="90516" bIns="4525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cxnSp>
        <p:nvCxnSpPr>
          <p:cNvPr id="12" name="Rak 11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Bildobjekt 8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179099" y="183206"/>
            <a:ext cx="8647388" cy="6495393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39775" y="1849181"/>
            <a:ext cx="4381499" cy="3526081"/>
          </a:xfrm>
        </p:spPr>
        <p:txBody>
          <a:bodyPr/>
          <a:lstStyle>
            <a:lvl1pPr>
              <a:spcAft>
                <a:spcPts val="0"/>
              </a:spcAft>
              <a:buNone/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346700" y="1849181"/>
            <a:ext cx="2917825" cy="3526081"/>
          </a:xfrm>
        </p:spPr>
        <p:txBody>
          <a:bodyPr/>
          <a:lstStyle>
            <a:lvl1pPr>
              <a:spcAft>
                <a:spcPts val="0"/>
              </a:spcAft>
              <a:buClr>
                <a:schemeClr val="tx1"/>
              </a:buClr>
              <a:defRPr sz="2200"/>
            </a:lvl1pPr>
            <a:lvl2pPr>
              <a:spcAft>
                <a:spcPts val="0"/>
              </a:spcAft>
              <a:buClr>
                <a:schemeClr val="tx1"/>
              </a:buClr>
              <a:defRPr sz="2200"/>
            </a:lvl2pPr>
            <a:lvl3pPr>
              <a:spcAft>
                <a:spcPts val="0"/>
              </a:spcAft>
              <a:buClr>
                <a:schemeClr val="tx1"/>
              </a:buClr>
              <a:defRPr sz="2000"/>
            </a:lvl3pPr>
            <a:lvl4pPr>
              <a:spcAft>
                <a:spcPts val="0"/>
              </a:spcAft>
              <a:buClr>
                <a:schemeClr val="tx1"/>
              </a:buCl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3263" y="283771"/>
            <a:ext cx="7605109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16" tIns="45258" rIns="90516" bIns="4525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cxnSp>
        <p:nvCxnSpPr>
          <p:cNvPr id="12" name="Rak 11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Bildobjekt 8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Rektangel 2"/>
          <p:cNvSpPr/>
          <p:nvPr userDrawn="1"/>
        </p:nvSpPr>
        <p:spPr bwMode="auto">
          <a:xfrm>
            <a:off x="7585075" y="5370513"/>
            <a:ext cx="1249363" cy="13033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Bildobjekt 3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0" y="5549838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Rubrik och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3262" y="283771"/>
            <a:ext cx="7589459" cy="11398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iagram 2"/>
          <p:cNvSpPr>
            <a:spLocks noGrp="1"/>
          </p:cNvSpPr>
          <p:nvPr>
            <p:ph type="chart" idx="1"/>
          </p:nvPr>
        </p:nvSpPr>
        <p:spPr>
          <a:xfrm>
            <a:off x="658570" y="1849182"/>
            <a:ext cx="7456514" cy="3555450"/>
          </a:xfrm>
        </p:spPr>
        <p:txBody>
          <a:bodyPr/>
          <a:lstStyle>
            <a:lvl1pPr>
              <a:buClr>
                <a:schemeClr val="tx1"/>
              </a:buClr>
              <a:defRPr sz="2200"/>
            </a:lvl1pPr>
          </a:lstStyle>
          <a:p>
            <a:pPr lvl="0"/>
            <a:r>
              <a:rPr lang="sv-SE" noProof="0" dirty="0"/>
              <a:t>Klicka på ikonen för att lägga till ett diagram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 bwMode="auto">
          <a:xfrm>
            <a:off x="182563" y="182563"/>
            <a:ext cx="8647200" cy="6494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408114" y="1492249"/>
            <a:ext cx="6176962" cy="821419"/>
          </a:xfrm>
        </p:spPr>
        <p:txBody>
          <a:bodyPr lIns="0" tIns="97200" rIns="0" bIns="86400"/>
          <a:lstStyle>
            <a:lvl1pPr>
              <a:defRPr sz="5400" baseline="0"/>
            </a:lvl1pPr>
          </a:lstStyle>
          <a:p>
            <a:r>
              <a:rPr lang="sv-SE" dirty="0" err="1"/>
              <a:t>Powerrubrik</a:t>
            </a:r>
            <a:endParaRPr lang="sv-SE" dirty="0"/>
          </a:p>
        </p:txBody>
      </p:sp>
      <p:cxnSp>
        <p:nvCxnSpPr>
          <p:cNvPr id="10" name="Rak 9"/>
          <p:cNvCxnSpPr/>
          <p:nvPr userDrawn="1"/>
        </p:nvCxnSpPr>
        <p:spPr bwMode="auto">
          <a:xfrm>
            <a:off x="1402658" y="2314609"/>
            <a:ext cx="6177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Bildobjekt 10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81303" y="181372"/>
            <a:ext cx="8647388" cy="6495393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502816"/>
            <a:ext cx="5955771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21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2904067" y="2174078"/>
            <a:ext cx="5930371" cy="342842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196133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12" descr="_DSC3458_©Ruona_2012_gron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562" y="184150"/>
            <a:ext cx="8651875" cy="6582410"/>
          </a:xfrm>
          <a:prstGeom prst="rect">
            <a:avLst/>
          </a:prstGeom>
        </p:spPr>
      </p:pic>
      <p:sp>
        <p:nvSpPr>
          <p:cNvPr id="11" name="Rektangel 10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Bildobjekt 15" descr="LundUniversity logga150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4071934" y="1523248"/>
            <a:ext cx="4762504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 eller Namn</a:t>
            </a:r>
          </a:p>
        </p:txBody>
      </p:sp>
      <p:sp>
        <p:nvSpPr>
          <p:cNvPr id="17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4071934" y="2220953"/>
            <a:ext cx="4762504" cy="321507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pic>
        <p:nvPicPr>
          <p:cNvPr id="12" name="Bildobjekt 11" descr="LU svensk logga150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280" y="1659824"/>
            <a:ext cx="817620" cy="978415"/>
          </a:xfrm>
          <a:prstGeom prst="rect">
            <a:avLst/>
          </a:prstGeom>
        </p:spPr>
      </p:pic>
      <p:cxnSp>
        <p:nvCxnSpPr>
          <p:cNvPr id="9" name="Rak 8"/>
          <p:cNvCxnSpPr/>
          <p:nvPr userDrawn="1"/>
        </p:nvCxnSpPr>
        <p:spPr bwMode="auto">
          <a:xfrm>
            <a:off x="4068514" y="2212035"/>
            <a:ext cx="47644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3206"/>
            <a:ext cx="8647388" cy="6495393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502816"/>
            <a:ext cx="5955771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21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2904067" y="2174078"/>
            <a:ext cx="5930371" cy="342842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196133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502816"/>
            <a:ext cx="5955771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21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2904067" y="2174078"/>
            <a:ext cx="5930371" cy="342842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196133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502816"/>
            <a:ext cx="5955771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21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2904067" y="2174078"/>
            <a:ext cx="5930371" cy="342842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196133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877908"/>
            <a:ext cx="5955771" cy="571369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437697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877908"/>
            <a:ext cx="5955771" cy="571369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437697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ktangel 13"/>
          <p:cNvSpPr/>
          <p:nvPr userDrawn="1"/>
        </p:nvSpPr>
        <p:spPr bwMode="auto">
          <a:xfrm>
            <a:off x="2655889" y="1516103"/>
            <a:ext cx="123189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Bildobjekt 16" descr="Lunds_universitet_C2r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881" y="1625120"/>
            <a:ext cx="871914" cy="1049338"/>
          </a:xfrm>
          <a:prstGeom prst="rect">
            <a:avLst/>
          </a:prstGeom>
        </p:spPr>
      </p:pic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877908"/>
            <a:ext cx="5955771" cy="571369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cxnSp>
        <p:nvCxnSpPr>
          <p:cNvPr id="15" name="Rak 14"/>
          <p:cNvCxnSpPr/>
          <p:nvPr userDrawn="1"/>
        </p:nvCxnSpPr>
        <p:spPr bwMode="auto">
          <a:xfrm>
            <a:off x="2885738" y="2437697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Bildobjekt 15" descr="LundUniversity logga150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877908"/>
            <a:ext cx="5955771" cy="571369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cxnSp>
        <p:nvCxnSpPr>
          <p:cNvPr id="15" name="Rak 14"/>
          <p:cNvCxnSpPr/>
          <p:nvPr userDrawn="1"/>
        </p:nvCxnSpPr>
        <p:spPr bwMode="auto">
          <a:xfrm>
            <a:off x="2885738" y="2437697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Bildobjekt 15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ktangel 6"/>
          <p:cNvSpPr/>
          <p:nvPr userDrawn="1"/>
        </p:nvSpPr>
        <p:spPr bwMode="auto">
          <a:xfrm>
            <a:off x="181303" y="181372"/>
            <a:ext cx="8647388" cy="6495393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Bildobjekt 7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81303" y="181372"/>
            <a:ext cx="8647388" cy="6495393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Bildobjekt 6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Bildobjekt 6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_DSC3459_©Ruona2012_gron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562" y="184150"/>
            <a:ext cx="8651875" cy="6502400"/>
          </a:xfrm>
          <a:prstGeom prst="rect">
            <a:avLst/>
          </a:prstGeom>
        </p:spPr>
      </p:pic>
      <p:sp>
        <p:nvSpPr>
          <p:cNvPr id="11" name="Rektangel 10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Bildobjekt 15" descr="LundUniversity logga150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4071934" y="1523248"/>
            <a:ext cx="4762504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 eller Namn</a:t>
            </a:r>
          </a:p>
        </p:txBody>
      </p:sp>
      <p:sp>
        <p:nvSpPr>
          <p:cNvPr id="17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4071934" y="2220953"/>
            <a:ext cx="4762504" cy="321507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cxnSp>
        <p:nvCxnSpPr>
          <p:cNvPr id="9" name="Rak 8"/>
          <p:cNvCxnSpPr/>
          <p:nvPr userDrawn="1"/>
        </p:nvCxnSpPr>
        <p:spPr bwMode="auto">
          <a:xfrm>
            <a:off x="4068514" y="2212035"/>
            <a:ext cx="47644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Bildobjekt 3" descr="Logo_eng_RGB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0567" y="1634164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Bildobjekt 6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Bildobjekt 6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 bwMode="auto">
          <a:xfrm>
            <a:off x="182563" y="182563"/>
            <a:ext cx="8647200" cy="64944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57538" y="1843907"/>
            <a:ext cx="6927537" cy="3563159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 sz="2200"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cxnSp>
        <p:nvCxnSpPr>
          <p:cNvPr id="11" name="Rak 10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Bildobjekt 4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675" y="5545461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 bwMode="auto">
          <a:xfrm>
            <a:off x="187238" y="184150"/>
            <a:ext cx="8647200" cy="6494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57538" y="1843907"/>
            <a:ext cx="6927537" cy="3563159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 sz="2200"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cxnSp>
        <p:nvCxnSpPr>
          <p:cNvPr id="9" name="Rak 8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Bildobjekt 4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0" y="5550307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 bwMode="auto">
          <a:xfrm>
            <a:off x="182563" y="182563"/>
            <a:ext cx="8647200" cy="64944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57538" y="1843907"/>
            <a:ext cx="6927537" cy="3563159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 sz="2200"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cxnSp>
        <p:nvCxnSpPr>
          <p:cNvPr id="8" name="Rak 7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Bildobjekt 4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499" y="5545462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 bwMode="auto">
          <a:xfrm>
            <a:off x="182563" y="182563"/>
            <a:ext cx="8647200" cy="64944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57538" y="1843907"/>
            <a:ext cx="6927537" cy="3563159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 sz="2200"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cxnSp>
        <p:nvCxnSpPr>
          <p:cNvPr id="9" name="Rak 8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Bildobjekt 4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1" y="5536995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5085" y="2125001"/>
            <a:ext cx="7650956" cy="1466282"/>
          </a:xfrm>
        </p:spPr>
        <p:txBody>
          <a:bodyPr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50169" y="3876305"/>
            <a:ext cx="6300788" cy="1748137"/>
          </a:xfrm>
        </p:spPr>
        <p:txBody>
          <a:bodyPr/>
          <a:lstStyle>
            <a:lvl1pPr marL="0" indent="0" algn="ctr">
              <a:buNone/>
              <a:defRPr/>
            </a:lvl1pPr>
            <a:lvl2pPr marL="452582" indent="0" algn="ctr">
              <a:buNone/>
              <a:defRPr/>
            </a:lvl2pPr>
            <a:lvl3pPr marL="905165" indent="0" algn="ctr">
              <a:buNone/>
              <a:defRPr/>
            </a:lvl3pPr>
            <a:lvl4pPr marL="1357747" indent="0" algn="ctr">
              <a:buNone/>
              <a:defRPr/>
            </a:lvl4pPr>
            <a:lvl5pPr marL="1810329" indent="0" algn="ctr">
              <a:buNone/>
              <a:defRPr/>
            </a:lvl5pPr>
            <a:lvl6pPr marL="2262911" indent="0" algn="ctr">
              <a:buNone/>
              <a:defRPr/>
            </a:lvl6pPr>
            <a:lvl7pPr marL="2715494" indent="0" algn="ctr">
              <a:buNone/>
              <a:defRPr/>
            </a:lvl7pPr>
            <a:lvl8pPr marL="3168076" indent="0" algn="ctr">
              <a:buNone/>
              <a:defRPr/>
            </a:lvl8pPr>
            <a:lvl9pPr marL="3620658" indent="0" algn="ctr">
              <a:buNone/>
              <a:defRPr/>
            </a:lvl9pPr>
          </a:lstStyle>
          <a:p>
            <a:r>
              <a:rPr lang="en-US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80951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56" y="273939"/>
            <a:ext cx="8101013" cy="1140090"/>
          </a:xfrm>
          <a:prstGeom prst="rect">
            <a:avLst/>
          </a:prstGeom>
        </p:spPr>
        <p:txBody>
          <a:bodyPr vert="horz"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0056" y="1596126"/>
            <a:ext cx="3975497" cy="4514439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572" y="1596126"/>
            <a:ext cx="3975497" cy="4514439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243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16" tIns="45258" rIns="90516" bIns="45258" rtlCol="0" anchor="ctr"/>
          <a:lstStyle/>
          <a:p>
            <a:pPr algn="ctr" defTabSz="905165" fontAlgn="auto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7" name="Bildobjekt 6" descr="MAX logga1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159" y="1983776"/>
            <a:ext cx="6462808" cy="210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089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Inledningsida 1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" y="0"/>
            <a:ext cx="9007126" cy="684661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440180" y="4076037"/>
            <a:ext cx="6120765" cy="1466282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277677" y="5582939"/>
            <a:ext cx="4445772" cy="861896"/>
          </a:xfrm>
        </p:spPr>
        <p:txBody>
          <a:bodyPr/>
          <a:lstStyle>
            <a:lvl1pPr marL="0" indent="0" algn="ctr">
              <a:lnSpc>
                <a:spcPts val="2376"/>
              </a:lnSpc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2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7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0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2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15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8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0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0" name="Bildobjekt 9" descr="logone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0869" y="6359294"/>
            <a:ext cx="915938" cy="28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7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492250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ktangel 13"/>
          <p:cNvSpPr/>
          <p:nvPr userDrawn="1"/>
        </p:nvSpPr>
        <p:spPr bwMode="auto">
          <a:xfrm>
            <a:off x="2655889" y="1492250"/>
            <a:ext cx="123189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Bildobjekt 16" descr="Lunds_universitet_C2r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881" y="1601267"/>
            <a:ext cx="871914" cy="1049338"/>
          </a:xfrm>
          <a:prstGeom prst="rect">
            <a:avLst/>
          </a:prstGeom>
        </p:spPr>
      </p:pic>
      <p:sp>
        <p:nvSpPr>
          <p:cNvPr id="19" name="Rektangel 18"/>
          <p:cNvSpPr/>
          <p:nvPr userDrawn="1"/>
        </p:nvSpPr>
        <p:spPr bwMode="auto">
          <a:xfrm>
            <a:off x="2655888" y="1492250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499395"/>
            <a:ext cx="5955771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21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2904067" y="2175765"/>
            <a:ext cx="5930371" cy="342842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cxnSp>
        <p:nvCxnSpPr>
          <p:cNvPr id="15" name="Rak 14"/>
          <p:cNvCxnSpPr/>
          <p:nvPr userDrawn="1"/>
        </p:nvCxnSpPr>
        <p:spPr bwMode="auto">
          <a:xfrm>
            <a:off x="2885738" y="2196133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Bildobjekt 15" descr="LundUniversity logga150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27716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green bkg 1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" y="0"/>
            <a:ext cx="9007126" cy="684661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DBC918-BD4A-4324-A4A9-76A0B8E9A846}" type="datetimeFigureOut">
              <a:rPr lang="en-US" smtClean="0">
                <a:solidFill>
                  <a:srgbClr val="FFFFFF"/>
                </a:solidFill>
                <a:latin typeface="Calibri"/>
              </a:rPr>
              <a:pPr/>
              <a:t>6/15/22</a:t>
            </a:fld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5961FC-4D36-455A-B050-0A854FA1FFC6}" type="slidenum">
              <a:rPr lang="en-US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9" name="Bildobjekt 8" descr="logone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0869" y="6359294"/>
            <a:ext cx="915938" cy="28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8612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orange bkg ny1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" y="0"/>
            <a:ext cx="9007126" cy="684661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DBC918-BD4A-4324-A4A9-76A0B8E9A846}" type="datetimeFigureOut">
              <a:rPr lang="en-US" smtClean="0">
                <a:solidFill>
                  <a:srgbClr val="FFFFFF"/>
                </a:solidFill>
                <a:latin typeface="Calibri"/>
              </a:rPr>
              <a:pPr/>
              <a:t>6/15/22</a:t>
            </a:fld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5961FC-4D36-455A-B050-0A854FA1FFC6}" type="slidenum">
              <a:rPr lang="en-US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9" name="Bildobjekt 8" descr="logone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0869" y="6359294"/>
            <a:ext cx="915938" cy="28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916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Bildobjekt 7" descr="Max IV-3 bild 1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44574"/>
            <a:ext cx="9001125" cy="456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413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1857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1027" y="4395679"/>
            <a:ext cx="7650956" cy="135860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11027" y="2899312"/>
            <a:ext cx="7650956" cy="149636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25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5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7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03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629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15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80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206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81034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0056" y="1596126"/>
            <a:ext cx="3975497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5572" y="1596126"/>
            <a:ext cx="3975497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17960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0056" y="1531204"/>
            <a:ext cx="3977060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582" indent="0">
              <a:buNone/>
              <a:defRPr sz="2000" b="1"/>
            </a:lvl2pPr>
            <a:lvl3pPr marL="905165" indent="0">
              <a:buNone/>
              <a:defRPr sz="1800" b="1"/>
            </a:lvl3pPr>
            <a:lvl4pPr marL="1357747" indent="0">
              <a:buNone/>
              <a:defRPr sz="1600" b="1"/>
            </a:lvl4pPr>
            <a:lvl5pPr marL="1810329" indent="0">
              <a:buNone/>
              <a:defRPr sz="1600" b="1"/>
            </a:lvl5pPr>
            <a:lvl6pPr marL="2262911" indent="0">
              <a:buNone/>
              <a:defRPr sz="1600" b="1"/>
            </a:lvl6pPr>
            <a:lvl7pPr marL="2715494" indent="0">
              <a:buNone/>
              <a:defRPr sz="1600" b="1"/>
            </a:lvl7pPr>
            <a:lvl8pPr marL="3168076" indent="0">
              <a:buNone/>
              <a:defRPr sz="1600" b="1"/>
            </a:lvl8pPr>
            <a:lvl9pPr marL="362065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0056" y="2169337"/>
            <a:ext cx="3977060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572447" y="1531204"/>
            <a:ext cx="3978622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582" indent="0">
              <a:buNone/>
              <a:defRPr sz="2000" b="1"/>
            </a:lvl2pPr>
            <a:lvl3pPr marL="905165" indent="0">
              <a:buNone/>
              <a:defRPr sz="1800" b="1"/>
            </a:lvl3pPr>
            <a:lvl4pPr marL="1357747" indent="0">
              <a:buNone/>
              <a:defRPr sz="1600" b="1"/>
            </a:lvl4pPr>
            <a:lvl5pPr marL="1810329" indent="0">
              <a:buNone/>
              <a:defRPr sz="1600" b="1"/>
            </a:lvl5pPr>
            <a:lvl6pPr marL="2262911" indent="0">
              <a:buNone/>
              <a:defRPr sz="1600" b="1"/>
            </a:lvl6pPr>
            <a:lvl7pPr marL="2715494" indent="0">
              <a:buNone/>
              <a:defRPr sz="1600" b="1"/>
            </a:lvl7pPr>
            <a:lvl8pPr marL="3168076" indent="0">
              <a:buNone/>
              <a:defRPr sz="1600" b="1"/>
            </a:lvl8pPr>
            <a:lvl9pPr marL="362065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572447" y="2169337"/>
            <a:ext cx="3978622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34635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15466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0057" y="272355"/>
            <a:ext cx="2961308" cy="1159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19190" y="272355"/>
            <a:ext cx="5031879" cy="58382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0057" y="1431446"/>
            <a:ext cx="2961308" cy="4679119"/>
          </a:xfrm>
        </p:spPr>
        <p:txBody>
          <a:bodyPr/>
          <a:lstStyle>
            <a:lvl1pPr marL="0" indent="0">
              <a:buNone/>
              <a:defRPr sz="1400"/>
            </a:lvl1pPr>
            <a:lvl2pPr marL="452582" indent="0">
              <a:buNone/>
              <a:defRPr sz="1200"/>
            </a:lvl2pPr>
            <a:lvl3pPr marL="905165" indent="0">
              <a:buNone/>
              <a:defRPr sz="1000"/>
            </a:lvl3pPr>
            <a:lvl4pPr marL="1357747" indent="0">
              <a:buNone/>
              <a:defRPr sz="900"/>
            </a:lvl4pPr>
            <a:lvl5pPr marL="1810329" indent="0">
              <a:buNone/>
              <a:defRPr sz="900"/>
            </a:lvl5pPr>
            <a:lvl6pPr marL="2262911" indent="0">
              <a:buNone/>
              <a:defRPr sz="900"/>
            </a:lvl6pPr>
            <a:lvl7pPr marL="2715494" indent="0">
              <a:buNone/>
              <a:defRPr sz="900"/>
            </a:lvl7pPr>
            <a:lvl8pPr marL="3168076" indent="0">
              <a:buNone/>
              <a:defRPr sz="900"/>
            </a:lvl8pPr>
            <a:lvl9pPr marL="362065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0198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ktangel 13"/>
          <p:cNvSpPr/>
          <p:nvPr userDrawn="1"/>
        </p:nvSpPr>
        <p:spPr bwMode="auto">
          <a:xfrm>
            <a:off x="2655889" y="1516103"/>
            <a:ext cx="123189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Bildobjekt 16" descr="Lunds_universitet_C2r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881" y="1625120"/>
            <a:ext cx="871914" cy="1049338"/>
          </a:xfrm>
          <a:prstGeom prst="rect">
            <a:avLst/>
          </a:prstGeom>
        </p:spPr>
      </p:pic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502816"/>
            <a:ext cx="5955771" cy="714380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21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2904067" y="2174078"/>
            <a:ext cx="5930371" cy="342842"/>
          </a:xfrm>
        </p:spPr>
        <p:txBody>
          <a:bodyPr lIns="0" tIns="108000" rIns="0"/>
          <a:lstStyle>
            <a:lvl1pPr marL="0" indent="0" algn="l">
              <a:buNone/>
              <a:defRPr sz="1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/>
              <a:t>Underrubrik eller titel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196133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4284" y="4788377"/>
            <a:ext cx="5400675" cy="5652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64284" y="611215"/>
            <a:ext cx="5400675" cy="4104323"/>
          </a:xfrm>
        </p:spPr>
        <p:txBody>
          <a:bodyPr/>
          <a:lstStyle>
            <a:lvl1pPr marL="0" indent="0">
              <a:buNone/>
              <a:defRPr sz="3200"/>
            </a:lvl1pPr>
            <a:lvl2pPr marL="452582" indent="0">
              <a:buNone/>
              <a:defRPr sz="2800"/>
            </a:lvl2pPr>
            <a:lvl3pPr marL="905165" indent="0">
              <a:buNone/>
              <a:defRPr sz="2400"/>
            </a:lvl3pPr>
            <a:lvl4pPr marL="1357747" indent="0">
              <a:buNone/>
              <a:defRPr sz="2000"/>
            </a:lvl4pPr>
            <a:lvl5pPr marL="1810329" indent="0">
              <a:buNone/>
              <a:defRPr sz="2000"/>
            </a:lvl5pPr>
            <a:lvl6pPr marL="2262911" indent="0">
              <a:buNone/>
              <a:defRPr sz="2000"/>
            </a:lvl6pPr>
            <a:lvl7pPr marL="2715494" indent="0">
              <a:buNone/>
              <a:defRPr sz="2000"/>
            </a:lvl7pPr>
            <a:lvl8pPr marL="3168076" indent="0">
              <a:buNone/>
              <a:defRPr sz="2000"/>
            </a:lvl8pPr>
            <a:lvl9pPr marL="362065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64284" y="5353671"/>
            <a:ext cx="5400675" cy="802813"/>
          </a:xfrm>
        </p:spPr>
        <p:txBody>
          <a:bodyPr/>
          <a:lstStyle>
            <a:lvl1pPr marL="0" indent="0">
              <a:buNone/>
              <a:defRPr sz="1400"/>
            </a:lvl1pPr>
            <a:lvl2pPr marL="452582" indent="0">
              <a:buNone/>
              <a:defRPr sz="1200"/>
            </a:lvl2pPr>
            <a:lvl3pPr marL="905165" indent="0">
              <a:buNone/>
              <a:defRPr sz="1000"/>
            </a:lvl3pPr>
            <a:lvl4pPr marL="1357747" indent="0">
              <a:buNone/>
              <a:defRPr sz="900"/>
            </a:lvl4pPr>
            <a:lvl5pPr marL="1810329" indent="0">
              <a:buNone/>
              <a:defRPr sz="900"/>
            </a:lvl5pPr>
            <a:lvl6pPr marL="2262911" indent="0">
              <a:buNone/>
              <a:defRPr sz="900"/>
            </a:lvl6pPr>
            <a:lvl7pPr marL="2715494" indent="0">
              <a:buNone/>
              <a:defRPr sz="900"/>
            </a:lvl7pPr>
            <a:lvl8pPr marL="3168076" indent="0">
              <a:buNone/>
              <a:defRPr sz="900"/>
            </a:lvl8pPr>
            <a:lvl9pPr marL="362065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22005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92148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525816" y="273939"/>
            <a:ext cx="2025253" cy="58366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0056" y="273939"/>
            <a:ext cx="5925741" cy="58366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C918-BD4A-4324-A4A9-76A0B8E9A84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6/15/22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61FC-4D36-455A-B050-0A854FA1FFC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328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2563"/>
            <a:ext cx="8647388" cy="6495393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3887789" y="1516103"/>
            <a:ext cx="494664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ktangel 13"/>
          <p:cNvSpPr/>
          <p:nvPr userDrawn="1"/>
        </p:nvSpPr>
        <p:spPr bwMode="auto">
          <a:xfrm>
            <a:off x="2655889" y="1516103"/>
            <a:ext cx="1231899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Bildobjekt 16" descr="Lunds_universitet_C2r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881" y="1625120"/>
            <a:ext cx="871914" cy="1049338"/>
          </a:xfrm>
          <a:prstGeom prst="rect">
            <a:avLst/>
          </a:prstGeom>
        </p:spPr>
      </p:pic>
      <p:sp>
        <p:nvSpPr>
          <p:cNvPr id="19" name="Rektangel 18"/>
          <p:cNvSpPr/>
          <p:nvPr userDrawn="1"/>
        </p:nvSpPr>
        <p:spPr bwMode="auto">
          <a:xfrm>
            <a:off x="2655888" y="1516103"/>
            <a:ext cx="6178550" cy="1280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ubrik 1"/>
          <p:cNvSpPr>
            <a:spLocks noGrp="1"/>
          </p:cNvSpPr>
          <p:nvPr>
            <p:ph type="ctrTitle" hasCustomPrompt="1"/>
          </p:nvPr>
        </p:nvSpPr>
        <p:spPr>
          <a:xfrm>
            <a:off x="2878667" y="1877908"/>
            <a:ext cx="5955771" cy="571369"/>
          </a:xfrm>
        </p:spPr>
        <p:txBody>
          <a:bodyPr lIns="0" tIns="97200" rIns="0" bIns="82800"/>
          <a:lstStyle>
            <a:lvl1pPr>
              <a:defRPr sz="3600"/>
            </a:lvl1pPr>
          </a:lstStyle>
          <a:p>
            <a:r>
              <a:rPr lang="sv-SE" dirty="0"/>
              <a:t>Rubrik</a:t>
            </a:r>
          </a:p>
        </p:txBody>
      </p:sp>
      <p:cxnSp>
        <p:nvCxnSpPr>
          <p:cNvPr id="13" name="Rak 12"/>
          <p:cNvCxnSpPr/>
          <p:nvPr userDrawn="1"/>
        </p:nvCxnSpPr>
        <p:spPr bwMode="auto">
          <a:xfrm>
            <a:off x="2885738" y="2437697"/>
            <a:ext cx="594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Bildobjekt 14" descr="LundUniversity logga150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 bwMode="auto">
          <a:xfrm>
            <a:off x="0" y="0"/>
            <a:ext cx="9001125" cy="68405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179099" y="183206"/>
            <a:ext cx="8647388" cy="6495393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Bildobjekt 6" descr="LundUniversity logga15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0006" y="4318000"/>
            <a:ext cx="2971119" cy="25225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 bwMode="auto">
          <a:xfrm>
            <a:off x="182563" y="182563"/>
            <a:ext cx="8647200" cy="64944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57538" y="1843907"/>
            <a:ext cx="6927537" cy="3563159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 sz="2200"/>
            </a:lvl2pPr>
            <a:lvl3pPr>
              <a:spcAft>
                <a:spcPts val="600"/>
              </a:spcAft>
              <a:defRPr sz="2000"/>
            </a:lvl3pPr>
            <a:lvl4pPr>
              <a:spcAft>
                <a:spcPts val="600"/>
              </a:spcAft>
              <a:defRPr sz="2000"/>
            </a:lvl4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cxnSp>
        <p:nvCxnSpPr>
          <p:cNvPr id="8" name="Rak 7"/>
          <p:cNvCxnSpPr/>
          <p:nvPr userDrawn="1"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Bildobjekt 4" descr="Logo_eng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675" y="5544065"/>
            <a:ext cx="822905" cy="1036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57538" y="1843907"/>
            <a:ext cx="7590053" cy="3563159"/>
          </a:xfrm>
        </p:spPr>
        <p:txBody>
          <a:bodyPr/>
          <a:lstStyle>
            <a:lvl1pPr>
              <a:spcAft>
                <a:spcPts val="600"/>
              </a:spcAft>
              <a:buClr>
                <a:schemeClr val="tx1"/>
              </a:buClr>
              <a:defRPr sz="2200"/>
            </a:lvl1pPr>
            <a:lvl2pPr>
              <a:spcAft>
                <a:spcPts val="600"/>
              </a:spcAft>
              <a:buClr>
                <a:schemeClr val="tx1"/>
              </a:buClr>
              <a:defRPr sz="2200"/>
            </a:lvl2pPr>
            <a:lvl3pPr>
              <a:spcAft>
                <a:spcPts val="600"/>
              </a:spcAft>
              <a:buClr>
                <a:schemeClr val="tx1"/>
              </a:buClr>
              <a:defRPr/>
            </a:lvl3pPr>
            <a:lvl4pPr>
              <a:spcAft>
                <a:spcPts val="600"/>
              </a:spcAft>
              <a:buClr>
                <a:schemeClr val="tx1"/>
              </a:buClr>
              <a:defRPr/>
            </a:lvl4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3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 28"/>
          <p:cNvGrpSpPr/>
          <p:nvPr userDrawn="1"/>
        </p:nvGrpSpPr>
        <p:grpSpPr>
          <a:xfrm>
            <a:off x="-119270" y="-59968"/>
            <a:ext cx="9228344" cy="6984776"/>
            <a:chOff x="-119270" y="-59968"/>
            <a:chExt cx="9228344" cy="6984776"/>
          </a:xfrm>
        </p:grpSpPr>
        <p:grpSp>
          <p:nvGrpSpPr>
            <p:cNvPr id="28" name="Grupp 27"/>
            <p:cNvGrpSpPr/>
            <p:nvPr userDrawn="1"/>
          </p:nvGrpSpPr>
          <p:grpSpPr>
            <a:xfrm>
              <a:off x="-119270" y="-59968"/>
              <a:ext cx="9228344" cy="6984776"/>
              <a:chOff x="-119270" y="-59968"/>
              <a:chExt cx="9228344" cy="6984776"/>
            </a:xfrm>
          </p:grpSpPr>
          <p:cxnSp>
            <p:nvCxnSpPr>
              <p:cNvPr id="13" name="Rak 12"/>
              <p:cNvCxnSpPr/>
              <p:nvPr/>
            </p:nvCxnSpPr>
            <p:spPr bwMode="auto">
              <a:xfrm>
                <a:off x="-119270" y="176199"/>
                <a:ext cx="9228344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" name="Rak 13"/>
              <p:cNvCxnSpPr/>
              <p:nvPr/>
            </p:nvCxnSpPr>
            <p:spPr bwMode="auto">
              <a:xfrm>
                <a:off x="-119270" y="1514461"/>
                <a:ext cx="9228344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Rak 14"/>
              <p:cNvCxnSpPr/>
              <p:nvPr/>
            </p:nvCxnSpPr>
            <p:spPr bwMode="auto">
              <a:xfrm>
                <a:off x="-119270" y="6676531"/>
                <a:ext cx="9228344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Rak 15"/>
              <p:cNvCxnSpPr/>
              <p:nvPr/>
            </p:nvCxnSpPr>
            <p:spPr bwMode="auto">
              <a:xfrm>
                <a:off x="180082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Rak 16"/>
              <p:cNvCxnSpPr/>
              <p:nvPr/>
            </p:nvCxnSpPr>
            <p:spPr bwMode="auto">
              <a:xfrm>
                <a:off x="8821042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Rak 17"/>
              <p:cNvCxnSpPr/>
              <p:nvPr/>
            </p:nvCxnSpPr>
            <p:spPr bwMode="auto">
              <a:xfrm>
                <a:off x="7581004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Rak 18"/>
              <p:cNvCxnSpPr/>
              <p:nvPr/>
            </p:nvCxnSpPr>
            <p:spPr bwMode="auto">
              <a:xfrm>
                <a:off x="6348917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Rak 19"/>
              <p:cNvCxnSpPr/>
              <p:nvPr/>
            </p:nvCxnSpPr>
            <p:spPr bwMode="auto">
              <a:xfrm>
                <a:off x="5108879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Rak 20"/>
              <p:cNvCxnSpPr/>
              <p:nvPr/>
            </p:nvCxnSpPr>
            <p:spPr bwMode="auto">
              <a:xfrm>
                <a:off x="3876343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Rak 21"/>
              <p:cNvCxnSpPr/>
              <p:nvPr/>
            </p:nvCxnSpPr>
            <p:spPr bwMode="auto">
              <a:xfrm>
                <a:off x="2644256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Rak 22"/>
              <p:cNvCxnSpPr/>
              <p:nvPr/>
            </p:nvCxnSpPr>
            <p:spPr bwMode="auto">
              <a:xfrm>
                <a:off x="1398512" y="-59968"/>
                <a:ext cx="0" cy="698477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Rak 23"/>
              <p:cNvCxnSpPr/>
              <p:nvPr/>
            </p:nvCxnSpPr>
            <p:spPr bwMode="auto">
              <a:xfrm>
                <a:off x="-119270" y="2795601"/>
                <a:ext cx="9228344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Rak 25"/>
              <p:cNvCxnSpPr/>
              <p:nvPr userDrawn="1"/>
            </p:nvCxnSpPr>
            <p:spPr bwMode="auto">
              <a:xfrm>
                <a:off x="-119270" y="4077866"/>
                <a:ext cx="9228344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Rak 26"/>
              <p:cNvCxnSpPr/>
              <p:nvPr userDrawn="1"/>
            </p:nvCxnSpPr>
            <p:spPr bwMode="auto">
              <a:xfrm>
                <a:off x="-119270" y="5364485"/>
                <a:ext cx="9228344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2" name="Rektangel 11"/>
            <p:cNvSpPr/>
            <p:nvPr/>
          </p:nvSpPr>
          <p:spPr bwMode="auto">
            <a:xfrm>
              <a:off x="0" y="0"/>
              <a:ext cx="9001125" cy="68405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048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3263" y="283771"/>
            <a:ext cx="7605109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16" tIns="45258" rIns="90516" bIns="4525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7538" y="1843907"/>
            <a:ext cx="7590053" cy="356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cxnSp>
        <p:nvCxnSpPr>
          <p:cNvPr id="10" name="Rak 9"/>
          <p:cNvCxnSpPr/>
          <p:nvPr/>
        </p:nvCxnSpPr>
        <p:spPr bwMode="auto">
          <a:xfrm>
            <a:off x="745259" y="1499383"/>
            <a:ext cx="750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Bildobjekt 2" descr="Logo_eng_RGB.png"/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0" y="5549900"/>
            <a:ext cx="822905" cy="10362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49" r:id="rId2"/>
    <p:sldLayoutId id="2147483694" r:id="rId3"/>
    <p:sldLayoutId id="2147483683" r:id="rId4"/>
    <p:sldLayoutId id="2147483672" r:id="rId5"/>
    <p:sldLayoutId id="2147483673" r:id="rId6"/>
    <p:sldLayoutId id="2147483681" r:id="rId7"/>
    <p:sldLayoutId id="2147483688" r:id="rId8"/>
    <p:sldLayoutId id="2147483650" r:id="rId9"/>
    <p:sldLayoutId id="2147483652" r:id="rId10"/>
    <p:sldLayoutId id="2147483682" r:id="rId11"/>
    <p:sldLayoutId id="2147483691" r:id="rId12"/>
    <p:sldLayoutId id="2147483690" r:id="rId13"/>
    <p:sldLayoutId id="2147483692" r:id="rId14"/>
    <p:sldLayoutId id="2147483693" r:id="rId15"/>
    <p:sldLayoutId id="2147483654" r:id="rId16"/>
    <p:sldLayoutId id="2147483660" r:id="rId17"/>
    <p:sldLayoutId id="2147483666" r:id="rId18"/>
    <p:sldLayoutId id="2147483665" r:id="rId19"/>
    <p:sldLayoutId id="2147483669" r:id="rId20"/>
    <p:sldLayoutId id="2147483670" r:id="rId21"/>
    <p:sldLayoutId id="2147483671" r:id="rId22"/>
    <p:sldLayoutId id="2147483674" r:id="rId23"/>
    <p:sldLayoutId id="2147483675" r:id="rId24"/>
    <p:sldLayoutId id="2147483676" r:id="rId25"/>
    <p:sldLayoutId id="2147483677" r:id="rId26"/>
    <p:sldLayoutId id="2147483667" r:id="rId27"/>
    <p:sldLayoutId id="2147483668" r:id="rId28"/>
    <p:sldLayoutId id="2147483678" r:id="rId29"/>
    <p:sldLayoutId id="2147483679" r:id="rId30"/>
    <p:sldLayoutId id="2147483680" r:id="rId31"/>
    <p:sldLayoutId id="2147483684" r:id="rId32"/>
    <p:sldLayoutId id="2147483685" r:id="rId33"/>
    <p:sldLayoutId id="2147483686" r:id="rId34"/>
    <p:sldLayoutId id="2147483687" r:id="rId35"/>
    <p:sldLayoutId id="2147483696" r:id="rId36"/>
    <p:sldLayoutId id="2147483715" r:id="rId37"/>
  </p:sldLayoutIdLst>
  <p:txStyles>
    <p:titleStyle>
      <a:lvl1pPr algn="l" defTabSz="904875" rtl="0" eaLnBrk="1" fontAlgn="base" hangingPunct="1">
        <a:spcBef>
          <a:spcPct val="0"/>
        </a:spcBef>
        <a:spcAft>
          <a:spcPct val="0"/>
        </a:spcAft>
        <a:defRPr sz="3600" b="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30188" indent="-230188" algn="l" defTabSz="904875" rtl="0" eaLnBrk="1" fontAlgn="base" hangingPunct="1">
        <a:spcBef>
          <a:spcPts val="1600"/>
        </a:spcBef>
        <a:spcAft>
          <a:spcPts val="600"/>
        </a:spcAft>
        <a:buClr>
          <a:schemeClr val="tx1"/>
        </a:buClr>
        <a:buFont typeface="Lucida Grande"/>
        <a:buChar char="»"/>
        <a:defRPr sz="2200" b="0">
          <a:solidFill>
            <a:srgbClr val="333333"/>
          </a:solidFill>
          <a:latin typeface="+mn-lt"/>
          <a:ea typeface="ＭＳ Ｐゴシック" charset="-128"/>
          <a:cs typeface="+mn-cs"/>
        </a:defRPr>
      </a:lvl1pPr>
      <a:lvl2pPr marL="700088" indent="-247650" algn="l" defTabSz="904875" rtl="0" eaLnBrk="1" fontAlgn="base" hangingPunct="1">
        <a:spcBef>
          <a:spcPts val="1600"/>
        </a:spcBef>
        <a:spcAft>
          <a:spcPts val="600"/>
        </a:spcAft>
        <a:buClr>
          <a:schemeClr val="tx1"/>
        </a:buClr>
        <a:buChar char="–"/>
        <a:defRPr sz="2200" b="0">
          <a:solidFill>
            <a:srgbClr val="333333"/>
          </a:solidFill>
          <a:latin typeface="+mn-lt"/>
          <a:ea typeface="ＭＳ Ｐゴシック" charset="-128"/>
        </a:defRPr>
      </a:lvl2pPr>
      <a:lvl3pPr marL="1089025" indent="-179388" algn="l" defTabSz="904875" rtl="0" eaLnBrk="1" fontAlgn="base" hangingPunct="1">
        <a:spcBef>
          <a:spcPts val="1600"/>
        </a:spcBef>
        <a:spcAft>
          <a:spcPts val="600"/>
        </a:spcAft>
        <a:buClr>
          <a:schemeClr val="tx1"/>
        </a:buClr>
        <a:buFont typeface="Lucida Grande"/>
        <a:buChar char="»"/>
        <a:defRPr sz="2000" b="0">
          <a:solidFill>
            <a:srgbClr val="333333"/>
          </a:solidFill>
          <a:latin typeface="+mn-lt"/>
          <a:ea typeface="ＭＳ Ｐゴシック" charset="-128"/>
        </a:defRPr>
      </a:lvl3pPr>
      <a:lvl4pPr marL="1550988" indent="-193675" algn="l" defTabSz="904875" rtl="0" eaLnBrk="1" fontAlgn="base" hangingPunct="1">
        <a:spcBef>
          <a:spcPts val="1600"/>
        </a:spcBef>
        <a:spcAft>
          <a:spcPts val="600"/>
        </a:spcAft>
        <a:buClr>
          <a:schemeClr val="tx1"/>
        </a:buClr>
        <a:buChar char="–"/>
        <a:defRPr sz="2000" b="0">
          <a:solidFill>
            <a:srgbClr val="333333"/>
          </a:solidFill>
          <a:latin typeface="+mn-lt"/>
          <a:ea typeface="ＭＳ Ｐゴシック" charset="-128"/>
        </a:defRPr>
      </a:lvl4pPr>
      <a:lvl5pPr marL="20367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  <a:ea typeface="ＭＳ Ｐゴシック" charset="-128"/>
        </a:defRPr>
      </a:lvl5pPr>
      <a:lvl6pPr marL="24939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511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083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655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43770" y="176214"/>
            <a:ext cx="7474649" cy="1140090"/>
          </a:xfrm>
          <a:prstGeom prst="rect">
            <a:avLst/>
          </a:prstGeom>
        </p:spPr>
        <p:txBody>
          <a:bodyPr vert="horz" lIns="90516" tIns="45258" rIns="90516" bIns="45258" rtlCol="0" anchor="b" anchorCtr="0">
            <a:normAutofit/>
          </a:bodyPr>
          <a:lstStyle/>
          <a:p>
            <a:r>
              <a:rPr lang="sv-SE" dirty="0"/>
              <a:t>Klicka här för att ändra format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43770" y="1596126"/>
            <a:ext cx="7474649" cy="3835234"/>
          </a:xfrm>
          <a:prstGeom prst="rect">
            <a:avLst/>
          </a:prstGeom>
        </p:spPr>
        <p:txBody>
          <a:bodyPr vert="horz" lIns="90516" tIns="45258" rIns="90516" bIns="45258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095788" y="6403612"/>
            <a:ext cx="923596" cy="364195"/>
          </a:xfrm>
          <a:prstGeom prst="rect">
            <a:avLst/>
          </a:prstGeom>
        </p:spPr>
        <p:txBody>
          <a:bodyPr vert="horz" lIns="90516" tIns="45258" rIns="90516" bIns="45258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5165" fontAlgn="auto">
              <a:spcBef>
                <a:spcPts val="0"/>
              </a:spcBef>
              <a:spcAft>
                <a:spcPts val="0"/>
              </a:spcAft>
            </a:pPr>
            <a:fld id="{0FDBC918-BD4A-4324-A4A9-76A0B8E9A846}" type="datetimeFigureOut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05165" fontAlgn="auto">
                <a:spcBef>
                  <a:spcPts val="0"/>
                </a:spcBef>
                <a:spcAft>
                  <a:spcPts val="0"/>
                </a:spcAft>
              </a:pPr>
              <a:t>6/15/22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075385" y="6403612"/>
            <a:ext cx="2850356" cy="364195"/>
          </a:xfrm>
          <a:prstGeom prst="rect">
            <a:avLst/>
          </a:prstGeom>
        </p:spPr>
        <p:txBody>
          <a:bodyPr vert="horz" lIns="90516" tIns="45258" rIns="90516" bIns="45258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5165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250465" y="6403612"/>
            <a:ext cx="712263" cy="364195"/>
          </a:xfrm>
          <a:prstGeom prst="rect">
            <a:avLst/>
          </a:prstGeom>
        </p:spPr>
        <p:txBody>
          <a:bodyPr vert="horz" lIns="90516" tIns="45258" rIns="90516" bIns="45258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5165" fontAlgn="auto">
              <a:spcBef>
                <a:spcPts val="0"/>
              </a:spcBef>
              <a:spcAft>
                <a:spcPts val="0"/>
              </a:spcAft>
            </a:pPr>
            <a:fld id="{0C5961FC-4D36-455A-B050-0A854FA1FFC6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0516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Bildobjekt 8" descr="logo RGB150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8618" y="6359745"/>
            <a:ext cx="917831" cy="28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0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</p:sldLayoutIdLst>
  <p:txStyles>
    <p:titleStyle>
      <a:lvl1pPr algn="l" defTabSz="905165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1435" indent="-251435" algn="l" defTabSz="905165" rtl="0" eaLnBrk="1" latinLnBrk="0" hangingPunct="1">
        <a:spcBef>
          <a:spcPts val="990"/>
        </a:spcBef>
        <a:buSzPct val="100000"/>
        <a:buFont typeface="Arial" pitchFamily="34" charset="0"/>
        <a:buChar char="●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35446" indent="-282864" algn="l" defTabSz="90516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31456" indent="-226291" algn="l" defTabSz="90516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84038" indent="-226291" algn="l" defTabSz="90516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36620" indent="-226291" algn="l" defTabSz="90516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03" indent="-226291" algn="l" defTabSz="905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1785" indent="-226291" algn="l" defTabSz="905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367" indent="-226291" algn="l" defTabSz="905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46949" indent="-226291" algn="l" defTabSz="905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2582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5165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7747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0329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2911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5494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68076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0658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8-020-64430-5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0.jpeg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6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tiff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tiff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5" Type="http://schemas.openxmlformats.org/officeDocument/2006/relationships/hyperlink" Target="https://commons.wikimedia.org/wiki/Main_Page" TargetMode="External"/><Relationship Id="rId4" Type="http://schemas.openxmlformats.org/officeDocument/2006/relationships/image" Target="../media/image3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1934" y="1552442"/>
            <a:ext cx="4762504" cy="714380"/>
          </a:xfrm>
        </p:spPr>
        <p:txBody>
          <a:bodyPr/>
          <a:lstStyle/>
          <a:p>
            <a:r>
              <a:rPr lang="en-US" sz="2400" dirty="0"/>
              <a:t>Bio-medical imaging using </a:t>
            </a:r>
            <a:br>
              <a:rPr lang="en-US" sz="2400" dirty="0"/>
            </a:br>
            <a:r>
              <a:rPr lang="en-US" sz="2200" dirty="0"/>
              <a:t>synchrotron radiation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1934" y="2220953"/>
            <a:ext cx="4762504" cy="507960"/>
          </a:xfrm>
        </p:spPr>
        <p:txBody>
          <a:bodyPr/>
          <a:lstStyle/>
          <a:p>
            <a:r>
              <a:rPr lang="en-US" dirty="0" err="1"/>
              <a:t>Martin.bech@med.lu.se</a:t>
            </a:r>
            <a:r>
              <a:rPr lang="en-US" dirty="0"/>
              <a:t>  Medical Radiation Physics</a:t>
            </a:r>
          </a:p>
        </p:txBody>
      </p:sp>
    </p:spTree>
    <p:extLst>
      <p:ext uri="{BB962C8B-B14F-4D97-AF65-F5344CB8AC3E}">
        <p14:creationId xmlns:p14="http://schemas.microsoft.com/office/powerpoint/2010/main" val="3485103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Analogy – Visible 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95" y="1785269"/>
            <a:ext cx="8668465" cy="370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69999" y="5947603"/>
            <a:ext cx="4235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Phase contrast imaging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51680" y="5526032"/>
            <a:ext cx="66969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da-DK" sz="1400" dirty="0"/>
              <a:t>Images by Gary S. </a:t>
            </a:r>
            <a:r>
              <a:rPr lang="da-DK" sz="1400" dirty="0" err="1"/>
              <a:t>Settles</a:t>
            </a:r>
            <a:r>
              <a:rPr lang="da-DK" sz="1400" dirty="0"/>
              <a:t>, Penn State Gas Dynamics Lab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E2B44A-2956-8449-89BB-7ED19B0980C5}"/>
              </a:ext>
            </a:extLst>
          </p:cNvPr>
          <p:cNvSpPr txBox="1"/>
          <p:nvPr/>
        </p:nvSpPr>
        <p:spPr>
          <a:xfrm>
            <a:off x="245328" y="1843907"/>
            <a:ext cx="351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020202"/>
                </a:solidFill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039BE8-1A67-1640-AC54-BA7A70F4852C}"/>
              </a:ext>
            </a:extLst>
          </p:cNvPr>
          <p:cNvSpPr txBox="1"/>
          <p:nvPr/>
        </p:nvSpPr>
        <p:spPr>
          <a:xfrm>
            <a:off x="4706161" y="1843907"/>
            <a:ext cx="351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020202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1325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6354" name="Rectangle 2"/>
          <p:cNvSpPr>
            <a:spLocks noChangeArrowheads="1"/>
          </p:cNvSpPr>
          <p:nvPr/>
        </p:nvSpPr>
        <p:spPr bwMode="auto">
          <a:xfrm>
            <a:off x="0" y="0"/>
            <a:ext cx="9001125" cy="83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>
                <a:latin typeface="Calibri" charset="0"/>
              </a:rPr>
              <a:t>Röntgen was also looking for refraction…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3524" y="1623045"/>
            <a:ext cx="6350794" cy="51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94638"/>
            <a:ext cx="4749031" cy="303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751696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Ability to interfere due to particle/wave duality</a:t>
            </a:r>
          </a:p>
          <a:p>
            <a:endParaRPr lang="en-US" dirty="0"/>
          </a:p>
        </p:txBody>
      </p:sp>
      <p:pic>
        <p:nvPicPr>
          <p:cNvPr id="7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98" y="2424010"/>
            <a:ext cx="6889976" cy="402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76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Near-field versus far-field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29" y="1557072"/>
            <a:ext cx="6991459" cy="496814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912433" y="6049404"/>
            <a:ext cx="3778962" cy="368399"/>
          </a:xfrm>
          <a:prstGeom prst="rect">
            <a:avLst/>
          </a:prstGeom>
          <a:noFill/>
        </p:spPr>
        <p:txBody>
          <a:bodyPr wrap="none" lIns="90516" tIns="45258" rIns="90516" bIns="45258" rtlCol="0">
            <a:spAutoFit/>
          </a:bodyPr>
          <a:lstStyle/>
          <a:p>
            <a:r>
              <a:rPr lang="en-GB" dirty="0"/>
              <a:t>Image courtesy: </a:t>
            </a:r>
            <a:r>
              <a:rPr lang="en-GB" dirty="0" err="1"/>
              <a:t>Timm</a:t>
            </a:r>
            <a:r>
              <a:rPr lang="en-GB" dirty="0"/>
              <a:t> </a:t>
            </a:r>
            <a:r>
              <a:rPr lang="en-GB" dirty="0" err="1"/>
              <a:t>Weitkamp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32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A54D962-F008-4A44-A572-877CB26950FD}"/>
              </a:ext>
            </a:extLst>
          </p:cNvPr>
          <p:cNvSpPr/>
          <p:nvPr/>
        </p:nvSpPr>
        <p:spPr bwMode="auto">
          <a:xfrm>
            <a:off x="7424928" y="5541264"/>
            <a:ext cx="1576197" cy="11704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649" y="1698203"/>
            <a:ext cx="1198794" cy="76517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50057" y="1924842"/>
            <a:ext cx="8318813" cy="4626836"/>
          </a:xfrm>
          <a:prstGeom prst="rect">
            <a:avLst/>
          </a:prstGeom>
          <a:noFill/>
        </p:spPr>
        <p:txBody>
          <a:bodyPr vert="horz" lIns="90498" tIns="45248" rIns="90498" bIns="452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4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Ø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/>
            <a:r>
              <a:rPr lang="en-US" dirty="0">
                <a:latin typeface="Calibri"/>
              </a:rPr>
              <a:t>Wave propagation regimes:	     Fresnel number:	</a:t>
            </a:r>
          </a:p>
          <a:p>
            <a:pPr marL="0" indent="0"/>
            <a:r>
              <a:rPr lang="en-US" dirty="0">
                <a:latin typeface="Calibri"/>
              </a:rPr>
              <a:t>    a = “resolution”, </a:t>
            </a:r>
            <a:r>
              <a:rPr lang="en-US" dirty="0" err="1">
                <a:latin typeface="Calibri"/>
              </a:rPr>
              <a:t>λ</a:t>
            </a:r>
            <a:r>
              <a:rPr lang="en-US" dirty="0">
                <a:latin typeface="Calibri"/>
              </a:rPr>
              <a:t> = wavelength, Z = propagation distance</a:t>
            </a:r>
          </a:p>
          <a:p>
            <a:pPr marL="0" indent="0"/>
            <a:r>
              <a:rPr lang="en-US" dirty="0">
                <a:latin typeface="Calibri"/>
              </a:rPr>
              <a:t> 	</a:t>
            </a:r>
          </a:p>
          <a:p>
            <a:pPr marL="0" indent="0"/>
            <a:r>
              <a:rPr lang="en-US" dirty="0">
                <a:latin typeface="Calibri"/>
              </a:rPr>
              <a:t>For </a:t>
            </a:r>
            <a:r>
              <a:rPr lang="en-US" dirty="0" err="1">
                <a:latin typeface="Calibri"/>
              </a:rPr>
              <a:t>λ</a:t>
            </a:r>
            <a:r>
              <a:rPr lang="en-US" dirty="0">
                <a:latin typeface="Calibri"/>
              </a:rPr>
              <a:t> = 10</a:t>
            </a:r>
            <a:r>
              <a:rPr lang="en-US" baseline="30000" dirty="0">
                <a:latin typeface="Calibri"/>
              </a:rPr>
              <a:t>-10</a:t>
            </a:r>
            <a:r>
              <a:rPr lang="en-US" dirty="0">
                <a:latin typeface="Calibri"/>
              </a:rPr>
              <a:t> m						a	Z</a:t>
            </a:r>
          </a:p>
          <a:p>
            <a:pPr>
              <a:buFontTx/>
              <a:buChar char="-"/>
            </a:pPr>
            <a:r>
              <a:rPr lang="en-US" dirty="0">
                <a:latin typeface="Calibri"/>
              </a:rPr>
              <a:t>Contact regime			F &gt;&gt; 1		1 mm 	10 cm</a:t>
            </a:r>
          </a:p>
          <a:p>
            <a:pPr>
              <a:buFontTx/>
              <a:buChar char="-"/>
            </a:pPr>
            <a:r>
              <a:rPr lang="en-US" dirty="0">
                <a:latin typeface="Calibri"/>
              </a:rPr>
              <a:t>Near field regime (Fresnel)		F ~ 1		1 µm	10 cm</a:t>
            </a:r>
          </a:p>
          <a:p>
            <a:pPr>
              <a:buFontTx/>
              <a:buChar char="-"/>
            </a:pPr>
            <a:r>
              <a:rPr lang="en-US" dirty="0">
                <a:latin typeface="Calibri"/>
              </a:rPr>
              <a:t>Far field regime (</a:t>
            </a:r>
            <a:r>
              <a:rPr lang="en-US" dirty="0" err="1">
                <a:latin typeface="Calibri"/>
              </a:rPr>
              <a:t>Fraunhofer</a:t>
            </a:r>
            <a:r>
              <a:rPr lang="en-US" dirty="0">
                <a:latin typeface="Calibri"/>
              </a:rPr>
              <a:t>)		F &lt;&lt; 1		1 nm	10 cm</a:t>
            </a:r>
          </a:p>
          <a:p>
            <a:pPr>
              <a:buFontTx/>
              <a:buChar char="-"/>
            </a:pPr>
            <a:endParaRPr lang="en-US" dirty="0">
              <a:latin typeface="Calibri"/>
            </a:endParaRPr>
          </a:p>
          <a:p>
            <a:pPr>
              <a:buFontTx/>
              <a:buChar char="-"/>
            </a:pPr>
            <a:r>
              <a:rPr lang="en-US" dirty="0">
                <a:latin typeface="Calibri"/>
              </a:rPr>
              <a:t>Near field regime (Fresnel)		F ~ 1		1 mm 	10 km</a:t>
            </a:r>
          </a:p>
          <a:p>
            <a:pPr>
              <a:buFontTx/>
              <a:buChar char="-"/>
            </a:pPr>
            <a:r>
              <a:rPr lang="en-US" dirty="0">
                <a:latin typeface="Calibri"/>
              </a:rPr>
              <a:t>Near field regime (Fresnel)		F ~ 1		1 µm	10 cm</a:t>
            </a:r>
          </a:p>
          <a:p>
            <a:pPr>
              <a:buFontTx/>
              <a:buChar char="-"/>
            </a:pPr>
            <a:r>
              <a:rPr lang="en-US" dirty="0">
                <a:latin typeface="Calibri"/>
              </a:rPr>
              <a:t>Near field regime (Fresnel)		F ~ 1		1 </a:t>
            </a:r>
            <a:r>
              <a:rPr lang="en-US" dirty="0" err="1">
                <a:latin typeface="Calibri"/>
              </a:rPr>
              <a:t>Å</a:t>
            </a:r>
            <a:r>
              <a:rPr lang="en-US" dirty="0">
                <a:latin typeface="Calibri"/>
              </a:rPr>
              <a:t>	1 </a:t>
            </a:r>
            <a:r>
              <a:rPr lang="en-US" dirty="0" err="1">
                <a:latin typeface="Calibri"/>
              </a:rPr>
              <a:t>Å</a:t>
            </a:r>
            <a:endParaRPr lang="en-US" dirty="0">
              <a:latin typeface="Calibri"/>
            </a:endParaRPr>
          </a:p>
          <a:p>
            <a:pPr>
              <a:buFontTx/>
              <a:buChar char="-"/>
            </a:pPr>
            <a:endParaRPr lang="en-US" dirty="0"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propagation for beginners</a:t>
            </a:r>
          </a:p>
        </p:txBody>
      </p:sp>
    </p:spTree>
    <p:extLst>
      <p:ext uri="{BB962C8B-B14F-4D97-AF65-F5344CB8AC3E}">
        <p14:creationId xmlns:p14="http://schemas.microsoft.com/office/powerpoint/2010/main" val="23332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Holotomography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8790" y="1683673"/>
            <a:ext cx="6446119" cy="273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7607" y="3335219"/>
            <a:ext cx="2972246" cy="32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578572" y="5149861"/>
            <a:ext cx="2187773" cy="63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516" tIns="45258" rIns="90516" bIns="45258">
            <a:prstTxWarp prst="textNoShape">
              <a:avLst/>
            </a:prstTxWarp>
            <a:spAutoFit/>
          </a:bodyPr>
          <a:lstStyle/>
          <a:p>
            <a:r>
              <a:rPr lang="da-DK"/>
              <a:t>Polystyrene foam.</a:t>
            </a:r>
          </a:p>
          <a:p>
            <a:r>
              <a:rPr lang="da-DK"/>
              <a:t>P. Cloetens 1999</a:t>
            </a:r>
          </a:p>
        </p:txBody>
      </p:sp>
    </p:spTree>
    <p:extLst>
      <p:ext uri="{BB962C8B-B14F-4D97-AF65-F5344CB8AC3E}">
        <p14:creationId xmlns:p14="http://schemas.microsoft.com/office/powerpoint/2010/main" val="3146571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BFB8AF"/>
                </a:solidFill>
              </a:rPr>
              <a:t>What is phase contrast imaging and dark-field imaging?</a:t>
            </a:r>
          </a:p>
          <a:p>
            <a:r>
              <a:rPr lang="en-US" dirty="0"/>
              <a:t>Why are these new imaging modalities good for bio-medical imaging?</a:t>
            </a:r>
          </a:p>
          <a:p>
            <a:r>
              <a:rPr lang="en-US" dirty="0"/>
              <a:t>Future prospects of phase-contrast imaging?</a:t>
            </a:r>
          </a:p>
        </p:txBody>
      </p:sp>
    </p:spTree>
    <p:extLst>
      <p:ext uri="{BB962C8B-B14F-4D97-AF65-F5344CB8AC3E}">
        <p14:creationId xmlns:p14="http://schemas.microsoft.com/office/powerpoint/2010/main" val="2672245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Selected Application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3D imaging by nano holotomography</a:t>
            </a:r>
          </a:p>
        </p:txBody>
      </p:sp>
    </p:spTree>
    <p:extLst>
      <p:ext uri="{BB962C8B-B14F-4D97-AF65-F5344CB8AC3E}">
        <p14:creationId xmlns:p14="http://schemas.microsoft.com/office/powerpoint/2010/main" val="1336709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Zoom tomography of biopsies from human peripheral nerves</a:t>
            </a:r>
            <a:r>
              <a:rPr lang="en-GB" dirty="0"/>
              <a:t>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57" y="1849438"/>
            <a:ext cx="2297313" cy="4641037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6286" y="1691282"/>
            <a:ext cx="4418239" cy="368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70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11" tIns="45006" rIns="90011" bIns="4500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v-SE" sz="3938" dirty="0">
                <a:solidFill>
                  <a:srgbClr val="020202"/>
                </a:solidFill>
                <a:latin typeface="Times New Roman" charset="0"/>
                <a:ea typeface="ＭＳ Ｐゴシック" charset="0"/>
              </a:rPr>
              <a:t>PIN </a:t>
            </a:r>
            <a:r>
              <a:rPr lang="sv-SE" sz="3938" dirty="0" err="1">
                <a:solidFill>
                  <a:srgbClr val="020202"/>
                </a:solidFill>
                <a:latin typeface="Times New Roman" charset="0"/>
                <a:ea typeface="ＭＳ Ｐゴシック" charset="0"/>
              </a:rPr>
              <a:t>biopsy</a:t>
            </a:r>
            <a:r>
              <a:rPr lang="sv-SE" sz="3938" dirty="0">
                <a:solidFill>
                  <a:srgbClr val="020202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sv-SE" sz="3938" dirty="0" err="1">
                <a:solidFill>
                  <a:srgbClr val="020202"/>
                </a:solidFill>
                <a:latin typeface="Times New Roman" charset="0"/>
                <a:ea typeface="ＭＳ Ｐゴシック" charset="0"/>
              </a:rPr>
              <a:t>method</a:t>
            </a:r>
            <a:endParaRPr lang="sv-SE" sz="3938" dirty="0">
              <a:solidFill>
                <a:srgbClr val="020202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4358357" y="6114356"/>
            <a:ext cx="38989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da-DK" dirty="0" err="1">
                <a:solidFill>
                  <a:srgbClr val="020202"/>
                </a:solidFill>
                <a:cs typeface="+mn-cs"/>
              </a:rPr>
              <a:t>Posterior</a:t>
            </a:r>
            <a:r>
              <a:rPr lang="da-DK" dirty="0">
                <a:solidFill>
                  <a:srgbClr val="020202"/>
                </a:solidFill>
                <a:cs typeface="+mn-cs"/>
              </a:rPr>
              <a:t> </a:t>
            </a:r>
            <a:r>
              <a:rPr lang="da-DK" dirty="0" err="1">
                <a:solidFill>
                  <a:srgbClr val="020202"/>
                </a:solidFill>
                <a:cs typeface="+mn-cs"/>
              </a:rPr>
              <a:t>interosseus</a:t>
            </a:r>
            <a:r>
              <a:rPr lang="da-DK" dirty="0">
                <a:solidFill>
                  <a:srgbClr val="020202"/>
                </a:solidFill>
                <a:cs typeface="+mn-cs"/>
              </a:rPr>
              <a:t> nerve</a:t>
            </a:r>
            <a:endParaRPr lang="en-GB" dirty="0">
              <a:solidFill>
                <a:srgbClr val="020202"/>
              </a:solidFill>
              <a:cs typeface="+mn-cs"/>
            </a:endParaRPr>
          </a:p>
        </p:txBody>
      </p:sp>
      <p:pic>
        <p:nvPicPr>
          <p:cNvPr id="141315" name="Picture 4" descr="PIN_anatomi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2" y="1860699"/>
            <a:ext cx="3612952" cy="4608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5" name="Line 5"/>
          <p:cNvSpPr>
            <a:spLocks noChangeShapeType="1"/>
          </p:cNvSpPr>
          <p:nvPr/>
        </p:nvSpPr>
        <p:spPr bwMode="auto">
          <a:xfrm flipH="1">
            <a:off x="2303412" y="4129733"/>
            <a:ext cx="70322" cy="42505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176585" y="4979839"/>
            <a:ext cx="1347043" cy="39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en-US" sz="1969">
                <a:solidFill>
                  <a:srgbClr val="000000"/>
                </a:solidFill>
                <a:latin typeface="Times" charset="0"/>
              </a:rPr>
              <a:t>Radius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3153519" y="4979839"/>
            <a:ext cx="1064196" cy="39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en-US" sz="1969">
                <a:solidFill>
                  <a:srgbClr val="000000"/>
                </a:solidFill>
                <a:latin typeface="Times" charset="0"/>
              </a:rPr>
              <a:t>Ulna</a:t>
            </a:r>
          </a:p>
        </p:txBody>
      </p:sp>
      <p:sp>
        <p:nvSpPr>
          <p:cNvPr id="138248" name="Line 8"/>
          <p:cNvSpPr>
            <a:spLocks noChangeShapeType="1"/>
          </p:cNvSpPr>
          <p:nvPr/>
        </p:nvSpPr>
        <p:spPr bwMode="auto">
          <a:xfrm flipV="1">
            <a:off x="956370" y="4979839"/>
            <a:ext cx="496937" cy="21252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8249" name="Line 9"/>
          <p:cNvSpPr>
            <a:spLocks noChangeShapeType="1"/>
          </p:cNvSpPr>
          <p:nvPr/>
        </p:nvSpPr>
        <p:spPr bwMode="auto">
          <a:xfrm flipH="1" flipV="1">
            <a:off x="2798787" y="4909519"/>
            <a:ext cx="354731" cy="28284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41321" name="Picture 10" descr="fredrik_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906" y="1790379"/>
            <a:ext cx="3708276" cy="467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2" name="Picture 11" descr="Namnlöst-1 kopier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0241" y="1718495"/>
            <a:ext cx="3756720" cy="404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52" name="AutoShape 12"/>
          <p:cNvSpPr>
            <a:spLocks noChangeArrowheads="1"/>
          </p:cNvSpPr>
          <p:nvPr/>
        </p:nvSpPr>
        <p:spPr bwMode="auto">
          <a:xfrm>
            <a:off x="5775722" y="4695429"/>
            <a:ext cx="284411" cy="1347043"/>
          </a:xfrm>
          <a:prstGeom prst="upArrow">
            <a:avLst>
              <a:gd name="adj1" fmla="val 50000"/>
              <a:gd name="adj2" fmla="val 11840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endParaRPr lang="en-US">
              <a:solidFill>
                <a:srgbClr val="FF0000"/>
              </a:solidFill>
              <a:latin typeface="Times" charset="0"/>
              <a:cs typeface="+mn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14450" y="6392481"/>
            <a:ext cx="5384212" cy="41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11" tIns="45006" rIns="90011" bIns="45006" numCol="1" anchor="t" anchorCtr="0" compatLnSpc="1">
            <a:prstTxWarp prst="textNoShape">
              <a:avLst/>
            </a:prstTxWarp>
          </a:bodyPr>
          <a:lstStyle>
            <a:lvl1pPr marL="229813" indent="-229813" algn="l" defTabSz="903398" rtl="0" eaLnBrk="1" fontAlgn="base" hangingPunct="1">
              <a:spcBef>
                <a:spcPts val="1600"/>
              </a:spcBef>
              <a:spcAft>
                <a:spcPts val="600"/>
              </a:spcAft>
              <a:buClr>
                <a:schemeClr val="tx1"/>
              </a:buClr>
              <a:buFont typeface="Lucida Grande"/>
              <a:buChar char="»"/>
              <a:defRPr sz="2200" b="0">
                <a:solidFill>
                  <a:srgbClr val="333333"/>
                </a:solidFill>
                <a:latin typeface="+mn-lt"/>
                <a:ea typeface="ＭＳ Ｐゴシック" charset="-128"/>
                <a:cs typeface="+mn-cs"/>
              </a:defRPr>
            </a:lvl1pPr>
            <a:lvl2pPr marL="698947" indent="-247245" algn="l" defTabSz="903398" rtl="0" eaLnBrk="1" fontAlgn="base" hangingPunct="1">
              <a:spcBef>
                <a:spcPts val="1600"/>
              </a:spcBef>
              <a:spcAft>
                <a:spcPts val="600"/>
              </a:spcAft>
              <a:buClr>
                <a:schemeClr val="tx1"/>
              </a:buClr>
              <a:buChar char="–"/>
              <a:defRPr sz="2200" b="0">
                <a:solidFill>
                  <a:srgbClr val="333333"/>
                </a:solidFill>
                <a:latin typeface="+mn-lt"/>
                <a:ea typeface="ＭＳ Ｐゴシック" charset="-128"/>
              </a:defRPr>
            </a:lvl2pPr>
            <a:lvl3pPr marL="1087249" indent="-179095" algn="l" defTabSz="903398" rtl="0" eaLnBrk="1" fontAlgn="base" hangingPunct="1">
              <a:spcBef>
                <a:spcPts val="1600"/>
              </a:spcBef>
              <a:spcAft>
                <a:spcPts val="600"/>
              </a:spcAft>
              <a:buClr>
                <a:schemeClr val="tx1"/>
              </a:buClr>
              <a:buFont typeface="Lucida Grande"/>
              <a:buChar char="»"/>
              <a:defRPr sz="2000" b="0">
                <a:solidFill>
                  <a:srgbClr val="333333"/>
                </a:solidFill>
                <a:latin typeface="+mn-lt"/>
                <a:ea typeface="ＭＳ Ｐゴシック" charset="-128"/>
              </a:defRPr>
            </a:lvl3pPr>
            <a:lvl4pPr marL="1548458" indent="-193361" algn="l" defTabSz="903398" rtl="0" eaLnBrk="1" fontAlgn="base" hangingPunct="1">
              <a:spcBef>
                <a:spcPts val="1600"/>
              </a:spcBef>
              <a:spcAft>
                <a:spcPts val="600"/>
              </a:spcAft>
              <a:buClr>
                <a:schemeClr val="tx1"/>
              </a:buClr>
              <a:buChar char="–"/>
              <a:defRPr sz="2000" b="0">
                <a:solidFill>
                  <a:srgbClr val="333333"/>
                </a:solidFill>
                <a:latin typeface="+mn-lt"/>
                <a:ea typeface="ＭＳ Ｐゴシック" charset="-128"/>
              </a:defRPr>
            </a:lvl4pPr>
            <a:lvl5pPr marL="2033441" indent="-226642" algn="l" defTabSz="90339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89896" indent="-226642" algn="l" defTabSz="90339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46349" indent="-226642" algn="l" defTabSz="90339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02802" indent="-226642" algn="l" defTabSz="90339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59258" indent="-226642" algn="l" defTabSz="90339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US" sz="1800" kern="0" dirty="0">
                <a:solidFill>
                  <a:srgbClr val="020202"/>
                </a:solidFill>
                <a:latin typeface="Times New Roman"/>
                <a:cs typeface="Times New Roman"/>
              </a:rPr>
              <a:t>Collaboration Niels Thomsen and </a:t>
            </a:r>
            <a:r>
              <a:rPr lang="en-US" sz="1800" kern="0" dirty="0" err="1">
                <a:solidFill>
                  <a:srgbClr val="020202"/>
                </a:solidFill>
                <a:latin typeface="Times New Roman"/>
                <a:cs typeface="Times New Roman"/>
              </a:rPr>
              <a:t>Rayaz</a:t>
            </a:r>
            <a:r>
              <a:rPr lang="en-US" sz="1800" kern="0" dirty="0">
                <a:solidFill>
                  <a:srgbClr val="020202"/>
                </a:solidFill>
                <a:latin typeface="Times New Roman"/>
                <a:cs typeface="Times New Roman"/>
              </a:rPr>
              <a:t> Malik</a:t>
            </a:r>
          </a:p>
        </p:txBody>
      </p:sp>
    </p:spTree>
    <p:extLst>
      <p:ext uri="{BB962C8B-B14F-4D97-AF65-F5344CB8AC3E}">
        <p14:creationId xmlns:p14="http://schemas.microsoft.com/office/powerpoint/2010/main" val="2210642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9123" y="1274519"/>
            <a:ext cx="5955771" cy="714380"/>
          </a:xfrm>
        </p:spPr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86068" y="2319310"/>
            <a:ext cx="531106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Associate professor</a:t>
            </a:r>
          </a:p>
          <a:p>
            <a:r>
              <a:rPr lang="en-US" sz="2000" dirty="0"/>
              <a:t>Department for Medical Radiation Physics</a:t>
            </a:r>
          </a:p>
          <a:p>
            <a:r>
              <a:rPr lang="en-US" sz="2000" dirty="0"/>
              <a:t>Lund University</a:t>
            </a:r>
          </a:p>
          <a:p>
            <a:endParaRPr lang="en-US" sz="2000" dirty="0"/>
          </a:p>
          <a:p>
            <a:r>
              <a:rPr lang="en-US" sz="2000" dirty="0"/>
              <a:t>Spokesperson for biomedical imaging </a:t>
            </a:r>
          </a:p>
          <a:p>
            <a:r>
              <a:rPr lang="en-US" sz="2000" dirty="0"/>
              <a:t>beamline project at MAX IV </a:t>
            </a:r>
          </a:p>
          <a:p>
            <a:endParaRPr lang="en-US" sz="2000" dirty="0"/>
          </a:p>
          <a:p>
            <a:r>
              <a:rPr lang="en-US" sz="2000" dirty="0" err="1"/>
              <a:t>Martin.Bech@med.lu.se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55600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79" y="158924"/>
            <a:ext cx="8860483" cy="11251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11" tIns="45006" rIns="90011" bIns="4500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dirty="0">
                <a:solidFill>
                  <a:srgbClr val="020202"/>
                </a:solidFill>
                <a:latin typeface="Times New Roman" charset="0"/>
              </a:rPr>
              <a:t>Diabetic Neuropathy </a:t>
            </a:r>
            <a:r>
              <a:rPr lang="mr-IN" altLang="x-none" dirty="0">
                <a:solidFill>
                  <a:srgbClr val="020202"/>
                </a:solidFill>
                <a:latin typeface="Times New Roman" charset="0"/>
              </a:rPr>
              <a:t>–</a:t>
            </a:r>
            <a:r>
              <a:rPr lang="en-US" altLang="x-none" dirty="0">
                <a:solidFill>
                  <a:srgbClr val="020202"/>
                </a:solidFill>
                <a:latin typeface="Times New Roman" charset="0"/>
              </a:rPr>
              <a:t> nerve fiber distribution</a:t>
            </a:r>
            <a:endParaRPr lang="en-US" altLang="x-none" sz="3150" i="1" dirty="0">
              <a:solidFill>
                <a:srgbClr val="020202"/>
              </a:solidFill>
            </a:endParaRPr>
          </a:p>
        </p:txBody>
      </p:sp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1523628" y="6286249"/>
            <a:ext cx="6159208" cy="39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FF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x-none" sz="1969" i="1" dirty="0">
                <a:solidFill>
                  <a:srgbClr val="020202"/>
                </a:solidFill>
                <a:latin typeface="Arial" charset="0"/>
              </a:rPr>
              <a:t>Posterior interosseous nerve – upper extremity</a:t>
            </a:r>
          </a:p>
        </p:txBody>
      </p:sp>
      <p:pic>
        <p:nvPicPr>
          <p:cNvPr id="20483" name="Picture 6" descr="Fig 4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3628" y="2853011"/>
            <a:ext cx="6292974" cy="3442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Bildobjekt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250" y="1010593"/>
            <a:ext cx="8402612" cy="184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460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Nano tomography @ synchrotron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26254" y="1607824"/>
            <a:ext cx="2551775" cy="15728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955459" y="2924376"/>
            <a:ext cx="1875963" cy="50098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37948" y="3659322"/>
            <a:ext cx="1793474" cy="50098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6" t="-714" b="-7184"/>
          <a:stretch/>
        </p:blipFill>
        <p:spPr>
          <a:xfrm>
            <a:off x="643263" y="1752722"/>
            <a:ext cx="7590053" cy="21570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32B0D8-3586-DC46-A2E7-BC36C0433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54" y="3961336"/>
            <a:ext cx="8674871" cy="21296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E2865A-FFE1-A748-A305-A93F36E95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8004" y="5992321"/>
            <a:ext cx="6123096" cy="65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135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7B7B45-546F-524D-9CF5-CED82EAFD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Nano CT versus </a:t>
            </a:r>
            <a:br>
              <a:rPr lang="en-US" dirty="0"/>
            </a:br>
            <a:r>
              <a:rPr lang="en-US" dirty="0"/>
              <a:t>3D Electron microscopy</a:t>
            </a:r>
          </a:p>
        </p:txBody>
      </p:sp>
      <p:graphicFrame>
        <p:nvGraphicFramePr>
          <p:cNvPr id="6" name="Content Placeholder 30">
            <a:extLst>
              <a:ext uri="{FF2B5EF4-FFF2-40B4-BE49-F238E27FC236}">
                <a16:creationId xmlns:a16="http://schemas.microsoft.com/office/drawing/2014/main" id="{DC878B26-42D0-7946-ACCB-0417E591D934}"/>
              </a:ext>
            </a:extLst>
          </p:cNvPr>
          <p:cNvGraphicFramePr>
            <a:graphicFrameLocks noGrp="1"/>
          </p:cNvGraphicFramePr>
          <p:nvPr>
            <p:ph type="chart" idx="1"/>
          </p:nvPr>
        </p:nvGraphicFramePr>
        <p:xfrm>
          <a:off x="333830" y="1733324"/>
          <a:ext cx="8069941" cy="4159477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675626">
                  <a:extLst>
                    <a:ext uri="{9D8B030D-6E8A-4147-A177-3AD203B41FA5}">
                      <a16:colId xmlns:a16="http://schemas.microsoft.com/office/drawing/2014/main" val="797510560"/>
                    </a:ext>
                  </a:extLst>
                </a:gridCol>
                <a:gridCol w="1706205">
                  <a:extLst>
                    <a:ext uri="{9D8B030D-6E8A-4147-A177-3AD203B41FA5}">
                      <a16:colId xmlns:a16="http://schemas.microsoft.com/office/drawing/2014/main" val="1036079540"/>
                    </a:ext>
                  </a:extLst>
                </a:gridCol>
                <a:gridCol w="1527114">
                  <a:extLst>
                    <a:ext uri="{9D8B030D-6E8A-4147-A177-3AD203B41FA5}">
                      <a16:colId xmlns:a16="http://schemas.microsoft.com/office/drawing/2014/main" val="2905558373"/>
                    </a:ext>
                  </a:extLst>
                </a:gridCol>
                <a:gridCol w="1435603">
                  <a:extLst>
                    <a:ext uri="{9D8B030D-6E8A-4147-A177-3AD203B41FA5}">
                      <a16:colId xmlns:a16="http://schemas.microsoft.com/office/drawing/2014/main" val="124474264"/>
                    </a:ext>
                  </a:extLst>
                </a:gridCol>
                <a:gridCol w="1725393">
                  <a:extLst>
                    <a:ext uri="{9D8B030D-6E8A-4147-A177-3AD203B41FA5}">
                      <a16:colId xmlns:a16="http://schemas.microsoft.com/office/drawing/2014/main" val="3538742996"/>
                    </a:ext>
                  </a:extLst>
                </a:gridCol>
              </a:tblGrid>
              <a:tr h="735857">
                <a:tc>
                  <a:txBody>
                    <a:bodyPr/>
                    <a:lstStyle/>
                    <a:p>
                      <a:pPr algn="ctr"/>
                      <a:r>
                        <a:rPr lang="da-DK" dirty="0" err="1"/>
                        <a:t>Technique</a:t>
                      </a:r>
                      <a:endParaRPr lang="da-DK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Resolution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Field of </a:t>
                      </a:r>
                      <a:r>
                        <a:rPr lang="da-DK" dirty="0" err="1"/>
                        <a:t>View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/>
                        <a:t>Acquisition</a:t>
                      </a:r>
                      <a:r>
                        <a:rPr lang="da-DK" dirty="0"/>
                        <a:t> Time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/>
                        <a:t>Other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895327"/>
                  </a:ext>
                </a:extLst>
              </a:tr>
              <a:tr h="1426295">
                <a:tc>
                  <a:txBody>
                    <a:bodyPr/>
                    <a:lstStyle/>
                    <a:p>
                      <a:pPr algn="ctr"/>
                      <a:r>
                        <a:rPr lang="da-DK" dirty="0" err="1"/>
                        <a:t>Synchrotron</a:t>
                      </a:r>
                      <a:r>
                        <a:rPr lang="da-DK" dirty="0"/>
                        <a:t> Imaging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75 nm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~150 µm</a:t>
                      </a:r>
                      <a:endParaRPr lang="da-DK" baseline="30000" dirty="0"/>
                    </a:p>
                    <a:p>
                      <a:pPr algn="ctr"/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/>
                        <a:t>Hours</a:t>
                      </a:r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Non </a:t>
                      </a:r>
                      <a:r>
                        <a:rPr lang="da-DK" dirty="0" err="1"/>
                        <a:t>destructive</a:t>
                      </a:r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799028"/>
                  </a:ext>
                </a:extLst>
              </a:tr>
              <a:tr h="1997325"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3D </a:t>
                      </a:r>
                      <a:r>
                        <a:rPr lang="da-DK" dirty="0" err="1"/>
                        <a:t>Electron</a:t>
                      </a:r>
                      <a:r>
                        <a:rPr lang="da-DK" dirty="0"/>
                        <a:t> </a:t>
                      </a:r>
                      <a:r>
                        <a:rPr lang="da-DK" dirty="0" err="1"/>
                        <a:t>microscopy</a:t>
                      </a:r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In plane: </a:t>
                      </a:r>
                    </a:p>
                    <a:p>
                      <a:pPr algn="ctr"/>
                      <a:r>
                        <a:rPr lang="da-DK" dirty="0"/>
                        <a:t>~ 5-20 nm</a:t>
                      </a:r>
                    </a:p>
                    <a:p>
                      <a:pPr algn="ctr"/>
                      <a:r>
                        <a:rPr lang="da-DK" dirty="0" err="1"/>
                        <a:t>Slice</a:t>
                      </a:r>
                      <a:r>
                        <a:rPr lang="da-DK" dirty="0"/>
                        <a:t>-wise: </a:t>
                      </a:r>
                    </a:p>
                    <a:p>
                      <a:pPr algn="ctr"/>
                      <a:r>
                        <a:rPr lang="da-DK" dirty="0"/>
                        <a:t>~ 50+ nm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b="0" dirty="0" err="1"/>
                        <a:t>Destructive</a:t>
                      </a:r>
                      <a:r>
                        <a:rPr lang="da-DK" dirty="0"/>
                        <a:t> </a:t>
                      </a:r>
                      <a:endParaRPr lang="da-DK" b="0" dirty="0"/>
                    </a:p>
                    <a:p>
                      <a:pPr algn="ctr"/>
                      <a:r>
                        <a:rPr lang="da-DK" b="0" dirty="0" err="1"/>
                        <a:t>Artifacts</a:t>
                      </a:r>
                      <a:r>
                        <a:rPr lang="da-DK" dirty="0"/>
                        <a:t> in </a:t>
                      </a:r>
                      <a:r>
                        <a:rPr lang="da-DK" dirty="0" err="1"/>
                        <a:t>different</a:t>
                      </a:r>
                      <a:r>
                        <a:rPr lang="da-DK" dirty="0"/>
                        <a:t> </a:t>
                      </a:r>
                      <a:r>
                        <a:rPr lang="da-DK" dirty="0" err="1"/>
                        <a:t>slices</a:t>
                      </a:r>
                      <a:endParaRPr lang="da-DK" dirty="0"/>
                    </a:p>
                    <a:p>
                      <a:pPr algn="ctr"/>
                      <a:r>
                        <a:rPr lang="da-DK" dirty="0" err="1"/>
                        <a:t>Need</a:t>
                      </a:r>
                      <a:r>
                        <a:rPr lang="da-DK" dirty="0"/>
                        <a:t> for </a:t>
                      </a:r>
                      <a:r>
                        <a:rPr lang="da-DK" dirty="0" err="1"/>
                        <a:t>alignment</a:t>
                      </a:r>
                      <a:r>
                        <a:rPr lang="da-DK" dirty="0"/>
                        <a:t> of 2D images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747539"/>
                  </a:ext>
                </a:extLst>
              </a:tr>
            </a:tbl>
          </a:graphicData>
        </a:graphic>
      </p:graphicFrame>
      <p:sp>
        <p:nvSpPr>
          <p:cNvPr id="7" name="Cube 6">
            <a:extLst>
              <a:ext uri="{FF2B5EF4-FFF2-40B4-BE49-F238E27FC236}">
                <a16:creationId xmlns:a16="http://schemas.microsoft.com/office/drawing/2014/main" id="{5E2C03E8-734E-9C4C-86CA-159388BFE16B}"/>
              </a:ext>
            </a:extLst>
          </p:cNvPr>
          <p:cNvSpPr/>
          <p:nvPr/>
        </p:nvSpPr>
        <p:spPr bwMode="auto">
          <a:xfrm>
            <a:off x="3804668" y="4268152"/>
            <a:ext cx="111276" cy="105427"/>
          </a:xfrm>
          <a:prstGeom prst="cube">
            <a:avLst/>
          </a:prstGeom>
          <a:solidFill>
            <a:srgbClr val="1FD082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AE9201-A865-4744-969B-DC3605503DE8}"/>
              </a:ext>
            </a:extLst>
          </p:cNvPr>
          <p:cNvSpPr/>
          <p:nvPr/>
        </p:nvSpPr>
        <p:spPr>
          <a:xfrm>
            <a:off x="3738379" y="4380613"/>
            <a:ext cx="1473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Helvetica" pitchFamily="2" charset="0"/>
              </a:rPr>
              <a:t>Abdollahzadeh </a:t>
            </a:r>
          </a:p>
          <a:p>
            <a:r>
              <a:rPr lang="en-US" sz="1200" b="1">
                <a:latin typeface="Helvetica" pitchFamily="2" charset="0"/>
              </a:rPr>
              <a:t>et al. 2019 </a:t>
            </a:r>
          </a:p>
          <a:p>
            <a:r>
              <a:rPr lang="en-US" sz="1200" b="1">
                <a:latin typeface="Helvetica" pitchFamily="2" charset="0"/>
              </a:rPr>
              <a:t>~15 x 15 x 15 µm</a:t>
            </a:r>
            <a:r>
              <a:rPr lang="en-US" sz="1200" b="1" baseline="30000">
                <a:latin typeface="Helvetica" pitchFamily="2" charset="0"/>
              </a:rPr>
              <a:t>3</a:t>
            </a:r>
            <a:endParaRPr lang="en-US" sz="1200" b="1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2F12055A-EF1E-E449-A4F8-47C580053086}"/>
              </a:ext>
            </a:extLst>
          </p:cNvPr>
          <p:cNvSpPr>
            <a:spLocks noChangeAspect="1"/>
          </p:cNvSpPr>
          <p:nvPr/>
        </p:nvSpPr>
        <p:spPr bwMode="auto">
          <a:xfrm>
            <a:off x="3804668" y="5226686"/>
            <a:ext cx="356084" cy="133532"/>
          </a:xfrm>
          <a:prstGeom prst="cube">
            <a:avLst>
              <a:gd name="adj" fmla="val 45521"/>
            </a:avLst>
          </a:prstGeom>
          <a:solidFill>
            <a:srgbClr val="1FD082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BBB1B9-5E63-E745-99C4-9235BE4E396E}"/>
              </a:ext>
            </a:extLst>
          </p:cNvPr>
          <p:cNvSpPr/>
          <p:nvPr/>
        </p:nvSpPr>
        <p:spPr>
          <a:xfrm>
            <a:off x="3789562" y="5408203"/>
            <a:ext cx="142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Helvetica" pitchFamily="2" charset="0"/>
              </a:rPr>
              <a:t>Lee et al. 2019 48 x 36 x 20 µm</a:t>
            </a:r>
            <a:r>
              <a:rPr lang="en-US" sz="1200" b="1" baseline="30000">
                <a:latin typeface="Helvetica" pitchFamily="2" charset="0"/>
              </a:rPr>
              <a:t>3</a:t>
            </a:r>
            <a:r>
              <a:rPr lang="en-US" sz="1200" b="1">
                <a:latin typeface="Helvetica" pitchFamily="2" charset="0"/>
              </a:rPr>
              <a:t> </a:t>
            </a:r>
            <a:endParaRPr lang="en-US" sz="1200" b="1"/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1C26521C-F6A0-4F41-82E1-00518EEDAE7E}"/>
              </a:ext>
            </a:extLst>
          </p:cNvPr>
          <p:cNvSpPr/>
          <p:nvPr/>
        </p:nvSpPr>
        <p:spPr bwMode="auto">
          <a:xfrm>
            <a:off x="3894668" y="2810601"/>
            <a:ext cx="1112761" cy="1054267"/>
          </a:xfrm>
          <a:prstGeom prst="can">
            <a:avLst/>
          </a:prstGeom>
          <a:solidFill>
            <a:srgbClr val="1FD082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3380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Nano-Tomography at ID-16NI, ESRF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038577-90D6-6247-9E51-990E307D6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62" y="1620712"/>
            <a:ext cx="7605109" cy="30650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9C966C-6D37-C646-AEA5-6A2B368ED103}"/>
              </a:ext>
            </a:extLst>
          </p:cNvPr>
          <p:cNvSpPr txBox="1"/>
          <p:nvPr/>
        </p:nvSpPr>
        <p:spPr>
          <a:xfrm>
            <a:off x="1116828" y="5917208"/>
            <a:ext cx="665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Scientific Reports </a:t>
            </a:r>
            <a:r>
              <a:rPr lang="en-GB" i="1" dirty="0"/>
              <a:t>(2020) 10:7592 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https://doi.org/10.1038/s41598-020-64430-5</a:t>
            </a:r>
            <a:r>
              <a:rPr lang="en-GB" dirty="0"/>
              <a:t>  </a:t>
            </a:r>
          </a:p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73262B-3864-9749-B674-78C5106F7F0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720" y="3883042"/>
            <a:ext cx="7867651" cy="174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995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73209" y="205153"/>
            <a:ext cx="7650956" cy="70882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11" tIns="45006" rIns="90011" bIns="45006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/>
              <a:t>X-ray phase contrast zoom tomography</a:t>
            </a:r>
            <a:endParaRPr lang="en-GB" sz="3544" dirty="0">
              <a:solidFill>
                <a:srgbClr val="FFFF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2" y="1143310"/>
            <a:ext cx="8747991" cy="551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6260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49" y="300199"/>
            <a:ext cx="7605109" cy="1139825"/>
          </a:xfrm>
        </p:spPr>
        <p:txBody>
          <a:bodyPr/>
          <a:lstStyle/>
          <a:p>
            <a:r>
              <a:rPr lang="en-US" b="1" dirty="0"/>
              <a:t>Node of Ranvier</a:t>
            </a:r>
          </a:p>
        </p:txBody>
      </p:sp>
      <p:pic>
        <p:nvPicPr>
          <p:cNvPr id="5" name="Picture 4" descr="NT2_tomo3_ranviersnode_XY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56" y="1382210"/>
            <a:ext cx="2319118" cy="1934484"/>
          </a:xfrm>
          <a:prstGeom prst="rect">
            <a:avLst/>
          </a:prstGeom>
        </p:spPr>
      </p:pic>
      <p:pic>
        <p:nvPicPr>
          <p:cNvPr id="6" name="Picture 5" descr="NT2_tomo3_ranviersnode_XY-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02" y="2958381"/>
            <a:ext cx="2463932" cy="2055280"/>
          </a:xfrm>
          <a:prstGeom prst="rect">
            <a:avLst/>
          </a:prstGeom>
        </p:spPr>
      </p:pic>
      <p:pic>
        <p:nvPicPr>
          <p:cNvPr id="7" name="Picture 6" descr="NT2_tomo3_ranviersnode_XY-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90" y="4743447"/>
            <a:ext cx="2369920" cy="1976860"/>
          </a:xfrm>
          <a:prstGeom prst="rect">
            <a:avLst/>
          </a:prstGeom>
        </p:spPr>
      </p:pic>
      <p:pic>
        <p:nvPicPr>
          <p:cNvPr id="9" name="Picture 8" descr="NT2_tomo3_ranviersnode_YZ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 rot="16200000">
            <a:off x="2393523" y="3125660"/>
            <a:ext cx="3933963" cy="98157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>
            <a:off x="2739862" y="2306332"/>
            <a:ext cx="1065611" cy="4379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2940763" y="3766036"/>
            <a:ext cx="744467" cy="583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281698" y="4784115"/>
            <a:ext cx="531933" cy="6650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" name="Bildobjekt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779" y="1669021"/>
            <a:ext cx="3874799" cy="3936177"/>
          </a:xfrm>
          <a:prstGeom prst="rect">
            <a:avLst/>
          </a:prstGeom>
        </p:spPr>
      </p:pic>
      <p:sp>
        <p:nvSpPr>
          <p:cNvPr id="4" name="textruta 3"/>
          <p:cNvSpPr txBox="1"/>
          <p:nvPr/>
        </p:nvSpPr>
        <p:spPr>
          <a:xfrm>
            <a:off x="5617028" y="5698599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Berthold et al 1990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5208255" y="793693"/>
            <a:ext cx="3702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Node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Ranvier</a:t>
            </a:r>
            <a:r>
              <a:rPr lang="sv-SE" dirty="0"/>
              <a:t> </a:t>
            </a:r>
            <a:r>
              <a:rPr lang="mr-IN" dirty="0"/>
              <a:t>–</a:t>
            </a:r>
            <a:r>
              <a:rPr lang="sv-SE" dirty="0"/>
              <a:t> </a:t>
            </a:r>
            <a:r>
              <a:rPr lang="sv-SE" dirty="0" err="1"/>
              <a:t>myelinated</a:t>
            </a:r>
            <a:r>
              <a:rPr lang="sv-SE" dirty="0"/>
              <a:t> </a:t>
            </a:r>
            <a:r>
              <a:rPr lang="sv-SE" dirty="0" err="1"/>
              <a:t>nerve</a:t>
            </a:r>
            <a:r>
              <a:rPr lang="sv-SE" dirty="0"/>
              <a:t> fiber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myelin</a:t>
            </a:r>
            <a:r>
              <a:rPr lang="sv-SE" dirty="0"/>
              <a:t> </a:t>
            </a:r>
            <a:r>
              <a:rPr lang="sv-SE" dirty="0" err="1"/>
              <a:t>deleted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31442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319" y="152400"/>
            <a:ext cx="7605109" cy="615892"/>
          </a:xfrm>
        </p:spPr>
        <p:txBody>
          <a:bodyPr/>
          <a:lstStyle/>
          <a:p>
            <a:r>
              <a:rPr lang="sv-SE" b="1" dirty="0"/>
              <a:t>Regeneration </a:t>
            </a:r>
            <a:r>
              <a:rPr lang="mr-IN" b="1" dirty="0"/>
              <a:t>–</a:t>
            </a:r>
            <a:r>
              <a:rPr lang="en-US" b="1" dirty="0"/>
              <a:t> the birth of an axon</a:t>
            </a:r>
            <a:endParaRPr lang="en-US" dirty="0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1571" y="915196"/>
            <a:ext cx="2079979" cy="2985179"/>
          </a:xfrm>
          <a:prstGeom prst="rect">
            <a:avLst/>
          </a:prstGeom>
        </p:spPr>
      </p:pic>
      <p:pic>
        <p:nvPicPr>
          <p:cNvPr id="4" name="strange_knob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36146" y="3942441"/>
            <a:ext cx="2597575" cy="2597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C24313-9004-A04C-A686-96F73E9C99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8174" y="1344866"/>
            <a:ext cx="3733397" cy="51951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0B066C-21D2-1141-8697-561B635A36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12" y="1197962"/>
            <a:ext cx="2487829" cy="564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1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FCBAB-4112-1D4C-A553-259BC1600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Data </a:t>
            </a:r>
            <a:r>
              <a:rPr lang="sv-SE" dirty="0" err="1"/>
              <a:t>segmentation</a:t>
            </a:r>
            <a:endParaRPr lang="sv-S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440EB7-8365-6941-BD72-69631492C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554" y="1843923"/>
            <a:ext cx="7223703" cy="3563159"/>
          </a:xfrm>
        </p:spPr>
        <p:txBody>
          <a:bodyPr/>
          <a:lstStyle/>
          <a:p>
            <a:r>
              <a:rPr lang="sv-SE" dirty="0" err="1"/>
              <a:t>Extraction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both</a:t>
            </a:r>
            <a:r>
              <a:rPr lang="sv-SE" dirty="0"/>
              <a:t> inner and </a:t>
            </a:r>
            <a:r>
              <a:rPr lang="sv-SE" dirty="0" err="1"/>
              <a:t>outer</a:t>
            </a:r>
            <a:r>
              <a:rPr lang="sv-SE" dirty="0"/>
              <a:t> </a:t>
            </a:r>
            <a:r>
              <a:rPr lang="sv-SE" dirty="0" err="1"/>
              <a:t>surface</a:t>
            </a:r>
            <a:endParaRPr lang="sv-SE" dirty="0"/>
          </a:p>
          <a:p>
            <a:endParaRPr lang="sv-SE" dirty="0"/>
          </a:p>
        </p:txBody>
      </p:sp>
      <p:pic>
        <p:nvPicPr>
          <p:cNvPr id="3" name="Online Media 2" descr="demo_layeredSegment">
            <a:hlinkClick r:id="" action="ppaction://media"/>
            <a:extLst>
              <a:ext uri="{FF2B5EF4-FFF2-40B4-BE49-F238E27FC236}">
                <a16:creationId xmlns:a16="http://schemas.microsoft.com/office/drawing/2014/main" id="{80AFD944-2F23-BC48-87B9-C0DD434D7E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07076" y="2383683"/>
            <a:ext cx="4173083" cy="41730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F37055-6E16-F045-A621-8DC7CDF35274}"/>
              </a:ext>
            </a:extLst>
          </p:cNvPr>
          <p:cNvSpPr txBox="1"/>
          <p:nvPr/>
        </p:nvSpPr>
        <p:spPr>
          <a:xfrm>
            <a:off x="2094011" y="5910436"/>
            <a:ext cx="3369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analysis by </a:t>
            </a:r>
          </a:p>
          <a:p>
            <a:r>
              <a:rPr lang="en-GB" dirty="0"/>
              <a:t>Hans Martin </a:t>
            </a:r>
            <a:r>
              <a:rPr lang="en-GB" dirty="0" err="1"/>
              <a:t>Kjer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1C6606-C4B9-6448-AC4C-5270CDDE882F}"/>
              </a:ext>
            </a:extLst>
          </p:cNvPr>
          <p:cNvSpPr txBox="1"/>
          <p:nvPr/>
        </p:nvSpPr>
        <p:spPr>
          <a:xfrm>
            <a:off x="502950" y="3833519"/>
            <a:ext cx="38572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Dahl, V. A.,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</a:rPr>
              <a:t>Trinderup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, C. H., Emerson, M. J., &amp; Dahl, A. B. (2018) Content-based Propagation of User Markings for Interactive Segmentation of Patterned Images. IEEE Transactions on Image Processing. 2018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573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E5023-E152-D14E-89DD-E8DDEDF3F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Morphology</a:t>
            </a:r>
            <a:r>
              <a:rPr lang="sv-SE" dirty="0"/>
              <a:t>: </a:t>
            </a:r>
            <a:r>
              <a:rPr lang="sv-SE" dirty="0" err="1"/>
              <a:t>Axonal</a:t>
            </a:r>
            <a:r>
              <a:rPr lang="sv-SE" dirty="0"/>
              <a:t> diameter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EC9343-0036-3245-8B4F-C83ACF7E4C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87" y="1844675"/>
            <a:ext cx="6711925" cy="3562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E6D6E1-E6C1-D44E-8037-980A3DACBA5E}"/>
              </a:ext>
            </a:extLst>
          </p:cNvPr>
          <p:cNvSpPr txBox="1"/>
          <p:nvPr/>
        </p:nvSpPr>
        <p:spPr>
          <a:xfrm>
            <a:off x="1934489" y="5828088"/>
            <a:ext cx="4716146" cy="373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analysis by Hans Martin </a:t>
            </a:r>
            <a:r>
              <a:rPr lang="en-GB" dirty="0" err="1"/>
              <a:t>Kjer</a:t>
            </a:r>
            <a:r>
              <a:rPr lang="en-GB" dirty="0"/>
              <a:t>, DTU</a:t>
            </a:r>
          </a:p>
        </p:txBody>
      </p:sp>
    </p:spTree>
    <p:extLst>
      <p:ext uri="{BB962C8B-B14F-4D97-AF65-F5344CB8AC3E}">
        <p14:creationId xmlns:p14="http://schemas.microsoft.com/office/powerpoint/2010/main" val="17639571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F718-E2EB-8A4C-8231-6E5BFE21A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Quantitative data extraction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C29E8A-4AAD-0B4B-833E-B0849ECC2A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46"/>
          <a:stretch/>
        </p:blipFill>
        <p:spPr>
          <a:xfrm>
            <a:off x="159658" y="1969477"/>
            <a:ext cx="8690730" cy="48750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985388B-B826-BD49-A4FA-28C95AF9BC4A}"/>
              </a:ext>
            </a:extLst>
          </p:cNvPr>
          <p:cNvSpPr txBox="1"/>
          <p:nvPr/>
        </p:nvSpPr>
        <p:spPr>
          <a:xfrm>
            <a:off x="4615542" y="284480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>
                <a:solidFill>
                  <a:srgbClr val="020202"/>
                </a:solidFill>
              </a:rPr>
              <a:t>X10</a:t>
            </a:r>
            <a:r>
              <a:rPr lang="sv-SE" sz="1600" baseline="30000" dirty="0">
                <a:solidFill>
                  <a:srgbClr val="020202"/>
                </a:solidFill>
              </a:rPr>
              <a:t>-3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BB939F-9E4D-F849-831C-DDBA235AA495}"/>
              </a:ext>
            </a:extLst>
          </p:cNvPr>
          <p:cNvSpPr txBox="1"/>
          <p:nvPr/>
        </p:nvSpPr>
        <p:spPr>
          <a:xfrm>
            <a:off x="6377364" y="284480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>
                <a:solidFill>
                  <a:srgbClr val="020202"/>
                </a:solidFill>
              </a:rPr>
              <a:t>X10</a:t>
            </a:r>
            <a:r>
              <a:rPr lang="sv-SE" sz="1600" baseline="30000" dirty="0">
                <a:solidFill>
                  <a:srgbClr val="020202"/>
                </a:solidFill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294504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phase contrast imaging and dark-field imaging?</a:t>
            </a:r>
          </a:p>
          <a:p>
            <a:r>
              <a:rPr lang="en-US" dirty="0"/>
              <a:t>Why are these new imaging modalities good for bio-medical imaging?</a:t>
            </a:r>
          </a:p>
          <a:p>
            <a:r>
              <a:rPr lang="en-US" dirty="0"/>
              <a:t>Future prospects of phase-contrast imaging?</a:t>
            </a:r>
          </a:p>
        </p:txBody>
      </p:sp>
    </p:spTree>
    <p:extLst>
      <p:ext uri="{BB962C8B-B14F-4D97-AF65-F5344CB8AC3E}">
        <p14:creationId xmlns:p14="http://schemas.microsoft.com/office/powerpoint/2010/main" val="3715875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BFB8AF"/>
                </a:solidFill>
              </a:rPr>
              <a:t>What is phase contrast imaging and dark-field imaging?</a:t>
            </a:r>
          </a:p>
          <a:p>
            <a:r>
              <a:rPr lang="en-US" dirty="0">
                <a:solidFill>
                  <a:srgbClr val="BFB8AF"/>
                </a:solidFill>
              </a:rPr>
              <a:t>Why are these new imaging modalities good for bio-medical imaging?</a:t>
            </a:r>
          </a:p>
          <a:p>
            <a:r>
              <a:rPr lang="en-US" dirty="0"/>
              <a:t>Future prospects of synchrotron phase-contrast imaging?</a:t>
            </a:r>
          </a:p>
        </p:txBody>
      </p:sp>
    </p:spTree>
    <p:extLst>
      <p:ext uri="{BB962C8B-B14F-4D97-AF65-F5344CB8AC3E}">
        <p14:creationId xmlns:p14="http://schemas.microsoft.com/office/powerpoint/2010/main" val="2672245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878667" y="1466958"/>
            <a:ext cx="5955771" cy="1312102"/>
          </a:xfrm>
        </p:spPr>
        <p:txBody>
          <a:bodyPr/>
          <a:lstStyle/>
          <a:p>
            <a:r>
              <a:rPr lang="en-US" dirty="0"/>
              <a:t>Outlook: Bio-medical Imaging </a:t>
            </a:r>
            <a:br>
              <a:rPr lang="en-US" dirty="0"/>
            </a:br>
            <a:r>
              <a:rPr lang="en-US" dirty="0"/>
              <a:t>and pre-clinical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227569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770" y="176214"/>
            <a:ext cx="7474649" cy="802017"/>
          </a:xfrm>
        </p:spPr>
        <p:txBody>
          <a:bodyPr/>
          <a:lstStyle/>
          <a:p>
            <a:r>
              <a:rPr lang="en-US" dirty="0"/>
              <a:t>Bio-imaging at different length scales</a:t>
            </a:r>
          </a:p>
        </p:txBody>
      </p:sp>
      <p:pic>
        <p:nvPicPr>
          <p:cNvPr id="4" name="Picture 3" descr="Microscope Objective Lens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8492" y="1265529"/>
            <a:ext cx="2339135" cy="16368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56326" y="2845673"/>
            <a:ext cx="2516177" cy="36838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Nano/Micro tomography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3770" y="2845673"/>
            <a:ext cx="2336448" cy="36838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Protein crystallography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2822" y="4928587"/>
            <a:ext cx="618817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Cells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18221" y="4937856"/>
            <a:ext cx="855235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Tissues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8184" y="4937856"/>
            <a:ext cx="1439554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Biomolecules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52083" y="4937856"/>
            <a:ext cx="849649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Organs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66494" y="4928587"/>
            <a:ext cx="928835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Animals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60240" y="3357714"/>
            <a:ext cx="8009765" cy="71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27050" y="3563919"/>
            <a:ext cx="761083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10</a:t>
            </a:r>
            <a:r>
              <a:rPr lang="en-US" b="0" baseline="30000" dirty="0">
                <a:solidFill>
                  <a:srgbClr val="868689"/>
                </a:solidFill>
                <a:latin typeface="Calibri"/>
              </a:rPr>
              <a:t>-6 </a:t>
            </a:r>
            <a:r>
              <a:rPr lang="en-US" b="0" dirty="0">
                <a:solidFill>
                  <a:srgbClr val="868689"/>
                </a:solidFill>
                <a:latin typeface="Calibri"/>
              </a:rPr>
              <a:t>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42329" y="3573187"/>
            <a:ext cx="761083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10</a:t>
            </a:r>
            <a:r>
              <a:rPr lang="en-US" b="0" baseline="30000" dirty="0">
                <a:solidFill>
                  <a:srgbClr val="868689"/>
                </a:solidFill>
                <a:latin typeface="Calibri"/>
              </a:rPr>
              <a:t>-9 </a:t>
            </a:r>
            <a:r>
              <a:rPr lang="en-US" b="0" dirty="0">
                <a:solidFill>
                  <a:srgbClr val="868689"/>
                </a:solidFill>
                <a:latin typeface="Calibri"/>
              </a:rPr>
              <a:t>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39951" y="3563919"/>
            <a:ext cx="839079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10</a:t>
            </a:r>
            <a:r>
              <a:rPr lang="en-US" b="0" baseline="30000" dirty="0">
                <a:solidFill>
                  <a:srgbClr val="868689"/>
                </a:solidFill>
                <a:latin typeface="Calibri"/>
              </a:rPr>
              <a:t>-10 </a:t>
            </a:r>
            <a:r>
              <a:rPr lang="en-US" b="0" dirty="0">
                <a:solidFill>
                  <a:srgbClr val="868689"/>
                </a:solidFill>
                <a:latin typeface="Calibri"/>
              </a:rPr>
              <a:t>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839" y="4937856"/>
            <a:ext cx="790088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Atoms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83795" y="4937856"/>
            <a:ext cx="1133969" cy="645398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algn="ctr"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Micro-</a:t>
            </a:r>
            <a:br>
              <a:rPr lang="en-US" b="0" dirty="0">
                <a:solidFill>
                  <a:srgbClr val="868689"/>
                </a:solidFill>
                <a:latin typeface="Calibri"/>
              </a:rPr>
            </a:br>
            <a:r>
              <a:rPr lang="en-US" b="0" dirty="0">
                <a:solidFill>
                  <a:srgbClr val="868689"/>
                </a:solidFill>
                <a:latin typeface="Calibri"/>
              </a:rPr>
              <a:t>structures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95555" y="2845673"/>
            <a:ext cx="2845434" cy="36838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Coherent diffractive imaging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586725" y="4937856"/>
            <a:ext cx="1183074" cy="645398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</a:rPr>
              <a:t>Molecular </a:t>
            </a:r>
            <a:br>
              <a:rPr lang="en-US" b="0" dirty="0">
                <a:solidFill>
                  <a:srgbClr val="868689"/>
                </a:solidFill>
                <a:latin typeface="Calibri"/>
              </a:rPr>
            </a:br>
            <a:r>
              <a:rPr lang="en-US" b="0" dirty="0">
                <a:solidFill>
                  <a:srgbClr val="868689"/>
                </a:solidFill>
                <a:latin typeface="Calibri"/>
              </a:rPr>
              <a:t>complexes</a:t>
            </a:r>
          </a:p>
        </p:txBody>
      </p:sp>
      <p:pic>
        <p:nvPicPr>
          <p:cNvPr id="39" name="Picture 38" descr="HematopoieticStemCel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184" y="4069373"/>
            <a:ext cx="819389" cy="859214"/>
          </a:xfrm>
          <a:prstGeom prst="rect">
            <a:avLst/>
          </a:prstGeom>
        </p:spPr>
      </p:pic>
      <p:pic>
        <p:nvPicPr>
          <p:cNvPr id="40" name="Picture 39" descr="dict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652" y="4138515"/>
            <a:ext cx="654303" cy="718247"/>
          </a:xfrm>
          <a:prstGeom prst="rect">
            <a:avLst/>
          </a:prstGeom>
        </p:spPr>
      </p:pic>
      <p:pic>
        <p:nvPicPr>
          <p:cNvPr id="41" name="Picture 40" descr="lunga.tif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698" y="3933900"/>
            <a:ext cx="921476" cy="922120"/>
          </a:xfrm>
          <a:prstGeom prst="rect">
            <a:avLst/>
          </a:prstGeom>
        </p:spPr>
      </p:pic>
      <p:pic>
        <p:nvPicPr>
          <p:cNvPr id="42" name="Picture 41" descr="800px-GFP_structure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833" y="4066691"/>
            <a:ext cx="921477" cy="933720"/>
          </a:xfrm>
          <a:prstGeom prst="rect">
            <a:avLst/>
          </a:prstGeom>
        </p:spPr>
      </p:pic>
      <p:pic>
        <p:nvPicPr>
          <p:cNvPr id="43" name="Picture 42" descr="Ribosom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609" y="3923043"/>
            <a:ext cx="1031281" cy="1044983"/>
          </a:xfrm>
          <a:prstGeom prst="rect">
            <a:avLst/>
          </a:prstGeom>
        </p:spPr>
      </p:pic>
      <p:pic>
        <p:nvPicPr>
          <p:cNvPr id="44" name="Picture 43" descr="atom-68866_640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7" y="4165831"/>
            <a:ext cx="1065849" cy="762757"/>
          </a:xfrm>
          <a:prstGeom prst="rect">
            <a:avLst/>
          </a:prstGeom>
        </p:spPr>
      </p:pic>
      <p:pic>
        <p:nvPicPr>
          <p:cNvPr id="46" name="Picture 45" descr="al-recon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734" y="4058432"/>
            <a:ext cx="822364" cy="941979"/>
          </a:xfrm>
          <a:prstGeom prst="rect">
            <a:avLst/>
          </a:prstGeom>
        </p:spPr>
      </p:pic>
      <p:pic>
        <p:nvPicPr>
          <p:cNvPr id="47" name="Picture 5" descr="mouse_ct_frontal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758827" y="3995330"/>
            <a:ext cx="1009268" cy="72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A4065A-C0D3-4A4B-8115-EA27A892FF16}"/>
              </a:ext>
            </a:extLst>
          </p:cNvPr>
          <p:cNvSpPr txBox="1"/>
          <p:nvPr/>
        </p:nvSpPr>
        <p:spPr>
          <a:xfrm>
            <a:off x="278881" y="6222580"/>
            <a:ext cx="3489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0" dirty="0" err="1"/>
              <a:t>Slide</a:t>
            </a:r>
            <a:r>
              <a:rPr lang="sv-SE" b="0" dirty="0"/>
              <a:t> </a:t>
            </a:r>
            <a:r>
              <a:rPr lang="sv-SE" b="0" dirty="0" err="1"/>
              <a:t>courtesy</a:t>
            </a:r>
            <a:r>
              <a:rPr lang="sv-SE" b="0" dirty="0"/>
              <a:t>: Tomas Lundqvist</a:t>
            </a:r>
          </a:p>
        </p:txBody>
      </p:sp>
    </p:spTree>
    <p:extLst>
      <p:ext uri="{BB962C8B-B14F-4D97-AF65-F5344CB8AC3E}">
        <p14:creationId xmlns:p14="http://schemas.microsoft.com/office/powerpoint/2010/main" val="3490243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www.maxlab.lu.se/files/MAX_IV_accelerators_cs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74"/>
          <a:stretch>
            <a:fillRect/>
          </a:stretch>
        </p:blipFill>
        <p:spPr bwMode="auto">
          <a:xfrm>
            <a:off x="633857" y="1854927"/>
            <a:ext cx="7177732" cy="40756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MedMAX – for biomedical imaging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05287" y="3986248"/>
            <a:ext cx="4162656" cy="2523423"/>
          </a:xfrm>
          <a:prstGeom prst="rect">
            <a:avLst/>
          </a:prstGeom>
        </p:spPr>
        <p:txBody>
          <a:bodyPr/>
          <a:lstStyle/>
          <a:p>
            <a:pPr marL="230188" lvl="0" indent="-230188" defTabSz="904875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Lucida Grande"/>
              <a:buChar char="»"/>
              <a:defRPr/>
            </a:pPr>
            <a:r>
              <a:rPr lang="sv-SE" sz="2200" b="0" kern="0" dirty="0">
                <a:solidFill>
                  <a:srgbClr val="333333"/>
                </a:solidFill>
              </a:rPr>
              <a:t>Imaging beamline</a:t>
            </a:r>
          </a:p>
          <a:p>
            <a:pPr marL="700088" lvl="1" indent="-247650" defTabSz="904875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Tx/>
              <a:buChar char="–"/>
            </a:pPr>
            <a:r>
              <a:rPr lang="sv-SE" sz="2000" b="0" kern="0" dirty="0">
                <a:solidFill>
                  <a:srgbClr val="333333"/>
                </a:solidFill>
              </a:rPr>
              <a:t>165 m long</a:t>
            </a:r>
          </a:p>
          <a:p>
            <a:pPr marL="700088" lvl="1" indent="-247650" defTabSz="904875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Tx/>
              <a:buChar char="–"/>
            </a:pPr>
            <a:r>
              <a:rPr lang="sv-SE" sz="2000" b="0" kern="0" dirty="0">
                <a:solidFill>
                  <a:srgbClr val="333333"/>
                </a:solidFill>
              </a:rPr>
              <a:t>Large field-of-view</a:t>
            </a:r>
          </a:p>
          <a:p>
            <a:pPr marL="230188" lvl="0" indent="-230188" defTabSz="904875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Lucida Grande"/>
              <a:buChar char="»"/>
              <a:defRPr/>
            </a:pPr>
            <a:r>
              <a:rPr lang="sv-SE" sz="2200" b="0" kern="0" dirty="0">
                <a:solidFill>
                  <a:srgbClr val="333333"/>
                </a:solidFill>
              </a:rPr>
              <a:t>Energy range</a:t>
            </a:r>
          </a:p>
          <a:p>
            <a:pPr marL="700088" lvl="1" indent="-247650" defTabSz="904875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Tx/>
              <a:buChar char="–"/>
            </a:pPr>
            <a:r>
              <a:rPr lang="sv-SE" sz="2000" b="0" kern="0" dirty="0">
                <a:solidFill>
                  <a:srgbClr val="333333"/>
                </a:solidFill>
              </a:rPr>
              <a:t>5 – 50 keV</a:t>
            </a: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 bwMode="auto">
          <a:xfrm>
            <a:off x="6652297" y="3657600"/>
            <a:ext cx="705395" cy="171576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394752" y="487862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MedMAX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7823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scope for Biomedical beamline, </a:t>
            </a:r>
            <a:r>
              <a:rPr lang="en-US" dirty="0" err="1"/>
              <a:t>MedMAX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D4BEF44-2A8E-484A-A614-01473B6B64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45" y="1862962"/>
            <a:ext cx="8776551" cy="47120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B9DC87-A583-EF42-8A8D-31B7CD162DA7}"/>
              </a:ext>
            </a:extLst>
          </p:cNvPr>
          <p:cNvSpPr txBox="1"/>
          <p:nvPr/>
        </p:nvSpPr>
        <p:spPr>
          <a:xfrm>
            <a:off x="2523744" y="6390389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Conceptual</a:t>
            </a:r>
            <a:r>
              <a:rPr lang="sv-SE" dirty="0"/>
              <a:t> design </a:t>
            </a:r>
            <a:r>
              <a:rPr lang="sv-SE" dirty="0" err="1"/>
              <a:t>report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67001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A0774-BA61-DD41-B05E-B79615EEC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753" y="537494"/>
            <a:ext cx="7707656" cy="7907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Imaging with synchrotron x-rays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C1EDF5-ED23-6C4B-AF4D-779EA119BF56}"/>
              </a:ext>
            </a:extLst>
          </p:cNvPr>
          <p:cNvSpPr txBox="1"/>
          <p:nvPr/>
        </p:nvSpPr>
        <p:spPr>
          <a:xfrm>
            <a:off x="664453" y="5882585"/>
            <a:ext cx="6244527" cy="455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8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Truong et al. (2022) Sub-micrometer morphology of human atherosclerotic plaque revealed by synchrotron radiation based </a:t>
            </a:r>
            <a:r>
              <a:rPr lang="el-GR" sz="118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18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CT—A comparison with histology. PLOS ONE 17(4): e0265598.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136BFC7-07FA-AC4F-9BBC-F7239BAF3E92}"/>
              </a:ext>
            </a:extLst>
          </p:cNvPr>
          <p:cNvGrpSpPr/>
          <p:nvPr/>
        </p:nvGrpSpPr>
        <p:grpSpPr>
          <a:xfrm>
            <a:off x="458554" y="1686974"/>
            <a:ext cx="5317005" cy="3466591"/>
            <a:chOff x="1025694" y="1077686"/>
            <a:chExt cx="7201869" cy="469548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B9AA57A-D0CF-2543-BB7F-67FD307EB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5694" y="1077686"/>
              <a:ext cx="2566592" cy="234493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E25EC3-0707-684C-B41E-47ED48BC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8271" y="3422617"/>
              <a:ext cx="2504901" cy="234493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201E75C-D8F7-7C40-8104-4A1D355D8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92286" y="1077687"/>
              <a:ext cx="2318657" cy="233967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F4B5B33-A5ED-FF4F-91FF-891B3EE22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15299" y="3404594"/>
              <a:ext cx="2295644" cy="236295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DA2E791-2522-8145-848B-D5AE7B6E8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10943" y="1078798"/>
              <a:ext cx="2303115" cy="232053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2302121-66B8-8741-8E39-56B7AC409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10942" y="3410221"/>
              <a:ext cx="2316621" cy="2362954"/>
            </a:xfrm>
            <a:prstGeom prst="rect">
              <a:avLst/>
            </a:prstGeom>
          </p:spPr>
        </p:pic>
      </p:grpSp>
      <p:pic>
        <p:nvPicPr>
          <p:cNvPr id="12" name="S12" descr="S12">
            <a:hlinkClick r:id="" action="ppaction://media"/>
            <a:extLst>
              <a:ext uri="{FF2B5EF4-FFF2-40B4-BE49-F238E27FC236}">
                <a16:creationId xmlns:a16="http://schemas.microsoft.com/office/drawing/2014/main" id="{646706B0-D555-1744-AFFA-4E8283A01F4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16725" r="16864"/>
          <a:stretch/>
        </p:blipFill>
        <p:spPr>
          <a:xfrm>
            <a:off x="5775558" y="1686973"/>
            <a:ext cx="3003770" cy="25442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5A2A85-E9DD-F147-AFED-F4599E817D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36965" y="3922416"/>
            <a:ext cx="1875465" cy="183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43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4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Lund University</a:t>
            </a:r>
          </a:p>
          <a:p>
            <a:r>
              <a:rPr lang="en-US" dirty="0"/>
              <a:t>Region </a:t>
            </a:r>
            <a:r>
              <a:rPr lang="en-US" dirty="0" err="1"/>
              <a:t>Skåne</a:t>
            </a:r>
            <a:endParaRPr lang="en-US" dirty="0"/>
          </a:p>
          <a:p>
            <a:r>
              <a:rPr lang="en-US" dirty="0" err="1"/>
              <a:t>Medicon</a:t>
            </a:r>
            <a:r>
              <a:rPr lang="en-US" dirty="0"/>
              <a:t> village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077" y="1761856"/>
            <a:ext cx="3940560" cy="189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781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823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Biology can best be understood if studied at different length and time scales</a:t>
            </a:r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6DB76B8F-5ADB-6C4E-A4A4-32224732CA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08" y="1683320"/>
            <a:ext cx="8640907" cy="372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63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High Contrast / Low Contrast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2100262" y="1734220"/>
            <a:ext cx="2966314" cy="64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516" tIns="45258" rIns="90516" bIns="45258">
            <a:prstTxWarp prst="textNoShape">
              <a:avLst/>
            </a:prstTxWarp>
            <a:spAutoFit/>
          </a:bodyPr>
          <a:lstStyle/>
          <a:p>
            <a:r>
              <a:rPr lang="da-DK" dirty="0" err="1"/>
              <a:t>First</a:t>
            </a:r>
            <a:r>
              <a:rPr lang="da-DK" dirty="0"/>
              <a:t> </a:t>
            </a:r>
            <a:r>
              <a:rPr lang="da-DK" dirty="0" err="1"/>
              <a:t>x-ray</a:t>
            </a:r>
            <a:r>
              <a:rPr lang="da-DK" dirty="0"/>
              <a:t> image</a:t>
            </a:r>
          </a:p>
          <a:p>
            <a:r>
              <a:rPr lang="da-DK" dirty="0"/>
              <a:t>made by </a:t>
            </a:r>
            <a:r>
              <a:rPr lang="da-DK" dirty="0" err="1"/>
              <a:t>Röntgen</a:t>
            </a:r>
            <a:r>
              <a:rPr lang="da-DK" dirty="0"/>
              <a:t> in 1896</a:t>
            </a:r>
            <a:endParaRPr lang="en-US" dirty="0"/>
          </a:p>
        </p:txBody>
      </p:sp>
      <p:pic>
        <p:nvPicPr>
          <p:cNvPr id="7" name="Picture 29" descr="im0000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727" y="3466523"/>
            <a:ext cx="2336229" cy="3170083"/>
          </a:xfrm>
          <a:prstGeom prst="rect">
            <a:avLst/>
          </a:prstGeom>
          <a:noFill/>
        </p:spPr>
      </p:pic>
      <p:grpSp>
        <p:nvGrpSpPr>
          <p:cNvPr id="14" name="Group 13"/>
          <p:cNvGrpSpPr/>
          <p:nvPr/>
        </p:nvGrpSpPr>
        <p:grpSpPr>
          <a:xfrm>
            <a:off x="3509813" y="2328373"/>
            <a:ext cx="5100638" cy="3825634"/>
            <a:chOff x="3565525" y="1955800"/>
            <a:chExt cx="5181600" cy="3835400"/>
          </a:xfrm>
        </p:grpSpPr>
        <p:pic>
          <p:nvPicPr>
            <p:cNvPr id="9" name="Picture 34" descr="abdominalCT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5525" y="3540125"/>
              <a:ext cx="3175000" cy="2251075"/>
            </a:xfrm>
            <a:prstGeom prst="rect">
              <a:avLst/>
            </a:prstGeom>
            <a:noFill/>
          </p:spPr>
        </p:pic>
        <p:pic>
          <p:nvPicPr>
            <p:cNvPr id="10" name="Picture 3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2" y="1955800"/>
              <a:ext cx="2589213" cy="311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1" name="Bild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0037" y="1582208"/>
            <a:ext cx="1575197" cy="231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2250281" y="2878391"/>
            <a:ext cx="3229907" cy="36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516" tIns="45258" rIns="90516" bIns="45258">
            <a:prstTxWarp prst="textNoShape">
              <a:avLst/>
            </a:prstTxWarp>
            <a:spAutoFit/>
          </a:bodyPr>
          <a:lstStyle/>
          <a:p>
            <a:r>
              <a:rPr lang="da-DK" dirty="0" err="1"/>
              <a:t>Modern</a:t>
            </a:r>
            <a:r>
              <a:rPr lang="da-DK" dirty="0"/>
              <a:t> x-</a:t>
            </a:r>
            <a:r>
              <a:rPr lang="da-DK" dirty="0" err="1"/>
              <a:t>ray</a:t>
            </a:r>
            <a:r>
              <a:rPr lang="da-DK" dirty="0"/>
              <a:t> image </a:t>
            </a:r>
            <a:r>
              <a:rPr lang="da-DK" dirty="0" err="1"/>
              <a:t>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8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21F661D3-F8D0-4F0B-ADF1-D936DE6B572C}"/>
              </a:ext>
            </a:extLst>
          </p:cNvPr>
          <p:cNvSpPr txBox="1">
            <a:spLocks/>
          </p:cNvSpPr>
          <p:nvPr/>
        </p:nvSpPr>
        <p:spPr>
          <a:xfrm>
            <a:off x="599113" y="1205711"/>
            <a:ext cx="8019371" cy="980510"/>
          </a:xfrm>
          <a:prstGeom prst="rect">
            <a:avLst/>
          </a:prstGeom>
        </p:spPr>
        <p:txBody>
          <a:bodyPr vert="horz" lIns="67508" tIns="33754" rIns="67508" bIns="33754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53" dirty="0"/>
              <a:t>Synchrotron-based phase contrast micro-CT</a:t>
            </a:r>
            <a:br>
              <a:rPr lang="en-US" sz="4430" dirty="0"/>
            </a:br>
            <a:r>
              <a:rPr lang="en-US" sz="1772" dirty="0"/>
              <a:t>Electron accelerator, highly parallel X-rays</a:t>
            </a:r>
            <a:endParaRPr lang="aa-ET" sz="1772" dirty="0"/>
          </a:p>
        </p:txBody>
      </p:sp>
      <p:pic>
        <p:nvPicPr>
          <p:cNvPr id="26" name="Picture 25" descr="A view of a mountain&#10;&#10;Description automatically generated">
            <a:extLst>
              <a:ext uri="{FF2B5EF4-FFF2-40B4-BE49-F238E27FC236}">
                <a16:creationId xmlns:a16="http://schemas.microsoft.com/office/drawing/2014/main" id="{E72FB9E2-9C2F-4C32-9986-6423B2DA3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8"/>
          <a:stretch/>
        </p:blipFill>
        <p:spPr>
          <a:xfrm>
            <a:off x="117404" y="2306049"/>
            <a:ext cx="6152785" cy="153718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385A28D-09F6-4366-9D50-EBC7C723E7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439" y="3924310"/>
            <a:ext cx="6147750" cy="154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546F03-566A-415A-9B4D-F8D13E63D6F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3164" y="2980005"/>
            <a:ext cx="2517755" cy="1889997"/>
          </a:xfrm>
          <a:prstGeom prst="rect">
            <a:avLst/>
          </a:prstGeom>
        </p:spPr>
      </p:pic>
      <p:pic>
        <p:nvPicPr>
          <p:cNvPr id="25" name="Picture 14">
            <a:extLst>
              <a:ext uri="{FF2B5EF4-FFF2-40B4-BE49-F238E27FC236}">
                <a16:creationId xmlns:a16="http://schemas.microsoft.com/office/drawing/2014/main" id="{868A8E27-590B-46DC-B486-CA76C7D8CE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747" y="2471082"/>
            <a:ext cx="1511124" cy="598489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900A0E2A-8B8A-4592-89CD-DE8793834AA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747" y="4202728"/>
            <a:ext cx="1511124" cy="50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28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770" y="176214"/>
            <a:ext cx="7474649" cy="802017"/>
          </a:xfrm>
        </p:spPr>
        <p:txBody>
          <a:bodyPr/>
          <a:lstStyle/>
          <a:p>
            <a:r>
              <a:rPr lang="en-US" dirty="0"/>
              <a:t>Medicine at different length scales</a:t>
            </a:r>
          </a:p>
        </p:txBody>
      </p:sp>
      <p:pic>
        <p:nvPicPr>
          <p:cNvPr id="4" name="Picture 3" descr="Microscope Objective Lens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8492" y="1265529"/>
            <a:ext cx="2339135" cy="16368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8797" y="2845673"/>
            <a:ext cx="1136093" cy="36838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NanoMAX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76455" y="2845673"/>
            <a:ext cx="1177345" cy="36838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MedMAX 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61428" y="2845673"/>
            <a:ext cx="933794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BioMAX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94113" y="2845673"/>
            <a:ext cx="1235504" cy="36838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MedMAX II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3770" y="2845673"/>
            <a:ext cx="1183657" cy="36838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err="1">
                <a:solidFill>
                  <a:srgbClr val="868689"/>
                </a:solidFill>
                <a:latin typeface="Calibri"/>
                <a:ea typeface="+mn-ea"/>
              </a:rPr>
              <a:t>MicroMAX</a:t>
            </a:r>
            <a:endParaRPr lang="en-US" b="0" dirty="0">
              <a:solidFill>
                <a:srgbClr val="868689"/>
              </a:solidFill>
              <a:latin typeface="Calibri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2822" y="4928587"/>
            <a:ext cx="618817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Cells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18221" y="4937856"/>
            <a:ext cx="855235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Tissues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8184" y="4937856"/>
            <a:ext cx="1439554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Biomolecules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52083" y="4937856"/>
            <a:ext cx="849649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Organs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4094" y="5790483"/>
            <a:ext cx="1210500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Cellbiology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69068" y="5790482"/>
            <a:ext cx="3260612" cy="368392"/>
          </a:xfrm>
          <a:prstGeom prst="rect">
            <a:avLst/>
          </a:prstGeom>
          <a:noFill/>
        </p:spPr>
        <p:txBody>
          <a:bodyPr wrap="squar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Molecular Medicine/Drug Design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34269" y="5674445"/>
            <a:ext cx="898628" cy="645398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Disease </a:t>
            </a:r>
            <a:b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</a:b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models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66494" y="4928587"/>
            <a:ext cx="928835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Animals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60240" y="3357714"/>
            <a:ext cx="8009765" cy="71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27050" y="3563919"/>
            <a:ext cx="761083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10</a:t>
            </a:r>
            <a:r>
              <a:rPr lang="en-US" b="0" baseline="30000" dirty="0">
                <a:solidFill>
                  <a:srgbClr val="868689"/>
                </a:solidFill>
                <a:latin typeface="Calibri"/>
                <a:ea typeface="+mn-ea"/>
              </a:rPr>
              <a:t>-6 </a:t>
            </a: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42329" y="3573187"/>
            <a:ext cx="761083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10</a:t>
            </a:r>
            <a:r>
              <a:rPr lang="en-US" b="0" baseline="30000" dirty="0">
                <a:solidFill>
                  <a:srgbClr val="868689"/>
                </a:solidFill>
                <a:latin typeface="Calibri"/>
                <a:ea typeface="+mn-ea"/>
              </a:rPr>
              <a:t>-9 </a:t>
            </a: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39951" y="3563919"/>
            <a:ext cx="839079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10</a:t>
            </a:r>
            <a:r>
              <a:rPr lang="en-US" b="0" baseline="30000" dirty="0">
                <a:solidFill>
                  <a:srgbClr val="868689"/>
                </a:solidFill>
                <a:latin typeface="Calibri"/>
                <a:ea typeface="+mn-ea"/>
              </a:rPr>
              <a:t>-10 </a:t>
            </a: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839" y="4937856"/>
            <a:ext cx="790088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Atoms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83795" y="4937856"/>
            <a:ext cx="1133969" cy="645398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algn="ctr"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Micro-</a:t>
            </a:r>
            <a:b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</a:b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structures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95555" y="2845673"/>
            <a:ext cx="867633" cy="368399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coSAXS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586725" y="4937856"/>
            <a:ext cx="1183074" cy="645398"/>
          </a:xfrm>
          <a:prstGeom prst="rect">
            <a:avLst/>
          </a:prstGeom>
          <a:noFill/>
        </p:spPr>
        <p:txBody>
          <a:bodyPr wrap="none" lIns="90507" tIns="45253" rIns="90507" bIns="45253" rtlCol="0">
            <a:spAutoFit/>
          </a:bodyPr>
          <a:lstStyle/>
          <a:p>
            <a:pPr defTabSz="905072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Molecular </a:t>
            </a:r>
            <a:b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</a:br>
            <a:r>
              <a:rPr lang="en-US" b="0" dirty="0">
                <a:solidFill>
                  <a:srgbClr val="868689"/>
                </a:solidFill>
                <a:latin typeface="Calibri"/>
                <a:ea typeface="+mn-ea"/>
              </a:rPr>
              <a:t>complexes</a:t>
            </a:r>
          </a:p>
        </p:txBody>
      </p:sp>
      <p:pic>
        <p:nvPicPr>
          <p:cNvPr id="39" name="Picture 38" descr="HematopoieticStemCel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184" y="4069373"/>
            <a:ext cx="819389" cy="859214"/>
          </a:xfrm>
          <a:prstGeom prst="rect">
            <a:avLst/>
          </a:prstGeom>
        </p:spPr>
      </p:pic>
      <p:pic>
        <p:nvPicPr>
          <p:cNvPr id="40" name="Picture 39" descr="dict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652" y="4138515"/>
            <a:ext cx="654303" cy="718247"/>
          </a:xfrm>
          <a:prstGeom prst="rect">
            <a:avLst/>
          </a:prstGeom>
        </p:spPr>
      </p:pic>
      <p:pic>
        <p:nvPicPr>
          <p:cNvPr id="41" name="Picture 40" descr="lunga.tif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698" y="3933900"/>
            <a:ext cx="921476" cy="922120"/>
          </a:xfrm>
          <a:prstGeom prst="rect">
            <a:avLst/>
          </a:prstGeom>
        </p:spPr>
      </p:pic>
      <p:pic>
        <p:nvPicPr>
          <p:cNvPr id="42" name="Picture 41" descr="800px-GFP_structure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833" y="4066691"/>
            <a:ext cx="921477" cy="933720"/>
          </a:xfrm>
          <a:prstGeom prst="rect">
            <a:avLst/>
          </a:prstGeom>
        </p:spPr>
      </p:pic>
      <p:pic>
        <p:nvPicPr>
          <p:cNvPr id="43" name="Picture 42" descr="Ribosom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609" y="3923043"/>
            <a:ext cx="1031281" cy="1044983"/>
          </a:xfrm>
          <a:prstGeom prst="rect">
            <a:avLst/>
          </a:prstGeom>
        </p:spPr>
      </p:pic>
      <p:pic>
        <p:nvPicPr>
          <p:cNvPr id="44" name="Picture 43" descr="atom-68866_640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7" y="4165831"/>
            <a:ext cx="1065849" cy="762757"/>
          </a:xfrm>
          <a:prstGeom prst="rect">
            <a:avLst/>
          </a:prstGeom>
        </p:spPr>
      </p:pic>
      <p:pic>
        <p:nvPicPr>
          <p:cNvPr id="46" name="Picture 45" descr="al-recon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734" y="4058432"/>
            <a:ext cx="822364" cy="941979"/>
          </a:xfrm>
          <a:prstGeom prst="rect">
            <a:avLst/>
          </a:prstGeom>
        </p:spPr>
      </p:pic>
      <p:pic>
        <p:nvPicPr>
          <p:cNvPr id="47" name="Picture 5" descr="mouse_ct_frontal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758827" y="3995330"/>
            <a:ext cx="1009268" cy="72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Oval 34"/>
          <p:cNvSpPr/>
          <p:nvPr/>
        </p:nvSpPr>
        <p:spPr>
          <a:xfrm>
            <a:off x="5681340" y="2780928"/>
            <a:ext cx="143418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7115524" y="2780928"/>
            <a:ext cx="151216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58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878667" y="1502816"/>
            <a:ext cx="5955771" cy="1295248"/>
          </a:xfrm>
        </p:spPr>
        <p:txBody>
          <a:bodyPr/>
          <a:lstStyle/>
          <a:p>
            <a:r>
              <a:rPr lang="en-US" dirty="0"/>
              <a:t>Phase contrast and </a:t>
            </a:r>
            <a:br>
              <a:rPr lang="en-US" dirty="0"/>
            </a:br>
            <a:r>
              <a:rPr lang="en-US" dirty="0"/>
              <a:t>dark-field imaging</a:t>
            </a:r>
          </a:p>
        </p:txBody>
      </p:sp>
    </p:spTree>
    <p:extLst>
      <p:ext uri="{BB962C8B-B14F-4D97-AF65-F5344CB8AC3E}">
        <p14:creationId xmlns:p14="http://schemas.microsoft.com/office/powerpoint/2010/main" val="3350541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Analogy – Visible 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Diffraction</a:t>
            </a:r>
          </a:p>
          <a:p>
            <a:r>
              <a:rPr lang="en-US" dirty="0"/>
              <a:t>Refraction</a:t>
            </a:r>
          </a:p>
        </p:txBody>
      </p:sp>
      <p:pic>
        <p:nvPicPr>
          <p:cNvPr id="5" name="Picture 4" descr="Diffraction_of_laser_beam_by_gratin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366" y="1679233"/>
            <a:ext cx="4844943" cy="36337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673CF1-E112-4448-A63D-327E5E139B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192083"/>
            <a:ext cx="4061361" cy="36484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06584E8-1B84-534F-BEBD-65399830408B}"/>
              </a:ext>
            </a:extLst>
          </p:cNvPr>
          <p:cNvSpPr/>
          <p:nvPr/>
        </p:nvSpPr>
        <p:spPr>
          <a:xfrm>
            <a:off x="5755076" y="5035941"/>
            <a:ext cx="16770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200" b="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 tooltip="commons:Main Pag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Wikimedia Commons</a:t>
            </a:r>
            <a:endParaRPr lang="sv-SE" sz="12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07430"/>
      </p:ext>
    </p:extLst>
  </p:cSld>
  <p:clrMapOvr>
    <a:masterClrMapping/>
  </p:clrMapOvr>
</p:sld>
</file>

<file path=ppt/theme/theme1.xml><?xml version="1.0" encoding="utf-8"?>
<a:theme xmlns:a="http://schemas.openxmlformats.org/drawingml/2006/main" name="PPT mall ENG 2011 ver2007">
  <a:themeElements>
    <a:clrScheme name="LU 2012">
      <a:dk1>
        <a:srgbClr val="9C6114"/>
      </a:dk1>
      <a:lt1>
        <a:srgbClr val="FFFFFF"/>
      </a:lt1>
      <a:dk2>
        <a:srgbClr val="4D4C44"/>
      </a:dk2>
      <a:lt2>
        <a:srgbClr val="000080"/>
      </a:lt2>
      <a:accent1>
        <a:srgbClr val="9A5B0B"/>
      </a:accent1>
      <a:accent2>
        <a:srgbClr val="E9C4C7"/>
      </a:accent2>
      <a:accent3>
        <a:srgbClr val="B9D3DC"/>
      </a:accent3>
      <a:accent4>
        <a:srgbClr val="ADCAB8"/>
      </a:accent4>
      <a:accent5>
        <a:srgbClr val="D6D2C4"/>
      </a:accent5>
      <a:accent6>
        <a:srgbClr val="BFB8AF"/>
      </a:accent6>
      <a:hlink>
        <a:srgbClr val="333333"/>
      </a:hlink>
      <a:folHlink>
        <a:srgbClr val="D2BA81"/>
      </a:folHlink>
    </a:clrScheme>
    <a:fontScheme name="LundsUniversite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048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48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6633"/>
        </a:accent1>
        <a:accent2>
          <a:srgbClr val="C4BC9C"/>
        </a:accent2>
        <a:accent3>
          <a:srgbClr val="FFFFFF"/>
        </a:accent3>
        <a:accent4>
          <a:srgbClr val="000000"/>
        </a:accent4>
        <a:accent5>
          <a:srgbClr val="CAB8AD"/>
        </a:accent5>
        <a:accent6>
          <a:srgbClr val="B1AA8D"/>
        </a:accent6>
        <a:hlink>
          <a:srgbClr val="EB730F"/>
        </a:hlink>
        <a:folHlink>
          <a:srgbClr val="0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AX IV template">
  <a:themeElements>
    <a:clrScheme name="MAX IV 2013">
      <a:dk1>
        <a:sysClr val="windowText" lastClr="000000"/>
      </a:dk1>
      <a:lt1>
        <a:srgbClr val="FFFFFF"/>
      </a:lt1>
      <a:dk2>
        <a:srgbClr val="97BF0D"/>
      </a:dk2>
      <a:lt2>
        <a:srgbClr val="F8B323"/>
      </a:lt2>
      <a:accent1>
        <a:srgbClr val="868689"/>
      </a:accent1>
      <a:accent2>
        <a:srgbClr val="A5A4A6"/>
      </a:accent2>
      <a:accent3>
        <a:srgbClr val="E0E0E0"/>
      </a:accent3>
      <a:accent4>
        <a:srgbClr val="97BF0D"/>
      </a:accent4>
      <a:accent5>
        <a:srgbClr val="FFDB9D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37007</TotalTime>
  <Words>1258</Words>
  <Application>Microsoft Macintosh PowerPoint</Application>
  <PresentationFormat>Custom</PresentationFormat>
  <Paragraphs>190</Paragraphs>
  <Slides>37</Slides>
  <Notes>13</Notes>
  <HiddenSlides>1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Helvetica</vt:lpstr>
      <vt:lpstr>Lucida Grande</vt:lpstr>
      <vt:lpstr>Times</vt:lpstr>
      <vt:lpstr>Times New Roman</vt:lpstr>
      <vt:lpstr>PPT mall ENG 2011 ver2007</vt:lpstr>
      <vt:lpstr>3_MAX IV template</vt:lpstr>
      <vt:lpstr>Bio-medical imaging using  synchrotron radiation</vt:lpstr>
      <vt:lpstr>About me</vt:lpstr>
      <vt:lpstr>Outline</vt:lpstr>
      <vt:lpstr>Biology can best be understood if studied at different length and time scales</vt:lpstr>
      <vt:lpstr>High Contrast / Low Contrast</vt:lpstr>
      <vt:lpstr>PowerPoint Presentation</vt:lpstr>
      <vt:lpstr>Medicine at different length scales</vt:lpstr>
      <vt:lpstr>Phase contrast and  dark-field imaging</vt:lpstr>
      <vt:lpstr>Analogy – Visible Light</vt:lpstr>
      <vt:lpstr>Analogy – Visible Light</vt:lpstr>
      <vt:lpstr>PowerPoint Presentation</vt:lpstr>
      <vt:lpstr>Coherence</vt:lpstr>
      <vt:lpstr>Near-field versus far-field</vt:lpstr>
      <vt:lpstr>Wave propagation for beginners</vt:lpstr>
      <vt:lpstr>Holotomography</vt:lpstr>
      <vt:lpstr>Outline</vt:lpstr>
      <vt:lpstr>Selected Application</vt:lpstr>
      <vt:lpstr>Zoom tomography of biopsies from human peripheral nerves </vt:lpstr>
      <vt:lpstr>PIN biopsy method</vt:lpstr>
      <vt:lpstr>Diabetic Neuropathy – nerve fiber distribution</vt:lpstr>
      <vt:lpstr>Nano tomography @ synchrotron</vt:lpstr>
      <vt:lpstr>Synchrotron Nano CT versus  3D Electron microscopy</vt:lpstr>
      <vt:lpstr>Nano-Tomography at ID-16NI, ESRF</vt:lpstr>
      <vt:lpstr>X-ray phase contrast zoom tomography</vt:lpstr>
      <vt:lpstr>Node of Ranvier</vt:lpstr>
      <vt:lpstr>Regeneration – the birth of an axon</vt:lpstr>
      <vt:lpstr>Data segmentation</vt:lpstr>
      <vt:lpstr>Morphology: Axonal diameter</vt:lpstr>
      <vt:lpstr>Quantitative data extraction</vt:lpstr>
      <vt:lpstr>Outline</vt:lpstr>
      <vt:lpstr>Outlook: Bio-medical Imaging  and pre-clinical implementation</vt:lpstr>
      <vt:lpstr>Bio-imaging at different length scales</vt:lpstr>
      <vt:lpstr>MedMAX – for biomedical imaging</vt:lpstr>
      <vt:lpstr>Technical scope for Biomedical beamline, MedMAX</vt:lpstr>
      <vt:lpstr>Imaging with synchrotron x-rays</vt:lpstr>
      <vt:lpstr>Thank you for your attention</vt:lpstr>
      <vt:lpstr>PowerPoint Presentation</vt:lpstr>
    </vt:vector>
  </TitlesOfParts>
  <Company>Borstahusen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Ulrika Nilsson</dc:title>
  <dc:creator>Maria Lindfors</dc:creator>
  <cp:lastModifiedBy>Martin Bech</cp:lastModifiedBy>
  <cp:revision>873</cp:revision>
  <cp:lastPrinted>2022-05-17T11:26:35Z</cp:lastPrinted>
  <dcterms:created xsi:type="dcterms:W3CDTF">2012-04-17T08:59:14Z</dcterms:created>
  <dcterms:modified xsi:type="dcterms:W3CDTF">2022-06-15T22:11:21Z</dcterms:modified>
</cp:coreProperties>
</file>