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autoCompressPictures="0">
  <p:sldMasterIdLst>
    <p:sldMasterId id="2147483648" r:id="rId1"/>
    <p:sldMasterId id="2147483662" r:id="rId2"/>
  </p:sldMasterIdLst>
  <p:notesMasterIdLst>
    <p:notesMasterId r:id="rId17"/>
  </p:notesMasterIdLst>
  <p:sldIdLst>
    <p:sldId id="940" r:id="rId3"/>
    <p:sldId id="930" r:id="rId4"/>
    <p:sldId id="950" r:id="rId5"/>
    <p:sldId id="976" r:id="rId6"/>
    <p:sldId id="952" r:id="rId7"/>
    <p:sldId id="954" r:id="rId8"/>
    <p:sldId id="260" r:id="rId9"/>
    <p:sldId id="257" r:id="rId10"/>
    <p:sldId id="955" r:id="rId11"/>
    <p:sldId id="956" r:id="rId12"/>
    <p:sldId id="977" r:id="rId13"/>
    <p:sldId id="256" r:id="rId14"/>
    <p:sldId id="279" r:id="rId15"/>
    <p:sldId id="953" r:id="rId16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Verdana Pro Light" panose="020B0304030504040204" pitchFamily="34" charset="0"/>
      <p:regular r:id="rId24"/>
      <p:italic r:id="rId25"/>
    </p:embeddedFont>
  </p:embeddedFont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5F87"/>
    <a:srgbClr val="FFFF97"/>
    <a:srgbClr val="030303"/>
    <a:srgbClr val="040404"/>
    <a:srgbClr val="FFFFFF"/>
    <a:srgbClr val="FFF7E1"/>
    <a:srgbClr val="90A4AF"/>
    <a:srgbClr val="0D0D0D"/>
    <a:srgbClr val="91A5B0"/>
    <a:srgbClr val="CAE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0" autoAdjust="0"/>
    <p:restoredTop sz="78607" autoAdjust="0"/>
  </p:normalViewPr>
  <p:slideViewPr>
    <p:cSldViewPr snapToGrid="0" snapToObjects="1">
      <p:cViewPr varScale="1">
        <p:scale>
          <a:sx n="47" d="100"/>
          <a:sy n="47" d="100"/>
        </p:scale>
        <p:origin x="1424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72AB7DF-E3C3-F049-AC46-EDAE528FF83E}" type="datetimeFigureOut">
              <a:rPr lang="sv-SE" smtClean="0"/>
              <a:pPr/>
              <a:t>2022-06-15</a:t>
            </a:fld>
            <a:endParaRPr lang="sv-SE" dirty="0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535A8A57-1820-094B-B4B5-078402A490BD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94950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A8A57-1820-094B-B4B5-078402A490BD}" type="slidenum">
              <a:rPr lang="sv-SE" smtClean="0"/>
              <a:pPr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00310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5A8A57-1820-094B-B4B5-078402A490BD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20080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Hard </a:t>
            </a:r>
            <a:r>
              <a:rPr lang="sv-SE" dirty="0" err="1"/>
              <a:t>core</a:t>
            </a:r>
            <a:r>
              <a:rPr lang="sv-SE" dirty="0"/>
              <a:t> materials </a:t>
            </a:r>
            <a:r>
              <a:rPr lang="sv-SE" dirty="0" err="1"/>
              <a:t>discovery</a:t>
            </a:r>
            <a:r>
              <a:rPr lang="sv-SE" dirty="0"/>
              <a:t> at </a:t>
            </a:r>
            <a:r>
              <a:rPr lang="sv-SE" dirty="0" err="1"/>
              <a:t>sientific</a:t>
            </a:r>
            <a:r>
              <a:rPr lang="sv-SE" dirty="0"/>
              <a:t> </a:t>
            </a:r>
            <a:r>
              <a:rPr lang="sv-SE" dirty="0" err="1"/>
              <a:t>cutting</a:t>
            </a:r>
            <a:r>
              <a:rPr lang="sv-SE" dirty="0"/>
              <a:t> </a:t>
            </a:r>
            <a:r>
              <a:rPr lang="sv-SE" dirty="0" err="1"/>
              <a:t>edge</a:t>
            </a:r>
            <a:endParaRPr lang="sv-S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 err="1"/>
              <a:t>Collaboration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industry</a:t>
            </a:r>
            <a:r>
              <a:rPr lang="sv-SE" dirty="0"/>
              <a:t>, not </a:t>
            </a:r>
            <a:r>
              <a:rPr lang="sv-SE" dirty="0" err="1"/>
              <a:t>least</a:t>
            </a:r>
            <a:r>
              <a:rPr lang="sv-SE" dirty="0"/>
              <a:t> in </a:t>
            </a:r>
            <a:r>
              <a:rPr lang="sv-SE" dirty="0" err="1"/>
              <a:t>catalysis</a:t>
            </a:r>
            <a:r>
              <a:rPr lang="sv-SE" dirty="0"/>
              <a:t> for </a:t>
            </a:r>
            <a:r>
              <a:rPr lang="sv-SE" dirty="0" err="1"/>
              <a:t>industrial</a:t>
            </a:r>
            <a:r>
              <a:rPr lang="sv-SE" dirty="0"/>
              <a:t> </a:t>
            </a:r>
            <a:r>
              <a:rPr lang="sv-SE" dirty="0" err="1"/>
              <a:t>processes</a:t>
            </a:r>
            <a:r>
              <a:rPr lang="sv-SE" dirty="0"/>
              <a:t>, </a:t>
            </a:r>
            <a:r>
              <a:rPr lang="sv-SE" dirty="0" err="1"/>
              <a:t>optochemistry</a:t>
            </a:r>
            <a:r>
              <a:rPr lang="sv-SE" dirty="0"/>
              <a:t> and ”Power to X” </a:t>
            </a:r>
            <a:r>
              <a:rPr lang="sv-SE" dirty="0" err="1"/>
              <a:t>technology</a:t>
            </a:r>
            <a:r>
              <a:rPr lang="sv-SE" dirty="0"/>
              <a:t> (</a:t>
            </a:r>
            <a:r>
              <a:rPr lang="sv-SE" dirty="0" err="1"/>
              <a:t>also</a:t>
            </a:r>
            <a:r>
              <a:rPr lang="sv-SE" dirty="0"/>
              <a:t> a </a:t>
            </a:r>
            <a:r>
              <a:rPr lang="sv-SE" dirty="0" err="1"/>
              <a:t>big</a:t>
            </a:r>
            <a:r>
              <a:rPr lang="sv-SE" dirty="0"/>
              <a:t> part </a:t>
            </a:r>
            <a:r>
              <a:rPr lang="sv-SE" dirty="0" err="1"/>
              <a:t>of</a:t>
            </a:r>
            <a:r>
              <a:rPr lang="sv-SE" dirty="0"/>
              <a:t> the MAX IV strategy)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Next generation materials, better traditional computing, new magnetic systems (computing and storage), quantum materials and computing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A8A57-1820-094B-B4B5-078402A490BD}" type="slidenum">
              <a:rPr lang="sv-SE" smtClean="0"/>
              <a:pPr/>
              <a:t>11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80999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2800" dirty="0"/>
              <a:t>The </a:t>
            </a:r>
            <a:r>
              <a:rPr lang="sv-SE" sz="2800" dirty="0" err="1"/>
              <a:t>Solvay</a:t>
            </a:r>
            <a:r>
              <a:rPr lang="sv-SE" sz="2800" dirty="0"/>
              <a:t> </a:t>
            </a:r>
            <a:r>
              <a:rPr lang="sv-SE" sz="2800" dirty="0" err="1"/>
              <a:t>conference</a:t>
            </a:r>
            <a:r>
              <a:rPr lang="sv-SE" sz="2800" dirty="0"/>
              <a:t> (</a:t>
            </a:r>
            <a:r>
              <a:rPr lang="sv-SE" sz="2800" dirty="0" err="1"/>
              <a:t>e.g</a:t>
            </a:r>
            <a:r>
              <a:rPr lang="sv-SE" sz="2800" dirty="0"/>
              <a:t>. </a:t>
            </a:r>
            <a:r>
              <a:rPr lang="sv-SE" sz="2800" dirty="0" err="1"/>
              <a:t>with</a:t>
            </a:r>
            <a:r>
              <a:rPr lang="sv-SE" sz="2800" dirty="0"/>
              <a:t> Einstein, Marie Curie, </a:t>
            </a:r>
            <a:r>
              <a:rPr lang="sv-SE" sz="2800" dirty="0" err="1"/>
              <a:t>Heisenberg</a:t>
            </a:r>
            <a:r>
              <a:rPr lang="sv-SE" sz="2800" dirty="0"/>
              <a:t> Schrödinger, Bohr and </a:t>
            </a:r>
            <a:r>
              <a:rPr lang="sv-SE" sz="2800" dirty="0" err="1"/>
              <a:t>Dirac</a:t>
            </a:r>
            <a:r>
              <a:rPr lang="sv-SE" sz="2800" dirty="0"/>
              <a:t>) </a:t>
            </a:r>
            <a:r>
              <a:rPr lang="sv-SE" sz="2800" dirty="0" err="1"/>
              <a:t>was</a:t>
            </a:r>
            <a:r>
              <a:rPr lang="sv-SE" sz="2800" dirty="0"/>
              <a:t> the </a:t>
            </a:r>
            <a:r>
              <a:rPr lang="sv-SE" sz="2800" dirty="0" err="1"/>
              <a:t>archetype</a:t>
            </a:r>
            <a:r>
              <a:rPr lang="sv-SE" sz="2800" dirty="0"/>
              <a:t> for </a:t>
            </a:r>
            <a:r>
              <a:rPr lang="sv-SE" sz="2800" dirty="0" err="1"/>
              <a:t>advanced</a:t>
            </a:r>
            <a:r>
              <a:rPr lang="sv-SE" sz="2800" dirty="0"/>
              <a:t> studies </a:t>
            </a:r>
            <a:r>
              <a:rPr lang="sv-SE" sz="2800" dirty="0" err="1"/>
              <a:t>institutes</a:t>
            </a:r>
            <a:r>
              <a:rPr lang="sv-SE" sz="28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2800" dirty="0" err="1"/>
              <a:t>This</a:t>
            </a:r>
            <a:r>
              <a:rPr lang="sv-SE" sz="2800" dirty="0"/>
              <a:t> is an old </a:t>
            </a:r>
            <a:r>
              <a:rPr lang="sv-SE" sz="2800" dirty="0" err="1"/>
              <a:t>way</a:t>
            </a:r>
            <a:r>
              <a:rPr lang="sv-SE" sz="2800" dirty="0"/>
              <a:t> </a:t>
            </a:r>
            <a:r>
              <a:rPr lang="sv-SE" sz="2800" dirty="0" err="1"/>
              <a:t>of</a:t>
            </a:r>
            <a:r>
              <a:rPr lang="sv-SE" sz="2800" dirty="0"/>
              <a:t> </a:t>
            </a:r>
            <a:r>
              <a:rPr lang="sv-SE" sz="2800" dirty="0" err="1"/>
              <a:t>working</a:t>
            </a:r>
            <a:r>
              <a:rPr lang="sv-SE" sz="2800" dirty="0"/>
              <a:t> – research </a:t>
            </a:r>
            <a:r>
              <a:rPr lang="sv-SE" sz="2800" dirty="0" err="1"/>
              <a:t>now</a:t>
            </a:r>
            <a:r>
              <a:rPr lang="sv-SE" sz="2800" dirty="0"/>
              <a:t> is </a:t>
            </a:r>
            <a:r>
              <a:rPr lang="sv-SE" sz="2800" dirty="0" err="1"/>
              <a:t>massively</a:t>
            </a:r>
            <a:r>
              <a:rPr lang="sv-SE" sz="2800" dirty="0"/>
              <a:t> </a:t>
            </a:r>
            <a:r>
              <a:rPr lang="sv-SE" sz="2800" dirty="0" err="1"/>
              <a:t>interdisciplinary</a:t>
            </a:r>
            <a:endParaRPr lang="sv-SE" sz="2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2800" dirty="0"/>
              <a:t>The </a:t>
            </a:r>
            <a:r>
              <a:rPr lang="sv-SE" sz="2800" dirty="0" err="1"/>
              <a:t>most</a:t>
            </a:r>
            <a:r>
              <a:rPr lang="sv-SE" sz="2800" dirty="0"/>
              <a:t> </a:t>
            </a:r>
            <a:r>
              <a:rPr lang="sv-SE" sz="2800" dirty="0" err="1"/>
              <a:t>important</a:t>
            </a:r>
            <a:r>
              <a:rPr lang="sv-SE" sz="2800" dirty="0"/>
              <a:t> </a:t>
            </a:r>
            <a:r>
              <a:rPr lang="sv-SE" sz="2800" dirty="0" err="1"/>
              <a:t>distinction</a:t>
            </a:r>
            <a:r>
              <a:rPr lang="sv-SE" sz="2800" dirty="0"/>
              <a:t> </a:t>
            </a:r>
            <a:r>
              <a:rPr lang="sv-SE" sz="2800" dirty="0" err="1"/>
              <a:t>that</a:t>
            </a:r>
            <a:r>
              <a:rPr lang="sv-SE" sz="2800" dirty="0"/>
              <a:t> LINXS makes is </a:t>
            </a:r>
            <a:r>
              <a:rPr lang="sv-SE" sz="2800" dirty="0" err="1"/>
              <a:t>that</a:t>
            </a:r>
            <a:r>
              <a:rPr lang="sv-SE" sz="2800" dirty="0"/>
              <a:t> researchers </a:t>
            </a:r>
            <a:r>
              <a:rPr lang="sv-SE" sz="2800" dirty="0" err="1"/>
              <a:t>are</a:t>
            </a:r>
            <a:r>
              <a:rPr lang="sv-SE" sz="2800" dirty="0"/>
              <a:t> to be </a:t>
            </a:r>
            <a:r>
              <a:rPr lang="sv-SE" sz="2800" dirty="0" err="1"/>
              <a:t>found</a:t>
            </a:r>
            <a:r>
              <a:rPr lang="sv-SE" sz="2800" dirty="0"/>
              <a:t> </a:t>
            </a:r>
            <a:r>
              <a:rPr lang="sv-SE" sz="2800" dirty="0" err="1"/>
              <a:t>both</a:t>
            </a:r>
            <a:r>
              <a:rPr lang="sv-SE" sz="2800" dirty="0"/>
              <a:t> in </a:t>
            </a:r>
            <a:r>
              <a:rPr lang="sv-SE" sz="2800" dirty="0" err="1"/>
              <a:t>academia</a:t>
            </a:r>
            <a:r>
              <a:rPr lang="sv-SE" sz="2800" dirty="0"/>
              <a:t>, </a:t>
            </a:r>
            <a:r>
              <a:rPr lang="sv-SE" sz="2800" dirty="0" err="1"/>
              <a:t>institutes</a:t>
            </a:r>
            <a:r>
              <a:rPr lang="sv-SE" sz="2800" dirty="0"/>
              <a:t> and </a:t>
            </a:r>
            <a:r>
              <a:rPr lang="sv-SE" sz="2800" dirty="0" err="1"/>
              <a:t>industry</a:t>
            </a:r>
            <a:endParaRPr lang="sv-SE" sz="2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2800" dirty="0" err="1"/>
              <a:t>Everyone</a:t>
            </a:r>
            <a:r>
              <a:rPr lang="sv-SE" sz="2800" dirty="0"/>
              <a:t> asks </a:t>
            </a:r>
            <a:r>
              <a:rPr lang="sv-SE" sz="2800" dirty="0" err="1"/>
              <a:t>what</a:t>
            </a:r>
            <a:r>
              <a:rPr lang="sv-SE" sz="2800" dirty="0"/>
              <a:t> ”</a:t>
            </a:r>
            <a:r>
              <a:rPr lang="sv-SE" sz="2800" dirty="0" err="1"/>
              <a:t>Advanced</a:t>
            </a:r>
            <a:r>
              <a:rPr lang="sv-SE" sz="2800" dirty="0"/>
              <a:t>” </a:t>
            </a:r>
            <a:r>
              <a:rPr lang="sv-SE" sz="2800" dirty="0" err="1"/>
              <a:t>means</a:t>
            </a:r>
            <a:r>
              <a:rPr lang="sv-SE" sz="2800" dirty="0"/>
              <a:t> – In LINXS </a:t>
            </a:r>
            <a:r>
              <a:rPr lang="sv-SE" sz="2800" dirty="0" err="1"/>
              <a:t>definitition</a:t>
            </a:r>
            <a:r>
              <a:rPr lang="sv-SE" sz="2800" dirty="0"/>
              <a:t>, </a:t>
            </a:r>
            <a:r>
              <a:rPr lang="sv-SE" sz="2800" dirty="0" err="1"/>
              <a:t>this</a:t>
            </a:r>
            <a:r>
              <a:rPr lang="sv-SE" sz="2800" dirty="0"/>
              <a:t> is relative, it </a:t>
            </a:r>
            <a:r>
              <a:rPr lang="sv-SE" sz="2800" dirty="0" err="1"/>
              <a:t>depends</a:t>
            </a:r>
            <a:r>
              <a:rPr lang="sv-SE" sz="2800" dirty="0"/>
              <a:t> on the status </a:t>
            </a:r>
            <a:r>
              <a:rPr lang="sv-SE" sz="2800" dirty="0" err="1"/>
              <a:t>of</a:t>
            </a:r>
            <a:r>
              <a:rPr lang="sv-SE" sz="2800" dirty="0"/>
              <a:t> the </a:t>
            </a:r>
            <a:r>
              <a:rPr lang="sv-SE" sz="2800" dirty="0" err="1"/>
              <a:t>field</a:t>
            </a:r>
            <a:r>
              <a:rPr lang="sv-SE" sz="2800" dirty="0"/>
              <a:t> or </a:t>
            </a:r>
            <a:r>
              <a:rPr lang="sv-SE" sz="2800" dirty="0" err="1"/>
              <a:t>sectors</a:t>
            </a:r>
            <a:r>
              <a:rPr lang="sv-SE" sz="2800" dirty="0"/>
              <a:t> </a:t>
            </a:r>
            <a:r>
              <a:rPr lang="sv-SE" sz="2800" dirty="0" err="1"/>
              <a:t>involved</a:t>
            </a:r>
            <a:endParaRPr lang="sv-SE" sz="2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2800" dirty="0"/>
              <a:t>I.e. LINXS is a ”Broad Church”</a:t>
            </a:r>
            <a:endParaRPr lang="en-S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A8A57-1820-094B-B4B5-078402A490BD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6220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dirty="0" err="1"/>
              <a:t>First</a:t>
            </a:r>
            <a:r>
              <a:rPr lang="sv-SE" dirty="0"/>
              <a:t> </a:t>
            </a:r>
            <a:r>
              <a:rPr lang="sv-SE" dirty="0" err="1"/>
              <a:t>click</a:t>
            </a:r>
            <a:endParaRPr lang="sv-S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The </a:t>
            </a:r>
            <a:r>
              <a:rPr lang="sv-SE" dirty="0" err="1"/>
              <a:t>ways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working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modernised</a:t>
            </a:r>
            <a:r>
              <a:rPr lang="sv-SE" dirty="0"/>
              <a:t> </a:t>
            </a:r>
            <a:r>
              <a:rPr lang="sv-SE" dirty="0" err="1"/>
              <a:t>today</a:t>
            </a:r>
            <a:r>
              <a:rPr lang="sv-SE" dirty="0"/>
              <a:t>! LINXS’ </a:t>
            </a:r>
            <a:r>
              <a:rPr lang="sv-SE" dirty="0" err="1"/>
              <a:t>working</a:t>
            </a:r>
            <a:r>
              <a:rPr lang="sv-SE" dirty="0"/>
              <a:t> </a:t>
            </a:r>
            <a:r>
              <a:rPr lang="sv-SE" dirty="0" err="1"/>
              <a:t>principles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a combination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ones</a:t>
            </a:r>
            <a:r>
              <a:rPr lang="sv-SE" dirty="0"/>
              <a:t> </a:t>
            </a:r>
            <a:r>
              <a:rPr lang="sv-SE" dirty="0" err="1"/>
              <a:t>found</a:t>
            </a:r>
            <a:r>
              <a:rPr lang="sv-SE" dirty="0"/>
              <a:t> in </a:t>
            </a:r>
            <a:r>
              <a:rPr lang="sv-SE" dirty="0" err="1"/>
              <a:t>other</a:t>
            </a:r>
            <a:r>
              <a:rPr lang="sv-SE" dirty="0"/>
              <a:t> modern </a:t>
            </a:r>
            <a:r>
              <a:rPr lang="sv-SE" dirty="0" err="1"/>
              <a:t>advanced</a:t>
            </a:r>
            <a:r>
              <a:rPr lang="sv-SE" dirty="0"/>
              <a:t> </a:t>
            </a:r>
            <a:r>
              <a:rPr lang="sv-SE" dirty="0" err="1"/>
              <a:t>study</a:t>
            </a:r>
            <a:r>
              <a:rPr lang="sv-SE" dirty="0"/>
              <a:t> </a:t>
            </a:r>
            <a:r>
              <a:rPr lang="sv-SE" dirty="0" err="1"/>
              <a:t>instintues</a:t>
            </a:r>
            <a:r>
              <a:rPr lang="sv-SE" dirty="0"/>
              <a:t> (</a:t>
            </a:r>
            <a:r>
              <a:rPr lang="sv-SE" dirty="0" err="1"/>
              <a:t>e.g</a:t>
            </a:r>
            <a:r>
              <a:rPr lang="sv-SE" dirty="0"/>
              <a:t>. </a:t>
            </a:r>
            <a:r>
              <a:rPr lang="sv-SE" dirty="0" err="1"/>
              <a:t>Kavlí</a:t>
            </a:r>
            <a:r>
              <a:rPr lang="sv-SE" dirty="0"/>
              <a:t> – KITP in Santa Barbara, </a:t>
            </a:r>
            <a:r>
              <a:rPr lang="sv-SE" dirty="0" err="1"/>
              <a:t>Pufendorf</a:t>
            </a:r>
            <a:r>
              <a:rPr lang="sv-SE" dirty="0"/>
              <a:t>, Oregon,…)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 err="1"/>
              <a:t>Anyone</a:t>
            </a:r>
            <a:r>
              <a:rPr lang="sv-SE" dirty="0"/>
              <a:t> </a:t>
            </a:r>
            <a:r>
              <a:rPr lang="sv-SE" dirty="0" err="1"/>
              <a:t>who’s</a:t>
            </a:r>
            <a:r>
              <a:rPr lang="sv-SE" dirty="0"/>
              <a:t> in </a:t>
            </a:r>
            <a:r>
              <a:rPr lang="sv-SE" dirty="0" err="1"/>
              <a:t>town</a:t>
            </a:r>
            <a:r>
              <a:rPr lang="sv-SE" dirty="0"/>
              <a:t> </a:t>
            </a:r>
            <a:r>
              <a:rPr lang="sv-SE" dirty="0" err="1"/>
              <a:t>doing</a:t>
            </a:r>
            <a:r>
              <a:rPr lang="sv-SE" dirty="0"/>
              <a:t> research is </a:t>
            </a:r>
            <a:r>
              <a:rPr lang="sv-SE" dirty="0" err="1"/>
              <a:t>welcome</a:t>
            </a:r>
            <a:r>
              <a:rPr lang="sv-SE" dirty="0"/>
              <a:t> to </a:t>
            </a:r>
            <a:r>
              <a:rPr lang="sv-SE" dirty="0" err="1"/>
              <a:t>work</a:t>
            </a:r>
            <a:r>
              <a:rPr lang="sv-SE" dirty="0"/>
              <a:t> at LINXS – </a:t>
            </a:r>
            <a:r>
              <a:rPr lang="sv-SE" dirty="0" err="1"/>
              <a:t>we</a:t>
            </a:r>
            <a:r>
              <a:rPr lang="sv-SE" dirty="0"/>
              <a:t> </a:t>
            </a:r>
            <a:r>
              <a:rPr lang="sv-SE" dirty="0" err="1"/>
              <a:t>won’t</a:t>
            </a:r>
            <a:r>
              <a:rPr lang="sv-SE" dirty="0"/>
              <a:t> kick </a:t>
            </a:r>
            <a:r>
              <a:rPr lang="sv-SE" dirty="0" err="1"/>
              <a:t>anyone</a:t>
            </a:r>
            <a:r>
              <a:rPr lang="sv-SE" dirty="0"/>
              <a:t> </a:t>
            </a:r>
            <a:r>
              <a:rPr lang="sv-SE" dirty="0" err="1"/>
              <a:t>out</a:t>
            </a:r>
            <a:r>
              <a:rPr lang="sv-SE" dirty="0"/>
              <a:t>! (as long as </a:t>
            </a:r>
            <a:r>
              <a:rPr lang="sv-SE" dirty="0" err="1"/>
              <a:t>there’s</a:t>
            </a:r>
            <a:r>
              <a:rPr lang="sv-SE" dirty="0"/>
              <a:t> space)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LINXS is </a:t>
            </a:r>
            <a:r>
              <a:rPr lang="sv-SE" dirty="0" err="1"/>
              <a:t>now</a:t>
            </a:r>
            <a:r>
              <a:rPr lang="sv-SE" dirty="0"/>
              <a:t> </a:t>
            </a:r>
            <a:r>
              <a:rPr lang="sv-SE" dirty="0" err="1"/>
              <a:t>located</a:t>
            </a:r>
            <a:r>
              <a:rPr lang="sv-SE" dirty="0"/>
              <a:t> in Ideon right </a:t>
            </a:r>
            <a:r>
              <a:rPr lang="sv-SE" dirty="0" err="1"/>
              <a:t>next</a:t>
            </a:r>
            <a:r>
              <a:rPr lang="sv-SE" dirty="0"/>
              <a:t> to the </a:t>
            </a:r>
            <a:r>
              <a:rPr lang="sv-SE" dirty="0" err="1"/>
              <a:t>Tram</a:t>
            </a:r>
            <a:r>
              <a:rPr lang="sv-SE" dirty="0"/>
              <a:t> (</a:t>
            </a:r>
            <a:r>
              <a:rPr lang="sv-SE" dirty="0" err="1"/>
              <a:t>you</a:t>
            </a:r>
            <a:r>
              <a:rPr lang="sv-SE" dirty="0"/>
              <a:t> </a:t>
            </a:r>
            <a:r>
              <a:rPr lang="sv-SE" dirty="0" err="1"/>
              <a:t>will</a:t>
            </a:r>
            <a:r>
              <a:rPr lang="sv-SE" dirty="0"/>
              <a:t> pass it </a:t>
            </a:r>
            <a:r>
              <a:rPr lang="sv-SE" dirty="0" err="1"/>
              <a:t>tomorrow</a:t>
            </a:r>
            <a:r>
              <a:rPr lang="sv-SE" dirty="0"/>
              <a:t>, </a:t>
            </a:r>
            <a:r>
              <a:rPr lang="sv-SE" dirty="0" err="1"/>
              <a:t>top</a:t>
            </a:r>
            <a:r>
              <a:rPr lang="sv-SE" dirty="0"/>
              <a:t> </a:t>
            </a:r>
            <a:r>
              <a:rPr lang="sv-SE" dirty="0" err="1"/>
              <a:t>two</a:t>
            </a:r>
            <a:r>
              <a:rPr lang="sv-SE" dirty="0"/>
              <a:t> </a:t>
            </a:r>
            <a:r>
              <a:rPr lang="sv-SE" dirty="0" err="1"/>
              <a:t>floors</a:t>
            </a:r>
            <a:r>
              <a:rPr lang="sv-SE" dirty="0"/>
              <a:t>) and </a:t>
            </a:r>
            <a:r>
              <a:rPr lang="sv-SE" dirty="0" err="1"/>
              <a:t>will</a:t>
            </a:r>
            <a:r>
              <a:rPr lang="sv-SE" dirty="0"/>
              <a:t> be present in the </a:t>
            </a:r>
            <a:r>
              <a:rPr lang="sv-SE" dirty="0" err="1"/>
              <a:t>first</a:t>
            </a:r>
            <a:r>
              <a:rPr lang="sv-SE" dirty="0"/>
              <a:t> general </a:t>
            </a:r>
            <a:r>
              <a:rPr lang="sv-SE" dirty="0" err="1"/>
              <a:t>buildings</a:t>
            </a:r>
            <a:r>
              <a:rPr lang="sv-SE" dirty="0"/>
              <a:t> to go </a:t>
            </a:r>
            <a:r>
              <a:rPr lang="sv-SE" dirty="0" err="1"/>
              <a:t>up</a:t>
            </a:r>
            <a:r>
              <a:rPr lang="sv-SE" dirty="0"/>
              <a:t> in Science </a:t>
            </a:r>
            <a:r>
              <a:rPr lang="sv-SE" dirty="0" err="1"/>
              <a:t>Village</a:t>
            </a:r>
            <a:endParaRPr lang="sv-S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dirty="0"/>
              <a:t>Second </a:t>
            </a:r>
            <a:r>
              <a:rPr lang="sv-SE" dirty="0" err="1"/>
              <a:t>click</a:t>
            </a:r>
            <a:endParaRPr lang="sv-S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 err="1"/>
              <a:t>We</a:t>
            </a:r>
            <a:r>
              <a:rPr lang="sv-SE" dirty="0"/>
              <a:t> </a:t>
            </a:r>
            <a:r>
              <a:rPr lang="sv-SE" dirty="0" err="1"/>
              <a:t>work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Themes</a:t>
            </a:r>
            <a:r>
              <a:rPr lang="sv-SE" dirty="0"/>
              <a:t> – 3-4 </a:t>
            </a:r>
            <a:r>
              <a:rPr lang="sv-SE" dirty="0" err="1"/>
              <a:t>year</a:t>
            </a:r>
            <a:r>
              <a:rPr lang="sv-SE" dirty="0"/>
              <a:t> </a:t>
            </a:r>
            <a:r>
              <a:rPr lang="sv-SE" dirty="0" err="1"/>
              <a:t>initiatives</a:t>
            </a:r>
            <a:r>
              <a:rPr lang="sv-SE" dirty="0"/>
              <a:t> </a:t>
            </a:r>
            <a:r>
              <a:rPr lang="sv-SE" dirty="0" err="1"/>
              <a:t>that</a:t>
            </a:r>
            <a:r>
              <a:rPr lang="sv-SE" dirty="0"/>
              <a:t> focus on a </a:t>
            </a:r>
            <a:r>
              <a:rPr lang="sv-SE" dirty="0" err="1"/>
              <a:t>specific</a:t>
            </a:r>
            <a:r>
              <a:rPr lang="sv-SE" dirty="0"/>
              <a:t> set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challenges</a:t>
            </a:r>
            <a:r>
              <a:rPr lang="sv-SE" dirty="0"/>
              <a:t>. </a:t>
            </a:r>
            <a:r>
              <a:rPr lang="sv-SE" dirty="0" err="1"/>
              <a:t>These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planned</a:t>
            </a:r>
            <a:r>
              <a:rPr lang="sv-SE" dirty="0"/>
              <a:t> to </a:t>
            </a:r>
            <a:r>
              <a:rPr lang="sv-SE" dirty="0" err="1"/>
              <a:t>have</a:t>
            </a:r>
            <a:r>
              <a:rPr lang="sv-SE" dirty="0"/>
              <a:t> a </a:t>
            </a:r>
            <a:r>
              <a:rPr lang="sv-SE" dirty="0" err="1"/>
              <a:t>specific</a:t>
            </a:r>
            <a:r>
              <a:rPr lang="sv-SE" dirty="0"/>
              <a:t> </a:t>
            </a:r>
            <a:r>
              <a:rPr lang="sv-SE" dirty="0" err="1"/>
              <a:t>impact</a:t>
            </a:r>
            <a:r>
              <a:rPr lang="sv-SE" dirty="0"/>
              <a:t>, in terms </a:t>
            </a:r>
            <a:r>
              <a:rPr lang="sv-SE" dirty="0" err="1"/>
              <a:t>of</a:t>
            </a:r>
            <a:r>
              <a:rPr lang="sv-SE" dirty="0"/>
              <a:t> science, </a:t>
            </a:r>
            <a:r>
              <a:rPr lang="sv-SE" dirty="0" err="1"/>
              <a:t>funding</a:t>
            </a:r>
            <a:r>
              <a:rPr lang="sv-SE" dirty="0"/>
              <a:t> och </a:t>
            </a:r>
            <a:r>
              <a:rPr lang="sv-SE" dirty="0" err="1"/>
              <a:t>establishing</a:t>
            </a:r>
            <a:r>
              <a:rPr lang="sv-SE" dirty="0"/>
              <a:t> </a:t>
            </a:r>
            <a:r>
              <a:rPr lang="sv-SE" dirty="0" err="1"/>
              <a:t>longer</a:t>
            </a:r>
            <a:r>
              <a:rPr lang="sv-SE" dirty="0"/>
              <a:t> term </a:t>
            </a:r>
            <a:r>
              <a:rPr lang="sv-SE" dirty="0" err="1"/>
              <a:t>activities</a:t>
            </a:r>
            <a:r>
              <a:rPr lang="sv-SE" dirty="0"/>
              <a:t> – </a:t>
            </a:r>
            <a:r>
              <a:rPr lang="sv-SE" dirty="0" err="1"/>
              <a:t>thereby</a:t>
            </a:r>
            <a:r>
              <a:rPr lang="sv-SE" dirty="0"/>
              <a:t> </a:t>
            </a:r>
            <a:r>
              <a:rPr lang="sv-SE" dirty="0" err="1"/>
              <a:t>developing</a:t>
            </a:r>
            <a:r>
              <a:rPr lang="sv-SE" dirty="0"/>
              <a:t> the </a:t>
            </a:r>
            <a:r>
              <a:rPr lang="sv-SE" dirty="0" err="1"/>
              <a:t>user</a:t>
            </a:r>
            <a:r>
              <a:rPr lang="sv-SE" dirty="0"/>
              <a:t> </a:t>
            </a:r>
            <a:r>
              <a:rPr lang="sv-SE" dirty="0" err="1"/>
              <a:t>communit</a:t>
            </a:r>
            <a:endParaRPr lang="sv-S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 err="1"/>
              <a:t>Within</a:t>
            </a:r>
            <a:r>
              <a:rPr lang="sv-SE" dirty="0"/>
              <a:t> </a:t>
            </a:r>
            <a:r>
              <a:rPr lang="sv-SE" dirty="0" err="1"/>
              <a:t>each</a:t>
            </a:r>
            <a:r>
              <a:rPr lang="sv-SE" dirty="0"/>
              <a:t> </a:t>
            </a:r>
            <a:r>
              <a:rPr lang="sv-SE" dirty="0" err="1"/>
              <a:t>theme</a:t>
            </a:r>
            <a:r>
              <a:rPr lang="sv-SE" dirty="0"/>
              <a:t> </a:t>
            </a:r>
            <a:r>
              <a:rPr lang="sv-SE" dirty="0" err="1"/>
              <a:t>there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typically</a:t>
            </a:r>
            <a:r>
              <a:rPr lang="sv-SE" dirty="0"/>
              <a:t> </a:t>
            </a:r>
            <a:r>
              <a:rPr lang="sv-SE" dirty="0" err="1"/>
              <a:t>many</a:t>
            </a:r>
            <a:r>
              <a:rPr lang="sv-SE" dirty="0"/>
              <a:t> </a:t>
            </a:r>
            <a:r>
              <a:rPr lang="sv-SE" dirty="0" err="1"/>
              <a:t>Working</a:t>
            </a:r>
            <a:r>
              <a:rPr lang="sv-SE" dirty="0"/>
              <a:t> Groups (6-10) </a:t>
            </a:r>
            <a:r>
              <a:rPr lang="sv-SE" dirty="0" err="1"/>
              <a:t>dealing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a </a:t>
            </a:r>
            <a:r>
              <a:rPr lang="sv-SE" dirty="0" err="1"/>
              <a:t>particular</a:t>
            </a:r>
            <a:r>
              <a:rPr lang="sv-SE" dirty="0"/>
              <a:t> </a:t>
            </a:r>
            <a:r>
              <a:rPr lang="sv-SE" dirty="0" err="1"/>
              <a:t>subset</a:t>
            </a:r>
            <a:r>
              <a:rPr lang="sv-SE" dirty="0"/>
              <a:t> or research </a:t>
            </a:r>
            <a:r>
              <a:rPr lang="sv-SE" dirty="0" err="1"/>
              <a:t>direction</a:t>
            </a:r>
            <a:endParaRPr lang="sv-S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dirty="0" err="1"/>
              <a:t>Third</a:t>
            </a:r>
            <a:r>
              <a:rPr lang="sv-SE" dirty="0"/>
              <a:t> </a:t>
            </a:r>
            <a:r>
              <a:rPr lang="sv-SE" dirty="0" err="1"/>
              <a:t>click</a:t>
            </a:r>
            <a:endParaRPr lang="sv-S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 err="1"/>
              <a:t>There</a:t>
            </a:r>
            <a:r>
              <a:rPr lang="sv-SE" dirty="0"/>
              <a:t> is a call </a:t>
            </a:r>
            <a:r>
              <a:rPr lang="sv-SE" dirty="0" err="1"/>
              <a:t>procedure</a:t>
            </a:r>
            <a:r>
              <a:rPr lang="sv-SE" dirty="0"/>
              <a:t> for </a:t>
            </a:r>
            <a:r>
              <a:rPr lang="sv-SE" dirty="0" err="1"/>
              <a:t>themes</a:t>
            </a:r>
            <a:r>
              <a:rPr lang="sv-SE" dirty="0"/>
              <a:t>, </a:t>
            </a:r>
            <a:r>
              <a:rPr lang="sv-SE" dirty="0" err="1"/>
              <a:t>they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suggested</a:t>
            </a:r>
            <a:r>
              <a:rPr lang="sv-SE" dirty="0"/>
              <a:t> by the </a:t>
            </a:r>
            <a:r>
              <a:rPr lang="sv-SE" dirty="0" err="1"/>
              <a:t>community</a:t>
            </a:r>
            <a:r>
              <a:rPr lang="sv-SE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 err="1"/>
              <a:t>Important</a:t>
            </a:r>
            <a:r>
              <a:rPr lang="sv-SE" dirty="0"/>
              <a:t> to </a:t>
            </a:r>
            <a:r>
              <a:rPr lang="sv-SE" dirty="0" err="1"/>
              <a:t>involver</a:t>
            </a:r>
            <a:r>
              <a:rPr lang="sv-SE" dirty="0"/>
              <a:t> the </a:t>
            </a:r>
            <a:r>
              <a:rPr lang="sv-SE" dirty="0" err="1"/>
              <a:t>younger</a:t>
            </a:r>
            <a:r>
              <a:rPr lang="sv-SE" dirty="0"/>
              <a:t> generations </a:t>
            </a:r>
            <a:r>
              <a:rPr lang="sv-SE" dirty="0" err="1"/>
              <a:t>of</a:t>
            </a:r>
            <a:r>
              <a:rPr lang="sv-SE" dirty="0"/>
              <a:t> researchers (</a:t>
            </a:r>
            <a:r>
              <a:rPr lang="sv-SE" dirty="0" err="1"/>
              <a:t>PIs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the </a:t>
            </a:r>
            <a:r>
              <a:rPr lang="sv-SE" dirty="0" err="1"/>
              <a:t>future</a:t>
            </a:r>
            <a:r>
              <a:rPr lang="sv-SE" dirty="0"/>
              <a:t>)</a:t>
            </a: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A8A57-1820-094B-B4B5-078402A490BD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6719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5A8A57-1820-094B-B4B5-078402A490BD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8400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A8A57-1820-094B-B4B5-078402A490BD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4645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v-SE" sz="3200" dirty="0"/>
              <a:t>AI and </a:t>
            </a:r>
            <a:r>
              <a:rPr lang="sv-SE" sz="3200" dirty="0" err="1"/>
              <a:t>Machine</a:t>
            </a:r>
            <a:r>
              <a:rPr lang="sv-SE" sz="3200" dirty="0"/>
              <a:t> Learning is </a:t>
            </a:r>
            <a:r>
              <a:rPr lang="sv-SE" sz="3200" dirty="0" err="1"/>
              <a:t>changing</a:t>
            </a:r>
            <a:r>
              <a:rPr lang="sv-SE" sz="3200" dirty="0"/>
              <a:t> the landscape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v-SE" sz="3200" dirty="0" err="1"/>
              <a:t>CryoEM</a:t>
            </a:r>
            <a:r>
              <a:rPr lang="sv-SE" sz="3200" dirty="0"/>
              <a:t> and the </a:t>
            </a:r>
            <a:r>
              <a:rPr lang="sv-SE" sz="3200" dirty="0" err="1"/>
              <a:t>change</a:t>
            </a:r>
            <a:r>
              <a:rPr lang="sv-SE" sz="3200" dirty="0"/>
              <a:t> in </a:t>
            </a:r>
            <a:r>
              <a:rPr lang="sv-SE" sz="3200" dirty="0" err="1"/>
              <a:t>technologies</a:t>
            </a:r>
            <a:endParaRPr lang="sv-SE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v-SE" sz="3200" dirty="0"/>
              <a:t>CSO of Pfizer in the Core Group (Mikael Dolsten)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v-SE" sz="3200" dirty="0"/>
              <a:t>Combination </a:t>
            </a:r>
            <a:r>
              <a:rPr lang="sv-SE" sz="3200" dirty="0" err="1"/>
              <a:t>of</a:t>
            </a:r>
            <a:r>
              <a:rPr lang="sv-SE" sz="3200" dirty="0"/>
              <a:t> </a:t>
            </a:r>
            <a:r>
              <a:rPr lang="sv-SE" sz="3200" dirty="0" err="1"/>
              <a:t>high</a:t>
            </a:r>
            <a:r>
              <a:rPr lang="sv-SE" sz="3200" dirty="0"/>
              <a:t> </a:t>
            </a:r>
            <a:r>
              <a:rPr lang="sv-SE" sz="3200" dirty="0" err="1"/>
              <a:t>throughput</a:t>
            </a:r>
            <a:r>
              <a:rPr lang="sv-SE" sz="3200" dirty="0"/>
              <a:t> and </a:t>
            </a:r>
            <a:r>
              <a:rPr lang="sv-SE" sz="3200" dirty="0" err="1"/>
              <a:t>rational</a:t>
            </a:r>
            <a:r>
              <a:rPr lang="sv-SE" sz="3200" dirty="0"/>
              <a:t> design </a:t>
            </a:r>
          </a:p>
          <a:p>
            <a:endParaRPr lang="en-SE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5A8A57-1820-094B-B4B5-078402A490BD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4217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A </a:t>
            </a:r>
            <a:r>
              <a:rPr lang="sv-SE" dirty="0" err="1"/>
              <a:t>prime</a:t>
            </a:r>
            <a:r>
              <a:rPr lang="sv-SE" dirty="0"/>
              <a:t> </a:t>
            </a:r>
            <a:r>
              <a:rPr lang="sv-SE" dirty="0" err="1"/>
              <a:t>example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LINXS </a:t>
            </a:r>
            <a:r>
              <a:rPr lang="sv-SE" dirty="0" err="1"/>
              <a:t>boosting</a:t>
            </a:r>
            <a:r>
              <a:rPr lang="sv-SE" dirty="0"/>
              <a:t> </a:t>
            </a:r>
            <a:r>
              <a:rPr lang="sv-SE" dirty="0" err="1"/>
              <a:t>academia-industry</a:t>
            </a:r>
            <a:r>
              <a:rPr lang="sv-SE" dirty="0"/>
              <a:t> </a:t>
            </a:r>
            <a:r>
              <a:rPr lang="sv-SE" dirty="0" err="1"/>
              <a:t>collaboration</a:t>
            </a:r>
            <a:endParaRPr lang="sv-S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12 private </a:t>
            </a:r>
            <a:r>
              <a:rPr lang="sv-SE" dirty="0" err="1"/>
              <a:t>sector</a:t>
            </a:r>
            <a:r>
              <a:rPr lang="sv-SE" dirty="0"/>
              <a:t> organisations </a:t>
            </a:r>
            <a:r>
              <a:rPr lang="sv-SE" dirty="0" err="1"/>
              <a:t>initially</a:t>
            </a:r>
            <a:r>
              <a:rPr lang="sv-SE" dirty="0"/>
              <a:t> </a:t>
            </a:r>
            <a:r>
              <a:rPr lang="sv-SE" dirty="0" err="1"/>
              <a:t>involved</a:t>
            </a:r>
            <a:r>
              <a:rPr lang="sv-SE" dirty="0"/>
              <a:t> in </a:t>
            </a:r>
            <a:r>
              <a:rPr lang="sv-SE" dirty="0" err="1"/>
              <a:t>Theme</a:t>
            </a:r>
            <a:r>
              <a:rPr lang="sv-SE" dirty="0"/>
              <a:t> (</a:t>
            </a:r>
            <a:r>
              <a:rPr lang="sv-SE" dirty="0" err="1"/>
              <a:t>now</a:t>
            </a:r>
            <a:r>
              <a:rPr lang="sv-SE" dirty="0"/>
              <a:t>, </a:t>
            </a:r>
            <a:r>
              <a:rPr lang="sv-SE" dirty="0" err="1"/>
              <a:t>open</a:t>
            </a:r>
            <a:r>
              <a:rPr lang="sv-SE" dirty="0"/>
              <a:t> for </a:t>
            </a:r>
            <a:r>
              <a:rPr lang="sv-SE" dirty="0" err="1"/>
              <a:t>many</a:t>
            </a:r>
            <a:r>
              <a:rPr lang="sv-SE" dirty="0"/>
              <a:t> </a:t>
            </a:r>
            <a:r>
              <a:rPr lang="sv-SE" dirty="0" err="1"/>
              <a:t>more</a:t>
            </a:r>
            <a:r>
              <a:rPr lang="sv-SE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Nice progression from </a:t>
            </a:r>
            <a:r>
              <a:rPr lang="sv-SE" dirty="0" err="1"/>
              <a:t>Working</a:t>
            </a:r>
            <a:r>
              <a:rPr lang="sv-SE" dirty="0"/>
              <a:t> Group, to </a:t>
            </a:r>
            <a:r>
              <a:rPr lang="sv-SE" dirty="0" err="1"/>
              <a:t>Theme</a:t>
            </a:r>
            <a:r>
              <a:rPr lang="sv-SE" dirty="0"/>
              <a:t>, </a:t>
            </a:r>
            <a:r>
              <a:rPr lang="sv-SE" dirty="0" err="1"/>
              <a:t>with</a:t>
            </a:r>
            <a:r>
              <a:rPr lang="sv-SE" dirty="0"/>
              <a:t> the </a:t>
            </a:r>
            <a:r>
              <a:rPr lang="sv-SE" dirty="0" err="1"/>
              <a:t>funding</a:t>
            </a:r>
            <a:r>
              <a:rPr lang="sv-SE" dirty="0"/>
              <a:t> </a:t>
            </a:r>
            <a:r>
              <a:rPr lang="sv-SE" dirty="0" err="1"/>
              <a:t>agencies</a:t>
            </a:r>
            <a:r>
              <a:rPr lang="sv-SE" dirty="0"/>
              <a:t> </a:t>
            </a:r>
            <a:r>
              <a:rPr lang="sv-SE" dirty="0" err="1"/>
              <a:t>picking</a:t>
            </a:r>
            <a:r>
              <a:rPr lang="sv-SE" dirty="0"/>
              <a:t> </a:t>
            </a:r>
            <a:r>
              <a:rPr lang="sv-SE" dirty="0" err="1"/>
              <a:t>up</a:t>
            </a:r>
            <a:r>
              <a:rPr lang="sv-SE" dirty="0"/>
              <a:t> on the </a:t>
            </a:r>
            <a:r>
              <a:rPr lang="sv-SE" dirty="0" err="1"/>
              <a:t>possibilities</a:t>
            </a:r>
            <a:endParaRPr lang="sv-S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LINXS </a:t>
            </a:r>
            <a:r>
              <a:rPr lang="sv-SE" dirty="0" err="1"/>
              <a:t>can</a:t>
            </a:r>
            <a:r>
              <a:rPr lang="sv-SE" dirty="0"/>
              <a:t> </a:t>
            </a:r>
            <a:r>
              <a:rPr lang="sv-SE" dirty="0" err="1"/>
              <a:t>act</a:t>
            </a:r>
            <a:r>
              <a:rPr lang="sv-SE" dirty="0"/>
              <a:t> as an </a:t>
            </a:r>
            <a:r>
              <a:rPr lang="sv-SE" dirty="0" err="1"/>
              <a:t>incubator</a:t>
            </a:r>
            <a:r>
              <a:rPr lang="sv-SE" dirty="0"/>
              <a:t> for </a:t>
            </a:r>
            <a:r>
              <a:rPr lang="sv-SE" dirty="0" err="1"/>
              <a:t>good</a:t>
            </a:r>
            <a:r>
              <a:rPr lang="sv-SE" dirty="0"/>
              <a:t> </a:t>
            </a:r>
            <a:r>
              <a:rPr lang="sv-SE" dirty="0" err="1"/>
              <a:t>initiatives</a:t>
            </a:r>
            <a:r>
              <a:rPr lang="sv-SE" dirty="0"/>
              <a:t> – release </a:t>
            </a:r>
            <a:r>
              <a:rPr lang="sv-SE" dirty="0" err="1"/>
              <a:t>them</a:t>
            </a:r>
            <a:r>
              <a:rPr lang="sv-SE" dirty="0"/>
              <a:t> </a:t>
            </a:r>
            <a:r>
              <a:rPr lang="sv-SE" dirty="0" err="1"/>
              <a:t>when</a:t>
            </a:r>
            <a:r>
              <a:rPr lang="sv-SE" dirty="0"/>
              <a:t> </a:t>
            </a:r>
            <a:r>
              <a:rPr lang="sv-SE" dirty="0" err="1"/>
              <a:t>they’re</a:t>
            </a:r>
            <a:r>
              <a:rPr lang="sv-SE" dirty="0"/>
              <a:t> </a:t>
            </a:r>
            <a:r>
              <a:rPr lang="sv-SE" dirty="0" err="1"/>
              <a:t>scaled</a:t>
            </a:r>
            <a:r>
              <a:rPr lang="sv-SE" dirty="0"/>
              <a:t> </a:t>
            </a:r>
            <a:r>
              <a:rPr lang="sv-SE" dirty="0" err="1"/>
              <a:t>up</a:t>
            </a: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B4A43C-0337-4BEB-A884-7941CECB5E67}" type="slidenum">
              <a:rPr lang="en-SE" smtClean="0"/>
              <a:t>7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059743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Hard </a:t>
            </a:r>
            <a:r>
              <a:rPr lang="sv-SE" dirty="0" err="1"/>
              <a:t>core</a:t>
            </a:r>
            <a:r>
              <a:rPr lang="sv-SE" dirty="0"/>
              <a:t> materials </a:t>
            </a:r>
            <a:r>
              <a:rPr lang="sv-SE" dirty="0" err="1"/>
              <a:t>discovery</a:t>
            </a:r>
            <a:r>
              <a:rPr lang="sv-SE" dirty="0"/>
              <a:t> at </a:t>
            </a:r>
            <a:r>
              <a:rPr lang="sv-SE" dirty="0" err="1"/>
              <a:t>sientific</a:t>
            </a:r>
            <a:r>
              <a:rPr lang="sv-SE" dirty="0"/>
              <a:t> </a:t>
            </a:r>
            <a:r>
              <a:rPr lang="sv-SE" dirty="0" err="1"/>
              <a:t>cutting</a:t>
            </a:r>
            <a:r>
              <a:rPr lang="sv-SE" dirty="0"/>
              <a:t> </a:t>
            </a:r>
            <a:r>
              <a:rPr lang="sv-SE" dirty="0" err="1"/>
              <a:t>edge</a:t>
            </a:r>
            <a:endParaRPr lang="sv-S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 err="1"/>
              <a:t>Collaboration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industry</a:t>
            </a:r>
            <a:r>
              <a:rPr lang="sv-SE" dirty="0"/>
              <a:t>, not </a:t>
            </a:r>
            <a:r>
              <a:rPr lang="sv-SE" dirty="0" err="1"/>
              <a:t>least</a:t>
            </a:r>
            <a:r>
              <a:rPr lang="sv-SE" dirty="0"/>
              <a:t> in </a:t>
            </a:r>
            <a:r>
              <a:rPr lang="sv-SE" dirty="0" err="1"/>
              <a:t>catalysis</a:t>
            </a:r>
            <a:r>
              <a:rPr lang="sv-SE" dirty="0"/>
              <a:t> for </a:t>
            </a:r>
            <a:r>
              <a:rPr lang="sv-SE" dirty="0" err="1"/>
              <a:t>industrial</a:t>
            </a:r>
            <a:r>
              <a:rPr lang="sv-SE" dirty="0"/>
              <a:t> </a:t>
            </a:r>
            <a:r>
              <a:rPr lang="sv-SE" dirty="0" err="1"/>
              <a:t>processes</a:t>
            </a:r>
            <a:r>
              <a:rPr lang="sv-SE" dirty="0"/>
              <a:t>, </a:t>
            </a:r>
            <a:r>
              <a:rPr lang="sv-SE" dirty="0" err="1"/>
              <a:t>optochemistry</a:t>
            </a:r>
            <a:r>
              <a:rPr lang="sv-SE" dirty="0"/>
              <a:t> and ”Power to X” </a:t>
            </a:r>
            <a:r>
              <a:rPr lang="sv-SE" dirty="0" err="1"/>
              <a:t>technology</a:t>
            </a:r>
            <a:r>
              <a:rPr lang="sv-SE" dirty="0"/>
              <a:t> (</a:t>
            </a:r>
            <a:r>
              <a:rPr lang="sv-SE" dirty="0" err="1"/>
              <a:t>also</a:t>
            </a:r>
            <a:r>
              <a:rPr lang="sv-SE" dirty="0"/>
              <a:t> a </a:t>
            </a:r>
            <a:r>
              <a:rPr lang="sv-SE" dirty="0" err="1"/>
              <a:t>big</a:t>
            </a:r>
            <a:r>
              <a:rPr lang="sv-SE" dirty="0"/>
              <a:t> part </a:t>
            </a:r>
            <a:r>
              <a:rPr lang="sv-SE" dirty="0" err="1"/>
              <a:t>of</a:t>
            </a:r>
            <a:r>
              <a:rPr lang="sv-SE" dirty="0"/>
              <a:t> the MAX IV strategy)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Next generation materials, better traditional computing, new magnetic systems (computing and storage), quantum materials and computing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A8A57-1820-094B-B4B5-078402A490BD}" type="slidenum">
              <a:rPr lang="sv-SE" smtClean="0"/>
              <a:pPr/>
              <a:t>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0514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5A8A57-1820-094B-B4B5-078402A490BD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55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formatet för bakgrundsrubriken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88815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formatet för bakgrundsrubriken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1425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formatet för bakgrundsrubriken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4268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1BEFDD4-6486-42C3-896E-59D9FE9BF01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1" y="1965823"/>
            <a:ext cx="4112153" cy="411431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743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Object placeholder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SE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AFB0C22-DC60-4D45-90EF-479444D861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1" y="1133071"/>
            <a:ext cx="10515432" cy="6332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15"/>
            </a:lvl1pPr>
          </a:lstStyle>
          <a:p>
            <a:pPr lvl="0"/>
            <a:r>
              <a:rPr lang="en-US" dirty="0"/>
              <a:t>Click to edit slide title</a:t>
            </a:r>
            <a:endParaRPr lang="en-SE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2D8E2FE-B68D-4972-8342-70E9CBF5A99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47388" y="1965823"/>
            <a:ext cx="6106245" cy="4114315"/>
          </a:xfrm>
          <a:prstGeom prst="rect">
            <a:avLst/>
          </a:prstGeom>
        </p:spPr>
        <p:txBody>
          <a:bodyPr/>
          <a:lstStyle>
            <a:lvl1pPr marL="435483" indent="-435483">
              <a:buFont typeface="Wingdings" panose="05000000000000000000" pitchFamily="2" charset="2"/>
              <a:buChar char="§"/>
              <a:defRPr sz="2743"/>
            </a:lvl1pPr>
            <a:lvl2pPr marL="457153" indent="0">
              <a:buNone/>
              <a:defRPr/>
            </a:lvl2pPr>
            <a:lvl3pPr marL="914306" indent="0">
              <a:buNone/>
              <a:defRPr/>
            </a:lvl3pPr>
            <a:lvl4pPr marL="1371458" indent="0">
              <a:buNone/>
              <a:defRPr/>
            </a:lvl4pPr>
            <a:lvl5pPr marL="1828610" indent="0">
              <a:buNone/>
              <a:defRPr/>
            </a:lvl5pPr>
          </a:lstStyle>
          <a:p>
            <a:pPr lvl="0"/>
            <a:r>
              <a:rPr lang="sv-SE" dirty="0"/>
              <a:t>Text box, </a:t>
            </a:r>
            <a:r>
              <a:rPr lang="sv-SE" dirty="0" err="1"/>
              <a:t>bullet</a:t>
            </a:r>
            <a:r>
              <a:rPr lang="sv-SE" dirty="0"/>
              <a:t> list, </a:t>
            </a:r>
            <a:r>
              <a:rPr lang="sv-SE" dirty="0" err="1"/>
              <a:t>etc</a:t>
            </a:r>
            <a:r>
              <a:rPr lang="sv-S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63447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CC2187-1F8F-4388-B2AF-EA9559DB6C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sv-SE" dirty="0" err="1"/>
              <a:t>Paste</a:t>
            </a:r>
            <a:r>
              <a:rPr lang="sv-SE" dirty="0"/>
              <a:t> in </a:t>
            </a:r>
            <a:r>
              <a:rPr lang="sv-SE" dirty="0" err="1"/>
              <a:t>large</a:t>
            </a:r>
            <a:r>
              <a:rPr lang="sv-SE" dirty="0"/>
              <a:t> </a:t>
            </a:r>
            <a:r>
              <a:rPr lang="sv-SE" dirty="0" err="1"/>
              <a:t>background</a:t>
            </a:r>
            <a:r>
              <a:rPr lang="sv-SE" dirty="0"/>
              <a:t> image</a:t>
            </a:r>
            <a:br>
              <a:rPr lang="sv-SE" dirty="0"/>
            </a:br>
            <a:br>
              <a:rPr lang="sv-SE" dirty="0"/>
            </a:br>
            <a:br>
              <a:rPr lang="sv-SE" dirty="0"/>
            </a:b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413468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73D7A-0AE2-4C2D-ADBC-1CBB9F1D0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A0AEF0-CAA1-4295-8355-51AE6BD154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1F2D4-8AC0-49A1-9881-7CD9D0D68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E9F4E-6266-46B0-956D-48D07AD14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67B4C-433F-42B5-BB77-F9D48DEC3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98343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8B86C-D566-4C2D-B562-F1A290441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6703-9ADF-4A0C-BCEE-2E96065AE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85CDE-4FAC-4E99-BBE6-0EE76B2FA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67CA3-5441-4DA1-92B4-66B23AAB4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35968-CF68-452B-8FD2-835CBF7D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02068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6890F-596B-45D7-9CF7-635667C52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23BB5-BEED-412B-AD1E-5AAFB902A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B3DC4-8229-4253-8EA4-A7960E8F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64520-663E-40E6-AA99-34ECECDBA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331B5-C0E0-427C-972B-49FD029E8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574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21B23-FECF-415C-9E6A-DF05902FB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3CBD7-714E-41E3-A43C-A9799A813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CD14BE-BA2C-4E82-A4E0-0AE2F5D2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F3EAD-AF3A-4037-81CA-66905D584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55E5A0-A69B-4CA3-B099-F92A481E4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23E93-74A5-4D56-BF49-E768BC06A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52905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159D-20E4-4975-9727-1BB37EACC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16B50-F178-497B-A326-0C590A6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D1A41-3A42-47C7-BB81-AAFC0A246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C120B8-E864-4609-8FB1-1EA753B036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9A3E9A-6B87-4E6A-A007-4C953761C1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5B4189-71B5-4094-A473-AB37F6894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5291F3-6316-4F32-82E7-ACD6B400D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9C2B71-6DAF-40B1-90C7-227E92BBE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5841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74B06-2C06-4119-97D0-F6202A65A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6910E0-0DBB-4C88-8C9D-8DE20E928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335820-533A-40F6-B982-205E0CF59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935660-17BF-4B67-A9EB-1AD0080DE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9658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formatet för bakgrundsrubriken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257462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937B01-3077-4C72-8EE3-8B6E9566D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9AC4EF-1E43-45DB-B6C0-86D704637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D0E4A-DACB-477F-8AB9-E4C78D2F7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680469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227CB-F39B-4ACD-BEC5-201137340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9DC3C-82EC-460C-939D-D0D823D28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0759D-D28B-44ED-AEC7-31D279E45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B8E4F-B371-4B63-98E6-2CA5E18F6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A1B96-B6E3-4D0A-967A-CB1F99A5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BED55F-B704-4BE5-89B8-0CE49C083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45594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E1E05-C5D6-4659-BEB2-C8E15900C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B59A87-A545-4BC4-9F40-C2254B68AE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4C44CB-077F-4D15-8B9E-4ACBD6A2A2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864882-E533-40FB-A22E-34662A697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FF5EC8-917A-4A49-A757-64C0F058D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36A8A-BD8C-44A5-BC1C-6531F80B0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69262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623B5-DD45-4DCC-AC73-105879AAB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1613B4-349D-422B-9831-35092E0927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DB3D5-9FB7-406B-9DF6-D5EC11ABA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65C7A-A416-48B5-870A-7108E083A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2F497-0C60-4310-9F2E-1748ABF97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39343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E376C9-42A2-45D7-B28A-7956CB783E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46684-044E-4123-B671-DC1D843AA9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9847B-EA22-4D20-8310-24E563029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FA9A6-2FC0-4999-BF3B-7233C4423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5F2A3-2966-43B0-9057-C75CAF68B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260937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1BEFDD4-6486-42C3-896E-59D9FE9BF01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1" y="1965823"/>
            <a:ext cx="4112153" cy="411431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743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 dirty="0"/>
              <a:t>Object placeholder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SE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AFB0C22-DC60-4D45-90EF-479444D861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1" y="1133071"/>
            <a:ext cx="10515432" cy="6332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15"/>
            </a:lvl1pPr>
          </a:lstStyle>
          <a:p>
            <a:pPr lvl="0"/>
            <a:r>
              <a:rPr lang="en-US" dirty="0"/>
              <a:t>Click to edit slide title</a:t>
            </a:r>
            <a:endParaRPr lang="en-SE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2D8E2FE-B68D-4972-8342-70E9CBF5A99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47388" y="1965823"/>
            <a:ext cx="6106245" cy="4114315"/>
          </a:xfrm>
          <a:prstGeom prst="rect">
            <a:avLst/>
          </a:prstGeom>
        </p:spPr>
        <p:txBody>
          <a:bodyPr/>
          <a:lstStyle>
            <a:lvl1pPr marL="435483" indent="-435483">
              <a:buFont typeface="Wingdings" panose="05000000000000000000" pitchFamily="2" charset="2"/>
              <a:buChar char="§"/>
              <a:defRPr sz="2743"/>
            </a:lvl1pPr>
            <a:lvl2pPr marL="457153" indent="0">
              <a:buNone/>
              <a:defRPr/>
            </a:lvl2pPr>
            <a:lvl3pPr marL="914306" indent="0">
              <a:buNone/>
              <a:defRPr/>
            </a:lvl3pPr>
            <a:lvl4pPr marL="1371458" indent="0">
              <a:buNone/>
              <a:defRPr/>
            </a:lvl4pPr>
            <a:lvl5pPr marL="1828610" indent="0">
              <a:buNone/>
              <a:defRPr/>
            </a:lvl5pPr>
          </a:lstStyle>
          <a:p>
            <a:pPr lvl="0"/>
            <a:r>
              <a:rPr lang="sv-SE" dirty="0"/>
              <a:t>Text box, </a:t>
            </a:r>
            <a:r>
              <a:rPr lang="sv-SE" dirty="0" err="1"/>
              <a:t>bullet</a:t>
            </a:r>
            <a:r>
              <a:rPr lang="sv-SE" dirty="0"/>
              <a:t> list, </a:t>
            </a:r>
            <a:r>
              <a:rPr lang="sv-SE" dirty="0" err="1"/>
              <a:t>etc</a:t>
            </a:r>
            <a:r>
              <a:rPr lang="sv-S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10651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CC2187-1F8F-4388-B2AF-EA9559DB6C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sv-SE" dirty="0" err="1"/>
              <a:t>Paste</a:t>
            </a:r>
            <a:r>
              <a:rPr lang="sv-SE" dirty="0"/>
              <a:t> in </a:t>
            </a:r>
            <a:r>
              <a:rPr lang="sv-SE" dirty="0" err="1"/>
              <a:t>large</a:t>
            </a:r>
            <a:r>
              <a:rPr lang="sv-SE" dirty="0"/>
              <a:t> </a:t>
            </a:r>
            <a:r>
              <a:rPr lang="sv-SE" dirty="0" err="1"/>
              <a:t>background</a:t>
            </a:r>
            <a:r>
              <a:rPr lang="sv-SE" dirty="0"/>
              <a:t> image</a:t>
            </a:r>
            <a:br>
              <a:rPr lang="sv-SE" dirty="0"/>
            </a:br>
            <a:br>
              <a:rPr lang="sv-SE" dirty="0"/>
            </a:br>
            <a:br>
              <a:rPr lang="sv-SE" dirty="0"/>
            </a:b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94734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dirty="0"/>
              <a:t>Klicka här för att ändra formatet för bakgrundsrubriken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144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formatet för bakgrundsrubriken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374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formatet för bakgrundsrubriken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304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formatet för bakgrundsrubriken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97558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131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formatet för bakgrundsrubriken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894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formatet för bakgrundsrubriken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F75A-5E84-9F43-8DBD-BFD6E7483B8B}" type="datetimeFigureOut">
              <a:rPr lang="sv-SE" smtClean="0"/>
              <a:t>2022-06-15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A92A3-DF92-2E43-9F77-0663DF2D279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6878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formatet för bakgrundsrubriken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909EF75A-5E84-9F43-8DBD-BFD6E7483B8B}" type="datetimeFigureOut">
              <a:rPr lang="sv-SE" smtClean="0"/>
              <a:pPr/>
              <a:t>2022-06-15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259A92A3-DF92-2E43-9F77-0663DF2D279C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2102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EB0216-FA91-4BE9-8EE8-859007D8D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31441-E53B-4390-8547-7486261B5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0CC01-4A94-48DA-AE43-8781DA45B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66572-9AA7-4323-8E48-2EE219CA52EA}" type="datetimeFigureOut">
              <a:rPr lang="en-SE" smtClean="0"/>
              <a:t>06/15/2022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960F2-2E46-43D2-A16A-8B2E786628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9D891-014A-4791-943C-CF9A3A58D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40016-D600-4648-9C87-087F562CA3CC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54976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video" Target="../media/media1.mp4"/><Relationship Id="rId7" Type="http://schemas.openxmlformats.org/officeDocument/2006/relationships/image" Target="../media/image9.jpeg"/><Relationship Id="rId2" Type="http://schemas.microsoft.com/office/2007/relationships/media" Target="../media/media1.mp4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" Type="http://schemas.openxmlformats.org/officeDocument/2006/relationships/image" Target="../media/image12.tiff"/><Relationship Id="rId21" Type="http://schemas.openxmlformats.org/officeDocument/2006/relationships/image" Target="../media/image30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24" Type="http://schemas.openxmlformats.org/officeDocument/2006/relationships/image" Target="../media/image33.png"/><Relationship Id="rId5" Type="http://schemas.openxmlformats.org/officeDocument/2006/relationships/image" Target="../media/image14.tiff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28" Type="http://schemas.openxmlformats.org/officeDocument/2006/relationships/image" Target="../media/image37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tiff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objekt 4">
            <a:extLst>
              <a:ext uri="{FF2B5EF4-FFF2-40B4-BE49-F238E27FC236}">
                <a16:creationId xmlns:a16="http://schemas.microsoft.com/office/drawing/2014/main" id="{C9DEB44A-2836-4514-A3DE-9C98B0E6C9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314" y="588655"/>
            <a:ext cx="5523712" cy="2751829"/>
          </a:xfrm>
          <a:prstGeom prst="rect">
            <a:avLst/>
          </a:prstGeom>
        </p:spPr>
      </p:pic>
      <p:pic>
        <p:nvPicPr>
          <p:cNvPr id="13" name="Bildobjekt 4">
            <a:extLst>
              <a:ext uri="{FF2B5EF4-FFF2-40B4-BE49-F238E27FC236}">
                <a16:creationId xmlns:a16="http://schemas.microsoft.com/office/drawing/2014/main" id="{64745711-9CD5-7347-8EF5-6BA2CE8C34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3"/>
          <a:stretch/>
        </p:blipFill>
        <p:spPr>
          <a:xfrm>
            <a:off x="6235761" y="618785"/>
            <a:ext cx="5442925" cy="5700667"/>
          </a:xfrm>
          <a:prstGeom prst="rect">
            <a:avLst/>
          </a:prstGeom>
        </p:spPr>
      </p:pic>
      <p:pic>
        <p:nvPicPr>
          <p:cNvPr id="12" name="Picture 11" descr="A group of people in a room&#10;&#10;Description automatically generated">
            <a:extLst>
              <a:ext uri="{FF2B5EF4-FFF2-40B4-BE49-F238E27FC236}">
                <a16:creationId xmlns:a16="http://schemas.microsoft.com/office/drawing/2014/main" id="{0B96AFEC-39DF-9E4B-B8BE-E87D2161DD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97"/>
          <a:stretch/>
        </p:blipFill>
        <p:spPr>
          <a:xfrm>
            <a:off x="534772" y="3567623"/>
            <a:ext cx="2651759" cy="27518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86DA12-1545-2E4B-8BE2-422DE4D39CF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8"/>
          <a:stretch/>
        </p:blipFill>
        <p:spPr>
          <a:xfrm>
            <a:off x="3412957" y="3567623"/>
            <a:ext cx="2608829" cy="274993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0FD4ED5-AF36-4270-A966-D7C2A4D33B9A}"/>
              </a:ext>
            </a:extLst>
          </p:cNvPr>
          <p:cNvSpPr/>
          <p:nvPr/>
        </p:nvSpPr>
        <p:spPr>
          <a:xfrm>
            <a:off x="513314" y="585272"/>
            <a:ext cx="5502254" cy="2749932"/>
          </a:xfrm>
          <a:prstGeom prst="rect">
            <a:avLst/>
          </a:prstGeom>
          <a:solidFill>
            <a:schemeClr val="bg1">
              <a:alpha val="54118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BD684B-F6A2-8541-8184-D46DD1008F89}"/>
              </a:ext>
            </a:extLst>
          </p:cNvPr>
          <p:cNvSpPr/>
          <p:nvPr/>
        </p:nvSpPr>
        <p:spPr>
          <a:xfrm>
            <a:off x="6227563" y="588655"/>
            <a:ext cx="5451124" cy="572889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A452E8-2DA8-9243-945C-CF2DD783F8A7}"/>
              </a:ext>
            </a:extLst>
          </p:cNvPr>
          <p:cNvSpPr/>
          <p:nvPr/>
        </p:nvSpPr>
        <p:spPr>
          <a:xfrm>
            <a:off x="534772" y="590551"/>
            <a:ext cx="5502254" cy="274993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1B2876-85E2-2045-AB9E-7559E1471897}"/>
              </a:ext>
            </a:extLst>
          </p:cNvPr>
          <p:cNvSpPr/>
          <p:nvPr/>
        </p:nvSpPr>
        <p:spPr>
          <a:xfrm>
            <a:off x="534772" y="3567623"/>
            <a:ext cx="2651759" cy="274993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4C05B2-34F4-7E44-806C-E6EC3C6E1C39}"/>
              </a:ext>
            </a:extLst>
          </p:cNvPr>
          <p:cNvSpPr/>
          <p:nvPr/>
        </p:nvSpPr>
        <p:spPr>
          <a:xfrm>
            <a:off x="3385267" y="3567623"/>
            <a:ext cx="2651759" cy="274993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10" name="Bildobjekt 4">
            <a:extLst>
              <a:ext uri="{FF2B5EF4-FFF2-40B4-BE49-F238E27FC236}">
                <a16:creationId xmlns:a16="http://schemas.microsoft.com/office/drawing/2014/main" id="{1A81FE76-621A-7249-84EC-4E693D838ED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279" y="808335"/>
            <a:ext cx="4859782" cy="230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726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5F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ruta 6">
            <a:extLst>
              <a:ext uri="{FF2B5EF4-FFF2-40B4-BE49-F238E27FC236}">
                <a16:creationId xmlns:a16="http://schemas.microsoft.com/office/drawing/2014/main" id="{0B141CBE-AFB4-460F-81EB-D86669B38073}"/>
              </a:ext>
            </a:extLst>
          </p:cNvPr>
          <p:cNvSpPr txBox="1"/>
          <p:nvPr/>
        </p:nvSpPr>
        <p:spPr>
          <a:xfrm>
            <a:off x="340187" y="419440"/>
            <a:ext cx="5755813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The evolution of LINXS</a:t>
            </a:r>
          </a:p>
        </p:txBody>
      </p:sp>
      <p:sp>
        <p:nvSpPr>
          <p:cNvPr id="6" name="textruta 6">
            <a:extLst>
              <a:ext uri="{FF2B5EF4-FFF2-40B4-BE49-F238E27FC236}">
                <a16:creationId xmlns:a16="http://schemas.microsoft.com/office/drawing/2014/main" id="{BFBCB18F-C9CD-4CDB-8952-D8C7B672275B}"/>
              </a:ext>
            </a:extLst>
          </p:cNvPr>
          <p:cNvSpPr txBox="1"/>
          <p:nvPr/>
        </p:nvSpPr>
        <p:spPr>
          <a:xfrm>
            <a:off x="340187" y="1311362"/>
            <a:ext cx="5755813" cy="521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Continue to establish LINXS in SVS as soon as possible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Supporting the PIs of tomorrow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LINXS will seek to involve itself further in Schools, Undergraduate and Postgraduate Education, Learning &amp; Outreach, and various funding schemes that support these activities.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Focus on the digital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and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physical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Continue to improve the digital presence, resources and branding of LINXS and facilitate on-line and hybrid collaborative modes and practices, while increasing physical working modes in safe and targeted ways, both in SVS and nationally.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</p:txBody>
      </p:sp>
      <p:pic>
        <p:nvPicPr>
          <p:cNvPr id="7" name="Picture 6" descr="An aerial view of a city&#10;&#10;Description automatically generated with medium confidence">
            <a:extLst>
              <a:ext uri="{FF2B5EF4-FFF2-40B4-BE49-F238E27FC236}">
                <a16:creationId xmlns:a16="http://schemas.microsoft.com/office/drawing/2014/main" id="{6A7C2B21-9359-48C5-88DB-E8ACA6969C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4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ight&#10;&#10;Description automatically generated">
            <a:extLst>
              <a:ext uri="{FF2B5EF4-FFF2-40B4-BE49-F238E27FC236}">
                <a16:creationId xmlns:a16="http://schemas.microsoft.com/office/drawing/2014/main" id="{34DCC3BA-CBED-4602-9F2E-FB47465458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8454" y="-126726"/>
            <a:ext cx="12620320" cy="71114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CDCB43-7B6E-4707-BCFA-39B774F12FCA}"/>
              </a:ext>
            </a:extLst>
          </p:cNvPr>
          <p:cNvSpPr/>
          <p:nvPr/>
        </p:nvSpPr>
        <p:spPr>
          <a:xfrm>
            <a:off x="135" y="0"/>
            <a:ext cx="609586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sz="1372"/>
          </a:p>
        </p:txBody>
      </p:sp>
      <p:sp>
        <p:nvSpPr>
          <p:cNvPr id="4" name="textruta 6">
            <a:extLst>
              <a:ext uri="{FF2B5EF4-FFF2-40B4-BE49-F238E27FC236}">
                <a16:creationId xmlns:a16="http://schemas.microsoft.com/office/drawing/2014/main" id="{91A02EE4-000A-4791-A04C-9D2653D71AE2}"/>
              </a:ext>
            </a:extLst>
          </p:cNvPr>
          <p:cNvSpPr txBox="1"/>
          <p:nvPr/>
        </p:nvSpPr>
        <p:spPr>
          <a:xfrm>
            <a:off x="340186" y="419440"/>
            <a:ext cx="5466254" cy="645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New Materials for Energy and Sustainability</a:t>
            </a:r>
            <a:br>
              <a:rPr lang="en-US" sz="3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endParaRPr lang="en-US" sz="3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Drives the development and </a:t>
            </a:r>
            <a:r>
              <a:rPr lang="en-US" sz="24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characterisation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of new materials for future applications in energy and sustainability</a:t>
            </a:r>
          </a:p>
          <a:p>
            <a:pPr marL="342900" indent="-342900">
              <a:lnSpc>
                <a:spcPct val="108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Materials discovery</a:t>
            </a:r>
          </a:p>
          <a:p>
            <a:pPr marL="342900" indent="-342900">
              <a:lnSpc>
                <a:spcPct val="108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Working groups on catalytic, light harvesting, charge transfer, magnetic, and nanostructured materials </a:t>
            </a:r>
          </a:p>
          <a:p>
            <a:pPr marL="342900" indent="-342900">
              <a:lnSpc>
                <a:spcPct val="108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00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 L 0.778 0.2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93" y="10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0BAE9D-E421-4D87-B018-20EF46562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5890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CE42FC-A42D-4359-8747-6CEADFAAA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664" y="5895386"/>
            <a:ext cx="2095500" cy="6667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F16887-B56F-4BB0-8C8F-343F31759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128" y="4252266"/>
            <a:ext cx="1623382" cy="18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5600CC-5C4D-4775-A154-50DC1F4F7F6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19" r="53609"/>
          <a:stretch/>
        </p:blipFill>
        <p:spPr>
          <a:xfrm>
            <a:off x="6494128" y="2040455"/>
            <a:ext cx="1339850" cy="18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406983-5A21-4BD8-AB6F-E18BD79850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3028" y="2050504"/>
            <a:ext cx="1793639" cy="18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7E3778-0FEA-4013-9252-965781CF8E6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8654" b="15664"/>
          <a:stretch/>
        </p:blipFill>
        <p:spPr>
          <a:xfrm>
            <a:off x="279370" y="4284127"/>
            <a:ext cx="1327878" cy="18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C9A8DF-4936-4216-BDC8-9A11DF51EDC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99" y="2050504"/>
            <a:ext cx="1335175" cy="180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CFA6CB5-52F1-42AD-B6C9-2F8D37A7CAB2}"/>
              </a:ext>
            </a:extLst>
          </p:cNvPr>
          <p:cNvSpPr txBox="1"/>
          <p:nvPr/>
        </p:nvSpPr>
        <p:spPr>
          <a:xfrm>
            <a:off x="8350635" y="2040455"/>
            <a:ext cx="2375650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Catalysis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latin typeface="Verdana Pro Light" panose="020B0604020202020204" pitchFamily="34" charset="0"/>
                <a:cs typeface="Times New Roman" panose="02020603050405020304" pitchFamily="18" charset="0"/>
              </a:rPr>
              <a:t>Sara Blomberg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LU Chem. Eng.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9E8785-F20A-4FF1-86B7-490E9A82B779}"/>
              </a:ext>
            </a:extLst>
          </p:cNvPr>
          <p:cNvSpPr txBox="1"/>
          <p:nvPr/>
        </p:nvSpPr>
        <p:spPr>
          <a:xfrm>
            <a:off x="8420535" y="4144537"/>
            <a:ext cx="3483326" cy="18261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Nanostructures and Interfaces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latin typeface="Verdana Pro Light" panose="020B0604020202020204" pitchFamily="34" charset="0"/>
                <a:cs typeface="Times New Roman" panose="02020603050405020304" pitchFamily="18" charset="0"/>
              </a:rPr>
              <a:t>Maria Messing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 err="1">
                <a:solidFill>
                  <a:srgbClr val="000000"/>
                </a:solidFill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NanoLund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Verdana Pro Light" panose="020B0604020202020204" pitchFamily="34" charset="0"/>
              <a:cs typeface="Times New Roman" panose="02020603050405020304" pitchFamily="18" charset="0"/>
              <a:sym typeface="Helvetica Ligh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65BA00-D5C1-4E0D-AEC6-3B4A2D217B50}"/>
              </a:ext>
            </a:extLst>
          </p:cNvPr>
          <p:cNvSpPr txBox="1"/>
          <p:nvPr/>
        </p:nvSpPr>
        <p:spPr>
          <a:xfrm>
            <a:off x="1799342" y="4154603"/>
            <a:ext cx="4160727" cy="20108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Charge Transfer Materials and Light Harvesting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latin typeface="Verdana Pro Light" panose="020B0604020202020204" pitchFamily="34" charset="0"/>
                <a:cs typeface="Times New Roman" panose="02020603050405020304" pitchFamily="18" charset="0"/>
              </a:rPr>
              <a:t>Jens Uhlig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LU Chemistry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DCAE87-ACB0-4740-AFAC-FBA065AF2F2A}"/>
              </a:ext>
            </a:extLst>
          </p:cNvPr>
          <p:cNvSpPr txBox="1"/>
          <p:nvPr/>
        </p:nvSpPr>
        <p:spPr>
          <a:xfrm>
            <a:off x="3601821" y="1737417"/>
            <a:ext cx="2892307" cy="21954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Magnetic Materials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latin typeface="Verdana Pro Light" panose="020B0604020202020204" pitchFamily="34" charset="0"/>
                <a:cs typeface="Times New Roman" panose="02020603050405020304" pitchFamily="18" charset="0"/>
              </a:rPr>
              <a:t>Elizabeth Blackburn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LU Physics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solidFill>
                  <a:srgbClr val="000000"/>
                </a:solidFill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Martin </a:t>
            </a:r>
            <a:r>
              <a:rPr lang="en-GB" sz="2000" dirty="0" err="1">
                <a:solidFill>
                  <a:srgbClr val="000000"/>
                </a:solidFill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Sahlberg</a:t>
            </a:r>
            <a:endParaRPr lang="en-GB" sz="2000" dirty="0">
              <a:solidFill>
                <a:srgbClr val="000000"/>
              </a:solidFill>
              <a:latin typeface="Verdana Pro Light" panose="020B0604020202020204" pitchFamily="34" charset="0"/>
              <a:cs typeface="Times New Roman" panose="02020603050405020304" pitchFamily="18" charset="0"/>
              <a:sym typeface="Helvetica Light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UU Chemistry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1EDD46-1497-A09E-8F31-00DC7B0961E2}"/>
              </a:ext>
            </a:extLst>
          </p:cNvPr>
          <p:cNvSpPr txBox="1"/>
          <p:nvPr/>
        </p:nvSpPr>
        <p:spPr>
          <a:xfrm>
            <a:off x="3082231" y="6231668"/>
            <a:ext cx="6318168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Verdana Pro Light" panose="020B0604020202020204" pitchFamily="34" charset="0"/>
                <a:cs typeface="Times New Roman" panose="02020603050405020304" pitchFamily="18" charset="0"/>
                <a:sym typeface="Helvetica Light"/>
              </a:rPr>
              <a:t>https://www.linxs.se/new-materials</a:t>
            </a:r>
          </a:p>
        </p:txBody>
      </p:sp>
    </p:spTree>
    <p:extLst>
      <p:ext uri="{BB962C8B-B14F-4D97-AF65-F5344CB8AC3E}">
        <p14:creationId xmlns:p14="http://schemas.microsoft.com/office/powerpoint/2010/main" val="3191532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53C477-23DC-4910-87A3-67749CA9BF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1271"/>
          <a:stretch/>
        </p:blipFill>
        <p:spPr>
          <a:xfrm>
            <a:off x="0" y="1"/>
            <a:ext cx="12192000" cy="933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2A92F9-12C8-4279-B9E0-F4C085DEC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664" y="5895386"/>
            <a:ext cx="2095500" cy="6667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82E716-BED6-4F0B-8A0E-0482B349CE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27" r="24182"/>
          <a:stretch/>
        </p:blipFill>
        <p:spPr>
          <a:xfrm>
            <a:off x="232755" y="2292825"/>
            <a:ext cx="6350925" cy="89694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E442DA-4C2A-4350-9E63-CBBB76B90C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023" t="21989" r="37463" b="49923"/>
          <a:stretch/>
        </p:blipFill>
        <p:spPr>
          <a:xfrm>
            <a:off x="1100574" y="3421081"/>
            <a:ext cx="4960949" cy="26469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6ECDF-F199-4766-AD26-CAB21C565A52}"/>
              </a:ext>
            </a:extLst>
          </p:cNvPr>
          <p:cNvSpPr txBox="1"/>
          <p:nvPr/>
        </p:nvSpPr>
        <p:spPr>
          <a:xfrm>
            <a:off x="2838163" y="6094301"/>
            <a:ext cx="3175419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Light"/>
              </a:rPr>
              <a:t>Image: Philipp Bender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6B69C5-91A2-7E54-6F7F-6EDDBA3AF1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79" y="1465177"/>
            <a:ext cx="12029642" cy="520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85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60ED3A-6247-43EB-B6AC-37019CE189F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6127" y="2318502"/>
            <a:ext cx="4973887" cy="23042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FBE025-3AC0-444A-9E9E-4BA030D05E3C}"/>
              </a:ext>
            </a:extLst>
          </p:cNvPr>
          <p:cNvSpPr txBox="1"/>
          <p:nvPr/>
        </p:nvSpPr>
        <p:spPr>
          <a:xfrm>
            <a:off x="5078093" y="4769708"/>
            <a:ext cx="20358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sv-SE" sz="2800" dirty="0">
                <a:latin typeface="Futura PT Medium" panose="020B0602020204020303" pitchFamily="34" charset="0"/>
              </a:rPr>
              <a:t>www.linxs.se</a:t>
            </a:r>
            <a:endParaRPr lang="en-SE" sz="2800" dirty="0">
              <a:latin typeface="Futura PT Medium" panose="020B06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605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light, night, blurry&#10;&#10;Description automatically generated">
            <a:extLst>
              <a:ext uri="{FF2B5EF4-FFF2-40B4-BE49-F238E27FC236}">
                <a16:creationId xmlns:a16="http://schemas.microsoft.com/office/drawing/2014/main" id="{7387244A-B684-408D-BC26-7175F9390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232783" y="-2667000"/>
            <a:ext cx="12657561" cy="1219199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00B3CD0-9784-4790-A56C-7E8F3EE9B6CC}"/>
              </a:ext>
            </a:extLst>
          </p:cNvPr>
          <p:cNvSpPr/>
          <p:nvPr/>
        </p:nvSpPr>
        <p:spPr>
          <a:xfrm>
            <a:off x="3" y="-297117"/>
            <a:ext cx="6095997" cy="7452232"/>
          </a:xfrm>
          <a:prstGeom prst="rect">
            <a:avLst/>
          </a:prstGeom>
          <a:solidFill>
            <a:srgbClr val="040404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8" name="textruta 6">
            <a:extLst>
              <a:ext uri="{FF2B5EF4-FFF2-40B4-BE49-F238E27FC236}">
                <a16:creationId xmlns:a16="http://schemas.microsoft.com/office/drawing/2014/main" id="{409DCAEB-1B70-44AE-8BA9-43C172223333}"/>
              </a:ext>
            </a:extLst>
          </p:cNvPr>
          <p:cNvSpPr txBox="1"/>
          <p:nvPr/>
        </p:nvSpPr>
        <p:spPr>
          <a:xfrm>
            <a:off x="340187" y="419440"/>
            <a:ext cx="5329093" cy="3073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LINXS is an </a:t>
            </a:r>
            <a:b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advanced study institute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>
              <a:lnSpc>
                <a:spcPct val="108000"/>
              </a:lnSpc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Our mission is to advance science and education for all research activities that can benefit from the use of neutrons and x-rays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494B26C-FF9F-4434-9FB8-CF5B5E5CC21E}"/>
              </a:ext>
            </a:extLst>
          </p:cNvPr>
          <p:cNvGrpSpPr/>
          <p:nvPr/>
        </p:nvGrpSpPr>
        <p:grpSpPr>
          <a:xfrm>
            <a:off x="6095996" y="0"/>
            <a:ext cx="6096003" cy="6858000"/>
            <a:chOff x="6095996" y="0"/>
            <a:chExt cx="6096003" cy="6858000"/>
          </a:xfrm>
        </p:grpSpPr>
        <p:pic>
          <p:nvPicPr>
            <p:cNvPr id="30" name="Picture 29" descr="A group of people standing in front of a crowd posing for the camera&#10;&#10;Description automatically generated">
              <a:extLst>
                <a:ext uri="{FF2B5EF4-FFF2-40B4-BE49-F238E27FC236}">
                  <a16:creationId xmlns:a16="http://schemas.microsoft.com/office/drawing/2014/main" id="{015EF213-F764-4221-91C6-431BECAA17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5997" y="723524"/>
              <a:ext cx="6096002" cy="545994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085A174-BBBD-4427-A1F6-DC7F9FBB0DD2}"/>
                </a:ext>
              </a:extLst>
            </p:cNvPr>
            <p:cNvSpPr txBox="1"/>
            <p:nvPr/>
          </p:nvSpPr>
          <p:spPr>
            <a:xfrm>
              <a:off x="6095999" y="6183467"/>
              <a:ext cx="6096000" cy="674533"/>
            </a:xfrm>
            <a:prstGeom prst="rect">
              <a:avLst/>
            </a:prstGeom>
            <a:solidFill>
              <a:srgbClr val="3F5F87"/>
            </a:solidFill>
          </p:spPr>
          <p:txBody>
            <a:bodyPr wrap="none" rtlCol="0">
              <a:normAutofit/>
            </a:bodyPr>
            <a:lstStyle/>
            <a:p>
              <a:pPr algn="r">
                <a:lnSpc>
                  <a:spcPct val="90000"/>
                </a:lnSpc>
                <a:spcAft>
                  <a:spcPts val="600"/>
                </a:spcAft>
              </a:pPr>
              <a:r>
                <a:rPr lang="en-GB" sz="1600" dirty="0">
                  <a:solidFill>
                    <a:schemeClr val="bg1">
                      <a:lumMod val="95000"/>
                    </a:schemeClr>
                  </a:solidFill>
                </a:rPr>
                <a:t>Fifth Solvay Conference, Brussels, 1927</a:t>
              </a:r>
            </a:p>
            <a:p>
              <a:pPr algn="r">
                <a:lnSpc>
                  <a:spcPct val="90000"/>
                </a:lnSpc>
                <a:spcAft>
                  <a:spcPts val="600"/>
                </a:spcAft>
              </a:pPr>
              <a:r>
                <a:rPr lang="en-GB" sz="1200" dirty="0">
                  <a:solidFill>
                    <a:schemeClr val="bg1">
                      <a:lumMod val="95000"/>
                    </a:schemeClr>
                  </a:solidFill>
                </a:rPr>
                <a:t>(image: Wikipedia)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37738A7-95F4-44F7-8FA9-DEE5424F12A4}"/>
                </a:ext>
              </a:extLst>
            </p:cNvPr>
            <p:cNvSpPr/>
            <p:nvPr/>
          </p:nvSpPr>
          <p:spPr>
            <a:xfrm>
              <a:off x="6095996" y="0"/>
              <a:ext cx="6095997" cy="723524"/>
            </a:xfrm>
            <a:prstGeom prst="rect">
              <a:avLst/>
            </a:prstGeom>
            <a:solidFill>
              <a:srgbClr val="3F5F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2100BA7-F608-41D5-AFED-2C221A903C59}"/>
              </a:ext>
            </a:extLst>
          </p:cNvPr>
          <p:cNvSpPr txBox="1"/>
          <p:nvPr/>
        </p:nvSpPr>
        <p:spPr>
          <a:xfrm>
            <a:off x="6095998" y="-2"/>
            <a:ext cx="6096001" cy="723525"/>
          </a:xfrm>
          <a:prstGeom prst="rect">
            <a:avLst/>
          </a:prstGeom>
          <a:noFill/>
        </p:spPr>
        <p:txBody>
          <a:bodyPr vert="horz" lIns="180000" tIns="180000" rIns="180000" bIns="180000" rtlCol="0">
            <a:noAutofit/>
          </a:bodyPr>
          <a:lstStyle/>
          <a:p>
            <a:pPr marL="0" lvl="1" algn="ctr">
              <a:lnSpc>
                <a:spcPct val="9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Getting the right people together!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ruta 6">
            <a:extLst>
              <a:ext uri="{FF2B5EF4-FFF2-40B4-BE49-F238E27FC236}">
                <a16:creationId xmlns:a16="http://schemas.microsoft.com/office/drawing/2014/main" id="{4B4DA1D4-7C10-49C5-8F14-AC04467A1660}"/>
              </a:ext>
            </a:extLst>
          </p:cNvPr>
          <p:cNvSpPr txBox="1"/>
          <p:nvPr/>
        </p:nvSpPr>
        <p:spPr>
          <a:xfrm>
            <a:off x="340187" y="3580320"/>
            <a:ext cx="5588173" cy="1259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>
              <a:lnSpc>
                <a:spcPct val="108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We bring together scientific communities - experimentalists, theoreticians and </a:t>
            </a:r>
            <a:r>
              <a:rPr lang="en-US" sz="2400" dirty="0" err="1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modellers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</p:txBody>
      </p:sp>
      <p:sp>
        <p:nvSpPr>
          <p:cNvPr id="35" name="textruta 6">
            <a:extLst>
              <a:ext uri="{FF2B5EF4-FFF2-40B4-BE49-F238E27FC236}">
                <a16:creationId xmlns:a16="http://schemas.microsoft.com/office/drawing/2014/main" id="{EE09FDF4-D766-4CD9-A41C-DD35F9F31320}"/>
              </a:ext>
            </a:extLst>
          </p:cNvPr>
          <p:cNvSpPr txBox="1"/>
          <p:nvPr/>
        </p:nvSpPr>
        <p:spPr>
          <a:xfrm>
            <a:off x="340187" y="4989291"/>
            <a:ext cx="5588173" cy="165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>
              <a:lnSpc>
                <a:spcPct val="108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“Advanced” is relative; the forefront can be found at different levels and manifestations depending on the community involved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589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30"/>
    </mc:Choice>
    <mc:Fallback xmlns="">
      <p:transition spd="slow" advTm="169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discussion">
            <a:hlinkClick r:id="" action="ppaction://media"/>
            <a:extLst>
              <a:ext uri="{FF2B5EF4-FFF2-40B4-BE49-F238E27FC236}">
                <a16:creationId xmlns:a16="http://schemas.microsoft.com/office/drawing/2014/main" id="{7FD09B6D-4336-48DB-B7CD-CD626131FA1A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6"/>
          <a:srcRect l="2302" t="-449" r="38835" b="-247"/>
          <a:stretch/>
        </p:blipFill>
        <p:spPr>
          <a:xfrm>
            <a:off x="6127380" y="-4422"/>
            <a:ext cx="3016112" cy="34396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59E9FC-FF04-47CE-B83B-759F4AC98AE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2498" y="3429000"/>
            <a:ext cx="3070500" cy="3427923"/>
          </a:xfrm>
          <a:prstGeom prst="rect">
            <a:avLst/>
          </a:prstGeom>
        </p:spPr>
      </p:pic>
      <p:pic>
        <p:nvPicPr>
          <p:cNvPr id="14" name="Picture 1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62D2062B-B5DD-4933-BCCA-457A8B1E697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7623" y="0"/>
            <a:ext cx="3072432" cy="34722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BD160C-93F9-4354-9FBE-3A66E399244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4"/>
          <a:stretch/>
        </p:blipFill>
        <p:spPr>
          <a:xfrm>
            <a:off x="9139539" y="3429000"/>
            <a:ext cx="3070500" cy="342792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68ADD3E-E747-4996-8E52-CEFF3EF8EDBE}"/>
              </a:ext>
            </a:extLst>
          </p:cNvPr>
          <p:cNvSpPr txBox="1"/>
          <p:nvPr/>
        </p:nvSpPr>
        <p:spPr>
          <a:xfrm>
            <a:off x="9139539" y="2966720"/>
            <a:ext cx="3094156" cy="461203"/>
          </a:xfrm>
          <a:prstGeom prst="rect">
            <a:avLst/>
          </a:prstGeom>
          <a:solidFill>
            <a:srgbClr val="3F5F87">
              <a:alpha val="67000"/>
            </a:srgbClr>
          </a:solidFill>
        </p:spPr>
        <p:txBody>
          <a:bodyPr vert="horz" lIns="72000" tIns="72000" rIns="72000" bIns="72000" rtlCol="0">
            <a:noAutofit/>
          </a:bodyPr>
          <a:lstStyle/>
          <a:p>
            <a:pPr marL="0" lvl="1" algn="ctr">
              <a:lnSpc>
                <a:spcPct val="90000"/>
              </a:lnSpc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Schools and try-outs</a:t>
            </a:r>
            <a:endParaRPr lang="en-US" sz="2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5A6E40-7F40-4D9D-9145-096A41EBC7F2}"/>
              </a:ext>
            </a:extLst>
          </p:cNvPr>
          <p:cNvSpPr txBox="1"/>
          <p:nvPr/>
        </p:nvSpPr>
        <p:spPr>
          <a:xfrm>
            <a:off x="9139539" y="6177279"/>
            <a:ext cx="3094156" cy="679643"/>
          </a:xfrm>
          <a:prstGeom prst="rect">
            <a:avLst/>
          </a:prstGeom>
          <a:solidFill>
            <a:srgbClr val="3F5F87">
              <a:alpha val="67000"/>
            </a:srgbClr>
          </a:solidFill>
        </p:spPr>
        <p:txBody>
          <a:bodyPr vert="horz" lIns="72000" tIns="72000" rIns="72000" bIns="72000" rtlCol="0">
            <a:noAutofit/>
          </a:bodyPr>
          <a:lstStyle/>
          <a:p>
            <a:pPr marL="0" lvl="1" algn="ctr">
              <a:lnSpc>
                <a:spcPct val="90000"/>
              </a:lnSpc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Hackathons and </a:t>
            </a:r>
            <a:b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programs </a:t>
            </a:r>
            <a:endParaRPr lang="en-US" sz="2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1D6826-A020-431B-9FB4-B9F9FC2A864D}"/>
              </a:ext>
            </a:extLst>
          </p:cNvPr>
          <p:cNvSpPr txBox="1"/>
          <p:nvPr/>
        </p:nvSpPr>
        <p:spPr>
          <a:xfrm>
            <a:off x="6090581" y="6177279"/>
            <a:ext cx="3094156" cy="679644"/>
          </a:xfrm>
          <a:prstGeom prst="rect">
            <a:avLst/>
          </a:prstGeom>
          <a:solidFill>
            <a:srgbClr val="3F5F87">
              <a:alpha val="67000"/>
            </a:srgbClr>
          </a:solidFill>
        </p:spPr>
        <p:txBody>
          <a:bodyPr vert="horz" lIns="72000" tIns="72000" rIns="72000" bIns="72000" rtlCol="0">
            <a:noAutofit/>
          </a:bodyPr>
          <a:lstStyle/>
          <a:p>
            <a:pPr marL="0" lvl="1" algn="ctr">
              <a:lnSpc>
                <a:spcPct val="90000"/>
              </a:lnSpc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Workshops, conferences and symposia</a:t>
            </a:r>
            <a:endParaRPr lang="en-US" sz="2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4DDED3-72F5-4EFB-9066-79E6EC3D9108}"/>
              </a:ext>
            </a:extLst>
          </p:cNvPr>
          <p:cNvSpPr txBox="1"/>
          <p:nvPr/>
        </p:nvSpPr>
        <p:spPr>
          <a:xfrm>
            <a:off x="6080760" y="2972933"/>
            <a:ext cx="3094156" cy="462280"/>
          </a:xfrm>
          <a:prstGeom prst="rect">
            <a:avLst/>
          </a:prstGeom>
          <a:solidFill>
            <a:srgbClr val="3F5F87">
              <a:alpha val="67000"/>
            </a:srgbClr>
          </a:solidFill>
        </p:spPr>
        <p:txBody>
          <a:bodyPr vert="horz" lIns="72000" tIns="72000" rIns="72000" bIns="72000" rtlCol="0">
            <a:noAutofit/>
          </a:bodyPr>
          <a:lstStyle/>
          <a:p>
            <a:pPr marL="0" lvl="1" algn="ctr">
              <a:lnSpc>
                <a:spcPct val="90000"/>
              </a:lnSpc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Guest researchers</a:t>
            </a:r>
            <a:endParaRPr lang="en-US" sz="2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0B3CD0-9784-4790-A56C-7E8F3EE9B6CC}"/>
              </a:ext>
            </a:extLst>
          </p:cNvPr>
          <p:cNvSpPr/>
          <p:nvPr/>
        </p:nvSpPr>
        <p:spPr>
          <a:xfrm>
            <a:off x="3" y="-1"/>
            <a:ext cx="6127377" cy="6858001"/>
          </a:xfrm>
          <a:prstGeom prst="rect">
            <a:avLst/>
          </a:prstGeom>
          <a:solidFill>
            <a:srgbClr val="3F5F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8" name="textruta 6">
            <a:extLst>
              <a:ext uri="{FF2B5EF4-FFF2-40B4-BE49-F238E27FC236}">
                <a16:creationId xmlns:a16="http://schemas.microsoft.com/office/drawing/2014/main" id="{409DCAEB-1B70-44AE-8BA9-43C172223333}"/>
              </a:ext>
            </a:extLst>
          </p:cNvPr>
          <p:cNvSpPr txBox="1"/>
          <p:nvPr/>
        </p:nvSpPr>
        <p:spPr>
          <a:xfrm>
            <a:off x="340187" y="419440"/>
            <a:ext cx="557869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8000"/>
              </a:lnSpc>
              <a:spcAft>
                <a:spcPts val="2400"/>
              </a:spcAft>
            </a:pPr>
            <a:r>
              <a:rPr lang="sv-SE" sz="36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What</a:t>
            </a:r>
            <a:r>
              <a:rPr lang="sv-SE" sz="3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is LINXS?</a:t>
            </a:r>
            <a:endParaRPr lang="en-US" sz="3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LINXS provides the time and space to bring researchers together to solve challenges</a:t>
            </a:r>
          </a:p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LINXS’ work is based around </a:t>
            </a:r>
            <a:r>
              <a:rPr lang="en-US" sz="2400" dirty="0">
                <a:solidFill>
                  <a:srgbClr val="FFFF97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Themes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, a time-limited </a:t>
            </a:r>
            <a:r>
              <a:rPr lang="en-US" sz="24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programme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of activities (3 years), with many active </a:t>
            </a:r>
            <a:r>
              <a:rPr lang="en-US" sz="2400" dirty="0">
                <a:solidFill>
                  <a:srgbClr val="FFFF97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Working Groups 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focusing on specific topics</a:t>
            </a:r>
          </a:p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Themes are suggested by the com-munity and address key research challenges. Costs ~1,25 MSEK / </a:t>
            </a:r>
            <a:r>
              <a:rPr lang="en-US" sz="2400" dirty="0" err="1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yr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to run, 1 for researcher salaries and 0,25 for activities. Most of the work is in-kind. </a:t>
            </a:r>
            <a:endParaRPr lang="sv-SE" sz="2400" dirty="0">
              <a:solidFill>
                <a:schemeClr val="bg1"/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800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30"/>
    </mc:Choice>
    <mc:Fallback xmlns="">
      <p:transition spd="slow" advTm="169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1CB880C-0E41-074F-B6BD-978DE1F634F6}"/>
              </a:ext>
            </a:extLst>
          </p:cNvPr>
          <p:cNvSpPr/>
          <p:nvPr/>
        </p:nvSpPr>
        <p:spPr>
          <a:xfrm>
            <a:off x="-10513" y="-4"/>
            <a:ext cx="6116334" cy="6858004"/>
          </a:xfrm>
          <a:prstGeom prst="rect">
            <a:avLst/>
          </a:prstGeom>
          <a:solidFill>
            <a:srgbClr val="3F5F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492E10A-89F1-4FFA-9121-7EC10FDFFA66}"/>
              </a:ext>
            </a:extLst>
          </p:cNvPr>
          <p:cNvSpPr/>
          <p:nvPr/>
        </p:nvSpPr>
        <p:spPr>
          <a:xfrm>
            <a:off x="-10815" y="3346483"/>
            <a:ext cx="6116334" cy="3511517"/>
          </a:xfrm>
          <a:prstGeom prst="rect">
            <a:avLst/>
          </a:prstGeom>
          <a:solidFill>
            <a:srgbClr val="0303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AB4883-FB85-4BFB-84F4-058D5B9941D7}"/>
              </a:ext>
            </a:extLst>
          </p:cNvPr>
          <p:cNvGrpSpPr/>
          <p:nvPr/>
        </p:nvGrpSpPr>
        <p:grpSpPr>
          <a:xfrm>
            <a:off x="9396863" y="-479052"/>
            <a:ext cx="3097924" cy="2652096"/>
            <a:chOff x="9396863" y="-479052"/>
            <a:chExt cx="3097924" cy="265209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C1AC258-708D-EA49-9A78-80652DB6FA05}"/>
                </a:ext>
              </a:extLst>
            </p:cNvPr>
            <p:cNvSpPr/>
            <p:nvPr/>
          </p:nvSpPr>
          <p:spPr>
            <a:xfrm>
              <a:off x="9552563" y="-479052"/>
              <a:ext cx="2652094" cy="2652096"/>
            </a:xfrm>
            <a:prstGeom prst="teardrop">
              <a:avLst/>
            </a:prstGeom>
            <a:solidFill>
              <a:srgbClr val="3F5F8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SE" sz="2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textruta 6">
              <a:extLst>
                <a:ext uri="{FF2B5EF4-FFF2-40B4-BE49-F238E27FC236}">
                  <a16:creationId xmlns:a16="http://schemas.microsoft.com/office/drawing/2014/main" id="{0D3C6E72-1B9C-5A44-B6CD-C4CA8BE7F729}"/>
                </a:ext>
              </a:extLst>
            </p:cNvPr>
            <p:cNvSpPr txBox="1"/>
            <p:nvPr/>
          </p:nvSpPr>
          <p:spPr>
            <a:xfrm>
              <a:off x="9396863" y="-83507"/>
              <a:ext cx="3097924" cy="1861006"/>
            </a:xfrm>
            <a:prstGeom prst="teardrop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Futura PT Demi" charset="0"/>
                  <a:cs typeface="Arial" panose="020B0604020202020204" pitchFamily="34" charset="0"/>
                </a:rPr>
                <a:t>2170+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Futura PT Demi" charset="0"/>
                  <a:cs typeface="Arial" panose="020B0604020202020204" pitchFamily="34" charset="0"/>
                </a:rPr>
                <a:t>people in the</a:t>
              </a:r>
              <a:b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Futura PT Demi" charset="0"/>
                  <a:cs typeface="Arial" panose="020B0604020202020204" pitchFamily="34" charset="0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Futura PT Demi" charset="0"/>
                  <a:cs typeface="Arial" panose="020B0604020202020204" pitchFamily="34" charset="0"/>
                </a:rPr>
                <a:t>LINXS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Futura PT Demi" charset="0"/>
                  <a:cs typeface="Arial" panose="020B0604020202020204" pitchFamily="34" charset="0"/>
                </a:rPr>
                <a:t> network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E127075-F8C8-40FF-AFD5-8DF5869A42C6}"/>
              </a:ext>
            </a:extLst>
          </p:cNvPr>
          <p:cNvGrpSpPr/>
          <p:nvPr/>
        </p:nvGrpSpPr>
        <p:grpSpPr>
          <a:xfrm>
            <a:off x="6456521" y="249308"/>
            <a:ext cx="3022137" cy="1186513"/>
            <a:chOff x="6530426" y="213293"/>
            <a:chExt cx="3022137" cy="118651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956926A-4D24-7042-943A-5E5851FA89E0}"/>
                </a:ext>
              </a:extLst>
            </p:cNvPr>
            <p:cNvGrpSpPr/>
            <p:nvPr/>
          </p:nvGrpSpPr>
          <p:grpSpPr>
            <a:xfrm>
              <a:off x="6530426" y="213293"/>
              <a:ext cx="2938563" cy="1186513"/>
              <a:chOff x="2186159" y="2600"/>
              <a:chExt cx="2880165" cy="1162932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8A649CEA-A0E8-004B-99E0-07D38FD950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07239" y="677793"/>
                <a:ext cx="895026" cy="487739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737769A-9601-DF4A-B250-77AB70A5E422}"/>
                  </a:ext>
                </a:extLst>
              </p:cNvPr>
              <p:cNvSpPr txBox="1"/>
              <p:nvPr/>
            </p:nvSpPr>
            <p:spPr>
              <a:xfrm>
                <a:off x="2186159" y="2600"/>
                <a:ext cx="686905" cy="271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  <a:ea typeface="+mn-ea"/>
                    <a:cs typeface="+mn-cs"/>
                  </a:rPr>
                  <a:t>Partners</a:t>
                </a: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C178E41D-F72B-C34E-A490-661AAE8EB1E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107239" y="306655"/>
                <a:ext cx="937291" cy="358203"/>
              </a:xfrm>
              <a:prstGeom prst="rect">
                <a:avLst/>
              </a:prstGeom>
            </p:spPr>
          </p:pic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BE99421-C4E8-6F42-8B59-2AF10D721F6A}"/>
                  </a:ext>
                </a:extLst>
              </p:cNvPr>
              <p:cNvSpPr txBox="1"/>
              <p:nvPr/>
            </p:nvSpPr>
            <p:spPr>
              <a:xfrm>
                <a:off x="3074146" y="2600"/>
                <a:ext cx="1008552" cy="271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  <a:ea typeface="+mn-ea"/>
                    <a:cs typeface="+mn-cs"/>
                  </a:rPr>
                  <a:t>Core partners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FCA7BA7-AAAF-ED45-A0AC-545FA5FE3763}"/>
                  </a:ext>
                </a:extLst>
              </p:cNvPr>
              <p:cNvSpPr txBox="1"/>
              <p:nvPr/>
            </p:nvSpPr>
            <p:spPr>
              <a:xfrm>
                <a:off x="4305386" y="2600"/>
                <a:ext cx="760938" cy="271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/>
                    <a:ea typeface="+mn-ea"/>
                    <a:cs typeface="+mn-cs"/>
                  </a:rPr>
                  <a:t>Members</a:t>
                </a:r>
              </a:p>
            </p:txBody>
          </p: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40A13E-C385-EB43-BA1E-BAAD108976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07399" y="461728"/>
              <a:ext cx="845164" cy="539249"/>
            </a:xfrm>
            <a:prstGeom prst="rect">
              <a:avLst/>
            </a:prstGeom>
          </p:spPr>
        </p:pic>
        <p:pic>
          <p:nvPicPr>
            <p:cNvPr id="1026" name="Picture 2" descr="Lund University - Wikipedia">
              <a:extLst>
                <a:ext uri="{FF2B5EF4-FFF2-40B4-BE49-F238E27FC236}">
                  <a16:creationId xmlns:a16="http://schemas.microsoft.com/office/drawing/2014/main" id="{0FB27E01-9BCE-8C45-B6FF-C93C5C4BD5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9995" y="523513"/>
              <a:ext cx="601686" cy="7250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" name="textruta 6">
            <a:extLst>
              <a:ext uri="{FF2B5EF4-FFF2-40B4-BE49-F238E27FC236}">
                <a16:creationId xmlns:a16="http://schemas.microsoft.com/office/drawing/2014/main" id="{4DDF621D-1AE6-4A19-9041-93DCB21444EB}"/>
              </a:ext>
            </a:extLst>
          </p:cNvPr>
          <p:cNvSpPr txBox="1"/>
          <p:nvPr/>
        </p:nvSpPr>
        <p:spPr>
          <a:xfrm>
            <a:off x="340187" y="419440"/>
            <a:ext cx="6142742" cy="2410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LINXS in </a:t>
            </a:r>
            <a:r>
              <a:rPr kumimoji="0" lang="sv-SE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numbers</a:t>
            </a:r>
            <a:endParaRPr kumimoji="0" lang="sv-SE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   6 	</a:t>
            </a:r>
            <a:r>
              <a:rPr kumimoji="0" lang="sv-S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Themes</a:t>
            </a: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so far</a:t>
            </a: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145 	</a:t>
            </a:r>
            <a:r>
              <a:rPr kumimoji="0" lang="sv-S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Fellows</a:t>
            </a: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in 2021</a:t>
            </a:r>
            <a:b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	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(</a:t>
            </a:r>
            <a:r>
              <a:rPr kumimoji="0" lang="sv-S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people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</a:t>
            </a:r>
            <a:r>
              <a:rPr kumimoji="0" lang="sv-S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active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in </a:t>
            </a:r>
            <a:r>
              <a:rPr kumimoji="0" lang="sv-S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Working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Groups)</a:t>
            </a: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120+ 	</a:t>
            </a:r>
            <a:r>
              <a:rPr kumimoji="0" lang="sv-S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Educational</a:t>
            </a: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videos in </a:t>
            </a:r>
            <a:r>
              <a:rPr kumimoji="0" lang="sv-SE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repository</a:t>
            </a:r>
            <a:endParaRPr kumimoji="0" lang="sv-SE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4162206-F119-49C5-A977-EC45475F7CF1}"/>
              </a:ext>
            </a:extLst>
          </p:cNvPr>
          <p:cNvGrpSpPr/>
          <p:nvPr/>
        </p:nvGrpSpPr>
        <p:grpSpPr>
          <a:xfrm>
            <a:off x="6106233" y="1613021"/>
            <a:ext cx="6153203" cy="4154089"/>
            <a:chOff x="6106233" y="1613021"/>
            <a:chExt cx="6153203" cy="4154089"/>
          </a:xfrm>
        </p:grpSpPr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2B6A4E2E-B712-4F9A-8F55-180192F8DC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9445"/>
            <a:stretch/>
          </p:blipFill>
          <p:spPr>
            <a:xfrm>
              <a:off x="11483900" y="2116540"/>
              <a:ext cx="775536" cy="682190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23DE8E57-9B50-402E-8D19-7D372C9299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06233" y="2116540"/>
              <a:ext cx="669829" cy="589206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841E820-3731-47DB-B9DB-AC1DACE63F39}"/>
                </a:ext>
              </a:extLst>
            </p:cNvPr>
            <p:cNvSpPr txBox="1"/>
            <p:nvPr/>
          </p:nvSpPr>
          <p:spPr>
            <a:xfrm>
              <a:off x="8668188" y="5087011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2020</a:t>
              </a:r>
              <a:endParaRPr kumimoji="0" lang="en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EF0AD76-9550-4E6E-B1BA-92A78BD47B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44683" y="2202837"/>
              <a:ext cx="3072365" cy="539249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74D35970-BE6F-4404-B09A-1FDD3A9D39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85350" y="2202838"/>
              <a:ext cx="2122049" cy="53446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BB7EF7D-2072-40B8-AFB9-B89B65E9641F}"/>
                </a:ext>
              </a:extLst>
            </p:cNvPr>
            <p:cNvSpPr txBox="1"/>
            <p:nvPr/>
          </p:nvSpPr>
          <p:spPr>
            <a:xfrm>
              <a:off x="6495516" y="1613021"/>
              <a:ext cx="25124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Current LINXS Fellows come from the </a:t>
              </a:r>
              <a:b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following organisations: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B6C8F0D-8BD8-477C-8133-08960FFAF3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7740" y="2921445"/>
              <a:ext cx="2964952" cy="512490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9800E786-8EB7-4B74-A938-4AC70B81B3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69977" y="2859549"/>
              <a:ext cx="3122024" cy="592904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3BB090A2-4810-448E-A95C-AF2D092B4B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92692" y="3439632"/>
              <a:ext cx="2964952" cy="544923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26D45B78-EE6C-41AC-ADAB-7838FC2399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02888" y="3457701"/>
              <a:ext cx="3086870" cy="567330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0741DF7-C529-404C-9EF6-564CA6E507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89758" y="3984555"/>
              <a:ext cx="2881916" cy="501197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3D811405-A06F-4818-8641-4187E5C7BE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65597" y="3972729"/>
              <a:ext cx="3121227" cy="542816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61ACC4A-8A14-45A2-8821-6AEA1C2F6E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19247" y="4445120"/>
              <a:ext cx="3203579" cy="682190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EFB84077-A236-4E85-B2F2-60661EF78D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"/>
            <a:stretch/>
          </p:blipFill>
          <p:spPr>
            <a:xfrm>
              <a:off x="7853904" y="5143698"/>
              <a:ext cx="1468921" cy="623412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1E7F63C4-8296-4BA3-A42B-BD5897AA1D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85926" y="4582814"/>
              <a:ext cx="3090125" cy="574622"/>
            </a:xfrm>
            <a:prstGeom prst="rect">
              <a:avLst/>
            </a:prstGeom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759C0380-AAFB-44A3-8500-569E20EE0E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screen">
              <a:clrChange>
                <a:clrFrom>
                  <a:srgbClr val="ECEDEC"/>
                </a:clrFrom>
                <a:clrTo>
                  <a:srgbClr val="ECEDE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61369" y="5122524"/>
              <a:ext cx="3030631" cy="56824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D7F9A8-8275-4581-8877-D721727CD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1445" y="5244979"/>
              <a:ext cx="552411" cy="36827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B88DB60-786A-4A89-9D4D-E002FB18C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58738" y="5154077"/>
              <a:ext cx="822128" cy="456738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D2966A50-AE25-4D17-87C6-0C9FF2F196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73856" y="5112788"/>
              <a:ext cx="552411" cy="623412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5CAF6744-63A0-4C97-9E80-FB18435C1D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77052" y="5112788"/>
              <a:ext cx="552411" cy="623412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E3B407A-A876-44B4-9BC5-49F93E452D77}"/>
              </a:ext>
            </a:extLst>
          </p:cNvPr>
          <p:cNvGrpSpPr/>
          <p:nvPr/>
        </p:nvGrpSpPr>
        <p:grpSpPr>
          <a:xfrm>
            <a:off x="6251293" y="5697146"/>
            <a:ext cx="5940708" cy="1142193"/>
            <a:chOff x="6251293" y="5697146"/>
            <a:chExt cx="5940708" cy="11421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54A7E9-9BA3-4585-986E-441B63B75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22202" y="6255097"/>
              <a:ext cx="2108352" cy="58424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507F12F-F517-4631-8516-411A75A48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48580" y="5739501"/>
              <a:ext cx="2033678" cy="51817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D879F4D-C710-44F6-9489-B179F487D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28752" y="5697146"/>
              <a:ext cx="2663249" cy="63918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1056BDD-9C24-42BE-B803-29EC092923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28752" y="6307767"/>
              <a:ext cx="845495" cy="437891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1B0FF43-692F-45F8-8A95-A7D768FACE66}"/>
                </a:ext>
              </a:extLst>
            </p:cNvPr>
            <p:cNvSpPr txBox="1"/>
            <p:nvPr/>
          </p:nvSpPr>
          <p:spPr>
            <a:xfrm>
              <a:off x="6251293" y="5800364"/>
              <a:ext cx="11115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Collaborations: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2A9925F-28D0-4448-A1EF-CF3CD4A8F040}"/>
              </a:ext>
            </a:extLst>
          </p:cNvPr>
          <p:cNvPicPr>
            <a:picLocks noChangeAspect="1"/>
          </p:cNvPicPr>
          <p:nvPr/>
        </p:nvPicPr>
        <p:blipFill rotWithShape="1">
          <a:blip r:embed="rId29"/>
          <a:srcRect l="-1" r="99"/>
          <a:stretch/>
        </p:blipFill>
        <p:spPr>
          <a:xfrm>
            <a:off x="52952" y="3832825"/>
            <a:ext cx="6053281" cy="3006514"/>
          </a:xfrm>
          <a:prstGeom prst="rect">
            <a:avLst/>
          </a:prstGeom>
        </p:spPr>
      </p:pic>
      <p:sp>
        <p:nvSpPr>
          <p:cNvPr id="52" name="textruta 6">
            <a:extLst>
              <a:ext uri="{FF2B5EF4-FFF2-40B4-BE49-F238E27FC236}">
                <a16:creationId xmlns:a16="http://schemas.microsoft.com/office/drawing/2014/main" id="{B545B531-7DD1-446A-B24A-282EC7332E44}"/>
              </a:ext>
            </a:extLst>
          </p:cNvPr>
          <p:cNvSpPr txBox="1"/>
          <p:nvPr/>
        </p:nvSpPr>
        <p:spPr>
          <a:xfrm>
            <a:off x="97678" y="3375903"/>
            <a:ext cx="2600796" cy="523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2021 </a:t>
            </a:r>
            <a:r>
              <a:rPr kumimoji="0" lang="sv-S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statistics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23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00B3CD0-9784-4790-A56C-7E8F3EE9B6CC}"/>
              </a:ext>
            </a:extLst>
          </p:cNvPr>
          <p:cNvSpPr/>
          <p:nvPr/>
        </p:nvSpPr>
        <p:spPr>
          <a:xfrm>
            <a:off x="6064623" y="-1"/>
            <a:ext cx="6127377" cy="6858001"/>
          </a:xfrm>
          <a:prstGeom prst="rect">
            <a:avLst/>
          </a:prstGeom>
          <a:solidFill>
            <a:srgbClr val="3F5F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8" name="textruta 6">
            <a:extLst>
              <a:ext uri="{FF2B5EF4-FFF2-40B4-BE49-F238E27FC236}">
                <a16:creationId xmlns:a16="http://schemas.microsoft.com/office/drawing/2014/main" id="{409DCAEB-1B70-44AE-8BA9-43C172223333}"/>
              </a:ext>
            </a:extLst>
          </p:cNvPr>
          <p:cNvSpPr txBox="1"/>
          <p:nvPr/>
        </p:nvSpPr>
        <p:spPr>
          <a:xfrm>
            <a:off x="6404807" y="419440"/>
            <a:ext cx="5787193" cy="550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8000"/>
              </a:lnSpc>
              <a:spcAft>
                <a:spcPts val="2400"/>
              </a:spcAft>
            </a:pPr>
            <a:r>
              <a:rPr lang="sv-SE" sz="3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New Director – Trevor Forsyth</a:t>
            </a:r>
            <a:endParaRPr lang="en-US" sz="3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8000"/>
              </a:lnSpc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Appointed by Erik Renström, </a:t>
            </a:r>
            <a:b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first ever tri-faculty recruitment</a:t>
            </a:r>
          </a:p>
          <a:p>
            <a:pPr marL="457200" indent="-457200">
              <a:lnSpc>
                <a:spcPct val="108000"/>
              </a:lnSpc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Built up an interdisciplinary research environment linking four European Large Scale Research Facilities in Grenoble, France</a:t>
            </a:r>
          </a:p>
          <a:p>
            <a:pPr marL="457200" indent="-457200">
              <a:lnSpc>
                <a:spcPct val="108000"/>
              </a:lnSpc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LINXS Director (50%), </a:t>
            </a:r>
            <a:b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Research Professor (50%), at </a:t>
            </a:r>
            <a:b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Faculty of Medicine, </a:t>
            </a:r>
            <a:b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Lund University</a:t>
            </a:r>
          </a:p>
        </p:txBody>
      </p:sp>
      <p:pic>
        <p:nvPicPr>
          <p:cNvPr id="5" name="Picture 4" descr="A picture containing person, sky, person, outdoor&#10;&#10;Description automatically generated">
            <a:extLst>
              <a:ext uri="{FF2B5EF4-FFF2-40B4-BE49-F238E27FC236}">
                <a16:creationId xmlns:a16="http://schemas.microsoft.com/office/drawing/2014/main" id="{E6CAD306-6D47-4EC9-8932-BB718D0595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6064623" cy="37899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94F78E-B38C-4D0C-91DE-CF5ADB8F1D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7"/>
          <a:stretch/>
        </p:blipFill>
        <p:spPr>
          <a:xfrm>
            <a:off x="0" y="3789901"/>
            <a:ext cx="6072310" cy="3068099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2B0A921B-D780-4E32-8D3E-DAF845A23507}"/>
              </a:ext>
            </a:extLst>
          </p:cNvPr>
          <p:cNvSpPr txBox="1"/>
          <p:nvPr/>
        </p:nvSpPr>
        <p:spPr>
          <a:xfrm>
            <a:off x="133700" y="6337640"/>
            <a:ext cx="578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8000"/>
              </a:lnSpc>
              <a:spcAft>
                <a:spcPts val="2400"/>
              </a:spcAft>
            </a:pPr>
            <a:r>
              <a:rPr lang="sv-SE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Grenoble, EPN campus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481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30"/>
    </mc:Choice>
    <mc:Fallback xmlns="">
      <p:transition spd="slow" advTm="1693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397A937-1F4D-4FB4-9ADD-2479D4006B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162197">
            <a:off x="4436995" y="4088779"/>
            <a:ext cx="9565115" cy="82475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E1B2C2-8C77-43ED-B543-8E0536C71580}"/>
              </a:ext>
            </a:extLst>
          </p:cNvPr>
          <p:cNvSpPr txBox="1"/>
          <p:nvPr/>
        </p:nvSpPr>
        <p:spPr>
          <a:xfrm>
            <a:off x="423600" y="6508576"/>
            <a:ext cx="289213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67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Image Credits: National </a:t>
            </a:r>
            <a:r>
              <a:rPr kumimoji="0" lang="sv-SE" sz="1067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Institutes</a:t>
            </a:r>
            <a:r>
              <a:rPr kumimoji="0" lang="sv-SE" sz="1067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sv-SE" sz="1067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</a:t>
            </a:r>
            <a:r>
              <a:rPr kumimoji="0" lang="sv-SE" sz="1067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Health, NIH </a:t>
            </a:r>
            <a:endParaRPr kumimoji="0" lang="en-SE" sz="1067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F12B3E-E599-43F8-877B-F9B6DC65B1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0551" y="-3852574"/>
            <a:ext cx="6858000" cy="6858000"/>
          </a:xfrm>
          <a:prstGeom prst="rect">
            <a:avLst/>
          </a:prstGeom>
        </p:spPr>
      </p:pic>
      <p:sp>
        <p:nvSpPr>
          <p:cNvPr id="6" name="textruta 6">
            <a:extLst>
              <a:ext uri="{FF2B5EF4-FFF2-40B4-BE49-F238E27FC236}">
                <a16:creationId xmlns:a16="http://schemas.microsoft.com/office/drawing/2014/main" id="{1578806B-A11C-4B70-9E19-E1D7789A500B}"/>
              </a:ext>
            </a:extLst>
          </p:cNvPr>
          <p:cNvSpPr txBox="1"/>
          <p:nvPr/>
        </p:nvSpPr>
        <p:spPr>
          <a:xfrm>
            <a:off x="340186" y="419440"/>
            <a:ext cx="7556039" cy="639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Latest Theme: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Integrative Pharmacology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and Drug Discovery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From structure-based drug design of small molecules and macromolecular drugs to their interplay with tissue and its formulation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Combination of high throughput and rational design, classical and non-classical approaches at various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lengthscales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AI and Machine Learning is changing the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landscape of how techniques are used: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X-ray, neutron and electron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based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CSO of Pfizer in the Core Group</a:t>
            </a:r>
          </a:p>
        </p:txBody>
      </p:sp>
    </p:spTree>
    <p:extLst>
      <p:ext uri="{BB962C8B-B14F-4D97-AF65-F5344CB8AC3E}">
        <p14:creationId xmlns:p14="http://schemas.microsoft.com/office/powerpoint/2010/main" val="180589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4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ccel="2500" decel="25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C91E5A9-8AAC-4B05-959C-8F413E494470}"/>
              </a:ext>
            </a:extLst>
          </p:cNvPr>
          <p:cNvSpPr/>
          <p:nvPr/>
        </p:nvSpPr>
        <p:spPr>
          <a:xfrm>
            <a:off x="135" y="0"/>
            <a:ext cx="609586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sz="1372"/>
          </a:p>
        </p:txBody>
      </p:sp>
      <p:pic>
        <p:nvPicPr>
          <p:cNvPr id="4" name="Picture 3" descr="A picture containing text, curtain&#10;&#10;Description automatically generated">
            <a:extLst>
              <a:ext uri="{FF2B5EF4-FFF2-40B4-BE49-F238E27FC236}">
                <a16:creationId xmlns:a16="http://schemas.microsoft.com/office/drawing/2014/main" id="{DAA8AC39-27E5-48D5-B451-26B1BFDAB2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109" y="-1978677"/>
            <a:ext cx="2208757" cy="3957353"/>
          </a:xfrm>
          <a:prstGeom prst="rect">
            <a:avLst/>
          </a:prstGeom>
        </p:spPr>
      </p:pic>
      <p:sp>
        <p:nvSpPr>
          <p:cNvPr id="18" name="textruta 6">
            <a:extLst>
              <a:ext uri="{FF2B5EF4-FFF2-40B4-BE49-F238E27FC236}">
                <a16:creationId xmlns:a16="http://schemas.microsoft.com/office/drawing/2014/main" id="{7979FDA3-47A2-4E0F-BC3F-B20AB4E7B09B}"/>
              </a:ext>
            </a:extLst>
          </p:cNvPr>
          <p:cNvSpPr txBox="1"/>
          <p:nvPr/>
        </p:nvSpPr>
        <p:spPr>
          <a:xfrm>
            <a:off x="340186" y="419440"/>
            <a:ext cx="5223529" cy="6416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Theme</a:t>
            </a:r>
            <a:br>
              <a:rPr lang="en-US" sz="3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endParaRPr lang="en-US" sz="3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>
              <a:lnSpc>
                <a:spcPct val="108000"/>
              </a:lnSpc>
              <a:spcAft>
                <a:spcPts val="1800"/>
              </a:spcAft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>
              <a:lnSpc>
                <a:spcPct val="108000"/>
              </a:lnSpc>
              <a:spcAft>
                <a:spcPts val="1800"/>
              </a:spcAft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Brings together expertise in food science and technology for new knowledge and innovation.</a:t>
            </a:r>
          </a:p>
          <a:p>
            <a:pPr>
              <a:lnSpc>
                <a:spcPct val="108000"/>
              </a:lnSpc>
              <a:spcAft>
                <a:spcPts val="1800"/>
              </a:spcAft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Signature developments:</a:t>
            </a:r>
          </a:p>
          <a:p>
            <a:pPr marL="342900" indent="-342900">
              <a:lnSpc>
                <a:spcPct val="108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Started as a Working Group, with the outcome of becoming a Theme</a:t>
            </a:r>
          </a:p>
          <a:p>
            <a:pPr marL="342900" indent="-342900">
              <a:lnSpc>
                <a:spcPct val="108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Received booster financing from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Formas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, TVV and, lately, VINNOVA</a:t>
            </a:r>
          </a:p>
          <a:p>
            <a:pPr marL="342900" indent="-342900">
              <a:lnSpc>
                <a:spcPct val="108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Example of LINXS acting as an incubator for nationally relevant initiatives </a:t>
            </a:r>
          </a:p>
        </p:txBody>
      </p:sp>
      <p:sp>
        <p:nvSpPr>
          <p:cNvPr id="19" name="textruta 6">
            <a:extLst>
              <a:ext uri="{FF2B5EF4-FFF2-40B4-BE49-F238E27FC236}">
                <a16:creationId xmlns:a16="http://schemas.microsoft.com/office/drawing/2014/main" id="{8E16AC02-03A7-4BFB-B025-D8E35F7773CD}"/>
              </a:ext>
            </a:extLst>
          </p:cNvPr>
          <p:cNvSpPr txBox="1"/>
          <p:nvPr/>
        </p:nvSpPr>
        <p:spPr>
          <a:xfrm>
            <a:off x="523120" y="1154580"/>
            <a:ext cx="2845109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i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Futura PT Demi" charset="0"/>
                <a:cs typeface="Times New Roman" panose="02020603050405020304" pitchFamily="18" charset="0"/>
              </a:rPr>
              <a:t>“From farm </a:t>
            </a:r>
            <a:br>
              <a:rPr lang="en-US" sz="2800" i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Futura PT Demi" charset="0"/>
                <a:cs typeface="Times New Roman" panose="02020603050405020304" pitchFamily="18" charset="0"/>
              </a:rPr>
            </a:br>
            <a:r>
              <a:rPr lang="en-US" sz="2800" i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Futura PT Demi" charset="0"/>
                <a:cs typeface="Times New Roman" panose="02020603050405020304" pitchFamily="18" charset="0"/>
              </a:rPr>
              <a:t>to fork”</a:t>
            </a:r>
          </a:p>
        </p:txBody>
      </p:sp>
      <p:pic>
        <p:nvPicPr>
          <p:cNvPr id="2" name="NLF_squares_animation">
            <a:hlinkClick r:id="" action="ppaction://media"/>
            <a:extLst>
              <a:ext uri="{FF2B5EF4-FFF2-40B4-BE49-F238E27FC236}">
                <a16:creationId xmlns:a16="http://schemas.microsoft.com/office/drawing/2014/main" id="{163E7562-CBB1-4A34-891A-4ACB97FAD44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64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87"/>
    </mc:Choice>
    <mc:Fallback xmlns="">
      <p:transition spd="slow" advTm="140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18" grpId="0" uiExpand="1" build="p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ight&#10;&#10;Description automatically generated">
            <a:extLst>
              <a:ext uri="{FF2B5EF4-FFF2-40B4-BE49-F238E27FC236}">
                <a16:creationId xmlns:a16="http://schemas.microsoft.com/office/drawing/2014/main" id="{34DCC3BA-CBED-4602-9F2E-FB47465458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8454" y="-126726"/>
            <a:ext cx="12620320" cy="71114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CDCB43-7B6E-4707-BCFA-39B774F12FCA}"/>
              </a:ext>
            </a:extLst>
          </p:cNvPr>
          <p:cNvSpPr/>
          <p:nvPr/>
        </p:nvSpPr>
        <p:spPr>
          <a:xfrm>
            <a:off x="135" y="0"/>
            <a:ext cx="609586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sz="1372"/>
          </a:p>
        </p:txBody>
      </p:sp>
      <p:sp>
        <p:nvSpPr>
          <p:cNvPr id="4" name="textruta 6">
            <a:extLst>
              <a:ext uri="{FF2B5EF4-FFF2-40B4-BE49-F238E27FC236}">
                <a16:creationId xmlns:a16="http://schemas.microsoft.com/office/drawing/2014/main" id="{91A02EE4-000A-4791-A04C-9D2653D71AE2}"/>
              </a:ext>
            </a:extLst>
          </p:cNvPr>
          <p:cNvSpPr txBox="1"/>
          <p:nvPr/>
        </p:nvSpPr>
        <p:spPr>
          <a:xfrm>
            <a:off x="340186" y="419440"/>
            <a:ext cx="5466254" cy="645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New Materials for Energy and Sustainability</a:t>
            </a:r>
            <a:br>
              <a:rPr lang="en-US" sz="3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endParaRPr lang="en-US" sz="3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Drives the development and </a:t>
            </a:r>
            <a:r>
              <a:rPr lang="en-US" sz="24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characterisation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of new materials for future applications in energy and sustainability</a:t>
            </a:r>
          </a:p>
          <a:p>
            <a:pPr marL="342900" indent="-342900">
              <a:lnSpc>
                <a:spcPct val="108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Materials discovery</a:t>
            </a:r>
          </a:p>
          <a:p>
            <a:pPr marL="342900" indent="-342900">
              <a:lnSpc>
                <a:spcPct val="108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Working groups on catalytic, light harvesting, charge transfer, magnetic, and nanostructured materials </a:t>
            </a:r>
          </a:p>
          <a:p>
            <a:pPr marL="342900" indent="-342900">
              <a:lnSpc>
                <a:spcPct val="108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Futura PT Demi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6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 L 0.778 0.2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93" y="10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5F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n aerial view of a city&#10;&#10;Description automatically generated with medium confidence">
            <a:extLst>
              <a:ext uri="{FF2B5EF4-FFF2-40B4-BE49-F238E27FC236}">
                <a16:creationId xmlns:a16="http://schemas.microsoft.com/office/drawing/2014/main" id="{5360C3C3-68EF-42D9-99E0-98741E1A0D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5" name="textruta 6">
            <a:extLst>
              <a:ext uri="{FF2B5EF4-FFF2-40B4-BE49-F238E27FC236}">
                <a16:creationId xmlns:a16="http://schemas.microsoft.com/office/drawing/2014/main" id="{0B141CBE-AFB4-460F-81EB-D86669B38073}"/>
              </a:ext>
            </a:extLst>
          </p:cNvPr>
          <p:cNvSpPr txBox="1"/>
          <p:nvPr/>
        </p:nvSpPr>
        <p:spPr>
          <a:xfrm>
            <a:off x="340187" y="419440"/>
            <a:ext cx="5755813" cy="5318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The evolution of LINXS</a:t>
            </a:r>
          </a:p>
          <a:p>
            <a:pPr marL="0" marR="0" lvl="0" indent="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Under the new management LINXS will be taking several progressive new steps targeted to the national and international community, specifically: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Broaden the call for Themes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So that people from any organisation can be PIs. This will be contingent on the coordinating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organisations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 contributing resources to the theme, in a similar manner to the Helmholtz schools.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Progressing partnerships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Futura PT Demi" charset="0"/>
                <a:cs typeface="Arial" panose="020B0604020202020204" pitchFamily="34" charset="0"/>
              </a:rPr>
              <a:t>LINXS is officially in talks with Uppsala University on a partnership model.</a:t>
            </a:r>
          </a:p>
        </p:txBody>
      </p:sp>
    </p:spTree>
    <p:extLst>
      <p:ext uri="{BB962C8B-B14F-4D97-AF65-F5344CB8AC3E}">
        <p14:creationId xmlns:p14="http://schemas.microsoft.com/office/powerpoint/2010/main" val="14456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7|5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7|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7|5.5"/>
</p:tagLst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1259</Words>
  <Application>Microsoft Office PowerPoint</Application>
  <PresentationFormat>Widescreen</PresentationFormat>
  <Paragraphs>123</Paragraphs>
  <Slides>14</Slides>
  <Notes>11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Calibri</vt:lpstr>
      <vt:lpstr>Times New Roman</vt:lpstr>
      <vt:lpstr>Verdana Pro Light</vt:lpstr>
      <vt:lpstr>Calibri Light</vt:lpstr>
      <vt:lpstr>Arial</vt:lpstr>
      <vt:lpstr>Futura PT Medium</vt:lpstr>
      <vt:lpstr>Wingdings</vt:lpstr>
      <vt:lpstr>Office-tema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2018-04-24T15:03:42Z</dcterms:created>
  <dcterms:modified xsi:type="dcterms:W3CDTF">2022-06-15T20:01:33Z</dcterms:modified>
</cp:coreProperties>
</file>